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257" r:id="rId5"/>
    <p:sldId id="259" r:id="rId6"/>
    <p:sldId id="2147483646" r:id="rId7"/>
    <p:sldId id="256" r:id="rId8"/>
    <p:sldId id="266" r:id="rId9"/>
    <p:sldId id="267" r:id="rId10"/>
    <p:sldId id="268" r:id="rId11"/>
    <p:sldId id="269" r:id="rId12"/>
    <p:sldId id="276" r:id="rId13"/>
    <p:sldId id="271" r:id="rId14"/>
    <p:sldId id="272" r:id="rId15"/>
    <p:sldId id="273" r:id="rId16"/>
    <p:sldId id="274" r:id="rId17"/>
    <p:sldId id="275" r:id="rId18"/>
    <p:sldId id="282" r:id="rId19"/>
    <p:sldId id="2146849182" r:id="rId20"/>
    <p:sldId id="270" r:id="rId21"/>
    <p:sldId id="2147472199" r:id="rId22"/>
    <p:sldId id="2147472198" r:id="rId23"/>
    <p:sldId id="2147472197" r:id="rId24"/>
    <p:sldId id="281" r:id="rId25"/>
    <p:sldId id="2147472196" r:id="rId26"/>
    <p:sldId id="280" r:id="rId27"/>
    <p:sldId id="2147472195" r:id="rId28"/>
    <p:sldId id="2147472192" r:id="rId29"/>
    <p:sldId id="2147472194" r:id="rId30"/>
    <p:sldId id="2147472193" r:id="rId31"/>
    <p:sldId id="2147472191" r:id="rId32"/>
    <p:sldId id="214747220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ADC7"/>
    <a:srgbClr val="419ED7"/>
    <a:srgbClr val="00BCC8"/>
    <a:srgbClr val="1C3F94"/>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5E890-1AF7-494E-B5EE-AE2D24E2C172}" v="5" dt="2026-03-05T20:17:09.8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38"/>
  </p:normalViewPr>
  <p:slideViewPr>
    <p:cSldViewPr snapToGrid="0" showGuides="1">
      <p:cViewPr varScale="1">
        <p:scale>
          <a:sx n="93" d="100"/>
          <a:sy n="93" d="100"/>
        </p:scale>
        <p:origin x="43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k Russell (Protiviti)" userId="dd8e29d4-f78a-4a55-810f-d4d6a3e5a45e" providerId="ADAL" clId="{C5A2E131-39BE-457E-9A5A-52279EBC99E3}"/>
    <pc:docChg chg="undo custSel addSld modSld">
      <pc:chgData name="Nick Russell (Protiviti)" userId="dd8e29d4-f78a-4a55-810f-d4d6a3e5a45e" providerId="ADAL" clId="{C5A2E131-39BE-457E-9A5A-52279EBC99E3}" dt="2026-03-05T20:18:37.737" v="228" actId="166"/>
      <pc:docMkLst>
        <pc:docMk/>
      </pc:docMkLst>
      <pc:sldChg chg="modSp mod">
        <pc:chgData name="Nick Russell (Protiviti)" userId="dd8e29d4-f78a-4a55-810f-d4d6a3e5a45e" providerId="ADAL" clId="{C5A2E131-39BE-457E-9A5A-52279EBC99E3}" dt="2026-03-05T14:26:50.253" v="0" actId="1076"/>
        <pc:sldMkLst>
          <pc:docMk/>
          <pc:sldMk cId="748827286" sldId="259"/>
        </pc:sldMkLst>
        <pc:spChg chg="mod">
          <ac:chgData name="Nick Russell (Protiviti)" userId="dd8e29d4-f78a-4a55-810f-d4d6a3e5a45e" providerId="ADAL" clId="{C5A2E131-39BE-457E-9A5A-52279EBC99E3}" dt="2026-03-05T14:26:50.253" v="0" actId="1076"/>
          <ac:spMkLst>
            <pc:docMk/>
            <pc:sldMk cId="748827286" sldId="259"/>
            <ac:spMk id="2" creationId="{DED33AB6-0350-B7EC-E08F-055280F3A021}"/>
          </ac:spMkLst>
        </pc:spChg>
        <pc:spChg chg="mod">
          <ac:chgData name="Nick Russell (Protiviti)" userId="dd8e29d4-f78a-4a55-810f-d4d6a3e5a45e" providerId="ADAL" clId="{C5A2E131-39BE-457E-9A5A-52279EBC99E3}" dt="2026-03-05T14:26:50.253" v="0" actId="1076"/>
          <ac:spMkLst>
            <pc:docMk/>
            <pc:sldMk cId="748827286" sldId="259"/>
            <ac:spMk id="3" creationId="{82F34419-B570-5720-2F17-A67C813EC2DF}"/>
          </ac:spMkLst>
        </pc:spChg>
      </pc:sldChg>
      <pc:sldChg chg="modSp mod">
        <pc:chgData name="Nick Russell (Protiviti)" userId="dd8e29d4-f78a-4a55-810f-d4d6a3e5a45e" providerId="ADAL" clId="{C5A2E131-39BE-457E-9A5A-52279EBC99E3}" dt="2026-03-05T14:27:15.722" v="4" actId="1076"/>
        <pc:sldMkLst>
          <pc:docMk/>
          <pc:sldMk cId="213864073" sldId="266"/>
        </pc:sldMkLst>
        <pc:spChg chg="mod">
          <ac:chgData name="Nick Russell (Protiviti)" userId="dd8e29d4-f78a-4a55-810f-d4d6a3e5a45e" providerId="ADAL" clId="{C5A2E131-39BE-457E-9A5A-52279EBC99E3}" dt="2026-03-05T14:27:15.722" v="4" actId="1076"/>
          <ac:spMkLst>
            <pc:docMk/>
            <pc:sldMk cId="213864073" sldId="266"/>
            <ac:spMk id="3" creationId="{BE287823-DF71-E0FA-421D-92EE71379AF1}"/>
          </ac:spMkLst>
        </pc:spChg>
      </pc:sldChg>
      <pc:sldChg chg="modSp mod">
        <pc:chgData name="Nick Russell (Protiviti)" userId="dd8e29d4-f78a-4a55-810f-d4d6a3e5a45e" providerId="ADAL" clId="{C5A2E131-39BE-457E-9A5A-52279EBC99E3}" dt="2026-03-05T14:42:20.081" v="110" actId="14100"/>
        <pc:sldMkLst>
          <pc:docMk/>
          <pc:sldMk cId="4052425439" sldId="267"/>
        </pc:sldMkLst>
        <pc:spChg chg="mod">
          <ac:chgData name="Nick Russell (Protiviti)" userId="dd8e29d4-f78a-4a55-810f-d4d6a3e5a45e" providerId="ADAL" clId="{C5A2E131-39BE-457E-9A5A-52279EBC99E3}" dt="2026-03-05T14:42:20.081" v="110" actId="14100"/>
          <ac:spMkLst>
            <pc:docMk/>
            <pc:sldMk cId="4052425439" sldId="267"/>
            <ac:spMk id="6" creationId="{6AC54CD8-09CB-4381-5A19-973350742B09}"/>
          </ac:spMkLst>
        </pc:spChg>
      </pc:sldChg>
      <pc:sldChg chg="modSp mod">
        <pc:chgData name="Nick Russell (Protiviti)" userId="dd8e29d4-f78a-4a55-810f-d4d6a3e5a45e" providerId="ADAL" clId="{C5A2E131-39BE-457E-9A5A-52279EBC99E3}" dt="2026-03-05T14:27:34.418" v="13" actId="1076"/>
        <pc:sldMkLst>
          <pc:docMk/>
          <pc:sldMk cId="1480651837" sldId="268"/>
        </pc:sldMkLst>
        <pc:spChg chg="mod">
          <ac:chgData name="Nick Russell (Protiviti)" userId="dd8e29d4-f78a-4a55-810f-d4d6a3e5a45e" providerId="ADAL" clId="{C5A2E131-39BE-457E-9A5A-52279EBC99E3}" dt="2026-03-05T14:27:34.418" v="13" actId="1076"/>
          <ac:spMkLst>
            <pc:docMk/>
            <pc:sldMk cId="1480651837" sldId="268"/>
            <ac:spMk id="8" creationId="{53A6C61D-7A30-66E2-7CE4-20FD0C4B17F4}"/>
          </ac:spMkLst>
        </pc:spChg>
        <pc:spChg chg="mod">
          <ac:chgData name="Nick Russell (Protiviti)" userId="dd8e29d4-f78a-4a55-810f-d4d6a3e5a45e" providerId="ADAL" clId="{C5A2E131-39BE-457E-9A5A-52279EBC99E3}" dt="2026-03-05T14:27:34.418" v="13" actId="1076"/>
          <ac:spMkLst>
            <pc:docMk/>
            <pc:sldMk cId="1480651837" sldId="268"/>
            <ac:spMk id="9" creationId="{6122B484-9E7D-6F43-BEE5-DF014FD608D5}"/>
          </ac:spMkLst>
        </pc:spChg>
        <pc:spChg chg="mod">
          <ac:chgData name="Nick Russell (Protiviti)" userId="dd8e29d4-f78a-4a55-810f-d4d6a3e5a45e" providerId="ADAL" clId="{C5A2E131-39BE-457E-9A5A-52279EBC99E3}" dt="2026-03-05T14:27:34.418" v="13" actId="1076"/>
          <ac:spMkLst>
            <pc:docMk/>
            <pc:sldMk cId="1480651837" sldId="268"/>
            <ac:spMk id="12" creationId="{02CB0255-48A7-364F-0245-5DA1D0A6A174}"/>
          </ac:spMkLst>
        </pc:spChg>
        <pc:spChg chg="mod">
          <ac:chgData name="Nick Russell (Protiviti)" userId="dd8e29d4-f78a-4a55-810f-d4d6a3e5a45e" providerId="ADAL" clId="{C5A2E131-39BE-457E-9A5A-52279EBC99E3}" dt="2026-03-05T14:27:34.418" v="13" actId="1076"/>
          <ac:spMkLst>
            <pc:docMk/>
            <pc:sldMk cId="1480651837" sldId="268"/>
            <ac:spMk id="13" creationId="{F49B0D6F-04C3-EB69-3F33-4B0B2CB62D48}"/>
          </ac:spMkLst>
        </pc:spChg>
        <pc:spChg chg="mod">
          <ac:chgData name="Nick Russell (Protiviti)" userId="dd8e29d4-f78a-4a55-810f-d4d6a3e5a45e" providerId="ADAL" clId="{C5A2E131-39BE-457E-9A5A-52279EBC99E3}" dt="2026-03-05T14:27:34.418" v="13" actId="1076"/>
          <ac:spMkLst>
            <pc:docMk/>
            <pc:sldMk cId="1480651837" sldId="268"/>
            <ac:spMk id="15" creationId="{ABCE0229-59DE-5985-959D-3DF2217ACDA8}"/>
          </ac:spMkLst>
        </pc:spChg>
        <pc:spChg chg="mod">
          <ac:chgData name="Nick Russell (Protiviti)" userId="dd8e29d4-f78a-4a55-810f-d4d6a3e5a45e" providerId="ADAL" clId="{C5A2E131-39BE-457E-9A5A-52279EBC99E3}" dt="2026-03-05T14:27:34.418" v="13" actId="1076"/>
          <ac:spMkLst>
            <pc:docMk/>
            <pc:sldMk cId="1480651837" sldId="268"/>
            <ac:spMk id="16" creationId="{30AD86E7-3022-2E54-F50E-DC32F2DDA0AC}"/>
          </ac:spMkLst>
        </pc:spChg>
        <pc:spChg chg="mod">
          <ac:chgData name="Nick Russell (Protiviti)" userId="dd8e29d4-f78a-4a55-810f-d4d6a3e5a45e" providerId="ADAL" clId="{C5A2E131-39BE-457E-9A5A-52279EBC99E3}" dt="2026-03-05T14:27:34.418" v="13" actId="1076"/>
          <ac:spMkLst>
            <pc:docMk/>
            <pc:sldMk cId="1480651837" sldId="268"/>
            <ac:spMk id="19" creationId="{AE60C47E-21C9-55BD-672F-5DD562C09AF1}"/>
          </ac:spMkLst>
        </pc:spChg>
        <pc:spChg chg="mod">
          <ac:chgData name="Nick Russell (Protiviti)" userId="dd8e29d4-f78a-4a55-810f-d4d6a3e5a45e" providerId="ADAL" clId="{C5A2E131-39BE-457E-9A5A-52279EBC99E3}" dt="2026-03-05T14:27:34.418" v="13" actId="1076"/>
          <ac:spMkLst>
            <pc:docMk/>
            <pc:sldMk cId="1480651837" sldId="268"/>
            <ac:spMk id="20" creationId="{DD03CF2C-AA24-89E2-AC83-60E2FF37E148}"/>
          </ac:spMkLst>
        </pc:spChg>
        <pc:spChg chg="mod">
          <ac:chgData name="Nick Russell (Protiviti)" userId="dd8e29d4-f78a-4a55-810f-d4d6a3e5a45e" providerId="ADAL" clId="{C5A2E131-39BE-457E-9A5A-52279EBC99E3}" dt="2026-03-05T14:27:34.418" v="13" actId="1076"/>
          <ac:spMkLst>
            <pc:docMk/>
            <pc:sldMk cId="1480651837" sldId="268"/>
            <ac:spMk id="22" creationId="{70D88387-5722-D38E-B424-C66D6794FEC9}"/>
          </ac:spMkLst>
        </pc:spChg>
        <pc:spChg chg="mod">
          <ac:chgData name="Nick Russell (Protiviti)" userId="dd8e29d4-f78a-4a55-810f-d4d6a3e5a45e" providerId="ADAL" clId="{C5A2E131-39BE-457E-9A5A-52279EBC99E3}" dt="2026-03-05T14:27:34.418" v="13" actId="1076"/>
          <ac:spMkLst>
            <pc:docMk/>
            <pc:sldMk cId="1480651837" sldId="268"/>
            <ac:spMk id="23" creationId="{FCBC393D-397C-BE77-669E-13CF2494494E}"/>
          </ac:spMkLst>
        </pc:spChg>
      </pc:sldChg>
      <pc:sldChg chg="addSp modSp mod">
        <pc:chgData name="Nick Russell (Protiviti)" userId="dd8e29d4-f78a-4a55-810f-d4d6a3e5a45e" providerId="ADAL" clId="{C5A2E131-39BE-457E-9A5A-52279EBC99E3}" dt="2026-03-05T20:18:37.737" v="228" actId="166"/>
        <pc:sldMkLst>
          <pc:docMk/>
          <pc:sldMk cId="3691395223" sldId="269"/>
        </pc:sldMkLst>
        <pc:spChg chg="add mod ord">
          <ac:chgData name="Nick Russell (Protiviti)" userId="dd8e29d4-f78a-4a55-810f-d4d6a3e5a45e" providerId="ADAL" clId="{C5A2E131-39BE-457E-9A5A-52279EBC99E3}" dt="2026-03-05T20:18:37.737" v="228" actId="166"/>
          <ac:spMkLst>
            <pc:docMk/>
            <pc:sldMk cId="3691395223" sldId="269"/>
            <ac:spMk id="3" creationId="{3A16C471-19A0-3ECC-4231-34974EFFFFE1}"/>
          </ac:spMkLst>
        </pc:spChg>
        <pc:spChg chg="mod">
          <ac:chgData name="Nick Russell (Protiviti)" userId="dd8e29d4-f78a-4a55-810f-d4d6a3e5a45e" providerId="ADAL" clId="{C5A2E131-39BE-457E-9A5A-52279EBC99E3}" dt="2026-03-05T20:18:25.458" v="227" actId="1035"/>
          <ac:spMkLst>
            <pc:docMk/>
            <pc:sldMk cId="3691395223" sldId="269"/>
            <ac:spMk id="4" creationId="{8843E182-F5AF-8858-C829-64714598F74C}"/>
          </ac:spMkLst>
        </pc:spChg>
        <pc:spChg chg="mod">
          <ac:chgData name="Nick Russell (Protiviti)" userId="dd8e29d4-f78a-4a55-810f-d4d6a3e5a45e" providerId="ADAL" clId="{C5A2E131-39BE-457E-9A5A-52279EBC99E3}" dt="2026-03-05T20:02:05.887" v="111" actId="14100"/>
          <ac:spMkLst>
            <pc:docMk/>
            <pc:sldMk cId="3691395223" sldId="269"/>
            <ac:spMk id="9" creationId="{BE17510D-23AE-F70B-3D41-F3727A083AEE}"/>
          </ac:spMkLst>
        </pc:spChg>
        <pc:spChg chg="mod">
          <ac:chgData name="Nick Russell (Protiviti)" userId="dd8e29d4-f78a-4a55-810f-d4d6a3e5a45e" providerId="ADAL" clId="{C5A2E131-39BE-457E-9A5A-52279EBC99E3}" dt="2026-03-05T14:28:59.666" v="29" actId="113"/>
          <ac:spMkLst>
            <pc:docMk/>
            <pc:sldMk cId="3691395223" sldId="269"/>
            <ac:spMk id="15" creationId="{F3FA8949-F8B7-69F5-1AFF-5E9EC5CBCA95}"/>
          </ac:spMkLst>
        </pc:spChg>
        <pc:spChg chg="mod">
          <ac:chgData name="Nick Russell (Protiviti)" userId="dd8e29d4-f78a-4a55-810f-d4d6a3e5a45e" providerId="ADAL" clId="{C5A2E131-39BE-457E-9A5A-52279EBC99E3}" dt="2026-03-05T14:28:59.666" v="29" actId="113"/>
          <ac:spMkLst>
            <pc:docMk/>
            <pc:sldMk cId="3691395223" sldId="269"/>
            <ac:spMk id="16" creationId="{B56992AE-E274-1DDD-1BAF-7706FA55E587}"/>
          </ac:spMkLst>
        </pc:spChg>
        <pc:spChg chg="mod">
          <ac:chgData name="Nick Russell (Protiviti)" userId="dd8e29d4-f78a-4a55-810f-d4d6a3e5a45e" providerId="ADAL" clId="{C5A2E131-39BE-457E-9A5A-52279EBC99E3}" dt="2026-03-05T14:28:59.666" v="29" actId="113"/>
          <ac:spMkLst>
            <pc:docMk/>
            <pc:sldMk cId="3691395223" sldId="269"/>
            <ac:spMk id="17" creationId="{EE4139FB-83F2-95C4-E974-34EE8990FEE4}"/>
          </ac:spMkLst>
        </pc:spChg>
        <pc:picChg chg="ord">
          <ac:chgData name="Nick Russell (Protiviti)" userId="dd8e29d4-f78a-4a55-810f-d4d6a3e5a45e" providerId="ADAL" clId="{C5A2E131-39BE-457E-9A5A-52279EBC99E3}" dt="2026-03-05T20:18:37.737" v="228" actId="166"/>
          <ac:picMkLst>
            <pc:docMk/>
            <pc:sldMk cId="3691395223" sldId="269"/>
            <ac:picMk id="27" creationId="{A27DF5E2-9554-C918-0F38-CC1D30B24C1B}"/>
          </ac:picMkLst>
        </pc:picChg>
        <pc:cxnChg chg="mod">
          <ac:chgData name="Nick Russell (Protiviti)" userId="dd8e29d4-f78a-4a55-810f-d4d6a3e5a45e" providerId="ADAL" clId="{C5A2E131-39BE-457E-9A5A-52279EBC99E3}" dt="2026-03-05T14:27:42.716" v="14" actId="208"/>
          <ac:cxnSpMkLst>
            <pc:docMk/>
            <pc:sldMk cId="3691395223" sldId="269"/>
            <ac:cxnSpMk id="6" creationId="{9ABEDBA0-8B21-A816-84D7-1FDA94626852}"/>
          </ac:cxnSpMkLst>
        </pc:cxnChg>
      </pc:sldChg>
      <pc:sldChg chg="modSp mod">
        <pc:chgData name="Nick Russell (Protiviti)" userId="dd8e29d4-f78a-4a55-810f-d4d6a3e5a45e" providerId="ADAL" clId="{C5A2E131-39BE-457E-9A5A-52279EBC99E3}" dt="2026-03-05T14:33:30.551" v="46" actId="207"/>
        <pc:sldMkLst>
          <pc:docMk/>
          <pc:sldMk cId="2602234876" sldId="270"/>
        </pc:sldMkLst>
        <pc:spChg chg="mod">
          <ac:chgData name="Nick Russell (Protiviti)" userId="dd8e29d4-f78a-4a55-810f-d4d6a3e5a45e" providerId="ADAL" clId="{C5A2E131-39BE-457E-9A5A-52279EBC99E3}" dt="2026-03-05T14:33:30.551" v="46" actId="207"/>
          <ac:spMkLst>
            <pc:docMk/>
            <pc:sldMk cId="2602234876" sldId="270"/>
            <ac:spMk id="2" creationId="{1127892F-84A8-4BD5-A815-8406BE5F15E5}"/>
          </ac:spMkLst>
        </pc:spChg>
        <pc:spChg chg="mod">
          <ac:chgData name="Nick Russell (Protiviti)" userId="dd8e29d4-f78a-4a55-810f-d4d6a3e5a45e" providerId="ADAL" clId="{C5A2E131-39BE-457E-9A5A-52279EBC99E3}" dt="2026-03-05T14:33:12.653" v="45" actId="207"/>
          <ac:spMkLst>
            <pc:docMk/>
            <pc:sldMk cId="2602234876" sldId="270"/>
            <ac:spMk id="39" creationId="{00000000-0000-0000-0000-000000000000}"/>
          </ac:spMkLst>
        </pc:spChg>
        <pc:spChg chg="mod">
          <ac:chgData name="Nick Russell (Protiviti)" userId="dd8e29d4-f78a-4a55-810f-d4d6a3e5a45e" providerId="ADAL" clId="{C5A2E131-39BE-457E-9A5A-52279EBC99E3}" dt="2026-03-05T14:33:30.551" v="46" actId="207"/>
          <ac:spMkLst>
            <pc:docMk/>
            <pc:sldMk cId="2602234876" sldId="270"/>
            <ac:spMk id="43" creationId="{2CFE3FA7-A0AA-4FB8-BE0C-FB7E1FCD46AE}"/>
          </ac:spMkLst>
        </pc:spChg>
        <pc:spChg chg="mod">
          <ac:chgData name="Nick Russell (Protiviti)" userId="dd8e29d4-f78a-4a55-810f-d4d6a3e5a45e" providerId="ADAL" clId="{C5A2E131-39BE-457E-9A5A-52279EBC99E3}" dt="2026-03-05T14:33:30.551" v="46" actId="207"/>
          <ac:spMkLst>
            <pc:docMk/>
            <pc:sldMk cId="2602234876" sldId="270"/>
            <ac:spMk id="44" creationId="{9640CAF7-272F-433C-9B22-17884661FD7D}"/>
          </ac:spMkLst>
        </pc:spChg>
      </pc:sldChg>
      <pc:sldChg chg="modSp mod">
        <pc:chgData name="Nick Russell (Protiviti)" userId="dd8e29d4-f78a-4a55-810f-d4d6a3e5a45e" providerId="ADAL" clId="{C5A2E131-39BE-457E-9A5A-52279EBC99E3}" dt="2026-03-05T14:39:24.001" v="79" actId="14100"/>
        <pc:sldMkLst>
          <pc:docMk/>
          <pc:sldMk cId="2650579541" sldId="272"/>
        </pc:sldMkLst>
        <pc:spChg chg="mod">
          <ac:chgData name="Nick Russell (Protiviti)" userId="dd8e29d4-f78a-4a55-810f-d4d6a3e5a45e" providerId="ADAL" clId="{C5A2E131-39BE-457E-9A5A-52279EBC99E3}" dt="2026-03-05T14:39:24.001" v="79" actId="14100"/>
          <ac:spMkLst>
            <pc:docMk/>
            <pc:sldMk cId="2650579541" sldId="272"/>
            <ac:spMk id="4" creationId="{8447A159-419C-BA4A-F0EC-75E370AF3F84}"/>
          </ac:spMkLst>
        </pc:spChg>
        <pc:spChg chg="mod">
          <ac:chgData name="Nick Russell (Protiviti)" userId="dd8e29d4-f78a-4a55-810f-d4d6a3e5a45e" providerId="ADAL" clId="{C5A2E131-39BE-457E-9A5A-52279EBC99E3}" dt="2026-03-05T14:31:17.908" v="37" actId="207"/>
          <ac:spMkLst>
            <pc:docMk/>
            <pc:sldMk cId="2650579541" sldId="272"/>
            <ac:spMk id="11" creationId="{A16E0FD4-2B04-A1F1-8CF5-82D6D6B79AA5}"/>
          </ac:spMkLst>
        </pc:spChg>
        <pc:spChg chg="mod">
          <ac:chgData name="Nick Russell (Protiviti)" userId="dd8e29d4-f78a-4a55-810f-d4d6a3e5a45e" providerId="ADAL" clId="{C5A2E131-39BE-457E-9A5A-52279EBC99E3}" dt="2026-03-05T14:31:21.787" v="38" actId="207"/>
          <ac:spMkLst>
            <pc:docMk/>
            <pc:sldMk cId="2650579541" sldId="272"/>
            <ac:spMk id="12" creationId="{89C8FDB9-6BD9-B1E7-9DCF-73F29747B5D2}"/>
          </ac:spMkLst>
        </pc:spChg>
      </pc:sldChg>
      <pc:sldChg chg="modSp mod">
        <pc:chgData name="Nick Russell (Protiviti)" userId="dd8e29d4-f78a-4a55-810f-d4d6a3e5a45e" providerId="ADAL" clId="{C5A2E131-39BE-457E-9A5A-52279EBC99E3}" dt="2026-03-05T14:30:31.105" v="36" actId="208"/>
        <pc:sldMkLst>
          <pc:docMk/>
          <pc:sldMk cId="3134094476" sldId="273"/>
        </pc:sldMkLst>
        <pc:spChg chg="mod">
          <ac:chgData name="Nick Russell (Protiviti)" userId="dd8e29d4-f78a-4a55-810f-d4d6a3e5a45e" providerId="ADAL" clId="{C5A2E131-39BE-457E-9A5A-52279EBC99E3}" dt="2026-03-05T14:29:39.218" v="34" actId="14100"/>
          <ac:spMkLst>
            <pc:docMk/>
            <pc:sldMk cId="3134094476" sldId="273"/>
            <ac:spMk id="11" creationId="{44B0F7C5-06D8-8AB2-02BE-5EA47A614FB9}"/>
          </ac:spMkLst>
        </pc:spChg>
        <pc:spChg chg="mod ord">
          <ac:chgData name="Nick Russell (Protiviti)" userId="dd8e29d4-f78a-4a55-810f-d4d6a3e5a45e" providerId="ADAL" clId="{C5A2E131-39BE-457E-9A5A-52279EBC99E3}" dt="2026-03-05T14:30:31.105" v="36" actId="208"/>
          <ac:spMkLst>
            <pc:docMk/>
            <pc:sldMk cId="3134094476" sldId="273"/>
            <ac:spMk id="14" creationId="{B17405DD-FAC5-36E1-702D-8AE8F0840CA3}"/>
          </ac:spMkLst>
        </pc:spChg>
        <pc:graphicFrameChg chg="modGraphic">
          <ac:chgData name="Nick Russell (Protiviti)" userId="dd8e29d4-f78a-4a55-810f-d4d6a3e5a45e" providerId="ADAL" clId="{C5A2E131-39BE-457E-9A5A-52279EBC99E3}" dt="2026-03-05T14:29:24.174" v="31" actId="14100"/>
          <ac:graphicFrameMkLst>
            <pc:docMk/>
            <pc:sldMk cId="3134094476" sldId="273"/>
            <ac:graphicFrameMk id="4" creationId="{7AE36634-D146-B0E9-7161-6AD354E9A76D}"/>
          </ac:graphicFrameMkLst>
        </pc:graphicFrameChg>
      </pc:sldChg>
      <pc:sldChg chg="modSp mod">
        <pc:chgData name="Nick Russell (Protiviti)" userId="dd8e29d4-f78a-4a55-810f-d4d6a3e5a45e" providerId="ADAL" clId="{C5A2E131-39BE-457E-9A5A-52279EBC99E3}" dt="2026-03-05T14:35:44.138" v="67" actId="14100"/>
        <pc:sldMkLst>
          <pc:docMk/>
          <pc:sldMk cId="2047167248" sldId="281"/>
        </pc:sldMkLst>
        <pc:spChg chg="mod">
          <ac:chgData name="Nick Russell (Protiviti)" userId="dd8e29d4-f78a-4a55-810f-d4d6a3e5a45e" providerId="ADAL" clId="{C5A2E131-39BE-457E-9A5A-52279EBC99E3}" dt="2026-03-05T14:35:44.138" v="67" actId="14100"/>
          <ac:spMkLst>
            <pc:docMk/>
            <pc:sldMk cId="2047167248" sldId="281"/>
            <ac:spMk id="2" creationId="{25EFDF10-6BD6-ABD2-0F16-71252C8F909E}"/>
          </ac:spMkLst>
        </pc:spChg>
      </pc:sldChg>
      <pc:sldChg chg="modSp mod">
        <pc:chgData name="Nick Russell (Protiviti)" userId="dd8e29d4-f78a-4a55-810f-d4d6a3e5a45e" providerId="ADAL" clId="{C5A2E131-39BE-457E-9A5A-52279EBC99E3}" dt="2026-03-05T20:15:19.949" v="181" actId="20577"/>
        <pc:sldMkLst>
          <pc:docMk/>
          <pc:sldMk cId="3672942779" sldId="282"/>
        </pc:sldMkLst>
        <pc:spChg chg="mod">
          <ac:chgData name="Nick Russell (Protiviti)" userId="dd8e29d4-f78a-4a55-810f-d4d6a3e5a45e" providerId="ADAL" clId="{C5A2E131-39BE-457E-9A5A-52279EBC99E3}" dt="2026-03-05T20:15:19.949" v="181" actId="20577"/>
          <ac:spMkLst>
            <pc:docMk/>
            <pc:sldMk cId="3672942779" sldId="282"/>
            <ac:spMk id="3" creationId="{EB5A35E3-3B06-1CF8-B2F9-E02AB835C1E2}"/>
          </ac:spMkLst>
        </pc:spChg>
      </pc:sldChg>
      <pc:sldChg chg="addSp delSp modSp mod">
        <pc:chgData name="Nick Russell (Protiviti)" userId="dd8e29d4-f78a-4a55-810f-d4d6a3e5a45e" providerId="ADAL" clId="{C5A2E131-39BE-457E-9A5A-52279EBC99E3}" dt="2026-03-05T14:41:18.236" v="109" actId="1036"/>
        <pc:sldMkLst>
          <pc:docMk/>
          <pc:sldMk cId="3315737452" sldId="2147472191"/>
        </pc:sldMkLst>
        <pc:spChg chg="del">
          <ac:chgData name="Nick Russell (Protiviti)" userId="dd8e29d4-f78a-4a55-810f-d4d6a3e5a45e" providerId="ADAL" clId="{C5A2E131-39BE-457E-9A5A-52279EBC99E3}" dt="2026-03-05T14:41:03.587" v="80" actId="478"/>
          <ac:spMkLst>
            <pc:docMk/>
            <pc:sldMk cId="3315737452" sldId="2147472191"/>
            <ac:spMk id="3" creationId="{B733B4F5-5E31-E749-B926-56310A04304A}"/>
          </ac:spMkLst>
        </pc:spChg>
        <pc:spChg chg="add del mod">
          <ac:chgData name="Nick Russell (Protiviti)" userId="dd8e29d4-f78a-4a55-810f-d4d6a3e5a45e" providerId="ADAL" clId="{C5A2E131-39BE-457E-9A5A-52279EBC99E3}" dt="2026-03-05T14:41:06.279" v="81" actId="478"/>
          <ac:spMkLst>
            <pc:docMk/>
            <pc:sldMk cId="3315737452" sldId="2147472191"/>
            <ac:spMk id="4" creationId="{FAE1D23B-5A7D-6F27-8C42-25033F159DDA}"/>
          </ac:spMkLst>
        </pc:spChg>
        <pc:spChg chg="mod">
          <ac:chgData name="Nick Russell (Protiviti)" userId="dd8e29d4-f78a-4a55-810f-d4d6a3e5a45e" providerId="ADAL" clId="{C5A2E131-39BE-457E-9A5A-52279EBC99E3}" dt="2026-03-05T14:41:18.236" v="109" actId="1036"/>
          <ac:spMkLst>
            <pc:docMk/>
            <pc:sldMk cId="3315737452" sldId="2147472191"/>
            <ac:spMk id="7" creationId="{495FA7F5-BD11-4E6B-3721-24C8ED90A9A7}"/>
          </ac:spMkLst>
        </pc:spChg>
        <pc:spChg chg="del">
          <ac:chgData name="Nick Russell (Protiviti)" userId="dd8e29d4-f78a-4a55-810f-d4d6a3e5a45e" providerId="ADAL" clId="{C5A2E131-39BE-457E-9A5A-52279EBC99E3}" dt="2026-03-05T14:41:07.846" v="82" actId="478"/>
          <ac:spMkLst>
            <pc:docMk/>
            <pc:sldMk cId="3315737452" sldId="2147472191"/>
            <ac:spMk id="15" creationId="{0F239BEF-7181-CEEC-C42E-8AC2DDB1FEA1}"/>
          </ac:spMkLst>
        </pc:spChg>
        <pc:grpChg chg="mod">
          <ac:chgData name="Nick Russell (Protiviti)" userId="dd8e29d4-f78a-4a55-810f-d4d6a3e5a45e" providerId="ADAL" clId="{C5A2E131-39BE-457E-9A5A-52279EBC99E3}" dt="2026-03-05T14:41:18.236" v="109" actId="1036"/>
          <ac:grpSpMkLst>
            <pc:docMk/>
            <pc:sldMk cId="3315737452" sldId="2147472191"/>
            <ac:grpSpMk id="9" creationId="{4CA8BA69-37EC-EE56-6CA6-AFD1C0D3CE4F}"/>
          </ac:grpSpMkLst>
        </pc:grpChg>
        <pc:picChg chg="mod">
          <ac:chgData name="Nick Russell (Protiviti)" userId="dd8e29d4-f78a-4a55-810f-d4d6a3e5a45e" providerId="ADAL" clId="{C5A2E131-39BE-457E-9A5A-52279EBC99E3}" dt="2026-03-05T14:41:18.236" v="109" actId="1036"/>
          <ac:picMkLst>
            <pc:docMk/>
            <pc:sldMk cId="3315737452" sldId="2147472191"/>
            <ac:picMk id="17" creationId="{E63453C4-23B7-11FC-EB5B-06CF5097A4BD}"/>
          </ac:picMkLst>
        </pc:picChg>
      </pc:sldChg>
      <pc:sldChg chg="addSp delSp modSp add mod">
        <pc:chgData name="Nick Russell (Protiviti)" userId="dd8e29d4-f78a-4a55-810f-d4d6a3e5a45e" providerId="ADAL" clId="{C5A2E131-39BE-457E-9A5A-52279EBC99E3}" dt="2026-03-05T20:17:09.845" v="218"/>
        <pc:sldMkLst>
          <pc:docMk/>
          <pc:sldMk cId="1815242187" sldId="2147483646"/>
        </pc:sldMkLst>
        <pc:spChg chg="mod">
          <ac:chgData name="Nick Russell (Protiviti)" userId="dd8e29d4-f78a-4a55-810f-d4d6a3e5a45e" providerId="ADAL" clId="{C5A2E131-39BE-457E-9A5A-52279EBC99E3}" dt="2026-03-05T20:08:06.255" v="176" actId="1036"/>
          <ac:spMkLst>
            <pc:docMk/>
            <pc:sldMk cId="1815242187" sldId="2147483646"/>
            <ac:spMk id="4" creationId="{7F923F65-156A-6CB3-1F1E-2B18B49E5FF6}"/>
          </ac:spMkLst>
        </pc:spChg>
        <pc:spChg chg="mod">
          <ac:chgData name="Nick Russell (Protiviti)" userId="dd8e29d4-f78a-4a55-810f-d4d6a3e5a45e" providerId="ADAL" clId="{C5A2E131-39BE-457E-9A5A-52279EBC99E3}" dt="2026-03-05T20:08:00.279" v="170" actId="1035"/>
          <ac:spMkLst>
            <pc:docMk/>
            <pc:sldMk cId="1815242187" sldId="2147483646"/>
            <ac:spMk id="7" creationId="{2B6613D4-0966-627D-A293-0051F867A360}"/>
          </ac:spMkLst>
        </pc:spChg>
        <pc:spChg chg="mod">
          <ac:chgData name="Nick Russell (Protiviti)" userId="dd8e29d4-f78a-4a55-810f-d4d6a3e5a45e" providerId="ADAL" clId="{C5A2E131-39BE-457E-9A5A-52279EBC99E3}" dt="2026-03-05T20:08:00.279" v="170" actId="1035"/>
          <ac:spMkLst>
            <pc:docMk/>
            <pc:sldMk cId="1815242187" sldId="2147483646"/>
            <ac:spMk id="8" creationId="{A2CF8E48-CFA0-F8AE-E671-2DA75A80F036}"/>
          </ac:spMkLst>
        </pc:spChg>
        <pc:spChg chg="mod">
          <ac:chgData name="Nick Russell (Protiviti)" userId="dd8e29d4-f78a-4a55-810f-d4d6a3e5a45e" providerId="ADAL" clId="{C5A2E131-39BE-457E-9A5A-52279EBC99E3}" dt="2026-03-05T20:08:00.279" v="170" actId="1035"/>
          <ac:spMkLst>
            <pc:docMk/>
            <pc:sldMk cId="1815242187" sldId="2147483646"/>
            <ac:spMk id="9" creationId="{4D556669-A11A-FA25-B3E5-A88E87CEC550}"/>
          </ac:spMkLst>
        </pc:spChg>
        <pc:spChg chg="mod">
          <ac:chgData name="Nick Russell (Protiviti)" userId="dd8e29d4-f78a-4a55-810f-d4d6a3e5a45e" providerId="ADAL" clId="{C5A2E131-39BE-457E-9A5A-52279EBC99E3}" dt="2026-03-05T20:08:00.279" v="170" actId="1035"/>
          <ac:spMkLst>
            <pc:docMk/>
            <pc:sldMk cId="1815242187" sldId="2147483646"/>
            <ac:spMk id="10" creationId="{58913D39-EF88-5443-FF54-4B234D489B5D}"/>
          </ac:spMkLst>
        </pc:spChg>
        <pc:spChg chg="mod">
          <ac:chgData name="Nick Russell (Protiviti)" userId="dd8e29d4-f78a-4a55-810f-d4d6a3e5a45e" providerId="ADAL" clId="{C5A2E131-39BE-457E-9A5A-52279EBC99E3}" dt="2026-03-05T20:08:00.279" v="170" actId="1035"/>
          <ac:spMkLst>
            <pc:docMk/>
            <pc:sldMk cId="1815242187" sldId="2147483646"/>
            <ac:spMk id="13" creationId="{5BC89508-9893-3698-B84A-5EA32AC94A51}"/>
          </ac:spMkLst>
        </pc:spChg>
        <pc:spChg chg="mod">
          <ac:chgData name="Nick Russell (Protiviti)" userId="dd8e29d4-f78a-4a55-810f-d4d6a3e5a45e" providerId="ADAL" clId="{C5A2E131-39BE-457E-9A5A-52279EBC99E3}" dt="2026-03-05T20:08:00.279" v="170" actId="1035"/>
          <ac:spMkLst>
            <pc:docMk/>
            <pc:sldMk cId="1815242187" sldId="2147483646"/>
            <ac:spMk id="15" creationId="{66E49617-3731-3619-ADDA-6E653E6FD4B7}"/>
          </ac:spMkLst>
        </pc:spChg>
        <pc:spChg chg="mod">
          <ac:chgData name="Nick Russell (Protiviti)" userId="dd8e29d4-f78a-4a55-810f-d4d6a3e5a45e" providerId="ADAL" clId="{C5A2E131-39BE-457E-9A5A-52279EBC99E3}" dt="2026-03-05T20:08:00.279" v="170" actId="1035"/>
          <ac:spMkLst>
            <pc:docMk/>
            <pc:sldMk cId="1815242187" sldId="2147483646"/>
            <ac:spMk id="18" creationId="{E21776A9-F95F-491D-650B-B7558C44E83B}"/>
          </ac:spMkLst>
        </pc:spChg>
        <pc:spChg chg="mod">
          <ac:chgData name="Nick Russell (Protiviti)" userId="dd8e29d4-f78a-4a55-810f-d4d6a3e5a45e" providerId="ADAL" clId="{C5A2E131-39BE-457E-9A5A-52279EBC99E3}" dt="2026-03-05T20:05:24.477" v="134" actId="1035"/>
          <ac:spMkLst>
            <pc:docMk/>
            <pc:sldMk cId="1815242187" sldId="2147483646"/>
            <ac:spMk id="20" creationId="{C91C8FD2-7657-0947-BEF3-84AB657640C6}"/>
          </ac:spMkLst>
        </pc:spChg>
        <pc:spChg chg="mod">
          <ac:chgData name="Nick Russell (Protiviti)" userId="dd8e29d4-f78a-4a55-810f-d4d6a3e5a45e" providerId="ADAL" clId="{C5A2E131-39BE-457E-9A5A-52279EBC99E3}" dt="2026-03-05T20:17:09.845" v="218"/>
          <ac:spMkLst>
            <pc:docMk/>
            <pc:sldMk cId="1815242187" sldId="2147483646"/>
            <ac:spMk id="21" creationId="{04939574-D8A5-2D63-0C56-988E3EA6D27B}"/>
          </ac:spMkLst>
        </pc:spChg>
        <pc:spChg chg="mod">
          <ac:chgData name="Nick Russell (Protiviti)" userId="dd8e29d4-f78a-4a55-810f-d4d6a3e5a45e" providerId="ADAL" clId="{C5A2E131-39BE-457E-9A5A-52279EBC99E3}" dt="2026-03-05T20:05:31.043" v="146" actId="20577"/>
          <ac:spMkLst>
            <pc:docMk/>
            <pc:sldMk cId="1815242187" sldId="2147483646"/>
            <ac:spMk id="22" creationId="{3E85C914-AED0-EDC3-E65C-9F86C8200091}"/>
          </ac:spMkLst>
        </pc:spChg>
        <pc:spChg chg="mod">
          <ac:chgData name="Nick Russell (Protiviti)" userId="dd8e29d4-f78a-4a55-810f-d4d6a3e5a45e" providerId="ADAL" clId="{C5A2E131-39BE-457E-9A5A-52279EBC99E3}" dt="2026-03-05T20:08:00.279" v="170" actId="1035"/>
          <ac:spMkLst>
            <pc:docMk/>
            <pc:sldMk cId="1815242187" sldId="2147483646"/>
            <ac:spMk id="25" creationId="{13331FE5-359F-E6A7-3264-DDF5895EB832}"/>
          </ac:spMkLst>
        </pc:spChg>
        <pc:picChg chg="del">
          <ac:chgData name="Nick Russell (Protiviti)" userId="dd8e29d4-f78a-4a55-810f-d4d6a3e5a45e" providerId="ADAL" clId="{C5A2E131-39BE-457E-9A5A-52279EBC99E3}" dt="2026-03-05T20:05:33.923" v="147" actId="478"/>
          <ac:picMkLst>
            <pc:docMk/>
            <pc:sldMk cId="1815242187" sldId="2147483646"/>
            <ac:picMk id="2" creationId="{571FEF58-8067-9ED6-54FD-9A7A7EFE68F5}"/>
          </ac:picMkLst>
        </pc:picChg>
        <pc:picChg chg="mod">
          <ac:chgData name="Nick Russell (Protiviti)" userId="dd8e29d4-f78a-4a55-810f-d4d6a3e5a45e" providerId="ADAL" clId="{C5A2E131-39BE-457E-9A5A-52279EBC99E3}" dt="2026-03-05T20:07:32.054" v="155" actId="1076"/>
          <ac:picMkLst>
            <pc:docMk/>
            <pc:sldMk cId="1815242187" sldId="2147483646"/>
            <ac:picMk id="3" creationId="{BFA8BB8F-B834-C6A6-EF9E-B53B5C5A4980}"/>
          </ac:picMkLst>
        </pc:picChg>
        <pc:picChg chg="add mod">
          <ac:chgData name="Nick Russell (Protiviti)" userId="dd8e29d4-f78a-4a55-810f-d4d6a3e5a45e" providerId="ADAL" clId="{C5A2E131-39BE-457E-9A5A-52279EBC99E3}" dt="2026-03-05T20:07:45.315" v="156" actId="1076"/>
          <ac:picMkLst>
            <pc:docMk/>
            <pc:sldMk cId="1815242187" sldId="2147483646"/>
            <ac:picMk id="30" creationId="{666E29A2-EFEB-1EA6-EC79-896C49F8E542}"/>
          </ac:picMkLst>
        </pc:picChg>
        <pc:picChg chg="mod">
          <ac:chgData name="Nick Russell (Protiviti)" userId="dd8e29d4-f78a-4a55-810f-d4d6a3e5a45e" providerId="ADAL" clId="{C5A2E131-39BE-457E-9A5A-52279EBC99E3}" dt="2026-03-05T20:06:10.946" v="148" actId="14826"/>
          <ac:picMkLst>
            <pc:docMk/>
            <pc:sldMk cId="1815242187" sldId="2147483646"/>
            <ac:picMk id="32" creationId="{0A8F840B-4C54-BE61-D817-7F4ECAF74B43}"/>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736413730314287E-2"/>
          <c:y val="4.017665072254701E-2"/>
          <c:w val="0.95645353116634002"/>
          <c:h val="0.91964669855490599"/>
        </c:manualLayout>
      </c:layout>
      <c:bubbleChart>
        <c:varyColors val="0"/>
        <c:dLbls>
          <c:showLegendKey val="0"/>
          <c:showVal val="0"/>
          <c:showCatName val="0"/>
          <c:showSerName val="0"/>
          <c:showPercent val="0"/>
          <c:showBubbleSize val="0"/>
        </c:dLbls>
        <c:bubbleScale val="80"/>
        <c:showNegBubbles val="0"/>
        <c:axId val="318800936"/>
        <c:axId val="318802112"/>
      </c:bubbleChart>
      <c:valAx>
        <c:axId val="318800936"/>
        <c:scaling>
          <c:orientation val="minMax"/>
          <c:max val="0.14000000000000001"/>
          <c:min val="0"/>
        </c:scaling>
        <c:delete val="1"/>
        <c:axPos val="b"/>
        <c:minorGridlines>
          <c:spPr>
            <a:ln w="9525" cap="flat" cmpd="sng" algn="ctr">
              <a:solidFill>
                <a:schemeClr val="tx1">
                  <a:lumMod val="5000"/>
                  <a:lumOff val="95000"/>
                </a:schemeClr>
              </a:solidFill>
              <a:round/>
            </a:ln>
            <a:effectLst/>
          </c:spPr>
        </c:minorGridlines>
        <c:numFmt formatCode="0.00%" sourceLinked="1"/>
        <c:majorTickMark val="out"/>
        <c:minorTickMark val="none"/>
        <c:tickLblPos val="nextTo"/>
        <c:crossAx val="318802112"/>
        <c:crosses val="autoZero"/>
        <c:crossBetween val="midCat"/>
        <c:majorUnit val="5.000000000000001E-2"/>
      </c:valAx>
      <c:valAx>
        <c:axId val="318802112"/>
        <c:scaling>
          <c:orientation val="minMax"/>
          <c:max val="7"/>
          <c:min val="4"/>
        </c:scaling>
        <c:delete val="1"/>
        <c:axPos val="l"/>
        <c:minorGridlines>
          <c:spPr>
            <a:ln w="9525" cap="flat" cmpd="sng" algn="ctr">
              <a:solidFill>
                <a:schemeClr val="tx1">
                  <a:lumMod val="5000"/>
                  <a:lumOff val="95000"/>
                </a:schemeClr>
              </a:solidFill>
              <a:round/>
            </a:ln>
            <a:effectLst/>
          </c:spPr>
        </c:minorGridlines>
        <c:numFmt formatCode="0.00" sourceLinked="1"/>
        <c:majorTickMark val="out"/>
        <c:minorTickMark val="none"/>
        <c:tickLblPos val="nextTo"/>
        <c:crossAx val="318800936"/>
        <c:crosses val="autoZero"/>
        <c:crossBetween val="midCat"/>
        <c:majorUnit val="2"/>
        <c:minorUnit val="1"/>
      </c:valAx>
      <c:spPr>
        <a:solidFill>
          <a:schemeClr val="bg1">
            <a:lumMod val="95000"/>
            <a:alpha val="60000"/>
          </a:schemeClr>
        </a:solid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9DA0DD-5BE5-7E45-8727-AF851D20CF7D}" type="datetimeFigureOut">
              <a:rPr lang="en-US" smtClean="0"/>
              <a:t>3/5/2026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11ED8-BF73-5E47-9D79-FD4234555E02}" type="slidenum">
              <a:rPr lang="en-US" smtClean="0"/>
              <a:t>‹#›</a:t>
            </a:fld>
            <a:endParaRPr lang="en-US"/>
          </a:p>
        </p:txBody>
      </p:sp>
    </p:spTree>
    <p:extLst>
      <p:ext uri="{BB962C8B-B14F-4D97-AF65-F5344CB8AC3E}">
        <p14:creationId xmlns:p14="http://schemas.microsoft.com/office/powerpoint/2010/main" val="3471011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a:t>
            </a:r>
          </a:p>
          <a:p>
            <a:endParaRPr lang="en-US"/>
          </a:p>
          <a:p>
            <a:r>
              <a:rPr lang="en-US"/>
              <a:t>Talking Point: </a:t>
            </a:r>
          </a:p>
          <a:p>
            <a:endParaRPr lang="en-US"/>
          </a:p>
          <a:p>
            <a:pPr marL="168175" indent="-168175">
              <a:buFontTx/>
              <a:buChar char="-"/>
            </a:pPr>
            <a:r>
              <a:rPr lang="en-US"/>
              <a:t>You might be asking yourself, where do I start? The identification of large projects can be baked right into the risk assessment process and interviews with key leaders of the organization. Use these steps to land on the right project or projects to get involved in.</a:t>
            </a:r>
          </a:p>
          <a:p>
            <a:pPr marL="168175" indent="-168175">
              <a:buFontTx/>
              <a:buChar char="-"/>
            </a:pPr>
            <a:r>
              <a:rPr lang="en-US"/>
              <a:t>Ranking project risk is a unique blend of evaluating the project’s impact on operationally critical processes, mandatory regulatory/compliance requirements (SOX, GDPR, CMMC, Industry Specific, etc.), public perception and brand reputation risk and upstream/downstream dependencies</a:t>
            </a:r>
          </a:p>
          <a:p>
            <a:pPr marL="168175" indent="-168175">
              <a:buFontTx/>
              <a:buChar char="-"/>
            </a:pPr>
            <a:r>
              <a:rPr lang="en-US"/>
              <a:t>Acceptance with project stakeholders and executive leadership is essential to the success of an Project Risk Advisory engagement. Without it, a team cannot gain the necessary traction to truly embed themselves into the project.</a:t>
            </a:r>
          </a:p>
        </p:txBody>
      </p:sp>
      <p:sp>
        <p:nvSpPr>
          <p:cNvPr id="4" name="Slide Number Placeholder 3"/>
          <p:cNvSpPr>
            <a:spLocks noGrp="1"/>
          </p:cNvSpPr>
          <p:nvPr>
            <p:ph type="sldNum" sz="quarter" idx="5"/>
          </p:nvPr>
        </p:nvSpPr>
        <p:spPr/>
        <p:txBody>
          <a:bodyPr/>
          <a:lstStyle/>
          <a:p>
            <a:fld id="{13EDD7E1-FB12-45B3-AA3A-5602C7A1CF32}" type="slidenum">
              <a:rPr lang="en-US" smtClean="0"/>
              <a:t>16</a:t>
            </a:fld>
            <a:endParaRPr lang="en-US"/>
          </a:p>
        </p:txBody>
      </p:sp>
    </p:spTree>
    <p:extLst>
      <p:ext uri="{BB962C8B-B14F-4D97-AF65-F5344CB8AC3E}">
        <p14:creationId xmlns:p14="http://schemas.microsoft.com/office/powerpoint/2010/main" val="2063891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NICK</a:t>
            </a:r>
          </a:p>
          <a:p>
            <a:endParaRPr lang="en-US"/>
          </a:p>
          <a:p>
            <a:r>
              <a:rPr lang="en-US"/>
              <a:t>Talking Points:</a:t>
            </a:r>
          </a:p>
          <a:p>
            <a:pPr marL="168175" indent="-168175">
              <a:buFontTx/>
              <a:buChar char="-"/>
            </a:pPr>
            <a:r>
              <a:rPr lang="en-US"/>
              <a:t>What if we are an Agile shop? Is there still a way to embed internal audit into the product? Yes!</a:t>
            </a:r>
          </a:p>
          <a:p>
            <a:pPr marL="168175" indent="-168175">
              <a:buFontTx/>
              <a:buChar char="-"/>
            </a:pPr>
            <a:r>
              <a:rPr lang="en-US"/>
              <a:t>This model can be made to fit any project delivery methodology – the risks are still the same</a:t>
            </a:r>
          </a:p>
        </p:txBody>
      </p:sp>
      <p:sp>
        <p:nvSpPr>
          <p:cNvPr id="4" name="Slide Number Placeholder 3"/>
          <p:cNvSpPr>
            <a:spLocks noGrp="1"/>
          </p:cNvSpPr>
          <p:nvPr>
            <p:ph type="sldNum" sz="quarter" idx="5"/>
          </p:nvPr>
        </p:nvSpPr>
        <p:spPr/>
        <p:txBody>
          <a:bodyPr/>
          <a:lstStyle/>
          <a:p>
            <a:fld id="{13EDD7E1-FB12-45B3-AA3A-5602C7A1CF32}" type="slidenum">
              <a:rPr lang="en-US" smtClean="0"/>
              <a:t>17</a:t>
            </a:fld>
            <a:endParaRPr lang="en-US"/>
          </a:p>
        </p:txBody>
      </p:sp>
    </p:spTree>
    <p:extLst>
      <p:ext uri="{BB962C8B-B14F-4D97-AF65-F5344CB8AC3E}">
        <p14:creationId xmlns:p14="http://schemas.microsoft.com/office/powerpoint/2010/main" val="129534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B7182-1DB0-2BAE-CBD7-6BDFCAB69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E079AB-100E-1135-B1E1-A427F8EDD5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1582DE0-1381-B6A9-D6E0-8A8D47174731}"/>
              </a:ext>
            </a:extLst>
          </p:cNvPr>
          <p:cNvSpPr>
            <a:spLocks noGrp="1"/>
          </p:cNvSpPr>
          <p:nvPr>
            <p:ph type="body" idx="1"/>
          </p:nvPr>
        </p:nvSpPr>
        <p:spPr/>
        <p:txBody>
          <a:bodyPr/>
          <a:lstStyle/>
          <a:p>
            <a:r>
              <a:rPr lang="en-US"/>
              <a:t>NICK</a:t>
            </a:r>
          </a:p>
          <a:p>
            <a:endParaRPr lang="en-US"/>
          </a:p>
          <a:p>
            <a:r>
              <a:rPr lang="en-US"/>
              <a:t>Talking Points</a:t>
            </a:r>
          </a:p>
          <a:p>
            <a:pPr marL="168175" indent="-168175">
              <a:buFontTx/>
              <a:buChar char="-"/>
            </a:pPr>
            <a:r>
              <a:rPr lang="en-US"/>
              <a:t>Do not drain the slide – focus on a few key sections (e.g., Requirements, Build, Testing Conversion) but take the audience through the lifecycle of a waterfall project.</a:t>
            </a:r>
          </a:p>
          <a:p>
            <a:pPr marL="168175" indent="-168175">
              <a:buFontTx/>
              <a:buChar char="-"/>
            </a:pPr>
            <a:r>
              <a:rPr lang="en-US"/>
              <a:t>Describe why the project artifacts will change based on the type of project that is being implemented.</a:t>
            </a:r>
          </a:p>
        </p:txBody>
      </p:sp>
      <p:sp>
        <p:nvSpPr>
          <p:cNvPr id="4" name="Slide Number Placeholder 3">
            <a:extLst>
              <a:ext uri="{FF2B5EF4-FFF2-40B4-BE49-F238E27FC236}">
                <a16:creationId xmlns:a16="http://schemas.microsoft.com/office/drawing/2014/main" id="{7BF0A723-56BD-FB8E-034F-25A9FD96BE57}"/>
              </a:ext>
            </a:extLst>
          </p:cNvPr>
          <p:cNvSpPr>
            <a:spLocks noGrp="1"/>
          </p:cNvSpPr>
          <p:nvPr>
            <p:ph type="sldNum" sz="quarter" idx="5"/>
          </p:nvPr>
        </p:nvSpPr>
        <p:spPr/>
        <p:txBody>
          <a:bodyPr/>
          <a:lstStyle/>
          <a:p>
            <a:fld id="{13EDD7E1-FB12-45B3-AA3A-5602C7A1CF32}" type="slidenum">
              <a:rPr lang="en-US" smtClean="0"/>
              <a:t>18</a:t>
            </a:fld>
            <a:endParaRPr lang="en-US"/>
          </a:p>
        </p:txBody>
      </p:sp>
    </p:spTree>
    <p:extLst>
      <p:ext uri="{BB962C8B-B14F-4D97-AF65-F5344CB8AC3E}">
        <p14:creationId xmlns:p14="http://schemas.microsoft.com/office/powerpoint/2010/main" val="3621014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5AD76-5963-42F6-5D61-DB1AAC570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8FDB0D-8D39-2C3C-326E-B24324A996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8F2B7B-84A1-70AE-8DE7-AF93148DE78C}"/>
              </a:ext>
            </a:extLst>
          </p:cNvPr>
          <p:cNvSpPr>
            <a:spLocks noGrp="1"/>
          </p:cNvSpPr>
          <p:nvPr>
            <p:ph type="body" idx="1"/>
          </p:nvPr>
        </p:nvSpPr>
        <p:spPr/>
        <p:txBody>
          <a:bodyPr/>
          <a:lstStyle/>
          <a:p>
            <a:r>
              <a:rPr lang="en-US"/>
              <a:t>NICK</a:t>
            </a:r>
          </a:p>
          <a:p>
            <a:endParaRPr lang="en-US"/>
          </a:p>
          <a:p>
            <a:r>
              <a:rPr lang="en-US"/>
              <a:t>Talking Points</a:t>
            </a:r>
          </a:p>
          <a:p>
            <a:pPr marL="168175" indent="-168175">
              <a:buFontTx/>
              <a:buChar char="-"/>
            </a:pPr>
            <a:r>
              <a:rPr lang="en-US"/>
              <a:t>Agile is probably one of the most intimidating parts of running an Project Risk Advisory engagement because it is less traditional, and generally more unknown from a project delivery perspective. While this is true, it could not be more important given some of the myths around a lack of documentation being generally acceptable in an Agile methodology</a:t>
            </a:r>
          </a:p>
          <a:p>
            <a:pPr marL="168175" indent="-168175">
              <a:buFontTx/>
              <a:buChar char="-"/>
            </a:pPr>
            <a:r>
              <a:rPr lang="en-US"/>
              <a:t>IA can continue to operate in their traditional approach but the quarterly audit committee meetings actually line up really nicely with an Agile Quarterly release cadence, so I have seen IA teams adopt and Agile IA model to pair with an Agile project. </a:t>
            </a:r>
          </a:p>
        </p:txBody>
      </p:sp>
      <p:sp>
        <p:nvSpPr>
          <p:cNvPr id="4" name="Slide Number Placeholder 3">
            <a:extLst>
              <a:ext uri="{FF2B5EF4-FFF2-40B4-BE49-F238E27FC236}">
                <a16:creationId xmlns:a16="http://schemas.microsoft.com/office/drawing/2014/main" id="{EE964739-BB2C-157D-C151-8CFB79F07C49}"/>
              </a:ext>
            </a:extLst>
          </p:cNvPr>
          <p:cNvSpPr>
            <a:spLocks noGrp="1"/>
          </p:cNvSpPr>
          <p:nvPr>
            <p:ph type="sldNum" sz="quarter" idx="5"/>
          </p:nvPr>
        </p:nvSpPr>
        <p:spPr/>
        <p:txBody>
          <a:bodyPr/>
          <a:lstStyle/>
          <a:p>
            <a:fld id="{13EDD7E1-FB12-45B3-AA3A-5602C7A1CF32}" type="slidenum">
              <a:rPr lang="en-US" smtClean="0"/>
              <a:t>19</a:t>
            </a:fld>
            <a:endParaRPr lang="en-US"/>
          </a:p>
        </p:txBody>
      </p:sp>
    </p:spTree>
    <p:extLst>
      <p:ext uri="{BB962C8B-B14F-4D97-AF65-F5344CB8AC3E}">
        <p14:creationId xmlns:p14="http://schemas.microsoft.com/office/powerpoint/2010/main" val="4188057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2DDB8-025A-EEC0-C719-1560BE17DE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71028A-A4BF-A073-E749-48B24A5BB1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72BB59-2A41-49DE-B394-EE506D1A74CE}"/>
              </a:ext>
            </a:extLst>
          </p:cNvPr>
          <p:cNvSpPr>
            <a:spLocks noGrp="1"/>
          </p:cNvSpPr>
          <p:nvPr>
            <p:ph type="body" idx="1"/>
          </p:nvPr>
        </p:nvSpPr>
        <p:spPr/>
        <p:txBody>
          <a:bodyPr/>
          <a:lstStyle/>
          <a:p>
            <a:r>
              <a:rPr lang="en-US"/>
              <a:t>Draw three lines – use more general plotting as opposed to specific</a:t>
            </a:r>
          </a:p>
        </p:txBody>
      </p:sp>
      <p:sp>
        <p:nvSpPr>
          <p:cNvPr id="4" name="Slide Number Placeholder 3">
            <a:extLst>
              <a:ext uri="{FF2B5EF4-FFF2-40B4-BE49-F238E27FC236}">
                <a16:creationId xmlns:a16="http://schemas.microsoft.com/office/drawing/2014/main" id="{7D80DBE7-B9C9-B5F2-ECA7-BF231BBDD38B}"/>
              </a:ext>
            </a:extLst>
          </p:cNvPr>
          <p:cNvSpPr>
            <a:spLocks noGrp="1"/>
          </p:cNvSpPr>
          <p:nvPr>
            <p:ph type="sldNum" sz="quarter" idx="5"/>
          </p:nvPr>
        </p:nvSpPr>
        <p:spPr/>
        <p:txBody>
          <a:bodyPr/>
          <a:lstStyle/>
          <a:p>
            <a:fld id="{13EDD7E1-FB12-45B3-AA3A-5602C7A1CF32}" type="slidenum">
              <a:rPr lang="en-US" smtClean="0"/>
              <a:t>22</a:t>
            </a:fld>
            <a:endParaRPr lang="en-US"/>
          </a:p>
        </p:txBody>
      </p:sp>
    </p:spTree>
    <p:extLst>
      <p:ext uri="{BB962C8B-B14F-4D97-AF65-F5344CB8AC3E}">
        <p14:creationId xmlns:p14="http://schemas.microsoft.com/office/powerpoint/2010/main" val="368956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C7CA1-C302-7C9B-885B-C13466748C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DF9944-CC1B-C846-F9F0-7F75843012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19133C-63A8-0FED-3174-9ACC4CD7354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F002471-BE94-4F8E-7935-BD6E9C82D69D}"/>
              </a:ext>
            </a:extLst>
          </p:cNvPr>
          <p:cNvSpPr>
            <a:spLocks noGrp="1"/>
          </p:cNvSpPr>
          <p:nvPr>
            <p:ph type="sldNum" sz="quarter" idx="10"/>
          </p:nvPr>
        </p:nvSpPr>
        <p:spPr/>
        <p:txBody>
          <a:bodyPr/>
          <a:lstStyle/>
          <a:p>
            <a:fld id="{68383807-6D59-4C75-89B3-20D944E49E60}" type="slidenum">
              <a:rPr lang="en-US" smtClean="0"/>
              <a:t>24</a:t>
            </a:fld>
            <a:endParaRPr lang="en-US"/>
          </a:p>
        </p:txBody>
      </p:sp>
    </p:spTree>
    <p:extLst>
      <p:ext uri="{BB962C8B-B14F-4D97-AF65-F5344CB8AC3E}">
        <p14:creationId xmlns:p14="http://schemas.microsoft.com/office/powerpoint/2010/main" val="132735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4588A8-D9F5-941E-E1BE-1BD7E3AEA8FC}"/>
            </a:ext>
          </a:extLst>
        </p:cNvPr>
        <p:cNvGrpSpPr/>
        <p:nvPr/>
      </p:nvGrpSpPr>
      <p:grpSpPr>
        <a:xfrm>
          <a:off x="0" y="0"/>
          <a:ext cx="0" cy="0"/>
          <a:chOff x="0" y="0"/>
          <a:chExt cx="0" cy="0"/>
        </a:xfrm>
      </p:grpSpPr>
      <p:sp>
        <p:nvSpPr>
          <p:cNvPr id="88066" name="Rectangle 7">
            <a:extLst>
              <a:ext uri="{FF2B5EF4-FFF2-40B4-BE49-F238E27FC236}">
                <a16:creationId xmlns:a16="http://schemas.microsoft.com/office/drawing/2014/main" id="{F0757FF5-774B-D7C1-61F3-0195F7D79C73}"/>
              </a:ext>
            </a:extLst>
          </p:cNvPr>
          <p:cNvSpPr>
            <a:spLocks noGrp="1" noChangeArrowheads="1"/>
          </p:cNvSpPr>
          <p:nvPr>
            <p:ph type="sldNum" sz="quarter" idx="5"/>
          </p:nvPr>
        </p:nvSpPr>
        <p:spPr>
          <a:noFill/>
        </p:spPr>
        <p:txBody>
          <a:bodyPr/>
          <a:lstStyle/>
          <a:p>
            <a:fld id="{6CA2D62A-B408-4845-BBFB-DCE6A8CEE838}" type="slidenum">
              <a:rPr lang="en-US" smtClean="0">
                <a:solidFill>
                  <a:prstClr val="black"/>
                </a:solidFill>
              </a:rPr>
              <a:pPr/>
              <a:t>26</a:t>
            </a:fld>
            <a:endParaRPr lang="en-US">
              <a:solidFill>
                <a:prstClr val="black"/>
              </a:solidFill>
            </a:endParaRPr>
          </a:p>
        </p:txBody>
      </p:sp>
      <p:sp>
        <p:nvSpPr>
          <p:cNvPr id="88067" name="Rectangle 2">
            <a:extLst>
              <a:ext uri="{FF2B5EF4-FFF2-40B4-BE49-F238E27FC236}">
                <a16:creationId xmlns:a16="http://schemas.microsoft.com/office/drawing/2014/main" id="{8E77487F-219D-D787-B6B7-B2FADC80DFE4}"/>
              </a:ext>
            </a:extLst>
          </p:cNvPr>
          <p:cNvSpPr>
            <a:spLocks noGrp="1" noRot="1" noChangeAspect="1" noChangeArrowheads="1" noTextEdit="1"/>
          </p:cNvSpPr>
          <p:nvPr>
            <p:ph type="sldImg"/>
          </p:nvPr>
        </p:nvSpPr>
        <p:spPr>
          <a:xfrm>
            <a:off x="60325" y="727075"/>
            <a:ext cx="6465888" cy="3638550"/>
          </a:xfrm>
          <a:ln/>
        </p:spPr>
      </p:sp>
      <p:sp>
        <p:nvSpPr>
          <p:cNvPr id="88068" name="Rectangle 3">
            <a:extLst>
              <a:ext uri="{FF2B5EF4-FFF2-40B4-BE49-F238E27FC236}">
                <a16:creationId xmlns:a16="http://schemas.microsoft.com/office/drawing/2014/main" id="{08C14D42-7FB0-26E6-6E0C-5C5A8425684B}"/>
              </a:ext>
            </a:extLst>
          </p:cNvPr>
          <p:cNvSpPr>
            <a:spLocks noGrp="1" noChangeArrowheads="1"/>
          </p:cNvSpPr>
          <p:nvPr>
            <p:ph type="body" idx="1"/>
          </p:nvPr>
        </p:nvSpPr>
        <p:spPr>
          <a:noFill/>
          <a:ln/>
        </p:spPr>
        <p:txBody>
          <a:bodyPr/>
          <a:lstStyle/>
          <a:p>
            <a:r>
              <a:rPr lang="en-US"/>
              <a:t>ASH</a:t>
            </a:r>
          </a:p>
          <a:p>
            <a:endParaRPr lang="en-US"/>
          </a:p>
          <a:p>
            <a:r>
              <a:rPr lang="en-US"/>
              <a:t>Talking Points: </a:t>
            </a:r>
          </a:p>
          <a:p>
            <a:pPr marL="168175" indent="-168175">
              <a:buFontTx/>
              <a:buChar char="-"/>
            </a:pPr>
            <a:r>
              <a:rPr lang="en-US"/>
              <a:t>Focus on the project/program risk universe and establishing a baseline of auditable units. Just like we do with risk assessments, a more granular view of the areas in play for audit focus should be known and included in IAEA efforts.</a:t>
            </a:r>
          </a:p>
          <a:p>
            <a:pPr marL="168175" indent="-168175">
              <a:buFontTx/>
              <a:buChar char="-"/>
            </a:pPr>
            <a:r>
              <a:rPr lang="en-US"/>
              <a:t>Anything else Ash wants to add.</a:t>
            </a:r>
          </a:p>
          <a:p>
            <a:endParaRPr lang="en-US"/>
          </a:p>
        </p:txBody>
      </p:sp>
    </p:spTree>
    <p:extLst>
      <p:ext uri="{BB962C8B-B14F-4D97-AF65-F5344CB8AC3E}">
        <p14:creationId xmlns:p14="http://schemas.microsoft.com/office/powerpoint/2010/main" val="32310622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F6298-A018-608C-D94B-CE727C8846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88C82-71B6-81C8-1F37-C8C31B9030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2D54BA-326E-9F23-E562-AC52129C28A2}"/>
              </a:ext>
            </a:extLst>
          </p:cNvPr>
          <p:cNvSpPr>
            <a:spLocks noGrp="1"/>
          </p:cNvSpPr>
          <p:nvPr>
            <p:ph type="body" idx="1"/>
          </p:nvPr>
        </p:nvSpPr>
        <p:spPr/>
        <p:txBody>
          <a:bodyPr/>
          <a:lstStyle/>
          <a:p>
            <a:r>
              <a:rPr lang="en-US"/>
              <a:t>ASH</a:t>
            </a:r>
          </a:p>
          <a:p>
            <a:endParaRPr lang="en-US"/>
          </a:p>
          <a:p>
            <a:r>
              <a:rPr lang="en-US"/>
              <a:t>Talking Points: </a:t>
            </a:r>
          </a:p>
          <a:p>
            <a:pPr marL="168175" indent="-168175">
              <a:buFontTx/>
              <a:buChar char="-"/>
            </a:pPr>
            <a:r>
              <a:rPr lang="en-US"/>
              <a:t>Focus on Protiviti recommending that a recognized industry standard program and project risk approach be used and baked into the development of an Project Risk Advisory build out.</a:t>
            </a:r>
          </a:p>
          <a:p>
            <a:pPr marL="168175" indent="-168175">
              <a:buFontTx/>
              <a:buChar char="-"/>
            </a:pPr>
            <a:r>
              <a:rPr lang="en-US"/>
              <a:t>Any additional considerations from Ash</a:t>
            </a:r>
          </a:p>
          <a:p>
            <a:endParaRPr lang="en-US"/>
          </a:p>
        </p:txBody>
      </p:sp>
      <p:sp>
        <p:nvSpPr>
          <p:cNvPr id="4" name="Slide Number Placeholder 3">
            <a:extLst>
              <a:ext uri="{FF2B5EF4-FFF2-40B4-BE49-F238E27FC236}">
                <a16:creationId xmlns:a16="http://schemas.microsoft.com/office/drawing/2014/main" id="{979313CC-C55C-820C-DB37-C2ADC61B3C93}"/>
              </a:ext>
            </a:extLst>
          </p:cNvPr>
          <p:cNvSpPr>
            <a:spLocks noGrp="1"/>
          </p:cNvSpPr>
          <p:nvPr>
            <p:ph type="sldNum" sz="quarter" idx="5"/>
          </p:nvPr>
        </p:nvSpPr>
        <p:spPr/>
        <p:txBody>
          <a:bodyPr/>
          <a:lstStyle/>
          <a:p>
            <a:fld id="{13EDD7E1-FB12-45B3-AA3A-5602C7A1CF32}" type="slidenum">
              <a:rPr lang="en-US" smtClean="0"/>
              <a:t>27</a:t>
            </a:fld>
            <a:endParaRPr lang="en-US"/>
          </a:p>
        </p:txBody>
      </p:sp>
    </p:spTree>
    <p:extLst>
      <p:ext uri="{BB962C8B-B14F-4D97-AF65-F5344CB8AC3E}">
        <p14:creationId xmlns:p14="http://schemas.microsoft.com/office/powerpoint/2010/main" val="535902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4" name="Picture 3" descr="A white cover with blue triangles and text&#10;&#10;AI-generated content may be incorrect.">
            <a:extLst>
              <a:ext uri="{FF2B5EF4-FFF2-40B4-BE49-F238E27FC236}">
                <a16:creationId xmlns:a16="http://schemas.microsoft.com/office/drawing/2014/main" id="{22E60DA8-9809-FF22-78D6-6464D69EF5E5}"/>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94317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5AA2-4323-1D05-8FEF-816ADD50C3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2ADB7-DBCE-9ED8-9024-0F459A5132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69F03C-4000-687C-A22F-1A628EFAC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28674F-F340-CDAA-D8D1-A96BD5EC6629}"/>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6" name="Footer Placeholder 5">
            <a:extLst>
              <a:ext uri="{FF2B5EF4-FFF2-40B4-BE49-F238E27FC236}">
                <a16:creationId xmlns:a16="http://schemas.microsoft.com/office/drawing/2014/main" id="{7A1FA29A-DD66-C39C-8529-2B749453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F14903-437F-1A4D-B572-FB56C561E300}"/>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5431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B5CFC-A95F-C90F-C5E0-6745B823AD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9D1C79-694E-F8F9-781C-4454B41D1B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1A0EA-38B8-80F5-535D-FD934BBFF0A6}"/>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5" name="Footer Placeholder 4">
            <a:extLst>
              <a:ext uri="{FF2B5EF4-FFF2-40B4-BE49-F238E27FC236}">
                <a16:creationId xmlns:a16="http://schemas.microsoft.com/office/drawing/2014/main" id="{738794B5-0F83-C79F-6359-74F975998C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7CF2856-4F30-1F01-5A7A-2422D8CA976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68153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710E40-FBB1-EEEE-B936-4D31403D19E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348E23-B371-722D-CF80-B1C22E186B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79DC0-28B4-D458-656E-CD434EC2D0A5}"/>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5" name="Footer Placeholder 4">
            <a:extLst>
              <a:ext uri="{FF2B5EF4-FFF2-40B4-BE49-F238E27FC236}">
                <a16:creationId xmlns:a16="http://schemas.microsoft.com/office/drawing/2014/main" id="{54F9F1F8-03B0-3C43-55DC-F7C16ACEB0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0ACE7DB-181D-2675-CAD8-9D2139AAF1B6}"/>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51218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7C57-D8CD-7AF7-512E-25EAF3E4B69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4664E1-9993-6C04-870E-6397CC029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46C44-9D69-8E11-9AA2-2685FF414E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5" name="Footer Placeholder 4">
            <a:extLst>
              <a:ext uri="{FF2B5EF4-FFF2-40B4-BE49-F238E27FC236}">
                <a16:creationId xmlns:a16="http://schemas.microsoft.com/office/drawing/2014/main" id="{93EC565D-BF0F-51D7-0323-48F250AE08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9B5A9-F855-EF07-C418-3307EEA38C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67775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EE2A9-61FF-DE2E-12AB-FABECA288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0C1A38-0D74-956A-CB50-671AEC35AA4F}"/>
              </a:ext>
            </a:extLst>
          </p:cNvPr>
          <p:cNvSpPr>
            <a:spLocks noGrp="1"/>
          </p:cNvSpPr>
          <p:nvPr>
            <p:ph idx="1"/>
          </p:nvPr>
        </p:nvSpPr>
        <p:spPr>
          <a:xfrm>
            <a:off x="838200" y="1825625"/>
            <a:ext cx="10515600" cy="33024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055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41627-9F62-6607-7DBD-14FEAB4250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EFF1FA-978C-D747-E375-5E773435EF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5DBF71-2227-73CA-6E6D-F3303D24844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5" name="Footer Placeholder 4">
            <a:extLst>
              <a:ext uri="{FF2B5EF4-FFF2-40B4-BE49-F238E27FC236}">
                <a16:creationId xmlns:a16="http://schemas.microsoft.com/office/drawing/2014/main" id="{115E65CB-2A8E-696B-DCAA-C07D011B18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A52DE29-0624-3809-8795-A1B9E08B0F2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01435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8EB40-F333-AC74-0CE4-239A144F7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175A14-97D3-1D2D-2DA0-B9D2F06027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C93749-1D1D-6D42-EBD2-41F47542F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2D3B8-01AD-9372-AE4D-76C481519DF3}"/>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6" name="Footer Placeholder 5">
            <a:extLst>
              <a:ext uri="{FF2B5EF4-FFF2-40B4-BE49-F238E27FC236}">
                <a16:creationId xmlns:a16="http://schemas.microsoft.com/office/drawing/2014/main" id="{2FF3142B-B5A6-F5DB-8965-8587AC2940E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4C2760-46D0-93C4-4B04-0443D349F05E}"/>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3108256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CC3A4-1AEA-DFF5-C97E-CA1FD384E8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56CD7E-69F6-8494-9902-B08D773E11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678764-235C-3781-E681-61E7D9456D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91D2AB-7B04-5EF4-0797-15C6067933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54CA5C-AB4B-504F-87A7-D3DECA7325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2883A3-9278-732F-1E05-61F03560BFA4}"/>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8" name="Footer Placeholder 7">
            <a:extLst>
              <a:ext uri="{FF2B5EF4-FFF2-40B4-BE49-F238E27FC236}">
                <a16:creationId xmlns:a16="http://schemas.microsoft.com/office/drawing/2014/main" id="{BAB8806B-C9D4-23A3-69FA-BD59EFB81C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0768DE1-8BCC-6CA8-9283-05FEDB9C4D52}"/>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5292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76DDB-BB21-1229-A927-5A06ACCF2FFF}"/>
              </a:ext>
            </a:extLst>
          </p:cNvPr>
          <p:cNvSpPr>
            <a:spLocks noGrp="1"/>
          </p:cNvSpPr>
          <p:nvPr>
            <p:ph type="title"/>
          </p:nvPr>
        </p:nvSpPr>
        <p:spPr>
          <a:xfrm>
            <a:off x="838200" y="0"/>
            <a:ext cx="10515600" cy="1082675"/>
          </a:xfrm>
        </p:spPr>
        <p:txBody>
          <a:bodyPr/>
          <a:lstStyle/>
          <a:p>
            <a:r>
              <a:rPr lang="en-US"/>
              <a:t>Click to edit Master title style</a:t>
            </a:r>
          </a:p>
        </p:txBody>
      </p:sp>
      <p:sp>
        <p:nvSpPr>
          <p:cNvPr id="3" name="Date Placeholder 2">
            <a:extLst>
              <a:ext uri="{FF2B5EF4-FFF2-40B4-BE49-F238E27FC236}">
                <a16:creationId xmlns:a16="http://schemas.microsoft.com/office/drawing/2014/main" id="{FE33335B-B400-14EB-7FEB-BFA630FFA062}"/>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4" name="Footer Placeholder 3">
            <a:extLst>
              <a:ext uri="{FF2B5EF4-FFF2-40B4-BE49-F238E27FC236}">
                <a16:creationId xmlns:a16="http://schemas.microsoft.com/office/drawing/2014/main" id="{492C1D8E-B0B3-4071-AA25-10C5E979EA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5871E81-6E6B-E94D-9DF4-E558F6BF6C6C}"/>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2765829288"/>
      </p:ext>
    </p:extLst>
  </p:cSld>
  <p:clrMapOvr>
    <a:masterClrMapping/>
  </p:clrMapOvr>
  <p:extLst>
    <p:ext uri="{DCECCB84-F9BA-43D5-87BE-67443E8EF086}">
      <p15:sldGuideLst xmlns:p15="http://schemas.microsoft.com/office/powerpoint/2012/main">
        <p15:guide id="2" pos="7152" userDrawn="1">
          <p15:clr>
            <a:srgbClr val="FBAE40"/>
          </p15:clr>
        </p15:guide>
        <p15:guide id="3" orient="horz" pos="3768" userDrawn="1">
          <p15:clr>
            <a:srgbClr val="FBAE40"/>
          </p15:clr>
        </p15:guide>
        <p15:guide id="4" orient="horz"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C22F7D-3592-0C64-B953-06D14F23025A}"/>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3" name="Footer Placeholder 2">
            <a:extLst>
              <a:ext uri="{FF2B5EF4-FFF2-40B4-BE49-F238E27FC236}">
                <a16:creationId xmlns:a16="http://schemas.microsoft.com/office/drawing/2014/main" id="{0CF8E911-5A2C-FA24-CB72-EEED0EFF5D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D4240A4-0ACB-42D2-4128-6EB15D70B3B5}"/>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
        <p:nvSpPr>
          <p:cNvPr id="5" name="Title 1">
            <a:extLst>
              <a:ext uri="{FF2B5EF4-FFF2-40B4-BE49-F238E27FC236}">
                <a16:creationId xmlns:a16="http://schemas.microsoft.com/office/drawing/2014/main" id="{8A3E07E1-7C1B-E4C2-057E-F075EF8B2C60}"/>
              </a:ext>
            </a:extLst>
          </p:cNvPr>
          <p:cNvSpPr>
            <a:spLocks noGrp="1"/>
          </p:cNvSpPr>
          <p:nvPr>
            <p:ph type="title"/>
          </p:nvPr>
        </p:nvSpPr>
        <p:spPr>
          <a:xfrm>
            <a:off x="838200" y="365125"/>
            <a:ext cx="10515600" cy="1082675"/>
          </a:xfrm>
        </p:spPr>
        <p:txBody>
          <a:bodyPr lIns="0">
            <a:normAutofit/>
          </a:bodyPr>
          <a:lstStyle>
            <a:lvl1pPr>
              <a:lnSpc>
                <a:spcPct val="100000"/>
              </a:lnSpc>
              <a:defRPr sz="3600"/>
            </a:lvl1pPr>
          </a:lstStyle>
          <a:p>
            <a:r>
              <a:rPr lang="en-US"/>
              <a:t>Click to edit Master title style</a:t>
            </a:r>
          </a:p>
        </p:txBody>
      </p:sp>
    </p:spTree>
    <p:extLst>
      <p:ext uri="{BB962C8B-B14F-4D97-AF65-F5344CB8AC3E}">
        <p14:creationId xmlns:p14="http://schemas.microsoft.com/office/powerpoint/2010/main" val="3815169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5D386-89D7-579E-3DE7-5C676CCC60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2F600D-6E88-D649-E54A-B3643A0209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535AD-AD01-5002-3EC1-C9490883C2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2CFE11-9EBF-85E7-B367-A394231FCFD1}"/>
              </a:ext>
            </a:extLst>
          </p:cNvPr>
          <p:cNvSpPr>
            <a:spLocks noGrp="1"/>
          </p:cNvSpPr>
          <p:nvPr>
            <p:ph type="dt" sz="half" idx="10"/>
          </p:nvPr>
        </p:nvSpPr>
        <p:spPr>
          <a:xfrm>
            <a:off x="838200" y="6356350"/>
            <a:ext cx="2743200" cy="365125"/>
          </a:xfrm>
          <a:prstGeom prst="rect">
            <a:avLst/>
          </a:prstGeom>
        </p:spPr>
        <p:txBody>
          <a:bodyPr/>
          <a:lstStyle/>
          <a:p>
            <a:fld id="{EB013707-DCCA-0B40-B3D8-944C2BBE303C}" type="datetimeFigureOut">
              <a:rPr lang="en-US" smtClean="0"/>
              <a:t>3/5/2026</a:t>
            </a:fld>
            <a:endParaRPr lang="en-US"/>
          </a:p>
        </p:txBody>
      </p:sp>
      <p:sp>
        <p:nvSpPr>
          <p:cNvPr id="6" name="Footer Placeholder 5">
            <a:extLst>
              <a:ext uri="{FF2B5EF4-FFF2-40B4-BE49-F238E27FC236}">
                <a16:creationId xmlns:a16="http://schemas.microsoft.com/office/drawing/2014/main" id="{16E1A10D-7CF7-62E1-7C28-4CD2DFC701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7956D5B-3C6A-40A2-1BC9-AD665BE8F151}"/>
              </a:ext>
            </a:extLst>
          </p:cNvPr>
          <p:cNvSpPr>
            <a:spLocks noGrp="1"/>
          </p:cNvSpPr>
          <p:nvPr>
            <p:ph type="sldNum" sz="quarter" idx="12"/>
          </p:nvPr>
        </p:nvSpPr>
        <p:spPr>
          <a:xfrm>
            <a:off x="8610600" y="6356350"/>
            <a:ext cx="2743200" cy="365125"/>
          </a:xfrm>
          <a:prstGeom prst="rect">
            <a:avLst/>
          </a:prstGeom>
        </p:spPr>
        <p:txBody>
          <a:bodyPr/>
          <a:lstStyle/>
          <a:p>
            <a:fld id="{385D2B06-FE2C-DD4F-AD30-BE4040770673}" type="slidenum">
              <a:rPr lang="en-US" smtClean="0"/>
              <a:t>‹#›</a:t>
            </a:fld>
            <a:endParaRPr lang="en-US"/>
          </a:p>
        </p:txBody>
      </p:sp>
    </p:spTree>
    <p:extLst>
      <p:ext uri="{BB962C8B-B14F-4D97-AF65-F5344CB8AC3E}">
        <p14:creationId xmlns:p14="http://schemas.microsoft.com/office/powerpoint/2010/main" val="188455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BAB30-13CB-9AE7-7C88-7D32B86DF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AF1E5F-552D-7171-52DB-6F27FF7659F6}"/>
              </a:ext>
            </a:extLst>
          </p:cNvPr>
          <p:cNvSpPr>
            <a:spLocks noGrp="1"/>
          </p:cNvSpPr>
          <p:nvPr>
            <p:ph type="body" idx="1"/>
          </p:nvPr>
        </p:nvSpPr>
        <p:spPr>
          <a:xfrm>
            <a:off x="838200" y="1825625"/>
            <a:ext cx="10515600" cy="35861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8F03B90-94F5-0F8C-870B-407C48092991}"/>
              </a:ext>
            </a:extLst>
          </p:cNvPr>
          <p:cNvPicPr>
            <a:picLocks noChangeAspect="1"/>
          </p:cNvPicPr>
          <p:nvPr userDrawn="1"/>
        </p:nvPicPr>
        <p:blipFill>
          <a:blip r:embed="rId14"/>
          <a:stretch>
            <a:fillRect/>
          </a:stretch>
        </p:blipFill>
        <p:spPr>
          <a:xfrm>
            <a:off x="0" y="6096000"/>
            <a:ext cx="12192000" cy="762000"/>
          </a:xfrm>
          <a:prstGeom prst="rect">
            <a:avLst/>
          </a:prstGeom>
        </p:spPr>
      </p:pic>
    </p:spTree>
    <p:extLst>
      <p:ext uri="{BB962C8B-B14F-4D97-AF65-F5344CB8AC3E}">
        <p14:creationId xmlns:p14="http://schemas.microsoft.com/office/powerpoint/2010/main" val="3950057193"/>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b="1" i="0" kern="1200">
          <a:solidFill>
            <a:srgbClr val="1C3F94"/>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68" userDrawn="1">
          <p15:clr>
            <a:srgbClr val="F26B43"/>
          </p15:clr>
        </p15:guide>
        <p15:guide id="2" orient="horz" pos="3840" userDrawn="1">
          <p15:clr>
            <a:srgbClr val="F26B43"/>
          </p15:clr>
        </p15:guide>
        <p15:guide id="3" orient="horz" pos="672" userDrawn="1">
          <p15:clr>
            <a:srgbClr val="F26B43"/>
          </p15:clr>
        </p15:guide>
        <p15:guide id="4" orient="horz" pos="768" userDrawn="1">
          <p15:clr>
            <a:srgbClr val="F26B43"/>
          </p15:clr>
        </p15:guide>
        <p15:guide id="5" pos="528" userDrawn="1">
          <p15:clr>
            <a:srgbClr val="F26B43"/>
          </p15:clr>
        </p15:guide>
        <p15:guide id="6" pos="7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57.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 Id="rId14" Type="http://schemas.openxmlformats.org/officeDocument/2006/relationships/image" Target="../media/image58.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1.sv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552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E1BAFB-312A-834D-762E-6E58DE43283A}"/>
              </a:ext>
            </a:extLst>
          </p:cNvPr>
          <p:cNvSpPr>
            <a:spLocks noGrp="1"/>
          </p:cNvSpPr>
          <p:nvPr>
            <p:ph type="title"/>
          </p:nvPr>
        </p:nvSpPr>
        <p:spPr>
          <a:xfrm>
            <a:off x="831850" y="2450272"/>
            <a:ext cx="10537064" cy="974569"/>
          </a:xfrm>
        </p:spPr>
        <p:txBody>
          <a:bodyPr vert="horz" lIns="91440" tIns="45720" rIns="91440" bIns="45720" rtlCol="0" anchor="ctr">
            <a:normAutofit/>
          </a:bodyPr>
          <a:lstStyle/>
          <a:p>
            <a:r>
              <a:rPr lang="en-US"/>
              <a:t>Why Project Risk Advisory?</a:t>
            </a:r>
          </a:p>
        </p:txBody>
      </p:sp>
    </p:spTree>
    <p:extLst>
      <p:ext uri="{BB962C8B-B14F-4D97-AF65-F5344CB8AC3E}">
        <p14:creationId xmlns:p14="http://schemas.microsoft.com/office/powerpoint/2010/main" val="418470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47A159-419C-BA4A-F0EC-75E370AF3F84}"/>
              </a:ext>
            </a:extLst>
          </p:cNvPr>
          <p:cNvSpPr>
            <a:spLocks noGrp="1"/>
          </p:cNvSpPr>
          <p:nvPr>
            <p:ph type="title"/>
          </p:nvPr>
        </p:nvSpPr>
        <p:spPr>
          <a:xfrm>
            <a:off x="838199" y="0"/>
            <a:ext cx="10884613" cy="1082675"/>
          </a:xfrm>
        </p:spPr>
        <p:txBody>
          <a:bodyPr>
            <a:normAutofit fontScale="90000"/>
          </a:bodyPr>
          <a:lstStyle/>
          <a:p>
            <a:r>
              <a:rPr lang="en-US" dirty="0"/>
              <a:t>Project Team Independence &amp; Management</a:t>
            </a:r>
          </a:p>
        </p:txBody>
      </p:sp>
      <p:sp>
        <p:nvSpPr>
          <p:cNvPr id="5" name="Content Placeholder 6">
            <a:extLst>
              <a:ext uri="{FF2B5EF4-FFF2-40B4-BE49-F238E27FC236}">
                <a16:creationId xmlns:a16="http://schemas.microsoft.com/office/drawing/2014/main" id="{4D5D9F8D-2861-C3EA-9A45-09F1E6D4CAC2}"/>
              </a:ext>
            </a:extLst>
          </p:cNvPr>
          <p:cNvSpPr txBox="1">
            <a:spLocks/>
          </p:cNvSpPr>
          <p:nvPr/>
        </p:nvSpPr>
        <p:spPr>
          <a:xfrm>
            <a:off x="838200" y="1219200"/>
            <a:ext cx="5146964" cy="1077089"/>
          </a:xfrm>
          <a:prstGeom prst="roundRect">
            <a:avLst/>
          </a:prstGeom>
          <a:solidFill>
            <a:schemeClr val="accent1"/>
          </a:solidFill>
        </p:spPr>
        <p:txBody>
          <a:bodyPr lIns="182880" tIns="90714" rIns="182880" bIns="90714" anchor="ctr">
            <a:noAutofit/>
          </a:bodyPr>
          <a:lstStyle>
            <a:lvl1pPr marL="140589" indent="-140589" algn="l" defTabSz="742928" rtl="0" eaLnBrk="1" latinLnBrk="0" hangingPunct="1">
              <a:lnSpc>
                <a:spcPct val="100000"/>
              </a:lnSpc>
              <a:spcBef>
                <a:spcPts val="600"/>
              </a:spcBef>
              <a:spcAft>
                <a:spcPts val="200"/>
              </a:spcAft>
              <a:buFont typeface="Arial" panose="020B0604020202020204" pitchFamily="34" charset="0"/>
              <a:buChar char="•"/>
              <a:defRPr sz="1100" kern="1200">
                <a:solidFill>
                  <a:schemeClr val="tx2"/>
                </a:solidFill>
                <a:latin typeface="+mn-lt"/>
                <a:ea typeface="+mn-ea"/>
                <a:cs typeface="+mn-cs"/>
              </a:defRPr>
            </a:lvl1pPr>
            <a:lvl2pPr marL="279888" indent="-139299" algn="l" defTabSz="742928" rtl="0" eaLnBrk="1" latinLnBrk="0" hangingPunct="1">
              <a:lnSpc>
                <a:spcPct val="100000"/>
              </a:lnSpc>
              <a:spcBef>
                <a:spcPts val="400"/>
              </a:spcBef>
              <a:spcAft>
                <a:spcPts val="200"/>
              </a:spcAft>
              <a:buFont typeface="Arial" panose="020B0604020202020204" pitchFamily="34" charset="0"/>
              <a:buChar char="−"/>
              <a:defRPr sz="1000" kern="1200">
                <a:solidFill>
                  <a:schemeClr val="tx2"/>
                </a:solidFill>
                <a:latin typeface="+mn-lt"/>
                <a:ea typeface="+mn-ea"/>
                <a:cs typeface="+mn-cs"/>
              </a:defRPr>
            </a:lvl2pPr>
            <a:lvl3pPr marL="420476" indent="-140589"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3pPr>
            <a:lvl4pPr marL="512053" indent="-9157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4pPr>
            <a:lvl5pPr marL="602339" indent="-9028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5pPr>
            <a:lvl6pPr marL="204305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6pPr>
            <a:lvl7pPr marL="2414513"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7pPr>
            <a:lvl8pPr marL="2785977"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8pPr>
            <a:lvl9pPr marL="315744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1400" b="1">
                <a:solidFill>
                  <a:schemeClr val="bg1"/>
                </a:solidFill>
                <a:latin typeface="Arial" panose="020B0604020202020204" pitchFamily="34" charset="0"/>
                <a:cs typeface="Arial" panose="020B0604020202020204" pitchFamily="34" charset="0"/>
              </a:rPr>
              <a:t>Project Specialists </a:t>
            </a:r>
            <a:r>
              <a:rPr lang="en-US" sz="1400">
                <a:solidFill>
                  <a:schemeClr val="bg1"/>
                </a:solidFill>
                <a:latin typeface="Arial" panose="020B0604020202020204" pitchFamily="34" charset="0"/>
                <a:cs typeface="Arial" panose="020B0604020202020204" pitchFamily="34" charset="0"/>
              </a:rPr>
              <a:t>and/or </a:t>
            </a:r>
            <a:r>
              <a:rPr lang="en-US" sz="1400" b="1">
                <a:solidFill>
                  <a:schemeClr val="bg1"/>
                </a:solidFill>
                <a:latin typeface="Arial" panose="020B0604020202020204" pitchFamily="34" charset="0"/>
                <a:cs typeface="Arial" panose="020B0604020202020204" pitchFamily="34" charset="0"/>
              </a:rPr>
              <a:t>System Integrators </a:t>
            </a:r>
            <a:r>
              <a:rPr lang="en-US" sz="1400">
                <a:solidFill>
                  <a:schemeClr val="bg1"/>
                </a:solidFill>
                <a:latin typeface="Arial" panose="020B0604020202020204" pitchFamily="34" charset="0"/>
                <a:cs typeface="Arial" panose="020B0604020202020204" pitchFamily="34" charset="0"/>
              </a:rPr>
              <a:t>are single goal minded: Get a working version of the system implemented on-time and in budget.</a:t>
            </a:r>
            <a:endParaRPr lang="en-IN" sz="1400">
              <a:solidFill>
                <a:schemeClr val="bg1"/>
              </a:solidFill>
              <a:latin typeface="Arial" panose="020B0604020202020204" pitchFamily="34" charset="0"/>
              <a:cs typeface="Arial" panose="020B0604020202020204" pitchFamily="34" charset="0"/>
            </a:endParaRPr>
          </a:p>
        </p:txBody>
      </p:sp>
      <p:sp>
        <p:nvSpPr>
          <p:cNvPr id="6" name="Content Placeholder 6">
            <a:extLst>
              <a:ext uri="{FF2B5EF4-FFF2-40B4-BE49-F238E27FC236}">
                <a16:creationId xmlns:a16="http://schemas.microsoft.com/office/drawing/2014/main" id="{336B9D84-7E07-9D3C-94EF-3011F86F604B}"/>
              </a:ext>
            </a:extLst>
          </p:cNvPr>
          <p:cNvSpPr txBox="1">
            <a:spLocks/>
          </p:cNvSpPr>
          <p:nvPr/>
        </p:nvSpPr>
        <p:spPr>
          <a:xfrm>
            <a:off x="6206836" y="1219200"/>
            <a:ext cx="5146964" cy="1077089"/>
          </a:xfrm>
          <a:prstGeom prst="roundRect">
            <a:avLst/>
          </a:prstGeom>
          <a:solidFill>
            <a:schemeClr val="accent3"/>
          </a:solidFill>
        </p:spPr>
        <p:txBody>
          <a:bodyPr lIns="182880" tIns="90714" rIns="182880" bIns="90714" anchor="ctr">
            <a:noAutofit/>
          </a:bodyPr>
          <a:lstStyle>
            <a:lvl1pPr marL="140589" indent="-140589" algn="l" defTabSz="742928" rtl="0" eaLnBrk="1" latinLnBrk="0" hangingPunct="1">
              <a:lnSpc>
                <a:spcPct val="100000"/>
              </a:lnSpc>
              <a:spcBef>
                <a:spcPts val="600"/>
              </a:spcBef>
              <a:spcAft>
                <a:spcPts val="200"/>
              </a:spcAft>
              <a:buFont typeface="Arial" panose="020B0604020202020204" pitchFamily="34" charset="0"/>
              <a:buChar char="•"/>
              <a:defRPr sz="1100" kern="1200">
                <a:solidFill>
                  <a:schemeClr val="tx2"/>
                </a:solidFill>
                <a:latin typeface="+mn-lt"/>
                <a:ea typeface="+mn-ea"/>
                <a:cs typeface="+mn-cs"/>
              </a:defRPr>
            </a:lvl1pPr>
            <a:lvl2pPr marL="279888" indent="-139299" algn="l" defTabSz="742928" rtl="0" eaLnBrk="1" latinLnBrk="0" hangingPunct="1">
              <a:lnSpc>
                <a:spcPct val="100000"/>
              </a:lnSpc>
              <a:spcBef>
                <a:spcPts val="400"/>
              </a:spcBef>
              <a:spcAft>
                <a:spcPts val="200"/>
              </a:spcAft>
              <a:buFont typeface="Arial" panose="020B0604020202020204" pitchFamily="34" charset="0"/>
              <a:buChar char="−"/>
              <a:defRPr sz="1000" kern="1200">
                <a:solidFill>
                  <a:schemeClr val="tx2"/>
                </a:solidFill>
                <a:latin typeface="+mn-lt"/>
                <a:ea typeface="+mn-ea"/>
                <a:cs typeface="+mn-cs"/>
              </a:defRPr>
            </a:lvl2pPr>
            <a:lvl3pPr marL="420476" indent="-140589"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3pPr>
            <a:lvl4pPr marL="512053" indent="-9157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4pPr>
            <a:lvl5pPr marL="602339" indent="-9028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5pPr>
            <a:lvl6pPr marL="204305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6pPr>
            <a:lvl7pPr marL="2414513"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7pPr>
            <a:lvl8pPr marL="2785977"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8pPr>
            <a:lvl9pPr marL="315744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en-US" sz="1400" b="1">
                <a:solidFill>
                  <a:schemeClr val="bg1"/>
                </a:solidFill>
                <a:latin typeface="Arial" panose="020B0604020202020204" pitchFamily="34" charset="0"/>
                <a:cs typeface="Arial" panose="020B0604020202020204" pitchFamily="34" charset="0"/>
              </a:rPr>
              <a:t>Project Risk Advisory </a:t>
            </a:r>
            <a:r>
              <a:rPr lang="en-US" sz="1400">
                <a:solidFill>
                  <a:schemeClr val="bg1"/>
                </a:solidFill>
                <a:latin typeface="Arial" panose="020B0604020202020204" pitchFamily="34" charset="0"/>
                <a:cs typeface="Arial" panose="020B0604020202020204" pitchFamily="34" charset="0"/>
              </a:rPr>
              <a:t>teams provide a compliance and operational risk lens to projects with a goal of ensuring risks have been communicated, remediated, mitigated, or accepted by management.</a:t>
            </a:r>
          </a:p>
        </p:txBody>
      </p:sp>
      <p:sp>
        <p:nvSpPr>
          <p:cNvPr id="8" name="TextBox 7">
            <a:extLst>
              <a:ext uri="{FF2B5EF4-FFF2-40B4-BE49-F238E27FC236}">
                <a16:creationId xmlns:a16="http://schemas.microsoft.com/office/drawing/2014/main" id="{E3D93BE0-CB66-2509-8E5A-6EEC52AA12FC}"/>
              </a:ext>
            </a:extLst>
          </p:cNvPr>
          <p:cNvSpPr txBox="1"/>
          <p:nvPr/>
        </p:nvSpPr>
        <p:spPr>
          <a:xfrm>
            <a:off x="838200" y="2360351"/>
            <a:ext cx="10515600" cy="841256"/>
          </a:xfrm>
          <a:prstGeom prst="rect">
            <a:avLst/>
          </a:prstGeom>
          <a:noFill/>
        </p:spPr>
        <p:txBody>
          <a:bodyPr wrap="square">
            <a:spAutoFit/>
          </a:bodyPr>
          <a:lstStyle/>
          <a:p>
            <a:pPr marL="173736" indent="-173736">
              <a:spcBef>
                <a:spcPts val="200"/>
              </a:spcBef>
              <a:spcAft>
                <a:spcPts val="600"/>
              </a:spcAft>
              <a:buClr>
                <a:srgbClr val="3C3D3E"/>
              </a:buClr>
              <a:buSzPct val="10000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Project Specialist and System Integrator goals can at times be at odds with the Project Risk Advisory team. Embrace it! This is an opportunity to educate and strengthen relationship. Both perspectives are important. </a:t>
            </a:r>
          </a:p>
          <a:p>
            <a:pPr marL="173736" indent="-173736">
              <a:spcBef>
                <a:spcPts val="200"/>
              </a:spcBef>
              <a:spcAft>
                <a:spcPts val="600"/>
              </a:spcAft>
              <a:buClr>
                <a:srgbClr val="3C3D3E"/>
              </a:buClr>
              <a:buSzPct val="100000"/>
              <a:buFont typeface="Arial" panose="020B0604020202020204" pitchFamily="34" charset="0"/>
              <a:buChar char="•"/>
            </a:pPr>
            <a:r>
              <a:rPr lang="en-US" sz="1400">
                <a:solidFill>
                  <a:schemeClr val="tx1"/>
                </a:solidFill>
                <a:latin typeface="Arial" panose="020B0604020202020204" pitchFamily="34" charset="0"/>
                <a:cs typeface="Arial" panose="020B0604020202020204" pitchFamily="34" charset="0"/>
              </a:rPr>
              <a:t>Internal Audit reports to the Audit Committee, “show-stopper” risks can be escalated as needed.</a:t>
            </a:r>
          </a:p>
        </p:txBody>
      </p:sp>
      <p:graphicFrame>
        <p:nvGraphicFramePr>
          <p:cNvPr id="9" name="Table 8">
            <a:extLst>
              <a:ext uri="{FF2B5EF4-FFF2-40B4-BE49-F238E27FC236}">
                <a16:creationId xmlns:a16="http://schemas.microsoft.com/office/drawing/2014/main" id="{565395A2-3900-D0D5-F074-49F44145C4BF}"/>
              </a:ext>
            </a:extLst>
          </p:cNvPr>
          <p:cNvGraphicFramePr>
            <a:graphicFrameLocks noGrp="1"/>
          </p:cNvGraphicFramePr>
          <p:nvPr>
            <p:extLst>
              <p:ext uri="{D42A27DB-BD31-4B8C-83A1-F6EECF244321}">
                <p14:modId xmlns:p14="http://schemas.microsoft.com/office/powerpoint/2010/main" val="1376204743"/>
              </p:ext>
            </p:extLst>
          </p:nvPr>
        </p:nvGraphicFramePr>
        <p:xfrm>
          <a:off x="838199" y="3265669"/>
          <a:ext cx="10515600" cy="2187300"/>
        </p:xfrm>
        <a:graphic>
          <a:graphicData uri="http://schemas.openxmlformats.org/drawingml/2006/table">
            <a:tbl>
              <a:tblPr>
                <a:tableStyleId>{7DF18680-E054-41AD-8BC1-D1AEF772440D}</a:tableStyleId>
              </a:tblPr>
              <a:tblGrid>
                <a:gridCol w="4014254">
                  <a:extLst>
                    <a:ext uri="{9D8B030D-6E8A-4147-A177-3AD203B41FA5}">
                      <a16:colId xmlns:a16="http://schemas.microsoft.com/office/drawing/2014/main" val="2702084562"/>
                    </a:ext>
                  </a:extLst>
                </a:gridCol>
                <a:gridCol w="2487092">
                  <a:extLst>
                    <a:ext uri="{9D8B030D-6E8A-4147-A177-3AD203B41FA5}">
                      <a16:colId xmlns:a16="http://schemas.microsoft.com/office/drawing/2014/main" val="1457539092"/>
                    </a:ext>
                  </a:extLst>
                </a:gridCol>
                <a:gridCol w="4014254">
                  <a:extLst>
                    <a:ext uri="{9D8B030D-6E8A-4147-A177-3AD203B41FA5}">
                      <a16:colId xmlns:a16="http://schemas.microsoft.com/office/drawing/2014/main" val="1150617169"/>
                    </a:ext>
                  </a:extLst>
                </a:gridCol>
              </a:tblGrid>
              <a:tr h="477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Should be the same as previous system</a:t>
                      </a:r>
                    </a:p>
                  </a:txBody>
                  <a:tcPr marL="90714" marR="90714" marT="90714" marB="90714" anchor="ctr">
                    <a:lnL w="762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762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Controls</a:t>
                      </a:r>
                    </a:p>
                  </a:txBody>
                  <a:tcPr marL="90714" marR="90714" marT="90714" marB="9071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Designed to support to-be process and new compliance/regulatory requirements</a:t>
                      </a:r>
                    </a:p>
                  </a:txBody>
                  <a:tcPr marL="90714" marR="90714" marT="90714" marB="90714" anchor="ctr">
                    <a:lnL w="952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9000"/>
                      </a:schemeClr>
                    </a:solidFill>
                  </a:tcPr>
                </a:tc>
                <a:extLst>
                  <a:ext uri="{0D108BD9-81ED-4DB2-BD59-A6C34878D82A}">
                    <a16:rowId xmlns:a16="http://schemas.microsoft.com/office/drawing/2014/main" val="909167959"/>
                  </a:ext>
                </a:extLst>
              </a:tr>
              <a:tr h="317892">
                <a:tc>
                  <a:txBody>
                    <a:bodyPr/>
                    <a:lstStyle/>
                    <a:p>
                      <a:pPr algn="ctr"/>
                      <a:r>
                        <a:rPr lang="en-US" sz="1200" b="0">
                          <a:solidFill>
                            <a:schemeClr val="tx1"/>
                          </a:solidFill>
                          <a:latin typeface="Arial" panose="020B0604020202020204" pitchFamily="34" charset="0"/>
                          <a:cs typeface="Arial" panose="020B0604020202020204" pitchFamily="34" charset="0"/>
                        </a:rPr>
                        <a:t>Make sure the user can perform their job duties</a:t>
                      </a:r>
                    </a:p>
                  </a:txBody>
                  <a:tcPr marL="90714" marR="90714" marT="90714" marB="90714" anchor="ctr">
                    <a:lnL w="762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Security</a:t>
                      </a:r>
                    </a:p>
                  </a:txBody>
                  <a:tcPr marL="90714" marR="90714" marT="90714" marB="9071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a:solidFill>
                            <a:schemeClr val="tx1"/>
                          </a:solidFill>
                          <a:latin typeface="Arial" panose="020B0604020202020204" pitchFamily="34" charset="0"/>
                          <a:cs typeface="Arial" panose="020B0604020202020204" pitchFamily="34" charset="0"/>
                        </a:rPr>
                        <a:t>Least Privileged Access</a:t>
                      </a:r>
                    </a:p>
                  </a:txBody>
                  <a:tcPr marL="90714" marR="90714" marT="90714" marB="90714" anchor="ctr">
                    <a:lnL w="952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9000"/>
                      </a:schemeClr>
                    </a:solidFill>
                  </a:tcPr>
                </a:tc>
                <a:extLst>
                  <a:ext uri="{0D108BD9-81ED-4DB2-BD59-A6C34878D82A}">
                    <a16:rowId xmlns:a16="http://schemas.microsoft.com/office/drawing/2014/main" val="671441804"/>
                  </a:ext>
                </a:extLst>
              </a:tr>
              <a:tr h="317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Whatever is defined in the requirements</a:t>
                      </a:r>
                    </a:p>
                  </a:txBody>
                  <a:tcPr marL="90714" marR="90714" marT="90714" marB="90714" anchor="ctr">
                    <a:lnL w="762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Reports</a:t>
                      </a:r>
                    </a:p>
                  </a:txBody>
                  <a:tcPr marL="90714" marR="90714" marT="90714" marB="9071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200" b="0">
                          <a:solidFill>
                            <a:schemeClr val="tx1"/>
                          </a:solidFill>
                          <a:latin typeface="Arial" panose="020B0604020202020204" pitchFamily="34" charset="0"/>
                          <a:cs typeface="Arial" panose="020B0604020202020204" pitchFamily="34" charset="0"/>
                        </a:rPr>
                        <a:t>Did we identify audit reports for key controls?</a:t>
                      </a:r>
                    </a:p>
                  </a:txBody>
                  <a:tcPr marL="90714" marR="90714" marT="90714" marB="90714" anchor="ctr">
                    <a:lnL w="952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9000"/>
                      </a:schemeClr>
                    </a:solidFill>
                  </a:tcPr>
                </a:tc>
                <a:extLst>
                  <a:ext uri="{0D108BD9-81ED-4DB2-BD59-A6C34878D82A}">
                    <a16:rowId xmlns:a16="http://schemas.microsoft.com/office/drawing/2014/main" val="1179023841"/>
                  </a:ext>
                </a:extLst>
              </a:tr>
              <a:tr h="4774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Can we do almost everything we promised? </a:t>
                      </a:r>
                    </a:p>
                  </a:txBody>
                  <a:tcPr marL="90714" marR="90714" marT="90714" marB="90714" anchor="ctr">
                    <a:lnL w="762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Outstanding Issues</a:t>
                      </a:r>
                    </a:p>
                  </a:txBody>
                  <a:tcPr marL="90714" marR="90714" marT="90714" marB="9071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Documented work arounds, target dates, and stakeholder approval?</a:t>
                      </a:r>
                    </a:p>
                  </a:txBody>
                  <a:tcPr marL="90714" marR="90714" marT="90714" marB="90714" anchor="ctr">
                    <a:lnL w="952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9000"/>
                      </a:schemeClr>
                    </a:solidFill>
                  </a:tcPr>
                </a:tc>
                <a:extLst>
                  <a:ext uri="{0D108BD9-81ED-4DB2-BD59-A6C34878D82A}">
                    <a16:rowId xmlns:a16="http://schemas.microsoft.com/office/drawing/2014/main" val="1394129506"/>
                  </a:ext>
                </a:extLst>
              </a:tr>
              <a:tr h="3178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Do what we can to make it work</a:t>
                      </a:r>
                    </a:p>
                  </a:txBody>
                  <a:tcPr marL="90714" marR="90714" marT="90714" marB="90714" anchor="ctr">
                    <a:lnL w="762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9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Post Go-live/Hypercare</a:t>
                      </a:r>
                    </a:p>
                  </a:txBody>
                  <a:tcPr marL="90714" marR="90714" marT="90714" marB="90714"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Arial" panose="020B0604020202020204" pitchFamily="34" charset="0"/>
                          <a:cs typeface="Arial" panose="020B0604020202020204" pitchFamily="34" charset="0"/>
                        </a:rPr>
                        <a:t>Follow a controlled process</a:t>
                      </a:r>
                    </a:p>
                  </a:txBody>
                  <a:tcPr marL="90714" marR="90714" marT="90714" marB="90714" anchor="ctr">
                    <a:lnL w="9525"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69000"/>
                      </a:schemeClr>
                    </a:solidFill>
                  </a:tcPr>
                </a:tc>
                <a:extLst>
                  <a:ext uri="{0D108BD9-81ED-4DB2-BD59-A6C34878D82A}">
                    <a16:rowId xmlns:a16="http://schemas.microsoft.com/office/drawing/2014/main" val="675753580"/>
                  </a:ext>
                </a:extLst>
              </a:tr>
            </a:tbl>
          </a:graphicData>
        </a:graphic>
      </p:graphicFrame>
      <p:sp>
        <p:nvSpPr>
          <p:cNvPr id="10" name="Isosceles Triangle 23">
            <a:extLst>
              <a:ext uri="{FF2B5EF4-FFF2-40B4-BE49-F238E27FC236}">
                <a16:creationId xmlns:a16="http://schemas.microsoft.com/office/drawing/2014/main" id="{5E9B9838-47AC-BA3B-E776-C93F8BB61B03}"/>
              </a:ext>
            </a:extLst>
          </p:cNvPr>
          <p:cNvSpPr/>
          <p:nvPr/>
        </p:nvSpPr>
        <p:spPr>
          <a:xfrm>
            <a:off x="5634335" y="5804820"/>
            <a:ext cx="920151" cy="193376"/>
          </a:xfrm>
          <a:prstGeom prst="triangle">
            <a:avLst/>
          </a:prstGeom>
          <a:solidFill>
            <a:srgbClr val="00BCC8"/>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16E0FD4-2B04-A1F1-8CF5-82D6D6B79AA5}"/>
              </a:ext>
            </a:extLst>
          </p:cNvPr>
          <p:cNvSpPr/>
          <p:nvPr/>
        </p:nvSpPr>
        <p:spPr>
          <a:xfrm>
            <a:off x="838199" y="5473762"/>
            <a:ext cx="10515601" cy="330076"/>
          </a:xfrm>
          <a:prstGeom prst="rect">
            <a:avLst/>
          </a:prstGeom>
          <a:solidFill>
            <a:srgbClr val="00BCC8"/>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wrap="none" lIns="914400" tIns="60960" rIns="121920" bIns="60960" anchor="ctr"/>
          <a:lstStyle/>
          <a:p>
            <a:pPr eaLnBrk="1" hangingPunct="1">
              <a:lnSpc>
                <a:spcPct val="100000"/>
              </a:lnSpc>
              <a:spcBef>
                <a:spcPct val="0"/>
              </a:spcBef>
              <a:buFont typeface="Arial" panose="020B0604020202020204" pitchFamily="34" charset="0"/>
              <a:buNone/>
            </a:pPr>
            <a:r>
              <a:rPr lang="en-US" sz="1200" b="1" dirty="0">
                <a:solidFill>
                  <a:schemeClr val="bg1"/>
                </a:solidFill>
                <a:latin typeface="Arial" panose="020B0604020202020204" pitchFamily="34" charset="0"/>
                <a:cs typeface="Arial" panose="020B0604020202020204" pitchFamily="34" charset="0"/>
              </a:rPr>
              <a:t> Project Team/System Integrator</a:t>
            </a:r>
          </a:p>
        </p:txBody>
      </p:sp>
      <p:sp>
        <p:nvSpPr>
          <p:cNvPr id="12" name="TextBox 11">
            <a:extLst>
              <a:ext uri="{FF2B5EF4-FFF2-40B4-BE49-F238E27FC236}">
                <a16:creationId xmlns:a16="http://schemas.microsoft.com/office/drawing/2014/main" id="{89C8FDB9-6BD9-B1E7-9DCF-73F29747B5D2}"/>
              </a:ext>
            </a:extLst>
          </p:cNvPr>
          <p:cNvSpPr txBox="1"/>
          <p:nvPr/>
        </p:nvSpPr>
        <p:spPr>
          <a:xfrm>
            <a:off x="8560559" y="5500300"/>
            <a:ext cx="1882873" cy="276999"/>
          </a:xfrm>
          <a:prstGeom prst="rect">
            <a:avLst/>
          </a:prstGeom>
          <a:noFill/>
        </p:spPr>
        <p:txBody>
          <a:bodyPr wrap="square" rtlCol="0" anchor="ctr">
            <a:spAutoFit/>
          </a:bodyPr>
          <a:lstStyle/>
          <a:p>
            <a:pPr algn="ctr"/>
            <a:r>
              <a:rPr lang="en-US" sz="1200" b="1" dirty="0">
                <a:solidFill>
                  <a:schemeClr val="bg1"/>
                </a:solidFill>
                <a:latin typeface="Arial" panose="020B0604020202020204" pitchFamily="34" charset="0"/>
                <a:cs typeface="Arial" panose="020B0604020202020204" pitchFamily="34" charset="0"/>
              </a:rPr>
              <a:t>Project Risk Advisory</a:t>
            </a:r>
          </a:p>
        </p:txBody>
      </p:sp>
    </p:spTree>
    <p:extLst>
      <p:ext uri="{BB962C8B-B14F-4D97-AF65-F5344CB8AC3E}">
        <p14:creationId xmlns:p14="http://schemas.microsoft.com/office/powerpoint/2010/main" val="265057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6C37A-BA5E-50CB-08A4-B617A3E107A6}"/>
              </a:ext>
            </a:extLst>
          </p:cNvPr>
          <p:cNvSpPr>
            <a:spLocks noGrp="1"/>
          </p:cNvSpPr>
          <p:nvPr>
            <p:ph type="title"/>
          </p:nvPr>
        </p:nvSpPr>
        <p:spPr/>
        <p:txBody>
          <a:bodyPr/>
          <a:lstStyle/>
          <a:p>
            <a:r>
              <a:rPr lang="en-US"/>
              <a:t>Benefits of Project Risk Advisory</a:t>
            </a:r>
          </a:p>
        </p:txBody>
      </p:sp>
      <p:graphicFrame>
        <p:nvGraphicFramePr>
          <p:cNvPr id="4" name="Table 3">
            <a:extLst>
              <a:ext uri="{FF2B5EF4-FFF2-40B4-BE49-F238E27FC236}">
                <a16:creationId xmlns:a16="http://schemas.microsoft.com/office/drawing/2014/main" id="{7AE36634-D146-B0E9-7161-6AD354E9A76D}"/>
              </a:ext>
            </a:extLst>
          </p:cNvPr>
          <p:cNvGraphicFramePr>
            <a:graphicFrameLocks noGrp="1"/>
          </p:cNvGraphicFramePr>
          <p:nvPr>
            <p:extLst>
              <p:ext uri="{D42A27DB-BD31-4B8C-83A1-F6EECF244321}">
                <p14:modId xmlns:p14="http://schemas.microsoft.com/office/powerpoint/2010/main" val="2021897429"/>
              </p:ext>
            </p:extLst>
          </p:nvPr>
        </p:nvGraphicFramePr>
        <p:xfrm>
          <a:off x="838200" y="1219200"/>
          <a:ext cx="5141364" cy="4764846"/>
        </p:xfrm>
        <a:graphic>
          <a:graphicData uri="http://schemas.openxmlformats.org/drawingml/2006/table">
            <a:tbl>
              <a:tblPr firstRow="1" bandRow="1">
                <a:tableStyleId>{5C22544A-7EE6-4342-B048-85BDC9FD1C3A}</a:tableStyleId>
              </a:tblPr>
              <a:tblGrid>
                <a:gridCol w="633069">
                  <a:extLst>
                    <a:ext uri="{9D8B030D-6E8A-4147-A177-3AD203B41FA5}">
                      <a16:colId xmlns:a16="http://schemas.microsoft.com/office/drawing/2014/main" val="20000"/>
                    </a:ext>
                  </a:extLst>
                </a:gridCol>
                <a:gridCol w="4508295">
                  <a:extLst>
                    <a:ext uri="{9D8B030D-6E8A-4147-A177-3AD203B41FA5}">
                      <a16:colId xmlns:a16="http://schemas.microsoft.com/office/drawing/2014/main" val="20001"/>
                    </a:ext>
                  </a:extLst>
                </a:gridCol>
              </a:tblGrid>
              <a:tr h="555759">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indent="0">
                        <a:buFont typeface="Wingdings" panose="05000000000000000000" pitchFamily="2" charset="2"/>
                        <a:buNone/>
                      </a:pPr>
                      <a:r>
                        <a:rPr lang="en-US" sz="1400" b="0">
                          <a:solidFill>
                            <a:schemeClr val="tx2"/>
                          </a:solidFill>
                          <a:latin typeface="Arial" panose="020B0604020202020204" pitchFamily="34" charset="0"/>
                          <a:cs typeface="Arial" panose="020B0604020202020204" pitchFamily="34" charset="0"/>
                        </a:rPr>
                        <a:t>Accountability to project governance standards and project charter requirements</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1"/>
                  </a:ext>
                </a:extLst>
              </a:tr>
              <a:tr h="544613">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Increased confidence in comprehensive business requirements</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2"/>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Independent validation of system testing results</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3"/>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indent="0">
                        <a:buFont typeface="Wingdings" panose="05000000000000000000" pitchFamily="2" charset="2"/>
                        <a:buNone/>
                      </a:pPr>
                      <a:r>
                        <a:rPr lang="en-US" sz="1400" b="0">
                          <a:solidFill>
                            <a:schemeClr val="tx2"/>
                          </a:solidFill>
                          <a:latin typeface="Arial" panose="020B0604020202020204" pitchFamily="34" charset="0"/>
                          <a:cs typeface="Arial" panose="020B0604020202020204" pitchFamily="34" charset="0"/>
                        </a:rPr>
                        <a:t>Independent data migration quality assessment</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0004"/>
                  </a:ext>
                </a:extLst>
              </a:tr>
              <a:tr h="544613">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Effective, compliant, and comprehensive internal control structure</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188116233"/>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User security assessed for least privilege and SOD</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3019420706"/>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Improved Audit Committee and Board visibility</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700836431"/>
                  </a:ext>
                </a:extLst>
              </a:tr>
              <a:tr h="544613">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Independent assurance on overall solution quality pre-go-live</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728923517"/>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a:solidFill>
                            <a:schemeClr val="tx2"/>
                          </a:solidFill>
                          <a:latin typeface="Arial" panose="020B0604020202020204" pitchFamily="34" charset="0"/>
                          <a:cs typeface="Arial" panose="020B0604020202020204" pitchFamily="34" charset="0"/>
                        </a:rPr>
                        <a:t>Strong coordination with external audit/regulators</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3772019154"/>
                  </a:ext>
                </a:extLst>
              </a:tr>
              <a:tr h="429208">
                <a:tc>
                  <a:txBody>
                    <a:bodyPr/>
                    <a:lstStyle/>
                    <a:p>
                      <a:pPr marL="0" marR="0" lvl="0" indent="0" algn="ctr" defTabSz="742928"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txBody>
                  <a:tcPr marL="90714" marR="90714" marT="90714" marB="90714"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1217897"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400" b="0" dirty="0">
                          <a:solidFill>
                            <a:schemeClr val="tx2"/>
                          </a:solidFill>
                          <a:latin typeface="Arial" panose="020B0604020202020204" pitchFamily="34" charset="0"/>
                          <a:cs typeface="Arial" panose="020B0604020202020204" pitchFamily="34" charset="0"/>
                        </a:rPr>
                        <a:t>Improved enterprise collaboration during the project</a:t>
                      </a:r>
                    </a:p>
                  </a:txBody>
                  <a:tcPr marL="90714" marR="90714" marT="0" marB="0" anchor="ctr">
                    <a:lnL w="12700" cap="flat" cmpd="sng" algn="ctr">
                      <a:solidFill>
                        <a:schemeClr val="bg1"/>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30000"/>
                      </a:schemeClr>
                    </a:solidFill>
                  </a:tcPr>
                </a:tc>
                <a:extLst>
                  <a:ext uri="{0D108BD9-81ED-4DB2-BD59-A6C34878D82A}">
                    <a16:rowId xmlns:a16="http://schemas.microsoft.com/office/drawing/2014/main" val="1363614342"/>
                  </a:ext>
                </a:extLst>
              </a:tr>
            </a:tbl>
          </a:graphicData>
        </a:graphic>
      </p:graphicFrame>
      <p:grpSp>
        <p:nvGrpSpPr>
          <p:cNvPr id="5" name="Group 4">
            <a:extLst>
              <a:ext uri="{FF2B5EF4-FFF2-40B4-BE49-F238E27FC236}">
                <a16:creationId xmlns:a16="http://schemas.microsoft.com/office/drawing/2014/main" id="{F7C13CD0-1129-F3D5-6215-C9A3D6F24AF9}"/>
              </a:ext>
            </a:extLst>
          </p:cNvPr>
          <p:cNvGrpSpPr/>
          <p:nvPr/>
        </p:nvGrpSpPr>
        <p:grpSpPr>
          <a:xfrm>
            <a:off x="6653980" y="2023540"/>
            <a:ext cx="4364615" cy="3871550"/>
            <a:chOff x="6333781" y="1529665"/>
            <a:chExt cx="5247891" cy="4655044"/>
          </a:xfrm>
        </p:grpSpPr>
        <p:pic>
          <p:nvPicPr>
            <p:cNvPr id="6" name="Picture 5">
              <a:extLst>
                <a:ext uri="{FF2B5EF4-FFF2-40B4-BE49-F238E27FC236}">
                  <a16:creationId xmlns:a16="http://schemas.microsoft.com/office/drawing/2014/main" id="{C27DDC9D-4A0D-E7B8-6BC9-ED35D9A8DC52}"/>
                </a:ext>
              </a:extLst>
            </p:cNvPr>
            <p:cNvPicPr>
              <a:picLocks noChangeAspect="1"/>
            </p:cNvPicPr>
            <p:nvPr/>
          </p:nvPicPr>
          <p:blipFill>
            <a:blip r:embed="rId2"/>
            <a:stretch>
              <a:fillRect/>
            </a:stretch>
          </p:blipFill>
          <p:spPr>
            <a:xfrm>
              <a:off x="6333781" y="1529665"/>
              <a:ext cx="5102315" cy="2263867"/>
            </a:xfrm>
            <a:prstGeom prst="rect">
              <a:avLst/>
            </a:prstGeom>
            <a:effectLst/>
          </p:spPr>
        </p:pic>
        <p:pic>
          <p:nvPicPr>
            <p:cNvPr id="7" name="Picture 6">
              <a:extLst>
                <a:ext uri="{FF2B5EF4-FFF2-40B4-BE49-F238E27FC236}">
                  <a16:creationId xmlns:a16="http://schemas.microsoft.com/office/drawing/2014/main" id="{DBD41EA4-F61F-136E-2F8E-41544F0A9ADA}"/>
                </a:ext>
              </a:extLst>
            </p:cNvPr>
            <p:cNvPicPr>
              <a:picLocks noChangeAspect="1"/>
            </p:cNvPicPr>
            <p:nvPr/>
          </p:nvPicPr>
          <p:blipFill>
            <a:blip r:embed="rId3"/>
            <a:stretch>
              <a:fillRect/>
            </a:stretch>
          </p:blipFill>
          <p:spPr>
            <a:xfrm>
              <a:off x="6542503" y="2104646"/>
              <a:ext cx="3571128" cy="2648709"/>
            </a:xfrm>
            <a:prstGeom prst="rect">
              <a:avLst/>
            </a:prstGeom>
            <a:effectLst/>
          </p:spPr>
        </p:pic>
        <p:pic>
          <p:nvPicPr>
            <p:cNvPr id="8" name="Picture 7">
              <a:extLst>
                <a:ext uri="{FF2B5EF4-FFF2-40B4-BE49-F238E27FC236}">
                  <a16:creationId xmlns:a16="http://schemas.microsoft.com/office/drawing/2014/main" id="{E5EAB6D5-43CF-C616-53CE-0D31F8212891}"/>
                </a:ext>
              </a:extLst>
            </p:cNvPr>
            <p:cNvPicPr>
              <a:picLocks noChangeAspect="1"/>
            </p:cNvPicPr>
            <p:nvPr/>
          </p:nvPicPr>
          <p:blipFill>
            <a:blip r:embed="rId4"/>
            <a:stretch>
              <a:fillRect/>
            </a:stretch>
          </p:blipFill>
          <p:spPr>
            <a:xfrm>
              <a:off x="7176757" y="2744448"/>
              <a:ext cx="3416363" cy="2458907"/>
            </a:xfrm>
            <a:prstGeom prst="rect">
              <a:avLst/>
            </a:prstGeom>
            <a:effectLst/>
          </p:spPr>
        </p:pic>
        <p:pic>
          <p:nvPicPr>
            <p:cNvPr id="9" name="Picture 8">
              <a:extLst>
                <a:ext uri="{FF2B5EF4-FFF2-40B4-BE49-F238E27FC236}">
                  <a16:creationId xmlns:a16="http://schemas.microsoft.com/office/drawing/2014/main" id="{A15183CF-AE18-207B-37EC-B4673A409C88}"/>
                </a:ext>
              </a:extLst>
            </p:cNvPr>
            <p:cNvPicPr>
              <a:picLocks noChangeAspect="1"/>
            </p:cNvPicPr>
            <p:nvPr/>
          </p:nvPicPr>
          <p:blipFill>
            <a:blip r:embed="rId5"/>
            <a:stretch>
              <a:fillRect/>
            </a:stretch>
          </p:blipFill>
          <p:spPr>
            <a:xfrm>
              <a:off x="7724999" y="3429000"/>
              <a:ext cx="3362397" cy="2113309"/>
            </a:xfrm>
            <a:prstGeom prst="rect">
              <a:avLst/>
            </a:prstGeom>
            <a:ln w="12700">
              <a:noFill/>
            </a:ln>
            <a:effectLst/>
          </p:spPr>
        </p:pic>
        <p:pic>
          <p:nvPicPr>
            <p:cNvPr id="10" name="Picture 9">
              <a:extLst>
                <a:ext uri="{FF2B5EF4-FFF2-40B4-BE49-F238E27FC236}">
                  <a16:creationId xmlns:a16="http://schemas.microsoft.com/office/drawing/2014/main" id="{EEF3DCD5-F82E-42A0-A460-57469D931B8C}"/>
                </a:ext>
              </a:extLst>
            </p:cNvPr>
            <p:cNvPicPr>
              <a:picLocks noChangeAspect="1"/>
            </p:cNvPicPr>
            <p:nvPr/>
          </p:nvPicPr>
          <p:blipFill>
            <a:blip r:embed="rId6"/>
            <a:stretch>
              <a:fillRect/>
            </a:stretch>
          </p:blipFill>
          <p:spPr>
            <a:xfrm>
              <a:off x="8320669" y="3939648"/>
              <a:ext cx="3261003" cy="2245061"/>
            </a:xfrm>
            <a:prstGeom prst="rect">
              <a:avLst/>
            </a:prstGeom>
            <a:effectLst/>
          </p:spPr>
        </p:pic>
      </p:grpSp>
      <p:sp>
        <p:nvSpPr>
          <p:cNvPr id="11" name="Rectangle 10">
            <a:extLst>
              <a:ext uri="{FF2B5EF4-FFF2-40B4-BE49-F238E27FC236}">
                <a16:creationId xmlns:a16="http://schemas.microsoft.com/office/drawing/2014/main" id="{44B0F7C5-06D8-8AB2-02BE-5EA47A614FB9}"/>
              </a:ext>
            </a:extLst>
          </p:cNvPr>
          <p:cNvSpPr/>
          <p:nvPr/>
        </p:nvSpPr>
        <p:spPr>
          <a:xfrm>
            <a:off x="6318774" y="1514132"/>
            <a:ext cx="5030692" cy="4469916"/>
          </a:xfrm>
          <a:prstGeom prst="rect">
            <a:avLst/>
          </a:prstGeom>
          <a:noFill/>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a:extLst>
              <a:ext uri="{FF2B5EF4-FFF2-40B4-BE49-F238E27FC236}">
                <a16:creationId xmlns:a16="http://schemas.microsoft.com/office/drawing/2014/main" id="{B17405DD-FAC5-36E1-702D-8AE8F0840CA3}"/>
              </a:ext>
            </a:extLst>
          </p:cNvPr>
          <p:cNvSpPr/>
          <p:nvPr/>
        </p:nvSpPr>
        <p:spPr>
          <a:xfrm>
            <a:off x="6314440" y="1216690"/>
            <a:ext cx="5035026" cy="672835"/>
          </a:xfrm>
          <a:custGeom>
            <a:avLst/>
            <a:gdLst>
              <a:gd name="csX0" fmla="*/ 0 w 5039360"/>
              <a:gd name="csY0" fmla="*/ 0 h 672835"/>
              <a:gd name="csX1" fmla="*/ 5039360 w 5039360"/>
              <a:gd name="csY1" fmla="*/ 0 h 672835"/>
              <a:gd name="csX2" fmla="*/ 5039360 w 5039360"/>
              <a:gd name="csY2" fmla="*/ 519758 h 672835"/>
              <a:gd name="csX3" fmla="*/ 4886283 w 5039360"/>
              <a:gd name="csY3" fmla="*/ 672835 h 672835"/>
              <a:gd name="csX4" fmla="*/ 153077 w 5039360"/>
              <a:gd name="csY4" fmla="*/ 672835 h 672835"/>
              <a:gd name="csX5" fmla="*/ 0 w 5039360"/>
              <a:gd name="csY5" fmla="*/ 519758 h 672835"/>
            </a:gdLst>
            <a:ahLst/>
            <a:cxnLst>
              <a:cxn ang="0">
                <a:pos x="csX0" y="csY0"/>
              </a:cxn>
              <a:cxn ang="0">
                <a:pos x="csX1" y="csY1"/>
              </a:cxn>
              <a:cxn ang="0">
                <a:pos x="csX2" y="csY2"/>
              </a:cxn>
              <a:cxn ang="0">
                <a:pos x="csX3" y="csY3"/>
              </a:cxn>
              <a:cxn ang="0">
                <a:pos x="csX4" y="csY4"/>
              </a:cxn>
              <a:cxn ang="0">
                <a:pos x="csX5" y="csY5"/>
              </a:cxn>
            </a:cxnLst>
            <a:rect l="l" t="t" r="r" b="b"/>
            <a:pathLst>
              <a:path w="5039360" h="672835">
                <a:moveTo>
                  <a:pt x="0" y="0"/>
                </a:moveTo>
                <a:lnTo>
                  <a:pt x="5039360" y="0"/>
                </a:lnTo>
                <a:lnTo>
                  <a:pt x="5039360" y="519758"/>
                </a:lnTo>
                <a:cubicBezTo>
                  <a:pt x="5039360" y="604300"/>
                  <a:pt x="4970825" y="672835"/>
                  <a:pt x="4886283" y="672835"/>
                </a:cubicBezTo>
                <a:lnTo>
                  <a:pt x="153077" y="672835"/>
                </a:lnTo>
                <a:cubicBezTo>
                  <a:pt x="68535" y="672835"/>
                  <a:pt x="0" y="604300"/>
                  <a:pt x="0" y="519758"/>
                </a:cubicBezTo>
                <a:close/>
              </a:path>
            </a:pathLst>
          </a:custGeom>
          <a:ln w="952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latin typeface="Arial" panose="020B0604020202020204" pitchFamily="34" charset="0"/>
                <a:cs typeface="Arial" panose="020B0604020202020204" pitchFamily="34" charset="0"/>
              </a:rPr>
              <a:t>Example Deliverables</a:t>
            </a:r>
          </a:p>
        </p:txBody>
      </p:sp>
    </p:spTree>
    <p:extLst>
      <p:ext uri="{BB962C8B-B14F-4D97-AF65-F5344CB8AC3E}">
        <p14:creationId xmlns:p14="http://schemas.microsoft.com/office/powerpoint/2010/main" val="313409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002563A-2B34-4A60-E118-8A7AD6D316A6}"/>
              </a:ext>
            </a:extLst>
          </p:cNvPr>
          <p:cNvSpPr>
            <a:spLocks/>
          </p:cNvSpPr>
          <p:nvPr/>
        </p:nvSpPr>
        <p:spPr>
          <a:xfrm>
            <a:off x="838201" y="1565895"/>
            <a:ext cx="10515600" cy="375370"/>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7E773-388E-E8BE-9846-ED291A77A9E4}"/>
              </a:ext>
            </a:extLst>
          </p:cNvPr>
          <p:cNvSpPr>
            <a:spLocks noGrp="1"/>
          </p:cNvSpPr>
          <p:nvPr>
            <p:ph type="title"/>
          </p:nvPr>
        </p:nvSpPr>
        <p:spPr/>
        <p:txBody>
          <a:bodyPr/>
          <a:lstStyle/>
          <a:p>
            <a:r>
              <a:rPr lang="en-US"/>
              <a:t>Value for All</a:t>
            </a:r>
          </a:p>
        </p:txBody>
      </p:sp>
      <p:graphicFrame>
        <p:nvGraphicFramePr>
          <p:cNvPr id="5" name="Table 16">
            <a:extLst>
              <a:ext uri="{FF2B5EF4-FFF2-40B4-BE49-F238E27FC236}">
                <a16:creationId xmlns:a16="http://schemas.microsoft.com/office/drawing/2014/main" id="{61E7CD03-5AC6-F056-D6DE-B9D486F5F3EB}"/>
              </a:ext>
            </a:extLst>
          </p:cNvPr>
          <p:cNvGraphicFramePr>
            <a:graphicFrameLocks noGrp="1"/>
          </p:cNvGraphicFramePr>
          <p:nvPr>
            <p:extLst>
              <p:ext uri="{D42A27DB-BD31-4B8C-83A1-F6EECF244321}">
                <p14:modId xmlns:p14="http://schemas.microsoft.com/office/powerpoint/2010/main" val="2186525816"/>
              </p:ext>
            </p:extLst>
          </p:nvPr>
        </p:nvGraphicFramePr>
        <p:xfrm>
          <a:off x="838201" y="1565895"/>
          <a:ext cx="10515600" cy="4132268"/>
        </p:xfrm>
        <a:graphic>
          <a:graphicData uri="http://schemas.openxmlformats.org/drawingml/2006/table">
            <a:tbl>
              <a:tblPr firstRow="1" bandRow="1">
                <a:tableStyleId>{2D5ABB26-0587-4C30-8999-92F81FD0307C}</a:tableStyleId>
              </a:tblPr>
              <a:tblGrid>
                <a:gridCol w="1082767">
                  <a:extLst>
                    <a:ext uri="{9D8B030D-6E8A-4147-A177-3AD203B41FA5}">
                      <a16:colId xmlns:a16="http://schemas.microsoft.com/office/drawing/2014/main" val="1666260292"/>
                    </a:ext>
                  </a:extLst>
                </a:gridCol>
                <a:gridCol w="2945993">
                  <a:extLst>
                    <a:ext uri="{9D8B030D-6E8A-4147-A177-3AD203B41FA5}">
                      <a16:colId xmlns:a16="http://schemas.microsoft.com/office/drawing/2014/main" val="2445136038"/>
                    </a:ext>
                  </a:extLst>
                </a:gridCol>
                <a:gridCol w="1297368">
                  <a:extLst>
                    <a:ext uri="{9D8B030D-6E8A-4147-A177-3AD203B41FA5}">
                      <a16:colId xmlns:a16="http://schemas.microsoft.com/office/drawing/2014/main" val="2150373557"/>
                    </a:ext>
                  </a:extLst>
                </a:gridCol>
                <a:gridCol w="1297368">
                  <a:extLst>
                    <a:ext uri="{9D8B030D-6E8A-4147-A177-3AD203B41FA5}">
                      <a16:colId xmlns:a16="http://schemas.microsoft.com/office/drawing/2014/main" val="3182623639"/>
                    </a:ext>
                  </a:extLst>
                </a:gridCol>
                <a:gridCol w="1297368">
                  <a:extLst>
                    <a:ext uri="{9D8B030D-6E8A-4147-A177-3AD203B41FA5}">
                      <a16:colId xmlns:a16="http://schemas.microsoft.com/office/drawing/2014/main" val="2923573102"/>
                    </a:ext>
                  </a:extLst>
                </a:gridCol>
                <a:gridCol w="1297368">
                  <a:extLst>
                    <a:ext uri="{9D8B030D-6E8A-4147-A177-3AD203B41FA5}">
                      <a16:colId xmlns:a16="http://schemas.microsoft.com/office/drawing/2014/main" val="2925128692"/>
                    </a:ext>
                  </a:extLst>
                </a:gridCol>
                <a:gridCol w="1297368">
                  <a:extLst>
                    <a:ext uri="{9D8B030D-6E8A-4147-A177-3AD203B41FA5}">
                      <a16:colId xmlns:a16="http://schemas.microsoft.com/office/drawing/2014/main" val="1917643206"/>
                    </a:ext>
                  </a:extLst>
                </a:gridCol>
              </a:tblGrid>
              <a:tr h="187926">
                <a:tc rowSpan="2">
                  <a:txBody>
                    <a:bodyPr/>
                    <a:lstStyle/>
                    <a:p>
                      <a:pPr algn="ctr"/>
                      <a:r>
                        <a:rPr lang="en-US" sz="1000" b="1">
                          <a:solidFill>
                            <a:schemeClr val="bg1"/>
                          </a:solidFill>
                          <a:latin typeface="Arial" panose="020B0604020202020204" pitchFamily="34" charset="0"/>
                          <a:cs typeface="Arial" panose="020B0604020202020204" pitchFamily="34" charset="0"/>
                        </a:rPr>
                        <a:t>Area</a:t>
                      </a:r>
                    </a:p>
                  </a:txBody>
                  <a:tcPr marL="18288" marR="18288" marT="18288" marB="18288" anchor="ctr">
                    <a:lnL>
                      <a:noFill/>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en-US" sz="1000" b="1">
                          <a:solidFill>
                            <a:schemeClr val="bg1"/>
                          </a:solidFill>
                          <a:latin typeface="Arial" panose="020B0604020202020204" pitchFamily="34" charset="0"/>
                          <a:cs typeface="Arial" panose="020B0604020202020204" pitchFamily="34" charset="0"/>
                        </a:rPr>
                        <a:t>Solution</a:t>
                      </a: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5">
                  <a:txBody>
                    <a:bodyPr/>
                    <a:lstStyle/>
                    <a:p>
                      <a:pPr algn="ctr"/>
                      <a:r>
                        <a:rPr lang="en-US" sz="1000" b="1">
                          <a:solidFill>
                            <a:schemeClr val="bg1"/>
                          </a:solidFill>
                          <a:latin typeface="Arial" panose="020B0604020202020204" pitchFamily="34" charset="0"/>
                          <a:cs typeface="Arial" panose="020B0604020202020204" pitchFamily="34" charset="0"/>
                        </a:rPr>
                        <a:t>Value Beneficiary*</a:t>
                      </a:r>
                    </a:p>
                  </a:txBody>
                  <a:tcPr marL="18288" marR="18288" marT="18288" marB="18288" anchor="ctr">
                    <a:lnL w="9525" cap="flat" cmpd="sng" algn="ctr">
                      <a:solidFill>
                        <a:schemeClr val="bg1"/>
                      </a:solidFill>
                      <a:prstDash val="solid"/>
                      <a:round/>
                      <a:headEnd type="none" w="med" len="med"/>
                      <a:tailEnd type="none" w="med" len="med"/>
                    </a:lnL>
                    <a:lnR>
                      <a:noFill/>
                    </a:lnR>
                    <a:lnT>
                      <a:noFill/>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sz="1000" b="1">
                        <a:solidFill>
                          <a:schemeClr val="accent2"/>
                        </a:solidFill>
                      </a:endParaRPr>
                    </a:p>
                  </a:txBody>
                  <a:tcPr>
                    <a:solidFill>
                      <a:schemeClr val="bg1"/>
                    </a:solidFill>
                  </a:tcPr>
                </a:tc>
                <a:tc hMerge="1">
                  <a:txBody>
                    <a:bodyPr/>
                    <a:lstStyle/>
                    <a:p>
                      <a:endParaRPr lang="en-US" sz="1000" b="1">
                        <a:solidFill>
                          <a:schemeClr val="accent2"/>
                        </a:solidFill>
                      </a:endParaRPr>
                    </a:p>
                  </a:txBody>
                  <a:tcPr>
                    <a:solidFill>
                      <a:schemeClr val="bg1"/>
                    </a:solidFill>
                  </a:tcPr>
                </a:tc>
                <a:tc hMerge="1">
                  <a:txBody>
                    <a:bodyPr/>
                    <a:lstStyle/>
                    <a:p>
                      <a:endParaRPr lang="en-US"/>
                    </a:p>
                  </a:txBody>
                  <a:tcPr/>
                </a:tc>
                <a:tc hMerge="1">
                  <a:txBody>
                    <a:bodyPr/>
                    <a:lstStyle/>
                    <a:p>
                      <a:endParaRPr lang="en-US" sz="1000" b="1">
                        <a:solidFill>
                          <a:schemeClr val="accent2"/>
                        </a:solidFill>
                      </a:endParaRPr>
                    </a:p>
                  </a:txBody>
                  <a:tcPr>
                    <a:solidFill>
                      <a:schemeClr val="bg1"/>
                    </a:solidFill>
                  </a:tcPr>
                </a:tc>
                <a:extLst>
                  <a:ext uri="{0D108BD9-81ED-4DB2-BD59-A6C34878D82A}">
                    <a16:rowId xmlns:a16="http://schemas.microsoft.com/office/drawing/2014/main" val="2609835132"/>
                  </a:ext>
                </a:extLst>
              </a:tr>
              <a:tr h="187926">
                <a:tc vMerge="1">
                  <a:txBody>
                    <a:bodyPr/>
                    <a:lstStyle/>
                    <a:p>
                      <a:endParaRPr lang="en-US" sz="1000" b="1">
                        <a:solidFill>
                          <a:schemeClr val="accent2"/>
                        </a:solidFill>
                      </a:endParaRPr>
                    </a:p>
                  </a:txBody>
                  <a:tcPr>
                    <a:solidFill>
                      <a:schemeClr val="bg1"/>
                    </a:solidFill>
                  </a:tcPr>
                </a:tc>
                <a:tc vMerge="1">
                  <a:txBody>
                    <a:bodyPr/>
                    <a:lstStyle/>
                    <a:p>
                      <a:endParaRPr lang="en-US" sz="1000" b="1">
                        <a:solidFill>
                          <a:schemeClr val="accent2"/>
                        </a:solidFill>
                      </a:endParaRPr>
                    </a:p>
                  </a:txBody>
                  <a:tcPr>
                    <a:solidFill>
                      <a:schemeClr val="bg1"/>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Audit</a:t>
                      </a: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Risk</a:t>
                      </a: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Corp &amp; Finance</a:t>
                      </a: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IT &amp; IS</a:t>
                      </a:r>
                    </a:p>
                  </a:txBody>
                  <a:tcPr marL="18288" marR="18288" marT="18288" marB="18288"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a:r>
                        <a:rPr lang="en-US" sz="1000" b="1">
                          <a:solidFill>
                            <a:schemeClr val="bg1"/>
                          </a:solidFill>
                          <a:latin typeface="Arial" panose="020B0604020202020204" pitchFamily="34" charset="0"/>
                          <a:cs typeface="Arial" panose="020B0604020202020204" pitchFamily="34" charset="0"/>
                        </a:rPr>
                        <a:t>Operations</a:t>
                      </a:r>
                    </a:p>
                  </a:txBody>
                  <a:tcPr marL="18288" marR="18288" marT="18288" marB="18288" anchor="ctr">
                    <a:lnL w="9525" cap="flat" cmpd="sng" algn="ctr">
                      <a:solidFill>
                        <a:schemeClr val="bg1"/>
                      </a:solidFill>
                      <a:prstDash val="solid"/>
                      <a:round/>
                      <a:headEnd type="none" w="med" len="med"/>
                      <a:tailEnd type="none" w="med" len="med"/>
                    </a:lnL>
                    <a:lnR>
                      <a:noFill/>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2053478437"/>
                  </a:ext>
                </a:extLst>
              </a:tr>
              <a:tr h="178267">
                <a:tc rowSpan="3">
                  <a:txBody>
                    <a:bodyPr/>
                    <a:lstStyle/>
                    <a:p>
                      <a:pPr algn="ctr"/>
                      <a:r>
                        <a:rPr lang="en-US" sz="1000" b="1">
                          <a:solidFill>
                            <a:schemeClr val="tx1"/>
                          </a:solidFill>
                          <a:latin typeface="Arial" panose="020B0604020202020204" pitchFamily="34" charset="0"/>
                          <a:cs typeface="Arial" panose="020B0604020202020204" pitchFamily="34" charset="0"/>
                        </a:rPr>
                        <a:t>Project</a:t>
                      </a:r>
                      <a:br>
                        <a:rPr lang="en-US" sz="1000" b="1">
                          <a:solidFill>
                            <a:schemeClr val="tx1"/>
                          </a:solidFill>
                          <a:latin typeface="Arial" panose="020B0604020202020204" pitchFamily="34" charset="0"/>
                          <a:cs typeface="Arial" panose="020B0604020202020204" pitchFamily="34" charset="0"/>
                        </a:rPr>
                      </a:br>
                      <a:r>
                        <a:rPr lang="en-US" sz="1000" b="1">
                          <a:solidFill>
                            <a:schemeClr val="tx1"/>
                          </a:solidFill>
                          <a:latin typeface="Arial" panose="020B0604020202020204" pitchFamily="34" charset="0"/>
                          <a:cs typeface="Arial" panose="020B0604020202020204" pitchFamily="34" charset="0"/>
                        </a:rPr>
                        <a:t>Governance</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Project Delivery Methodology Assessment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09183563"/>
                  </a:ext>
                </a:extLst>
              </a:tr>
              <a:tr h="178267">
                <a:tc vMerge="1">
                  <a:txBody>
                    <a:bodyPr/>
                    <a:lstStyle/>
                    <a:p>
                      <a:endParaRPr lang="en-US"/>
                    </a:p>
                  </a:txBody>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Project Governance Review</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5245234"/>
                  </a:ext>
                </a:extLst>
              </a:tr>
              <a:tr h="178267">
                <a:tc vMerge="1">
                  <a:txBody>
                    <a:bodyPr/>
                    <a:lstStyle/>
                    <a:p>
                      <a:endParaRPr lang="en-US" sz="1000"/>
                    </a:p>
                  </a:txBody>
                  <a:tcPr>
                    <a:lnR w="6350" cap="flat" cmpd="sng" algn="ctr">
                      <a:solidFill>
                        <a:schemeClr val="accent1"/>
                      </a:solidFill>
                      <a:prstDash val="solid"/>
                      <a:round/>
                      <a:headEnd type="none" w="med" len="med"/>
                      <a:tailEnd type="none" w="med" len="med"/>
                    </a:lnR>
                  </a:tcPr>
                </a:tc>
                <a:tc>
                  <a:txBody>
                    <a:bodyPr/>
                    <a:lstStyle/>
                    <a:p>
                      <a:pPr algn="ctr"/>
                      <a:r>
                        <a:rPr lang="en-US" sz="900">
                          <a:latin typeface="Arial" panose="020B0604020202020204" pitchFamily="34" charset="0"/>
                          <a:cs typeface="Arial" panose="020B0604020202020204" pitchFamily="34" charset="0"/>
                        </a:rPr>
                        <a:t>Project Governance Continuous Monitoring</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51343657"/>
                  </a:ext>
                </a:extLst>
              </a:tr>
              <a:tr h="178267">
                <a:tc rowSpan="4">
                  <a:txBody>
                    <a:bodyPr/>
                    <a:lstStyle/>
                    <a:p>
                      <a:pPr algn="ctr"/>
                      <a:r>
                        <a:rPr lang="en-US" sz="1000" b="1">
                          <a:solidFill>
                            <a:schemeClr val="tx1"/>
                          </a:solidFill>
                          <a:latin typeface="Arial" panose="020B0604020202020204" pitchFamily="34" charset="0"/>
                          <a:cs typeface="Arial" panose="020B0604020202020204" pitchFamily="34" charset="0"/>
                        </a:rPr>
                        <a:t>Solution</a:t>
                      </a:r>
                      <a:br>
                        <a:rPr lang="en-US" sz="1000" b="1">
                          <a:solidFill>
                            <a:schemeClr val="tx1"/>
                          </a:solidFill>
                          <a:latin typeface="Arial" panose="020B0604020202020204" pitchFamily="34" charset="0"/>
                          <a:cs typeface="Arial" panose="020B0604020202020204" pitchFamily="34" charset="0"/>
                        </a:rPr>
                      </a:br>
                      <a:r>
                        <a:rPr lang="en-US" sz="1000" b="1">
                          <a:solidFill>
                            <a:schemeClr val="tx1"/>
                          </a:solidFill>
                          <a:latin typeface="Arial" panose="020B0604020202020204" pitchFamily="34" charset="0"/>
                          <a:cs typeface="Arial" panose="020B0604020202020204" pitchFamily="34" charset="0"/>
                        </a:rPr>
                        <a:t>Readiness</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Solution Design Review</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7441242"/>
                  </a:ext>
                </a:extLst>
              </a:tr>
              <a:tr h="178267">
                <a:tc vMerge="1">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Requirements Validation </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01460040"/>
                  </a:ext>
                </a:extLst>
              </a:tr>
              <a:tr h="178267">
                <a:tc vMerge="1">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Defect Management Assessment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4358006"/>
                  </a:ext>
                </a:extLst>
              </a:tr>
              <a:tr h="178267">
                <a:tc vMerge="1">
                  <a:txBody>
                    <a:bodyPr/>
                    <a:lstStyle/>
                    <a:p>
                      <a:endParaRPr lang="en-US" sz="100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Independent Testing Validation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4574121"/>
                  </a:ext>
                </a:extLst>
              </a:tr>
              <a:tr h="178267">
                <a:tc rowSpan="3">
                  <a:txBody>
                    <a:bodyPr/>
                    <a:lstStyle/>
                    <a:p>
                      <a:pPr algn="ctr"/>
                      <a:r>
                        <a:rPr lang="en-US" sz="1000" b="1">
                          <a:solidFill>
                            <a:schemeClr val="tx1"/>
                          </a:solidFill>
                          <a:latin typeface="Arial" panose="020B0604020202020204" pitchFamily="34" charset="0"/>
                          <a:cs typeface="Arial" panose="020B0604020202020204" pitchFamily="34" charset="0"/>
                        </a:rPr>
                        <a:t>Data</a:t>
                      </a:r>
                      <a:br>
                        <a:rPr lang="en-US" sz="1000" b="1">
                          <a:solidFill>
                            <a:schemeClr val="tx1"/>
                          </a:solidFill>
                          <a:latin typeface="Arial" panose="020B0604020202020204" pitchFamily="34" charset="0"/>
                          <a:cs typeface="Arial" panose="020B0604020202020204" pitchFamily="34" charset="0"/>
                        </a:rPr>
                      </a:br>
                      <a:r>
                        <a:rPr lang="en-US" sz="1000" b="1">
                          <a:solidFill>
                            <a:schemeClr val="tx1"/>
                          </a:solidFill>
                          <a:latin typeface="Arial" panose="020B0604020202020204" pitchFamily="34" charset="0"/>
                          <a:cs typeface="Arial" panose="020B0604020202020204" pitchFamily="34" charset="0"/>
                        </a:rPr>
                        <a:t>Integrity</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Client Data Integrity Process Assessment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b="1">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b="1">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9984941"/>
                  </a:ext>
                </a:extLst>
              </a:tr>
              <a:tr h="178267">
                <a:tc vMerge="1">
                  <a:txBody>
                    <a:bodyPr/>
                    <a:lstStyle/>
                    <a:p>
                      <a:endParaRPr lang="en-US"/>
                    </a:p>
                  </a:txBody>
                  <a:tcPr>
                    <a:lnR w="6350" cap="flat" cmpd="sng" algn="ctr">
                      <a:solidFill>
                        <a:schemeClr val="accent1"/>
                      </a:solidFill>
                      <a:prstDash val="solid"/>
                      <a:round/>
                      <a:headEnd type="none" w="med" len="med"/>
                      <a:tailEnd type="none" w="med" len="med"/>
                    </a:lnR>
                  </a:tcPr>
                </a:tc>
                <a:tc>
                  <a:txBody>
                    <a:bodyPr/>
                    <a:lstStyle/>
                    <a:p>
                      <a:pPr algn="ctr"/>
                      <a:r>
                        <a:rPr lang="en-US" sz="900">
                          <a:latin typeface="Arial" panose="020B0604020202020204" pitchFamily="34" charset="0"/>
                          <a:cs typeface="Arial" panose="020B0604020202020204" pitchFamily="34" charset="0"/>
                        </a:rPr>
                        <a:t>Independent Data Integrity Validation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71828352"/>
                  </a:ext>
                </a:extLst>
              </a:tr>
              <a:tr h="178267">
                <a:tc vMerge="1">
                  <a:txBody>
                    <a:bodyPr/>
                    <a:lstStyle/>
                    <a:p>
                      <a:endParaRPr lang="en-US" sz="900" b="1"/>
                    </a:p>
                  </a:txBody>
                  <a:tcPr marL="36576" marR="36576" marT="9144" marB="9144">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Data Governance Assessment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198234"/>
                  </a:ext>
                </a:extLst>
              </a:tr>
              <a:tr h="178267">
                <a:tc rowSpan="6">
                  <a:txBody>
                    <a:bodyPr/>
                    <a:lstStyle/>
                    <a:p>
                      <a:pPr algn="ctr"/>
                      <a:r>
                        <a:rPr lang="en-US" sz="1000" b="1">
                          <a:solidFill>
                            <a:schemeClr val="tx1"/>
                          </a:solidFill>
                          <a:latin typeface="Arial" panose="020B0604020202020204" pitchFamily="34" charset="0"/>
                          <a:cs typeface="Arial" panose="020B0604020202020204" pitchFamily="34" charset="0"/>
                        </a:rPr>
                        <a:t>Go-Live</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Cutover Plan Review</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32861372"/>
                  </a:ext>
                </a:extLst>
              </a:tr>
              <a:tr h="178267">
                <a:tc vMerge="1">
                  <a:txBody>
                    <a:bodyPr/>
                    <a:lstStyle/>
                    <a:p>
                      <a:endParaRPr lang="en-US"/>
                    </a:p>
                  </a:txBody>
                  <a:tcPr/>
                </a:tc>
                <a:tc>
                  <a:txBody>
                    <a:bodyPr/>
                    <a:lstStyle/>
                    <a:p>
                      <a:pPr algn="ctr"/>
                      <a:r>
                        <a:rPr lang="en-US" sz="900">
                          <a:latin typeface="Arial" panose="020B0604020202020204" pitchFamily="34" charset="0"/>
                          <a:cs typeface="Arial" panose="020B0604020202020204" pitchFamily="34" charset="0"/>
                        </a:rPr>
                        <a:t>Organizational Change Management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4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4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4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90546"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sym typeface="Wingdings 2" panose="05020102010507070707" pitchFamily="18" charset="2"/>
                        </a:rPr>
                        <a:t></a:t>
                      </a:r>
                      <a:endParaRPr kumimoji="0" lang="en-US" sz="900" b="1" i="0" u="none" strike="noStrike" kern="1200" cap="none" spc="0" normalizeH="0" baseline="0" noProof="0">
                        <a:ln>
                          <a:noFill/>
                        </a:ln>
                        <a:solidFill>
                          <a:srgbClr val="3C3D3E"/>
                        </a:solidFill>
                        <a:effectLst/>
                        <a:uLnTx/>
                        <a:uFillTx/>
                        <a:latin typeface="Arial" panose="020B0604020202020204" pitchFamily="34" charset="0"/>
                        <a:ea typeface="+mn-ea"/>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68295906"/>
                  </a:ext>
                </a:extLst>
              </a:tr>
              <a:tr h="178267">
                <a:tc vMerge="1">
                  <a:txBody>
                    <a:bodyPr/>
                    <a:lstStyle/>
                    <a:p>
                      <a:endParaRPr lang="en-US" sz="100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Independent Go-Live Readiness Opinion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0318036"/>
                  </a:ext>
                </a:extLst>
              </a:tr>
              <a:tr h="178267">
                <a:tc vMerge="1">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Real-time Cutover Support</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7195397"/>
                  </a:ext>
                </a:extLst>
              </a:tr>
              <a:tr h="178267">
                <a:tc vMerge="1">
                  <a:txBody>
                    <a:bodyPr/>
                    <a:lstStyle/>
                    <a:p>
                      <a:endParaRPr lang="en-US" sz="100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Hypercare Transition Monitoring</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02514739"/>
                  </a:ext>
                </a:extLst>
              </a:tr>
              <a:tr h="178267">
                <a:tc vMerge="1">
                  <a:txBody>
                    <a:bodyPr/>
                    <a:lstStyle/>
                    <a:p>
                      <a:endParaRPr lang="en-US" sz="900" b="1"/>
                    </a:p>
                  </a:txBody>
                  <a:tcPr marL="36576" marR="36576" marT="27432" marB="2743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External Audit/Regulator Coordination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16138522"/>
                  </a:ext>
                </a:extLst>
              </a:tr>
              <a:tr h="178267">
                <a:tc rowSpan="4">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Arial" panose="020B0604020202020204" pitchFamily="34" charset="0"/>
                          <a:cs typeface="Arial" panose="020B0604020202020204" pitchFamily="34" charset="0"/>
                        </a:rPr>
                        <a:t>Internal</a:t>
                      </a:r>
                      <a:br>
                        <a:rPr lang="en-US" sz="1000" b="1">
                          <a:solidFill>
                            <a:schemeClr val="tx1"/>
                          </a:solidFill>
                          <a:latin typeface="Arial" panose="020B0604020202020204" pitchFamily="34" charset="0"/>
                          <a:cs typeface="Arial" panose="020B0604020202020204" pitchFamily="34" charset="0"/>
                        </a:rPr>
                      </a:br>
                      <a:r>
                        <a:rPr lang="en-US" sz="1000" b="1">
                          <a:solidFill>
                            <a:schemeClr val="tx1"/>
                          </a:solidFill>
                          <a:latin typeface="Arial" panose="020B0604020202020204" pitchFamily="34" charset="0"/>
                          <a:cs typeface="Arial" panose="020B0604020202020204" pitchFamily="34" charset="0"/>
                        </a:rPr>
                        <a:t>Controls</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Controls Mapping </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b="1">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b="1">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9534725"/>
                  </a:ext>
                </a:extLst>
              </a:tr>
              <a:tr h="178267">
                <a:tc vMerge="1">
                  <a:txBody>
                    <a:bodyPr/>
                    <a:lstStyle/>
                    <a:p>
                      <a:endParaRPr lang="en-US"/>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a:latin typeface="Arial" panose="020B0604020202020204" pitchFamily="34" charset="0"/>
                          <a:cs typeface="Arial" panose="020B0604020202020204" pitchFamily="34" charset="0"/>
                        </a:rPr>
                        <a:t>Risk and Controls Process Flow</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0299753"/>
                  </a:ext>
                </a:extLst>
              </a:tr>
              <a:tr h="178267">
                <a:tc vMerge="1">
                  <a:txBody>
                    <a:bodyPr/>
                    <a:lstStyle/>
                    <a:p>
                      <a:endParaRPr lang="en-US" sz="1000"/>
                    </a:p>
                  </a:txBody>
                  <a:tcP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Controls Design Validation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7809706"/>
                  </a:ext>
                </a:extLst>
              </a:tr>
              <a:tr h="178267">
                <a:tc vMerge="1">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endParaRPr lang="en-US" sz="900" b="1"/>
                    </a:p>
                  </a:txBody>
                  <a:tcPr marL="36576" marR="36576" marT="18288" marB="18288">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900">
                          <a:latin typeface="Arial" panose="020B0604020202020204" pitchFamily="34" charset="0"/>
                          <a:cs typeface="Arial" panose="020B0604020202020204" pitchFamily="34" charset="0"/>
                        </a:rPr>
                        <a:t>Third-Party Provider Controls Evaluation</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8704746"/>
                  </a:ext>
                </a:extLst>
              </a:tr>
              <a:tr h="178267">
                <a:tc>
                  <a:txBody>
                    <a:bodyPr/>
                    <a:lstStyle/>
                    <a:p>
                      <a:pPr marL="0" marR="0" lvl="0" indent="0" algn="ctr" defTabSz="742928" rtl="0" eaLnBrk="1" fontAlgn="auto" latinLnBrk="0" hangingPunct="1">
                        <a:lnSpc>
                          <a:spcPct val="100000"/>
                        </a:lnSpc>
                        <a:spcBef>
                          <a:spcPts val="0"/>
                        </a:spcBef>
                        <a:spcAft>
                          <a:spcPts val="0"/>
                        </a:spcAft>
                        <a:buClrTx/>
                        <a:buSzTx/>
                        <a:buFontTx/>
                        <a:buNone/>
                        <a:tabLst/>
                        <a:defRPr/>
                      </a:pPr>
                      <a:r>
                        <a:rPr lang="en-US" sz="1000" b="1">
                          <a:solidFill>
                            <a:schemeClr val="tx1"/>
                          </a:solidFill>
                          <a:latin typeface="Arial" panose="020B0604020202020204" pitchFamily="34" charset="0"/>
                          <a:cs typeface="Arial" panose="020B0604020202020204" pitchFamily="34" charset="0"/>
                        </a:rPr>
                        <a:t>Collaboration</a:t>
                      </a:r>
                    </a:p>
                  </a:txBody>
                  <a:tcPr marL="18288" marR="18288" marT="18288" marB="18288" anchor="ctr">
                    <a:lnL w="12700" cap="flat" cmpd="sng" algn="ctr">
                      <a:no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50000"/>
                      </a:schemeClr>
                    </a:solidFill>
                  </a:tcPr>
                </a:tc>
                <a:tc>
                  <a:txBody>
                    <a:bodyPr/>
                    <a:lstStyle/>
                    <a:p>
                      <a:pPr algn="ctr"/>
                      <a:r>
                        <a:rPr lang="en-US" sz="900">
                          <a:latin typeface="Arial" panose="020B0604020202020204" pitchFamily="34" charset="0"/>
                          <a:cs typeface="Arial" panose="020B0604020202020204" pitchFamily="34" charset="0"/>
                        </a:rPr>
                        <a:t>Collaboration Workshops</a:t>
                      </a:r>
                    </a:p>
                  </a:txBody>
                  <a:tcPr marL="18288" marR="18288" marT="18288" marB="18288"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1">
                          <a:latin typeface="Arial" panose="020B0604020202020204" pitchFamily="34" charset="0"/>
                          <a:cs typeface="Arial" panose="020B0604020202020204" pitchFamily="34" charset="0"/>
                          <a:sym typeface="Wingdings 2" panose="05020102010507070707" pitchFamily="18" charset="2"/>
                        </a:rPr>
                        <a:t></a:t>
                      </a:r>
                      <a:endParaRPr lang="en-US" sz="900">
                        <a:latin typeface="Arial" panose="020B0604020202020204" pitchFamily="34" charset="0"/>
                        <a:cs typeface="Arial" panose="020B0604020202020204" pitchFamily="34" charset="0"/>
                      </a:endParaRPr>
                    </a:p>
                  </a:txBody>
                  <a:tcPr marL="18288" marR="18288" marT="18288" marB="18288" anchor="ctr">
                    <a:lnL w="9525"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31436906"/>
                  </a:ext>
                </a:extLst>
              </a:tr>
            </a:tbl>
          </a:graphicData>
        </a:graphic>
      </p:graphicFrame>
      <p:sp>
        <p:nvSpPr>
          <p:cNvPr id="6" name="TextBox 5">
            <a:extLst>
              <a:ext uri="{FF2B5EF4-FFF2-40B4-BE49-F238E27FC236}">
                <a16:creationId xmlns:a16="http://schemas.microsoft.com/office/drawing/2014/main" id="{9EFF959F-9271-B23A-779C-F781A0055C67}"/>
              </a:ext>
            </a:extLst>
          </p:cNvPr>
          <p:cNvSpPr txBox="1"/>
          <p:nvPr/>
        </p:nvSpPr>
        <p:spPr>
          <a:xfrm>
            <a:off x="838200" y="1097305"/>
            <a:ext cx="10515600" cy="430887"/>
          </a:xfrm>
          <a:prstGeom prst="rect">
            <a:avLst/>
          </a:prstGeom>
          <a:noFill/>
        </p:spPr>
        <p:txBody>
          <a:bodyPr wrap="square" lIns="0" tIns="0" rIns="0" bIns="0">
            <a:spAutoFit/>
          </a:bodyPr>
          <a:lstStyle/>
          <a:p>
            <a:r>
              <a:rPr lang="en-US" sz="1400" b="1">
                <a:latin typeface="Arial" panose="020B0604020202020204" pitchFamily="34" charset="0"/>
                <a:cs typeface="Arial" panose="020B0604020202020204" pitchFamily="34" charset="0"/>
              </a:rPr>
              <a:t>Major projects/implementations often introduce risk across an entire organization which is why the Project Risk Advisory team’s performed activities mirror that impact in the value provided to the enterprise.</a:t>
            </a:r>
          </a:p>
        </p:txBody>
      </p:sp>
      <p:sp>
        <p:nvSpPr>
          <p:cNvPr id="7" name="Rectangle 6">
            <a:extLst>
              <a:ext uri="{FF2B5EF4-FFF2-40B4-BE49-F238E27FC236}">
                <a16:creationId xmlns:a16="http://schemas.microsoft.com/office/drawing/2014/main" id="{8D08B55C-0D9E-50CB-D10C-93AC7FFF7FA6}"/>
              </a:ext>
            </a:extLst>
          </p:cNvPr>
          <p:cNvSpPr/>
          <p:nvPr/>
        </p:nvSpPr>
        <p:spPr>
          <a:xfrm>
            <a:off x="838200" y="5714636"/>
            <a:ext cx="10424160" cy="123111"/>
          </a:xfrm>
          <a:prstGeom prst="rect">
            <a:avLst/>
          </a:prstGeom>
        </p:spPr>
        <p:txBody>
          <a:bodyPr wrap="square" lIns="0" tIns="0" rIns="0" bIns="0">
            <a:spAutoFit/>
          </a:bodyPr>
          <a:lstStyle/>
          <a:p>
            <a:r>
              <a:rPr lang="en-US" sz="800">
                <a:latin typeface="Arial" panose="020B0604020202020204" pitchFamily="34" charset="0"/>
                <a:cs typeface="Arial" panose="020B0604020202020204" pitchFamily="34" charset="0"/>
              </a:rPr>
              <a:t>* Mapping based on generic projects, clients, organization size; each project scenario will have its own unique value map across the enterprise.</a:t>
            </a:r>
          </a:p>
        </p:txBody>
      </p:sp>
    </p:spTree>
    <p:extLst>
      <p:ext uri="{BB962C8B-B14F-4D97-AF65-F5344CB8AC3E}">
        <p14:creationId xmlns:p14="http://schemas.microsoft.com/office/powerpoint/2010/main" val="3033842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22176F1-E968-DD85-D0EC-19A309188553}"/>
              </a:ext>
            </a:extLst>
          </p:cNvPr>
          <p:cNvSpPr>
            <a:spLocks noGrp="1"/>
          </p:cNvSpPr>
          <p:nvPr>
            <p:ph type="title"/>
          </p:nvPr>
        </p:nvSpPr>
        <p:spPr>
          <a:xfrm>
            <a:off x="831850" y="2525400"/>
            <a:ext cx="10537064" cy="899442"/>
          </a:xfrm>
        </p:spPr>
        <p:txBody>
          <a:bodyPr>
            <a:normAutofit fontScale="90000"/>
          </a:bodyPr>
          <a:lstStyle/>
          <a:p>
            <a:r>
              <a:rPr lang="en-US"/>
              <a:t>Developing an Approach</a:t>
            </a:r>
          </a:p>
        </p:txBody>
      </p:sp>
    </p:spTree>
    <p:extLst>
      <p:ext uri="{BB962C8B-B14F-4D97-AF65-F5344CB8AC3E}">
        <p14:creationId xmlns:p14="http://schemas.microsoft.com/office/powerpoint/2010/main" val="931259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9A525-DDE6-51D4-67EB-E2F5E9CA3702}"/>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091BD3E9-1320-6380-1D71-9C6DF8C4EFAB}"/>
              </a:ext>
            </a:extLst>
          </p:cNvPr>
          <p:cNvSpPr/>
          <p:nvPr/>
        </p:nvSpPr>
        <p:spPr>
          <a:xfrm>
            <a:off x="853126" y="2138082"/>
            <a:ext cx="10485748" cy="3847212"/>
          </a:xfrm>
          <a:custGeom>
            <a:avLst/>
            <a:gdLst>
              <a:gd name="csX0" fmla="*/ 136 w 10485748"/>
              <a:gd name="csY0" fmla="*/ 0 h 3521960"/>
              <a:gd name="csX1" fmla="*/ 10485613 w 10485748"/>
              <a:gd name="csY1" fmla="*/ 0 h 3521960"/>
              <a:gd name="csX2" fmla="*/ 10485748 w 10485748"/>
              <a:gd name="csY2" fmla="*/ 1343 h 3521960"/>
              <a:gd name="csX3" fmla="*/ 10485748 w 10485748"/>
              <a:gd name="csY3" fmla="*/ 2817820 h 3521960"/>
              <a:gd name="csX4" fmla="*/ 9781608 w 10485748"/>
              <a:gd name="csY4" fmla="*/ 3521960 h 3521960"/>
              <a:gd name="csX5" fmla="*/ 704140 w 10485748"/>
              <a:gd name="csY5" fmla="*/ 3521960 h 3521960"/>
              <a:gd name="csX6" fmla="*/ 0 w 10485748"/>
              <a:gd name="csY6" fmla="*/ 2817820 h 3521960"/>
              <a:gd name="csX7" fmla="*/ 0 w 10485748"/>
              <a:gd name="csY7" fmla="*/ 1343 h 3521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485748" h="3521960">
                <a:moveTo>
                  <a:pt x="136" y="0"/>
                </a:moveTo>
                <a:lnTo>
                  <a:pt x="10485613" y="0"/>
                </a:lnTo>
                <a:lnTo>
                  <a:pt x="10485748" y="1343"/>
                </a:lnTo>
                <a:lnTo>
                  <a:pt x="10485748" y="2817820"/>
                </a:lnTo>
                <a:cubicBezTo>
                  <a:pt x="10485748" y="3206706"/>
                  <a:pt x="10170494" y="3521960"/>
                  <a:pt x="9781608" y="3521960"/>
                </a:cubicBezTo>
                <a:lnTo>
                  <a:pt x="704140" y="3521960"/>
                </a:lnTo>
                <a:cubicBezTo>
                  <a:pt x="315254" y="3521960"/>
                  <a:pt x="0" y="3206706"/>
                  <a:pt x="0" y="2817820"/>
                </a:cubicBezTo>
                <a:lnTo>
                  <a:pt x="0" y="1343"/>
                </a:lnTo>
                <a:close/>
              </a:path>
            </a:pathLst>
          </a:custGeom>
          <a:solidFill>
            <a:schemeClr val="bg1"/>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schemeClr val="accent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C51A242F-C50C-B59E-FBC9-8D9FF67F565D}"/>
              </a:ext>
            </a:extLst>
          </p:cNvPr>
          <p:cNvSpPr>
            <a:spLocks noGrp="1"/>
          </p:cNvSpPr>
          <p:nvPr>
            <p:ph type="title"/>
          </p:nvPr>
        </p:nvSpPr>
        <p:spPr/>
        <p:txBody>
          <a:bodyPr/>
          <a:lstStyle/>
          <a:p>
            <a:r>
              <a:rPr lang="en-US"/>
              <a:t>Polling Question 2</a:t>
            </a:r>
          </a:p>
        </p:txBody>
      </p:sp>
      <p:sp>
        <p:nvSpPr>
          <p:cNvPr id="3" name="Rounded Rectangle 2">
            <a:extLst>
              <a:ext uri="{FF2B5EF4-FFF2-40B4-BE49-F238E27FC236}">
                <a16:creationId xmlns:a16="http://schemas.microsoft.com/office/drawing/2014/main" id="{EB5A35E3-3B06-1CF8-B2F9-E02AB835C1E2}"/>
              </a:ext>
            </a:extLst>
          </p:cNvPr>
          <p:cNvSpPr/>
          <p:nvPr/>
        </p:nvSpPr>
        <p:spPr>
          <a:xfrm>
            <a:off x="853126" y="1219200"/>
            <a:ext cx="10500674" cy="10826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Arial" panose="020B0604020202020204" pitchFamily="34" charset="0"/>
                <a:cs typeface="Arial" panose="020B0604020202020204" pitchFamily="34" charset="0"/>
              </a:rPr>
              <a:t>How many active transformation projects are going on at your institution?</a:t>
            </a:r>
          </a:p>
        </p:txBody>
      </p:sp>
      <p:sp>
        <p:nvSpPr>
          <p:cNvPr id="4" name="Rounded Rectangle 3">
            <a:extLst>
              <a:ext uri="{FF2B5EF4-FFF2-40B4-BE49-F238E27FC236}">
                <a16:creationId xmlns:a16="http://schemas.microsoft.com/office/drawing/2014/main" id="{12B86EBA-4F99-DD95-2609-26B25C7DB9D8}"/>
              </a:ext>
            </a:extLst>
          </p:cNvPr>
          <p:cNvSpPr/>
          <p:nvPr/>
        </p:nvSpPr>
        <p:spPr>
          <a:xfrm>
            <a:off x="922492" y="1287672"/>
            <a:ext cx="10361942" cy="945730"/>
          </a:xfrm>
          <a:prstGeom prst="round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b="1">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6FDA8DFF-86A0-2316-4C24-610E76452EC6}"/>
              </a:ext>
            </a:extLst>
          </p:cNvPr>
          <p:cNvGrpSpPr/>
          <p:nvPr/>
        </p:nvGrpSpPr>
        <p:grpSpPr>
          <a:xfrm>
            <a:off x="1116326" y="3171123"/>
            <a:ext cx="9959349" cy="609553"/>
            <a:chOff x="1086971" y="3171123"/>
            <a:chExt cx="9959349" cy="609553"/>
          </a:xfrm>
        </p:grpSpPr>
        <p:grpSp>
          <p:nvGrpSpPr>
            <p:cNvPr id="13" name="Group 12">
              <a:extLst>
                <a:ext uri="{FF2B5EF4-FFF2-40B4-BE49-F238E27FC236}">
                  <a16:creationId xmlns:a16="http://schemas.microsoft.com/office/drawing/2014/main" id="{3CAA9A5C-C082-D48A-F2A2-BDDD9057571D}"/>
                </a:ext>
              </a:extLst>
            </p:cNvPr>
            <p:cNvGrpSpPr/>
            <p:nvPr/>
          </p:nvGrpSpPr>
          <p:grpSpPr>
            <a:xfrm>
              <a:off x="1086971" y="3171123"/>
              <a:ext cx="4840940" cy="609553"/>
              <a:chOff x="1035424" y="2738387"/>
              <a:chExt cx="4840940" cy="609553"/>
            </a:xfrm>
          </p:grpSpPr>
          <p:sp>
            <p:nvSpPr>
              <p:cNvPr id="14" name="Rounded Rectangle 13">
                <a:extLst>
                  <a:ext uri="{FF2B5EF4-FFF2-40B4-BE49-F238E27FC236}">
                    <a16:creationId xmlns:a16="http://schemas.microsoft.com/office/drawing/2014/main" id="{0FF3F129-5844-03BD-432F-FF6BEF1B2B1D}"/>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1-5</a:t>
                </a:r>
              </a:p>
            </p:txBody>
          </p:sp>
          <p:sp>
            <p:nvSpPr>
              <p:cNvPr id="15" name="Rounded Rectangle 14">
                <a:extLst>
                  <a:ext uri="{FF2B5EF4-FFF2-40B4-BE49-F238E27FC236}">
                    <a16:creationId xmlns:a16="http://schemas.microsoft.com/office/drawing/2014/main" id="{6BE88B13-084D-02FF-BEC9-7B9C41B67D28}"/>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a:t>
                </a:r>
              </a:p>
            </p:txBody>
          </p:sp>
        </p:grpSp>
        <p:grpSp>
          <p:nvGrpSpPr>
            <p:cNvPr id="16" name="Group 15">
              <a:extLst>
                <a:ext uri="{FF2B5EF4-FFF2-40B4-BE49-F238E27FC236}">
                  <a16:creationId xmlns:a16="http://schemas.microsoft.com/office/drawing/2014/main" id="{62383AFD-AA53-D04E-0941-BD84BCFF740A}"/>
                </a:ext>
              </a:extLst>
            </p:cNvPr>
            <p:cNvGrpSpPr/>
            <p:nvPr/>
          </p:nvGrpSpPr>
          <p:grpSpPr>
            <a:xfrm>
              <a:off x="6205380" y="3171123"/>
              <a:ext cx="4840940" cy="609553"/>
              <a:chOff x="1035424" y="2738387"/>
              <a:chExt cx="4840940" cy="609553"/>
            </a:xfrm>
          </p:grpSpPr>
          <p:sp>
            <p:nvSpPr>
              <p:cNvPr id="17" name="Rounded Rectangle 16">
                <a:extLst>
                  <a:ext uri="{FF2B5EF4-FFF2-40B4-BE49-F238E27FC236}">
                    <a16:creationId xmlns:a16="http://schemas.microsoft.com/office/drawing/2014/main" id="{25B1962D-0BE9-B026-9E5C-79F2684B2F21}"/>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6-10</a:t>
                </a:r>
              </a:p>
            </p:txBody>
          </p:sp>
          <p:sp>
            <p:nvSpPr>
              <p:cNvPr id="19" name="Rounded Rectangle 18">
                <a:extLst>
                  <a:ext uri="{FF2B5EF4-FFF2-40B4-BE49-F238E27FC236}">
                    <a16:creationId xmlns:a16="http://schemas.microsoft.com/office/drawing/2014/main" id="{1522FC75-7E57-018E-31FD-425BEF5C77ED}"/>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B</a:t>
                </a:r>
              </a:p>
            </p:txBody>
          </p:sp>
        </p:grpSp>
      </p:grpSp>
      <p:grpSp>
        <p:nvGrpSpPr>
          <p:cNvPr id="20" name="Group 19">
            <a:extLst>
              <a:ext uri="{FF2B5EF4-FFF2-40B4-BE49-F238E27FC236}">
                <a16:creationId xmlns:a16="http://schemas.microsoft.com/office/drawing/2014/main" id="{D1A1461A-72E3-4D30-25F7-53B6403AFC46}"/>
              </a:ext>
            </a:extLst>
          </p:cNvPr>
          <p:cNvGrpSpPr/>
          <p:nvPr/>
        </p:nvGrpSpPr>
        <p:grpSpPr>
          <a:xfrm>
            <a:off x="1116326" y="4506492"/>
            <a:ext cx="4840940" cy="609553"/>
            <a:chOff x="1035424" y="2738387"/>
            <a:chExt cx="4840940" cy="609553"/>
          </a:xfrm>
        </p:grpSpPr>
        <p:sp>
          <p:nvSpPr>
            <p:cNvPr id="21" name="Rounded Rectangle 20">
              <a:extLst>
                <a:ext uri="{FF2B5EF4-FFF2-40B4-BE49-F238E27FC236}">
                  <a16:creationId xmlns:a16="http://schemas.microsoft.com/office/drawing/2014/main" id="{EDA4DE1E-33FC-B7CD-0F46-3CEB999C937E}"/>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10-20</a:t>
              </a:r>
            </a:p>
          </p:txBody>
        </p:sp>
        <p:sp>
          <p:nvSpPr>
            <p:cNvPr id="22" name="Rounded Rectangle 21">
              <a:extLst>
                <a:ext uri="{FF2B5EF4-FFF2-40B4-BE49-F238E27FC236}">
                  <a16:creationId xmlns:a16="http://schemas.microsoft.com/office/drawing/2014/main" id="{9A9CFA7C-C4A9-6D48-F6CC-789F2ED810CF}"/>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a:t>
              </a:r>
            </a:p>
          </p:txBody>
        </p:sp>
      </p:grpSp>
      <p:grpSp>
        <p:nvGrpSpPr>
          <p:cNvPr id="5" name="Group 4">
            <a:extLst>
              <a:ext uri="{FF2B5EF4-FFF2-40B4-BE49-F238E27FC236}">
                <a16:creationId xmlns:a16="http://schemas.microsoft.com/office/drawing/2014/main" id="{D6BB86BF-2E8F-4178-7BA5-880E357D19FF}"/>
              </a:ext>
            </a:extLst>
          </p:cNvPr>
          <p:cNvGrpSpPr/>
          <p:nvPr/>
        </p:nvGrpSpPr>
        <p:grpSpPr>
          <a:xfrm>
            <a:off x="6234735" y="4506492"/>
            <a:ext cx="4840940" cy="609553"/>
            <a:chOff x="1035424" y="2738387"/>
            <a:chExt cx="4840940" cy="609553"/>
          </a:xfrm>
        </p:grpSpPr>
        <p:sp>
          <p:nvSpPr>
            <p:cNvPr id="6" name="Rounded Rectangle 5">
              <a:extLst>
                <a:ext uri="{FF2B5EF4-FFF2-40B4-BE49-F238E27FC236}">
                  <a16:creationId xmlns:a16="http://schemas.microsoft.com/office/drawing/2014/main" id="{9B4EFD15-2766-CDA3-C09C-7654C6E4C4A8}"/>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20+</a:t>
              </a:r>
            </a:p>
          </p:txBody>
        </p:sp>
        <p:sp>
          <p:nvSpPr>
            <p:cNvPr id="7" name="Rounded Rectangle 6">
              <a:extLst>
                <a:ext uri="{FF2B5EF4-FFF2-40B4-BE49-F238E27FC236}">
                  <a16:creationId xmlns:a16="http://schemas.microsoft.com/office/drawing/2014/main" id="{43031499-836C-749E-7213-AAE1538CEDBB}"/>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3672942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a:t>Selecting the Right Project or Product</a:t>
            </a:r>
          </a:p>
        </p:txBody>
      </p:sp>
      <p:sp>
        <p:nvSpPr>
          <p:cNvPr id="39" name="Rectangle 38">
            <a:extLst>
              <a:ext uri="{FF2B5EF4-FFF2-40B4-BE49-F238E27FC236}">
                <a16:creationId xmlns:a16="http://schemas.microsoft.com/office/drawing/2014/main" id="{B7496229-F1DB-D8CB-DDC4-A9CE1DD1DA5C}"/>
              </a:ext>
            </a:extLst>
          </p:cNvPr>
          <p:cNvSpPr/>
          <p:nvPr/>
        </p:nvSpPr>
        <p:spPr>
          <a:xfrm>
            <a:off x="3939787" y="2978687"/>
            <a:ext cx="7410977" cy="781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noAutofit/>
          </a:bodyPr>
          <a:lstStyle/>
          <a:p>
            <a:r>
              <a:rPr lang="en-US" sz="1400">
                <a:solidFill>
                  <a:schemeClr val="tx1"/>
                </a:solidFill>
                <a:latin typeface="Arial" panose="020B0604020202020204" pitchFamily="34" charset="0"/>
                <a:cs typeface="Arial" panose="020B0604020202020204" pitchFamily="34" charset="0"/>
              </a:rPr>
              <a:t>Rank by criticality and </a:t>
            </a:r>
            <a:r>
              <a:rPr lang="en-US" sz="1400" b="1">
                <a:solidFill>
                  <a:schemeClr val="tx1"/>
                </a:solidFill>
                <a:latin typeface="Arial" panose="020B0604020202020204" pitchFamily="34" charset="0"/>
                <a:cs typeface="Arial" panose="020B0604020202020204" pitchFamily="34" charset="0"/>
              </a:rPr>
              <a:t>Assess Overall Project Risk </a:t>
            </a:r>
            <a:r>
              <a:rPr lang="en-US" sz="1400">
                <a:solidFill>
                  <a:schemeClr val="tx1"/>
                </a:solidFill>
                <a:latin typeface="Arial" panose="020B0604020202020204" pitchFamily="34" charset="0"/>
                <a:cs typeface="Arial" panose="020B0604020202020204" pitchFamily="34" charset="0"/>
              </a:rPr>
              <a:t>to the organization</a:t>
            </a:r>
          </a:p>
        </p:txBody>
      </p:sp>
      <p:sp>
        <p:nvSpPr>
          <p:cNvPr id="40" name="Rectangle 16">
            <a:extLst>
              <a:ext uri="{FF2B5EF4-FFF2-40B4-BE49-F238E27FC236}">
                <a16:creationId xmlns:a16="http://schemas.microsoft.com/office/drawing/2014/main" id="{A71B94C9-056C-E1F3-A7FC-D5CC90A2187B}"/>
              </a:ext>
            </a:extLst>
          </p:cNvPr>
          <p:cNvSpPr/>
          <p:nvPr/>
        </p:nvSpPr>
        <p:spPr>
          <a:xfrm rot="10800000">
            <a:off x="1599506" y="2978690"/>
            <a:ext cx="2380349" cy="781133"/>
          </a:xfrm>
          <a:custGeom>
            <a:avLst/>
            <a:gdLst/>
            <a:ahLst/>
            <a:cxnLst/>
            <a:rect l="l" t="t" r="r" b="b"/>
            <a:pathLst>
              <a:path w="3176628" h="594360">
                <a:moveTo>
                  <a:pt x="367404" y="0"/>
                </a:moveTo>
                <a:lnTo>
                  <a:pt x="2809225" y="0"/>
                </a:lnTo>
                <a:lnTo>
                  <a:pt x="3176628" y="594360"/>
                </a:lnTo>
                <a:lnTo>
                  <a:pt x="0" y="594360"/>
                </a:lnTo>
                <a:close/>
              </a:path>
            </a:pathLst>
          </a:custGeom>
          <a:solidFill>
            <a:schemeClr val="accent1"/>
          </a:solidFill>
          <a:ln w="25400" cap="flat" cmpd="sng" algn="ctr">
            <a:noFill/>
            <a:prstDash val="solid"/>
          </a:ln>
          <a:effectLst/>
        </p:spPr>
        <p:txBody>
          <a:bodyPr rtlCol="0" anchor="ctr">
            <a:noAutofit/>
          </a:bodyPr>
          <a:lstStyle/>
          <a:p>
            <a:pPr algn="ctr" defTabSz="844062">
              <a:defRPr/>
            </a:pPr>
            <a:endParaRPr lang="en-US" sz="1663" kern="0">
              <a:solidFill>
                <a:srgbClr val="FFFFFF"/>
              </a:solidFill>
              <a:cs typeface="Arial" charset="0"/>
            </a:endParaRPr>
          </a:p>
        </p:txBody>
      </p:sp>
      <p:sp>
        <p:nvSpPr>
          <p:cNvPr id="36" name="Rectangle 35">
            <a:extLst>
              <a:ext uri="{FF2B5EF4-FFF2-40B4-BE49-F238E27FC236}">
                <a16:creationId xmlns:a16="http://schemas.microsoft.com/office/drawing/2014/main" id="{8BE786F7-BC6D-8DD5-A4F9-A9203B7D5373}"/>
              </a:ext>
            </a:extLst>
          </p:cNvPr>
          <p:cNvSpPr/>
          <p:nvPr/>
        </p:nvSpPr>
        <p:spPr>
          <a:xfrm>
            <a:off x="4235270" y="2113432"/>
            <a:ext cx="7116664" cy="781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noAutofit/>
          </a:bodyPr>
          <a:lstStyle/>
          <a:p>
            <a:r>
              <a:rPr lang="en-US" sz="1400">
                <a:solidFill>
                  <a:schemeClr val="tx1"/>
                </a:solidFill>
                <a:latin typeface="Arial" panose="020B0604020202020204" pitchFamily="34" charset="0"/>
                <a:cs typeface="Arial" panose="020B0604020202020204" pitchFamily="34" charset="0"/>
              </a:rPr>
              <a:t>Document a </a:t>
            </a:r>
            <a:r>
              <a:rPr lang="en-US" sz="1400" b="1">
                <a:solidFill>
                  <a:schemeClr val="tx1"/>
                </a:solidFill>
                <a:latin typeface="Arial" panose="020B0604020202020204" pitchFamily="34" charset="0"/>
                <a:cs typeface="Arial" panose="020B0604020202020204" pitchFamily="34" charset="0"/>
              </a:rPr>
              <a:t>Project Inventory </a:t>
            </a:r>
            <a:r>
              <a:rPr lang="en-US" sz="1400">
                <a:solidFill>
                  <a:schemeClr val="tx1"/>
                </a:solidFill>
                <a:latin typeface="Arial" panose="020B0604020202020204" pitchFamily="34" charset="0"/>
                <a:cs typeface="Arial" panose="020B0604020202020204" pitchFamily="34" charset="0"/>
              </a:rPr>
              <a:t>of enterprise projects/programs and associated enterprise attributes.</a:t>
            </a:r>
          </a:p>
        </p:txBody>
      </p:sp>
      <p:sp>
        <p:nvSpPr>
          <p:cNvPr id="37" name="Rectangle 15">
            <a:extLst>
              <a:ext uri="{FF2B5EF4-FFF2-40B4-BE49-F238E27FC236}">
                <a16:creationId xmlns:a16="http://schemas.microsoft.com/office/drawing/2014/main" id="{865E81EB-64B6-A39B-BC2C-BB4177A98EFF}"/>
              </a:ext>
            </a:extLst>
          </p:cNvPr>
          <p:cNvSpPr/>
          <p:nvPr/>
        </p:nvSpPr>
        <p:spPr>
          <a:xfrm rot="10800000">
            <a:off x="1294551" y="2113434"/>
            <a:ext cx="2990261" cy="781133"/>
          </a:xfrm>
          <a:custGeom>
            <a:avLst/>
            <a:gdLst/>
            <a:ahLst/>
            <a:cxnLst/>
            <a:rect l="l" t="t" r="r" b="b"/>
            <a:pathLst>
              <a:path w="3990568" h="594360">
                <a:moveTo>
                  <a:pt x="367404" y="0"/>
                </a:moveTo>
                <a:lnTo>
                  <a:pt x="3623165" y="0"/>
                </a:lnTo>
                <a:lnTo>
                  <a:pt x="3990568" y="594360"/>
                </a:lnTo>
                <a:lnTo>
                  <a:pt x="0" y="594360"/>
                </a:lnTo>
                <a:close/>
              </a:path>
            </a:pathLst>
          </a:custGeom>
          <a:solidFill>
            <a:schemeClr val="accent3"/>
          </a:solidFill>
          <a:ln w="25400" cap="flat" cmpd="sng" algn="ctr">
            <a:noFill/>
            <a:prstDash val="solid"/>
          </a:ln>
          <a:effectLst/>
        </p:spPr>
        <p:txBody>
          <a:bodyPr rtlCol="0" anchor="ctr">
            <a:noAutofit/>
          </a:bodyPr>
          <a:lstStyle/>
          <a:p>
            <a:pPr algn="ctr" defTabSz="844062">
              <a:defRPr/>
            </a:pPr>
            <a:endParaRPr lang="en-US" sz="1663" kern="0">
              <a:solidFill>
                <a:srgbClr val="FFFFFF"/>
              </a:solidFill>
              <a:cs typeface="Arial" charset="0"/>
            </a:endParaRPr>
          </a:p>
        </p:txBody>
      </p:sp>
      <p:sp>
        <p:nvSpPr>
          <p:cNvPr id="32" name="Rectangle 31">
            <a:extLst>
              <a:ext uri="{FF2B5EF4-FFF2-40B4-BE49-F238E27FC236}">
                <a16:creationId xmlns:a16="http://schemas.microsoft.com/office/drawing/2014/main" id="{AAC5AE29-DBA5-3868-E8D9-A020CBE66555}"/>
              </a:ext>
            </a:extLst>
          </p:cNvPr>
          <p:cNvSpPr/>
          <p:nvPr/>
        </p:nvSpPr>
        <p:spPr>
          <a:xfrm>
            <a:off x="4505159" y="1219200"/>
            <a:ext cx="6847843" cy="781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noAutofit/>
          </a:bodyPr>
          <a:lstStyle/>
          <a:p>
            <a:r>
              <a:rPr lang="en-US" sz="1400">
                <a:solidFill>
                  <a:schemeClr val="tx1"/>
                </a:solidFill>
                <a:latin typeface="Arial" panose="020B0604020202020204" pitchFamily="34" charset="0"/>
                <a:cs typeface="Arial" panose="020B0604020202020204" pitchFamily="34" charset="0"/>
              </a:rPr>
              <a:t>Identify large enterprise projects the </a:t>
            </a:r>
            <a:r>
              <a:rPr lang="en-US" sz="1400" b="1">
                <a:solidFill>
                  <a:schemeClr val="tx1"/>
                </a:solidFill>
                <a:latin typeface="Arial" panose="020B0604020202020204" pitchFamily="34" charset="0"/>
                <a:cs typeface="Arial" panose="020B0604020202020204" pitchFamily="34" charset="0"/>
              </a:rPr>
              <a:t>Risk Assessment </a:t>
            </a:r>
            <a:r>
              <a:rPr lang="en-US" sz="1400">
                <a:solidFill>
                  <a:schemeClr val="tx1"/>
                </a:solidFill>
                <a:latin typeface="Arial" panose="020B0604020202020204" pitchFamily="34" charset="0"/>
                <a:cs typeface="Arial" panose="020B0604020202020204" pitchFamily="34" charset="0"/>
              </a:rPr>
              <a:t>cycle</a:t>
            </a:r>
          </a:p>
        </p:txBody>
      </p:sp>
      <p:sp>
        <p:nvSpPr>
          <p:cNvPr id="34" name="Rectangle 17">
            <a:extLst>
              <a:ext uri="{FF2B5EF4-FFF2-40B4-BE49-F238E27FC236}">
                <a16:creationId xmlns:a16="http://schemas.microsoft.com/office/drawing/2014/main" id="{79552A2F-047C-11C9-C90C-8FE357EE8577}"/>
              </a:ext>
            </a:extLst>
          </p:cNvPr>
          <p:cNvSpPr/>
          <p:nvPr/>
        </p:nvSpPr>
        <p:spPr>
          <a:xfrm rot="10800000">
            <a:off x="989595" y="1219202"/>
            <a:ext cx="3600172" cy="781133"/>
          </a:xfrm>
          <a:custGeom>
            <a:avLst/>
            <a:gdLst/>
            <a:ahLst/>
            <a:cxnLst/>
            <a:rect l="l" t="t" r="r" b="b"/>
            <a:pathLst>
              <a:path w="4804508" h="594360">
                <a:moveTo>
                  <a:pt x="367404" y="0"/>
                </a:moveTo>
                <a:lnTo>
                  <a:pt x="4437105" y="0"/>
                </a:lnTo>
                <a:lnTo>
                  <a:pt x="4804508" y="594360"/>
                </a:lnTo>
                <a:lnTo>
                  <a:pt x="0" y="594360"/>
                </a:lnTo>
                <a:close/>
              </a:path>
            </a:pathLst>
          </a:custGeom>
          <a:solidFill>
            <a:schemeClr val="accent1"/>
          </a:solidFill>
          <a:ln w="25400" cap="flat" cmpd="sng" algn="ctr">
            <a:noFill/>
            <a:prstDash val="solid"/>
          </a:ln>
          <a:effectLst/>
        </p:spPr>
        <p:txBody>
          <a:bodyPr rtlCol="0" anchor="ctr">
            <a:noAutofit/>
          </a:bodyPr>
          <a:lstStyle/>
          <a:p>
            <a:pPr algn="ctr" defTabSz="844062">
              <a:defRPr/>
            </a:pPr>
            <a:endParaRPr lang="en-US" sz="1663" kern="0">
              <a:solidFill>
                <a:srgbClr val="FFFFFF"/>
              </a:solidFill>
              <a:cs typeface="Arial" charset="0"/>
            </a:endParaRPr>
          </a:p>
        </p:txBody>
      </p:sp>
      <p:sp>
        <p:nvSpPr>
          <p:cNvPr id="29" name="Rectangle 28">
            <a:extLst>
              <a:ext uri="{FF2B5EF4-FFF2-40B4-BE49-F238E27FC236}">
                <a16:creationId xmlns:a16="http://schemas.microsoft.com/office/drawing/2014/main" id="{B8654461-9BDE-DFC1-F7B7-2DE7EB1E2448}"/>
              </a:ext>
            </a:extLst>
          </p:cNvPr>
          <p:cNvSpPr/>
          <p:nvPr/>
        </p:nvSpPr>
        <p:spPr>
          <a:xfrm>
            <a:off x="3118530" y="4705550"/>
            <a:ext cx="8229729" cy="1262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noAutofit/>
          </a:bodyPr>
          <a:lstStyle/>
          <a:p>
            <a:r>
              <a:rPr lang="en-US" sz="1400">
                <a:solidFill>
                  <a:schemeClr val="tx1"/>
                </a:solidFill>
                <a:latin typeface="Arial" panose="020B0604020202020204" pitchFamily="34" charset="0"/>
                <a:cs typeface="Arial" panose="020B0604020202020204" pitchFamily="34" charset="0"/>
              </a:rPr>
              <a:t>Approach leadership teams and gain </a:t>
            </a:r>
            <a:r>
              <a:rPr lang="en-US" sz="1400" b="1">
                <a:solidFill>
                  <a:schemeClr val="tx1"/>
                </a:solidFill>
                <a:latin typeface="Arial" panose="020B0604020202020204" pitchFamily="34" charset="0"/>
                <a:cs typeface="Arial" panose="020B0604020202020204" pitchFamily="34" charset="0"/>
              </a:rPr>
              <a:t>Stakeholder Agreement </a:t>
            </a:r>
            <a:r>
              <a:rPr lang="en-US" sz="1400">
                <a:solidFill>
                  <a:schemeClr val="tx1"/>
                </a:solidFill>
                <a:latin typeface="Arial" panose="020B0604020202020204" pitchFamily="34" charset="0"/>
                <a:cs typeface="Arial" panose="020B0604020202020204" pitchFamily="34" charset="0"/>
              </a:rPr>
              <a:t>on an leveraging the Project</a:t>
            </a:r>
            <a:br>
              <a:rPr lang="en-US" sz="1400">
                <a:solidFill>
                  <a:schemeClr val="tx1"/>
                </a:solidFill>
                <a:latin typeface="Arial" panose="020B0604020202020204" pitchFamily="34" charset="0"/>
                <a:cs typeface="Arial" panose="020B0604020202020204" pitchFamily="34" charset="0"/>
              </a:rPr>
            </a:br>
            <a:r>
              <a:rPr lang="en-US" sz="1400">
                <a:solidFill>
                  <a:schemeClr val="tx1"/>
                </a:solidFill>
                <a:latin typeface="Arial" panose="020B0604020202020204" pitchFamily="34" charset="0"/>
                <a:cs typeface="Arial" panose="020B0604020202020204" pitchFamily="34" charset="0"/>
              </a:rPr>
              <a:t>Risk Advisory approach</a:t>
            </a:r>
          </a:p>
        </p:txBody>
      </p:sp>
      <p:sp>
        <p:nvSpPr>
          <p:cNvPr id="30" name="Rectangle 13">
            <a:extLst>
              <a:ext uri="{FF2B5EF4-FFF2-40B4-BE49-F238E27FC236}">
                <a16:creationId xmlns:a16="http://schemas.microsoft.com/office/drawing/2014/main" id="{0A899B4F-655B-B84E-82AB-6B47B6CF9942}"/>
              </a:ext>
            </a:extLst>
          </p:cNvPr>
          <p:cNvSpPr/>
          <p:nvPr/>
        </p:nvSpPr>
        <p:spPr>
          <a:xfrm rot="10800000">
            <a:off x="2209418" y="4709197"/>
            <a:ext cx="1160527" cy="1272503"/>
          </a:xfrm>
          <a:custGeom>
            <a:avLst/>
            <a:gdLst/>
            <a:ahLst/>
            <a:cxnLst/>
            <a:rect l="l" t="t" r="r" b="b"/>
            <a:pathLst>
              <a:path w="1548748" h="594360">
                <a:moveTo>
                  <a:pt x="367404" y="0"/>
                </a:moveTo>
                <a:lnTo>
                  <a:pt x="1181344" y="0"/>
                </a:lnTo>
                <a:lnTo>
                  <a:pt x="1548748" y="594360"/>
                </a:lnTo>
                <a:lnTo>
                  <a:pt x="0" y="594360"/>
                </a:lnTo>
                <a:close/>
              </a:path>
            </a:pathLst>
          </a:custGeom>
          <a:solidFill>
            <a:schemeClr val="accent1"/>
          </a:solidFill>
          <a:ln w="25400" cap="flat" cmpd="sng" algn="ctr">
            <a:noFill/>
            <a:prstDash val="solid"/>
          </a:ln>
          <a:effectLst/>
        </p:spPr>
        <p:txBody>
          <a:bodyPr rtlCol="0" anchor="ctr">
            <a:noAutofit/>
          </a:bodyPr>
          <a:lstStyle/>
          <a:p>
            <a:pPr algn="ctr" defTabSz="844062">
              <a:defRPr/>
            </a:pPr>
            <a:endParaRPr lang="en-US" sz="1663" kern="0">
              <a:solidFill>
                <a:srgbClr val="FFFFFF"/>
              </a:solidFill>
              <a:cs typeface="Arial" charset="0"/>
            </a:endParaRPr>
          </a:p>
        </p:txBody>
      </p:sp>
      <p:cxnSp>
        <p:nvCxnSpPr>
          <p:cNvPr id="19" name="Straight Connector 18">
            <a:extLst>
              <a:ext uri="{FF2B5EF4-FFF2-40B4-BE49-F238E27FC236}">
                <a16:creationId xmlns:a16="http://schemas.microsoft.com/office/drawing/2014/main" id="{1CFBF586-B9F0-2FC7-F653-65BFE1728E55}"/>
              </a:ext>
            </a:extLst>
          </p:cNvPr>
          <p:cNvCxnSpPr>
            <a:cxnSpLocks/>
          </p:cNvCxnSpPr>
          <p:nvPr/>
        </p:nvCxnSpPr>
        <p:spPr>
          <a:xfrm>
            <a:off x="838200" y="1221702"/>
            <a:ext cx="1225561" cy="3487494"/>
          </a:xfrm>
          <a:prstGeom prst="line">
            <a:avLst/>
          </a:prstGeom>
          <a:ln w="28575">
            <a:solidFill>
              <a:srgbClr val="00BCC8"/>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5071E50-F050-0F9B-53D8-419469FC14FC}"/>
              </a:ext>
            </a:extLst>
          </p:cNvPr>
          <p:cNvSpPr/>
          <p:nvPr/>
        </p:nvSpPr>
        <p:spPr>
          <a:xfrm>
            <a:off x="3644300" y="3847589"/>
            <a:ext cx="7705295" cy="781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548640" rtlCol="0" anchor="ctr">
            <a:noAutofit/>
          </a:bodyPr>
          <a:lstStyle/>
          <a:p>
            <a:r>
              <a:rPr lang="en-US" sz="1400" b="1">
                <a:solidFill>
                  <a:schemeClr val="tx1"/>
                </a:solidFill>
                <a:latin typeface="Arial" panose="020B0604020202020204" pitchFamily="34" charset="0"/>
                <a:cs typeface="Arial" panose="020B0604020202020204" pitchFamily="34" charset="0"/>
              </a:rPr>
              <a:t>Select Projects </a:t>
            </a:r>
            <a:r>
              <a:rPr lang="en-US" sz="1400">
                <a:solidFill>
                  <a:schemeClr val="tx1"/>
                </a:solidFill>
                <a:latin typeface="Arial" panose="020B0604020202020204" pitchFamily="34" charset="0"/>
                <a:cs typeface="Arial" panose="020B0604020202020204" pitchFamily="34" charset="0"/>
              </a:rPr>
              <a:t>to</a:t>
            </a:r>
            <a:r>
              <a:rPr lang="en-US" sz="1400" b="1">
                <a:solidFill>
                  <a:schemeClr val="tx1"/>
                </a:solidFill>
                <a:latin typeface="Arial" panose="020B0604020202020204" pitchFamily="34" charset="0"/>
                <a:cs typeface="Arial" panose="020B0604020202020204" pitchFamily="34" charset="0"/>
              </a:rPr>
              <a:t> </a:t>
            </a:r>
            <a:r>
              <a:rPr lang="en-US" sz="1400">
                <a:solidFill>
                  <a:schemeClr val="tx1"/>
                </a:solidFill>
                <a:latin typeface="Arial" panose="020B0604020202020204" pitchFamily="34" charset="0"/>
                <a:cs typeface="Arial" panose="020B0604020202020204" pitchFamily="34" charset="0"/>
              </a:rPr>
              <a:t>target for a Project Risk Advisory engagement </a:t>
            </a:r>
          </a:p>
        </p:txBody>
      </p:sp>
      <p:sp>
        <p:nvSpPr>
          <p:cNvPr id="25" name="Rectangle 14">
            <a:extLst>
              <a:ext uri="{FF2B5EF4-FFF2-40B4-BE49-F238E27FC236}">
                <a16:creationId xmlns:a16="http://schemas.microsoft.com/office/drawing/2014/main" id="{61F73906-649C-1F0A-8990-9C8D2951303C}"/>
              </a:ext>
            </a:extLst>
          </p:cNvPr>
          <p:cNvSpPr/>
          <p:nvPr/>
        </p:nvSpPr>
        <p:spPr>
          <a:xfrm rot="10800000">
            <a:off x="1904463" y="3843945"/>
            <a:ext cx="1770438" cy="781133"/>
          </a:xfrm>
          <a:custGeom>
            <a:avLst/>
            <a:gdLst/>
            <a:ahLst/>
            <a:cxnLst/>
            <a:rect l="l" t="t" r="r" b="b"/>
            <a:pathLst>
              <a:path w="2362688" h="594360">
                <a:moveTo>
                  <a:pt x="367404" y="0"/>
                </a:moveTo>
                <a:lnTo>
                  <a:pt x="1995284" y="0"/>
                </a:lnTo>
                <a:lnTo>
                  <a:pt x="2362688" y="594360"/>
                </a:lnTo>
                <a:lnTo>
                  <a:pt x="0" y="594360"/>
                </a:lnTo>
                <a:close/>
              </a:path>
            </a:pathLst>
          </a:custGeom>
          <a:solidFill>
            <a:schemeClr val="accent3"/>
          </a:solidFill>
          <a:ln w="25400" cap="flat" cmpd="sng" algn="ctr">
            <a:noFill/>
            <a:prstDash val="solid"/>
          </a:ln>
          <a:effectLst/>
        </p:spPr>
        <p:txBody>
          <a:bodyPr rtlCol="0" anchor="ctr">
            <a:noAutofit/>
          </a:bodyPr>
          <a:lstStyle/>
          <a:p>
            <a:pPr algn="ctr" defTabSz="844062">
              <a:defRPr/>
            </a:pPr>
            <a:endParaRPr lang="en-US" sz="1663" kern="0">
              <a:solidFill>
                <a:srgbClr val="FFFFFF"/>
              </a:solidFill>
              <a:cs typeface="Arial" charset="0"/>
            </a:endParaRPr>
          </a:p>
        </p:txBody>
      </p:sp>
      <p:cxnSp>
        <p:nvCxnSpPr>
          <p:cNvPr id="23" name="Straight Connector 22">
            <a:extLst>
              <a:ext uri="{FF2B5EF4-FFF2-40B4-BE49-F238E27FC236}">
                <a16:creationId xmlns:a16="http://schemas.microsoft.com/office/drawing/2014/main" id="{6C018DCD-2E5B-771C-B675-2EFFFB2FD317}"/>
              </a:ext>
            </a:extLst>
          </p:cNvPr>
          <p:cNvCxnSpPr>
            <a:cxnSpLocks/>
          </p:cNvCxnSpPr>
          <p:nvPr/>
        </p:nvCxnSpPr>
        <p:spPr>
          <a:xfrm flipH="1">
            <a:off x="3489417" y="1244560"/>
            <a:ext cx="1227261" cy="3441777"/>
          </a:xfrm>
          <a:prstGeom prst="line">
            <a:avLst/>
          </a:prstGeom>
          <a:ln w="28575">
            <a:solidFill>
              <a:srgbClr val="00BCC8"/>
            </a:solidFill>
            <a:headEnd type="none" w="med" len="med"/>
            <a:tailEnd type="arrow" w="sm" len="sm"/>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5008632-6456-0DA6-602D-6524C082EAA7}"/>
              </a:ext>
            </a:extLst>
          </p:cNvPr>
          <p:cNvCxnSpPr>
            <a:cxnSpLocks/>
          </p:cNvCxnSpPr>
          <p:nvPr/>
        </p:nvCxnSpPr>
        <p:spPr>
          <a:xfrm>
            <a:off x="4839544" y="2082059"/>
            <a:ext cx="6514256" cy="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D40E81-066C-C9C7-0FE8-D2B9D9CCFCD2}"/>
              </a:ext>
            </a:extLst>
          </p:cNvPr>
          <p:cNvCxnSpPr>
            <a:cxnSpLocks/>
          </p:cNvCxnSpPr>
          <p:nvPr/>
        </p:nvCxnSpPr>
        <p:spPr>
          <a:xfrm>
            <a:off x="4468779" y="2963544"/>
            <a:ext cx="6885021" cy="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B318E7B7-9FFF-40EF-8955-326141F0CC78}"/>
              </a:ext>
            </a:extLst>
          </p:cNvPr>
          <p:cNvCxnSpPr>
            <a:cxnSpLocks/>
          </p:cNvCxnSpPr>
          <p:nvPr/>
        </p:nvCxnSpPr>
        <p:spPr>
          <a:xfrm>
            <a:off x="4075879" y="3812460"/>
            <a:ext cx="7277921" cy="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DA748C6-822B-E7CC-A66F-8643E7F5E6CE}"/>
              </a:ext>
            </a:extLst>
          </p:cNvPr>
          <p:cNvCxnSpPr>
            <a:cxnSpLocks/>
          </p:cNvCxnSpPr>
          <p:nvPr/>
        </p:nvCxnSpPr>
        <p:spPr>
          <a:xfrm>
            <a:off x="3799188" y="4683445"/>
            <a:ext cx="7554612" cy="0"/>
          </a:xfrm>
          <a:prstGeom prst="line">
            <a:avLst/>
          </a:prstGeom>
          <a:ln w="9525">
            <a:solidFill>
              <a:schemeClr val="bg1">
                <a:lumMod val="8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 name="Graphic 3" descr="Warning with solid fill">
            <a:extLst>
              <a:ext uri="{FF2B5EF4-FFF2-40B4-BE49-F238E27FC236}">
                <a16:creationId xmlns:a16="http://schemas.microsoft.com/office/drawing/2014/main" id="{03BAF8D8-BDD1-0F51-6364-001794FAF3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71347" y="1375964"/>
            <a:ext cx="436668" cy="436668"/>
          </a:xfrm>
          <a:prstGeom prst="rect">
            <a:avLst/>
          </a:prstGeom>
        </p:spPr>
      </p:pic>
      <p:pic>
        <p:nvPicPr>
          <p:cNvPr id="9" name="Graphic 8" descr="Checklist with solid fill">
            <a:extLst>
              <a:ext uri="{FF2B5EF4-FFF2-40B4-BE49-F238E27FC236}">
                <a16:creationId xmlns:a16="http://schemas.microsoft.com/office/drawing/2014/main" id="{F5EA9F80-FF65-56F7-21B9-DAF7974812A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2571347" y="2285378"/>
            <a:ext cx="436668" cy="436668"/>
          </a:xfrm>
          <a:prstGeom prst="rect">
            <a:avLst/>
          </a:prstGeom>
        </p:spPr>
      </p:pic>
      <p:pic>
        <p:nvPicPr>
          <p:cNvPr id="11" name="Graphic 10" descr="Magnifying glass with solid fill">
            <a:extLst>
              <a:ext uri="{FF2B5EF4-FFF2-40B4-BE49-F238E27FC236}">
                <a16:creationId xmlns:a16="http://schemas.microsoft.com/office/drawing/2014/main" id="{AC8E07EE-BE58-87F1-CAE3-C461E37BB320}"/>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2571347" y="3152723"/>
            <a:ext cx="436668" cy="436668"/>
          </a:xfrm>
          <a:prstGeom prst="rect">
            <a:avLst/>
          </a:prstGeom>
        </p:spPr>
      </p:pic>
      <p:pic>
        <p:nvPicPr>
          <p:cNvPr id="12" name="Graphic 11" descr="Bullseye with solid fill">
            <a:extLst>
              <a:ext uri="{FF2B5EF4-FFF2-40B4-BE49-F238E27FC236}">
                <a16:creationId xmlns:a16="http://schemas.microsoft.com/office/drawing/2014/main" id="{9694C715-D014-CB7F-66E8-0536A7C9592D}"/>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2571347" y="4016176"/>
            <a:ext cx="436668" cy="436668"/>
          </a:xfrm>
          <a:prstGeom prst="rect">
            <a:avLst/>
          </a:prstGeom>
        </p:spPr>
      </p:pic>
      <p:pic>
        <p:nvPicPr>
          <p:cNvPr id="15" name="Graphic 14" descr="Badge Tick1 with solid fill">
            <a:extLst>
              <a:ext uri="{FF2B5EF4-FFF2-40B4-BE49-F238E27FC236}">
                <a16:creationId xmlns:a16="http://schemas.microsoft.com/office/drawing/2014/main" id="{4A7DF929-65F4-75E2-3594-58B128080A8B}"/>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2571347" y="5127113"/>
            <a:ext cx="436668" cy="436668"/>
          </a:xfrm>
          <a:prstGeom prst="rect">
            <a:avLst/>
          </a:prstGeom>
        </p:spPr>
      </p:pic>
    </p:spTree>
    <p:extLst>
      <p:ext uri="{BB962C8B-B14F-4D97-AF65-F5344CB8AC3E}">
        <p14:creationId xmlns:p14="http://schemas.microsoft.com/office/powerpoint/2010/main" val="41253020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4B70F740-6F64-4546-9A70-7A26A750786C}"/>
              </a:ext>
            </a:extLst>
          </p:cNvPr>
          <p:cNvSpPr>
            <a:spLocks noGrp="1"/>
          </p:cNvSpPr>
          <p:nvPr>
            <p:ph type="title"/>
          </p:nvPr>
        </p:nvSpPr>
        <p:spPr/>
        <p:txBody>
          <a:bodyPr/>
          <a:lstStyle/>
          <a:p>
            <a:r>
              <a:rPr lang="en-US"/>
              <a:t>Project Methodology Spectrum</a:t>
            </a:r>
          </a:p>
        </p:txBody>
      </p:sp>
      <p:cxnSp>
        <p:nvCxnSpPr>
          <p:cNvPr id="49" name="Straight Connector 48"/>
          <p:cNvCxnSpPr>
            <a:cxnSpLocks/>
          </p:cNvCxnSpPr>
          <p:nvPr/>
        </p:nvCxnSpPr>
        <p:spPr>
          <a:xfrm flipV="1">
            <a:off x="6096001" y="3710185"/>
            <a:ext cx="0" cy="489513"/>
          </a:xfrm>
          <a:prstGeom prst="line">
            <a:avLst/>
          </a:prstGeom>
          <a:noFill/>
          <a:ln w="25400" cap="rnd" cmpd="sng" algn="ctr">
            <a:solidFill>
              <a:srgbClr val="00BCC8"/>
            </a:solidFill>
            <a:prstDash val="solid"/>
            <a:headEnd type="none" w="med" len="med"/>
            <a:tailEnd type="arrow" w="med" len="med"/>
          </a:ln>
          <a:effectLst/>
        </p:spPr>
      </p:cxnSp>
      <p:sp>
        <p:nvSpPr>
          <p:cNvPr id="35" name="Rectangle 34"/>
          <p:cNvSpPr/>
          <p:nvPr/>
        </p:nvSpPr>
        <p:spPr>
          <a:xfrm>
            <a:off x="838200" y="2604872"/>
            <a:ext cx="10515600" cy="1068306"/>
          </a:xfrm>
          <a:prstGeom prst="rect">
            <a:avLst/>
          </a:prstGeom>
          <a:solidFill>
            <a:schemeClr val="accent1"/>
          </a:solidFill>
          <a:ln w="9525" cap="flat" cmpd="sng" algn="ctr">
            <a:noFill/>
            <a:prstDash val="solid"/>
          </a:ln>
          <a:effectLst/>
        </p:spPr>
        <p:txBody>
          <a:bodyPr rtlCol="0" anchor="ctr"/>
          <a:lstStyle/>
          <a:p>
            <a:pPr algn="ctr" defTabSz="422031">
              <a:defRPr/>
            </a:pPr>
            <a:endParaRPr lang="en-US" sz="1867" kern="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1020618" y="2856442"/>
            <a:ext cx="10150765" cy="543903"/>
          </a:xfrm>
          <a:prstGeom prst="rect">
            <a:avLst/>
          </a:prstGeom>
          <a:gradFill flip="none" rotWithShape="1">
            <a:gsLst>
              <a:gs pos="0">
                <a:srgbClr val="00BCC8"/>
              </a:gs>
              <a:gs pos="100000">
                <a:srgbClr val="98ADC7"/>
              </a:gs>
            </a:gsLst>
            <a:lin ang="10800000" scaled="1"/>
            <a:tileRect/>
          </a:gradFill>
          <a:ln w="25400" cap="flat" cmpd="sng" algn="ctr">
            <a:solidFill>
              <a:sysClr val="window" lastClr="FFFFFF"/>
            </a:solidFill>
            <a:prstDash val="solid"/>
          </a:ln>
          <a:effectLst/>
        </p:spPr>
        <p:txBody>
          <a:bodyPr rtlCol="0" anchor="ctr"/>
          <a:lstStyle/>
          <a:p>
            <a:pPr algn="ctr" defTabSz="422031">
              <a:defRPr/>
            </a:pPr>
            <a:endParaRPr lang="en-US" sz="1600" b="1" kern="0">
              <a:solidFill>
                <a:prstClr val="white"/>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1127892F-84A8-4BD5-A815-8406BE5F15E5}"/>
              </a:ext>
            </a:extLst>
          </p:cNvPr>
          <p:cNvSpPr txBox="1"/>
          <p:nvPr/>
        </p:nvSpPr>
        <p:spPr>
          <a:xfrm>
            <a:off x="1169531" y="2958618"/>
            <a:ext cx="1720860" cy="338554"/>
          </a:xfrm>
          <a:prstGeom prst="rect">
            <a:avLst/>
          </a:prstGeom>
          <a:noFill/>
        </p:spPr>
        <p:txBody>
          <a:bodyPr wrap="square" rtlCol="0" anchor="ctr">
            <a:spAutoFit/>
          </a:bodyPr>
          <a:lstStyle/>
          <a:p>
            <a:pPr algn="ctr"/>
            <a:r>
              <a:rPr lang="en-US" sz="1600" b="1" kern="0">
                <a:solidFill>
                  <a:prstClr val="white"/>
                </a:solidFill>
                <a:latin typeface="Arial" panose="020B0604020202020204" pitchFamily="34" charset="0"/>
                <a:cs typeface="Arial" panose="020B0604020202020204" pitchFamily="34" charset="0"/>
              </a:rPr>
              <a:t>Waterfall</a:t>
            </a:r>
          </a:p>
        </p:txBody>
      </p:sp>
      <p:sp>
        <p:nvSpPr>
          <p:cNvPr id="43" name="TextBox 42">
            <a:extLst>
              <a:ext uri="{FF2B5EF4-FFF2-40B4-BE49-F238E27FC236}">
                <a16:creationId xmlns:a16="http://schemas.microsoft.com/office/drawing/2014/main" id="{2CFE3FA7-A0AA-4FB8-BE0C-FB7E1FCD46AE}"/>
              </a:ext>
            </a:extLst>
          </p:cNvPr>
          <p:cNvSpPr txBox="1"/>
          <p:nvPr/>
        </p:nvSpPr>
        <p:spPr>
          <a:xfrm>
            <a:off x="5235572" y="2958618"/>
            <a:ext cx="1720860" cy="338554"/>
          </a:xfrm>
          <a:prstGeom prst="rect">
            <a:avLst/>
          </a:prstGeom>
          <a:noFill/>
        </p:spPr>
        <p:txBody>
          <a:bodyPr wrap="square" rtlCol="0" anchor="ctr">
            <a:spAutoFit/>
          </a:bodyPr>
          <a:lstStyle/>
          <a:p>
            <a:pPr algn="ctr"/>
            <a:r>
              <a:rPr lang="en-US" sz="1600" b="1" kern="0">
                <a:solidFill>
                  <a:prstClr val="white"/>
                </a:solidFill>
                <a:latin typeface="Arial" panose="020B0604020202020204" pitchFamily="34" charset="0"/>
                <a:cs typeface="Arial" panose="020B0604020202020204" pitchFamily="34" charset="0"/>
              </a:rPr>
              <a:t>Hybrid</a:t>
            </a:r>
          </a:p>
        </p:txBody>
      </p:sp>
      <p:sp>
        <p:nvSpPr>
          <p:cNvPr id="44" name="TextBox 43">
            <a:extLst>
              <a:ext uri="{FF2B5EF4-FFF2-40B4-BE49-F238E27FC236}">
                <a16:creationId xmlns:a16="http://schemas.microsoft.com/office/drawing/2014/main" id="{9640CAF7-272F-433C-9B22-17884661FD7D}"/>
              </a:ext>
            </a:extLst>
          </p:cNvPr>
          <p:cNvSpPr txBox="1"/>
          <p:nvPr/>
        </p:nvSpPr>
        <p:spPr>
          <a:xfrm>
            <a:off x="9301613" y="2956467"/>
            <a:ext cx="1720860" cy="338554"/>
          </a:xfrm>
          <a:prstGeom prst="rect">
            <a:avLst/>
          </a:prstGeom>
          <a:noFill/>
        </p:spPr>
        <p:txBody>
          <a:bodyPr wrap="square" rtlCol="0" anchor="ctr">
            <a:spAutoFit/>
          </a:bodyPr>
          <a:lstStyle/>
          <a:p>
            <a:pPr algn="ctr"/>
            <a:r>
              <a:rPr lang="en-US" sz="1600" b="1" kern="0">
                <a:solidFill>
                  <a:prstClr val="white"/>
                </a:solidFill>
                <a:latin typeface="Arial" panose="020B0604020202020204" pitchFamily="34" charset="0"/>
                <a:cs typeface="Arial" panose="020B0604020202020204" pitchFamily="34" charset="0"/>
              </a:rPr>
              <a:t>Agile/Dev Ops</a:t>
            </a:r>
          </a:p>
        </p:txBody>
      </p:sp>
      <p:cxnSp>
        <p:nvCxnSpPr>
          <p:cNvPr id="53" name="Straight Connector 52">
            <a:extLst>
              <a:ext uri="{FF2B5EF4-FFF2-40B4-BE49-F238E27FC236}">
                <a16:creationId xmlns:a16="http://schemas.microsoft.com/office/drawing/2014/main" id="{ECBCFC89-A197-45A4-A6F9-119B179B0C82}"/>
              </a:ext>
            </a:extLst>
          </p:cNvPr>
          <p:cNvCxnSpPr>
            <a:cxnSpLocks/>
          </p:cNvCxnSpPr>
          <p:nvPr/>
        </p:nvCxnSpPr>
        <p:spPr>
          <a:xfrm flipV="1">
            <a:off x="2029961" y="3710185"/>
            <a:ext cx="0" cy="489513"/>
          </a:xfrm>
          <a:prstGeom prst="line">
            <a:avLst/>
          </a:prstGeom>
          <a:noFill/>
          <a:ln w="25400" cap="rnd" cmpd="sng" algn="ctr">
            <a:solidFill>
              <a:srgbClr val="00BCC8"/>
            </a:solidFill>
            <a:prstDash val="solid"/>
            <a:headEnd type="none" w="med" len="med"/>
            <a:tailEnd type="arrow" w="med" len="med"/>
          </a:ln>
          <a:effectLst/>
        </p:spPr>
      </p:cxnSp>
      <p:cxnSp>
        <p:nvCxnSpPr>
          <p:cNvPr id="66" name="Straight Connector 65">
            <a:extLst>
              <a:ext uri="{FF2B5EF4-FFF2-40B4-BE49-F238E27FC236}">
                <a16:creationId xmlns:a16="http://schemas.microsoft.com/office/drawing/2014/main" id="{DEF40B7C-4312-4C65-9418-678201D1A627}"/>
              </a:ext>
            </a:extLst>
          </p:cNvPr>
          <p:cNvCxnSpPr>
            <a:cxnSpLocks/>
          </p:cNvCxnSpPr>
          <p:nvPr/>
        </p:nvCxnSpPr>
        <p:spPr>
          <a:xfrm flipV="1">
            <a:off x="10162043" y="3710185"/>
            <a:ext cx="0" cy="489513"/>
          </a:xfrm>
          <a:prstGeom prst="line">
            <a:avLst/>
          </a:prstGeom>
          <a:noFill/>
          <a:ln w="25400" cap="rnd" cmpd="sng" algn="ctr">
            <a:solidFill>
              <a:srgbClr val="00BCC8"/>
            </a:solidFill>
            <a:prstDash val="solid"/>
            <a:headEnd type="none" w="med" len="med"/>
            <a:tailEnd type="arrow" w="med" len="med"/>
          </a:ln>
          <a:effectLst/>
        </p:spPr>
      </p:cxnSp>
      <p:sp>
        <p:nvSpPr>
          <p:cNvPr id="57" name="Rectangle 56"/>
          <p:cNvSpPr/>
          <p:nvPr/>
        </p:nvSpPr>
        <p:spPr>
          <a:xfrm>
            <a:off x="838201" y="4026281"/>
            <a:ext cx="2383522" cy="1172100"/>
          </a:xfrm>
          <a:prstGeom prst="rect">
            <a:avLst/>
          </a:prstGeom>
          <a:solidFill>
            <a:srgbClr val="F6F6F6"/>
          </a:solidFill>
        </p:spPr>
        <p:txBody>
          <a:bodyPr wrap="square" lIns="182880" tIns="182880" rIns="182880" bIns="182880" rtlCol="0" anchor="ctr">
            <a:noAutofit/>
          </a:bodyPr>
          <a:lstStyle/>
          <a:p>
            <a:pPr algn="ctr">
              <a:spcBef>
                <a:spcPts val="1663"/>
              </a:spcBef>
              <a:spcAft>
                <a:spcPts val="1663"/>
              </a:spcAft>
              <a:defRPr/>
            </a:pPr>
            <a:r>
              <a:rPr lang="en-US" sz="1400">
                <a:latin typeface="Arial" panose="020B0604020202020204" pitchFamily="34" charset="0"/>
                <a:ea typeface="ＭＳ Ｐゴシック"/>
                <a:cs typeface="Arial" panose="020B0604020202020204" pitchFamily="34" charset="0"/>
              </a:rPr>
              <a:t>Traditional phased approach from initial requirements gathering through go-live and stabilization</a:t>
            </a:r>
          </a:p>
        </p:txBody>
      </p:sp>
      <p:sp>
        <p:nvSpPr>
          <p:cNvPr id="61" name="Rectangle 60"/>
          <p:cNvSpPr/>
          <p:nvPr/>
        </p:nvSpPr>
        <p:spPr>
          <a:xfrm>
            <a:off x="4904242" y="4024115"/>
            <a:ext cx="2383522" cy="1172100"/>
          </a:xfrm>
          <a:prstGeom prst="rect">
            <a:avLst/>
          </a:prstGeom>
          <a:solidFill>
            <a:srgbClr val="F6F6F6"/>
          </a:solidFill>
        </p:spPr>
        <p:txBody>
          <a:bodyPr wrap="square" lIns="182880" tIns="182880" rIns="182880" bIns="182880" rtlCol="0" anchor="ctr">
            <a:noAutofit/>
          </a:bodyPr>
          <a:lstStyle/>
          <a:p>
            <a:pPr algn="ctr">
              <a:spcBef>
                <a:spcPts val="1663"/>
              </a:spcBef>
              <a:spcAft>
                <a:spcPts val="1663"/>
              </a:spcAft>
              <a:defRPr/>
            </a:pPr>
            <a:r>
              <a:rPr lang="en-US" sz="1400">
                <a:latin typeface="Arial" panose="020B0604020202020204" pitchFamily="34" charset="0"/>
                <a:ea typeface="ＭＳ Ｐゴシック"/>
                <a:cs typeface="Arial" panose="020B0604020202020204" pitchFamily="34" charset="0"/>
              </a:rPr>
              <a:t>Borrowing pieces of both Waterfall and Agile/Dev Ops methodologies to guide projects</a:t>
            </a:r>
          </a:p>
        </p:txBody>
      </p:sp>
      <p:sp>
        <p:nvSpPr>
          <p:cNvPr id="67" name="Rectangle 66">
            <a:extLst>
              <a:ext uri="{FF2B5EF4-FFF2-40B4-BE49-F238E27FC236}">
                <a16:creationId xmlns:a16="http://schemas.microsoft.com/office/drawing/2014/main" id="{B43BE3A8-9A57-4F56-8821-68A57A62891F}"/>
              </a:ext>
            </a:extLst>
          </p:cNvPr>
          <p:cNvSpPr/>
          <p:nvPr/>
        </p:nvSpPr>
        <p:spPr>
          <a:xfrm>
            <a:off x="8970283" y="4021949"/>
            <a:ext cx="2383522" cy="1172100"/>
          </a:xfrm>
          <a:prstGeom prst="rect">
            <a:avLst/>
          </a:prstGeom>
          <a:solidFill>
            <a:srgbClr val="F6F6F6"/>
          </a:solidFill>
        </p:spPr>
        <p:txBody>
          <a:bodyPr wrap="square" lIns="182880" tIns="182880" rIns="182880" bIns="182880" rtlCol="0" anchor="ctr">
            <a:noAutofit/>
          </a:bodyPr>
          <a:lstStyle/>
          <a:p>
            <a:pPr algn="ctr">
              <a:spcBef>
                <a:spcPts val="1663"/>
              </a:spcBef>
              <a:spcAft>
                <a:spcPts val="1663"/>
              </a:spcAft>
              <a:defRPr/>
            </a:pPr>
            <a:r>
              <a:rPr lang="en-US" sz="1400">
                <a:latin typeface="Arial" panose="020B0604020202020204" pitchFamily="34" charset="0"/>
                <a:ea typeface="ＭＳ Ｐゴシック"/>
                <a:cs typeface="Arial" panose="020B0604020202020204" pitchFamily="34" charset="0"/>
              </a:rPr>
              <a:t>Work is parsed out into very small cycles and deployed on a high frequency</a:t>
            </a:r>
          </a:p>
        </p:txBody>
      </p:sp>
      <p:sp>
        <p:nvSpPr>
          <p:cNvPr id="3" name="TextBox 2">
            <a:extLst>
              <a:ext uri="{FF2B5EF4-FFF2-40B4-BE49-F238E27FC236}">
                <a16:creationId xmlns:a16="http://schemas.microsoft.com/office/drawing/2014/main" id="{C2F3564C-9294-326F-D3D9-B2AB159527BB}"/>
              </a:ext>
            </a:extLst>
          </p:cNvPr>
          <p:cNvSpPr txBox="1"/>
          <p:nvPr/>
        </p:nvSpPr>
        <p:spPr>
          <a:xfrm>
            <a:off x="838200" y="1348923"/>
            <a:ext cx="10515600" cy="861774"/>
          </a:xfrm>
          <a:prstGeom prst="rect">
            <a:avLst/>
          </a:prstGeom>
          <a:noFill/>
        </p:spPr>
        <p:txBody>
          <a:bodyPr wrap="square" lIns="0" tIns="0" rIns="0" bIns="0">
            <a:spAutoFit/>
          </a:bodyPr>
          <a:lstStyle/>
          <a:p>
            <a:r>
              <a:rPr lang="en-US" sz="1400" b="1">
                <a:latin typeface="Arial" panose="020B0604020202020204" pitchFamily="34" charset="0"/>
                <a:cs typeface="Arial" panose="020B0604020202020204" pitchFamily="34" charset="0"/>
              </a:rPr>
              <a:t>Organizations can utilize a variety of project management methodologies when completing major projects and/or implementing new systems. Part of the Project Risk Advisory process includes determining which project methodology is being used so that the appropriate internal audit partnership model can be applied. The Project Risk Advisory approach is adaptable to any project regardless of where it sits on the project management methodology spectrum.</a:t>
            </a:r>
          </a:p>
        </p:txBody>
      </p:sp>
    </p:spTree>
    <p:extLst>
      <p:ext uri="{BB962C8B-B14F-4D97-AF65-F5344CB8AC3E}">
        <p14:creationId xmlns:p14="http://schemas.microsoft.com/office/powerpoint/2010/main" val="2602234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05F69-3D91-028D-FE88-8F5A1F34B30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32E08E8-48A9-7E6C-87D5-2F6827FB9B88}"/>
              </a:ext>
            </a:extLst>
          </p:cNvPr>
          <p:cNvSpPr>
            <a:spLocks noGrp="1"/>
          </p:cNvSpPr>
          <p:nvPr>
            <p:ph type="title"/>
          </p:nvPr>
        </p:nvSpPr>
        <p:spPr/>
        <p:txBody>
          <a:bodyPr/>
          <a:lstStyle/>
          <a:p>
            <a:r>
              <a:rPr lang="en-US"/>
              <a:t>Waterfall Project Methodology</a:t>
            </a:r>
          </a:p>
        </p:txBody>
      </p:sp>
      <p:cxnSp>
        <p:nvCxnSpPr>
          <p:cNvPr id="2" name="Straight Connector 1">
            <a:extLst>
              <a:ext uri="{FF2B5EF4-FFF2-40B4-BE49-F238E27FC236}">
                <a16:creationId xmlns:a16="http://schemas.microsoft.com/office/drawing/2014/main" id="{B42BBE2C-5823-9E9D-E7C1-3F835BD986E6}"/>
              </a:ext>
            </a:extLst>
          </p:cNvPr>
          <p:cNvCxnSpPr/>
          <p:nvPr/>
        </p:nvCxnSpPr>
        <p:spPr>
          <a:xfrm>
            <a:off x="2526158" y="2103386"/>
            <a:ext cx="0" cy="1355040"/>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81706C2-15EE-2FAE-9420-F4CB77465DF0}"/>
              </a:ext>
            </a:extLst>
          </p:cNvPr>
          <p:cNvCxnSpPr/>
          <p:nvPr/>
        </p:nvCxnSpPr>
        <p:spPr>
          <a:xfrm>
            <a:off x="4296649" y="2103386"/>
            <a:ext cx="0" cy="1355040"/>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B9A6CE0B-6C62-3488-7F82-D54382F4B826}"/>
              </a:ext>
            </a:extLst>
          </p:cNvPr>
          <p:cNvCxnSpPr/>
          <p:nvPr/>
        </p:nvCxnSpPr>
        <p:spPr>
          <a:xfrm>
            <a:off x="6080091" y="2103386"/>
            <a:ext cx="0" cy="1355040"/>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75AE853-C5AE-21C4-F7F6-393BC287F753}"/>
              </a:ext>
            </a:extLst>
          </p:cNvPr>
          <p:cNvCxnSpPr/>
          <p:nvPr/>
        </p:nvCxnSpPr>
        <p:spPr>
          <a:xfrm>
            <a:off x="7870215" y="2103386"/>
            <a:ext cx="0" cy="1355040"/>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D1F717-74A6-E4F7-95E0-5677E55E8FC7}"/>
              </a:ext>
            </a:extLst>
          </p:cNvPr>
          <p:cNvCxnSpPr/>
          <p:nvPr/>
        </p:nvCxnSpPr>
        <p:spPr>
          <a:xfrm>
            <a:off x="9646976" y="2103386"/>
            <a:ext cx="0" cy="1355040"/>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4D3364C-0672-D0D2-68D6-0B3DDCF03ABC}"/>
              </a:ext>
            </a:extLst>
          </p:cNvPr>
          <p:cNvCxnSpPr/>
          <p:nvPr/>
        </p:nvCxnSpPr>
        <p:spPr>
          <a:xfrm flipV="1">
            <a:off x="8758092" y="3443743"/>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260AD12-B90C-BB28-3CEE-CBDE68F3859D}"/>
              </a:ext>
            </a:extLst>
          </p:cNvPr>
          <p:cNvCxnSpPr/>
          <p:nvPr/>
        </p:nvCxnSpPr>
        <p:spPr>
          <a:xfrm flipV="1">
            <a:off x="10550651" y="3443743"/>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57052FC-1C43-9B75-965F-8C7FCC236FFC}"/>
              </a:ext>
            </a:extLst>
          </p:cNvPr>
          <p:cNvCxnSpPr/>
          <p:nvPr/>
        </p:nvCxnSpPr>
        <p:spPr>
          <a:xfrm flipV="1">
            <a:off x="6981707" y="3458426"/>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C835CAC-DD0F-C027-DA95-762D93F674E6}"/>
              </a:ext>
            </a:extLst>
          </p:cNvPr>
          <p:cNvCxnSpPr/>
          <p:nvPr/>
        </p:nvCxnSpPr>
        <p:spPr>
          <a:xfrm flipV="1">
            <a:off x="5195346" y="3443743"/>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20918BB-CF66-84C5-1C14-456A71683CC3}"/>
              </a:ext>
            </a:extLst>
          </p:cNvPr>
          <p:cNvCxnSpPr/>
          <p:nvPr/>
        </p:nvCxnSpPr>
        <p:spPr>
          <a:xfrm flipV="1">
            <a:off x="3404927" y="3443743"/>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5C2E32-2F7E-3C65-E799-F499550E0544}"/>
              </a:ext>
            </a:extLst>
          </p:cNvPr>
          <p:cNvCxnSpPr/>
          <p:nvPr/>
        </p:nvCxnSpPr>
        <p:spPr>
          <a:xfrm flipV="1">
            <a:off x="1621485" y="3443743"/>
            <a:ext cx="0" cy="1378168"/>
          </a:xfrm>
          <a:prstGeom prst="line">
            <a:avLst/>
          </a:prstGeom>
          <a:ln w="9525">
            <a:solidFill>
              <a:schemeClr val="accent3"/>
            </a:solidFill>
            <a:prstDash val="sysDash"/>
            <a:tailEnd type="oval" w="lg" len="lg"/>
          </a:ln>
        </p:spPr>
        <p:style>
          <a:lnRef idx="1">
            <a:schemeClr val="accent1"/>
          </a:lnRef>
          <a:fillRef idx="0">
            <a:schemeClr val="accent1"/>
          </a:fillRef>
          <a:effectRef idx="0">
            <a:schemeClr val="accent1"/>
          </a:effectRef>
          <a:fontRef idx="minor">
            <a:schemeClr val="tx1"/>
          </a:fontRef>
        </p:style>
      </p:cxnSp>
      <p:sp>
        <p:nvSpPr>
          <p:cNvPr id="15" name="Rectangle 21">
            <a:extLst>
              <a:ext uri="{FF2B5EF4-FFF2-40B4-BE49-F238E27FC236}">
                <a16:creationId xmlns:a16="http://schemas.microsoft.com/office/drawing/2014/main" id="{4FFC306F-4900-B4DD-598B-8D200768C1DB}"/>
              </a:ext>
            </a:extLst>
          </p:cNvPr>
          <p:cNvSpPr>
            <a:spLocks noChangeArrowheads="1"/>
          </p:cNvSpPr>
          <p:nvPr/>
        </p:nvSpPr>
        <p:spPr bwMode="auto">
          <a:xfrm>
            <a:off x="838199" y="4084316"/>
            <a:ext cx="1594416" cy="1779328"/>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mj-lt"/>
              <a:buChar char="•"/>
              <a:defRPr/>
            </a:pPr>
            <a:r>
              <a:rPr lang="en-US" sz="1000">
                <a:latin typeface="Arial" panose="020B0604020202020204" pitchFamily="34" charset="0"/>
                <a:cs typeface="Arial" panose="020B0604020202020204" pitchFamily="34" charset="0"/>
              </a:rPr>
              <a:t>Provide enterprise IA perspective based on enterprise risk, control considerations, risk appetite, and client history</a:t>
            </a:r>
          </a:p>
        </p:txBody>
      </p:sp>
      <p:sp>
        <p:nvSpPr>
          <p:cNvPr id="16" name="Rectangle 22">
            <a:extLst>
              <a:ext uri="{FF2B5EF4-FFF2-40B4-BE49-F238E27FC236}">
                <a16:creationId xmlns:a16="http://schemas.microsoft.com/office/drawing/2014/main" id="{CEA0F92F-DFFD-9A0C-5EC1-EDDE0339434C}"/>
              </a:ext>
            </a:extLst>
          </p:cNvPr>
          <p:cNvSpPr>
            <a:spLocks noChangeArrowheads="1"/>
          </p:cNvSpPr>
          <p:nvPr/>
        </p:nvSpPr>
        <p:spPr bwMode="auto">
          <a:xfrm>
            <a:off x="6197065" y="4084316"/>
            <a:ext cx="1594416" cy="1779328"/>
          </a:xfrm>
          <a:prstGeom prst="roundRect">
            <a:avLst>
              <a:gd name="adj" fmla="val 4378"/>
            </a:avLst>
          </a:prstGeom>
          <a:solidFill>
            <a:schemeClr val="bg2"/>
          </a:solidFill>
          <a:ln w="6350">
            <a:noFill/>
            <a:miter lim="800000"/>
            <a:headEnd/>
            <a:tailEnd/>
          </a:ln>
          <a:effectLst/>
        </p:spPr>
        <p:txBody>
          <a:bodyPr lIns="48768" tIns="24384" rIns="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Completeness and Accuracy Validation</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Real-time guidance on management’s approach</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Defect management</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Documentation supports go-live readiness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Data Governance</a:t>
            </a:r>
          </a:p>
        </p:txBody>
      </p:sp>
      <p:sp>
        <p:nvSpPr>
          <p:cNvPr id="17" name="Rectangle 23">
            <a:extLst>
              <a:ext uri="{FF2B5EF4-FFF2-40B4-BE49-F238E27FC236}">
                <a16:creationId xmlns:a16="http://schemas.microsoft.com/office/drawing/2014/main" id="{A70F407B-592B-A8DE-024F-3726FDC01719}"/>
              </a:ext>
            </a:extLst>
          </p:cNvPr>
          <p:cNvSpPr>
            <a:spLocks noChangeArrowheads="1"/>
          </p:cNvSpPr>
          <p:nvPr/>
        </p:nvSpPr>
        <p:spPr bwMode="auto">
          <a:xfrm>
            <a:off x="4398138" y="4084316"/>
            <a:ext cx="1594416" cy="1779328"/>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Internal controls design validation, review, feedback, and gap remediation</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Control process flows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Control design narratives</a:t>
            </a:r>
          </a:p>
        </p:txBody>
      </p:sp>
      <p:sp>
        <p:nvSpPr>
          <p:cNvPr id="18" name="Rectangle 23">
            <a:extLst>
              <a:ext uri="{FF2B5EF4-FFF2-40B4-BE49-F238E27FC236}">
                <a16:creationId xmlns:a16="http://schemas.microsoft.com/office/drawing/2014/main" id="{E29FACD4-1ADF-D9FD-B9F6-AF0BCE649578}"/>
              </a:ext>
            </a:extLst>
          </p:cNvPr>
          <p:cNvSpPr>
            <a:spLocks noChangeArrowheads="1"/>
          </p:cNvSpPr>
          <p:nvPr/>
        </p:nvSpPr>
        <p:spPr bwMode="auto">
          <a:xfrm>
            <a:off x="2600661" y="4084316"/>
            <a:ext cx="1594416" cy="1779328"/>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mj-lt"/>
              <a:buChar char="•"/>
              <a:defRPr/>
            </a:pPr>
            <a:r>
              <a:rPr lang="en-US" sz="1000">
                <a:latin typeface="Arial" panose="020B0604020202020204" pitchFamily="34" charset="0"/>
                <a:cs typeface="Arial" panose="020B0604020202020204" pitchFamily="34" charset="0"/>
              </a:rPr>
              <a:t>Evaluate project timing and implementation methodology to ensure alignment with other enterprise initiatives and compliance requirements</a:t>
            </a:r>
          </a:p>
        </p:txBody>
      </p:sp>
      <p:sp>
        <p:nvSpPr>
          <p:cNvPr id="19" name="Rectangle 27">
            <a:extLst>
              <a:ext uri="{FF2B5EF4-FFF2-40B4-BE49-F238E27FC236}">
                <a16:creationId xmlns:a16="http://schemas.microsoft.com/office/drawing/2014/main" id="{B0667020-3C4E-1182-DB13-B52D1A727C39}"/>
              </a:ext>
            </a:extLst>
          </p:cNvPr>
          <p:cNvSpPr>
            <a:spLocks noChangeArrowheads="1"/>
          </p:cNvSpPr>
          <p:nvPr/>
        </p:nvSpPr>
        <p:spPr bwMode="auto">
          <a:xfrm>
            <a:off x="9759384" y="4084316"/>
            <a:ext cx="1594416" cy="1779328"/>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Liaison with other compliance entities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Continued steady-state support for “fast-follower” changes</a:t>
            </a:r>
          </a:p>
        </p:txBody>
      </p:sp>
      <p:sp>
        <p:nvSpPr>
          <p:cNvPr id="20" name="Rectangle 27">
            <a:extLst>
              <a:ext uri="{FF2B5EF4-FFF2-40B4-BE49-F238E27FC236}">
                <a16:creationId xmlns:a16="http://schemas.microsoft.com/office/drawing/2014/main" id="{9B85177A-A46B-140E-DE93-F24A90E3E937}"/>
              </a:ext>
            </a:extLst>
          </p:cNvPr>
          <p:cNvSpPr>
            <a:spLocks noChangeArrowheads="1"/>
          </p:cNvSpPr>
          <p:nvPr/>
        </p:nvSpPr>
        <p:spPr bwMode="auto">
          <a:xfrm>
            <a:off x="7960072" y="4084316"/>
            <a:ext cx="1594416" cy="1779328"/>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Cutover Plan Review</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“Go”/“No-Go” criteria evaluation </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Independent opinion on “Go”/“No-Go” decision</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Real-time feedback during cutover process</a:t>
            </a:r>
          </a:p>
        </p:txBody>
      </p:sp>
      <p:sp>
        <p:nvSpPr>
          <p:cNvPr id="46" name="Rounded Rectangle 45">
            <a:extLst>
              <a:ext uri="{FF2B5EF4-FFF2-40B4-BE49-F238E27FC236}">
                <a16:creationId xmlns:a16="http://schemas.microsoft.com/office/drawing/2014/main" id="{52E090E3-854C-09B6-56B3-874A73255396}"/>
              </a:ext>
            </a:extLst>
          </p:cNvPr>
          <p:cNvSpPr>
            <a:spLocks noChangeArrowheads="1"/>
          </p:cNvSpPr>
          <p:nvPr/>
        </p:nvSpPr>
        <p:spPr bwMode="auto">
          <a:xfrm>
            <a:off x="7071062" y="1101144"/>
            <a:ext cx="1594416" cy="1660407"/>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mj-lt"/>
              <a:buChar char="•"/>
              <a:defRPr/>
            </a:pPr>
            <a:r>
              <a:rPr lang="en-US" sz="1000">
                <a:latin typeface="Arial" panose="020B0604020202020204" pitchFamily="34" charset="0"/>
                <a:cs typeface="Arial" panose="020B0604020202020204" pitchFamily="34" charset="0"/>
              </a:rPr>
              <a:t>Review training and communications to help ensure seamless transition within the organization</a:t>
            </a:r>
          </a:p>
        </p:txBody>
      </p:sp>
      <p:sp>
        <p:nvSpPr>
          <p:cNvPr id="67" name="Rectangle 29">
            <a:extLst>
              <a:ext uri="{FF2B5EF4-FFF2-40B4-BE49-F238E27FC236}">
                <a16:creationId xmlns:a16="http://schemas.microsoft.com/office/drawing/2014/main" id="{86AA6AC5-FC06-2489-0B7C-4698E0A3362B}"/>
              </a:ext>
            </a:extLst>
          </p:cNvPr>
          <p:cNvSpPr>
            <a:spLocks noChangeArrowheads="1"/>
          </p:cNvSpPr>
          <p:nvPr/>
        </p:nvSpPr>
        <p:spPr bwMode="auto">
          <a:xfrm>
            <a:off x="1732780" y="1101144"/>
            <a:ext cx="1594416" cy="1660407"/>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Controls Mapping</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Evaluation of vendor controls (SSAE18 – SOC1/SOC2 Reports)</a:t>
            </a:r>
          </a:p>
        </p:txBody>
      </p:sp>
      <p:sp>
        <p:nvSpPr>
          <p:cNvPr id="68" name="Rectangle 31">
            <a:extLst>
              <a:ext uri="{FF2B5EF4-FFF2-40B4-BE49-F238E27FC236}">
                <a16:creationId xmlns:a16="http://schemas.microsoft.com/office/drawing/2014/main" id="{38112BAF-08F1-714B-D0A7-44D8D199D755}"/>
              </a:ext>
            </a:extLst>
          </p:cNvPr>
          <p:cNvSpPr>
            <a:spLocks noChangeArrowheads="1"/>
          </p:cNvSpPr>
          <p:nvPr/>
        </p:nvSpPr>
        <p:spPr bwMode="auto">
          <a:xfrm>
            <a:off x="3494704" y="1101144"/>
            <a:ext cx="1594416" cy="1660407"/>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Identify compliance/regulatory requirements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Control design opinion</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Identify automation process opportunities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Participate in design Sessions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Design documentation</a:t>
            </a:r>
          </a:p>
        </p:txBody>
      </p:sp>
      <p:sp>
        <p:nvSpPr>
          <p:cNvPr id="69" name="Rectangle 36">
            <a:extLst>
              <a:ext uri="{FF2B5EF4-FFF2-40B4-BE49-F238E27FC236}">
                <a16:creationId xmlns:a16="http://schemas.microsoft.com/office/drawing/2014/main" id="{62777498-1B8A-6A73-481E-F0CB6DFB7F20}"/>
              </a:ext>
            </a:extLst>
          </p:cNvPr>
          <p:cNvSpPr>
            <a:spLocks noChangeArrowheads="1"/>
          </p:cNvSpPr>
          <p:nvPr/>
        </p:nvSpPr>
        <p:spPr bwMode="auto">
          <a:xfrm>
            <a:off x="5289565" y="1101144"/>
            <a:ext cx="1594416" cy="1660407"/>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Requirements traceability</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Documentation supports Go-Live readiness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Defect Management</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Consistent process</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Evaluate management’s conclusion</a:t>
            </a:r>
          </a:p>
        </p:txBody>
      </p:sp>
      <p:sp>
        <p:nvSpPr>
          <p:cNvPr id="70" name="Rounded Rectangle 69">
            <a:extLst>
              <a:ext uri="{FF2B5EF4-FFF2-40B4-BE49-F238E27FC236}">
                <a16:creationId xmlns:a16="http://schemas.microsoft.com/office/drawing/2014/main" id="{2B295500-4F7A-057A-FEC4-AC85B14286CB}"/>
              </a:ext>
            </a:extLst>
          </p:cNvPr>
          <p:cNvSpPr>
            <a:spLocks noChangeArrowheads="1"/>
          </p:cNvSpPr>
          <p:nvPr/>
        </p:nvSpPr>
        <p:spPr bwMode="auto">
          <a:xfrm>
            <a:off x="8849767" y="1101144"/>
            <a:ext cx="1594416" cy="1660407"/>
          </a:xfrm>
          <a:prstGeom prst="roundRect">
            <a:avLst>
              <a:gd name="adj" fmla="val 4378"/>
            </a:avLst>
          </a:prstGeom>
          <a:solidFill>
            <a:schemeClr val="bg2"/>
          </a:solidFill>
          <a:ln w="6350">
            <a:noFill/>
            <a:miter lim="800000"/>
            <a:headEnd/>
            <a:tailEnd/>
          </a:ln>
          <a:effectLst/>
        </p:spPr>
        <p:txBody>
          <a:bodyPr lIns="48768" tIns="24384" rIns="72000" bIns="24384" anchor="t">
            <a:noAutofit/>
          </a:bodyPr>
          <a:lstStyle/>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Evaluate defect resolution</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Monitor preparations for steady-state</a:t>
            </a:r>
          </a:p>
          <a:p>
            <a:pPr marL="173736" indent="-173736">
              <a:buClr>
                <a:srgbClr val="3C3D3E"/>
              </a:buClr>
              <a:buSzPct val="100000"/>
              <a:buFont typeface="Arial" panose="020B0604020202020204" pitchFamily="34" charset="0"/>
              <a:buChar char="•"/>
              <a:defRPr/>
            </a:pPr>
            <a:r>
              <a:rPr lang="en-US" sz="1000">
                <a:latin typeface="Arial" panose="020B0604020202020204" pitchFamily="34" charset="0"/>
                <a:cs typeface="Arial" panose="020B0604020202020204" pitchFamily="34" charset="0"/>
              </a:rPr>
              <a:t>Provide first-time control performance guidance</a:t>
            </a:r>
          </a:p>
        </p:txBody>
      </p:sp>
      <p:sp>
        <p:nvSpPr>
          <p:cNvPr id="71" name="Text Box 12">
            <a:extLst>
              <a:ext uri="{FF2B5EF4-FFF2-40B4-BE49-F238E27FC236}">
                <a16:creationId xmlns:a16="http://schemas.microsoft.com/office/drawing/2014/main" id="{7F1C756B-1C64-FFC8-C9A5-72E7D3CAADEC}"/>
              </a:ext>
            </a:extLst>
          </p:cNvPr>
          <p:cNvSpPr txBox="1">
            <a:spLocks noChangeArrowheads="1"/>
          </p:cNvSpPr>
          <p:nvPr/>
        </p:nvSpPr>
        <p:spPr bwMode="auto">
          <a:xfrm>
            <a:off x="10134761" y="2913982"/>
            <a:ext cx="765970" cy="176903"/>
          </a:xfrm>
          <a:prstGeom prst="rect">
            <a:avLst/>
          </a:prstGeom>
          <a:noFill/>
          <a:ln w="9525">
            <a:noFill/>
            <a:miter lim="800000"/>
            <a:headEnd/>
            <a:tailEnd/>
          </a:ln>
          <a:effectLst/>
        </p:spPr>
        <p:txBody>
          <a:bodyPr wrap="none" lIns="0" tIns="0" rIns="0" bIns="0">
            <a:spAutoFit/>
          </a:bodyPr>
          <a:lstStyle>
            <a:defPPr>
              <a:defRPr lang="en-US"/>
            </a:defPPr>
            <a:lvl1pPr>
              <a:defRPr sz="1200" cap="all">
                <a:solidFill>
                  <a:schemeClr val="bg1"/>
                </a:solidFill>
                <a:latin typeface="+mj-lt"/>
              </a:defRPr>
            </a:lvl1pPr>
          </a:lstStyle>
          <a:p>
            <a:pPr algn="ctr"/>
            <a:r>
              <a:rPr lang="en-US" sz="1000" b="1" cap="none">
                <a:solidFill>
                  <a:schemeClr val="tx1"/>
                </a:solidFill>
                <a:latin typeface="Arial" panose="020B0604020202020204" pitchFamily="34" charset="0"/>
                <a:cs typeface="Arial" panose="020B0604020202020204" pitchFamily="34" charset="0"/>
              </a:rPr>
              <a:t>Steady State</a:t>
            </a:r>
            <a:endParaRPr lang="en-US" sz="1000" b="1">
              <a:solidFill>
                <a:schemeClr val="tx1"/>
              </a:solidFill>
              <a:latin typeface="Arial" panose="020B0604020202020204" pitchFamily="34" charset="0"/>
              <a:cs typeface="Arial" panose="020B0604020202020204" pitchFamily="34" charset="0"/>
            </a:endParaRPr>
          </a:p>
        </p:txBody>
      </p:sp>
      <p:cxnSp>
        <p:nvCxnSpPr>
          <p:cNvPr id="72" name="Straight Arrow Connector 71">
            <a:extLst>
              <a:ext uri="{FF2B5EF4-FFF2-40B4-BE49-F238E27FC236}">
                <a16:creationId xmlns:a16="http://schemas.microsoft.com/office/drawing/2014/main" id="{0EA48369-E48E-E149-FED1-BE82A53B9E75}"/>
              </a:ext>
            </a:extLst>
          </p:cNvPr>
          <p:cNvCxnSpPr>
            <a:cxnSpLocks/>
          </p:cNvCxnSpPr>
          <p:nvPr/>
        </p:nvCxnSpPr>
        <p:spPr>
          <a:xfrm>
            <a:off x="968829" y="3443745"/>
            <a:ext cx="10303207" cy="0"/>
          </a:xfrm>
          <a:prstGeom prst="straightConnector1">
            <a:avLst/>
          </a:prstGeom>
          <a:ln w="28575">
            <a:solidFill>
              <a:srgbClr val="00BCC8"/>
            </a:solidFill>
            <a:tailEnd type="arrow" w="sm" len="sm"/>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B8CCB38-E0E1-724E-A062-9AFFB44316A1}"/>
              </a:ext>
            </a:extLst>
          </p:cNvPr>
          <p:cNvSpPr txBox="1"/>
          <p:nvPr/>
        </p:nvSpPr>
        <p:spPr>
          <a:xfrm>
            <a:off x="1392964"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1</a:t>
            </a:r>
          </a:p>
        </p:txBody>
      </p:sp>
      <p:sp>
        <p:nvSpPr>
          <p:cNvPr id="74" name="TextBox 73">
            <a:extLst>
              <a:ext uri="{FF2B5EF4-FFF2-40B4-BE49-F238E27FC236}">
                <a16:creationId xmlns:a16="http://schemas.microsoft.com/office/drawing/2014/main" id="{8B2CEF77-E77F-9EC1-CD9F-99E062590F5B}"/>
              </a:ext>
            </a:extLst>
          </p:cNvPr>
          <p:cNvSpPr txBox="1"/>
          <p:nvPr/>
        </p:nvSpPr>
        <p:spPr>
          <a:xfrm>
            <a:off x="2284685" y="3203242"/>
            <a:ext cx="457200" cy="457200"/>
          </a:xfrm>
          <a:prstGeom prst="ellipse">
            <a:avLst/>
          </a:prstGeom>
          <a:solidFill>
            <a:schemeClr val="accent5"/>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2</a:t>
            </a:r>
          </a:p>
        </p:txBody>
      </p:sp>
      <p:sp>
        <p:nvSpPr>
          <p:cNvPr id="75" name="TextBox 74">
            <a:extLst>
              <a:ext uri="{FF2B5EF4-FFF2-40B4-BE49-F238E27FC236}">
                <a16:creationId xmlns:a16="http://schemas.microsoft.com/office/drawing/2014/main" id="{A7A1B3D0-6FCE-8C5A-6C12-97E2C0252771}"/>
              </a:ext>
            </a:extLst>
          </p:cNvPr>
          <p:cNvSpPr txBox="1"/>
          <p:nvPr/>
        </p:nvSpPr>
        <p:spPr>
          <a:xfrm>
            <a:off x="3176406"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3</a:t>
            </a:r>
          </a:p>
        </p:txBody>
      </p:sp>
      <p:sp>
        <p:nvSpPr>
          <p:cNvPr id="76" name="TextBox 75">
            <a:extLst>
              <a:ext uri="{FF2B5EF4-FFF2-40B4-BE49-F238E27FC236}">
                <a16:creationId xmlns:a16="http://schemas.microsoft.com/office/drawing/2014/main" id="{91AC1FDA-2370-2082-79D8-8F4E48FE2A69}"/>
              </a:ext>
            </a:extLst>
          </p:cNvPr>
          <p:cNvSpPr txBox="1"/>
          <p:nvPr/>
        </p:nvSpPr>
        <p:spPr>
          <a:xfrm>
            <a:off x="4068127" y="3203242"/>
            <a:ext cx="457200" cy="457200"/>
          </a:xfrm>
          <a:prstGeom prst="ellipse">
            <a:avLst/>
          </a:prstGeom>
          <a:solidFill>
            <a:schemeClr val="accent5"/>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4</a:t>
            </a:r>
          </a:p>
        </p:txBody>
      </p:sp>
      <p:sp>
        <p:nvSpPr>
          <p:cNvPr id="77" name="TextBox 76">
            <a:extLst>
              <a:ext uri="{FF2B5EF4-FFF2-40B4-BE49-F238E27FC236}">
                <a16:creationId xmlns:a16="http://schemas.microsoft.com/office/drawing/2014/main" id="{9BF0A5EB-EBED-7F6D-14A5-0AAD023A254C}"/>
              </a:ext>
            </a:extLst>
          </p:cNvPr>
          <p:cNvSpPr txBox="1"/>
          <p:nvPr/>
        </p:nvSpPr>
        <p:spPr>
          <a:xfrm>
            <a:off x="4959848"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5</a:t>
            </a:r>
          </a:p>
        </p:txBody>
      </p:sp>
      <p:sp>
        <p:nvSpPr>
          <p:cNvPr id="78" name="TextBox 77">
            <a:extLst>
              <a:ext uri="{FF2B5EF4-FFF2-40B4-BE49-F238E27FC236}">
                <a16:creationId xmlns:a16="http://schemas.microsoft.com/office/drawing/2014/main" id="{D6E8FCDE-009F-D817-D8DA-E61051AF5618}"/>
              </a:ext>
            </a:extLst>
          </p:cNvPr>
          <p:cNvSpPr txBox="1"/>
          <p:nvPr/>
        </p:nvSpPr>
        <p:spPr>
          <a:xfrm>
            <a:off x="5851570" y="3203242"/>
            <a:ext cx="457200" cy="457200"/>
          </a:xfrm>
          <a:prstGeom prst="ellipse">
            <a:avLst/>
          </a:prstGeom>
          <a:solidFill>
            <a:schemeClr val="accent5"/>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6</a:t>
            </a:r>
          </a:p>
        </p:txBody>
      </p:sp>
      <p:sp>
        <p:nvSpPr>
          <p:cNvPr id="79" name="TextBox 78">
            <a:extLst>
              <a:ext uri="{FF2B5EF4-FFF2-40B4-BE49-F238E27FC236}">
                <a16:creationId xmlns:a16="http://schemas.microsoft.com/office/drawing/2014/main" id="{932CD033-DAB8-425C-B3EA-2ACEF355746F}"/>
              </a:ext>
            </a:extLst>
          </p:cNvPr>
          <p:cNvSpPr txBox="1"/>
          <p:nvPr/>
        </p:nvSpPr>
        <p:spPr>
          <a:xfrm>
            <a:off x="6743291"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7</a:t>
            </a:r>
          </a:p>
        </p:txBody>
      </p:sp>
      <p:sp>
        <p:nvSpPr>
          <p:cNvPr id="80" name="TextBox 79">
            <a:extLst>
              <a:ext uri="{FF2B5EF4-FFF2-40B4-BE49-F238E27FC236}">
                <a16:creationId xmlns:a16="http://schemas.microsoft.com/office/drawing/2014/main" id="{FB9EBF1C-4246-444C-4157-28EF38195853}"/>
              </a:ext>
            </a:extLst>
          </p:cNvPr>
          <p:cNvSpPr txBox="1"/>
          <p:nvPr/>
        </p:nvSpPr>
        <p:spPr>
          <a:xfrm>
            <a:off x="7635012" y="3203242"/>
            <a:ext cx="457200" cy="457200"/>
          </a:xfrm>
          <a:prstGeom prst="ellipse">
            <a:avLst/>
          </a:prstGeom>
          <a:solidFill>
            <a:schemeClr val="accent5"/>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8</a:t>
            </a:r>
          </a:p>
        </p:txBody>
      </p:sp>
      <p:sp>
        <p:nvSpPr>
          <p:cNvPr id="81" name="TextBox 80">
            <a:extLst>
              <a:ext uri="{FF2B5EF4-FFF2-40B4-BE49-F238E27FC236}">
                <a16:creationId xmlns:a16="http://schemas.microsoft.com/office/drawing/2014/main" id="{7AF49CC9-D683-0B51-717F-C3778C403CE4}"/>
              </a:ext>
            </a:extLst>
          </p:cNvPr>
          <p:cNvSpPr txBox="1"/>
          <p:nvPr/>
        </p:nvSpPr>
        <p:spPr>
          <a:xfrm>
            <a:off x="8526733"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9</a:t>
            </a:r>
          </a:p>
        </p:txBody>
      </p:sp>
      <p:sp>
        <p:nvSpPr>
          <p:cNvPr id="82" name="TextBox 81">
            <a:extLst>
              <a:ext uri="{FF2B5EF4-FFF2-40B4-BE49-F238E27FC236}">
                <a16:creationId xmlns:a16="http://schemas.microsoft.com/office/drawing/2014/main" id="{9C097073-D454-F98E-1182-64EDFB206FFB}"/>
              </a:ext>
            </a:extLst>
          </p:cNvPr>
          <p:cNvSpPr txBox="1"/>
          <p:nvPr/>
        </p:nvSpPr>
        <p:spPr>
          <a:xfrm>
            <a:off x="9418454" y="3203242"/>
            <a:ext cx="457200" cy="457200"/>
          </a:xfrm>
          <a:prstGeom prst="ellipse">
            <a:avLst/>
          </a:prstGeom>
          <a:solidFill>
            <a:schemeClr val="accent5"/>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10</a:t>
            </a:r>
          </a:p>
        </p:txBody>
      </p:sp>
      <p:sp>
        <p:nvSpPr>
          <p:cNvPr id="83" name="TextBox 82">
            <a:extLst>
              <a:ext uri="{FF2B5EF4-FFF2-40B4-BE49-F238E27FC236}">
                <a16:creationId xmlns:a16="http://schemas.microsoft.com/office/drawing/2014/main" id="{5F922403-0E73-CD39-68E9-DB576C341A46}"/>
              </a:ext>
            </a:extLst>
          </p:cNvPr>
          <p:cNvSpPr txBox="1"/>
          <p:nvPr/>
        </p:nvSpPr>
        <p:spPr>
          <a:xfrm>
            <a:off x="10310180" y="3203242"/>
            <a:ext cx="457200" cy="457200"/>
          </a:xfrm>
          <a:prstGeom prst="ellipse">
            <a:avLst/>
          </a:prstGeom>
          <a:solidFill>
            <a:schemeClr val="accent1"/>
          </a:solidFill>
          <a:ln w="25400">
            <a:solidFill>
              <a:schemeClr val="bg1"/>
            </a:solidFill>
          </a:ln>
        </p:spPr>
        <p:txBody>
          <a:bodyPr wrap="none" lIns="0" tIns="0" rIns="0" bIns="0" rtlCol="0" anchor="ctr" anchorCtr="0">
            <a:noAutofit/>
          </a:bodyPr>
          <a:lstStyle/>
          <a:p>
            <a:pPr algn="ctr"/>
            <a:r>
              <a:rPr lang="en-US" sz="1600" b="1">
                <a:solidFill>
                  <a:schemeClr val="bg1"/>
                </a:solidFill>
                <a:latin typeface="Arial" panose="020B0604020202020204" pitchFamily="34" charset="0"/>
                <a:cs typeface="Arial" panose="020B0604020202020204" pitchFamily="34" charset="0"/>
              </a:rPr>
              <a:t>11</a:t>
            </a:r>
          </a:p>
        </p:txBody>
      </p:sp>
      <p:sp>
        <p:nvSpPr>
          <p:cNvPr id="84" name="Text Box 5">
            <a:extLst>
              <a:ext uri="{FF2B5EF4-FFF2-40B4-BE49-F238E27FC236}">
                <a16:creationId xmlns:a16="http://schemas.microsoft.com/office/drawing/2014/main" id="{292B2B8E-9854-1A53-9128-37D622EE77F4}"/>
              </a:ext>
            </a:extLst>
          </p:cNvPr>
          <p:cNvSpPr txBox="1">
            <a:spLocks noChangeArrowheads="1"/>
          </p:cNvSpPr>
          <p:nvPr/>
        </p:nvSpPr>
        <p:spPr bwMode="auto">
          <a:xfrm>
            <a:off x="1153255" y="2913982"/>
            <a:ext cx="908588" cy="176903"/>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Initial Planning</a:t>
            </a:r>
          </a:p>
        </p:txBody>
      </p:sp>
      <p:sp>
        <p:nvSpPr>
          <p:cNvPr id="85" name="Text Box 5">
            <a:extLst>
              <a:ext uri="{FF2B5EF4-FFF2-40B4-BE49-F238E27FC236}">
                <a16:creationId xmlns:a16="http://schemas.microsoft.com/office/drawing/2014/main" id="{6BBB20B1-DC4E-BF88-C632-54324F0DE81C}"/>
              </a:ext>
            </a:extLst>
          </p:cNvPr>
          <p:cNvSpPr txBox="1">
            <a:spLocks noChangeArrowheads="1"/>
          </p:cNvSpPr>
          <p:nvPr/>
        </p:nvSpPr>
        <p:spPr bwMode="auto">
          <a:xfrm>
            <a:off x="2910439" y="2913982"/>
            <a:ext cx="976737"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Project Planning</a:t>
            </a:r>
          </a:p>
        </p:txBody>
      </p:sp>
      <p:sp>
        <p:nvSpPr>
          <p:cNvPr id="86" name="Text Box 5">
            <a:extLst>
              <a:ext uri="{FF2B5EF4-FFF2-40B4-BE49-F238E27FC236}">
                <a16:creationId xmlns:a16="http://schemas.microsoft.com/office/drawing/2014/main" id="{0091C095-3439-02BC-A781-60EB99126FE2}"/>
              </a:ext>
            </a:extLst>
          </p:cNvPr>
          <p:cNvSpPr txBox="1">
            <a:spLocks noChangeArrowheads="1"/>
          </p:cNvSpPr>
          <p:nvPr/>
        </p:nvSpPr>
        <p:spPr bwMode="auto">
          <a:xfrm>
            <a:off x="2003284" y="3769857"/>
            <a:ext cx="1010900"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Vendor Selection</a:t>
            </a:r>
          </a:p>
        </p:txBody>
      </p:sp>
      <p:sp>
        <p:nvSpPr>
          <p:cNvPr id="87" name="Text Box 5">
            <a:extLst>
              <a:ext uri="{FF2B5EF4-FFF2-40B4-BE49-F238E27FC236}">
                <a16:creationId xmlns:a16="http://schemas.microsoft.com/office/drawing/2014/main" id="{D1D250B5-5B2C-2CBA-CD02-37AC03A422B9}"/>
              </a:ext>
            </a:extLst>
          </p:cNvPr>
          <p:cNvSpPr txBox="1">
            <a:spLocks noChangeArrowheads="1"/>
          </p:cNvSpPr>
          <p:nvPr/>
        </p:nvSpPr>
        <p:spPr bwMode="auto">
          <a:xfrm>
            <a:off x="3660834" y="3769857"/>
            <a:ext cx="1273330"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Requirements/Design</a:t>
            </a:r>
          </a:p>
        </p:txBody>
      </p:sp>
      <p:sp>
        <p:nvSpPr>
          <p:cNvPr id="88" name="Text Box 5">
            <a:extLst>
              <a:ext uri="{FF2B5EF4-FFF2-40B4-BE49-F238E27FC236}">
                <a16:creationId xmlns:a16="http://schemas.microsoft.com/office/drawing/2014/main" id="{FAB45E16-4876-9450-90C1-8520E70AC7D5}"/>
              </a:ext>
            </a:extLst>
          </p:cNvPr>
          <p:cNvSpPr txBox="1">
            <a:spLocks noChangeArrowheads="1"/>
          </p:cNvSpPr>
          <p:nvPr/>
        </p:nvSpPr>
        <p:spPr bwMode="auto">
          <a:xfrm>
            <a:off x="4777909" y="2913982"/>
            <a:ext cx="784185"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System Build</a:t>
            </a:r>
          </a:p>
        </p:txBody>
      </p:sp>
      <p:sp>
        <p:nvSpPr>
          <p:cNvPr id="89" name="Text Box 5">
            <a:extLst>
              <a:ext uri="{FF2B5EF4-FFF2-40B4-BE49-F238E27FC236}">
                <a16:creationId xmlns:a16="http://schemas.microsoft.com/office/drawing/2014/main" id="{CD66A1AE-0D32-1014-80A9-5B01B514395F}"/>
              </a:ext>
            </a:extLst>
          </p:cNvPr>
          <p:cNvSpPr txBox="1">
            <a:spLocks noChangeArrowheads="1"/>
          </p:cNvSpPr>
          <p:nvPr/>
        </p:nvSpPr>
        <p:spPr bwMode="auto">
          <a:xfrm>
            <a:off x="5627422" y="3769857"/>
            <a:ext cx="914623"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System Testing</a:t>
            </a:r>
          </a:p>
        </p:txBody>
      </p:sp>
      <p:sp>
        <p:nvSpPr>
          <p:cNvPr id="90" name="Text Box 5">
            <a:extLst>
              <a:ext uri="{FF2B5EF4-FFF2-40B4-BE49-F238E27FC236}">
                <a16:creationId xmlns:a16="http://schemas.microsoft.com/office/drawing/2014/main" id="{103B9E30-3FB4-6E95-EF65-FCBFEF49721D}"/>
              </a:ext>
            </a:extLst>
          </p:cNvPr>
          <p:cNvSpPr txBox="1">
            <a:spLocks noChangeArrowheads="1"/>
          </p:cNvSpPr>
          <p:nvPr/>
        </p:nvSpPr>
        <p:spPr bwMode="auto">
          <a:xfrm>
            <a:off x="6474404" y="2913982"/>
            <a:ext cx="984502"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Data Conversion</a:t>
            </a:r>
          </a:p>
        </p:txBody>
      </p:sp>
      <p:sp>
        <p:nvSpPr>
          <p:cNvPr id="91" name="Text Box 5">
            <a:extLst>
              <a:ext uri="{FF2B5EF4-FFF2-40B4-BE49-F238E27FC236}">
                <a16:creationId xmlns:a16="http://schemas.microsoft.com/office/drawing/2014/main" id="{4A8DD994-3EFD-E285-4451-59114D15625A}"/>
              </a:ext>
            </a:extLst>
          </p:cNvPr>
          <p:cNvSpPr txBox="1">
            <a:spLocks noChangeArrowheads="1"/>
          </p:cNvSpPr>
          <p:nvPr/>
        </p:nvSpPr>
        <p:spPr bwMode="auto">
          <a:xfrm>
            <a:off x="7316770" y="3769857"/>
            <a:ext cx="1102518"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Comms &amp; Training</a:t>
            </a:r>
          </a:p>
        </p:txBody>
      </p:sp>
      <p:sp>
        <p:nvSpPr>
          <p:cNvPr id="92" name="Text Box 5">
            <a:extLst>
              <a:ext uri="{FF2B5EF4-FFF2-40B4-BE49-F238E27FC236}">
                <a16:creationId xmlns:a16="http://schemas.microsoft.com/office/drawing/2014/main" id="{D7CF3134-4C1D-300B-5B61-7DE5E56FD75F}"/>
              </a:ext>
            </a:extLst>
          </p:cNvPr>
          <p:cNvSpPr txBox="1">
            <a:spLocks noChangeArrowheads="1"/>
          </p:cNvSpPr>
          <p:nvPr/>
        </p:nvSpPr>
        <p:spPr bwMode="auto">
          <a:xfrm>
            <a:off x="8507829" y="2913982"/>
            <a:ext cx="468958"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Cutover</a:t>
            </a:r>
          </a:p>
        </p:txBody>
      </p:sp>
      <p:sp>
        <p:nvSpPr>
          <p:cNvPr id="93" name="Text Box 5">
            <a:extLst>
              <a:ext uri="{FF2B5EF4-FFF2-40B4-BE49-F238E27FC236}">
                <a16:creationId xmlns:a16="http://schemas.microsoft.com/office/drawing/2014/main" id="{83884ACC-839A-C743-E31B-C49C6B6FED45}"/>
              </a:ext>
            </a:extLst>
          </p:cNvPr>
          <p:cNvSpPr txBox="1">
            <a:spLocks noChangeArrowheads="1"/>
          </p:cNvSpPr>
          <p:nvPr/>
        </p:nvSpPr>
        <p:spPr bwMode="auto">
          <a:xfrm>
            <a:off x="9349443" y="3769857"/>
            <a:ext cx="604056" cy="171426"/>
          </a:xfrm>
          <a:prstGeom prst="rect">
            <a:avLst/>
          </a:prstGeom>
          <a:noFill/>
          <a:ln w="9525">
            <a:noFill/>
            <a:miter lim="800000"/>
            <a:headEnd/>
            <a:tailEnd/>
          </a:ln>
          <a:effectLst/>
        </p:spPr>
        <p:txBody>
          <a:bodyPr wrap="none" lIns="0" tIns="0" rIns="0" bIns="0">
            <a:spAutoFit/>
          </a:bodyPr>
          <a:lstStyle/>
          <a:p>
            <a:pPr algn="ctr"/>
            <a:r>
              <a:rPr lang="en-US" sz="1000" b="1">
                <a:latin typeface="Arial" panose="020B0604020202020204" pitchFamily="34" charset="0"/>
                <a:cs typeface="Arial" panose="020B0604020202020204" pitchFamily="34" charset="0"/>
              </a:rPr>
              <a:t>Hypercare</a:t>
            </a:r>
          </a:p>
        </p:txBody>
      </p:sp>
    </p:spTree>
    <p:extLst>
      <p:ext uri="{BB962C8B-B14F-4D97-AF65-F5344CB8AC3E}">
        <p14:creationId xmlns:p14="http://schemas.microsoft.com/office/powerpoint/2010/main" val="492201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0A355-3D30-3991-88ED-B1061700FD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ED3B780-184D-139F-5F83-133F05C242C0}"/>
              </a:ext>
            </a:extLst>
          </p:cNvPr>
          <p:cNvSpPr>
            <a:spLocks noGrp="1"/>
          </p:cNvSpPr>
          <p:nvPr>
            <p:ph type="title"/>
          </p:nvPr>
        </p:nvSpPr>
        <p:spPr/>
        <p:txBody>
          <a:bodyPr/>
          <a:lstStyle/>
          <a:p>
            <a:r>
              <a:rPr lang="en-US"/>
              <a:t>Agile/DevOps Project Methodology</a:t>
            </a:r>
          </a:p>
        </p:txBody>
      </p:sp>
      <p:grpSp>
        <p:nvGrpSpPr>
          <p:cNvPr id="229" name="Group 228">
            <a:extLst>
              <a:ext uri="{FF2B5EF4-FFF2-40B4-BE49-F238E27FC236}">
                <a16:creationId xmlns:a16="http://schemas.microsoft.com/office/drawing/2014/main" id="{E5479511-34A0-9B6C-8F1B-8499D4D78CA9}"/>
              </a:ext>
            </a:extLst>
          </p:cNvPr>
          <p:cNvGrpSpPr/>
          <p:nvPr/>
        </p:nvGrpSpPr>
        <p:grpSpPr>
          <a:xfrm>
            <a:off x="838200" y="1219200"/>
            <a:ext cx="10680985" cy="4819768"/>
            <a:chOff x="587374" y="1149278"/>
            <a:chExt cx="11296104" cy="5097339"/>
          </a:xfrm>
        </p:grpSpPr>
        <p:sp>
          <p:nvSpPr>
            <p:cNvPr id="135" name="Rectangle 134">
              <a:extLst>
                <a:ext uri="{FF2B5EF4-FFF2-40B4-BE49-F238E27FC236}">
                  <a16:creationId xmlns:a16="http://schemas.microsoft.com/office/drawing/2014/main" id="{53B7BB89-6519-28AD-26F7-DC6B0B915A3B}"/>
                </a:ext>
              </a:extLst>
            </p:cNvPr>
            <p:cNvSpPr/>
            <p:nvPr/>
          </p:nvSpPr>
          <p:spPr>
            <a:xfrm>
              <a:off x="587374" y="1686907"/>
              <a:ext cx="10449603" cy="1024682"/>
            </a:xfrm>
            <a:prstGeom prst="rect">
              <a:avLst/>
            </a:prstGeom>
            <a:solidFill>
              <a:srgbClr val="F6F6F6"/>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40" name="Oval 139">
              <a:extLst>
                <a:ext uri="{FF2B5EF4-FFF2-40B4-BE49-F238E27FC236}">
                  <a16:creationId xmlns:a16="http://schemas.microsoft.com/office/drawing/2014/main" id="{787A0C3A-8552-3CCB-1307-D1E397D85EF2}"/>
                </a:ext>
              </a:extLst>
            </p:cNvPr>
            <p:cNvSpPr/>
            <p:nvPr/>
          </p:nvSpPr>
          <p:spPr>
            <a:xfrm rot="503188">
              <a:off x="9194028" y="1149278"/>
              <a:ext cx="2013144" cy="2013140"/>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41" name="Arc 140">
              <a:extLst>
                <a:ext uri="{FF2B5EF4-FFF2-40B4-BE49-F238E27FC236}">
                  <a16:creationId xmlns:a16="http://schemas.microsoft.com/office/drawing/2014/main" id="{E5F44212-1C57-85C0-8D94-2E9814C68F8A}"/>
                </a:ext>
              </a:extLst>
            </p:cNvPr>
            <p:cNvSpPr/>
            <p:nvPr/>
          </p:nvSpPr>
          <p:spPr>
            <a:xfrm>
              <a:off x="9349368" y="1304616"/>
              <a:ext cx="1702465" cy="1702465"/>
            </a:xfrm>
            <a:prstGeom prst="arc">
              <a:avLst>
                <a:gd name="adj1" fmla="val 14995945"/>
                <a:gd name="adj2" fmla="val 14060283"/>
              </a:avLst>
            </a:prstGeom>
            <a:ln w="15875">
              <a:solidFill>
                <a:schemeClr val="accent5"/>
              </a:solidFill>
              <a:tailEnd type="arrow"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43" name="TextBox 142">
              <a:extLst>
                <a:ext uri="{FF2B5EF4-FFF2-40B4-BE49-F238E27FC236}">
                  <a16:creationId xmlns:a16="http://schemas.microsoft.com/office/drawing/2014/main" id="{96143FEA-E7D8-09B4-7A55-F72F5AD82B51}"/>
                </a:ext>
              </a:extLst>
            </p:cNvPr>
            <p:cNvSpPr txBox="1"/>
            <p:nvPr/>
          </p:nvSpPr>
          <p:spPr>
            <a:xfrm>
              <a:off x="587374" y="1376296"/>
              <a:ext cx="1461229" cy="260401"/>
            </a:xfrm>
            <a:prstGeom prst="homePlate">
              <a:avLst/>
            </a:prstGeom>
            <a:solidFill>
              <a:schemeClr val="accent1"/>
            </a:solidFill>
          </p:spPr>
          <p:txBody>
            <a:bodyPr wrap="square" lIns="137160" rtlCol="0">
              <a:spAutoFit/>
            </a:bodyPr>
            <a:lstStyle/>
            <a:p>
              <a:r>
                <a:rPr lang="en-US" sz="1000" b="1">
                  <a:solidFill>
                    <a:schemeClr val="bg1"/>
                  </a:solidFill>
                  <a:latin typeface="Arial" panose="020B0604020202020204" pitchFamily="34" charset="0"/>
                  <a:cs typeface="Arial" panose="020B0604020202020204" pitchFamily="34" charset="0"/>
                </a:rPr>
                <a:t>Agile Approach</a:t>
              </a:r>
            </a:p>
          </p:txBody>
        </p:sp>
        <p:cxnSp>
          <p:nvCxnSpPr>
            <p:cNvPr id="153" name="Straight Arrow Connector 152">
              <a:extLst>
                <a:ext uri="{FF2B5EF4-FFF2-40B4-BE49-F238E27FC236}">
                  <a16:creationId xmlns:a16="http://schemas.microsoft.com/office/drawing/2014/main" id="{1E9C1F3F-A9C3-DB08-147F-A261CC75852B}"/>
                </a:ext>
              </a:extLst>
            </p:cNvPr>
            <p:cNvCxnSpPr>
              <a:cxnSpLocks/>
            </p:cNvCxnSpPr>
            <p:nvPr/>
          </p:nvCxnSpPr>
          <p:spPr>
            <a:xfrm>
              <a:off x="4245850" y="2331855"/>
              <a:ext cx="220309" cy="1"/>
            </a:xfrm>
            <a:prstGeom prst="straightConnector1">
              <a:avLst/>
            </a:prstGeom>
            <a:ln w="9525">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5" name="Straight Arrow Connector 154">
              <a:extLst>
                <a:ext uri="{FF2B5EF4-FFF2-40B4-BE49-F238E27FC236}">
                  <a16:creationId xmlns:a16="http://schemas.microsoft.com/office/drawing/2014/main" id="{00A9FFAD-0E8D-ABB7-8E23-3EDD2FCDA1BB}"/>
                </a:ext>
              </a:extLst>
            </p:cNvPr>
            <p:cNvCxnSpPr>
              <a:cxnSpLocks/>
            </p:cNvCxnSpPr>
            <p:nvPr/>
          </p:nvCxnSpPr>
          <p:spPr>
            <a:xfrm>
              <a:off x="5468461" y="2331212"/>
              <a:ext cx="220309" cy="1"/>
            </a:xfrm>
            <a:prstGeom prst="straightConnector1">
              <a:avLst/>
            </a:prstGeom>
            <a:ln w="9525">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9CB02487-930D-750B-3B63-94263900D3C7}"/>
                </a:ext>
              </a:extLst>
            </p:cNvPr>
            <p:cNvCxnSpPr>
              <a:cxnSpLocks/>
            </p:cNvCxnSpPr>
            <p:nvPr/>
          </p:nvCxnSpPr>
          <p:spPr>
            <a:xfrm>
              <a:off x="6691073" y="2321373"/>
              <a:ext cx="220309" cy="1"/>
            </a:xfrm>
            <a:prstGeom prst="straightConnector1">
              <a:avLst/>
            </a:prstGeom>
            <a:ln w="9525">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8" name="Straight Arrow Connector 157">
              <a:extLst>
                <a:ext uri="{FF2B5EF4-FFF2-40B4-BE49-F238E27FC236}">
                  <a16:creationId xmlns:a16="http://schemas.microsoft.com/office/drawing/2014/main" id="{D557B858-D652-F50C-3BF2-92E866082E71}"/>
                </a:ext>
              </a:extLst>
            </p:cNvPr>
            <p:cNvCxnSpPr>
              <a:cxnSpLocks/>
            </p:cNvCxnSpPr>
            <p:nvPr/>
          </p:nvCxnSpPr>
          <p:spPr>
            <a:xfrm>
              <a:off x="3023240" y="2335545"/>
              <a:ext cx="220309" cy="1"/>
            </a:xfrm>
            <a:prstGeom prst="straightConnector1">
              <a:avLst/>
            </a:prstGeom>
            <a:ln w="9525">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677398D5-D46F-A21D-63FA-0AFFA02C09DB}"/>
                </a:ext>
              </a:extLst>
            </p:cNvPr>
            <p:cNvCxnSpPr>
              <a:cxnSpLocks/>
            </p:cNvCxnSpPr>
            <p:nvPr/>
          </p:nvCxnSpPr>
          <p:spPr>
            <a:xfrm>
              <a:off x="1631020" y="1826467"/>
              <a:ext cx="5615498" cy="0"/>
            </a:xfrm>
            <a:prstGeom prst="line">
              <a:avLst/>
            </a:prstGeom>
            <a:ln w="9525">
              <a:solidFill>
                <a:schemeClr val="accent1"/>
              </a:solidFill>
              <a:prstDash val="sysDash"/>
              <a:tailEnd type="arrow" w="sm" len="sm"/>
            </a:ln>
          </p:spPr>
          <p:style>
            <a:lnRef idx="1">
              <a:schemeClr val="accent1"/>
            </a:lnRef>
            <a:fillRef idx="0">
              <a:schemeClr val="accent1"/>
            </a:fillRef>
            <a:effectRef idx="0">
              <a:schemeClr val="accent1"/>
            </a:effectRef>
            <a:fontRef idx="minor">
              <a:schemeClr val="tx1"/>
            </a:fontRef>
          </p:style>
        </p:cxnSp>
        <p:sp>
          <p:nvSpPr>
            <p:cNvPr id="161" name="TextBox 160">
              <a:extLst>
                <a:ext uri="{FF2B5EF4-FFF2-40B4-BE49-F238E27FC236}">
                  <a16:creationId xmlns:a16="http://schemas.microsoft.com/office/drawing/2014/main" id="{D127B028-2E1A-DC31-399B-940397983B4D}"/>
                </a:ext>
              </a:extLst>
            </p:cNvPr>
            <p:cNvSpPr txBox="1"/>
            <p:nvPr/>
          </p:nvSpPr>
          <p:spPr>
            <a:xfrm>
              <a:off x="7208609" y="1701935"/>
              <a:ext cx="1038097" cy="260401"/>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Steady-State</a:t>
              </a:r>
            </a:p>
          </p:txBody>
        </p:sp>
        <p:sp>
          <p:nvSpPr>
            <p:cNvPr id="165" name="TextBox 164">
              <a:extLst>
                <a:ext uri="{FF2B5EF4-FFF2-40B4-BE49-F238E27FC236}">
                  <a16:creationId xmlns:a16="http://schemas.microsoft.com/office/drawing/2014/main" id="{92A42410-EC25-97A9-5303-69DBAE574FE2}"/>
                </a:ext>
              </a:extLst>
            </p:cNvPr>
            <p:cNvSpPr txBox="1"/>
            <p:nvPr/>
          </p:nvSpPr>
          <p:spPr>
            <a:xfrm>
              <a:off x="625117" y="1695437"/>
              <a:ext cx="1192510" cy="260401"/>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Initial Planning</a:t>
              </a:r>
            </a:p>
          </p:txBody>
        </p:sp>
        <p:grpSp>
          <p:nvGrpSpPr>
            <p:cNvPr id="166" name="Group 165">
              <a:extLst>
                <a:ext uri="{FF2B5EF4-FFF2-40B4-BE49-F238E27FC236}">
                  <a16:creationId xmlns:a16="http://schemas.microsoft.com/office/drawing/2014/main" id="{A625FD19-0F69-F6BB-9C52-99551E2B1CBE}"/>
                </a:ext>
              </a:extLst>
            </p:cNvPr>
            <p:cNvGrpSpPr/>
            <p:nvPr/>
          </p:nvGrpSpPr>
          <p:grpSpPr>
            <a:xfrm>
              <a:off x="7060743" y="1959784"/>
              <a:ext cx="703576" cy="689319"/>
              <a:chOff x="7790402" y="6094705"/>
              <a:chExt cx="797386" cy="781228"/>
            </a:xfrm>
          </p:grpSpPr>
          <p:sp>
            <p:nvSpPr>
              <p:cNvPr id="167" name="Flowchart: Connector 102">
                <a:extLst>
                  <a:ext uri="{FF2B5EF4-FFF2-40B4-BE49-F238E27FC236}">
                    <a16:creationId xmlns:a16="http://schemas.microsoft.com/office/drawing/2014/main" id="{E11503BF-3BA8-923C-85EB-D81464C29726}"/>
                  </a:ext>
                </a:extLst>
              </p:cNvPr>
              <p:cNvSpPr/>
              <p:nvPr/>
            </p:nvSpPr>
            <p:spPr>
              <a:xfrm>
                <a:off x="7844971" y="6142364"/>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68" name="Flowchart: Connector 103">
                <a:extLst>
                  <a:ext uri="{FF2B5EF4-FFF2-40B4-BE49-F238E27FC236}">
                    <a16:creationId xmlns:a16="http://schemas.microsoft.com/office/drawing/2014/main" id="{4A690EC3-658C-71A8-5CFC-130A9CCDA714}"/>
                  </a:ext>
                </a:extLst>
              </p:cNvPr>
              <p:cNvSpPr/>
              <p:nvPr/>
            </p:nvSpPr>
            <p:spPr>
              <a:xfrm>
                <a:off x="7790402" y="6094705"/>
                <a:ext cx="797386" cy="781228"/>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grpSp>
          <p:nvGrpSpPr>
            <p:cNvPr id="169" name="Group 168">
              <a:extLst>
                <a:ext uri="{FF2B5EF4-FFF2-40B4-BE49-F238E27FC236}">
                  <a16:creationId xmlns:a16="http://schemas.microsoft.com/office/drawing/2014/main" id="{AF8CA542-672A-C341-BFEC-4FFC6765738A}"/>
                </a:ext>
              </a:extLst>
            </p:cNvPr>
            <p:cNvGrpSpPr/>
            <p:nvPr/>
          </p:nvGrpSpPr>
          <p:grpSpPr>
            <a:xfrm>
              <a:off x="4615522" y="1959784"/>
              <a:ext cx="703576" cy="689317"/>
              <a:chOff x="5019150" y="6098585"/>
              <a:chExt cx="797386" cy="773492"/>
            </a:xfrm>
          </p:grpSpPr>
          <p:sp>
            <p:nvSpPr>
              <p:cNvPr id="170" name="Flowchart: Connector 105">
                <a:extLst>
                  <a:ext uri="{FF2B5EF4-FFF2-40B4-BE49-F238E27FC236}">
                    <a16:creationId xmlns:a16="http://schemas.microsoft.com/office/drawing/2014/main" id="{86019361-94BD-0FFB-AA13-3C7DE9DC61AD}"/>
                  </a:ext>
                </a:extLst>
              </p:cNvPr>
              <p:cNvSpPr/>
              <p:nvPr/>
            </p:nvSpPr>
            <p:spPr>
              <a:xfrm>
                <a:off x="5073719" y="6142364"/>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71" name="Flowchart: Connector 106">
                <a:extLst>
                  <a:ext uri="{FF2B5EF4-FFF2-40B4-BE49-F238E27FC236}">
                    <a16:creationId xmlns:a16="http://schemas.microsoft.com/office/drawing/2014/main" id="{B63A430D-A530-5C4F-A33A-E20E4E120F2B}"/>
                  </a:ext>
                </a:extLst>
              </p:cNvPr>
              <p:cNvSpPr/>
              <p:nvPr/>
            </p:nvSpPr>
            <p:spPr>
              <a:xfrm>
                <a:off x="5019150" y="6098585"/>
                <a:ext cx="797386" cy="773492"/>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grpSp>
          <p:nvGrpSpPr>
            <p:cNvPr id="172" name="Group 171">
              <a:extLst>
                <a:ext uri="{FF2B5EF4-FFF2-40B4-BE49-F238E27FC236}">
                  <a16:creationId xmlns:a16="http://schemas.microsoft.com/office/drawing/2014/main" id="{5EF3BE32-C3F3-C995-9BA8-0A2E134ABCDF}"/>
                </a:ext>
              </a:extLst>
            </p:cNvPr>
            <p:cNvGrpSpPr/>
            <p:nvPr/>
          </p:nvGrpSpPr>
          <p:grpSpPr>
            <a:xfrm>
              <a:off x="3392911" y="1959784"/>
              <a:ext cx="703576" cy="685808"/>
              <a:chOff x="3633525" y="6098684"/>
              <a:chExt cx="797386" cy="777249"/>
            </a:xfrm>
          </p:grpSpPr>
          <p:sp>
            <p:nvSpPr>
              <p:cNvPr id="173" name="Flowchart: Connector 108">
                <a:extLst>
                  <a:ext uri="{FF2B5EF4-FFF2-40B4-BE49-F238E27FC236}">
                    <a16:creationId xmlns:a16="http://schemas.microsoft.com/office/drawing/2014/main" id="{D273E50B-4F41-9202-6401-1D164999CF85}"/>
                  </a:ext>
                </a:extLst>
              </p:cNvPr>
              <p:cNvSpPr/>
              <p:nvPr/>
            </p:nvSpPr>
            <p:spPr>
              <a:xfrm>
                <a:off x="3688094" y="6142364"/>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74" name="Flowchart: Connector 109">
                <a:extLst>
                  <a:ext uri="{FF2B5EF4-FFF2-40B4-BE49-F238E27FC236}">
                    <a16:creationId xmlns:a16="http://schemas.microsoft.com/office/drawing/2014/main" id="{30426124-927F-2357-B63E-6DB17D9A49B5}"/>
                  </a:ext>
                </a:extLst>
              </p:cNvPr>
              <p:cNvSpPr/>
              <p:nvPr/>
            </p:nvSpPr>
            <p:spPr>
              <a:xfrm>
                <a:off x="3633525" y="6098684"/>
                <a:ext cx="797386" cy="777249"/>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grpSp>
          <p:nvGrpSpPr>
            <p:cNvPr id="175" name="Group 174">
              <a:extLst>
                <a:ext uri="{FF2B5EF4-FFF2-40B4-BE49-F238E27FC236}">
                  <a16:creationId xmlns:a16="http://schemas.microsoft.com/office/drawing/2014/main" id="{FD22F385-B9E6-B29A-8965-AC9E04A528A8}"/>
                </a:ext>
              </a:extLst>
            </p:cNvPr>
            <p:cNvGrpSpPr/>
            <p:nvPr/>
          </p:nvGrpSpPr>
          <p:grpSpPr>
            <a:xfrm>
              <a:off x="2170299" y="1959784"/>
              <a:ext cx="703576" cy="693039"/>
              <a:chOff x="2247900" y="6090489"/>
              <a:chExt cx="797386" cy="785444"/>
            </a:xfrm>
          </p:grpSpPr>
          <p:sp>
            <p:nvSpPr>
              <p:cNvPr id="176" name="Flowchart: Connector 111">
                <a:extLst>
                  <a:ext uri="{FF2B5EF4-FFF2-40B4-BE49-F238E27FC236}">
                    <a16:creationId xmlns:a16="http://schemas.microsoft.com/office/drawing/2014/main" id="{5A6136DC-BE86-076C-BEAB-E356F914B057}"/>
                  </a:ext>
                </a:extLst>
              </p:cNvPr>
              <p:cNvSpPr/>
              <p:nvPr/>
            </p:nvSpPr>
            <p:spPr>
              <a:xfrm>
                <a:off x="2302469" y="6142364"/>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77" name="Flowchart: Connector 112">
                <a:extLst>
                  <a:ext uri="{FF2B5EF4-FFF2-40B4-BE49-F238E27FC236}">
                    <a16:creationId xmlns:a16="http://schemas.microsoft.com/office/drawing/2014/main" id="{F6E6C19C-B87B-746A-8348-A39B3A6E4F08}"/>
                  </a:ext>
                </a:extLst>
              </p:cNvPr>
              <p:cNvSpPr/>
              <p:nvPr/>
            </p:nvSpPr>
            <p:spPr>
              <a:xfrm>
                <a:off x="2247900" y="6090489"/>
                <a:ext cx="797386" cy="785444"/>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grpSp>
          <p:nvGrpSpPr>
            <p:cNvPr id="178" name="Group 177">
              <a:extLst>
                <a:ext uri="{FF2B5EF4-FFF2-40B4-BE49-F238E27FC236}">
                  <a16:creationId xmlns:a16="http://schemas.microsoft.com/office/drawing/2014/main" id="{6E52ECF5-29D6-0299-2C49-CF892C38927A}"/>
                </a:ext>
              </a:extLst>
            </p:cNvPr>
            <p:cNvGrpSpPr/>
            <p:nvPr/>
          </p:nvGrpSpPr>
          <p:grpSpPr>
            <a:xfrm>
              <a:off x="5838133" y="1959784"/>
              <a:ext cx="703576" cy="689319"/>
              <a:chOff x="6404775" y="6094705"/>
              <a:chExt cx="797386" cy="781228"/>
            </a:xfrm>
          </p:grpSpPr>
          <p:sp>
            <p:nvSpPr>
              <p:cNvPr id="179" name="Flowchart: Connector 114">
                <a:extLst>
                  <a:ext uri="{FF2B5EF4-FFF2-40B4-BE49-F238E27FC236}">
                    <a16:creationId xmlns:a16="http://schemas.microsoft.com/office/drawing/2014/main" id="{EE688D68-3737-F203-81CA-A65081A33D3C}"/>
                  </a:ext>
                </a:extLst>
              </p:cNvPr>
              <p:cNvSpPr/>
              <p:nvPr/>
            </p:nvSpPr>
            <p:spPr>
              <a:xfrm>
                <a:off x="6459344" y="6142364"/>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80" name="Flowchart: Connector 115">
                <a:extLst>
                  <a:ext uri="{FF2B5EF4-FFF2-40B4-BE49-F238E27FC236}">
                    <a16:creationId xmlns:a16="http://schemas.microsoft.com/office/drawing/2014/main" id="{3B715A06-0EA6-4DC1-F28C-810F06072F7E}"/>
                  </a:ext>
                </a:extLst>
              </p:cNvPr>
              <p:cNvSpPr/>
              <p:nvPr/>
            </p:nvSpPr>
            <p:spPr>
              <a:xfrm>
                <a:off x="6404775" y="6094705"/>
                <a:ext cx="797386" cy="781228"/>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grpSp>
          <p:nvGrpSpPr>
            <p:cNvPr id="181" name="Group 180">
              <a:extLst>
                <a:ext uri="{FF2B5EF4-FFF2-40B4-BE49-F238E27FC236}">
                  <a16:creationId xmlns:a16="http://schemas.microsoft.com/office/drawing/2014/main" id="{EA3ADEC2-8988-E2E9-F4F1-D774EBB5C055}"/>
                </a:ext>
              </a:extLst>
            </p:cNvPr>
            <p:cNvGrpSpPr/>
            <p:nvPr/>
          </p:nvGrpSpPr>
          <p:grpSpPr>
            <a:xfrm>
              <a:off x="985583" y="1959784"/>
              <a:ext cx="703576" cy="688404"/>
              <a:chOff x="2247900" y="6088545"/>
              <a:chExt cx="797386" cy="780191"/>
            </a:xfrm>
          </p:grpSpPr>
          <p:sp>
            <p:nvSpPr>
              <p:cNvPr id="182" name="Flowchart: Connector 135">
                <a:extLst>
                  <a:ext uri="{FF2B5EF4-FFF2-40B4-BE49-F238E27FC236}">
                    <a16:creationId xmlns:a16="http://schemas.microsoft.com/office/drawing/2014/main" id="{E2E845C1-B566-8779-8AE7-B81AF8777260}"/>
                  </a:ext>
                </a:extLst>
              </p:cNvPr>
              <p:cNvSpPr/>
              <p:nvPr/>
            </p:nvSpPr>
            <p:spPr>
              <a:xfrm>
                <a:off x="2302469" y="6136607"/>
                <a:ext cx="688248" cy="688247"/>
              </a:xfrm>
              <a:prstGeom prst="flowChartConnector">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sp>
            <p:nvSpPr>
              <p:cNvPr id="183" name="Flowchart: Connector 136">
                <a:extLst>
                  <a:ext uri="{FF2B5EF4-FFF2-40B4-BE49-F238E27FC236}">
                    <a16:creationId xmlns:a16="http://schemas.microsoft.com/office/drawing/2014/main" id="{33EE6B4A-4BEF-CE8B-6615-3F90483DB2A4}"/>
                  </a:ext>
                </a:extLst>
              </p:cNvPr>
              <p:cNvSpPr/>
              <p:nvPr/>
            </p:nvSpPr>
            <p:spPr>
              <a:xfrm>
                <a:off x="2247900" y="6088545"/>
                <a:ext cx="797386" cy="780191"/>
              </a:xfrm>
              <a:prstGeom prst="flowChartConnector">
                <a:avLst/>
              </a:prstGeom>
              <a:noFill/>
              <a:ln w="952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00">
                  <a:latin typeface="Arial" panose="020B0604020202020204" pitchFamily="34" charset="0"/>
                  <a:cs typeface="Arial" panose="020B0604020202020204" pitchFamily="34" charset="0"/>
                </a:endParaRPr>
              </a:p>
            </p:txBody>
          </p:sp>
        </p:grpSp>
        <p:cxnSp>
          <p:nvCxnSpPr>
            <p:cNvPr id="184" name="Straight Arrow Connector 183">
              <a:extLst>
                <a:ext uri="{FF2B5EF4-FFF2-40B4-BE49-F238E27FC236}">
                  <a16:creationId xmlns:a16="http://schemas.microsoft.com/office/drawing/2014/main" id="{962044CB-6EFC-2658-4E33-AD6BB0D06ED8}"/>
                </a:ext>
              </a:extLst>
            </p:cNvPr>
            <p:cNvCxnSpPr>
              <a:cxnSpLocks/>
            </p:cNvCxnSpPr>
            <p:nvPr/>
          </p:nvCxnSpPr>
          <p:spPr>
            <a:xfrm>
              <a:off x="1828294" y="2349241"/>
              <a:ext cx="220309" cy="1"/>
            </a:xfrm>
            <a:prstGeom prst="straightConnector1">
              <a:avLst/>
            </a:prstGeom>
            <a:ln w="9525">
              <a:solidFill>
                <a:schemeClr val="tx2"/>
              </a:solidFill>
              <a:tailEnd type="arrow" w="sm" len="sm"/>
            </a:ln>
          </p:spPr>
          <p:style>
            <a:lnRef idx="1">
              <a:schemeClr val="accent1"/>
            </a:lnRef>
            <a:fillRef idx="0">
              <a:schemeClr val="accent1"/>
            </a:fillRef>
            <a:effectRef idx="0">
              <a:schemeClr val="accent1"/>
            </a:effectRef>
            <a:fontRef idx="minor">
              <a:schemeClr val="tx1"/>
            </a:fontRef>
          </p:style>
        </p:cxnSp>
        <p:sp>
          <p:nvSpPr>
            <p:cNvPr id="185" name="TextBox 184">
              <a:extLst>
                <a:ext uri="{FF2B5EF4-FFF2-40B4-BE49-F238E27FC236}">
                  <a16:creationId xmlns:a16="http://schemas.microsoft.com/office/drawing/2014/main" id="{545E359C-98DD-D322-B8E3-09E91BC161A7}"/>
                </a:ext>
              </a:extLst>
            </p:cNvPr>
            <p:cNvSpPr txBox="1"/>
            <p:nvPr/>
          </p:nvSpPr>
          <p:spPr>
            <a:xfrm>
              <a:off x="1032658" y="2186039"/>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86" name="Left Brace 185">
              <a:extLst>
                <a:ext uri="{FF2B5EF4-FFF2-40B4-BE49-F238E27FC236}">
                  <a16:creationId xmlns:a16="http://schemas.microsoft.com/office/drawing/2014/main" id="{F618676E-26C5-723B-209B-2EC961BCB43A}"/>
                </a:ext>
              </a:extLst>
            </p:cNvPr>
            <p:cNvSpPr/>
            <p:nvPr/>
          </p:nvSpPr>
          <p:spPr>
            <a:xfrm rot="16200000">
              <a:off x="2410481" y="1209824"/>
              <a:ext cx="241732" cy="3153825"/>
            </a:xfrm>
            <a:prstGeom prst="leftBrace">
              <a:avLst/>
            </a:prstGeom>
            <a:ln w="9525">
              <a:solidFill>
                <a:schemeClr val="accent1"/>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87" name="Left Brace 186">
              <a:extLst>
                <a:ext uri="{FF2B5EF4-FFF2-40B4-BE49-F238E27FC236}">
                  <a16:creationId xmlns:a16="http://schemas.microsoft.com/office/drawing/2014/main" id="{BA81B308-3D12-1857-4177-C0524814273E}"/>
                </a:ext>
              </a:extLst>
            </p:cNvPr>
            <p:cNvSpPr/>
            <p:nvPr/>
          </p:nvSpPr>
          <p:spPr>
            <a:xfrm rot="16200000">
              <a:off x="6068763" y="1209824"/>
              <a:ext cx="241732" cy="3153825"/>
            </a:xfrm>
            <a:prstGeom prst="leftBrace">
              <a:avLst/>
            </a:prstGeom>
            <a:ln w="9525">
              <a:solidFill>
                <a:schemeClr val="accent1"/>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88" name="TextBox 187">
              <a:extLst>
                <a:ext uri="{FF2B5EF4-FFF2-40B4-BE49-F238E27FC236}">
                  <a16:creationId xmlns:a16="http://schemas.microsoft.com/office/drawing/2014/main" id="{0DB2297D-3AE7-CD0F-1918-07DC45152BE3}"/>
                </a:ext>
              </a:extLst>
            </p:cNvPr>
            <p:cNvSpPr txBox="1"/>
            <p:nvPr/>
          </p:nvSpPr>
          <p:spPr>
            <a:xfrm>
              <a:off x="2095205" y="2934308"/>
              <a:ext cx="853764"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Release 1</a:t>
              </a:r>
            </a:p>
          </p:txBody>
        </p:sp>
        <p:sp>
          <p:nvSpPr>
            <p:cNvPr id="189" name="TextBox 188">
              <a:extLst>
                <a:ext uri="{FF2B5EF4-FFF2-40B4-BE49-F238E27FC236}">
                  <a16:creationId xmlns:a16="http://schemas.microsoft.com/office/drawing/2014/main" id="{2AD55F56-BB9C-5307-BDF3-DAC19A7E2066}"/>
                </a:ext>
              </a:extLst>
            </p:cNvPr>
            <p:cNvSpPr txBox="1"/>
            <p:nvPr/>
          </p:nvSpPr>
          <p:spPr>
            <a:xfrm>
              <a:off x="5762747" y="2934308"/>
              <a:ext cx="853764"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Release 2</a:t>
              </a:r>
            </a:p>
          </p:txBody>
        </p:sp>
        <p:sp>
          <p:nvSpPr>
            <p:cNvPr id="190" name="TextBox 189">
              <a:extLst>
                <a:ext uri="{FF2B5EF4-FFF2-40B4-BE49-F238E27FC236}">
                  <a16:creationId xmlns:a16="http://schemas.microsoft.com/office/drawing/2014/main" id="{33805145-DDA1-99FE-5DD0-BE105B83F39A}"/>
                </a:ext>
              </a:extLst>
            </p:cNvPr>
            <p:cNvSpPr txBox="1"/>
            <p:nvPr/>
          </p:nvSpPr>
          <p:spPr>
            <a:xfrm>
              <a:off x="2217373" y="2183193"/>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91" name="TextBox 190">
              <a:extLst>
                <a:ext uri="{FF2B5EF4-FFF2-40B4-BE49-F238E27FC236}">
                  <a16:creationId xmlns:a16="http://schemas.microsoft.com/office/drawing/2014/main" id="{10275C55-049B-05CE-2089-97F9C254899E}"/>
                </a:ext>
              </a:extLst>
            </p:cNvPr>
            <p:cNvSpPr txBox="1"/>
            <p:nvPr/>
          </p:nvSpPr>
          <p:spPr>
            <a:xfrm>
              <a:off x="3439985" y="2186809"/>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92" name="TextBox 191">
              <a:extLst>
                <a:ext uri="{FF2B5EF4-FFF2-40B4-BE49-F238E27FC236}">
                  <a16:creationId xmlns:a16="http://schemas.microsoft.com/office/drawing/2014/main" id="{86756F05-5032-8A1E-9156-2036F01231CF}"/>
                </a:ext>
              </a:extLst>
            </p:cNvPr>
            <p:cNvSpPr txBox="1"/>
            <p:nvPr/>
          </p:nvSpPr>
          <p:spPr>
            <a:xfrm>
              <a:off x="4662596" y="2185051"/>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93" name="TextBox 192">
              <a:extLst>
                <a:ext uri="{FF2B5EF4-FFF2-40B4-BE49-F238E27FC236}">
                  <a16:creationId xmlns:a16="http://schemas.microsoft.com/office/drawing/2014/main" id="{2048CF45-A4F5-F89D-5570-DE075F3B8703}"/>
                </a:ext>
              </a:extLst>
            </p:cNvPr>
            <p:cNvSpPr txBox="1"/>
            <p:nvPr/>
          </p:nvSpPr>
          <p:spPr>
            <a:xfrm>
              <a:off x="5885207" y="2185053"/>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94" name="TextBox 193">
              <a:extLst>
                <a:ext uri="{FF2B5EF4-FFF2-40B4-BE49-F238E27FC236}">
                  <a16:creationId xmlns:a16="http://schemas.microsoft.com/office/drawing/2014/main" id="{869437A3-56DC-7BF0-2F12-C433C358A6DF}"/>
                </a:ext>
              </a:extLst>
            </p:cNvPr>
            <p:cNvSpPr txBox="1"/>
            <p:nvPr/>
          </p:nvSpPr>
          <p:spPr>
            <a:xfrm>
              <a:off x="7107817" y="2185053"/>
              <a:ext cx="609429" cy="260401"/>
            </a:xfrm>
            <a:prstGeom prst="rect">
              <a:avLst/>
            </a:prstGeom>
            <a:noFill/>
          </p:spPr>
          <p:txBody>
            <a:bodyPr wrap="square" rtlCol="0">
              <a:spAutoFit/>
            </a:bodyPr>
            <a:lstStyle/>
            <a:p>
              <a:pPr algn="ctr"/>
              <a:r>
                <a:rPr lang="en-US" sz="1000" b="1">
                  <a:latin typeface="Arial" panose="020B0604020202020204" pitchFamily="34" charset="0"/>
                  <a:cs typeface="Arial" panose="020B0604020202020204" pitchFamily="34" charset="0"/>
                </a:rPr>
                <a:t>Sprint</a:t>
              </a:r>
            </a:p>
          </p:txBody>
        </p:sp>
        <p:sp>
          <p:nvSpPr>
            <p:cNvPr id="196" name="Oval 195">
              <a:extLst>
                <a:ext uri="{FF2B5EF4-FFF2-40B4-BE49-F238E27FC236}">
                  <a16:creationId xmlns:a16="http://schemas.microsoft.com/office/drawing/2014/main" id="{4D1222D2-994F-FF15-86EA-99E46AD00485}"/>
                </a:ext>
              </a:extLst>
            </p:cNvPr>
            <p:cNvSpPr/>
            <p:nvPr/>
          </p:nvSpPr>
          <p:spPr>
            <a:xfrm>
              <a:off x="9341333" y="1647567"/>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198" name="TextBox 197">
              <a:extLst>
                <a:ext uri="{FF2B5EF4-FFF2-40B4-BE49-F238E27FC236}">
                  <a16:creationId xmlns:a16="http://schemas.microsoft.com/office/drawing/2014/main" id="{67F41968-A2AA-9FC6-BFB3-AE8AB2444520}"/>
                </a:ext>
              </a:extLst>
            </p:cNvPr>
            <p:cNvSpPr txBox="1"/>
            <p:nvPr/>
          </p:nvSpPr>
          <p:spPr>
            <a:xfrm>
              <a:off x="7894210" y="2499943"/>
              <a:ext cx="1373235" cy="585903"/>
            </a:xfrm>
            <a:prstGeom prst="rect">
              <a:avLst/>
            </a:prstGeom>
            <a:noFill/>
            <a:ln>
              <a:noFill/>
            </a:ln>
          </p:spPr>
          <p:txBody>
            <a:bodyPr wrap="square" lIns="0" rtlCol="0">
              <a:spAutoFit/>
            </a:bodyPr>
            <a:lstStyle/>
            <a:p>
              <a:pPr algn="r"/>
              <a:r>
                <a:rPr lang="en-US" sz="1000" b="1">
                  <a:latin typeface="Arial" panose="020B0604020202020204" pitchFamily="34" charset="0"/>
                  <a:cs typeface="Arial" panose="020B0604020202020204" pitchFamily="34" charset="0"/>
                </a:rPr>
                <a:t>Product Owner/Stakeholder Communication</a:t>
              </a:r>
              <a:endParaRPr lang="en-GB" sz="1000" b="1">
                <a:latin typeface="Arial" panose="020B0604020202020204" pitchFamily="34" charset="0"/>
                <a:cs typeface="Arial" panose="020B0604020202020204" pitchFamily="34" charset="0"/>
              </a:endParaRPr>
            </a:p>
          </p:txBody>
        </p:sp>
        <p:sp>
          <p:nvSpPr>
            <p:cNvPr id="199" name="TextBox 198">
              <a:extLst>
                <a:ext uri="{FF2B5EF4-FFF2-40B4-BE49-F238E27FC236}">
                  <a16:creationId xmlns:a16="http://schemas.microsoft.com/office/drawing/2014/main" id="{CCDC28A3-DEFF-5CA7-A54B-06CC0EE63D74}"/>
                </a:ext>
              </a:extLst>
            </p:cNvPr>
            <p:cNvSpPr txBox="1"/>
            <p:nvPr/>
          </p:nvSpPr>
          <p:spPr>
            <a:xfrm>
              <a:off x="8300286" y="1562136"/>
              <a:ext cx="931986" cy="423152"/>
            </a:xfrm>
            <a:prstGeom prst="rect">
              <a:avLst/>
            </a:prstGeom>
            <a:noFill/>
            <a:ln>
              <a:noFill/>
            </a:ln>
          </p:spPr>
          <p:txBody>
            <a:bodyPr wrap="square" lIns="0" rtlCol="0">
              <a:spAutoFit/>
            </a:bodyPr>
            <a:lstStyle/>
            <a:p>
              <a:pPr algn="r"/>
              <a:r>
                <a:rPr lang="en-US" sz="1000" b="1">
                  <a:latin typeface="Arial" panose="020B0604020202020204" pitchFamily="34" charset="0"/>
                  <a:cs typeface="Arial" panose="020B0604020202020204" pitchFamily="34" charset="0"/>
                </a:rPr>
                <a:t>QA &amp; Governance</a:t>
              </a:r>
              <a:endParaRPr lang="en-GB" sz="1000" b="1">
                <a:latin typeface="Arial" panose="020B0604020202020204" pitchFamily="34" charset="0"/>
                <a:cs typeface="Arial" panose="020B0604020202020204" pitchFamily="34" charset="0"/>
              </a:endParaRPr>
            </a:p>
          </p:txBody>
        </p:sp>
        <p:sp>
          <p:nvSpPr>
            <p:cNvPr id="200" name="TextBox 199">
              <a:extLst>
                <a:ext uri="{FF2B5EF4-FFF2-40B4-BE49-F238E27FC236}">
                  <a16:creationId xmlns:a16="http://schemas.microsoft.com/office/drawing/2014/main" id="{6F7B880C-C108-36E6-D3C3-315C27C89211}"/>
                </a:ext>
              </a:extLst>
            </p:cNvPr>
            <p:cNvSpPr txBox="1"/>
            <p:nvPr/>
          </p:nvSpPr>
          <p:spPr>
            <a:xfrm>
              <a:off x="11102559" y="2662695"/>
              <a:ext cx="758775" cy="260401"/>
            </a:xfrm>
            <a:prstGeom prst="rect">
              <a:avLst/>
            </a:prstGeom>
            <a:noFill/>
            <a:ln>
              <a:noFill/>
            </a:ln>
          </p:spPr>
          <p:txBody>
            <a:bodyPr wrap="square" rtlCol="0">
              <a:spAutoFit/>
            </a:bodyPr>
            <a:lstStyle/>
            <a:p>
              <a:r>
                <a:rPr lang="en-US" sz="1000" b="1">
                  <a:latin typeface="Arial" panose="020B0604020202020204" pitchFamily="34" charset="0"/>
                  <a:cs typeface="Arial" panose="020B0604020202020204" pitchFamily="34" charset="0"/>
                </a:rPr>
                <a:t>Delivery</a:t>
              </a:r>
              <a:endParaRPr lang="en-GB" sz="1000" b="1">
                <a:latin typeface="Arial" panose="020B0604020202020204" pitchFamily="34" charset="0"/>
                <a:cs typeface="Arial" panose="020B0604020202020204" pitchFamily="34" charset="0"/>
              </a:endParaRPr>
            </a:p>
          </p:txBody>
        </p:sp>
        <p:sp>
          <p:nvSpPr>
            <p:cNvPr id="201" name="TextBox 200">
              <a:extLst>
                <a:ext uri="{FF2B5EF4-FFF2-40B4-BE49-F238E27FC236}">
                  <a16:creationId xmlns:a16="http://schemas.microsoft.com/office/drawing/2014/main" id="{993F49EE-0BF3-67A8-F8A0-CE6D41CD9990}"/>
                </a:ext>
              </a:extLst>
            </p:cNvPr>
            <p:cNvSpPr txBox="1"/>
            <p:nvPr/>
          </p:nvSpPr>
          <p:spPr>
            <a:xfrm>
              <a:off x="11128009" y="1562136"/>
              <a:ext cx="755469" cy="423152"/>
            </a:xfrm>
            <a:prstGeom prst="rect">
              <a:avLst/>
            </a:prstGeom>
            <a:noFill/>
            <a:ln>
              <a:noFill/>
            </a:ln>
          </p:spPr>
          <p:txBody>
            <a:bodyPr wrap="square" rtlCol="0">
              <a:spAutoFit/>
            </a:bodyPr>
            <a:lstStyle/>
            <a:p>
              <a:r>
                <a:rPr lang="en-US" sz="1000" b="1">
                  <a:latin typeface="Arial" panose="020B0604020202020204" pitchFamily="34" charset="0"/>
                  <a:cs typeface="Arial" panose="020B0604020202020204" pitchFamily="34" charset="0"/>
                </a:rPr>
                <a:t>Plan IA Work</a:t>
              </a:r>
              <a:endParaRPr lang="en-GB" sz="1000" b="1">
                <a:latin typeface="Arial" panose="020B0604020202020204" pitchFamily="34" charset="0"/>
                <a:cs typeface="Arial" panose="020B0604020202020204" pitchFamily="34" charset="0"/>
              </a:endParaRPr>
            </a:p>
          </p:txBody>
        </p:sp>
        <p:grpSp>
          <p:nvGrpSpPr>
            <p:cNvPr id="202" name="Group 201">
              <a:extLst>
                <a:ext uri="{FF2B5EF4-FFF2-40B4-BE49-F238E27FC236}">
                  <a16:creationId xmlns:a16="http://schemas.microsoft.com/office/drawing/2014/main" id="{0406E74F-4E1D-2D9D-B06A-A0290F085064}"/>
                </a:ext>
              </a:extLst>
            </p:cNvPr>
            <p:cNvGrpSpPr/>
            <p:nvPr/>
          </p:nvGrpSpPr>
          <p:grpSpPr>
            <a:xfrm>
              <a:off x="9695359" y="1664279"/>
              <a:ext cx="1007964" cy="1025857"/>
              <a:chOff x="9691259" y="1692979"/>
              <a:chExt cx="1007964" cy="1025857"/>
            </a:xfrm>
          </p:grpSpPr>
          <p:sp>
            <p:nvSpPr>
              <p:cNvPr id="203" name="TextBox 202">
                <a:extLst>
                  <a:ext uri="{FF2B5EF4-FFF2-40B4-BE49-F238E27FC236}">
                    <a16:creationId xmlns:a16="http://schemas.microsoft.com/office/drawing/2014/main" id="{E922B0AC-4A76-9A11-1EAB-EF2C5FDC4AFB}"/>
                  </a:ext>
                </a:extLst>
              </p:cNvPr>
              <p:cNvSpPr txBox="1"/>
              <p:nvPr/>
            </p:nvSpPr>
            <p:spPr>
              <a:xfrm>
                <a:off x="9691259" y="1692979"/>
                <a:ext cx="1007964" cy="260401"/>
              </a:xfrm>
              <a:prstGeom prst="rect">
                <a:avLst/>
              </a:prstGeom>
              <a:noFill/>
              <a:ln>
                <a:noFill/>
              </a:ln>
            </p:spPr>
            <p:txBody>
              <a:bodyPr wrap="square" rtlCol="0">
                <a:spAutoFit/>
              </a:bodyPr>
              <a:lstStyle/>
              <a:p>
                <a:pPr algn="ctr"/>
                <a:r>
                  <a:rPr lang="en-US" sz="1000" b="1">
                    <a:latin typeface="Arial" panose="020B0604020202020204" pitchFamily="34" charset="0"/>
                    <a:cs typeface="Arial" panose="020B0604020202020204" pitchFamily="34" charset="0"/>
                  </a:rPr>
                  <a:t>Assess Risk</a:t>
                </a:r>
                <a:endParaRPr lang="en-GB" sz="1000" b="1">
                  <a:latin typeface="Arial" panose="020B0604020202020204" pitchFamily="34" charset="0"/>
                  <a:cs typeface="Arial" panose="020B0604020202020204" pitchFamily="34" charset="0"/>
                </a:endParaRPr>
              </a:p>
            </p:txBody>
          </p:sp>
          <p:sp>
            <p:nvSpPr>
              <p:cNvPr id="204" name="TextBox 203">
                <a:extLst>
                  <a:ext uri="{FF2B5EF4-FFF2-40B4-BE49-F238E27FC236}">
                    <a16:creationId xmlns:a16="http://schemas.microsoft.com/office/drawing/2014/main" id="{02191ACC-11E9-8C85-C4EB-91881A8295A9}"/>
                  </a:ext>
                </a:extLst>
              </p:cNvPr>
              <p:cNvSpPr txBox="1"/>
              <p:nvPr/>
            </p:nvSpPr>
            <p:spPr>
              <a:xfrm>
                <a:off x="9763817" y="2295683"/>
                <a:ext cx="862848" cy="423153"/>
              </a:xfrm>
              <a:prstGeom prst="rect">
                <a:avLst/>
              </a:prstGeom>
              <a:noFill/>
              <a:ln>
                <a:noFill/>
              </a:ln>
            </p:spPr>
            <p:txBody>
              <a:bodyPr wrap="square" rtlCol="0">
                <a:spAutoFit/>
              </a:bodyPr>
              <a:lstStyle/>
              <a:p>
                <a:pPr algn="ctr"/>
                <a:r>
                  <a:rPr lang="en-US" sz="1000" b="1">
                    <a:latin typeface="Arial" panose="020B0604020202020204" pitchFamily="34" charset="0"/>
                    <a:cs typeface="Arial" panose="020B0604020202020204" pitchFamily="34" charset="0"/>
                  </a:rPr>
                  <a:t>Tracking/</a:t>
                </a:r>
                <a:br>
                  <a:rPr lang="en-US" sz="1000" b="1">
                    <a:latin typeface="Arial" panose="020B0604020202020204" pitchFamily="34" charset="0"/>
                    <a:cs typeface="Arial" panose="020B0604020202020204" pitchFamily="34" charset="0"/>
                  </a:rPr>
                </a:br>
                <a:r>
                  <a:rPr lang="en-US" sz="1000" b="1">
                    <a:latin typeface="Arial" panose="020B0604020202020204" pitchFamily="34" charset="0"/>
                    <a:cs typeface="Arial" panose="020B0604020202020204" pitchFamily="34" charset="0"/>
                  </a:rPr>
                  <a:t>Reporting</a:t>
                </a:r>
                <a:endParaRPr lang="en-GB" sz="1000" b="1">
                  <a:latin typeface="Arial" panose="020B0604020202020204" pitchFamily="34" charset="0"/>
                  <a:cs typeface="Arial" panose="020B0604020202020204" pitchFamily="34" charset="0"/>
                </a:endParaRPr>
              </a:p>
            </p:txBody>
          </p:sp>
          <p:sp>
            <p:nvSpPr>
              <p:cNvPr id="205" name="TextBox 204">
                <a:extLst>
                  <a:ext uri="{FF2B5EF4-FFF2-40B4-BE49-F238E27FC236}">
                    <a16:creationId xmlns:a16="http://schemas.microsoft.com/office/drawing/2014/main" id="{3AD05B1E-A8A9-8B0F-8FD6-C06AAA512F58}"/>
                  </a:ext>
                </a:extLst>
              </p:cNvPr>
              <p:cNvSpPr txBox="1"/>
              <p:nvPr/>
            </p:nvSpPr>
            <p:spPr>
              <a:xfrm>
                <a:off x="9777019" y="1994331"/>
                <a:ext cx="836444" cy="288103"/>
              </a:xfrm>
              <a:prstGeom prst="roundRect">
                <a:avLst/>
              </a:prstGeom>
              <a:solidFill>
                <a:schemeClr val="accent1"/>
              </a:solidFill>
              <a:ln>
                <a:solidFill>
                  <a:schemeClr val="bg1"/>
                </a:solidFill>
              </a:ln>
            </p:spPr>
            <p:txBody>
              <a:bodyPr wrap="square" rtlCol="0">
                <a:spAutoFit/>
              </a:bodyPr>
              <a:lstStyle/>
              <a:p>
                <a:pPr algn="ctr"/>
                <a:r>
                  <a:rPr lang="en-GB" sz="1000" b="1">
                    <a:solidFill>
                      <a:schemeClr val="bg1"/>
                    </a:solidFill>
                    <a:latin typeface="Arial" panose="020B0604020202020204" pitchFamily="34" charset="0"/>
                    <a:cs typeface="Arial" panose="020B0604020202020204" pitchFamily="34" charset="0"/>
                  </a:rPr>
                  <a:t>IA Sprint</a:t>
                </a:r>
              </a:p>
            </p:txBody>
          </p:sp>
        </p:grpSp>
        <p:sp>
          <p:nvSpPr>
            <p:cNvPr id="207" name="Oval 206">
              <a:extLst>
                <a:ext uri="{FF2B5EF4-FFF2-40B4-BE49-F238E27FC236}">
                  <a16:creationId xmlns:a16="http://schemas.microsoft.com/office/drawing/2014/main" id="{31477EFD-E489-4704-1100-CA7512E394BE}"/>
                </a:ext>
              </a:extLst>
            </p:cNvPr>
            <p:cNvSpPr/>
            <p:nvPr/>
          </p:nvSpPr>
          <p:spPr>
            <a:xfrm>
              <a:off x="10031669" y="1199937"/>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10" name="Oval 209">
              <a:extLst>
                <a:ext uri="{FF2B5EF4-FFF2-40B4-BE49-F238E27FC236}">
                  <a16:creationId xmlns:a16="http://schemas.microsoft.com/office/drawing/2014/main" id="{6EF1B69F-8F04-6C8A-8EF5-1CB374393FFC}"/>
                </a:ext>
              </a:extLst>
            </p:cNvPr>
            <p:cNvSpPr/>
            <p:nvPr/>
          </p:nvSpPr>
          <p:spPr>
            <a:xfrm>
              <a:off x="10744555" y="1646524"/>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13" name="Oval 212">
              <a:extLst>
                <a:ext uri="{FF2B5EF4-FFF2-40B4-BE49-F238E27FC236}">
                  <a16:creationId xmlns:a16="http://schemas.microsoft.com/office/drawing/2014/main" id="{FFFECD28-AD5A-C606-96D8-93577078C147}"/>
                </a:ext>
              </a:extLst>
            </p:cNvPr>
            <p:cNvSpPr/>
            <p:nvPr/>
          </p:nvSpPr>
          <p:spPr>
            <a:xfrm>
              <a:off x="10721797" y="2367167"/>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392CF940-FFBD-9B7C-FE15-9630C668F7FE}"/>
                </a:ext>
              </a:extLst>
            </p:cNvPr>
            <p:cNvSpPr/>
            <p:nvPr/>
          </p:nvSpPr>
          <p:spPr>
            <a:xfrm>
              <a:off x="10038216" y="2791526"/>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1FDD7A0E-8D5B-8308-8DE2-6EB0ECCC6DE8}"/>
                </a:ext>
              </a:extLst>
            </p:cNvPr>
            <p:cNvSpPr/>
            <p:nvPr/>
          </p:nvSpPr>
          <p:spPr>
            <a:xfrm>
              <a:off x="9365955" y="2367167"/>
              <a:ext cx="320041" cy="320041"/>
            </a:xfrm>
            <a:prstGeom prst="ellipse">
              <a:avLst/>
            </a:prstGeom>
            <a:solidFill>
              <a:schemeClr val="accent5">
                <a:lumMod val="20000"/>
                <a:lumOff val="8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latin typeface="Arial" panose="020B0604020202020204" pitchFamily="34" charset="0"/>
                <a:cs typeface="Arial" panose="020B0604020202020204" pitchFamily="34" charset="0"/>
              </a:endParaRPr>
            </a:p>
          </p:txBody>
        </p:sp>
        <p:sp>
          <p:nvSpPr>
            <p:cNvPr id="221" name="Rectangle 220">
              <a:extLst>
                <a:ext uri="{FF2B5EF4-FFF2-40B4-BE49-F238E27FC236}">
                  <a16:creationId xmlns:a16="http://schemas.microsoft.com/office/drawing/2014/main" id="{3DE35771-EC11-F6B0-E913-56BFB2A94D3A}"/>
                </a:ext>
              </a:extLst>
            </p:cNvPr>
            <p:cNvSpPr/>
            <p:nvPr/>
          </p:nvSpPr>
          <p:spPr>
            <a:xfrm>
              <a:off x="596684" y="3584942"/>
              <a:ext cx="2651760" cy="266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90714" rIns="0" bIns="90714" rtlCol="0" anchor="t"/>
            <a:lstStyle/>
            <a:p>
              <a:pPr marL="173736" indent="-173736">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Participate in iteration/release and scrum/sprint planning sessions to provide: </a:t>
              </a:r>
            </a:p>
            <a:p>
              <a:pPr marL="347472" lvl="1" indent="-173736">
                <a:spcAft>
                  <a:spcPts val="200"/>
                </a:spcAft>
                <a:buClr>
                  <a:srgbClr val="3C3D3E"/>
                </a:buClr>
                <a:buSzPct val="100000"/>
                <a:buFont typeface="Courier New" panose="02070309020205020404" pitchFamily="49" charset="0"/>
                <a:buChar char="−"/>
              </a:pPr>
              <a:r>
                <a:rPr lang="en-US" sz="1000">
                  <a:solidFill>
                    <a:schemeClr val="tx1"/>
                  </a:solidFill>
                  <a:latin typeface="Arial" panose="020B0604020202020204" pitchFamily="34" charset="0"/>
                  <a:cs typeface="Arial" panose="020B0604020202020204" pitchFamily="34" charset="0"/>
                </a:rPr>
                <a:t>User story requirements: documentation, risk/control considerations, data conversion, testing, etc.</a:t>
              </a:r>
            </a:p>
            <a:p>
              <a:pPr marL="347472" lvl="1" indent="-173736" defTabSz="914400">
                <a:spcAft>
                  <a:spcPts val="200"/>
                </a:spcAft>
                <a:buClr>
                  <a:srgbClr val="3C3D3E"/>
                </a:buClr>
                <a:buSzPct val="100000"/>
                <a:buFont typeface="Courier New" panose="02070309020205020404" pitchFamily="49" charset="0"/>
                <a:buChar char="−"/>
                <a:defRPr/>
              </a:pPr>
              <a:r>
                <a:rPr lang="en-US" sz="1000">
                  <a:solidFill>
                    <a:schemeClr val="tx1"/>
                  </a:solidFill>
                  <a:latin typeface="Arial" panose="020B0604020202020204" pitchFamily="34" charset="0"/>
                  <a:cs typeface="Arial" panose="020B0604020202020204" pitchFamily="34" charset="0"/>
                </a:rPr>
                <a:t>Collaboration with product owners</a:t>
              </a:r>
            </a:p>
            <a:p>
              <a:pPr marL="347472" lvl="1" indent="-173736">
                <a:spcAft>
                  <a:spcPts val="200"/>
                </a:spcAft>
                <a:buClr>
                  <a:srgbClr val="3C3D3E"/>
                </a:buClr>
                <a:buSzPct val="100000"/>
                <a:buFont typeface="Courier New" panose="02070309020205020404" pitchFamily="49" charset="0"/>
                <a:buChar char="−"/>
              </a:pPr>
              <a:r>
                <a:rPr lang="en-US" sz="1000">
                  <a:solidFill>
                    <a:schemeClr val="tx1"/>
                  </a:solidFill>
                  <a:latin typeface="Arial" panose="020B0604020202020204" pitchFamily="34" charset="0"/>
                  <a:cs typeface="Arial" panose="020B0604020202020204" pitchFamily="34" charset="0"/>
                </a:rPr>
                <a:t>Identify and raise dependencies between user stories and initiatives</a:t>
              </a:r>
            </a:p>
            <a:p>
              <a:pPr marL="347472" lvl="1" indent="-173736">
                <a:spcAft>
                  <a:spcPts val="200"/>
                </a:spcAft>
                <a:buClr>
                  <a:srgbClr val="3C3D3E"/>
                </a:buClr>
                <a:buSzPct val="100000"/>
                <a:buFont typeface="Courier New" panose="02070309020205020404" pitchFamily="49" charset="0"/>
                <a:buChar char="−"/>
              </a:pPr>
              <a:r>
                <a:rPr lang="en-US" sz="1000">
                  <a:solidFill>
                    <a:schemeClr val="tx1"/>
                  </a:solidFill>
                  <a:latin typeface="Arial" panose="020B0604020202020204" pitchFamily="34" charset="0"/>
                  <a:cs typeface="Arial" panose="020B0604020202020204" pitchFamily="34" charset="0"/>
                </a:rPr>
                <a:t>Evaluate use of Agile methodology and provide project management guidance </a:t>
              </a:r>
            </a:p>
          </p:txBody>
        </p:sp>
        <p:sp>
          <p:nvSpPr>
            <p:cNvPr id="222" name="Rounded Rectangle 221">
              <a:extLst>
                <a:ext uri="{FF2B5EF4-FFF2-40B4-BE49-F238E27FC236}">
                  <a16:creationId xmlns:a16="http://schemas.microsoft.com/office/drawing/2014/main" id="{8A46D83F-774B-CCCB-8D31-3E17973780DC}"/>
                </a:ext>
              </a:extLst>
            </p:cNvPr>
            <p:cNvSpPr/>
            <p:nvPr/>
          </p:nvSpPr>
          <p:spPr>
            <a:xfrm>
              <a:off x="596684" y="3331850"/>
              <a:ext cx="2651760" cy="27370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714" tIns="90714" rIns="90714" bIns="90714" rtlCol="0" anchor="ctr"/>
            <a:lstStyle/>
            <a:p>
              <a:pPr algn="ctr"/>
              <a:r>
                <a:rPr lang="en-US" sz="1000" b="1">
                  <a:solidFill>
                    <a:schemeClr val="bg1"/>
                  </a:solidFill>
                  <a:latin typeface="Arial" panose="020B0604020202020204" pitchFamily="34" charset="0"/>
                  <a:cs typeface="Arial" panose="020B0604020202020204" pitchFamily="34" charset="0"/>
                </a:rPr>
                <a:t>Sprint/Scrum Planning</a:t>
              </a:r>
              <a:endParaRPr lang="en-GB" sz="1000" b="1">
                <a:solidFill>
                  <a:schemeClr val="bg1"/>
                </a:solidFill>
                <a:latin typeface="Arial" panose="020B0604020202020204" pitchFamily="34" charset="0"/>
                <a:cs typeface="Arial" panose="020B0604020202020204" pitchFamily="34" charset="0"/>
              </a:endParaRPr>
            </a:p>
          </p:txBody>
        </p:sp>
        <p:sp>
          <p:nvSpPr>
            <p:cNvPr id="223" name="Rectangle 222">
              <a:extLst>
                <a:ext uri="{FF2B5EF4-FFF2-40B4-BE49-F238E27FC236}">
                  <a16:creationId xmlns:a16="http://schemas.microsoft.com/office/drawing/2014/main" id="{EC1032CF-BAA4-E24C-0B17-EDAD849847CC}"/>
                </a:ext>
              </a:extLst>
            </p:cNvPr>
            <p:cNvSpPr/>
            <p:nvPr/>
          </p:nvSpPr>
          <p:spPr>
            <a:xfrm>
              <a:off x="3382390" y="3584942"/>
              <a:ext cx="2651760" cy="266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90714" rIns="0" bIns="90714" rtlCol="0" anchor="t"/>
            <a:lstStyle/>
            <a:p>
              <a:pPr>
                <a:spcAft>
                  <a:spcPts val="200"/>
                </a:spcAft>
                <a:buClr>
                  <a:srgbClr val="3C3D3E"/>
                </a:buClr>
                <a:buSzPct val="100000"/>
              </a:pPr>
              <a:r>
                <a:rPr lang="en-US" sz="1000" b="1">
                  <a:solidFill>
                    <a:schemeClr val="tx1"/>
                  </a:solidFill>
                  <a:latin typeface="Arial" panose="020B0604020202020204" pitchFamily="34" charset="0"/>
                  <a:cs typeface="Arial" panose="020B0604020202020204" pitchFamily="34" charset="0"/>
                </a:rPr>
                <a:t>Teaming</a:t>
              </a:r>
            </a:p>
            <a:p>
              <a:pPr marL="173736" indent="-173736">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Collaborate with user story owners to provide on-going guidance and support</a:t>
              </a:r>
            </a:p>
            <a:p>
              <a:pPr marL="173736" indent="-173736">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Provide daily standup participation and on-going project team support</a:t>
              </a:r>
            </a:p>
            <a:p>
              <a:pPr>
                <a:spcAft>
                  <a:spcPts val="200"/>
                </a:spcAft>
                <a:buClr>
                  <a:srgbClr val="3C3D3E"/>
                </a:buClr>
                <a:buSzPct val="100000"/>
              </a:pPr>
              <a:r>
                <a:rPr lang="en-US" sz="1000" b="1">
                  <a:solidFill>
                    <a:schemeClr val="tx1"/>
                  </a:solidFill>
                  <a:latin typeface="Arial" panose="020B0604020202020204" pitchFamily="34" charset="0"/>
                  <a:cs typeface="Arial" panose="020B0604020202020204" pitchFamily="34" charset="0"/>
                </a:rPr>
                <a:t>Delivery</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Testing Review</a:t>
              </a:r>
            </a:p>
            <a:p>
              <a:pPr marL="347472" lvl="1" indent="-173736">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Data conversion completeness and accuracy assessment</a:t>
              </a:r>
            </a:p>
            <a:p>
              <a:pPr marL="347472" lvl="1"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Internal controls process flows/narratives development, design evaluation, vendor controls mapping</a:t>
              </a:r>
            </a:p>
            <a:p>
              <a:pPr marL="347472" lvl="1"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Provide targeted compliance and regulatory guidance to project team</a:t>
              </a:r>
            </a:p>
          </p:txBody>
        </p:sp>
        <p:sp>
          <p:nvSpPr>
            <p:cNvPr id="224" name="Rounded Rectangle 223">
              <a:extLst>
                <a:ext uri="{FF2B5EF4-FFF2-40B4-BE49-F238E27FC236}">
                  <a16:creationId xmlns:a16="http://schemas.microsoft.com/office/drawing/2014/main" id="{63DD4679-C999-71BC-C20C-3E0175F3C518}"/>
                </a:ext>
              </a:extLst>
            </p:cNvPr>
            <p:cNvSpPr/>
            <p:nvPr/>
          </p:nvSpPr>
          <p:spPr>
            <a:xfrm>
              <a:off x="3382390" y="3331850"/>
              <a:ext cx="2651760" cy="2792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714" tIns="90714" rIns="90714" bIns="90714" rtlCol="0" anchor="ctr"/>
            <a:lstStyle/>
            <a:p>
              <a:pPr algn="ctr"/>
              <a:r>
                <a:rPr lang="en-US" sz="1000" b="1">
                  <a:solidFill>
                    <a:schemeClr val="bg1"/>
                  </a:solidFill>
                  <a:latin typeface="Arial" panose="020B0604020202020204" pitchFamily="34" charset="0"/>
                  <a:cs typeface="Arial" panose="020B0604020202020204" pitchFamily="34" charset="0"/>
                </a:rPr>
                <a:t>Sprint/Scrum Execution </a:t>
              </a:r>
              <a:endParaRPr lang="en-GB" sz="1000" b="1">
                <a:solidFill>
                  <a:schemeClr val="bg1"/>
                </a:solidFill>
                <a:latin typeface="Arial" panose="020B0604020202020204" pitchFamily="34" charset="0"/>
                <a:cs typeface="Arial" panose="020B0604020202020204" pitchFamily="34" charset="0"/>
              </a:endParaRPr>
            </a:p>
          </p:txBody>
        </p:sp>
        <p:sp>
          <p:nvSpPr>
            <p:cNvPr id="225" name="Rectangle 224">
              <a:extLst>
                <a:ext uri="{FF2B5EF4-FFF2-40B4-BE49-F238E27FC236}">
                  <a16:creationId xmlns:a16="http://schemas.microsoft.com/office/drawing/2014/main" id="{5B81A69C-8B89-54E0-F710-4075DC13D063}"/>
                </a:ext>
              </a:extLst>
            </p:cNvPr>
            <p:cNvSpPr/>
            <p:nvPr/>
          </p:nvSpPr>
          <p:spPr>
            <a:xfrm>
              <a:off x="6168096" y="3584942"/>
              <a:ext cx="2651760" cy="266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90714" rIns="0" bIns="90714" rtlCol="0" anchor="t"/>
            <a:lstStyle/>
            <a:p>
              <a:pPr defTabSz="914400">
                <a:spcAft>
                  <a:spcPts val="200"/>
                </a:spcAft>
                <a:buClr>
                  <a:srgbClr val="3C3D3E"/>
                </a:buClr>
                <a:buSzPct val="100000"/>
              </a:pPr>
              <a:r>
                <a:rPr lang="en-US" sz="1000" b="1">
                  <a:solidFill>
                    <a:schemeClr val="tx1"/>
                  </a:solidFill>
                  <a:latin typeface="Arial" panose="020B0604020202020204" pitchFamily="34" charset="0"/>
                  <a:cs typeface="Arial" panose="020B0604020202020204" pitchFamily="34" charset="0"/>
                </a:rPr>
                <a:t>Communications</a:t>
              </a:r>
            </a:p>
            <a:p>
              <a:pPr marL="173736" indent="-173736" defTabSz="914400">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Present observations, findings, and </a:t>
              </a:r>
              <a:br>
                <a:rPr lang="en-US" sz="1000">
                  <a:solidFill>
                    <a:schemeClr val="tx1"/>
                  </a:solidFill>
                  <a:latin typeface="Arial" panose="020B0604020202020204" pitchFamily="34" charset="0"/>
                  <a:cs typeface="Arial" panose="020B0604020202020204" pitchFamily="34" charset="0"/>
                </a:rPr>
              </a:br>
              <a:r>
                <a:rPr lang="en-US" sz="1000">
                  <a:solidFill>
                    <a:schemeClr val="tx1"/>
                  </a:solidFill>
                  <a:latin typeface="Arial" panose="020B0604020202020204" pitchFamily="34" charset="0"/>
                  <a:cs typeface="Arial" panose="020B0604020202020204" pitchFamily="34" charset="0"/>
                </a:rPr>
                <a:t>risks to stakeholders/product owners</a:t>
              </a:r>
            </a:p>
            <a:p>
              <a:pPr marL="173736" indent="-173736" defTabSz="914400">
                <a:spcAft>
                  <a:spcPts val="200"/>
                </a:spcAft>
                <a:buClr>
                  <a:srgbClr val="3C3D3E"/>
                </a:buClr>
                <a:buSzPct val="100000"/>
                <a:buFont typeface="Arial" panose="020B0604020202020204" pitchFamily="34" charset="0"/>
                <a:buChar char="•"/>
              </a:pPr>
              <a:r>
                <a:rPr lang="en-US" sz="1000">
                  <a:solidFill>
                    <a:schemeClr val="tx1"/>
                  </a:solidFill>
                  <a:latin typeface="Arial" panose="020B0604020202020204" pitchFamily="34" charset="0"/>
                  <a:cs typeface="Arial" panose="020B0604020202020204" pitchFamily="34" charset="0"/>
                </a:rPr>
                <a:t>Provide on-going involvement updates </a:t>
              </a:r>
              <a:br>
                <a:rPr lang="en-US" sz="1000">
                  <a:solidFill>
                    <a:schemeClr val="tx1"/>
                  </a:solidFill>
                  <a:latin typeface="Arial" panose="020B0604020202020204" pitchFamily="34" charset="0"/>
                  <a:cs typeface="Arial" panose="020B0604020202020204" pitchFamily="34" charset="0"/>
                </a:rPr>
              </a:br>
              <a:r>
                <a:rPr lang="en-US" sz="1000">
                  <a:solidFill>
                    <a:schemeClr val="tx1"/>
                  </a:solidFill>
                  <a:latin typeface="Arial" panose="020B0604020202020204" pitchFamily="34" charset="0"/>
                  <a:cs typeface="Arial" panose="020B0604020202020204" pitchFamily="34" charset="0"/>
                </a:rPr>
                <a:t>o the audit committee</a:t>
              </a:r>
            </a:p>
            <a:p>
              <a:pPr defTabSz="914400">
                <a:spcAft>
                  <a:spcPts val="200"/>
                </a:spcAft>
                <a:buClr>
                  <a:srgbClr val="3C3D3E"/>
                </a:buClr>
                <a:buSzPct val="100000"/>
              </a:pPr>
              <a:r>
                <a:rPr lang="en-US" sz="1000" b="1">
                  <a:solidFill>
                    <a:schemeClr val="tx1"/>
                  </a:solidFill>
                  <a:latin typeface="Arial" panose="020B0604020202020204" pitchFamily="34" charset="0"/>
                  <a:cs typeface="Arial" panose="020B0604020202020204" pitchFamily="34" charset="0"/>
                </a:rPr>
                <a:t>Cutover</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Release Plan Review</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“Go”/“No-Go” criteria evaluation </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Independent opinion on “Go”/“No-Go” decision</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Real-time feedback during cutover process</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Escalation and sounding board for cutover issues/resolutions</a:t>
              </a:r>
            </a:p>
          </p:txBody>
        </p:sp>
        <p:sp>
          <p:nvSpPr>
            <p:cNvPr id="226" name="Rounded Rectangle 225">
              <a:extLst>
                <a:ext uri="{FF2B5EF4-FFF2-40B4-BE49-F238E27FC236}">
                  <a16:creationId xmlns:a16="http://schemas.microsoft.com/office/drawing/2014/main" id="{572B50C5-3F9D-1B12-36E4-266B7E7EB311}"/>
                </a:ext>
              </a:extLst>
            </p:cNvPr>
            <p:cNvSpPr/>
            <p:nvPr/>
          </p:nvSpPr>
          <p:spPr>
            <a:xfrm>
              <a:off x="6168096" y="3331850"/>
              <a:ext cx="2651760" cy="2792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714" tIns="90714" rIns="90714" bIns="90714" rtlCol="0" anchor="ctr"/>
            <a:lstStyle/>
            <a:p>
              <a:pPr algn="ctr"/>
              <a:r>
                <a:rPr lang="en-US" sz="1000" b="1">
                  <a:solidFill>
                    <a:schemeClr val="bg1"/>
                  </a:solidFill>
                  <a:latin typeface="Arial" panose="020B0604020202020204" pitchFamily="34" charset="0"/>
                  <a:cs typeface="Arial" panose="020B0604020202020204" pitchFamily="34" charset="0"/>
                </a:rPr>
                <a:t>Release Deployment</a:t>
              </a:r>
              <a:endParaRPr lang="en-GB" sz="1000" b="1">
                <a:solidFill>
                  <a:schemeClr val="bg1"/>
                </a:solidFill>
                <a:latin typeface="Arial" panose="020B0604020202020204" pitchFamily="34" charset="0"/>
                <a:cs typeface="Arial" panose="020B0604020202020204" pitchFamily="34" charset="0"/>
              </a:endParaRPr>
            </a:p>
          </p:txBody>
        </p:sp>
        <p:sp>
          <p:nvSpPr>
            <p:cNvPr id="227" name="Rectangle 226">
              <a:extLst>
                <a:ext uri="{FF2B5EF4-FFF2-40B4-BE49-F238E27FC236}">
                  <a16:creationId xmlns:a16="http://schemas.microsoft.com/office/drawing/2014/main" id="{3FCBD9BB-AE33-243F-1EB1-57EA7F894989}"/>
                </a:ext>
              </a:extLst>
            </p:cNvPr>
            <p:cNvSpPr/>
            <p:nvPr/>
          </p:nvSpPr>
          <p:spPr>
            <a:xfrm>
              <a:off x="8953802" y="3584942"/>
              <a:ext cx="2651760" cy="26616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90714" rIns="0" bIns="90714" rtlCol="0" anchor="t"/>
            <a:lstStyle/>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Provide perspective on IA observations in lessons learned discussions</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Guidance on backlog grooming for “Must-Have” and “Nice-to-Have” compliance/control requirements</a:t>
              </a:r>
            </a:p>
            <a:p>
              <a:pPr marL="173736" indent="-173736" defTabSz="914400">
                <a:spcAft>
                  <a:spcPts val="200"/>
                </a:spcAft>
                <a:buClr>
                  <a:srgbClr val="3C3D3E"/>
                </a:buClr>
                <a:buSzPct val="100000"/>
                <a:buFont typeface="Arial" panose="020B0604020202020204" pitchFamily="34" charset="0"/>
                <a:buChar char="•"/>
                <a:defRPr/>
              </a:pPr>
              <a:r>
                <a:rPr lang="en-US" sz="1000">
                  <a:solidFill>
                    <a:schemeClr val="tx1"/>
                  </a:solidFill>
                  <a:latin typeface="Arial" panose="020B0604020202020204" pitchFamily="34" charset="0"/>
                  <a:cs typeface="Arial" panose="020B0604020202020204" pitchFamily="34" charset="0"/>
                </a:rPr>
                <a:t>Help plan target dates/sprints/releases for IA deliverables to align with the overall project timeline</a:t>
              </a:r>
            </a:p>
          </p:txBody>
        </p:sp>
        <p:sp>
          <p:nvSpPr>
            <p:cNvPr id="228" name="Rounded Rectangle 227">
              <a:extLst>
                <a:ext uri="{FF2B5EF4-FFF2-40B4-BE49-F238E27FC236}">
                  <a16:creationId xmlns:a16="http://schemas.microsoft.com/office/drawing/2014/main" id="{D52AAAE7-C8F1-8C8A-31F8-BC3BF07D628D}"/>
                </a:ext>
              </a:extLst>
            </p:cNvPr>
            <p:cNvSpPr/>
            <p:nvPr/>
          </p:nvSpPr>
          <p:spPr>
            <a:xfrm>
              <a:off x="8953802" y="3331850"/>
              <a:ext cx="2651760" cy="27928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0714" tIns="90714" rIns="90714" bIns="90714" rtlCol="0" anchor="ctr"/>
            <a:lstStyle/>
            <a:p>
              <a:pPr algn="ctr"/>
              <a:r>
                <a:rPr lang="en-GB" sz="1000" b="1">
                  <a:solidFill>
                    <a:schemeClr val="bg1"/>
                  </a:solidFill>
                  <a:latin typeface="Arial" panose="020B0604020202020204" pitchFamily="34" charset="0"/>
                  <a:cs typeface="Arial" panose="020B0604020202020204" pitchFamily="34" charset="0"/>
                </a:rPr>
                <a:t>Backlog &amp; Retrospective</a:t>
              </a:r>
            </a:p>
          </p:txBody>
        </p:sp>
      </p:grpSp>
      <p:grpSp>
        <p:nvGrpSpPr>
          <p:cNvPr id="231" name="Group 230">
            <a:extLst>
              <a:ext uri="{FF2B5EF4-FFF2-40B4-BE49-F238E27FC236}">
                <a16:creationId xmlns:a16="http://schemas.microsoft.com/office/drawing/2014/main" id="{D969B626-5C8D-B4CD-920D-0666A16DC4F7}"/>
              </a:ext>
            </a:extLst>
          </p:cNvPr>
          <p:cNvGrpSpPr/>
          <p:nvPr/>
        </p:nvGrpSpPr>
        <p:grpSpPr>
          <a:xfrm>
            <a:off x="3416968" y="3299257"/>
            <a:ext cx="5257800" cy="2682443"/>
            <a:chOff x="3315417" y="3409627"/>
            <a:chExt cx="5571412" cy="2864173"/>
          </a:xfrm>
        </p:grpSpPr>
        <p:cxnSp>
          <p:nvCxnSpPr>
            <p:cNvPr id="232" name="Straight Connector 231">
              <a:extLst>
                <a:ext uri="{FF2B5EF4-FFF2-40B4-BE49-F238E27FC236}">
                  <a16:creationId xmlns:a16="http://schemas.microsoft.com/office/drawing/2014/main" id="{70510E44-80C9-1BA4-A4FC-EF428DC7CD6A}"/>
                </a:ext>
              </a:extLst>
            </p:cNvPr>
            <p:cNvCxnSpPr>
              <a:cxnSpLocks/>
            </p:cNvCxnSpPr>
            <p:nvPr/>
          </p:nvCxnSpPr>
          <p:spPr>
            <a:xfrm>
              <a:off x="3315417" y="3409627"/>
              <a:ext cx="0" cy="286417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0C350F94-350F-949B-AD7E-A36B31C460C7}"/>
                </a:ext>
              </a:extLst>
            </p:cNvPr>
            <p:cNvCxnSpPr>
              <a:cxnSpLocks/>
            </p:cNvCxnSpPr>
            <p:nvPr/>
          </p:nvCxnSpPr>
          <p:spPr>
            <a:xfrm>
              <a:off x="6101123" y="3409627"/>
              <a:ext cx="0" cy="286417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4BAB197B-5AC8-0A34-2A26-B99A8F2E4FD9}"/>
                </a:ext>
              </a:extLst>
            </p:cNvPr>
            <p:cNvCxnSpPr>
              <a:cxnSpLocks/>
            </p:cNvCxnSpPr>
            <p:nvPr/>
          </p:nvCxnSpPr>
          <p:spPr>
            <a:xfrm>
              <a:off x="8886829" y="3409627"/>
              <a:ext cx="0" cy="2864173"/>
            </a:xfrm>
            <a:prstGeom prst="line">
              <a:avLst/>
            </a:prstGeom>
            <a:ln w="952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pic>
        <p:nvPicPr>
          <p:cNvPr id="236" name="Graphic 235" descr="Television with solid fill">
            <a:extLst>
              <a:ext uri="{FF2B5EF4-FFF2-40B4-BE49-F238E27FC236}">
                <a16:creationId xmlns:a16="http://schemas.microsoft.com/office/drawing/2014/main" id="{E73EAC20-2AD7-9AD5-DC3F-FE3F277B1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36901" y="1303731"/>
            <a:ext cx="159974" cy="159974"/>
          </a:xfrm>
          <a:prstGeom prst="rect">
            <a:avLst/>
          </a:prstGeom>
        </p:spPr>
      </p:pic>
      <p:pic>
        <p:nvPicPr>
          <p:cNvPr id="240" name="Graphic 239" descr="Document with solid fill">
            <a:extLst>
              <a:ext uri="{FF2B5EF4-FFF2-40B4-BE49-F238E27FC236}">
                <a16:creationId xmlns:a16="http://schemas.microsoft.com/office/drawing/2014/main" id="{C4A033B8-F4FE-CCE0-279E-6D89D1ACBD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43869" y="1719665"/>
            <a:ext cx="196556" cy="196556"/>
          </a:xfrm>
          <a:prstGeom prst="rect">
            <a:avLst/>
          </a:prstGeom>
        </p:spPr>
      </p:pic>
      <p:pic>
        <p:nvPicPr>
          <p:cNvPr id="242" name="Graphic 241" descr="Cycle with people with solid fill">
            <a:extLst>
              <a:ext uri="{FF2B5EF4-FFF2-40B4-BE49-F238E27FC236}">
                <a16:creationId xmlns:a16="http://schemas.microsoft.com/office/drawing/2014/main" id="{3626B547-1D60-CC52-A7D9-9BEC3C8B2A5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524149" y="2411065"/>
            <a:ext cx="239140" cy="239140"/>
          </a:xfrm>
          <a:prstGeom prst="rect">
            <a:avLst/>
          </a:prstGeom>
        </p:spPr>
      </p:pic>
      <p:pic>
        <p:nvPicPr>
          <p:cNvPr id="244" name="Graphic 243" descr="Network with solid fill">
            <a:extLst>
              <a:ext uri="{FF2B5EF4-FFF2-40B4-BE49-F238E27FC236}">
                <a16:creationId xmlns:a16="http://schemas.microsoft.com/office/drawing/2014/main" id="{6E2A818E-7542-8F8C-B29D-CA9E1D8F03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23429" y="2854011"/>
            <a:ext cx="223058" cy="223058"/>
          </a:xfrm>
          <a:prstGeom prst="rect">
            <a:avLst/>
          </a:prstGeom>
        </p:spPr>
      </p:pic>
      <p:pic>
        <p:nvPicPr>
          <p:cNvPr id="246" name="Graphic 245" descr="Users with solid fill">
            <a:extLst>
              <a:ext uri="{FF2B5EF4-FFF2-40B4-BE49-F238E27FC236}">
                <a16:creationId xmlns:a16="http://schemas.microsoft.com/office/drawing/2014/main" id="{1F90F587-9DE0-CEFF-210C-6D506197A18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22350" y="2435997"/>
            <a:ext cx="214208" cy="214208"/>
          </a:xfrm>
          <a:prstGeom prst="rect">
            <a:avLst/>
          </a:prstGeom>
        </p:spPr>
      </p:pic>
      <p:pic>
        <p:nvPicPr>
          <p:cNvPr id="247" name="Graphic 246" descr="Checklist with solid fill">
            <a:extLst>
              <a:ext uri="{FF2B5EF4-FFF2-40B4-BE49-F238E27FC236}">
                <a16:creationId xmlns:a16="http://schemas.microsoft.com/office/drawing/2014/main" id="{53893642-C0DD-D9F2-EB52-88E49DF6EB8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9115470" y="1719665"/>
            <a:ext cx="172566" cy="172566"/>
          </a:xfrm>
          <a:prstGeom prst="rect">
            <a:avLst/>
          </a:prstGeom>
        </p:spPr>
      </p:pic>
    </p:spTree>
    <p:extLst>
      <p:ext uri="{BB962C8B-B14F-4D97-AF65-F5344CB8AC3E}">
        <p14:creationId xmlns:p14="http://schemas.microsoft.com/office/powerpoint/2010/main" val="655286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33AB6-0350-B7EC-E08F-055280F3A021}"/>
              </a:ext>
            </a:extLst>
          </p:cNvPr>
          <p:cNvSpPr>
            <a:spLocks noGrp="1"/>
          </p:cNvSpPr>
          <p:nvPr>
            <p:ph type="title"/>
          </p:nvPr>
        </p:nvSpPr>
        <p:spPr>
          <a:xfrm>
            <a:off x="838200" y="1237127"/>
            <a:ext cx="10515600" cy="2852737"/>
          </a:xfrm>
        </p:spPr>
        <p:txBody>
          <a:bodyPr/>
          <a:lstStyle/>
          <a:p>
            <a:r>
              <a:rPr lang="en-US"/>
              <a:t>Why Project Risk Advisory?</a:t>
            </a:r>
            <a:br>
              <a:rPr lang="en-US"/>
            </a:br>
            <a:r>
              <a:rPr lang="en-US"/>
              <a:t>Tackling Project Risk</a:t>
            </a:r>
          </a:p>
        </p:txBody>
      </p:sp>
      <p:sp>
        <p:nvSpPr>
          <p:cNvPr id="3" name="Text Placeholder 2">
            <a:extLst>
              <a:ext uri="{FF2B5EF4-FFF2-40B4-BE49-F238E27FC236}">
                <a16:creationId xmlns:a16="http://schemas.microsoft.com/office/drawing/2014/main" id="{82F34419-B570-5720-2F17-A67C813EC2DF}"/>
              </a:ext>
            </a:extLst>
          </p:cNvPr>
          <p:cNvSpPr>
            <a:spLocks noGrp="1"/>
          </p:cNvSpPr>
          <p:nvPr>
            <p:ph type="body" idx="1"/>
          </p:nvPr>
        </p:nvSpPr>
        <p:spPr>
          <a:xfrm>
            <a:off x="838200" y="4116852"/>
            <a:ext cx="10515600" cy="1500187"/>
          </a:xfrm>
        </p:spPr>
        <p:txBody>
          <a:bodyPr/>
          <a:lstStyle/>
          <a:p>
            <a:r>
              <a:rPr lang="en-US"/>
              <a:t>March 2026</a:t>
            </a:r>
          </a:p>
        </p:txBody>
      </p:sp>
    </p:spTree>
    <p:extLst>
      <p:ext uri="{BB962C8B-B14F-4D97-AF65-F5344CB8AC3E}">
        <p14:creationId xmlns:p14="http://schemas.microsoft.com/office/powerpoint/2010/main" val="7488272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8D783F-B183-8D9B-E090-C06686D1D8AD}"/>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560AAB94-4274-859C-6293-107507A0175E}"/>
              </a:ext>
            </a:extLst>
          </p:cNvPr>
          <p:cNvSpPr/>
          <p:nvPr/>
        </p:nvSpPr>
        <p:spPr>
          <a:xfrm>
            <a:off x="853126" y="2138082"/>
            <a:ext cx="10485748" cy="3847212"/>
          </a:xfrm>
          <a:custGeom>
            <a:avLst/>
            <a:gdLst>
              <a:gd name="csX0" fmla="*/ 136 w 10485748"/>
              <a:gd name="csY0" fmla="*/ 0 h 3521960"/>
              <a:gd name="csX1" fmla="*/ 10485613 w 10485748"/>
              <a:gd name="csY1" fmla="*/ 0 h 3521960"/>
              <a:gd name="csX2" fmla="*/ 10485748 w 10485748"/>
              <a:gd name="csY2" fmla="*/ 1343 h 3521960"/>
              <a:gd name="csX3" fmla="*/ 10485748 w 10485748"/>
              <a:gd name="csY3" fmla="*/ 2817820 h 3521960"/>
              <a:gd name="csX4" fmla="*/ 9781608 w 10485748"/>
              <a:gd name="csY4" fmla="*/ 3521960 h 3521960"/>
              <a:gd name="csX5" fmla="*/ 704140 w 10485748"/>
              <a:gd name="csY5" fmla="*/ 3521960 h 3521960"/>
              <a:gd name="csX6" fmla="*/ 0 w 10485748"/>
              <a:gd name="csY6" fmla="*/ 2817820 h 3521960"/>
              <a:gd name="csX7" fmla="*/ 0 w 10485748"/>
              <a:gd name="csY7" fmla="*/ 1343 h 3521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485748" h="3521960">
                <a:moveTo>
                  <a:pt x="136" y="0"/>
                </a:moveTo>
                <a:lnTo>
                  <a:pt x="10485613" y="0"/>
                </a:lnTo>
                <a:lnTo>
                  <a:pt x="10485748" y="1343"/>
                </a:lnTo>
                <a:lnTo>
                  <a:pt x="10485748" y="2817820"/>
                </a:lnTo>
                <a:cubicBezTo>
                  <a:pt x="10485748" y="3206706"/>
                  <a:pt x="10170494" y="3521960"/>
                  <a:pt x="9781608" y="3521960"/>
                </a:cubicBezTo>
                <a:lnTo>
                  <a:pt x="704140" y="3521960"/>
                </a:lnTo>
                <a:cubicBezTo>
                  <a:pt x="315254" y="3521960"/>
                  <a:pt x="0" y="3206706"/>
                  <a:pt x="0" y="2817820"/>
                </a:cubicBezTo>
                <a:lnTo>
                  <a:pt x="0" y="1343"/>
                </a:lnTo>
                <a:close/>
              </a:path>
            </a:pathLst>
          </a:custGeom>
          <a:solidFill>
            <a:schemeClr val="bg1"/>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schemeClr val="accent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ABEE653-A326-BAA3-84B9-63628E00C367}"/>
              </a:ext>
            </a:extLst>
          </p:cNvPr>
          <p:cNvSpPr>
            <a:spLocks noGrp="1"/>
          </p:cNvSpPr>
          <p:nvPr>
            <p:ph type="title"/>
          </p:nvPr>
        </p:nvSpPr>
        <p:spPr/>
        <p:txBody>
          <a:bodyPr/>
          <a:lstStyle/>
          <a:p>
            <a:r>
              <a:rPr lang="en-US"/>
              <a:t>Polling Question 3</a:t>
            </a:r>
          </a:p>
        </p:txBody>
      </p:sp>
      <p:sp>
        <p:nvSpPr>
          <p:cNvPr id="3" name="Rounded Rectangle 2">
            <a:extLst>
              <a:ext uri="{FF2B5EF4-FFF2-40B4-BE49-F238E27FC236}">
                <a16:creationId xmlns:a16="http://schemas.microsoft.com/office/drawing/2014/main" id="{CF915686-ECB1-F730-D9E3-681D6F5D891F}"/>
              </a:ext>
            </a:extLst>
          </p:cNvPr>
          <p:cNvSpPr/>
          <p:nvPr/>
        </p:nvSpPr>
        <p:spPr>
          <a:xfrm>
            <a:off x="853126" y="1219200"/>
            <a:ext cx="10500674" cy="10826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bg1"/>
                </a:solidFill>
                <a:latin typeface="Arial" panose="020B0604020202020204" pitchFamily="34" charset="0"/>
                <a:cs typeface="Arial" panose="020B0604020202020204" pitchFamily="34" charset="0"/>
              </a:rPr>
              <a:t>What project or program delivery methodology does your organization use?</a:t>
            </a:r>
          </a:p>
        </p:txBody>
      </p:sp>
      <p:sp>
        <p:nvSpPr>
          <p:cNvPr id="4" name="Rounded Rectangle 3">
            <a:extLst>
              <a:ext uri="{FF2B5EF4-FFF2-40B4-BE49-F238E27FC236}">
                <a16:creationId xmlns:a16="http://schemas.microsoft.com/office/drawing/2014/main" id="{47CD4AFC-1862-237A-4C3A-583FE616835C}"/>
              </a:ext>
            </a:extLst>
          </p:cNvPr>
          <p:cNvSpPr/>
          <p:nvPr/>
        </p:nvSpPr>
        <p:spPr>
          <a:xfrm>
            <a:off x="922492" y="1287672"/>
            <a:ext cx="10361942" cy="945730"/>
          </a:xfrm>
          <a:prstGeom prst="round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b="1">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4A6475D4-2918-8D25-01DD-3A140C1A05E3}"/>
              </a:ext>
            </a:extLst>
          </p:cNvPr>
          <p:cNvGrpSpPr/>
          <p:nvPr/>
        </p:nvGrpSpPr>
        <p:grpSpPr>
          <a:xfrm>
            <a:off x="1116326" y="3171123"/>
            <a:ext cx="9959349" cy="609553"/>
            <a:chOff x="1086971" y="3171123"/>
            <a:chExt cx="9959349" cy="609553"/>
          </a:xfrm>
        </p:grpSpPr>
        <p:grpSp>
          <p:nvGrpSpPr>
            <p:cNvPr id="13" name="Group 12">
              <a:extLst>
                <a:ext uri="{FF2B5EF4-FFF2-40B4-BE49-F238E27FC236}">
                  <a16:creationId xmlns:a16="http://schemas.microsoft.com/office/drawing/2014/main" id="{F4A237C0-2706-1EC6-5873-641589413220}"/>
                </a:ext>
              </a:extLst>
            </p:cNvPr>
            <p:cNvGrpSpPr/>
            <p:nvPr/>
          </p:nvGrpSpPr>
          <p:grpSpPr>
            <a:xfrm>
              <a:off x="1086971" y="3171123"/>
              <a:ext cx="4840940" cy="609553"/>
              <a:chOff x="1035424" y="2738387"/>
              <a:chExt cx="4840940" cy="609553"/>
            </a:xfrm>
          </p:grpSpPr>
          <p:sp>
            <p:nvSpPr>
              <p:cNvPr id="14" name="Rounded Rectangle 13">
                <a:extLst>
                  <a:ext uri="{FF2B5EF4-FFF2-40B4-BE49-F238E27FC236}">
                    <a16:creationId xmlns:a16="http://schemas.microsoft.com/office/drawing/2014/main" id="{05CE3F82-8FE9-F36F-E319-59406AF8E82F}"/>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ts val="1663"/>
                  </a:spcBef>
                  <a:spcAft>
                    <a:spcPts val="1663"/>
                  </a:spcAft>
                  <a:defRPr/>
                </a:pPr>
                <a:r>
                  <a:rPr lang="en-US" b="1">
                    <a:solidFill>
                      <a:schemeClr val="accent1"/>
                    </a:solidFill>
                    <a:latin typeface="Arial" panose="020B0604020202020204" pitchFamily="34" charset="0"/>
                    <a:cs typeface="Arial" panose="020B0604020202020204" pitchFamily="34" charset="0"/>
                  </a:rPr>
                  <a:t>Waterfall</a:t>
                </a:r>
              </a:p>
            </p:txBody>
          </p:sp>
          <p:sp>
            <p:nvSpPr>
              <p:cNvPr id="15" name="Rounded Rectangle 14">
                <a:extLst>
                  <a:ext uri="{FF2B5EF4-FFF2-40B4-BE49-F238E27FC236}">
                    <a16:creationId xmlns:a16="http://schemas.microsoft.com/office/drawing/2014/main" id="{677D0560-A7D2-E499-81B0-8F8C3A74ABC0}"/>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a:t>
                </a:r>
              </a:p>
            </p:txBody>
          </p:sp>
        </p:grpSp>
        <p:grpSp>
          <p:nvGrpSpPr>
            <p:cNvPr id="16" name="Group 15">
              <a:extLst>
                <a:ext uri="{FF2B5EF4-FFF2-40B4-BE49-F238E27FC236}">
                  <a16:creationId xmlns:a16="http://schemas.microsoft.com/office/drawing/2014/main" id="{A42C2A41-C78C-6FB7-D7C3-C8B9C0A5CF68}"/>
                </a:ext>
              </a:extLst>
            </p:cNvPr>
            <p:cNvGrpSpPr/>
            <p:nvPr/>
          </p:nvGrpSpPr>
          <p:grpSpPr>
            <a:xfrm>
              <a:off x="6205380" y="3171123"/>
              <a:ext cx="4840940" cy="609553"/>
              <a:chOff x="1035424" y="2738387"/>
              <a:chExt cx="4840940" cy="609553"/>
            </a:xfrm>
          </p:grpSpPr>
          <p:sp>
            <p:nvSpPr>
              <p:cNvPr id="17" name="Rounded Rectangle 16">
                <a:extLst>
                  <a:ext uri="{FF2B5EF4-FFF2-40B4-BE49-F238E27FC236}">
                    <a16:creationId xmlns:a16="http://schemas.microsoft.com/office/drawing/2014/main" id="{63E67CA4-FC22-FAAB-EB97-86647ED8948D}"/>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ts val="1663"/>
                  </a:spcBef>
                  <a:spcAft>
                    <a:spcPts val="1663"/>
                  </a:spcAft>
                  <a:defRPr/>
                </a:pPr>
                <a:r>
                  <a:rPr lang="en-US" b="1">
                    <a:solidFill>
                      <a:schemeClr val="accent1"/>
                    </a:solidFill>
                    <a:latin typeface="Arial" panose="020B0604020202020204" pitchFamily="34" charset="0"/>
                    <a:cs typeface="Arial" panose="020B0604020202020204" pitchFamily="34" charset="0"/>
                  </a:rPr>
                  <a:t>Agile / DevOps</a:t>
                </a:r>
              </a:p>
            </p:txBody>
          </p:sp>
          <p:sp>
            <p:nvSpPr>
              <p:cNvPr id="19" name="Rounded Rectangle 18">
                <a:extLst>
                  <a:ext uri="{FF2B5EF4-FFF2-40B4-BE49-F238E27FC236}">
                    <a16:creationId xmlns:a16="http://schemas.microsoft.com/office/drawing/2014/main" id="{4033CDD0-5630-5CDD-FF77-66C2EF1F1011}"/>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B</a:t>
                </a:r>
              </a:p>
            </p:txBody>
          </p:sp>
        </p:grpSp>
      </p:grpSp>
      <p:grpSp>
        <p:nvGrpSpPr>
          <p:cNvPr id="20" name="Group 19">
            <a:extLst>
              <a:ext uri="{FF2B5EF4-FFF2-40B4-BE49-F238E27FC236}">
                <a16:creationId xmlns:a16="http://schemas.microsoft.com/office/drawing/2014/main" id="{920625A9-E85D-3306-85CC-7FC516DE38B2}"/>
              </a:ext>
            </a:extLst>
          </p:cNvPr>
          <p:cNvGrpSpPr/>
          <p:nvPr/>
        </p:nvGrpSpPr>
        <p:grpSpPr>
          <a:xfrm>
            <a:off x="1116326" y="4506492"/>
            <a:ext cx="4840940" cy="609553"/>
            <a:chOff x="1035424" y="2738387"/>
            <a:chExt cx="4840940" cy="609553"/>
          </a:xfrm>
        </p:grpSpPr>
        <p:sp>
          <p:nvSpPr>
            <p:cNvPr id="21" name="Rounded Rectangle 20">
              <a:extLst>
                <a:ext uri="{FF2B5EF4-FFF2-40B4-BE49-F238E27FC236}">
                  <a16:creationId xmlns:a16="http://schemas.microsoft.com/office/drawing/2014/main" id="{22B2462E-3AC9-E9F5-19A1-D1D51035C57E}"/>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ts val="1663"/>
                </a:spcBef>
                <a:spcAft>
                  <a:spcPts val="1663"/>
                </a:spcAft>
                <a:defRPr/>
              </a:pPr>
              <a:r>
                <a:rPr lang="en-US" b="1">
                  <a:solidFill>
                    <a:schemeClr val="accent1"/>
                  </a:solidFill>
                  <a:latin typeface="Arial" panose="020B0604020202020204" pitchFamily="34" charset="0"/>
                  <a:cs typeface="Arial" panose="020B0604020202020204" pitchFamily="34" charset="0"/>
                </a:rPr>
                <a:t>Hybrid “</a:t>
              </a:r>
              <a:r>
                <a:rPr lang="en-US" b="1" err="1">
                  <a:solidFill>
                    <a:schemeClr val="accent1"/>
                  </a:solidFill>
                  <a:latin typeface="Arial" panose="020B0604020202020204" pitchFamily="34" charset="0"/>
                  <a:cs typeface="Arial" panose="020B0604020202020204" pitchFamily="34" charset="0"/>
                </a:rPr>
                <a:t>Wagile</a:t>
              </a:r>
              <a:r>
                <a:rPr lang="en-US" b="1">
                  <a:solidFill>
                    <a:schemeClr val="accent1"/>
                  </a:solidFill>
                  <a:latin typeface="Arial" panose="020B0604020202020204" pitchFamily="34" charset="0"/>
                  <a:cs typeface="Arial" panose="020B0604020202020204" pitchFamily="34" charset="0"/>
                </a:rPr>
                <a:t>”</a:t>
              </a:r>
            </a:p>
          </p:txBody>
        </p:sp>
        <p:sp>
          <p:nvSpPr>
            <p:cNvPr id="22" name="Rounded Rectangle 21">
              <a:extLst>
                <a:ext uri="{FF2B5EF4-FFF2-40B4-BE49-F238E27FC236}">
                  <a16:creationId xmlns:a16="http://schemas.microsoft.com/office/drawing/2014/main" id="{5EDFEE6A-8A7C-6228-7979-206E6A485EDB}"/>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a:t>
              </a:r>
            </a:p>
          </p:txBody>
        </p:sp>
      </p:grpSp>
      <p:grpSp>
        <p:nvGrpSpPr>
          <p:cNvPr id="5" name="Group 4">
            <a:extLst>
              <a:ext uri="{FF2B5EF4-FFF2-40B4-BE49-F238E27FC236}">
                <a16:creationId xmlns:a16="http://schemas.microsoft.com/office/drawing/2014/main" id="{F7C9B76F-7FBD-3E1F-F784-1DC8BBB8CD8C}"/>
              </a:ext>
            </a:extLst>
          </p:cNvPr>
          <p:cNvGrpSpPr/>
          <p:nvPr/>
        </p:nvGrpSpPr>
        <p:grpSpPr>
          <a:xfrm>
            <a:off x="6234735" y="4506492"/>
            <a:ext cx="4840940" cy="609553"/>
            <a:chOff x="1035424" y="2738387"/>
            <a:chExt cx="4840940" cy="609553"/>
          </a:xfrm>
        </p:grpSpPr>
        <p:sp>
          <p:nvSpPr>
            <p:cNvPr id="6" name="Rounded Rectangle 5">
              <a:extLst>
                <a:ext uri="{FF2B5EF4-FFF2-40B4-BE49-F238E27FC236}">
                  <a16:creationId xmlns:a16="http://schemas.microsoft.com/office/drawing/2014/main" id="{833AF4CE-5026-C589-36D6-0859E010218D}"/>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ts val="1663"/>
                </a:spcBef>
                <a:spcAft>
                  <a:spcPts val="1663"/>
                </a:spcAft>
                <a:defRPr/>
              </a:pPr>
              <a:r>
                <a:rPr lang="en-US" b="1">
                  <a:solidFill>
                    <a:schemeClr val="accent1"/>
                  </a:solidFill>
                  <a:latin typeface="Arial" panose="020B0604020202020204" pitchFamily="34" charset="0"/>
                  <a:cs typeface="Arial" panose="020B0604020202020204" pitchFamily="34" charset="0"/>
                </a:rPr>
                <a:t>I don’t know</a:t>
              </a:r>
            </a:p>
          </p:txBody>
        </p:sp>
        <p:sp>
          <p:nvSpPr>
            <p:cNvPr id="7" name="Rounded Rectangle 6">
              <a:extLst>
                <a:ext uri="{FF2B5EF4-FFF2-40B4-BE49-F238E27FC236}">
                  <a16:creationId xmlns:a16="http://schemas.microsoft.com/office/drawing/2014/main" id="{A87B1783-3875-CB52-B148-75369E850CF4}"/>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a:t>
              </a:r>
            </a:p>
          </p:txBody>
        </p:sp>
      </p:grpSp>
    </p:spTree>
    <p:extLst>
      <p:ext uri="{BB962C8B-B14F-4D97-AF65-F5344CB8AC3E}">
        <p14:creationId xmlns:p14="http://schemas.microsoft.com/office/powerpoint/2010/main" val="1756719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FDF10-6BD6-ABD2-0F16-71252C8F909E}"/>
              </a:ext>
            </a:extLst>
          </p:cNvPr>
          <p:cNvSpPr>
            <a:spLocks noGrp="1"/>
          </p:cNvSpPr>
          <p:nvPr>
            <p:ph type="title"/>
          </p:nvPr>
        </p:nvSpPr>
        <p:spPr>
          <a:xfrm>
            <a:off x="739739" y="0"/>
            <a:ext cx="11135255" cy="1082675"/>
          </a:xfrm>
        </p:spPr>
        <p:txBody>
          <a:bodyPr>
            <a:normAutofit/>
          </a:bodyPr>
          <a:lstStyle/>
          <a:p>
            <a:r>
              <a:rPr lang="en-US" dirty="0"/>
              <a:t>Continuous Risk &amp; Value Assessment</a:t>
            </a:r>
          </a:p>
        </p:txBody>
      </p:sp>
      <p:sp>
        <p:nvSpPr>
          <p:cNvPr id="5" name="TextBox 4">
            <a:extLst>
              <a:ext uri="{FF2B5EF4-FFF2-40B4-BE49-F238E27FC236}">
                <a16:creationId xmlns:a16="http://schemas.microsoft.com/office/drawing/2014/main" id="{A9EB526B-563B-82E2-4F3D-E42E147B47A1}"/>
              </a:ext>
            </a:extLst>
          </p:cNvPr>
          <p:cNvSpPr txBox="1"/>
          <p:nvPr/>
        </p:nvSpPr>
        <p:spPr>
          <a:xfrm>
            <a:off x="838200" y="1230867"/>
            <a:ext cx="10515600" cy="646331"/>
          </a:xfrm>
          <a:prstGeom prst="rect">
            <a:avLst/>
          </a:prstGeom>
          <a:noFill/>
        </p:spPr>
        <p:txBody>
          <a:bodyPr wrap="square" lIns="0" tIns="0" rIns="0" bIns="0">
            <a:spAutoFit/>
          </a:bodyPr>
          <a:lstStyle/>
          <a:p>
            <a:r>
              <a:rPr lang="en-US" sz="1400" b="1">
                <a:latin typeface="Arial" panose="020B0604020202020204" pitchFamily="34" charset="0"/>
                <a:cs typeface="Arial" panose="020B0604020202020204" pitchFamily="34" charset="0"/>
              </a:rPr>
              <a:t>The Project Risk Advisory lifecycle follows a pattern of activities that need to be constantly refreshed as the project moves along its own project path. As the project changes and new risks present themselves, the Project Risk Advisory team should be re-assessing priorities, value-add activities, and general support provided to the project team. </a:t>
            </a:r>
          </a:p>
        </p:txBody>
      </p:sp>
      <p:sp>
        <p:nvSpPr>
          <p:cNvPr id="950" name="Freeform 949">
            <a:extLst>
              <a:ext uri="{FF2B5EF4-FFF2-40B4-BE49-F238E27FC236}">
                <a16:creationId xmlns:a16="http://schemas.microsoft.com/office/drawing/2014/main" id="{D4702E4D-12D9-480C-55EC-5A81168438D7}"/>
              </a:ext>
            </a:extLst>
          </p:cNvPr>
          <p:cNvSpPr/>
          <p:nvPr/>
        </p:nvSpPr>
        <p:spPr>
          <a:xfrm>
            <a:off x="4557898" y="3887507"/>
            <a:ext cx="67786" cy="67794"/>
          </a:xfrm>
          <a:custGeom>
            <a:avLst/>
            <a:gdLst>
              <a:gd name="csX0" fmla="*/ 0 w 67786"/>
              <a:gd name="csY0" fmla="*/ 33897 h 67794"/>
              <a:gd name="csX1" fmla="*/ 33893 w 67786"/>
              <a:gd name="csY1" fmla="*/ 0 h 67794"/>
              <a:gd name="csX2" fmla="*/ 67786 w 67786"/>
              <a:gd name="csY2" fmla="*/ 33897 h 67794"/>
              <a:gd name="csX3" fmla="*/ 33893 w 67786"/>
              <a:gd name="csY3" fmla="*/ 67795 h 67794"/>
              <a:gd name="csX4" fmla="*/ 0 w 67786"/>
              <a:gd name="csY4" fmla="*/ 33897 h 67794"/>
            </a:gdLst>
            <a:ahLst/>
            <a:cxnLst>
              <a:cxn ang="0">
                <a:pos x="csX0" y="csY0"/>
              </a:cxn>
              <a:cxn ang="0">
                <a:pos x="csX1" y="csY1"/>
              </a:cxn>
              <a:cxn ang="0">
                <a:pos x="csX2" y="csY2"/>
              </a:cxn>
              <a:cxn ang="0">
                <a:pos x="csX3" y="csY3"/>
              </a:cxn>
              <a:cxn ang="0">
                <a:pos x="csX4" y="csY4"/>
              </a:cxn>
            </a:cxnLst>
            <a:rect l="l" t="t" r="r" b="b"/>
            <a:pathLst>
              <a:path w="67786" h="67794">
                <a:moveTo>
                  <a:pt x="0" y="33897"/>
                </a:moveTo>
                <a:cubicBezTo>
                  <a:pt x="0" y="15185"/>
                  <a:pt x="15154" y="0"/>
                  <a:pt x="33893" y="0"/>
                </a:cubicBezTo>
                <a:cubicBezTo>
                  <a:pt x="52632" y="0"/>
                  <a:pt x="67786" y="15156"/>
                  <a:pt x="67786" y="33897"/>
                </a:cubicBezTo>
                <a:cubicBezTo>
                  <a:pt x="67786" y="52639"/>
                  <a:pt x="52632" y="67795"/>
                  <a:pt x="33893" y="67795"/>
                </a:cubicBezTo>
                <a:cubicBezTo>
                  <a:pt x="15154" y="67795"/>
                  <a:pt x="0" y="52639"/>
                  <a:pt x="0" y="33897"/>
                </a:cubicBezTo>
                <a:close/>
              </a:path>
            </a:pathLst>
          </a:custGeom>
          <a:solidFill>
            <a:srgbClr val="373D5B"/>
          </a:solidFill>
          <a:ln w="2914" cap="flat">
            <a:noFill/>
            <a:prstDash val="solid"/>
            <a:miter/>
          </a:ln>
        </p:spPr>
        <p:txBody>
          <a:bodyPr/>
          <a:lstStyle/>
          <a:p>
            <a:endParaRPr lang="en-US">
              <a:latin typeface="Arial" panose="020B0604020202020204" pitchFamily="34" charset="0"/>
              <a:cs typeface="Arial" panose="020B0604020202020204" pitchFamily="34" charset="0"/>
            </a:endParaRPr>
          </a:p>
        </p:txBody>
      </p:sp>
      <p:sp>
        <p:nvSpPr>
          <p:cNvPr id="952" name="Oval 951">
            <a:extLst>
              <a:ext uri="{FF2B5EF4-FFF2-40B4-BE49-F238E27FC236}">
                <a16:creationId xmlns:a16="http://schemas.microsoft.com/office/drawing/2014/main" id="{CDA8ACFE-4DC0-EFD5-B809-04F63B2A1F9B}"/>
              </a:ext>
            </a:extLst>
          </p:cNvPr>
          <p:cNvSpPr/>
          <p:nvPr/>
        </p:nvSpPr>
        <p:spPr>
          <a:xfrm rot="16753200">
            <a:off x="6013571" y="5400698"/>
            <a:ext cx="67786" cy="67794"/>
          </a:xfrm>
          <a:prstGeom prst="ellipse">
            <a:avLst/>
          </a:prstGeom>
          <a:solidFill>
            <a:srgbClr val="373D5B"/>
          </a:solidFill>
          <a:ln w="2914" cap="flat">
            <a:noFill/>
            <a:prstDash val="solid"/>
            <a:miter/>
          </a:ln>
        </p:spPr>
        <p:txBody>
          <a:bodyPr/>
          <a:lstStyle/>
          <a:p>
            <a:endParaRPr lang="en-US"/>
          </a:p>
        </p:txBody>
      </p:sp>
      <p:sp>
        <p:nvSpPr>
          <p:cNvPr id="954" name="Oval 953">
            <a:extLst>
              <a:ext uri="{FF2B5EF4-FFF2-40B4-BE49-F238E27FC236}">
                <a16:creationId xmlns:a16="http://schemas.microsoft.com/office/drawing/2014/main" id="{CC218DB7-6089-67AE-1D34-752121F67EE1}"/>
              </a:ext>
            </a:extLst>
          </p:cNvPr>
          <p:cNvSpPr/>
          <p:nvPr/>
        </p:nvSpPr>
        <p:spPr>
          <a:xfrm rot="18900000">
            <a:off x="7526208" y="3944772"/>
            <a:ext cx="67786" cy="67794"/>
          </a:xfrm>
          <a:prstGeom prst="ellipse">
            <a:avLst/>
          </a:prstGeom>
          <a:solidFill>
            <a:srgbClr val="373D5B"/>
          </a:solidFill>
          <a:ln w="2914" cap="flat">
            <a:noFill/>
            <a:prstDash val="solid"/>
            <a:miter/>
          </a:ln>
        </p:spPr>
        <p:txBody>
          <a:bodyPr/>
          <a:lstStyle/>
          <a:p>
            <a:endParaRPr lang="en-US"/>
          </a:p>
        </p:txBody>
      </p:sp>
      <p:sp>
        <p:nvSpPr>
          <p:cNvPr id="956" name="Oval 955">
            <a:extLst>
              <a:ext uri="{FF2B5EF4-FFF2-40B4-BE49-F238E27FC236}">
                <a16:creationId xmlns:a16="http://schemas.microsoft.com/office/drawing/2014/main" id="{633615E4-BB0B-DB3A-F076-4A41DE25117E}"/>
              </a:ext>
            </a:extLst>
          </p:cNvPr>
          <p:cNvSpPr/>
          <p:nvPr/>
        </p:nvSpPr>
        <p:spPr>
          <a:xfrm rot="16996800">
            <a:off x="6070535" y="2431728"/>
            <a:ext cx="67786" cy="67794"/>
          </a:xfrm>
          <a:prstGeom prst="ellipse">
            <a:avLst/>
          </a:prstGeom>
          <a:solidFill>
            <a:srgbClr val="373D5B"/>
          </a:solidFill>
          <a:ln w="2914" cap="flat">
            <a:noFill/>
            <a:prstDash val="solid"/>
            <a:miter/>
          </a:ln>
        </p:spPr>
        <p:txBody>
          <a:bodyPr/>
          <a:lstStyle/>
          <a:p>
            <a:endParaRPr lang="en-US"/>
          </a:p>
        </p:txBody>
      </p:sp>
      <p:sp>
        <p:nvSpPr>
          <p:cNvPr id="949" name="Freeform 948">
            <a:extLst>
              <a:ext uri="{FF2B5EF4-FFF2-40B4-BE49-F238E27FC236}">
                <a16:creationId xmlns:a16="http://schemas.microsoft.com/office/drawing/2014/main" id="{F6871B0A-678B-59A7-C5AB-5F6CA5623CB5}"/>
              </a:ext>
            </a:extLst>
          </p:cNvPr>
          <p:cNvSpPr/>
          <p:nvPr/>
        </p:nvSpPr>
        <p:spPr>
          <a:xfrm>
            <a:off x="4583717" y="2462103"/>
            <a:ext cx="1462273" cy="1467403"/>
          </a:xfrm>
          <a:custGeom>
            <a:avLst/>
            <a:gdLst>
              <a:gd name="csX0" fmla="*/ 1462244 w 1462273"/>
              <a:gd name="csY0" fmla="*/ 94400 h 1467403"/>
              <a:gd name="csX1" fmla="*/ 1431819 w 1462273"/>
              <a:gd name="csY1" fmla="*/ 25002 h 1467403"/>
              <a:gd name="csX2" fmla="*/ 1359982 w 1462273"/>
              <a:gd name="csY2" fmla="*/ 315 h 1467403"/>
              <a:gd name="csX3" fmla="*/ 401794 w 1462273"/>
              <a:gd name="csY3" fmla="*/ 464589 h 1467403"/>
              <a:gd name="csX4" fmla="*/ 2 w 1462273"/>
              <a:gd name="csY4" fmla="*/ 1459155 h 1467403"/>
              <a:gd name="csX5" fmla="*/ 7958 w 1462273"/>
              <a:gd name="csY5" fmla="*/ 1467404 h 1467403"/>
              <a:gd name="csX6" fmla="*/ 8103 w 1462273"/>
              <a:gd name="csY6" fmla="*/ 1467404 h 1467403"/>
              <a:gd name="csX7" fmla="*/ 16205 w 1462273"/>
              <a:gd name="csY7" fmla="*/ 1459447 h 1467403"/>
              <a:gd name="csX8" fmla="*/ 1361323 w 1462273"/>
              <a:gd name="csY8" fmla="*/ 16462 h 1467403"/>
              <a:gd name="csX9" fmla="*/ 1420046 w 1462273"/>
              <a:gd name="csY9" fmla="*/ 36165 h 1467403"/>
              <a:gd name="csX10" fmla="*/ 1446099 w 1462273"/>
              <a:gd name="csY10" fmla="*/ 96498 h 1467403"/>
              <a:gd name="csX11" fmla="*/ 1446099 w 1462273"/>
              <a:gd name="csY11" fmla="*/ 131037 h 1467403"/>
              <a:gd name="csX12" fmla="*/ 1369250 w 1462273"/>
              <a:gd name="csY12" fmla="*/ 215795 h 1467403"/>
              <a:gd name="csX13" fmla="*/ 219651 w 1462273"/>
              <a:gd name="csY13" fmla="*/ 1371016 h 1467403"/>
              <a:gd name="csX14" fmla="*/ 300727 w 1462273"/>
              <a:gd name="csY14" fmla="*/ 1459272 h 1467403"/>
              <a:gd name="csX15" fmla="*/ 1462273 w 1462273"/>
              <a:gd name="csY15" fmla="*/ 1459272 h 1467403"/>
              <a:gd name="csX16" fmla="*/ 1462273 w 1462273"/>
              <a:gd name="csY16" fmla="*/ 368639 h 1467403"/>
              <a:gd name="csX17" fmla="*/ 1462273 w 1462273"/>
              <a:gd name="csY17" fmla="*/ 368610 h 1467403"/>
              <a:gd name="csX18" fmla="*/ 1462273 w 1462273"/>
              <a:gd name="csY18" fmla="*/ 94370 h 14674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462273" h="1467403">
                <a:moveTo>
                  <a:pt x="1462244" y="94400"/>
                </a:moveTo>
                <a:cubicBezTo>
                  <a:pt x="1462244" y="68109"/>
                  <a:pt x="1451141" y="42810"/>
                  <a:pt x="1431819" y="25002"/>
                </a:cubicBezTo>
                <a:cubicBezTo>
                  <a:pt x="1412439" y="7164"/>
                  <a:pt x="1386240" y="-1842"/>
                  <a:pt x="1359982" y="315"/>
                </a:cubicBezTo>
                <a:cubicBezTo>
                  <a:pt x="993627" y="30510"/>
                  <a:pt x="653355" y="195392"/>
                  <a:pt x="401794" y="464589"/>
                </a:cubicBezTo>
                <a:cubicBezTo>
                  <a:pt x="149650" y="734398"/>
                  <a:pt x="6938" y="1087625"/>
                  <a:pt x="2" y="1459155"/>
                </a:cubicBezTo>
                <a:cubicBezTo>
                  <a:pt x="-86" y="1463615"/>
                  <a:pt x="3470" y="1467316"/>
                  <a:pt x="7958" y="1467404"/>
                </a:cubicBezTo>
                <a:lnTo>
                  <a:pt x="8103" y="1467404"/>
                </a:lnTo>
                <a:cubicBezTo>
                  <a:pt x="12504" y="1467404"/>
                  <a:pt x="16117" y="1463877"/>
                  <a:pt x="16205" y="1459447"/>
                </a:cubicBezTo>
                <a:cubicBezTo>
                  <a:pt x="30427" y="698869"/>
                  <a:pt x="608708" y="78515"/>
                  <a:pt x="1361323" y="16462"/>
                </a:cubicBezTo>
                <a:cubicBezTo>
                  <a:pt x="1383034" y="14684"/>
                  <a:pt x="1403842" y="21650"/>
                  <a:pt x="1420046" y="36165"/>
                </a:cubicBezTo>
                <a:cubicBezTo>
                  <a:pt x="1437065" y="51409"/>
                  <a:pt x="1446099" y="73647"/>
                  <a:pt x="1446099" y="96498"/>
                </a:cubicBezTo>
                <a:lnTo>
                  <a:pt x="1446099" y="131037"/>
                </a:lnTo>
                <a:cubicBezTo>
                  <a:pt x="1446099" y="174844"/>
                  <a:pt x="1412876" y="211627"/>
                  <a:pt x="1369250" y="215795"/>
                </a:cubicBezTo>
                <a:cubicBezTo>
                  <a:pt x="759639" y="274030"/>
                  <a:pt x="274994" y="760514"/>
                  <a:pt x="219651" y="1371016"/>
                </a:cubicBezTo>
                <a:cubicBezTo>
                  <a:pt x="215338" y="1418496"/>
                  <a:pt x="253078" y="1459272"/>
                  <a:pt x="300727" y="1459272"/>
                </a:cubicBezTo>
                <a:lnTo>
                  <a:pt x="1462273" y="1459272"/>
                </a:lnTo>
                <a:lnTo>
                  <a:pt x="1462273" y="368639"/>
                </a:lnTo>
                <a:cubicBezTo>
                  <a:pt x="1462273" y="368639"/>
                  <a:pt x="1462273" y="368639"/>
                  <a:pt x="1462273" y="368610"/>
                </a:cubicBezTo>
                <a:lnTo>
                  <a:pt x="1462273" y="94370"/>
                </a:lnTo>
                <a:close/>
              </a:path>
            </a:pathLst>
          </a:custGeom>
          <a:solidFill>
            <a:schemeClr val="accent3"/>
          </a:solidFill>
          <a:ln w="2914" cap="flat">
            <a:noFill/>
            <a:prstDash val="solid"/>
            <a:miter/>
          </a:ln>
        </p:spPr>
        <p:txBody>
          <a:bodyPr/>
          <a:lstStyle/>
          <a:p>
            <a:endParaRPr lang="en-US"/>
          </a:p>
        </p:txBody>
      </p:sp>
      <p:sp>
        <p:nvSpPr>
          <p:cNvPr id="951" name="Freeform 950">
            <a:extLst>
              <a:ext uri="{FF2B5EF4-FFF2-40B4-BE49-F238E27FC236}">
                <a16:creationId xmlns:a16="http://schemas.microsoft.com/office/drawing/2014/main" id="{F4E4D9A7-0D5C-3766-0149-563A05FF67BF}"/>
              </a:ext>
            </a:extLst>
          </p:cNvPr>
          <p:cNvSpPr/>
          <p:nvPr/>
        </p:nvSpPr>
        <p:spPr>
          <a:xfrm>
            <a:off x="4588183" y="3980017"/>
            <a:ext cx="1467220" cy="1462456"/>
          </a:xfrm>
          <a:custGeom>
            <a:avLst/>
            <a:gdLst>
              <a:gd name="csX0" fmla="*/ 94388 w 1467220"/>
              <a:gd name="csY0" fmla="*/ 29 h 1462456"/>
              <a:gd name="csX1" fmla="*/ 24999 w 1467220"/>
              <a:gd name="csY1" fmla="*/ 30458 h 1462456"/>
              <a:gd name="csX2" fmla="*/ 315 w 1467220"/>
              <a:gd name="csY2" fmla="*/ 102304 h 1462456"/>
              <a:gd name="csX3" fmla="*/ 464531 w 1467220"/>
              <a:gd name="csY3" fmla="*/ 1060612 h 1462456"/>
              <a:gd name="csX4" fmla="*/ 1458973 w 1467220"/>
              <a:gd name="csY4" fmla="*/ 1462455 h 1462456"/>
              <a:gd name="csX5" fmla="*/ 1467220 w 1467220"/>
              <a:gd name="csY5" fmla="*/ 1454498 h 1462456"/>
              <a:gd name="csX6" fmla="*/ 1467220 w 1467220"/>
              <a:gd name="csY6" fmla="*/ 1454352 h 1462456"/>
              <a:gd name="csX7" fmla="*/ 1459264 w 1467220"/>
              <a:gd name="csY7" fmla="*/ 1446249 h 1462456"/>
              <a:gd name="csX8" fmla="*/ 16460 w 1467220"/>
              <a:gd name="csY8" fmla="*/ 100964 h 1462456"/>
              <a:gd name="csX9" fmla="*/ 36160 w 1467220"/>
              <a:gd name="csY9" fmla="*/ 42233 h 1462456"/>
              <a:gd name="csX10" fmla="*/ 96486 w 1467220"/>
              <a:gd name="csY10" fmla="*/ 16176 h 1462456"/>
              <a:gd name="csX11" fmla="*/ 131020 w 1467220"/>
              <a:gd name="csY11" fmla="*/ 16176 h 1462456"/>
              <a:gd name="csX12" fmla="*/ 215768 w 1467220"/>
              <a:gd name="csY12" fmla="*/ 93036 h 1462456"/>
              <a:gd name="csX13" fmla="*/ 1370845 w 1467220"/>
              <a:gd name="csY13" fmla="*/ 1242778 h 1462456"/>
              <a:gd name="csX14" fmla="*/ 1459090 w 1467220"/>
              <a:gd name="csY14" fmla="*/ 1161692 h 1462456"/>
              <a:gd name="csX15" fmla="*/ 1459090 w 1467220"/>
              <a:gd name="csY15" fmla="*/ 0 h 1462456"/>
              <a:gd name="csX16" fmla="*/ 368593 w 1467220"/>
              <a:gd name="csY16" fmla="*/ 0 h 1462456"/>
              <a:gd name="csX17" fmla="*/ 368564 w 1467220"/>
              <a:gd name="csY17" fmla="*/ 0 h 1462456"/>
              <a:gd name="csX18" fmla="*/ 94359 w 1467220"/>
              <a:gd name="csY18" fmla="*/ 0 h 1462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467220" h="1462456">
                <a:moveTo>
                  <a:pt x="94388" y="29"/>
                </a:moveTo>
                <a:cubicBezTo>
                  <a:pt x="68101" y="29"/>
                  <a:pt x="42834" y="11134"/>
                  <a:pt x="24999" y="30458"/>
                </a:cubicBezTo>
                <a:cubicBezTo>
                  <a:pt x="7163" y="49840"/>
                  <a:pt x="-1842" y="76043"/>
                  <a:pt x="315" y="102304"/>
                </a:cubicBezTo>
                <a:cubicBezTo>
                  <a:pt x="30507" y="468705"/>
                  <a:pt x="195368" y="809019"/>
                  <a:pt x="464531" y="1060612"/>
                </a:cubicBezTo>
                <a:cubicBezTo>
                  <a:pt x="734307" y="1312788"/>
                  <a:pt x="1087489" y="1455518"/>
                  <a:pt x="1458973" y="1462455"/>
                </a:cubicBezTo>
                <a:cubicBezTo>
                  <a:pt x="1463432" y="1462542"/>
                  <a:pt x="1467133" y="1458986"/>
                  <a:pt x="1467220" y="1454498"/>
                </a:cubicBezTo>
                <a:lnTo>
                  <a:pt x="1467220" y="1454352"/>
                </a:lnTo>
                <a:cubicBezTo>
                  <a:pt x="1467220" y="1449951"/>
                  <a:pt x="1463694" y="1446337"/>
                  <a:pt x="1459264" y="1446249"/>
                </a:cubicBezTo>
                <a:cubicBezTo>
                  <a:pt x="698782" y="1432026"/>
                  <a:pt x="78505" y="853672"/>
                  <a:pt x="16460" y="100964"/>
                </a:cubicBezTo>
                <a:cubicBezTo>
                  <a:pt x="14682" y="79249"/>
                  <a:pt x="21647" y="58439"/>
                  <a:pt x="36160" y="42233"/>
                </a:cubicBezTo>
                <a:cubicBezTo>
                  <a:pt x="51402" y="25212"/>
                  <a:pt x="73638" y="16176"/>
                  <a:pt x="96486" y="16176"/>
                </a:cubicBezTo>
                <a:lnTo>
                  <a:pt x="131020" y="16176"/>
                </a:lnTo>
                <a:cubicBezTo>
                  <a:pt x="174822" y="16176"/>
                  <a:pt x="211600" y="49403"/>
                  <a:pt x="215768" y="93036"/>
                </a:cubicBezTo>
                <a:cubicBezTo>
                  <a:pt x="273995" y="702722"/>
                  <a:pt x="760419" y="1187429"/>
                  <a:pt x="1370845" y="1242778"/>
                </a:cubicBezTo>
                <a:cubicBezTo>
                  <a:pt x="1418319" y="1247091"/>
                  <a:pt x="1459090" y="1209347"/>
                  <a:pt x="1459090" y="1161692"/>
                </a:cubicBezTo>
                <a:lnTo>
                  <a:pt x="1459090" y="0"/>
                </a:lnTo>
                <a:lnTo>
                  <a:pt x="368593" y="0"/>
                </a:lnTo>
                <a:cubicBezTo>
                  <a:pt x="368593" y="0"/>
                  <a:pt x="368593" y="0"/>
                  <a:pt x="368564" y="0"/>
                </a:cubicBezTo>
                <a:lnTo>
                  <a:pt x="94359" y="0"/>
                </a:lnTo>
                <a:close/>
              </a:path>
            </a:pathLst>
          </a:custGeom>
          <a:solidFill>
            <a:schemeClr val="accent1"/>
          </a:solidFill>
          <a:ln w="2914" cap="flat">
            <a:noFill/>
            <a:prstDash val="solid"/>
            <a:miter/>
          </a:ln>
        </p:spPr>
        <p:txBody>
          <a:bodyPr/>
          <a:lstStyle/>
          <a:p>
            <a:endParaRPr lang="en-US"/>
          </a:p>
        </p:txBody>
      </p:sp>
      <p:sp>
        <p:nvSpPr>
          <p:cNvPr id="953" name="Freeform 952">
            <a:extLst>
              <a:ext uri="{FF2B5EF4-FFF2-40B4-BE49-F238E27FC236}">
                <a16:creationId xmlns:a16="http://schemas.microsoft.com/office/drawing/2014/main" id="{D531424B-2414-9A44-FC3E-F6661F1F9161}"/>
              </a:ext>
            </a:extLst>
          </p:cNvPr>
          <p:cNvSpPr/>
          <p:nvPr/>
        </p:nvSpPr>
        <p:spPr>
          <a:xfrm>
            <a:off x="6105908" y="3970603"/>
            <a:ext cx="1462273" cy="1467403"/>
          </a:xfrm>
          <a:custGeom>
            <a:avLst/>
            <a:gdLst>
              <a:gd name="csX0" fmla="*/ 29 w 1462273"/>
              <a:gd name="csY0" fmla="*/ 1373004 h 1467403"/>
              <a:gd name="csX1" fmla="*/ 30454 w 1462273"/>
              <a:gd name="csY1" fmla="*/ 1442402 h 1467403"/>
              <a:gd name="csX2" fmla="*/ 102291 w 1462273"/>
              <a:gd name="csY2" fmla="*/ 1467089 h 1467403"/>
              <a:gd name="csX3" fmla="*/ 1060480 w 1462273"/>
              <a:gd name="csY3" fmla="*/ 1002814 h 1467403"/>
              <a:gd name="csX4" fmla="*/ 1462272 w 1462273"/>
              <a:gd name="csY4" fmla="*/ 8248 h 1467403"/>
              <a:gd name="csX5" fmla="*/ 1454316 w 1462273"/>
              <a:gd name="csY5" fmla="*/ 0 h 1467403"/>
              <a:gd name="csX6" fmla="*/ 1454170 w 1462273"/>
              <a:gd name="csY6" fmla="*/ 0 h 1467403"/>
              <a:gd name="csX7" fmla="*/ 1446068 w 1462273"/>
              <a:gd name="csY7" fmla="*/ 7957 h 1467403"/>
              <a:gd name="csX8" fmla="*/ 100951 w 1462273"/>
              <a:gd name="csY8" fmla="*/ 1450942 h 1467403"/>
              <a:gd name="csX9" fmla="*/ 42228 w 1462273"/>
              <a:gd name="csY9" fmla="*/ 1431239 h 1467403"/>
              <a:gd name="csX10" fmla="*/ 16174 w 1462273"/>
              <a:gd name="csY10" fmla="*/ 1370906 h 1467403"/>
              <a:gd name="csX11" fmla="*/ 16174 w 1462273"/>
              <a:gd name="csY11" fmla="*/ 1336367 h 1467403"/>
              <a:gd name="csX12" fmla="*/ 93024 w 1462273"/>
              <a:gd name="csY12" fmla="*/ 1251609 h 1467403"/>
              <a:gd name="csX13" fmla="*/ 1242622 w 1462273"/>
              <a:gd name="csY13" fmla="*/ 96388 h 1467403"/>
              <a:gd name="csX14" fmla="*/ 1161547 w 1462273"/>
              <a:gd name="csY14" fmla="*/ 8132 h 1467403"/>
              <a:gd name="csX15" fmla="*/ 0 w 1462273"/>
              <a:gd name="csY15" fmla="*/ 8132 h 1467403"/>
              <a:gd name="csX16" fmla="*/ 0 w 1462273"/>
              <a:gd name="csY16" fmla="*/ 1098765 h 1467403"/>
              <a:gd name="csX17" fmla="*/ 0 w 1462273"/>
              <a:gd name="csY17" fmla="*/ 1098794 h 1467403"/>
              <a:gd name="csX18" fmla="*/ 0 w 1462273"/>
              <a:gd name="csY18" fmla="*/ 1373033 h 14674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462273" h="1467403">
                <a:moveTo>
                  <a:pt x="29" y="1373004"/>
                </a:moveTo>
                <a:cubicBezTo>
                  <a:pt x="29" y="1399294"/>
                  <a:pt x="11132" y="1424564"/>
                  <a:pt x="30454" y="1442402"/>
                </a:cubicBezTo>
                <a:cubicBezTo>
                  <a:pt x="49834" y="1460240"/>
                  <a:pt x="76034" y="1469246"/>
                  <a:pt x="102291" y="1467089"/>
                </a:cubicBezTo>
                <a:cubicBezTo>
                  <a:pt x="468646" y="1436893"/>
                  <a:pt x="808918" y="1272011"/>
                  <a:pt x="1060480" y="1002814"/>
                </a:cubicBezTo>
                <a:cubicBezTo>
                  <a:pt x="1312623" y="733005"/>
                  <a:pt x="1455336" y="379779"/>
                  <a:pt x="1462272" y="8248"/>
                </a:cubicBezTo>
                <a:cubicBezTo>
                  <a:pt x="1462359" y="3789"/>
                  <a:pt x="1458804" y="87"/>
                  <a:pt x="1454316" y="0"/>
                </a:cubicBezTo>
                <a:lnTo>
                  <a:pt x="1454170" y="0"/>
                </a:lnTo>
                <a:cubicBezTo>
                  <a:pt x="1449770" y="0"/>
                  <a:pt x="1446156" y="3527"/>
                  <a:pt x="1446068" y="7957"/>
                </a:cubicBezTo>
                <a:cubicBezTo>
                  <a:pt x="1431847" y="768535"/>
                  <a:pt x="853565" y="1388889"/>
                  <a:pt x="100951" y="1450942"/>
                </a:cubicBezTo>
                <a:cubicBezTo>
                  <a:pt x="79239" y="1452720"/>
                  <a:pt x="58431" y="1445754"/>
                  <a:pt x="42228" y="1431239"/>
                </a:cubicBezTo>
                <a:cubicBezTo>
                  <a:pt x="25209" y="1415995"/>
                  <a:pt x="16174" y="1393756"/>
                  <a:pt x="16174" y="1370906"/>
                </a:cubicBezTo>
                <a:lnTo>
                  <a:pt x="16174" y="1336367"/>
                </a:lnTo>
                <a:cubicBezTo>
                  <a:pt x="16174" y="1292560"/>
                  <a:pt x="49397" y="1255777"/>
                  <a:pt x="93024" y="1251609"/>
                </a:cubicBezTo>
                <a:cubicBezTo>
                  <a:pt x="702634" y="1193374"/>
                  <a:pt x="1187280" y="706890"/>
                  <a:pt x="1242622" y="96388"/>
                </a:cubicBezTo>
                <a:cubicBezTo>
                  <a:pt x="1246935" y="48908"/>
                  <a:pt x="1209195" y="8132"/>
                  <a:pt x="1161547" y="8132"/>
                </a:cubicBezTo>
                <a:lnTo>
                  <a:pt x="0" y="8132"/>
                </a:lnTo>
                <a:lnTo>
                  <a:pt x="0" y="1098765"/>
                </a:lnTo>
                <a:cubicBezTo>
                  <a:pt x="0" y="1098765"/>
                  <a:pt x="0" y="1098765"/>
                  <a:pt x="0" y="1098794"/>
                </a:cubicBezTo>
                <a:lnTo>
                  <a:pt x="0" y="1373033"/>
                </a:lnTo>
                <a:close/>
              </a:path>
            </a:pathLst>
          </a:custGeom>
          <a:solidFill>
            <a:schemeClr val="accent3"/>
          </a:solidFill>
          <a:ln w="2914" cap="flat">
            <a:noFill/>
            <a:prstDash val="solid"/>
            <a:miter/>
          </a:ln>
        </p:spPr>
        <p:txBody>
          <a:bodyPr/>
          <a:lstStyle/>
          <a:p>
            <a:endParaRPr lang="en-US"/>
          </a:p>
        </p:txBody>
      </p:sp>
      <p:sp>
        <p:nvSpPr>
          <p:cNvPr id="955" name="Freeform 954">
            <a:extLst>
              <a:ext uri="{FF2B5EF4-FFF2-40B4-BE49-F238E27FC236}">
                <a16:creationId xmlns:a16="http://schemas.microsoft.com/office/drawing/2014/main" id="{D7D47E30-367B-8A10-98EF-95D0D8C1B601}"/>
              </a:ext>
            </a:extLst>
          </p:cNvPr>
          <p:cNvSpPr/>
          <p:nvPr/>
        </p:nvSpPr>
        <p:spPr>
          <a:xfrm>
            <a:off x="6096495" y="2457636"/>
            <a:ext cx="1467220" cy="1462456"/>
          </a:xfrm>
          <a:custGeom>
            <a:avLst/>
            <a:gdLst>
              <a:gd name="csX0" fmla="*/ 1372832 w 1467220"/>
              <a:gd name="csY0" fmla="*/ 1462427 h 1462456"/>
              <a:gd name="csX1" fmla="*/ 1442222 w 1467220"/>
              <a:gd name="csY1" fmla="*/ 1431998 h 1462456"/>
              <a:gd name="csX2" fmla="*/ 1466906 w 1467220"/>
              <a:gd name="csY2" fmla="*/ 1360152 h 1462456"/>
              <a:gd name="csX3" fmla="*/ 1002689 w 1467220"/>
              <a:gd name="csY3" fmla="*/ 401844 h 1462456"/>
              <a:gd name="csX4" fmla="*/ 8247 w 1467220"/>
              <a:gd name="csY4" fmla="*/ 2 h 1462456"/>
              <a:gd name="csX5" fmla="*/ 0 w 1467220"/>
              <a:gd name="csY5" fmla="*/ 7959 h 1462456"/>
              <a:gd name="csX6" fmla="*/ 0 w 1467220"/>
              <a:gd name="csY6" fmla="*/ 8104 h 1462456"/>
              <a:gd name="csX7" fmla="*/ 7956 w 1467220"/>
              <a:gd name="csY7" fmla="*/ 16207 h 1462456"/>
              <a:gd name="csX8" fmla="*/ 1450760 w 1467220"/>
              <a:gd name="csY8" fmla="*/ 1361493 h 1462456"/>
              <a:gd name="csX9" fmla="*/ 1431060 w 1467220"/>
              <a:gd name="csY9" fmla="*/ 1420223 h 1462456"/>
              <a:gd name="csX10" fmla="*/ 1370734 w 1467220"/>
              <a:gd name="csY10" fmla="*/ 1446280 h 1462456"/>
              <a:gd name="csX11" fmla="*/ 1336200 w 1467220"/>
              <a:gd name="csY11" fmla="*/ 1446280 h 1462456"/>
              <a:gd name="csX12" fmla="*/ 1251452 w 1467220"/>
              <a:gd name="csY12" fmla="*/ 1369421 h 1462456"/>
              <a:gd name="csX13" fmla="*/ 96375 w 1467220"/>
              <a:gd name="csY13" fmla="*/ 219679 h 1462456"/>
              <a:gd name="csX14" fmla="*/ 8131 w 1467220"/>
              <a:gd name="csY14" fmla="*/ 300764 h 1462456"/>
              <a:gd name="csX15" fmla="*/ 8131 w 1467220"/>
              <a:gd name="csY15" fmla="*/ 1462456 h 1462456"/>
              <a:gd name="csX16" fmla="*/ 1098627 w 1467220"/>
              <a:gd name="csY16" fmla="*/ 1462456 h 1462456"/>
              <a:gd name="csX17" fmla="*/ 1098657 w 1467220"/>
              <a:gd name="csY17" fmla="*/ 1462456 h 1462456"/>
              <a:gd name="csX18" fmla="*/ 1372862 w 1467220"/>
              <a:gd name="csY18" fmla="*/ 1462456 h 146245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1467220" h="1462456">
                <a:moveTo>
                  <a:pt x="1372832" y="1462427"/>
                </a:moveTo>
                <a:cubicBezTo>
                  <a:pt x="1399119" y="1462427"/>
                  <a:pt x="1424386" y="1451322"/>
                  <a:pt x="1442222" y="1431998"/>
                </a:cubicBezTo>
                <a:cubicBezTo>
                  <a:pt x="1460057" y="1412616"/>
                  <a:pt x="1469062" y="1386413"/>
                  <a:pt x="1466906" y="1360152"/>
                </a:cubicBezTo>
                <a:cubicBezTo>
                  <a:pt x="1436714" y="993752"/>
                  <a:pt x="1271852" y="653437"/>
                  <a:pt x="1002689" y="401844"/>
                </a:cubicBezTo>
                <a:cubicBezTo>
                  <a:pt x="732914" y="149669"/>
                  <a:pt x="379731" y="6938"/>
                  <a:pt x="8247" y="2"/>
                </a:cubicBezTo>
                <a:cubicBezTo>
                  <a:pt x="3788" y="-86"/>
                  <a:pt x="87" y="3470"/>
                  <a:pt x="0" y="7959"/>
                </a:cubicBezTo>
                <a:lnTo>
                  <a:pt x="0" y="8104"/>
                </a:lnTo>
                <a:cubicBezTo>
                  <a:pt x="0" y="12505"/>
                  <a:pt x="3526" y="16120"/>
                  <a:pt x="7956" y="16207"/>
                </a:cubicBezTo>
                <a:cubicBezTo>
                  <a:pt x="768439" y="30431"/>
                  <a:pt x="1388715" y="608785"/>
                  <a:pt x="1450760" y="1361493"/>
                </a:cubicBezTo>
                <a:cubicBezTo>
                  <a:pt x="1452538" y="1383207"/>
                  <a:pt x="1445573" y="1404018"/>
                  <a:pt x="1431060" y="1420223"/>
                </a:cubicBezTo>
                <a:cubicBezTo>
                  <a:pt x="1415818" y="1437245"/>
                  <a:pt x="1393582" y="1446280"/>
                  <a:pt x="1370734" y="1446280"/>
                </a:cubicBezTo>
                <a:lnTo>
                  <a:pt x="1336200" y="1446280"/>
                </a:lnTo>
                <a:cubicBezTo>
                  <a:pt x="1292398" y="1446280"/>
                  <a:pt x="1255620" y="1413053"/>
                  <a:pt x="1251452" y="1369421"/>
                </a:cubicBezTo>
                <a:cubicBezTo>
                  <a:pt x="1193225" y="759734"/>
                  <a:pt x="706801" y="275028"/>
                  <a:pt x="96375" y="219679"/>
                </a:cubicBezTo>
                <a:cubicBezTo>
                  <a:pt x="48901" y="215365"/>
                  <a:pt x="8131" y="253110"/>
                  <a:pt x="8131" y="300764"/>
                </a:cubicBezTo>
                <a:lnTo>
                  <a:pt x="8131" y="1462456"/>
                </a:lnTo>
                <a:lnTo>
                  <a:pt x="1098627" y="1462456"/>
                </a:lnTo>
                <a:cubicBezTo>
                  <a:pt x="1098627" y="1462456"/>
                  <a:pt x="1098627" y="1462456"/>
                  <a:pt x="1098657" y="1462456"/>
                </a:cubicBezTo>
                <a:lnTo>
                  <a:pt x="1372862" y="1462456"/>
                </a:lnTo>
                <a:close/>
              </a:path>
            </a:pathLst>
          </a:custGeom>
          <a:solidFill>
            <a:schemeClr val="accent1"/>
          </a:solidFill>
          <a:ln w="2914" cap="flat">
            <a:noFill/>
            <a:prstDash val="solid"/>
            <a:miter/>
          </a:ln>
        </p:spPr>
        <p:txBody>
          <a:bodyPr/>
          <a:lstStyle/>
          <a:p>
            <a:endParaRPr lang="en-US"/>
          </a:p>
        </p:txBody>
      </p:sp>
      <p:sp>
        <p:nvSpPr>
          <p:cNvPr id="974" name="Oval 973">
            <a:extLst>
              <a:ext uri="{FF2B5EF4-FFF2-40B4-BE49-F238E27FC236}">
                <a16:creationId xmlns:a16="http://schemas.microsoft.com/office/drawing/2014/main" id="{AF687B8D-7A4A-B55D-CF17-2833F2055698}"/>
              </a:ext>
            </a:extLst>
          </p:cNvPr>
          <p:cNvSpPr/>
          <p:nvPr/>
        </p:nvSpPr>
        <p:spPr>
          <a:xfrm>
            <a:off x="5018019" y="2866302"/>
            <a:ext cx="2107580" cy="210758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5" name="TextBox 974">
            <a:extLst>
              <a:ext uri="{FF2B5EF4-FFF2-40B4-BE49-F238E27FC236}">
                <a16:creationId xmlns:a16="http://schemas.microsoft.com/office/drawing/2014/main" id="{F44922DE-24AB-823D-4D90-11E86349DA73}"/>
              </a:ext>
            </a:extLst>
          </p:cNvPr>
          <p:cNvSpPr txBox="1"/>
          <p:nvPr/>
        </p:nvSpPr>
        <p:spPr>
          <a:xfrm>
            <a:off x="982447" y="2950316"/>
            <a:ext cx="2936860" cy="429421"/>
          </a:xfrm>
          <a:prstGeom prst="rect">
            <a:avLst/>
          </a:prstGeom>
          <a:noFill/>
        </p:spPr>
        <p:txBody>
          <a:bodyPr wrap="square" lIns="90714" tIns="90714" rIns="90714" bIns="90714" rtlCol="0">
            <a:spAutoFit/>
          </a:bodyPr>
          <a:lstStyle/>
          <a:p>
            <a:pPr defTabSz="592652"/>
            <a:r>
              <a:rPr lang="en-US" sz="1600" b="1">
                <a:latin typeface="Arial" panose="020B0604020202020204" pitchFamily="34" charset="0"/>
                <a:cs typeface="Arial" panose="020B0604020202020204" pitchFamily="34" charset="0"/>
              </a:rPr>
              <a:t>Constantly evaluating risk </a:t>
            </a:r>
          </a:p>
        </p:txBody>
      </p:sp>
      <p:sp>
        <p:nvSpPr>
          <p:cNvPr id="976" name="TextBox 975">
            <a:extLst>
              <a:ext uri="{FF2B5EF4-FFF2-40B4-BE49-F238E27FC236}">
                <a16:creationId xmlns:a16="http://schemas.microsoft.com/office/drawing/2014/main" id="{17CCA7D5-7581-6830-5D07-D1FCD9147F39}"/>
              </a:ext>
            </a:extLst>
          </p:cNvPr>
          <p:cNvSpPr txBox="1"/>
          <p:nvPr/>
        </p:nvSpPr>
        <p:spPr>
          <a:xfrm>
            <a:off x="8213488" y="2796429"/>
            <a:ext cx="2996065" cy="675642"/>
          </a:xfrm>
          <a:prstGeom prst="rect">
            <a:avLst/>
          </a:prstGeom>
          <a:noFill/>
        </p:spPr>
        <p:txBody>
          <a:bodyPr wrap="square" lIns="90714" tIns="90714" rIns="90714" bIns="90714" rtlCol="0">
            <a:spAutoFit/>
          </a:bodyPr>
          <a:lstStyle/>
          <a:p>
            <a:pPr algn="r" defTabSz="592652"/>
            <a:r>
              <a:rPr lang="en-US" sz="1600" b="1">
                <a:latin typeface="Arial" panose="020B0604020202020204" pitchFamily="34" charset="0"/>
                <a:cs typeface="Arial" panose="020B0604020202020204" pitchFamily="34" charset="0"/>
              </a:rPr>
              <a:t>Communicating with project stakeholders </a:t>
            </a:r>
          </a:p>
        </p:txBody>
      </p:sp>
      <p:sp>
        <p:nvSpPr>
          <p:cNvPr id="977" name="TextBox 976">
            <a:extLst>
              <a:ext uri="{FF2B5EF4-FFF2-40B4-BE49-F238E27FC236}">
                <a16:creationId xmlns:a16="http://schemas.microsoft.com/office/drawing/2014/main" id="{33B8F7B1-FC22-1ED5-371B-1CF3F9688B32}"/>
              </a:ext>
            </a:extLst>
          </p:cNvPr>
          <p:cNvSpPr txBox="1"/>
          <p:nvPr/>
        </p:nvSpPr>
        <p:spPr>
          <a:xfrm>
            <a:off x="982447" y="4311869"/>
            <a:ext cx="3158032" cy="921864"/>
          </a:xfrm>
          <a:prstGeom prst="rect">
            <a:avLst/>
          </a:prstGeom>
          <a:noFill/>
        </p:spPr>
        <p:txBody>
          <a:bodyPr wrap="square" lIns="90714" tIns="90714" rIns="90714" bIns="90714" rtlCol="0">
            <a:spAutoFit/>
          </a:bodyPr>
          <a:lstStyle/>
          <a:p>
            <a:pPr defTabSz="592652"/>
            <a:r>
              <a:rPr lang="en-US" sz="1600" b="1">
                <a:latin typeface="Arial" panose="020B0604020202020204" pitchFamily="34" charset="0"/>
                <a:cs typeface="Arial" panose="020B0604020202020204" pitchFamily="34" charset="0"/>
              </a:rPr>
              <a:t>Providing updates on observations, value add activities</a:t>
            </a:r>
          </a:p>
        </p:txBody>
      </p:sp>
      <p:sp>
        <p:nvSpPr>
          <p:cNvPr id="978" name="TextBox 977">
            <a:extLst>
              <a:ext uri="{FF2B5EF4-FFF2-40B4-BE49-F238E27FC236}">
                <a16:creationId xmlns:a16="http://schemas.microsoft.com/office/drawing/2014/main" id="{02E8DB3F-E509-0BFF-31D6-7CC42CBB334D}"/>
              </a:ext>
            </a:extLst>
          </p:cNvPr>
          <p:cNvSpPr txBox="1"/>
          <p:nvPr/>
        </p:nvSpPr>
        <p:spPr>
          <a:xfrm>
            <a:off x="8468680" y="4311869"/>
            <a:ext cx="2740873" cy="921864"/>
          </a:xfrm>
          <a:prstGeom prst="rect">
            <a:avLst/>
          </a:prstGeom>
          <a:noFill/>
        </p:spPr>
        <p:txBody>
          <a:bodyPr wrap="square" lIns="90714" tIns="90714" rIns="90714" bIns="90714" rtlCol="0">
            <a:spAutoFit/>
          </a:bodyPr>
          <a:lstStyle/>
          <a:p>
            <a:pPr algn="r" defTabSz="592652"/>
            <a:r>
              <a:rPr lang="en-US" sz="1600" b="1">
                <a:latin typeface="Arial" panose="020B0604020202020204" pitchFamily="34" charset="0"/>
                <a:cs typeface="Arial" panose="020B0604020202020204" pitchFamily="34" charset="0"/>
              </a:rPr>
              <a:t>Agreeing on Activities that Drive Value for Stakeholders</a:t>
            </a:r>
          </a:p>
        </p:txBody>
      </p:sp>
      <p:cxnSp>
        <p:nvCxnSpPr>
          <p:cNvPr id="980" name="Straight Connector 979">
            <a:extLst>
              <a:ext uri="{FF2B5EF4-FFF2-40B4-BE49-F238E27FC236}">
                <a16:creationId xmlns:a16="http://schemas.microsoft.com/office/drawing/2014/main" id="{5B0787A7-9D72-7815-6FE8-CC76F39009F4}"/>
              </a:ext>
            </a:extLst>
          </p:cNvPr>
          <p:cNvCxnSpPr>
            <a:cxnSpLocks/>
          </p:cNvCxnSpPr>
          <p:nvPr/>
        </p:nvCxnSpPr>
        <p:spPr>
          <a:xfrm>
            <a:off x="7794702" y="3950054"/>
            <a:ext cx="3559098" cy="0"/>
          </a:xfrm>
          <a:prstGeom prst="line">
            <a:avLst/>
          </a:prstGeom>
          <a:ln>
            <a:solidFill>
              <a:srgbClr val="00BCC8"/>
            </a:solidFill>
          </a:ln>
        </p:spPr>
        <p:style>
          <a:lnRef idx="1">
            <a:schemeClr val="accent1"/>
          </a:lnRef>
          <a:fillRef idx="0">
            <a:schemeClr val="accent1"/>
          </a:fillRef>
          <a:effectRef idx="0">
            <a:schemeClr val="accent1"/>
          </a:effectRef>
          <a:fontRef idx="minor">
            <a:schemeClr val="tx1"/>
          </a:fontRef>
        </p:style>
      </p:cxnSp>
      <p:cxnSp>
        <p:nvCxnSpPr>
          <p:cNvPr id="981" name="Straight Connector 980">
            <a:extLst>
              <a:ext uri="{FF2B5EF4-FFF2-40B4-BE49-F238E27FC236}">
                <a16:creationId xmlns:a16="http://schemas.microsoft.com/office/drawing/2014/main" id="{773BA026-9DB2-C6AE-6548-667B7BFC3B9B}"/>
              </a:ext>
            </a:extLst>
          </p:cNvPr>
          <p:cNvCxnSpPr>
            <a:cxnSpLocks/>
          </p:cNvCxnSpPr>
          <p:nvPr/>
        </p:nvCxnSpPr>
        <p:spPr>
          <a:xfrm>
            <a:off x="838200" y="3950054"/>
            <a:ext cx="3559098" cy="0"/>
          </a:xfrm>
          <a:prstGeom prst="line">
            <a:avLst/>
          </a:prstGeom>
          <a:ln>
            <a:solidFill>
              <a:srgbClr val="00BCC8"/>
            </a:solidFill>
          </a:ln>
        </p:spPr>
        <p:style>
          <a:lnRef idx="1">
            <a:schemeClr val="accent1"/>
          </a:lnRef>
          <a:fillRef idx="0">
            <a:schemeClr val="accent1"/>
          </a:fillRef>
          <a:effectRef idx="0">
            <a:schemeClr val="accent1"/>
          </a:effectRef>
          <a:fontRef idx="minor">
            <a:schemeClr val="tx1"/>
          </a:fontRef>
        </p:style>
      </p:cxnSp>
      <p:pic>
        <p:nvPicPr>
          <p:cNvPr id="986" name="Graphic 985" descr="Clipboard with solid fill">
            <a:extLst>
              <a:ext uri="{FF2B5EF4-FFF2-40B4-BE49-F238E27FC236}">
                <a16:creationId xmlns:a16="http://schemas.microsoft.com/office/drawing/2014/main" id="{9A1B6E6C-00B6-FB05-5841-67CCEAAF9C5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2761" y="3416866"/>
            <a:ext cx="1066376" cy="1066376"/>
          </a:xfrm>
          <a:prstGeom prst="rect">
            <a:avLst/>
          </a:prstGeom>
        </p:spPr>
      </p:pic>
      <p:sp>
        <p:nvSpPr>
          <p:cNvPr id="987" name="Oval 986">
            <a:extLst>
              <a:ext uri="{FF2B5EF4-FFF2-40B4-BE49-F238E27FC236}">
                <a16:creationId xmlns:a16="http://schemas.microsoft.com/office/drawing/2014/main" id="{6AB40507-FFD3-9098-88DF-7A22FE756124}"/>
              </a:ext>
            </a:extLst>
          </p:cNvPr>
          <p:cNvSpPr/>
          <p:nvPr/>
        </p:nvSpPr>
        <p:spPr>
          <a:xfrm>
            <a:off x="6576407" y="2935166"/>
            <a:ext cx="507397" cy="507397"/>
          </a:xfrm>
          <a:prstGeom prst="ellipse">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latin typeface="Arial" panose="020B0604020202020204" pitchFamily="34" charset="0"/>
                <a:cs typeface="Arial" panose="020B0604020202020204" pitchFamily="34" charset="0"/>
              </a:rPr>
              <a:t>02</a:t>
            </a:r>
          </a:p>
        </p:txBody>
      </p:sp>
      <p:sp>
        <p:nvSpPr>
          <p:cNvPr id="988" name="Oval 987">
            <a:extLst>
              <a:ext uri="{FF2B5EF4-FFF2-40B4-BE49-F238E27FC236}">
                <a16:creationId xmlns:a16="http://schemas.microsoft.com/office/drawing/2014/main" id="{A169AA49-57BD-5823-6D8B-420C4C6EB862}"/>
              </a:ext>
            </a:extLst>
          </p:cNvPr>
          <p:cNvSpPr/>
          <p:nvPr/>
        </p:nvSpPr>
        <p:spPr>
          <a:xfrm>
            <a:off x="6583346" y="4450606"/>
            <a:ext cx="507397" cy="507397"/>
          </a:xfrm>
          <a:prstGeom prst="ellipse">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latin typeface="Arial" panose="020B0604020202020204" pitchFamily="34" charset="0"/>
                <a:cs typeface="Arial" panose="020B0604020202020204" pitchFamily="34" charset="0"/>
              </a:rPr>
              <a:t>03</a:t>
            </a:r>
          </a:p>
        </p:txBody>
      </p:sp>
      <p:sp>
        <p:nvSpPr>
          <p:cNvPr id="989" name="Oval 988">
            <a:extLst>
              <a:ext uri="{FF2B5EF4-FFF2-40B4-BE49-F238E27FC236}">
                <a16:creationId xmlns:a16="http://schemas.microsoft.com/office/drawing/2014/main" id="{8695AADC-9A26-209F-7A2C-7D0DF2359449}"/>
              </a:ext>
            </a:extLst>
          </p:cNvPr>
          <p:cNvSpPr/>
          <p:nvPr/>
        </p:nvSpPr>
        <p:spPr>
          <a:xfrm>
            <a:off x="5061155" y="2942106"/>
            <a:ext cx="507397" cy="507397"/>
          </a:xfrm>
          <a:prstGeom prst="ellipse">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latin typeface="Arial" panose="020B0604020202020204" pitchFamily="34" charset="0"/>
                <a:cs typeface="Arial" panose="020B0604020202020204" pitchFamily="34" charset="0"/>
              </a:rPr>
              <a:t>01</a:t>
            </a:r>
          </a:p>
        </p:txBody>
      </p:sp>
      <p:sp>
        <p:nvSpPr>
          <p:cNvPr id="990" name="Oval 989">
            <a:extLst>
              <a:ext uri="{FF2B5EF4-FFF2-40B4-BE49-F238E27FC236}">
                <a16:creationId xmlns:a16="http://schemas.microsoft.com/office/drawing/2014/main" id="{D6C1E8FA-56B0-7396-37DA-0B6245C6B059}"/>
              </a:ext>
            </a:extLst>
          </p:cNvPr>
          <p:cNvSpPr/>
          <p:nvPr/>
        </p:nvSpPr>
        <p:spPr>
          <a:xfrm>
            <a:off x="5068095" y="4457547"/>
            <a:ext cx="507397" cy="507397"/>
          </a:xfrm>
          <a:prstGeom prst="ellipse">
            <a:avLst/>
          </a:prstGeom>
          <a:solidFill>
            <a:schemeClr val="accent3"/>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latin typeface="Arial" panose="020B0604020202020204" pitchFamily="34" charset="0"/>
                <a:cs typeface="Arial" panose="020B0604020202020204" pitchFamily="34" charset="0"/>
              </a:rPr>
              <a:t>04</a:t>
            </a:r>
          </a:p>
        </p:txBody>
      </p:sp>
    </p:spTree>
    <p:extLst>
      <p:ext uri="{BB962C8B-B14F-4D97-AF65-F5344CB8AC3E}">
        <p14:creationId xmlns:p14="http://schemas.microsoft.com/office/powerpoint/2010/main" val="2047167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63636-7512-9A28-796A-61E388385748}"/>
            </a:ext>
          </a:extLst>
        </p:cNvPr>
        <p:cNvGrpSpPr/>
        <p:nvPr/>
      </p:nvGrpSpPr>
      <p:grpSpPr>
        <a:xfrm>
          <a:off x="0" y="0"/>
          <a:ext cx="0" cy="0"/>
          <a:chOff x="0" y="0"/>
          <a:chExt cx="0" cy="0"/>
        </a:xfrm>
      </p:grpSpPr>
      <p:sp>
        <p:nvSpPr>
          <p:cNvPr id="69" name="Rounded Rectangle 68">
            <a:extLst>
              <a:ext uri="{FF2B5EF4-FFF2-40B4-BE49-F238E27FC236}">
                <a16:creationId xmlns:a16="http://schemas.microsoft.com/office/drawing/2014/main" id="{3C94DC9D-7DB0-3494-E027-453B66CFA36E}"/>
              </a:ext>
            </a:extLst>
          </p:cNvPr>
          <p:cNvSpPr/>
          <p:nvPr/>
        </p:nvSpPr>
        <p:spPr>
          <a:xfrm>
            <a:off x="5651480" y="1742739"/>
            <a:ext cx="5702320" cy="4238961"/>
          </a:xfrm>
          <a:prstGeom prst="roundRect">
            <a:avLst>
              <a:gd name="adj" fmla="val 2893"/>
            </a:avLst>
          </a:prstGeom>
          <a:solidFill>
            <a:schemeClr val="accent3">
              <a:lumMod val="20000"/>
              <a:lumOff val="80000"/>
            </a:schemeClr>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schemeClr val="accent1"/>
              </a:solidFill>
            </a:endParaRPr>
          </a:p>
        </p:txBody>
      </p:sp>
      <p:sp>
        <p:nvSpPr>
          <p:cNvPr id="4" name="Title 3">
            <a:extLst>
              <a:ext uri="{FF2B5EF4-FFF2-40B4-BE49-F238E27FC236}">
                <a16:creationId xmlns:a16="http://schemas.microsoft.com/office/drawing/2014/main" id="{A1E978E7-BCA5-6B09-4C18-AB1FF75F6594}"/>
              </a:ext>
            </a:extLst>
          </p:cNvPr>
          <p:cNvSpPr>
            <a:spLocks noGrp="1"/>
          </p:cNvSpPr>
          <p:nvPr>
            <p:ph type="title"/>
          </p:nvPr>
        </p:nvSpPr>
        <p:spPr/>
        <p:txBody>
          <a:bodyPr>
            <a:normAutofit/>
          </a:bodyPr>
          <a:lstStyle/>
          <a:p>
            <a:r>
              <a:rPr lang="en-US" dirty="0"/>
              <a:t>Level of Effort &amp; Assurance</a:t>
            </a:r>
            <a:endParaRPr lang="en-IN" dirty="0"/>
          </a:p>
        </p:txBody>
      </p:sp>
      <p:sp>
        <p:nvSpPr>
          <p:cNvPr id="5" name="TextBox 4">
            <a:extLst>
              <a:ext uri="{FF2B5EF4-FFF2-40B4-BE49-F238E27FC236}">
                <a16:creationId xmlns:a16="http://schemas.microsoft.com/office/drawing/2014/main" id="{4BE4A895-8BA4-5A05-5266-5C8F3F20C28F}"/>
              </a:ext>
            </a:extLst>
          </p:cNvPr>
          <p:cNvSpPr txBox="1"/>
          <p:nvPr/>
        </p:nvSpPr>
        <p:spPr>
          <a:xfrm>
            <a:off x="838200" y="1230867"/>
            <a:ext cx="10515600" cy="430887"/>
          </a:xfrm>
          <a:prstGeom prst="rect">
            <a:avLst/>
          </a:prstGeom>
          <a:noFill/>
        </p:spPr>
        <p:txBody>
          <a:bodyPr wrap="square" lIns="0" tIns="0" rIns="0" bIns="0">
            <a:spAutoFit/>
          </a:bodyPr>
          <a:lstStyle/>
          <a:p>
            <a:r>
              <a:rPr lang="en-US" sz="1400">
                <a:latin typeface="Arial" panose="020B0604020202020204" pitchFamily="34" charset="0"/>
                <a:cs typeface="Arial" panose="020B0604020202020204" pitchFamily="34" charset="0"/>
              </a:rPr>
              <a:t>Programs and projects each take on unique risks which should be evaluated when identifying the right level of assurance support to provide. We tailor our solution offerings to find the appropriate blend of assurance and cost aligned to overall risk. </a:t>
            </a:r>
          </a:p>
        </p:txBody>
      </p:sp>
      <p:graphicFrame>
        <p:nvGraphicFramePr>
          <p:cNvPr id="7" name="Table 6">
            <a:extLst>
              <a:ext uri="{FF2B5EF4-FFF2-40B4-BE49-F238E27FC236}">
                <a16:creationId xmlns:a16="http://schemas.microsoft.com/office/drawing/2014/main" id="{4766FF42-0715-0A68-4F45-76AB11ED5AF6}"/>
              </a:ext>
            </a:extLst>
          </p:cNvPr>
          <p:cNvGraphicFramePr>
            <a:graphicFrameLocks noGrp="1"/>
          </p:cNvGraphicFramePr>
          <p:nvPr>
            <p:extLst>
              <p:ext uri="{D42A27DB-BD31-4B8C-83A1-F6EECF244321}">
                <p14:modId xmlns:p14="http://schemas.microsoft.com/office/powerpoint/2010/main" val="3896443290"/>
              </p:ext>
            </p:extLst>
          </p:nvPr>
        </p:nvGraphicFramePr>
        <p:xfrm>
          <a:off x="2050106" y="1742739"/>
          <a:ext cx="3411580" cy="4238955"/>
        </p:xfrm>
        <a:graphic>
          <a:graphicData uri="http://schemas.openxmlformats.org/drawingml/2006/table">
            <a:tbl>
              <a:tblPr/>
              <a:tblGrid>
                <a:gridCol w="336259">
                  <a:extLst>
                    <a:ext uri="{9D8B030D-6E8A-4147-A177-3AD203B41FA5}">
                      <a16:colId xmlns:a16="http://schemas.microsoft.com/office/drawing/2014/main" val="20000"/>
                    </a:ext>
                  </a:extLst>
                </a:gridCol>
                <a:gridCol w="3075321">
                  <a:extLst>
                    <a:ext uri="{9D8B030D-6E8A-4147-A177-3AD203B41FA5}">
                      <a16:colId xmlns:a16="http://schemas.microsoft.com/office/drawing/2014/main" val="20001"/>
                    </a:ext>
                  </a:extLst>
                </a:gridCol>
              </a:tblGrid>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Project Delivery Methodology Assessment</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2</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Project Governance Review</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3</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Project Governance Monitoring</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4</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Solution Design Review</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5</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Requirements Validation </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6</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Defect Management Assessment</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ln>
                            <a:noFill/>
                          </a:ln>
                          <a:solidFill>
                            <a:schemeClr val="tx1"/>
                          </a:solidFill>
                          <a:latin typeface="Arial" panose="020B0604020202020204" pitchFamily="34" charset="0"/>
                          <a:cs typeface="Arial" panose="020B0604020202020204" pitchFamily="34" charset="0"/>
                        </a:rPr>
                        <a:t>7</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Independent Testing Validation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8</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Client Data Integrity Process Assessment</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9</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Independent Data Integrity Validation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10</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Data Governance Assessment</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11</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Cutover Plan Review</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12</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Organizational Change Management Review</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3065279"/>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13</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Independent Go-Live Readiness Opinion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14</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Real-time Cutover Support</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15</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Hypercare Transition Monitoring</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16</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External Audit/Regulator Coordination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3268620"/>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17</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Controls Mapping </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196089"/>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18</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r>
                        <a:rPr lang="en-US" sz="1000">
                          <a:latin typeface="Arial" panose="020B0604020202020204" pitchFamily="34" charset="0"/>
                          <a:cs typeface="Arial" panose="020B0604020202020204" pitchFamily="34" charset="0"/>
                        </a:rPr>
                        <a:t>Risk and Controls Process Flow</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9325768"/>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19</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Controls Design Validation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9525"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300432"/>
                  </a:ext>
                </a:extLst>
              </a:tr>
              <a:tr h="2018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fontAlgn="b"/>
                      <a:r>
                        <a:rPr lang="en-US" sz="1000" b="1" i="0" u="none" strike="noStrike">
                          <a:solidFill>
                            <a:schemeClr val="tx1"/>
                          </a:solidFill>
                          <a:latin typeface="Arial" panose="020B0604020202020204" pitchFamily="34" charset="0"/>
                          <a:cs typeface="Arial" panose="020B0604020202020204" pitchFamily="34" charset="0"/>
                        </a:rPr>
                        <a:t>20</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Third-Party Provider Controls Evaluation</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9525" cap="flat" cmpd="sng" algn="ctr">
                      <a:solidFill>
                        <a:schemeClr val="bg1">
                          <a:lumMod val="9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201855">
                <a:tc>
                  <a:txBody>
                    <a:bodyPr/>
                    <a:lstStyle/>
                    <a:p>
                      <a:pPr algn="ctr" fontAlgn="b"/>
                      <a:r>
                        <a:rPr lang="en-US" sz="1000" b="1" i="0" u="none" strike="noStrike">
                          <a:solidFill>
                            <a:schemeClr val="tx1"/>
                          </a:solidFill>
                          <a:latin typeface="Arial" panose="020B0604020202020204" pitchFamily="34" charset="0"/>
                          <a:cs typeface="Arial" panose="020B0604020202020204" pitchFamily="34" charset="0"/>
                        </a:rPr>
                        <a:t>21</a:t>
                      </a:r>
                    </a:p>
                  </a:txBody>
                  <a:tcPr marL="0" marR="0" marT="0" marB="0" anchor="ctr">
                    <a:lnL w="12700" cap="flat" cmpd="sng" algn="ctr">
                      <a:no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742928" rtl="0" eaLnBrk="1" fontAlgn="auto" latinLnBrk="0" hangingPunct="1">
                        <a:lnSpc>
                          <a:spcPct val="100000"/>
                        </a:lnSpc>
                        <a:spcBef>
                          <a:spcPts val="0"/>
                        </a:spcBef>
                        <a:spcAft>
                          <a:spcPts val="0"/>
                        </a:spcAft>
                        <a:buClrTx/>
                        <a:buSzTx/>
                        <a:buFontTx/>
                        <a:buNone/>
                        <a:tabLst/>
                        <a:defRPr/>
                      </a:pPr>
                      <a:r>
                        <a:rPr lang="en-US" sz="1000">
                          <a:latin typeface="Arial" panose="020B0604020202020204" pitchFamily="34" charset="0"/>
                          <a:cs typeface="Arial" panose="020B0604020202020204" pitchFamily="34" charset="0"/>
                        </a:rPr>
                        <a:t>Collaboration Workshops</a:t>
                      </a:r>
                    </a:p>
                  </a:txBody>
                  <a:tcPr marL="18288" marR="0" marT="0" marB="0" anchor="ctr">
                    <a:lnL w="9525" cap="flat" cmpd="sng" algn="ctr">
                      <a:solidFill>
                        <a:schemeClr val="bg1">
                          <a:lumMod val="95000"/>
                        </a:schemeClr>
                      </a:solidFill>
                      <a:prstDash val="solid"/>
                      <a:round/>
                      <a:headEnd type="none" w="med" len="med"/>
                      <a:tailEnd type="none" w="med" len="med"/>
                    </a:lnL>
                    <a:lnR w="9525" cap="flat" cmpd="sng" algn="ctr">
                      <a:solidFill>
                        <a:schemeClr val="bg1">
                          <a:lumMod val="9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2742127"/>
                  </a:ext>
                </a:extLst>
              </a:tr>
            </a:tbl>
          </a:graphicData>
        </a:graphic>
      </p:graphicFrame>
      <p:sp>
        <p:nvSpPr>
          <p:cNvPr id="11" name="Rounded Rectangle 10">
            <a:extLst>
              <a:ext uri="{FF2B5EF4-FFF2-40B4-BE49-F238E27FC236}">
                <a16:creationId xmlns:a16="http://schemas.microsoft.com/office/drawing/2014/main" id="{5C93ABC1-0846-E728-6537-144A6473D4E7}"/>
              </a:ext>
            </a:extLst>
          </p:cNvPr>
          <p:cNvSpPr/>
          <p:nvPr/>
        </p:nvSpPr>
        <p:spPr>
          <a:xfrm>
            <a:off x="838200" y="1742740"/>
            <a:ext cx="1161081" cy="602233"/>
          </a:xfrm>
          <a:prstGeom prst="roundRect">
            <a:avLst>
              <a:gd name="adj" fmla="val 11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Project Governance</a:t>
            </a:r>
          </a:p>
        </p:txBody>
      </p:sp>
      <p:sp>
        <p:nvSpPr>
          <p:cNvPr id="12" name="Rounded Rectangle 11">
            <a:extLst>
              <a:ext uri="{FF2B5EF4-FFF2-40B4-BE49-F238E27FC236}">
                <a16:creationId xmlns:a16="http://schemas.microsoft.com/office/drawing/2014/main" id="{7EF3C513-00FD-94E1-6AB4-FC245F147757}"/>
              </a:ext>
            </a:extLst>
          </p:cNvPr>
          <p:cNvSpPr/>
          <p:nvPr/>
        </p:nvSpPr>
        <p:spPr>
          <a:xfrm>
            <a:off x="838200" y="2373102"/>
            <a:ext cx="1161081" cy="741406"/>
          </a:xfrm>
          <a:prstGeom prst="roundRect">
            <a:avLst>
              <a:gd name="adj" fmla="val 696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Solution Readiness</a:t>
            </a:r>
          </a:p>
        </p:txBody>
      </p:sp>
      <p:sp>
        <p:nvSpPr>
          <p:cNvPr id="13" name="Rounded Rectangle 12">
            <a:extLst>
              <a:ext uri="{FF2B5EF4-FFF2-40B4-BE49-F238E27FC236}">
                <a16:creationId xmlns:a16="http://schemas.microsoft.com/office/drawing/2014/main" id="{1F329628-926F-3F65-E955-36387FB1EC90}"/>
              </a:ext>
            </a:extLst>
          </p:cNvPr>
          <p:cNvSpPr/>
          <p:nvPr/>
        </p:nvSpPr>
        <p:spPr>
          <a:xfrm>
            <a:off x="838200" y="3142637"/>
            <a:ext cx="1161081" cy="595331"/>
          </a:xfrm>
          <a:prstGeom prst="roundRect">
            <a:avLst>
              <a:gd name="adj" fmla="val 11414"/>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Data Integrity</a:t>
            </a:r>
          </a:p>
        </p:txBody>
      </p:sp>
      <p:sp>
        <p:nvSpPr>
          <p:cNvPr id="14" name="Rounded Rectangle 13">
            <a:extLst>
              <a:ext uri="{FF2B5EF4-FFF2-40B4-BE49-F238E27FC236}">
                <a16:creationId xmlns:a16="http://schemas.microsoft.com/office/drawing/2014/main" id="{6B6CD8A2-336B-F79D-662B-D573D439CBCA}"/>
              </a:ext>
            </a:extLst>
          </p:cNvPr>
          <p:cNvSpPr/>
          <p:nvPr/>
        </p:nvSpPr>
        <p:spPr>
          <a:xfrm>
            <a:off x="838200" y="3766097"/>
            <a:ext cx="1161081" cy="1178011"/>
          </a:xfrm>
          <a:prstGeom prst="roundRect">
            <a:avLst>
              <a:gd name="adj" fmla="val 5029"/>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Go-Live</a:t>
            </a:r>
          </a:p>
        </p:txBody>
      </p:sp>
      <p:sp>
        <p:nvSpPr>
          <p:cNvPr id="15" name="Rounded Rectangle 14">
            <a:extLst>
              <a:ext uri="{FF2B5EF4-FFF2-40B4-BE49-F238E27FC236}">
                <a16:creationId xmlns:a16="http://schemas.microsoft.com/office/drawing/2014/main" id="{DEAA3365-5BD3-05B6-6A6B-4DEB41B890C8}"/>
              </a:ext>
            </a:extLst>
          </p:cNvPr>
          <p:cNvSpPr/>
          <p:nvPr/>
        </p:nvSpPr>
        <p:spPr>
          <a:xfrm>
            <a:off x="838200" y="4972237"/>
            <a:ext cx="1161081" cy="757881"/>
          </a:xfrm>
          <a:prstGeom prst="roundRect">
            <a:avLst>
              <a:gd name="adj" fmla="val 4892"/>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Internal Controls</a:t>
            </a:r>
          </a:p>
        </p:txBody>
      </p:sp>
      <p:sp>
        <p:nvSpPr>
          <p:cNvPr id="16" name="Rounded Rectangle 15">
            <a:extLst>
              <a:ext uri="{FF2B5EF4-FFF2-40B4-BE49-F238E27FC236}">
                <a16:creationId xmlns:a16="http://schemas.microsoft.com/office/drawing/2014/main" id="{FDF93C44-1ECB-7128-3660-2286B8B352D7}"/>
              </a:ext>
            </a:extLst>
          </p:cNvPr>
          <p:cNvSpPr/>
          <p:nvPr/>
        </p:nvSpPr>
        <p:spPr>
          <a:xfrm>
            <a:off x="838200" y="5758248"/>
            <a:ext cx="1161081" cy="227475"/>
          </a:xfrm>
          <a:prstGeom prst="roundRect">
            <a:avLst>
              <a:gd name="adj" fmla="val 1033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a:solidFill>
                  <a:schemeClr val="bg1"/>
                </a:solidFill>
                <a:latin typeface="Arial" panose="020B0604020202020204" pitchFamily="34" charset="0"/>
                <a:cs typeface="Arial" panose="020B0604020202020204" pitchFamily="34" charset="0"/>
              </a:rPr>
              <a:t>Collaboration</a:t>
            </a:r>
          </a:p>
        </p:txBody>
      </p:sp>
      <p:graphicFrame>
        <p:nvGraphicFramePr>
          <p:cNvPr id="17" name="Content Placeholder 7">
            <a:extLst>
              <a:ext uri="{FF2B5EF4-FFF2-40B4-BE49-F238E27FC236}">
                <a16:creationId xmlns:a16="http://schemas.microsoft.com/office/drawing/2014/main" id="{490D64BB-C1D7-7B61-ED30-AFAEE2E0A732}"/>
              </a:ext>
            </a:extLst>
          </p:cNvPr>
          <p:cNvGraphicFramePr>
            <a:graphicFrameLocks/>
          </p:cNvGraphicFramePr>
          <p:nvPr>
            <p:extLst>
              <p:ext uri="{D42A27DB-BD31-4B8C-83A1-F6EECF244321}">
                <p14:modId xmlns:p14="http://schemas.microsoft.com/office/powerpoint/2010/main" val="1284398422"/>
              </p:ext>
            </p:extLst>
          </p:nvPr>
        </p:nvGraphicFramePr>
        <p:xfrm>
          <a:off x="5834251" y="2313822"/>
          <a:ext cx="5282709" cy="2999227"/>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Straight Arrow Connector 17">
            <a:extLst>
              <a:ext uri="{FF2B5EF4-FFF2-40B4-BE49-F238E27FC236}">
                <a16:creationId xmlns:a16="http://schemas.microsoft.com/office/drawing/2014/main" id="{45537DBB-C85D-735D-5808-D254C2C878A0}"/>
              </a:ext>
            </a:extLst>
          </p:cNvPr>
          <p:cNvCxnSpPr>
            <a:cxnSpLocks/>
            <a:stCxn id="20" idx="0"/>
          </p:cNvCxnSpPr>
          <p:nvPr/>
        </p:nvCxnSpPr>
        <p:spPr>
          <a:xfrm flipH="1" flipV="1">
            <a:off x="5934181" y="2318075"/>
            <a:ext cx="10410" cy="2747775"/>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CE1F1BD-8C8C-4EE9-0211-994AEC1CF04B}"/>
              </a:ext>
            </a:extLst>
          </p:cNvPr>
          <p:cNvCxnSpPr>
            <a:cxnSpLocks/>
            <a:endCxn id="23" idx="1"/>
          </p:cNvCxnSpPr>
          <p:nvPr/>
        </p:nvCxnSpPr>
        <p:spPr>
          <a:xfrm flipV="1">
            <a:off x="6392334" y="5503651"/>
            <a:ext cx="4265138" cy="3692"/>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C94EB9E5-D90B-DE6B-E58B-25F31831B3DC}"/>
              </a:ext>
            </a:extLst>
          </p:cNvPr>
          <p:cNvSpPr txBox="1"/>
          <p:nvPr/>
        </p:nvSpPr>
        <p:spPr>
          <a:xfrm>
            <a:off x="5512511" y="5065850"/>
            <a:ext cx="864160"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Lower</a:t>
            </a:r>
          </a:p>
        </p:txBody>
      </p:sp>
      <p:sp>
        <p:nvSpPr>
          <p:cNvPr id="21" name="TextBox 20">
            <a:extLst>
              <a:ext uri="{FF2B5EF4-FFF2-40B4-BE49-F238E27FC236}">
                <a16:creationId xmlns:a16="http://schemas.microsoft.com/office/drawing/2014/main" id="{7E7B107D-A658-474F-184E-CA00174D116B}"/>
              </a:ext>
            </a:extLst>
          </p:cNvPr>
          <p:cNvSpPr txBox="1"/>
          <p:nvPr/>
        </p:nvSpPr>
        <p:spPr>
          <a:xfrm>
            <a:off x="5512511" y="2067602"/>
            <a:ext cx="864160"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Higher</a:t>
            </a:r>
          </a:p>
        </p:txBody>
      </p:sp>
      <p:sp>
        <p:nvSpPr>
          <p:cNvPr id="22" name="TextBox 21">
            <a:extLst>
              <a:ext uri="{FF2B5EF4-FFF2-40B4-BE49-F238E27FC236}">
                <a16:creationId xmlns:a16="http://schemas.microsoft.com/office/drawing/2014/main" id="{ABCB6B94-2883-5010-F6A0-6BB9D91BFDF5}"/>
              </a:ext>
            </a:extLst>
          </p:cNvPr>
          <p:cNvSpPr txBox="1"/>
          <p:nvPr/>
        </p:nvSpPr>
        <p:spPr>
          <a:xfrm>
            <a:off x="5731211" y="5380540"/>
            <a:ext cx="715630"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Lower</a:t>
            </a:r>
          </a:p>
        </p:txBody>
      </p:sp>
      <p:sp>
        <p:nvSpPr>
          <p:cNvPr id="23" name="TextBox 22">
            <a:extLst>
              <a:ext uri="{FF2B5EF4-FFF2-40B4-BE49-F238E27FC236}">
                <a16:creationId xmlns:a16="http://schemas.microsoft.com/office/drawing/2014/main" id="{EDEB7675-0F13-8086-4E66-80EE7FA3A5CB}"/>
              </a:ext>
            </a:extLst>
          </p:cNvPr>
          <p:cNvSpPr txBox="1"/>
          <p:nvPr/>
        </p:nvSpPr>
        <p:spPr>
          <a:xfrm>
            <a:off x="10657472" y="5380540"/>
            <a:ext cx="715630" cy="246221"/>
          </a:xfrm>
          <a:prstGeom prst="rect">
            <a:avLst/>
          </a:prstGeom>
          <a:noFill/>
        </p:spPr>
        <p:txBody>
          <a:bodyPr wrap="square" rtlCol="0">
            <a:spAutoFit/>
          </a:bodyPr>
          <a:lstStyle/>
          <a:p>
            <a:pPr algn="ctr"/>
            <a:r>
              <a:rPr lang="en-US" sz="1000">
                <a:latin typeface="Arial" panose="020B0604020202020204" pitchFamily="34" charset="0"/>
                <a:cs typeface="Arial" panose="020B0604020202020204" pitchFamily="34" charset="0"/>
              </a:rPr>
              <a:t>Higher</a:t>
            </a:r>
          </a:p>
        </p:txBody>
      </p:sp>
      <p:sp>
        <p:nvSpPr>
          <p:cNvPr id="24" name="TextBox 23">
            <a:extLst>
              <a:ext uri="{FF2B5EF4-FFF2-40B4-BE49-F238E27FC236}">
                <a16:creationId xmlns:a16="http://schemas.microsoft.com/office/drawing/2014/main" id="{C4AD4799-B205-0F96-CD01-AA38823F627A}"/>
              </a:ext>
            </a:extLst>
          </p:cNvPr>
          <p:cNvSpPr txBox="1"/>
          <p:nvPr/>
        </p:nvSpPr>
        <p:spPr>
          <a:xfrm>
            <a:off x="5620740" y="3567115"/>
            <a:ext cx="647702" cy="246221"/>
          </a:xfrm>
          <a:prstGeom prst="rect">
            <a:avLst/>
          </a:prstGeom>
          <a:solidFill>
            <a:srgbClr val="EDEDED"/>
          </a:solidFill>
        </p:spPr>
        <p:txBody>
          <a:bodyPr wrap="square" rtlCol="0" anchor="ctr">
            <a:spAutoFit/>
          </a:bodyPr>
          <a:lstStyle/>
          <a:p>
            <a:pPr algn="ctr"/>
            <a:r>
              <a:rPr lang="en-US" sz="1000">
                <a:latin typeface="Arial" panose="020B0604020202020204" pitchFamily="34" charset="0"/>
                <a:cs typeface="Arial" panose="020B0604020202020204" pitchFamily="34" charset="0"/>
              </a:rPr>
              <a:t>Effort</a:t>
            </a:r>
          </a:p>
        </p:txBody>
      </p:sp>
      <p:sp>
        <p:nvSpPr>
          <p:cNvPr id="25" name="TextBox 24">
            <a:extLst>
              <a:ext uri="{FF2B5EF4-FFF2-40B4-BE49-F238E27FC236}">
                <a16:creationId xmlns:a16="http://schemas.microsoft.com/office/drawing/2014/main" id="{FB533ACE-45A4-2502-95E5-8C93FC5E0F19}"/>
              </a:ext>
            </a:extLst>
          </p:cNvPr>
          <p:cNvSpPr txBox="1"/>
          <p:nvPr/>
        </p:nvSpPr>
        <p:spPr>
          <a:xfrm>
            <a:off x="8454044" y="5380540"/>
            <a:ext cx="911856" cy="246221"/>
          </a:xfrm>
          <a:prstGeom prst="rect">
            <a:avLst/>
          </a:prstGeom>
          <a:solidFill>
            <a:srgbClr val="EDEDED"/>
          </a:solidFill>
        </p:spPr>
        <p:txBody>
          <a:bodyPr wrap="square" rtlCol="0">
            <a:spAutoFit/>
          </a:bodyPr>
          <a:lstStyle/>
          <a:p>
            <a:pPr algn="ctr"/>
            <a:r>
              <a:rPr lang="en-US" sz="1000">
                <a:latin typeface="Arial" panose="020B0604020202020204" pitchFamily="34" charset="0"/>
                <a:cs typeface="Arial" panose="020B0604020202020204" pitchFamily="34" charset="0"/>
              </a:rPr>
              <a:t>Assurance</a:t>
            </a:r>
          </a:p>
        </p:txBody>
      </p:sp>
      <p:grpSp>
        <p:nvGrpSpPr>
          <p:cNvPr id="38" name="Group 37">
            <a:extLst>
              <a:ext uri="{FF2B5EF4-FFF2-40B4-BE49-F238E27FC236}">
                <a16:creationId xmlns:a16="http://schemas.microsoft.com/office/drawing/2014/main" id="{C9F511FA-1F8D-8292-AD29-DFE2554CB2F6}"/>
              </a:ext>
            </a:extLst>
          </p:cNvPr>
          <p:cNvGrpSpPr/>
          <p:nvPr/>
        </p:nvGrpSpPr>
        <p:grpSpPr>
          <a:xfrm>
            <a:off x="6643420" y="2877722"/>
            <a:ext cx="3927607" cy="1993693"/>
            <a:chOff x="6306024" y="2711825"/>
            <a:chExt cx="4742786" cy="2407486"/>
          </a:xfrm>
          <a:solidFill>
            <a:schemeClr val="accent1">
              <a:lumMod val="20000"/>
              <a:lumOff val="80000"/>
            </a:schemeClr>
          </a:solidFill>
        </p:grpSpPr>
        <p:sp>
          <p:nvSpPr>
            <p:cNvPr id="39" name="Oval 38">
              <a:extLst>
                <a:ext uri="{FF2B5EF4-FFF2-40B4-BE49-F238E27FC236}">
                  <a16:creationId xmlns:a16="http://schemas.microsoft.com/office/drawing/2014/main" id="{365D293A-B659-B53F-6AE9-6444333AEE7A}"/>
                </a:ext>
              </a:extLst>
            </p:cNvPr>
            <p:cNvSpPr/>
            <p:nvPr/>
          </p:nvSpPr>
          <p:spPr>
            <a:xfrm>
              <a:off x="7446404" y="4372239"/>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0" name="Oval 39">
              <a:extLst>
                <a:ext uri="{FF2B5EF4-FFF2-40B4-BE49-F238E27FC236}">
                  <a16:creationId xmlns:a16="http://schemas.microsoft.com/office/drawing/2014/main" id="{4C3DA052-84F2-F041-5644-BA45ECD2690D}"/>
                </a:ext>
              </a:extLst>
            </p:cNvPr>
            <p:cNvSpPr/>
            <p:nvPr/>
          </p:nvSpPr>
          <p:spPr>
            <a:xfrm>
              <a:off x="6306024" y="4528410"/>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1" name="Oval 40">
              <a:extLst>
                <a:ext uri="{FF2B5EF4-FFF2-40B4-BE49-F238E27FC236}">
                  <a16:creationId xmlns:a16="http://schemas.microsoft.com/office/drawing/2014/main" id="{97DD0967-DAC5-8D89-52C3-4680BD113AFA}"/>
                </a:ext>
              </a:extLst>
            </p:cNvPr>
            <p:cNvSpPr/>
            <p:nvPr/>
          </p:nvSpPr>
          <p:spPr>
            <a:xfrm>
              <a:off x="8678399" y="3527735"/>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2" name="Oval 41">
              <a:extLst>
                <a:ext uri="{FF2B5EF4-FFF2-40B4-BE49-F238E27FC236}">
                  <a16:creationId xmlns:a16="http://schemas.microsoft.com/office/drawing/2014/main" id="{D41F55D1-1B9A-49B6-880F-B90B2A3E0CB2}"/>
                </a:ext>
              </a:extLst>
            </p:cNvPr>
            <p:cNvSpPr/>
            <p:nvPr/>
          </p:nvSpPr>
          <p:spPr>
            <a:xfrm>
              <a:off x="8837471" y="4088737"/>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3" name="Oval 42">
              <a:extLst>
                <a:ext uri="{FF2B5EF4-FFF2-40B4-BE49-F238E27FC236}">
                  <a16:creationId xmlns:a16="http://schemas.microsoft.com/office/drawing/2014/main" id="{EDE1649A-DEA5-1D7D-A77D-7D393B5B4C3A}"/>
                </a:ext>
              </a:extLst>
            </p:cNvPr>
            <p:cNvSpPr/>
            <p:nvPr/>
          </p:nvSpPr>
          <p:spPr>
            <a:xfrm>
              <a:off x="9422252" y="4030365"/>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4" name="Oval 43">
              <a:extLst>
                <a:ext uri="{FF2B5EF4-FFF2-40B4-BE49-F238E27FC236}">
                  <a16:creationId xmlns:a16="http://schemas.microsoft.com/office/drawing/2014/main" id="{638CDD60-B089-9AAC-CE55-DCD66FAF3EAA}"/>
                </a:ext>
              </a:extLst>
            </p:cNvPr>
            <p:cNvSpPr/>
            <p:nvPr/>
          </p:nvSpPr>
          <p:spPr>
            <a:xfrm>
              <a:off x="9178871" y="3589382"/>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5" name="Oval 44">
              <a:extLst>
                <a:ext uri="{FF2B5EF4-FFF2-40B4-BE49-F238E27FC236}">
                  <a16:creationId xmlns:a16="http://schemas.microsoft.com/office/drawing/2014/main" id="{0F5139AD-FE5A-6F26-2F4E-074AAE39E29A}"/>
                </a:ext>
              </a:extLst>
            </p:cNvPr>
            <p:cNvSpPr/>
            <p:nvPr/>
          </p:nvSpPr>
          <p:spPr>
            <a:xfrm>
              <a:off x="10210183" y="3312906"/>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6" name="Oval 45">
              <a:extLst>
                <a:ext uri="{FF2B5EF4-FFF2-40B4-BE49-F238E27FC236}">
                  <a16:creationId xmlns:a16="http://schemas.microsoft.com/office/drawing/2014/main" id="{FD3AFB7B-3595-45E1-12C7-C747D19BAA1E}"/>
                </a:ext>
              </a:extLst>
            </p:cNvPr>
            <p:cNvSpPr/>
            <p:nvPr/>
          </p:nvSpPr>
          <p:spPr>
            <a:xfrm>
              <a:off x="8780008" y="4648305"/>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7" name="Oval 46">
              <a:extLst>
                <a:ext uri="{FF2B5EF4-FFF2-40B4-BE49-F238E27FC236}">
                  <a16:creationId xmlns:a16="http://schemas.microsoft.com/office/drawing/2014/main" id="{5B4EE204-AFDB-6A7F-53CA-E23C0CE26D6F}"/>
                </a:ext>
              </a:extLst>
            </p:cNvPr>
            <p:cNvSpPr/>
            <p:nvPr/>
          </p:nvSpPr>
          <p:spPr>
            <a:xfrm>
              <a:off x="10310214" y="2775610"/>
              <a:ext cx="298411" cy="298405"/>
            </a:xfrm>
            <a:prstGeom prst="ellipse">
              <a:avLst/>
            </a:prstGeom>
            <a:grpFill/>
            <a:ln w="25400" cap="flat" cmpd="sng" algn="ctr">
              <a:noFill/>
              <a:prstDash val="solid"/>
            </a:ln>
            <a:effectLst/>
          </p:spPr>
          <p:txBody>
            <a:bodyPr rtlCol="0" anchor="ctr"/>
            <a:lstStyle/>
            <a:p>
              <a:pPr algn="ctr" defTabSz="1125416" fontAlgn="base">
                <a:spcBef>
                  <a:spcPct val="0"/>
                </a:spcBef>
                <a:spcAft>
                  <a:spcPct val="0"/>
                </a:spcAft>
              </a:pPr>
              <a:r>
                <a:rPr lang="en-US" sz="1000" b="1">
                  <a:latin typeface="Arial"/>
                </a:rPr>
                <a:t>#</a:t>
              </a:r>
            </a:p>
          </p:txBody>
        </p:sp>
        <p:sp>
          <p:nvSpPr>
            <p:cNvPr id="48" name="Oval 47">
              <a:extLst>
                <a:ext uri="{FF2B5EF4-FFF2-40B4-BE49-F238E27FC236}">
                  <a16:creationId xmlns:a16="http://schemas.microsoft.com/office/drawing/2014/main" id="{E9AFF232-5CC0-1C5B-087B-895D62D1CF85}"/>
                </a:ext>
              </a:extLst>
            </p:cNvPr>
            <p:cNvSpPr/>
            <p:nvPr/>
          </p:nvSpPr>
          <p:spPr>
            <a:xfrm>
              <a:off x="10562588" y="3010230"/>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49" name="Oval 48">
              <a:extLst>
                <a:ext uri="{FF2B5EF4-FFF2-40B4-BE49-F238E27FC236}">
                  <a16:creationId xmlns:a16="http://schemas.microsoft.com/office/drawing/2014/main" id="{6478FEC7-537F-B06F-3B4C-4C134876517A}"/>
                </a:ext>
              </a:extLst>
            </p:cNvPr>
            <p:cNvSpPr/>
            <p:nvPr/>
          </p:nvSpPr>
          <p:spPr>
            <a:xfrm>
              <a:off x="7955750" y="3709791"/>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0" name="Oval 49">
              <a:extLst>
                <a:ext uri="{FF2B5EF4-FFF2-40B4-BE49-F238E27FC236}">
                  <a16:creationId xmlns:a16="http://schemas.microsoft.com/office/drawing/2014/main" id="{2A3F74D2-0F85-0DC8-882E-A2ACFBF38F53}"/>
                </a:ext>
              </a:extLst>
            </p:cNvPr>
            <p:cNvSpPr/>
            <p:nvPr/>
          </p:nvSpPr>
          <p:spPr>
            <a:xfrm>
              <a:off x="10750399" y="2711825"/>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1" name="Oval 50">
              <a:extLst>
                <a:ext uri="{FF2B5EF4-FFF2-40B4-BE49-F238E27FC236}">
                  <a16:creationId xmlns:a16="http://schemas.microsoft.com/office/drawing/2014/main" id="{B897CB48-730E-9B91-863B-285ACDBF1DF6}"/>
                </a:ext>
              </a:extLst>
            </p:cNvPr>
            <p:cNvSpPr/>
            <p:nvPr/>
          </p:nvSpPr>
          <p:spPr>
            <a:xfrm>
              <a:off x="6984026" y="4820906"/>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2" name="Oval 51">
              <a:extLst>
                <a:ext uri="{FF2B5EF4-FFF2-40B4-BE49-F238E27FC236}">
                  <a16:creationId xmlns:a16="http://schemas.microsoft.com/office/drawing/2014/main" id="{8769F4BD-4899-6498-9E69-392926C4F56A}"/>
                </a:ext>
              </a:extLst>
            </p:cNvPr>
            <p:cNvSpPr/>
            <p:nvPr/>
          </p:nvSpPr>
          <p:spPr>
            <a:xfrm>
              <a:off x="8292386" y="3951329"/>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3" name="Oval 52">
              <a:extLst>
                <a:ext uri="{FF2B5EF4-FFF2-40B4-BE49-F238E27FC236}">
                  <a16:creationId xmlns:a16="http://schemas.microsoft.com/office/drawing/2014/main" id="{C452481F-97F2-D417-4E8E-005D05CF1F46}"/>
                </a:ext>
              </a:extLst>
            </p:cNvPr>
            <p:cNvSpPr/>
            <p:nvPr/>
          </p:nvSpPr>
          <p:spPr>
            <a:xfrm>
              <a:off x="9593556" y="3097303"/>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4" name="Oval 53">
              <a:extLst>
                <a:ext uri="{FF2B5EF4-FFF2-40B4-BE49-F238E27FC236}">
                  <a16:creationId xmlns:a16="http://schemas.microsoft.com/office/drawing/2014/main" id="{8541053B-207B-C3F6-20E5-B2842DC48AEB}"/>
                </a:ext>
              </a:extLst>
            </p:cNvPr>
            <p:cNvSpPr/>
            <p:nvPr/>
          </p:nvSpPr>
          <p:spPr>
            <a:xfrm>
              <a:off x="9905911" y="3976175"/>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5" name="Oval 54">
              <a:extLst>
                <a:ext uri="{FF2B5EF4-FFF2-40B4-BE49-F238E27FC236}">
                  <a16:creationId xmlns:a16="http://schemas.microsoft.com/office/drawing/2014/main" id="{A53C78A2-8A28-A25B-AC14-CF9BED958BEC}"/>
                </a:ext>
              </a:extLst>
            </p:cNvPr>
            <p:cNvSpPr/>
            <p:nvPr/>
          </p:nvSpPr>
          <p:spPr>
            <a:xfrm>
              <a:off x="8372312" y="3072287"/>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6" name="Oval 55">
              <a:extLst>
                <a:ext uri="{FF2B5EF4-FFF2-40B4-BE49-F238E27FC236}">
                  <a16:creationId xmlns:a16="http://schemas.microsoft.com/office/drawing/2014/main" id="{C9EF1544-98FB-2FA3-6B88-75EB4EFB9E80}"/>
                </a:ext>
              </a:extLst>
            </p:cNvPr>
            <p:cNvSpPr/>
            <p:nvPr/>
          </p:nvSpPr>
          <p:spPr>
            <a:xfrm>
              <a:off x="9099640" y="2899507"/>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59" name="Oval 58">
              <a:extLst>
                <a:ext uri="{FF2B5EF4-FFF2-40B4-BE49-F238E27FC236}">
                  <a16:creationId xmlns:a16="http://schemas.microsoft.com/office/drawing/2014/main" id="{5C2D9292-7C01-5F76-BB8B-BF4D2BEED962}"/>
                </a:ext>
              </a:extLst>
            </p:cNvPr>
            <p:cNvSpPr/>
            <p:nvPr/>
          </p:nvSpPr>
          <p:spPr>
            <a:xfrm>
              <a:off x="8431086" y="4378865"/>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sp>
          <p:nvSpPr>
            <p:cNvPr id="68" name="Oval 67">
              <a:extLst>
                <a:ext uri="{FF2B5EF4-FFF2-40B4-BE49-F238E27FC236}">
                  <a16:creationId xmlns:a16="http://schemas.microsoft.com/office/drawing/2014/main" id="{690D9464-BD3C-3CD1-7D2A-0B784DE8B7E0}"/>
                </a:ext>
              </a:extLst>
            </p:cNvPr>
            <p:cNvSpPr/>
            <p:nvPr/>
          </p:nvSpPr>
          <p:spPr>
            <a:xfrm>
              <a:off x="7357088" y="3392167"/>
              <a:ext cx="298411" cy="298405"/>
            </a:xfrm>
            <a:prstGeom prst="ellipse">
              <a:avLst/>
            </a:prstGeom>
            <a:grpFill/>
            <a:ln w="25400" cap="flat" cmpd="sng" algn="ctr">
              <a:noFill/>
              <a:prstDash val="solid"/>
            </a:ln>
            <a:effectLst/>
          </p:spPr>
          <p:txBody>
            <a:bodyPr lIns="0" tIns="0" rIns="0" bIns="0" rtlCol="0" anchor="ctr"/>
            <a:lstStyle/>
            <a:p>
              <a:pPr algn="ctr" defTabSz="1125416" fontAlgn="base">
                <a:spcBef>
                  <a:spcPct val="0"/>
                </a:spcBef>
                <a:spcAft>
                  <a:spcPct val="0"/>
                </a:spcAft>
              </a:pPr>
              <a:r>
                <a:rPr lang="en-US" sz="1000" b="1">
                  <a:latin typeface="Arial"/>
                </a:rPr>
                <a:t>#</a:t>
              </a:r>
            </a:p>
          </p:txBody>
        </p:sp>
      </p:grpSp>
    </p:spTree>
    <p:extLst>
      <p:ext uri="{BB962C8B-B14F-4D97-AF65-F5344CB8AC3E}">
        <p14:creationId xmlns:p14="http://schemas.microsoft.com/office/powerpoint/2010/main" val="4263064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C5A93-F85F-A41B-ADB9-61551FA8382E}"/>
              </a:ext>
            </a:extLst>
          </p:cNvPr>
          <p:cNvSpPr>
            <a:spLocks noGrp="1"/>
          </p:cNvSpPr>
          <p:nvPr>
            <p:ph type="title"/>
          </p:nvPr>
        </p:nvSpPr>
        <p:spPr/>
        <p:txBody>
          <a:bodyPr/>
          <a:lstStyle/>
          <a:p>
            <a:r>
              <a:rPr lang="en-US"/>
              <a:t>Example Deliverables</a:t>
            </a:r>
          </a:p>
        </p:txBody>
      </p:sp>
      <p:sp>
        <p:nvSpPr>
          <p:cNvPr id="7" name="TextBox 6">
            <a:extLst>
              <a:ext uri="{FF2B5EF4-FFF2-40B4-BE49-F238E27FC236}">
                <a16:creationId xmlns:a16="http://schemas.microsoft.com/office/drawing/2014/main" id="{2ADC7245-26F4-55A3-0388-9AAD1AAE4FC7}"/>
              </a:ext>
            </a:extLst>
          </p:cNvPr>
          <p:cNvSpPr txBox="1"/>
          <p:nvPr/>
        </p:nvSpPr>
        <p:spPr>
          <a:xfrm>
            <a:off x="838200" y="1230867"/>
            <a:ext cx="10515600" cy="215444"/>
          </a:xfrm>
          <a:prstGeom prst="rect">
            <a:avLst/>
          </a:prstGeom>
          <a:noFill/>
        </p:spPr>
        <p:txBody>
          <a:bodyPr wrap="square" lIns="0" tIns="0" rIns="0" bIns="0" anchor="t">
            <a:spAutoFit/>
          </a:bodyPr>
          <a:lstStyle/>
          <a:p>
            <a:r>
              <a:rPr lang="en-US" altLang="en-US" sz="1400" b="1">
                <a:latin typeface="Arial"/>
                <a:cs typeface="Arial"/>
              </a:rPr>
              <a:t>Project Risk Advisory Teams deliver a variety of documentation packages to support transformations:</a:t>
            </a:r>
          </a:p>
        </p:txBody>
      </p:sp>
      <p:sp>
        <p:nvSpPr>
          <p:cNvPr id="8" name="Rectangle 7">
            <a:extLst>
              <a:ext uri="{FF2B5EF4-FFF2-40B4-BE49-F238E27FC236}">
                <a16:creationId xmlns:a16="http://schemas.microsoft.com/office/drawing/2014/main" id="{A82D324B-84BD-5B8D-D788-1F4D7AA62180}"/>
              </a:ext>
            </a:extLst>
          </p:cNvPr>
          <p:cNvSpPr/>
          <p:nvPr/>
        </p:nvSpPr>
        <p:spPr>
          <a:xfrm>
            <a:off x="0" y="1519518"/>
            <a:ext cx="12192000" cy="4462182"/>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050E93A8-5FD8-0FDB-8BA3-B002B1C7534F}"/>
              </a:ext>
            </a:extLst>
          </p:cNvPr>
          <p:cNvSpPr/>
          <p:nvPr/>
        </p:nvSpPr>
        <p:spPr>
          <a:xfrm>
            <a:off x="968298" y="1639781"/>
            <a:ext cx="10255404" cy="4221656"/>
          </a:xfrm>
          <a:prstGeom prst="roundRect">
            <a:avLst>
              <a:gd name="adj" fmla="val 5837"/>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schemeClr val="accent1"/>
              </a:solidFill>
            </a:endParaRPr>
          </a:p>
        </p:txBody>
      </p:sp>
      <p:sp>
        <p:nvSpPr>
          <p:cNvPr id="11" name="Text Box 3">
            <a:extLst>
              <a:ext uri="{FF2B5EF4-FFF2-40B4-BE49-F238E27FC236}">
                <a16:creationId xmlns:a16="http://schemas.microsoft.com/office/drawing/2014/main" id="{9AA26C99-BA75-C829-2D0D-B55B08E5E84E}"/>
              </a:ext>
            </a:extLst>
          </p:cNvPr>
          <p:cNvSpPr txBox="1">
            <a:spLocks noChangeArrowheads="1"/>
          </p:cNvSpPr>
          <p:nvPr/>
        </p:nvSpPr>
        <p:spPr bwMode="auto">
          <a:xfrm>
            <a:off x="1140434" y="1674964"/>
            <a:ext cx="3017520" cy="548640"/>
          </a:xfrm>
          <a:prstGeom prst="rect">
            <a:avLst/>
          </a:prstGeom>
          <a:noFill/>
          <a:ln w="12700">
            <a:noFill/>
            <a:miter lim="800000"/>
            <a:headEnd/>
            <a:tailEnd/>
          </a:ln>
          <a:effectLst/>
        </p:spPr>
        <p:txBody>
          <a:bodyPr wrap="square" lIns="0" tIns="0" rIns="0" bIns="0" anchor="ctr" anchorCtr="0">
            <a:noAutofit/>
          </a:bodyPr>
          <a:lstStyle>
            <a:defPPr>
              <a:defRPr lang="en-US"/>
            </a:defPPr>
            <a:lvl1pPr>
              <a:defRPr sz="1200">
                <a:solidFill>
                  <a:schemeClr val="bg2"/>
                </a:solidFill>
              </a:defRPr>
            </a:lvl1pPr>
          </a:lstStyle>
          <a:p>
            <a:pPr algn="ctr"/>
            <a:r>
              <a:rPr lang="en-US" sz="1400" b="1">
                <a:solidFill>
                  <a:schemeClr val="accent1"/>
                </a:solidFill>
                <a:latin typeface="Arial" panose="020B0604020202020204" pitchFamily="34" charset="0"/>
                <a:cs typeface="Arial" panose="020B0604020202020204" pitchFamily="34" charset="0"/>
              </a:rPr>
              <a:t>Data Conversion Completeness and Accuracy Assessment</a:t>
            </a:r>
          </a:p>
        </p:txBody>
      </p:sp>
      <p:sp>
        <p:nvSpPr>
          <p:cNvPr id="16" name="Text Box 3">
            <a:extLst>
              <a:ext uri="{FF2B5EF4-FFF2-40B4-BE49-F238E27FC236}">
                <a16:creationId xmlns:a16="http://schemas.microsoft.com/office/drawing/2014/main" id="{41837060-DC35-69CE-C03D-C5EB148F9BEB}"/>
              </a:ext>
            </a:extLst>
          </p:cNvPr>
          <p:cNvSpPr txBox="1">
            <a:spLocks noChangeArrowheads="1"/>
          </p:cNvSpPr>
          <p:nvPr/>
        </p:nvSpPr>
        <p:spPr bwMode="auto">
          <a:xfrm>
            <a:off x="4587240" y="1674964"/>
            <a:ext cx="3017520" cy="548640"/>
          </a:xfrm>
          <a:prstGeom prst="rect">
            <a:avLst/>
          </a:prstGeom>
          <a:noFill/>
          <a:ln w="12700">
            <a:noFill/>
            <a:miter lim="800000"/>
            <a:headEnd/>
            <a:tailEnd/>
          </a:ln>
          <a:effectLst/>
        </p:spPr>
        <p:txBody>
          <a:bodyPr wrap="square" lIns="0" tIns="0" rIns="0" bIns="0" anchor="ctr" anchorCtr="0">
            <a:noAutofit/>
          </a:bodyPr>
          <a:lstStyle>
            <a:defPPr>
              <a:defRPr lang="en-US"/>
            </a:defPPr>
            <a:lvl1pPr>
              <a:defRPr sz="1200">
                <a:solidFill>
                  <a:schemeClr val="bg2"/>
                </a:solidFill>
              </a:defRPr>
            </a:lvl1pPr>
          </a:lstStyle>
          <a:p>
            <a:pPr algn="ctr"/>
            <a:r>
              <a:rPr lang="en-US" sz="1400" b="1">
                <a:solidFill>
                  <a:schemeClr val="accent1"/>
                </a:solidFill>
                <a:latin typeface="Arial" panose="020B0604020202020204" pitchFamily="34" charset="0"/>
                <a:cs typeface="Arial" panose="020B0604020202020204" pitchFamily="34" charset="0"/>
              </a:rPr>
              <a:t>Solution Readiness</a:t>
            </a:r>
            <a:br>
              <a:rPr lang="en-US" sz="1400" b="1">
                <a:solidFill>
                  <a:schemeClr val="accent1"/>
                </a:solidFill>
                <a:latin typeface="Arial" panose="020B0604020202020204" pitchFamily="34" charset="0"/>
                <a:cs typeface="Arial" panose="020B0604020202020204" pitchFamily="34" charset="0"/>
              </a:rPr>
            </a:br>
            <a:r>
              <a:rPr lang="en-US" sz="1400" b="1">
                <a:solidFill>
                  <a:schemeClr val="accent1"/>
                </a:solidFill>
                <a:latin typeface="Arial" panose="020B0604020202020204" pitchFamily="34" charset="0"/>
                <a:cs typeface="Arial" panose="020B0604020202020204" pitchFamily="34" charset="0"/>
              </a:rPr>
              <a:t>Testing Review</a:t>
            </a:r>
          </a:p>
        </p:txBody>
      </p:sp>
      <p:sp>
        <p:nvSpPr>
          <p:cNvPr id="21" name="Text Box 3">
            <a:extLst>
              <a:ext uri="{FF2B5EF4-FFF2-40B4-BE49-F238E27FC236}">
                <a16:creationId xmlns:a16="http://schemas.microsoft.com/office/drawing/2014/main" id="{AFD80B59-D2A1-20EA-3101-5AB77379A776}"/>
              </a:ext>
            </a:extLst>
          </p:cNvPr>
          <p:cNvSpPr txBox="1">
            <a:spLocks noChangeArrowheads="1"/>
          </p:cNvSpPr>
          <p:nvPr/>
        </p:nvSpPr>
        <p:spPr bwMode="auto">
          <a:xfrm>
            <a:off x="8034046" y="1674964"/>
            <a:ext cx="3017520" cy="548640"/>
          </a:xfrm>
          <a:prstGeom prst="rect">
            <a:avLst/>
          </a:prstGeom>
          <a:noFill/>
          <a:ln w="12700">
            <a:noFill/>
            <a:miter lim="800000"/>
            <a:headEnd/>
            <a:tailEnd/>
          </a:ln>
          <a:effectLst/>
        </p:spPr>
        <p:txBody>
          <a:bodyPr wrap="square" lIns="0" tIns="0" rIns="0" bIns="0" anchor="ctr" anchorCtr="0">
            <a:noAutofit/>
          </a:bodyPr>
          <a:lstStyle>
            <a:defPPr>
              <a:defRPr lang="en-US"/>
            </a:defPPr>
            <a:lvl1pPr>
              <a:defRPr sz="1200">
                <a:solidFill>
                  <a:schemeClr val="bg2"/>
                </a:solidFill>
              </a:defRPr>
            </a:lvl1pPr>
          </a:lstStyle>
          <a:p>
            <a:pPr algn="ctr"/>
            <a:r>
              <a:rPr lang="en-US" sz="1400" b="1">
                <a:solidFill>
                  <a:schemeClr val="accent1"/>
                </a:solidFill>
                <a:latin typeface="Arial" panose="020B0604020202020204" pitchFamily="34" charset="0"/>
                <a:cs typeface="Arial" panose="020B0604020202020204" pitchFamily="34" charset="0"/>
              </a:rPr>
              <a:t>Service Provider</a:t>
            </a:r>
            <a:br>
              <a:rPr lang="en-US" sz="1400" b="1">
                <a:solidFill>
                  <a:schemeClr val="accent1"/>
                </a:solidFill>
                <a:latin typeface="Arial" panose="020B0604020202020204" pitchFamily="34" charset="0"/>
                <a:cs typeface="Arial" panose="020B0604020202020204" pitchFamily="34" charset="0"/>
              </a:rPr>
            </a:br>
            <a:r>
              <a:rPr lang="en-US" sz="1400" b="1">
                <a:solidFill>
                  <a:schemeClr val="accent1"/>
                </a:solidFill>
                <a:latin typeface="Arial" panose="020B0604020202020204" pitchFamily="34" charset="0"/>
                <a:cs typeface="Arial" panose="020B0604020202020204" pitchFamily="34" charset="0"/>
              </a:rPr>
              <a:t>Controls Mapping</a:t>
            </a:r>
          </a:p>
        </p:txBody>
      </p:sp>
      <p:sp>
        <p:nvSpPr>
          <p:cNvPr id="24" name="Text Box 3">
            <a:extLst>
              <a:ext uri="{FF2B5EF4-FFF2-40B4-BE49-F238E27FC236}">
                <a16:creationId xmlns:a16="http://schemas.microsoft.com/office/drawing/2014/main" id="{A9C1E7AE-D2C6-494C-C754-B248F232DFFE}"/>
              </a:ext>
            </a:extLst>
          </p:cNvPr>
          <p:cNvSpPr txBox="1">
            <a:spLocks noChangeArrowheads="1"/>
          </p:cNvSpPr>
          <p:nvPr/>
        </p:nvSpPr>
        <p:spPr bwMode="auto">
          <a:xfrm>
            <a:off x="6310643" y="3823656"/>
            <a:ext cx="3017520" cy="548640"/>
          </a:xfrm>
          <a:prstGeom prst="rect">
            <a:avLst/>
          </a:prstGeom>
          <a:noFill/>
          <a:ln w="12700">
            <a:noFill/>
            <a:miter lim="800000"/>
            <a:headEnd/>
            <a:tailEnd/>
          </a:ln>
          <a:effectLst/>
        </p:spPr>
        <p:txBody>
          <a:bodyPr wrap="square" lIns="0" tIns="0" rIns="0" bIns="0" anchor="ctr" anchorCtr="0">
            <a:noAutofit/>
          </a:bodyPr>
          <a:lstStyle>
            <a:defPPr>
              <a:defRPr lang="en-US"/>
            </a:defPPr>
            <a:lvl1pPr>
              <a:defRPr sz="1200">
                <a:solidFill>
                  <a:schemeClr val="bg2"/>
                </a:solidFill>
              </a:defRPr>
            </a:lvl1pPr>
          </a:lstStyle>
          <a:p>
            <a:pPr algn="ctr"/>
            <a:r>
              <a:rPr lang="en-US" sz="1400" b="1">
                <a:solidFill>
                  <a:schemeClr val="accent1"/>
                </a:solidFill>
                <a:latin typeface="Arial" panose="020B0604020202020204" pitchFamily="34" charset="0"/>
                <a:cs typeface="Arial" panose="020B0604020202020204" pitchFamily="34" charset="0"/>
              </a:rPr>
              <a:t>Executive Leadership Messaging</a:t>
            </a:r>
          </a:p>
        </p:txBody>
      </p:sp>
      <p:sp>
        <p:nvSpPr>
          <p:cNvPr id="26" name="Text Box 3">
            <a:extLst>
              <a:ext uri="{FF2B5EF4-FFF2-40B4-BE49-F238E27FC236}">
                <a16:creationId xmlns:a16="http://schemas.microsoft.com/office/drawing/2014/main" id="{D868632C-DD48-9223-3567-6C12416DFDEE}"/>
              </a:ext>
            </a:extLst>
          </p:cNvPr>
          <p:cNvSpPr txBox="1">
            <a:spLocks noChangeArrowheads="1"/>
          </p:cNvSpPr>
          <p:nvPr/>
        </p:nvSpPr>
        <p:spPr bwMode="auto">
          <a:xfrm>
            <a:off x="2863837" y="3823656"/>
            <a:ext cx="3017520" cy="548640"/>
          </a:xfrm>
          <a:prstGeom prst="rect">
            <a:avLst/>
          </a:prstGeom>
          <a:noFill/>
          <a:ln w="12700">
            <a:noFill/>
            <a:miter lim="800000"/>
            <a:headEnd/>
            <a:tailEnd/>
          </a:ln>
          <a:effectLst/>
        </p:spPr>
        <p:txBody>
          <a:bodyPr wrap="square" lIns="0" tIns="0" rIns="0" bIns="0" anchor="ctr" anchorCtr="0">
            <a:noAutofit/>
          </a:bodyPr>
          <a:lstStyle>
            <a:defPPr>
              <a:defRPr lang="en-US"/>
            </a:defPPr>
            <a:lvl1pPr>
              <a:defRPr sz="1200">
                <a:solidFill>
                  <a:schemeClr val="bg2"/>
                </a:solidFill>
              </a:defRPr>
            </a:lvl1pPr>
          </a:lstStyle>
          <a:p>
            <a:pPr algn="ctr"/>
            <a:r>
              <a:rPr lang="en-US" sz="1400" b="1">
                <a:solidFill>
                  <a:schemeClr val="accent1"/>
                </a:solidFill>
                <a:latin typeface="Arial" panose="020B0604020202020204" pitchFamily="34" charset="0"/>
                <a:cs typeface="Arial" panose="020B0604020202020204" pitchFamily="34" charset="0"/>
              </a:rPr>
              <a:t>Internal Controls Process Flows</a:t>
            </a:r>
          </a:p>
        </p:txBody>
      </p:sp>
      <p:grpSp>
        <p:nvGrpSpPr>
          <p:cNvPr id="45" name="Group 44">
            <a:extLst>
              <a:ext uri="{FF2B5EF4-FFF2-40B4-BE49-F238E27FC236}">
                <a16:creationId xmlns:a16="http://schemas.microsoft.com/office/drawing/2014/main" id="{BC51BC77-1552-2FD7-E5BD-323D9A642F72}"/>
              </a:ext>
            </a:extLst>
          </p:cNvPr>
          <p:cNvGrpSpPr/>
          <p:nvPr/>
        </p:nvGrpSpPr>
        <p:grpSpPr>
          <a:xfrm>
            <a:off x="1205791" y="2330073"/>
            <a:ext cx="2886807" cy="1329058"/>
            <a:chOff x="1403422" y="2330073"/>
            <a:chExt cx="2886807" cy="1329058"/>
          </a:xfrm>
        </p:grpSpPr>
        <p:pic>
          <p:nvPicPr>
            <p:cNvPr id="13" name="Picture 12">
              <a:extLst>
                <a:ext uri="{FF2B5EF4-FFF2-40B4-BE49-F238E27FC236}">
                  <a16:creationId xmlns:a16="http://schemas.microsoft.com/office/drawing/2014/main" id="{01FAEA6C-8ECF-3E4E-42D6-1C252F552D89}"/>
                </a:ext>
              </a:extLst>
            </p:cNvPr>
            <p:cNvPicPr>
              <a:picLocks noChangeAspect="1"/>
            </p:cNvPicPr>
            <p:nvPr/>
          </p:nvPicPr>
          <p:blipFill rotWithShape="1">
            <a:blip r:embed="rId2"/>
            <a:srcRect l="399" r="399"/>
            <a:stretch>
              <a:fillRect/>
            </a:stretch>
          </p:blipFill>
          <p:spPr>
            <a:xfrm>
              <a:off x="2579423" y="2575223"/>
              <a:ext cx="1710806" cy="1083908"/>
            </a:xfrm>
            <a:prstGeom prst="rect">
              <a:avLst/>
            </a:prstGeom>
            <a:ln w="12700">
              <a:solidFill>
                <a:schemeClr val="bg1">
                  <a:lumMod val="85000"/>
                </a:schemeClr>
              </a:solidFill>
            </a:ln>
            <a:effectLst/>
          </p:spPr>
        </p:pic>
        <p:pic>
          <p:nvPicPr>
            <p:cNvPr id="14" name="Picture 13">
              <a:extLst>
                <a:ext uri="{FF2B5EF4-FFF2-40B4-BE49-F238E27FC236}">
                  <a16:creationId xmlns:a16="http://schemas.microsoft.com/office/drawing/2014/main" id="{F841A20D-22B3-5601-EE03-23EA29DCAD65}"/>
                </a:ext>
              </a:extLst>
            </p:cNvPr>
            <p:cNvPicPr>
              <a:picLocks noChangeAspect="1"/>
            </p:cNvPicPr>
            <p:nvPr/>
          </p:nvPicPr>
          <p:blipFill rotWithShape="1">
            <a:blip r:embed="rId3"/>
            <a:srcRect l="648" r="648"/>
            <a:stretch>
              <a:fillRect/>
            </a:stretch>
          </p:blipFill>
          <p:spPr>
            <a:xfrm>
              <a:off x="1403422" y="2330073"/>
              <a:ext cx="1702225" cy="1187286"/>
            </a:xfrm>
            <a:prstGeom prst="rect">
              <a:avLst/>
            </a:prstGeom>
            <a:ln>
              <a:solidFill>
                <a:schemeClr val="bg1">
                  <a:lumMod val="85000"/>
                </a:schemeClr>
              </a:solidFill>
            </a:ln>
            <a:effectLst/>
          </p:spPr>
        </p:pic>
      </p:grpSp>
      <p:grpSp>
        <p:nvGrpSpPr>
          <p:cNvPr id="44" name="Group 43">
            <a:extLst>
              <a:ext uri="{FF2B5EF4-FFF2-40B4-BE49-F238E27FC236}">
                <a16:creationId xmlns:a16="http://schemas.microsoft.com/office/drawing/2014/main" id="{93A06F59-4F06-424E-DFCB-6DFF89C7BBF4}"/>
              </a:ext>
            </a:extLst>
          </p:cNvPr>
          <p:cNvGrpSpPr/>
          <p:nvPr/>
        </p:nvGrpSpPr>
        <p:grpSpPr>
          <a:xfrm>
            <a:off x="4659029" y="2309892"/>
            <a:ext cx="2873942" cy="1369420"/>
            <a:chOff x="4655002" y="2309892"/>
            <a:chExt cx="2873942" cy="1369420"/>
          </a:xfrm>
        </p:grpSpPr>
        <p:pic>
          <p:nvPicPr>
            <p:cNvPr id="18" name="Picture 17">
              <a:extLst>
                <a:ext uri="{FF2B5EF4-FFF2-40B4-BE49-F238E27FC236}">
                  <a16:creationId xmlns:a16="http://schemas.microsoft.com/office/drawing/2014/main" id="{368AE8AE-92B6-DAE7-1ACF-0DB4EA65F644}"/>
                </a:ext>
              </a:extLst>
            </p:cNvPr>
            <p:cNvPicPr>
              <a:picLocks noChangeAspect="1"/>
            </p:cNvPicPr>
            <p:nvPr/>
          </p:nvPicPr>
          <p:blipFill rotWithShape="1">
            <a:blip r:embed="rId4"/>
            <a:srcRect/>
            <a:stretch>
              <a:fillRect/>
            </a:stretch>
          </p:blipFill>
          <p:spPr>
            <a:xfrm>
              <a:off x="5309561" y="2764984"/>
              <a:ext cx="2219383" cy="914328"/>
            </a:xfrm>
            <a:prstGeom prst="rect">
              <a:avLst/>
            </a:prstGeom>
            <a:ln>
              <a:solidFill>
                <a:schemeClr val="bg1">
                  <a:lumMod val="85000"/>
                </a:schemeClr>
              </a:solidFill>
            </a:ln>
            <a:effectLst/>
          </p:spPr>
        </p:pic>
        <p:pic>
          <p:nvPicPr>
            <p:cNvPr id="19" name="Picture 18">
              <a:extLst>
                <a:ext uri="{FF2B5EF4-FFF2-40B4-BE49-F238E27FC236}">
                  <a16:creationId xmlns:a16="http://schemas.microsoft.com/office/drawing/2014/main" id="{877F1886-B0C0-2E53-81B1-D6255314ADEE}"/>
                </a:ext>
              </a:extLst>
            </p:cNvPr>
            <p:cNvPicPr>
              <a:picLocks noChangeAspect="1"/>
            </p:cNvPicPr>
            <p:nvPr/>
          </p:nvPicPr>
          <p:blipFill rotWithShape="1">
            <a:blip r:embed="rId5"/>
            <a:srcRect/>
            <a:stretch>
              <a:fillRect/>
            </a:stretch>
          </p:blipFill>
          <p:spPr>
            <a:xfrm>
              <a:off x="4655002" y="2309892"/>
              <a:ext cx="1511272" cy="1106614"/>
            </a:xfrm>
            <a:prstGeom prst="rect">
              <a:avLst/>
            </a:prstGeom>
            <a:ln>
              <a:solidFill>
                <a:schemeClr val="bg1">
                  <a:lumMod val="85000"/>
                </a:schemeClr>
              </a:solidFill>
            </a:ln>
            <a:effectLst/>
          </p:spPr>
        </p:pic>
      </p:grpSp>
      <p:pic>
        <p:nvPicPr>
          <p:cNvPr id="22" name="Picture 21">
            <a:extLst>
              <a:ext uri="{FF2B5EF4-FFF2-40B4-BE49-F238E27FC236}">
                <a16:creationId xmlns:a16="http://schemas.microsoft.com/office/drawing/2014/main" id="{13CF71DB-6B3E-8CC6-D9B3-6F7BC3A4FDE4}"/>
              </a:ext>
            </a:extLst>
          </p:cNvPr>
          <p:cNvPicPr>
            <a:picLocks noChangeAspect="1"/>
          </p:cNvPicPr>
          <p:nvPr/>
        </p:nvPicPr>
        <p:blipFill rotWithShape="1">
          <a:blip r:embed="rId6"/>
          <a:srcRect/>
          <a:stretch>
            <a:fillRect/>
          </a:stretch>
        </p:blipFill>
        <p:spPr>
          <a:xfrm>
            <a:off x="8232656" y="2440124"/>
            <a:ext cx="2620301" cy="1108956"/>
          </a:xfrm>
          <a:prstGeom prst="rect">
            <a:avLst/>
          </a:prstGeom>
          <a:ln>
            <a:solidFill>
              <a:schemeClr val="bg1">
                <a:lumMod val="85000"/>
              </a:schemeClr>
            </a:solidFill>
          </a:ln>
          <a:effectLst/>
        </p:spPr>
      </p:pic>
      <p:grpSp>
        <p:nvGrpSpPr>
          <p:cNvPr id="47" name="Group 46">
            <a:extLst>
              <a:ext uri="{FF2B5EF4-FFF2-40B4-BE49-F238E27FC236}">
                <a16:creationId xmlns:a16="http://schemas.microsoft.com/office/drawing/2014/main" id="{B4DA640B-4792-A8BF-1FFE-C930E86BE010}"/>
              </a:ext>
            </a:extLst>
          </p:cNvPr>
          <p:cNvGrpSpPr/>
          <p:nvPr/>
        </p:nvGrpSpPr>
        <p:grpSpPr>
          <a:xfrm>
            <a:off x="6280854" y="4335031"/>
            <a:ext cx="3077099" cy="1357967"/>
            <a:chOff x="6177070" y="4223521"/>
            <a:chExt cx="3077099" cy="1357967"/>
          </a:xfrm>
        </p:grpSpPr>
        <p:pic>
          <p:nvPicPr>
            <p:cNvPr id="30" name="Picture 29">
              <a:extLst>
                <a:ext uri="{FF2B5EF4-FFF2-40B4-BE49-F238E27FC236}">
                  <a16:creationId xmlns:a16="http://schemas.microsoft.com/office/drawing/2014/main" id="{6FD9E816-B23E-6B94-DC3C-71A5B8D44E51}"/>
                </a:ext>
              </a:extLst>
            </p:cNvPr>
            <p:cNvPicPr>
              <a:picLocks noChangeAspect="1"/>
            </p:cNvPicPr>
            <p:nvPr/>
          </p:nvPicPr>
          <p:blipFill rotWithShape="1">
            <a:blip r:embed="rId7"/>
            <a:srcRect/>
            <a:stretch>
              <a:fillRect/>
            </a:stretch>
          </p:blipFill>
          <p:spPr>
            <a:xfrm>
              <a:off x="7658870" y="4398252"/>
              <a:ext cx="1595299" cy="1183236"/>
            </a:xfrm>
            <a:prstGeom prst="rect">
              <a:avLst/>
            </a:prstGeom>
            <a:ln>
              <a:solidFill>
                <a:schemeClr val="bg1">
                  <a:lumMod val="85000"/>
                </a:schemeClr>
              </a:solidFill>
            </a:ln>
            <a:effectLst/>
          </p:spPr>
        </p:pic>
        <p:pic>
          <p:nvPicPr>
            <p:cNvPr id="31" name="Picture 30">
              <a:extLst>
                <a:ext uri="{FF2B5EF4-FFF2-40B4-BE49-F238E27FC236}">
                  <a16:creationId xmlns:a16="http://schemas.microsoft.com/office/drawing/2014/main" id="{FFA273B3-E8A0-25CE-C840-240CD7E54E63}"/>
                </a:ext>
              </a:extLst>
            </p:cNvPr>
            <p:cNvPicPr>
              <a:picLocks noChangeAspect="1"/>
            </p:cNvPicPr>
            <p:nvPr/>
          </p:nvPicPr>
          <p:blipFill rotWithShape="1">
            <a:blip r:embed="rId8"/>
            <a:srcRect/>
            <a:stretch>
              <a:fillRect/>
            </a:stretch>
          </p:blipFill>
          <p:spPr>
            <a:xfrm>
              <a:off x="6177070" y="4223521"/>
              <a:ext cx="1595299" cy="1183662"/>
            </a:xfrm>
            <a:prstGeom prst="rect">
              <a:avLst/>
            </a:prstGeom>
            <a:ln>
              <a:solidFill>
                <a:schemeClr val="bg1">
                  <a:lumMod val="85000"/>
                </a:schemeClr>
              </a:solidFill>
            </a:ln>
            <a:effectLst/>
          </p:spPr>
        </p:pic>
      </p:grpSp>
      <p:grpSp>
        <p:nvGrpSpPr>
          <p:cNvPr id="46" name="Group 45">
            <a:extLst>
              <a:ext uri="{FF2B5EF4-FFF2-40B4-BE49-F238E27FC236}">
                <a16:creationId xmlns:a16="http://schemas.microsoft.com/office/drawing/2014/main" id="{5FEC3DEF-779F-5B8A-B485-4DECDC1D0F80}"/>
              </a:ext>
            </a:extLst>
          </p:cNvPr>
          <p:cNvGrpSpPr/>
          <p:nvPr/>
        </p:nvGrpSpPr>
        <p:grpSpPr>
          <a:xfrm>
            <a:off x="2968173" y="4270001"/>
            <a:ext cx="2808849" cy="1482301"/>
            <a:chOff x="3063902" y="4158491"/>
            <a:chExt cx="2808849" cy="1482301"/>
          </a:xfrm>
        </p:grpSpPr>
        <p:pic>
          <p:nvPicPr>
            <p:cNvPr id="28" name="Picture 27">
              <a:extLst>
                <a:ext uri="{FF2B5EF4-FFF2-40B4-BE49-F238E27FC236}">
                  <a16:creationId xmlns:a16="http://schemas.microsoft.com/office/drawing/2014/main" id="{9E598CF4-9754-3A37-07B8-5E94BB9FF9AA}"/>
                </a:ext>
              </a:extLst>
            </p:cNvPr>
            <p:cNvPicPr>
              <a:picLocks noChangeAspect="1"/>
            </p:cNvPicPr>
            <p:nvPr/>
          </p:nvPicPr>
          <p:blipFill rotWithShape="1">
            <a:blip r:embed="rId9"/>
            <a:srcRect/>
            <a:stretch>
              <a:fillRect/>
            </a:stretch>
          </p:blipFill>
          <p:spPr>
            <a:xfrm>
              <a:off x="4337884" y="4536078"/>
              <a:ext cx="1534867" cy="1104714"/>
            </a:xfrm>
            <a:prstGeom prst="rect">
              <a:avLst/>
            </a:prstGeom>
            <a:ln>
              <a:solidFill>
                <a:schemeClr val="bg1">
                  <a:lumMod val="85000"/>
                </a:schemeClr>
              </a:solidFill>
            </a:ln>
            <a:effectLst/>
          </p:spPr>
        </p:pic>
        <p:pic>
          <p:nvPicPr>
            <p:cNvPr id="29" name="Picture 28">
              <a:extLst>
                <a:ext uri="{FF2B5EF4-FFF2-40B4-BE49-F238E27FC236}">
                  <a16:creationId xmlns:a16="http://schemas.microsoft.com/office/drawing/2014/main" id="{07A8D068-A5C3-4BB3-BCD4-2995D04CFB79}"/>
                </a:ext>
              </a:extLst>
            </p:cNvPr>
            <p:cNvPicPr>
              <a:picLocks noChangeAspect="1"/>
            </p:cNvPicPr>
            <p:nvPr/>
          </p:nvPicPr>
          <p:blipFill rotWithShape="1">
            <a:blip r:embed="rId10"/>
            <a:srcRect/>
            <a:stretch>
              <a:fillRect/>
            </a:stretch>
          </p:blipFill>
          <p:spPr>
            <a:xfrm>
              <a:off x="3063902" y="4158491"/>
              <a:ext cx="1534867" cy="1107415"/>
            </a:xfrm>
            <a:prstGeom prst="rect">
              <a:avLst/>
            </a:prstGeom>
            <a:ln>
              <a:solidFill>
                <a:schemeClr val="bg1">
                  <a:lumMod val="85000"/>
                </a:schemeClr>
              </a:solidFill>
            </a:ln>
            <a:effectLst/>
          </p:spPr>
        </p:pic>
      </p:grpSp>
    </p:spTree>
    <p:extLst>
      <p:ext uri="{BB962C8B-B14F-4D97-AF65-F5344CB8AC3E}">
        <p14:creationId xmlns:p14="http://schemas.microsoft.com/office/powerpoint/2010/main" val="23789323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AD488-A5ED-2CA5-13EC-0E62B15EE8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8E51929-58C9-E036-599A-D2CFD27CE129}"/>
              </a:ext>
            </a:extLst>
          </p:cNvPr>
          <p:cNvSpPr>
            <a:spLocks noGrp="1"/>
          </p:cNvSpPr>
          <p:nvPr>
            <p:ph type="title"/>
          </p:nvPr>
        </p:nvSpPr>
        <p:spPr/>
        <p:txBody>
          <a:bodyPr>
            <a:normAutofit/>
          </a:bodyPr>
          <a:lstStyle/>
          <a:p>
            <a:r>
              <a:rPr lang="en-US"/>
              <a:t>Polling Question 4</a:t>
            </a:r>
          </a:p>
        </p:txBody>
      </p:sp>
      <p:sp>
        <p:nvSpPr>
          <p:cNvPr id="10" name="Rounded Rectangle 9">
            <a:extLst>
              <a:ext uri="{FF2B5EF4-FFF2-40B4-BE49-F238E27FC236}">
                <a16:creationId xmlns:a16="http://schemas.microsoft.com/office/drawing/2014/main" id="{6CDD642D-AACF-CA90-C2A3-4C23952FF8E3}"/>
              </a:ext>
            </a:extLst>
          </p:cNvPr>
          <p:cNvSpPr/>
          <p:nvPr/>
        </p:nvSpPr>
        <p:spPr>
          <a:xfrm>
            <a:off x="853126" y="1219200"/>
            <a:ext cx="10500674" cy="10826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bg1"/>
                </a:solidFill>
                <a:latin typeface="Arial" panose="020B0604020202020204" pitchFamily="34" charset="0"/>
                <a:cs typeface="Arial" panose="020B0604020202020204" pitchFamily="34" charset="0"/>
              </a:rPr>
              <a:t>What are the biggest roadblock to deploying a Project Risk Advisory team?</a:t>
            </a:r>
          </a:p>
        </p:txBody>
      </p:sp>
      <p:sp>
        <p:nvSpPr>
          <p:cNvPr id="13" name="Rounded Rectangle 12">
            <a:extLst>
              <a:ext uri="{FF2B5EF4-FFF2-40B4-BE49-F238E27FC236}">
                <a16:creationId xmlns:a16="http://schemas.microsoft.com/office/drawing/2014/main" id="{031F3919-6CCC-DBC8-A013-40ABDF89A079}"/>
              </a:ext>
            </a:extLst>
          </p:cNvPr>
          <p:cNvSpPr/>
          <p:nvPr/>
        </p:nvSpPr>
        <p:spPr>
          <a:xfrm>
            <a:off x="922492" y="1287672"/>
            <a:ext cx="10361942" cy="945730"/>
          </a:xfrm>
          <a:prstGeom prst="round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b="1">
              <a:solidFill>
                <a:schemeClr val="bg1"/>
              </a:solidFill>
              <a:latin typeface="Arial" panose="020B0604020202020204"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7AFF0D16-3B57-EFCE-06BF-C44E5FFE2C9E}"/>
              </a:ext>
            </a:extLst>
          </p:cNvPr>
          <p:cNvGrpSpPr/>
          <p:nvPr/>
        </p:nvGrpSpPr>
        <p:grpSpPr>
          <a:xfrm>
            <a:off x="1116326" y="3171123"/>
            <a:ext cx="9959349" cy="886043"/>
            <a:chOff x="1086971" y="3171123"/>
            <a:chExt cx="9959349" cy="609553"/>
          </a:xfrm>
        </p:grpSpPr>
        <p:grpSp>
          <p:nvGrpSpPr>
            <p:cNvPr id="23" name="Group 22">
              <a:extLst>
                <a:ext uri="{FF2B5EF4-FFF2-40B4-BE49-F238E27FC236}">
                  <a16:creationId xmlns:a16="http://schemas.microsoft.com/office/drawing/2014/main" id="{A0B221E0-340E-6DC3-1D42-D310FB9DF2BD}"/>
                </a:ext>
              </a:extLst>
            </p:cNvPr>
            <p:cNvGrpSpPr/>
            <p:nvPr/>
          </p:nvGrpSpPr>
          <p:grpSpPr>
            <a:xfrm>
              <a:off x="1086971" y="3171123"/>
              <a:ext cx="4840940" cy="609553"/>
              <a:chOff x="1035424" y="2738387"/>
              <a:chExt cx="4840940" cy="609553"/>
            </a:xfrm>
          </p:grpSpPr>
          <p:sp>
            <p:nvSpPr>
              <p:cNvPr id="27" name="Rounded Rectangle 26">
                <a:extLst>
                  <a:ext uri="{FF2B5EF4-FFF2-40B4-BE49-F238E27FC236}">
                    <a16:creationId xmlns:a16="http://schemas.microsoft.com/office/drawing/2014/main" id="{962E02E4-0D57-1AD6-369E-0ADC6132739F}"/>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5760" rtlCol="0" anchor="ctr">
                <a:noAutofit/>
              </a:bodyPr>
              <a:lstStyle/>
              <a:p>
                <a:r>
                  <a:rPr lang="en-US" sz="1400" b="1">
                    <a:solidFill>
                      <a:schemeClr val="accent1"/>
                    </a:solidFill>
                    <a:latin typeface="Arial" panose="020B0604020202020204" pitchFamily="34" charset="0"/>
                    <a:cs typeface="Arial" panose="020B0604020202020204" pitchFamily="34" charset="0"/>
                  </a:rPr>
                  <a:t>Buy-in from project teams and Management</a:t>
                </a:r>
              </a:p>
            </p:txBody>
          </p:sp>
          <p:sp>
            <p:nvSpPr>
              <p:cNvPr id="28" name="Rounded Rectangle 27">
                <a:extLst>
                  <a:ext uri="{FF2B5EF4-FFF2-40B4-BE49-F238E27FC236}">
                    <a16:creationId xmlns:a16="http://schemas.microsoft.com/office/drawing/2014/main" id="{0D08A971-75C1-9EC3-3CFF-FF9FCF32E8F9}"/>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a:t>
                </a:r>
              </a:p>
            </p:txBody>
          </p:sp>
        </p:grpSp>
        <p:grpSp>
          <p:nvGrpSpPr>
            <p:cNvPr id="24" name="Group 23">
              <a:extLst>
                <a:ext uri="{FF2B5EF4-FFF2-40B4-BE49-F238E27FC236}">
                  <a16:creationId xmlns:a16="http://schemas.microsoft.com/office/drawing/2014/main" id="{3B58A117-F5DC-7E72-7FA2-D4A35C11E3B0}"/>
                </a:ext>
              </a:extLst>
            </p:cNvPr>
            <p:cNvGrpSpPr/>
            <p:nvPr/>
          </p:nvGrpSpPr>
          <p:grpSpPr>
            <a:xfrm>
              <a:off x="6205380" y="3171123"/>
              <a:ext cx="4840940" cy="609553"/>
              <a:chOff x="1035424" y="2738387"/>
              <a:chExt cx="4840940" cy="609553"/>
            </a:xfrm>
          </p:grpSpPr>
          <p:sp>
            <p:nvSpPr>
              <p:cNvPr id="25" name="Rounded Rectangle 24">
                <a:extLst>
                  <a:ext uri="{FF2B5EF4-FFF2-40B4-BE49-F238E27FC236}">
                    <a16:creationId xmlns:a16="http://schemas.microsoft.com/office/drawing/2014/main" id="{C34A61F8-342D-9A9C-3147-F3EBB0A30B60}"/>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5760" rtlCol="0" anchor="ctr">
                <a:noAutofit/>
              </a:bodyPr>
              <a:lstStyle/>
              <a:p>
                <a:r>
                  <a:rPr lang="en-US" sz="1400" b="1">
                    <a:solidFill>
                      <a:schemeClr val="accent1"/>
                    </a:solidFill>
                    <a:latin typeface="Arial" panose="020B0604020202020204" pitchFamily="34" charset="0"/>
                    <a:cs typeface="Arial" panose="020B0604020202020204" pitchFamily="34" charset="0"/>
                  </a:rPr>
                  <a:t>Developing the approach and methodology within the Internal Audit team</a:t>
                </a:r>
              </a:p>
            </p:txBody>
          </p:sp>
          <p:sp>
            <p:nvSpPr>
              <p:cNvPr id="26" name="Rounded Rectangle 25">
                <a:extLst>
                  <a:ext uri="{FF2B5EF4-FFF2-40B4-BE49-F238E27FC236}">
                    <a16:creationId xmlns:a16="http://schemas.microsoft.com/office/drawing/2014/main" id="{25D123E3-85AA-A9C2-6137-9BA283CBBCEF}"/>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B</a:t>
                </a:r>
              </a:p>
            </p:txBody>
          </p:sp>
        </p:grpSp>
      </p:grpSp>
      <p:grpSp>
        <p:nvGrpSpPr>
          <p:cNvPr id="29" name="Group 28">
            <a:extLst>
              <a:ext uri="{FF2B5EF4-FFF2-40B4-BE49-F238E27FC236}">
                <a16:creationId xmlns:a16="http://schemas.microsoft.com/office/drawing/2014/main" id="{DA6C88B1-D041-0DCD-6C8D-B421F8180D2E}"/>
              </a:ext>
            </a:extLst>
          </p:cNvPr>
          <p:cNvGrpSpPr/>
          <p:nvPr/>
        </p:nvGrpSpPr>
        <p:grpSpPr>
          <a:xfrm>
            <a:off x="1116326" y="4684285"/>
            <a:ext cx="4840940" cy="886043"/>
            <a:chOff x="1035424" y="2738387"/>
            <a:chExt cx="4840940" cy="609553"/>
          </a:xfrm>
        </p:grpSpPr>
        <p:sp>
          <p:nvSpPr>
            <p:cNvPr id="30" name="Rounded Rectangle 29">
              <a:extLst>
                <a:ext uri="{FF2B5EF4-FFF2-40B4-BE49-F238E27FC236}">
                  <a16:creationId xmlns:a16="http://schemas.microsoft.com/office/drawing/2014/main" id="{CDDE8F24-05CB-B7D7-29E4-96D1CDF6619B}"/>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5760" rtlCol="0" anchor="ctr">
              <a:noAutofit/>
            </a:bodyPr>
            <a:lstStyle/>
            <a:p>
              <a:pPr>
                <a:spcBef>
                  <a:spcPts val="1663"/>
                </a:spcBef>
                <a:spcAft>
                  <a:spcPts val="1663"/>
                </a:spcAft>
                <a:defRPr/>
              </a:pPr>
              <a:r>
                <a:rPr lang="en-US" sz="1400" b="1">
                  <a:solidFill>
                    <a:schemeClr val="accent1"/>
                  </a:solidFill>
                  <a:latin typeface="Arial" panose="020B0604020202020204" pitchFamily="34" charset="0"/>
                  <a:cs typeface="Arial" panose="020B0604020202020204" pitchFamily="34" charset="0"/>
                </a:rPr>
                <a:t>Lack of system life cycle development and project risk technical skills/knowledge</a:t>
              </a:r>
            </a:p>
          </p:txBody>
        </p:sp>
        <p:sp>
          <p:nvSpPr>
            <p:cNvPr id="31" name="Rounded Rectangle 30">
              <a:extLst>
                <a:ext uri="{FF2B5EF4-FFF2-40B4-BE49-F238E27FC236}">
                  <a16:creationId xmlns:a16="http://schemas.microsoft.com/office/drawing/2014/main" id="{40D425B0-E2DB-88B1-D322-6B8B07559932}"/>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a:t>
              </a:r>
            </a:p>
          </p:txBody>
        </p:sp>
      </p:grpSp>
      <p:grpSp>
        <p:nvGrpSpPr>
          <p:cNvPr id="32" name="Group 31">
            <a:extLst>
              <a:ext uri="{FF2B5EF4-FFF2-40B4-BE49-F238E27FC236}">
                <a16:creationId xmlns:a16="http://schemas.microsoft.com/office/drawing/2014/main" id="{1CE30B84-2341-4DDD-E1B6-E0D4CB22D681}"/>
              </a:ext>
            </a:extLst>
          </p:cNvPr>
          <p:cNvGrpSpPr/>
          <p:nvPr/>
        </p:nvGrpSpPr>
        <p:grpSpPr>
          <a:xfrm>
            <a:off x="6234734" y="4684284"/>
            <a:ext cx="4840940" cy="886043"/>
            <a:chOff x="1035424" y="2738387"/>
            <a:chExt cx="4840940" cy="609553"/>
          </a:xfrm>
        </p:grpSpPr>
        <p:sp>
          <p:nvSpPr>
            <p:cNvPr id="33" name="Rounded Rectangle 32">
              <a:extLst>
                <a:ext uri="{FF2B5EF4-FFF2-40B4-BE49-F238E27FC236}">
                  <a16:creationId xmlns:a16="http://schemas.microsoft.com/office/drawing/2014/main" id="{F7244A81-92EF-BFA5-86A9-2E6B3C7F6D61}"/>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65760" rtlCol="0" anchor="ctr">
              <a:noAutofit/>
            </a:bodyPr>
            <a:lstStyle/>
            <a:p>
              <a:pPr>
                <a:spcBef>
                  <a:spcPts val="1663"/>
                </a:spcBef>
                <a:spcAft>
                  <a:spcPts val="1663"/>
                </a:spcAft>
                <a:defRPr/>
              </a:pPr>
              <a:r>
                <a:rPr lang="en-US" sz="1400" b="1">
                  <a:solidFill>
                    <a:schemeClr val="accent1"/>
                  </a:solidFill>
                  <a:latin typeface="Arial" panose="020B0604020202020204" pitchFamily="34" charset="0"/>
                  <a:cs typeface="Arial" panose="020B0604020202020204" pitchFamily="34" charset="0"/>
                </a:rPr>
                <a:t>Too many mandatory, compliance related efforts consuming Internal Audit budget</a:t>
              </a:r>
            </a:p>
          </p:txBody>
        </p:sp>
        <p:sp>
          <p:nvSpPr>
            <p:cNvPr id="34" name="Rounded Rectangle 33">
              <a:extLst>
                <a:ext uri="{FF2B5EF4-FFF2-40B4-BE49-F238E27FC236}">
                  <a16:creationId xmlns:a16="http://schemas.microsoft.com/office/drawing/2014/main" id="{A96C9A20-09B7-AA2F-C85F-000DA8B06D69}"/>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D</a:t>
              </a:r>
            </a:p>
          </p:txBody>
        </p:sp>
      </p:grpSp>
    </p:spTree>
    <p:custDataLst>
      <p:tags r:id="rId1"/>
    </p:custDataLst>
    <p:extLst>
      <p:ext uri="{BB962C8B-B14F-4D97-AF65-F5344CB8AC3E}">
        <p14:creationId xmlns:p14="http://schemas.microsoft.com/office/powerpoint/2010/main" val="73267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D87EA-A56A-A829-DF14-FFC973E7A8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9919A44-C213-1375-AC8A-67D318376EC7}"/>
              </a:ext>
            </a:extLst>
          </p:cNvPr>
          <p:cNvSpPr>
            <a:spLocks noGrp="1"/>
          </p:cNvSpPr>
          <p:nvPr>
            <p:ph type="title"/>
          </p:nvPr>
        </p:nvSpPr>
        <p:spPr>
          <a:xfrm>
            <a:off x="831850" y="1709738"/>
            <a:ext cx="10537064" cy="1715104"/>
          </a:xfrm>
        </p:spPr>
        <p:txBody>
          <a:bodyPr>
            <a:normAutofit fontScale="90000"/>
          </a:bodyPr>
          <a:lstStyle/>
          <a:p>
            <a:r>
              <a:rPr lang="en-US"/>
              <a:t>Project Risks and Project Management Methodology</a:t>
            </a:r>
          </a:p>
        </p:txBody>
      </p:sp>
    </p:spTree>
    <p:extLst>
      <p:ext uri="{BB962C8B-B14F-4D97-AF65-F5344CB8AC3E}">
        <p14:creationId xmlns:p14="http://schemas.microsoft.com/office/powerpoint/2010/main" val="3085203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823799-F187-6769-FD34-243D0A12BB44}"/>
            </a:ext>
          </a:extLst>
        </p:cNvPr>
        <p:cNvGrpSpPr/>
        <p:nvPr/>
      </p:nvGrpSpPr>
      <p:grpSpPr>
        <a:xfrm>
          <a:off x="0" y="0"/>
          <a:ext cx="0" cy="0"/>
          <a:chOff x="0" y="0"/>
          <a:chExt cx="0" cy="0"/>
        </a:xfrm>
      </p:grpSpPr>
      <p:sp>
        <p:nvSpPr>
          <p:cNvPr id="13" name="Title 12">
            <a:extLst>
              <a:ext uri="{FF2B5EF4-FFF2-40B4-BE49-F238E27FC236}">
                <a16:creationId xmlns:a16="http://schemas.microsoft.com/office/drawing/2014/main" id="{D07DE432-BFCD-6FE2-D1B7-6821797D6BDE}"/>
              </a:ext>
            </a:extLst>
          </p:cNvPr>
          <p:cNvSpPr>
            <a:spLocks noGrp="1"/>
          </p:cNvSpPr>
          <p:nvPr>
            <p:ph type="title"/>
          </p:nvPr>
        </p:nvSpPr>
        <p:spPr/>
        <p:txBody>
          <a:bodyPr/>
          <a:lstStyle/>
          <a:p>
            <a:r>
              <a:rPr lang="en-US"/>
              <a:t>Managing Program &amp; Project Risks</a:t>
            </a:r>
            <a:endParaRPr lang="en-GB"/>
          </a:p>
        </p:txBody>
      </p:sp>
      <p:sp>
        <p:nvSpPr>
          <p:cNvPr id="5" name="TextBox 4">
            <a:extLst>
              <a:ext uri="{FF2B5EF4-FFF2-40B4-BE49-F238E27FC236}">
                <a16:creationId xmlns:a16="http://schemas.microsoft.com/office/drawing/2014/main" id="{BF03502D-8A95-9649-9B52-74B7AE9DA6C3}"/>
              </a:ext>
            </a:extLst>
          </p:cNvPr>
          <p:cNvSpPr txBox="1"/>
          <p:nvPr/>
        </p:nvSpPr>
        <p:spPr>
          <a:xfrm>
            <a:off x="838200" y="1112811"/>
            <a:ext cx="10515600" cy="461665"/>
          </a:xfrm>
          <a:prstGeom prst="rect">
            <a:avLst/>
          </a:prstGeom>
          <a:noFill/>
        </p:spPr>
        <p:txBody>
          <a:bodyPr wrap="square" lIns="0" tIns="0" rIns="0" bIns="0">
            <a:spAutoFit/>
          </a:bodyPr>
          <a:lstStyle/>
          <a:p>
            <a:r>
              <a:rPr lang="en-US" sz="1000">
                <a:latin typeface="Arial" panose="020B0604020202020204" pitchFamily="34" charset="0"/>
                <a:cs typeface="Arial" panose="020B0604020202020204" pitchFamily="34" charset="0"/>
              </a:rPr>
              <a:t>All PMO’s should have a structured framework to enable identification, assessment, tracking, and management of key program/project risks. An effective program/project risk management process should be tailored to each organization and the specific program/project, focusing on specific areas of risk and concern. Protiviti’s Project Risk Advisory solution model is structured around Project Management Institute (PMI) guidelines, takes a comprehensive view of the delivery lifecycle, and is applicable to small projects as well as larger programs. </a:t>
            </a:r>
          </a:p>
        </p:txBody>
      </p:sp>
      <p:grpSp>
        <p:nvGrpSpPr>
          <p:cNvPr id="221" name="Group 220">
            <a:extLst>
              <a:ext uri="{FF2B5EF4-FFF2-40B4-BE49-F238E27FC236}">
                <a16:creationId xmlns:a16="http://schemas.microsoft.com/office/drawing/2014/main" id="{30CB2235-1678-701C-D955-D02DA6A8F17D}"/>
              </a:ext>
            </a:extLst>
          </p:cNvPr>
          <p:cNvGrpSpPr/>
          <p:nvPr/>
        </p:nvGrpSpPr>
        <p:grpSpPr>
          <a:xfrm>
            <a:off x="838200" y="1658484"/>
            <a:ext cx="10515603" cy="916973"/>
            <a:chOff x="838200" y="2187105"/>
            <a:chExt cx="10515603" cy="981568"/>
          </a:xfrm>
        </p:grpSpPr>
        <p:sp>
          <p:nvSpPr>
            <p:cNvPr id="154" name="Rounded Rectangle 153">
              <a:extLst>
                <a:ext uri="{FF2B5EF4-FFF2-40B4-BE49-F238E27FC236}">
                  <a16:creationId xmlns:a16="http://schemas.microsoft.com/office/drawing/2014/main" id="{2CC3EE2C-BD6E-4609-0DBE-7B8AC8EB53E8}"/>
                </a:ext>
              </a:extLst>
            </p:cNvPr>
            <p:cNvSpPr/>
            <p:nvPr/>
          </p:nvSpPr>
          <p:spPr>
            <a:xfrm>
              <a:off x="838200" y="2187105"/>
              <a:ext cx="10515600" cy="333515"/>
            </a:xfrm>
            <a:prstGeom prst="roundRect">
              <a:avLst/>
            </a:prstGeom>
            <a:no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sz="1000" b="1">
                  <a:solidFill>
                    <a:schemeClr val="accent1"/>
                  </a:solidFill>
                  <a:latin typeface="Arial" panose="020B0604020202020204" pitchFamily="34" charset="0"/>
                  <a:cs typeface="Arial" panose="020B0604020202020204" pitchFamily="34" charset="0"/>
                </a:rPr>
                <a:t>Project Management </a:t>
              </a:r>
              <a:r>
                <a:rPr lang="en-GB" sz="1000">
                  <a:solidFill>
                    <a:schemeClr val="tx1"/>
                  </a:solidFill>
                  <a:latin typeface="Arial" panose="020B0604020202020204" pitchFamily="34" charset="0"/>
                  <a:cs typeface="Arial" panose="020B0604020202020204" pitchFamily="34" charset="0"/>
                </a:rPr>
                <a:t>is the application of knowledge, skills, tools and techniques to project activities in order to meet or exceed stakeholder needs and expectations.</a:t>
              </a:r>
            </a:p>
          </p:txBody>
        </p:sp>
        <p:grpSp>
          <p:nvGrpSpPr>
            <p:cNvPr id="199" name="Group 198">
              <a:extLst>
                <a:ext uri="{FF2B5EF4-FFF2-40B4-BE49-F238E27FC236}">
                  <a16:creationId xmlns:a16="http://schemas.microsoft.com/office/drawing/2014/main" id="{6287DEC1-7B69-6CDB-809C-C8FD4D6B0917}"/>
                </a:ext>
              </a:extLst>
            </p:cNvPr>
            <p:cNvGrpSpPr/>
            <p:nvPr/>
          </p:nvGrpSpPr>
          <p:grpSpPr>
            <a:xfrm>
              <a:off x="838200" y="2499571"/>
              <a:ext cx="10515603" cy="669102"/>
              <a:chOff x="854154" y="2784619"/>
              <a:chExt cx="10499646" cy="669102"/>
            </a:xfrm>
          </p:grpSpPr>
          <p:sp>
            <p:nvSpPr>
              <p:cNvPr id="155" name="Rectangle 22">
                <a:extLst>
                  <a:ext uri="{FF2B5EF4-FFF2-40B4-BE49-F238E27FC236}">
                    <a16:creationId xmlns:a16="http://schemas.microsoft.com/office/drawing/2014/main" id="{E382DF2E-C836-B75E-0B81-A8B87B780723}"/>
                  </a:ext>
                </a:extLst>
              </p:cNvPr>
              <p:cNvSpPr/>
              <p:nvPr/>
            </p:nvSpPr>
            <p:spPr bwMode="auto">
              <a:xfrm>
                <a:off x="854154"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Scope</a:t>
                </a:r>
              </a:p>
            </p:txBody>
          </p:sp>
          <p:sp>
            <p:nvSpPr>
              <p:cNvPr id="156" name="Rectangle 23">
                <a:extLst>
                  <a:ext uri="{FF2B5EF4-FFF2-40B4-BE49-F238E27FC236}">
                    <a16:creationId xmlns:a16="http://schemas.microsoft.com/office/drawing/2014/main" id="{1D7EF101-0618-FC1A-2B26-EE17E886186A}"/>
                  </a:ext>
                </a:extLst>
              </p:cNvPr>
              <p:cNvSpPr/>
              <p:nvPr/>
            </p:nvSpPr>
            <p:spPr bwMode="auto">
              <a:xfrm>
                <a:off x="2173426"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Time</a:t>
                </a:r>
              </a:p>
            </p:txBody>
          </p:sp>
          <p:sp>
            <p:nvSpPr>
              <p:cNvPr id="157" name="Rectangle 24">
                <a:extLst>
                  <a:ext uri="{FF2B5EF4-FFF2-40B4-BE49-F238E27FC236}">
                    <a16:creationId xmlns:a16="http://schemas.microsoft.com/office/drawing/2014/main" id="{B251BBF9-44DA-8E6D-AEBA-ABB38F07CEC8}"/>
                  </a:ext>
                </a:extLst>
              </p:cNvPr>
              <p:cNvSpPr/>
              <p:nvPr/>
            </p:nvSpPr>
            <p:spPr bwMode="auto">
              <a:xfrm>
                <a:off x="3492699"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Cost</a:t>
                </a:r>
              </a:p>
            </p:txBody>
          </p:sp>
          <p:sp>
            <p:nvSpPr>
              <p:cNvPr id="158" name="Rectangle 25">
                <a:extLst>
                  <a:ext uri="{FF2B5EF4-FFF2-40B4-BE49-F238E27FC236}">
                    <a16:creationId xmlns:a16="http://schemas.microsoft.com/office/drawing/2014/main" id="{27B187FA-801C-A2A0-E50C-218757F20432}"/>
                  </a:ext>
                </a:extLst>
              </p:cNvPr>
              <p:cNvSpPr/>
              <p:nvPr/>
            </p:nvSpPr>
            <p:spPr bwMode="auto">
              <a:xfrm>
                <a:off x="4811973"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Quality</a:t>
                </a:r>
              </a:p>
            </p:txBody>
          </p:sp>
          <p:sp>
            <p:nvSpPr>
              <p:cNvPr id="159" name="Rectangle 26">
                <a:extLst>
                  <a:ext uri="{FF2B5EF4-FFF2-40B4-BE49-F238E27FC236}">
                    <a16:creationId xmlns:a16="http://schemas.microsoft.com/office/drawing/2014/main" id="{BD9ADDB3-874B-DBB3-BDBC-7A160874285B}"/>
                  </a:ext>
                </a:extLst>
              </p:cNvPr>
              <p:cNvSpPr/>
              <p:nvPr/>
            </p:nvSpPr>
            <p:spPr bwMode="auto">
              <a:xfrm>
                <a:off x="6131245"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Human Resource</a:t>
                </a:r>
              </a:p>
            </p:txBody>
          </p:sp>
          <p:sp>
            <p:nvSpPr>
              <p:cNvPr id="160" name="Rectangle 27">
                <a:extLst>
                  <a:ext uri="{FF2B5EF4-FFF2-40B4-BE49-F238E27FC236}">
                    <a16:creationId xmlns:a16="http://schemas.microsoft.com/office/drawing/2014/main" id="{F62256A0-C890-20FE-61F0-21963F1F51C4}"/>
                  </a:ext>
                </a:extLst>
              </p:cNvPr>
              <p:cNvSpPr/>
              <p:nvPr/>
            </p:nvSpPr>
            <p:spPr bwMode="auto">
              <a:xfrm>
                <a:off x="7450517" y="3087961"/>
                <a:ext cx="1264740" cy="365760"/>
              </a:xfrm>
              <a:prstGeom prst="roundRect">
                <a:avLst/>
              </a:prstGeom>
              <a:solidFill>
                <a:schemeClr val="accent1"/>
              </a:solidFill>
              <a:ln w="25400" cap="flat" cmpd="sng" algn="ctr">
                <a:noFill/>
                <a:prstDash val="solid"/>
              </a:ln>
              <a:effectLst/>
            </p:spPr>
            <p:txBody>
              <a:bodyPr lIns="0" rIns="0" anchor="ctr"/>
              <a:lstStyle/>
              <a:p>
                <a:pPr algn="ctr">
                  <a:defRPr/>
                </a:pPr>
                <a:r>
                  <a:rPr lang="en-GB" sz="1000" b="1" kern="0">
                    <a:solidFill>
                      <a:schemeClr val="bg1"/>
                    </a:solidFill>
                    <a:latin typeface="Arial" panose="020B0604020202020204" pitchFamily="34" charset="0"/>
                    <a:cs typeface="Arial" panose="020B0604020202020204" pitchFamily="34" charset="0"/>
                  </a:rPr>
                  <a:t>Communication</a:t>
                </a:r>
              </a:p>
            </p:txBody>
          </p:sp>
          <p:sp>
            <p:nvSpPr>
              <p:cNvPr id="161" name="Rectangle 28">
                <a:extLst>
                  <a:ext uri="{FF2B5EF4-FFF2-40B4-BE49-F238E27FC236}">
                    <a16:creationId xmlns:a16="http://schemas.microsoft.com/office/drawing/2014/main" id="{456FFDFB-8600-363D-6B4A-82018021BBAE}"/>
                  </a:ext>
                </a:extLst>
              </p:cNvPr>
              <p:cNvSpPr/>
              <p:nvPr/>
            </p:nvSpPr>
            <p:spPr bwMode="auto">
              <a:xfrm>
                <a:off x="8757823"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Risk</a:t>
                </a:r>
              </a:p>
            </p:txBody>
          </p:sp>
          <p:sp>
            <p:nvSpPr>
              <p:cNvPr id="162" name="Rectangle 30">
                <a:extLst>
                  <a:ext uri="{FF2B5EF4-FFF2-40B4-BE49-F238E27FC236}">
                    <a16:creationId xmlns:a16="http://schemas.microsoft.com/office/drawing/2014/main" id="{7D6E752E-A937-F50C-F283-0A736F6D42C7}"/>
                  </a:ext>
                </a:extLst>
              </p:cNvPr>
              <p:cNvSpPr/>
              <p:nvPr/>
            </p:nvSpPr>
            <p:spPr bwMode="auto">
              <a:xfrm>
                <a:off x="10077092" y="3087961"/>
                <a:ext cx="1276708" cy="365760"/>
              </a:xfrm>
              <a:prstGeom prst="roundRect">
                <a:avLst/>
              </a:prstGeom>
              <a:solidFill>
                <a:schemeClr val="accent1"/>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Procurement</a:t>
                </a:r>
              </a:p>
            </p:txBody>
          </p:sp>
          <p:grpSp>
            <p:nvGrpSpPr>
              <p:cNvPr id="163" name="Group 162">
                <a:extLst>
                  <a:ext uri="{FF2B5EF4-FFF2-40B4-BE49-F238E27FC236}">
                    <a16:creationId xmlns:a16="http://schemas.microsoft.com/office/drawing/2014/main" id="{85F1E81C-C65B-13A4-CD7A-071D0D5B18F8}"/>
                  </a:ext>
                </a:extLst>
              </p:cNvPr>
              <p:cNvGrpSpPr/>
              <p:nvPr/>
            </p:nvGrpSpPr>
            <p:grpSpPr>
              <a:xfrm>
                <a:off x="1492508" y="3018331"/>
                <a:ext cx="9222937" cy="187968"/>
                <a:chOff x="1543661" y="2748675"/>
                <a:chExt cx="9222937" cy="187968"/>
              </a:xfrm>
            </p:grpSpPr>
            <p:cxnSp>
              <p:nvCxnSpPr>
                <p:cNvPr id="167" name="Straight Connector 166">
                  <a:extLst>
                    <a:ext uri="{FF2B5EF4-FFF2-40B4-BE49-F238E27FC236}">
                      <a16:creationId xmlns:a16="http://schemas.microsoft.com/office/drawing/2014/main" id="{90CACF8E-39CD-49B6-E9E7-BEC7C935090F}"/>
                    </a:ext>
                  </a:extLst>
                </p:cNvPr>
                <p:cNvCxnSpPr/>
                <p:nvPr/>
              </p:nvCxnSpPr>
              <p:spPr>
                <a:xfrm>
                  <a:off x="1543661" y="2753588"/>
                  <a:ext cx="9222937"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95AD4A3D-367E-E805-FE74-84F5802CECD9}"/>
                    </a:ext>
                  </a:extLst>
                </p:cNvPr>
                <p:cNvCxnSpPr/>
                <p:nvPr/>
              </p:nvCxnSpPr>
              <p:spPr>
                <a:xfrm>
                  <a:off x="1543661" y="2748675"/>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06C3D5-AC22-1980-865A-C748DB6BDA4F}"/>
                    </a:ext>
                  </a:extLst>
                </p:cNvPr>
                <p:cNvCxnSpPr/>
                <p:nvPr/>
              </p:nvCxnSpPr>
              <p:spPr>
                <a:xfrm>
                  <a:off x="2846766"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C983516A-A904-5797-410B-FE86C82A3213}"/>
                    </a:ext>
                  </a:extLst>
                </p:cNvPr>
                <p:cNvCxnSpPr/>
                <p:nvPr/>
              </p:nvCxnSpPr>
              <p:spPr>
                <a:xfrm>
                  <a:off x="4149872"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BD522C6B-386E-8F18-641B-8FE7BEF44DDF}"/>
                    </a:ext>
                  </a:extLst>
                </p:cNvPr>
                <p:cNvCxnSpPr/>
                <p:nvPr/>
              </p:nvCxnSpPr>
              <p:spPr>
                <a:xfrm>
                  <a:off x="5438814"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08E2C281-BCF4-1AC6-FDF3-AE57932EC78A}"/>
                    </a:ext>
                  </a:extLst>
                </p:cNvPr>
                <p:cNvCxnSpPr/>
                <p:nvPr/>
              </p:nvCxnSpPr>
              <p:spPr>
                <a:xfrm>
                  <a:off x="6798576"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2EF742A6-491C-796A-D4F1-7FDEE97C867E}"/>
                    </a:ext>
                  </a:extLst>
                </p:cNvPr>
                <p:cNvCxnSpPr/>
                <p:nvPr/>
              </p:nvCxnSpPr>
              <p:spPr>
                <a:xfrm>
                  <a:off x="8115845"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1D12484-921E-F4E9-C12E-837A5D493472}"/>
                    </a:ext>
                  </a:extLst>
                </p:cNvPr>
                <p:cNvCxnSpPr/>
                <p:nvPr/>
              </p:nvCxnSpPr>
              <p:spPr>
                <a:xfrm>
                  <a:off x="9433113"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0BF7710F-3A4A-46FF-A89F-3766CCBA4D16}"/>
                    </a:ext>
                  </a:extLst>
                </p:cNvPr>
                <p:cNvCxnSpPr/>
                <p:nvPr/>
              </p:nvCxnSpPr>
              <p:spPr>
                <a:xfrm>
                  <a:off x="10761624" y="2753589"/>
                  <a:ext cx="0" cy="183054"/>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6" name="Rectangle 165">
                <a:extLst>
                  <a:ext uri="{FF2B5EF4-FFF2-40B4-BE49-F238E27FC236}">
                    <a16:creationId xmlns:a16="http://schemas.microsoft.com/office/drawing/2014/main" id="{B6158AD8-5FCD-2FAB-B706-43DECF37B2EA}"/>
                  </a:ext>
                </a:extLst>
              </p:cNvPr>
              <p:cNvSpPr/>
              <p:nvPr/>
            </p:nvSpPr>
            <p:spPr>
              <a:xfrm>
                <a:off x="5235505" y="2784619"/>
                <a:ext cx="1736940" cy="246221"/>
              </a:xfrm>
              <a:prstGeom prst="rect">
                <a:avLst/>
              </a:prstGeom>
            </p:spPr>
            <p:txBody>
              <a:bodyPr wrap="none">
                <a:spAutoFit/>
              </a:bodyPr>
              <a:lstStyle/>
              <a:p>
                <a:pPr algn="ctr">
                  <a:defRPr/>
                </a:pPr>
                <a:r>
                  <a:rPr lang="en-GB" sz="1000" b="1" kern="0">
                    <a:latin typeface="Arial" panose="020B0604020202020204" pitchFamily="34" charset="0"/>
                    <a:cs typeface="Arial" panose="020B0604020202020204" pitchFamily="34" charset="0"/>
                  </a:rPr>
                  <a:t>Project Management Risk</a:t>
                </a:r>
              </a:p>
            </p:txBody>
          </p:sp>
        </p:grpSp>
      </p:grpSp>
      <p:grpSp>
        <p:nvGrpSpPr>
          <p:cNvPr id="324" name="Group 323">
            <a:extLst>
              <a:ext uri="{FF2B5EF4-FFF2-40B4-BE49-F238E27FC236}">
                <a16:creationId xmlns:a16="http://schemas.microsoft.com/office/drawing/2014/main" id="{0FAE4397-E8BB-7A50-953A-31951A976DAB}"/>
              </a:ext>
            </a:extLst>
          </p:cNvPr>
          <p:cNvGrpSpPr/>
          <p:nvPr/>
        </p:nvGrpSpPr>
        <p:grpSpPr>
          <a:xfrm>
            <a:off x="838200" y="2719943"/>
            <a:ext cx="10515602" cy="940419"/>
            <a:chOff x="838200" y="2864744"/>
            <a:chExt cx="10515602" cy="1006665"/>
          </a:xfrm>
        </p:grpSpPr>
        <p:sp>
          <p:nvSpPr>
            <p:cNvPr id="223" name="Rounded Rectangle 222">
              <a:extLst>
                <a:ext uri="{FF2B5EF4-FFF2-40B4-BE49-F238E27FC236}">
                  <a16:creationId xmlns:a16="http://schemas.microsoft.com/office/drawing/2014/main" id="{E67E9883-8ADD-1287-4670-02B29374EE58}"/>
                </a:ext>
              </a:extLst>
            </p:cNvPr>
            <p:cNvSpPr/>
            <p:nvPr/>
          </p:nvSpPr>
          <p:spPr>
            <a:xfrm>
              <a:off x="838200" y="2864744"/>
              <a:ext cx="10515600" cy="333515"/>
            </a:xfrm>
            <a:prstGeom prst="roundRect">
              <a:avLst/>
            </a:prstGeom>
            <a:no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sz="1000" b="1">
                  <a:solidFill>
                    <a:schemeClr val="accent3"/>
                  </a:solidFill>
                  <a:latin typeface="Arial" panose="020B0604020202020204" pitchFamily="34" charset="0"/>
                  <a:cs typeface="Arial" panose="020B0604020202020204" pitchFamily="34" charset="0"/>
                </a:rPr>
                <a:t>Project Life-cycle </a:t>
              </a:r>
              <a:r>
                <a:rPr lang="en-GB" sz="1000">
                  <a:solidFill>
                    <a:schemeClr val="tx1"/>
                  </a:solidFill>
                  <a:latin typeface="Arial" panose="020B0604020202020204" pitchFamily="34" charset="0"/>
                  <a:cs typeface="Arial" panose="020B0604020202020204" pitchFamily="34" charset="0"/>
                </a:rPr>
                <a:t>is the defined process used to design, develop, test and implement a product.</a:t>
              </a:r>
            </a:p>
          </p:txBody>
        </p:sp>
        <p:grpSp>
          <p:nvGrpSpPr>
            <p:cNvPr id="244" name="Group 243">
              <a:extLst>
                <a:ext uri="{FF2B5EF4-FFF2-40B4-BE49-F238E27FC236}">
                  <a16:creationId xmlns:a16="http://schemas.microsoft.com/office/drawing/2014/main" id="{A4F8127D-8821-81A6-FED7-BBDB1E7F2FE7}"/>
                </a:ext>
              </a:extLst>
            </p:cNvPr>
            <p:cNvGrpSpPr/>
            <p:nvPr/>
          </p:nvGrpSpPr>
          <p:grpSpPr>
            <a:xfrm>
              <a:off x="838200" y="3186993"/>
              <a:ext cx="10515602" cy="684416"/>
              <a:chOff x="905307" y="3453626"/>
              <a:chExt cx="10499676" cy="684416"/>
            </a:xfrm>
          </p:grpSpPr>
          <p:sp>
            <p:nvSpPr>
              <p:cNvPr id="246" name="Rectangle 245">
                <a:extLst>
                  <a:ext uri="{FF2B5EF4-FFF2-40B4-BE49-F238E27FC236}">
                    <a16:creationId xmlns:a16="http://schemas.microsoft.com/office/drawing/2014/main" id="{4B318B07-0490-96DE-184C-E88935191206}"/>
                  </a:ext>
                </a:extLst>
              </p:cNvPr>
              <p:cNvSpPr/>
              <p:nvPr/>
            </p:nvSpPr>
            <p:spPr>
              <a:xfrm>
                <a:off x="5094604" y="3453626"/>
                <a:ext cx="2121082" cy="246222"/>
              </a:xfrm>
              <a:prstGeom prst="rect">
                <a:avLst/>
              </a:prstGeom>
            </p:spPr>
            <p:txBody>
              <a:bodyPr wrap="none">
                <a:spAutoFit/>
              </a:bodyPr>
              <a:lstStyle/>
              <a:p>
                <a:pPr algn="ctr">
                  <a:defRPr/>
                </a:pPr>
                <a:r>
                  <a:rPr lang="en-GB" sz="1000" b="1" kern="0">
                    <a:latin typeface="Arial" panose="020B0604020202020204" pitchFamily="34" charset="0"/>
                    <a:cs typeface="Arial" panose="020B0604020202020204" pitchFamily="34" charset="0"/>
                  </a:rPr>
                  <a:t>Product Life-cycle Support Risk</a:t>
                </a:r>
              </a:p>
            </p:txBody>
          </p:sp>
          <p:sp>
            <p:nvSpPr>
              <p:cNvPr id="247" name="Rectangle 31">
                <a:extLst>
                  <a:ext uri="{FF2B5EF4-FFF2-40B4-BE49-F238E27FC236}">
                    <a16:creationId xmlns:a16="http://schemas.microsoft.com/office/drawing/2014/main" id="{C98816F2-3387-8174-CD94-80338949B543}"/>
                  </a:ext>
                </a:extLst>
              </p:cNvPr>
              <p:cNvSpPr/>
              <p:nvPr/>
            </p:nvSpPr>
            <p:spPr bwMode="auto">
              <a:xfrm>
                <a:off x="905307" y="3772282"/>
                <a:ext cx="1390739" cy="365760"/>
              </a:xfrm>
              <a:prstGeom prst="roundRect">
                <a:avLst/>
              </a:prstGeom>
              <a:solidFill>
                <a:schemeClr val="accent3"/>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Planning and Initiation</a:t>
                </a:r>
              </a:p>
            </p:txBody>
          </p:sp>
          <p:sp>
            <p:nvSpPr>
              <p:cNvPr id="248" name="Rectangle 32">
                <a:extLst>
                  <a:ext uri="{FF2B5EF4-FFF2-40B4-BE49-F238E27FC236}">
                    <a16:creationId xmlns:a16="http://schemas.microsoft.com/office/drawing/2014/main" id="{F26CBBD1-BC4D-80A4-DDBF-9C2A9F445311}"/>
                  </a:ext>
                </a:extLst>
              </p:cNvPr>
              <p:cNvSpPr/>
              <p:nvPr/>
            </p:nvSpPr>
            <p:spPr bwMode="auto">
              <a:xfrm>
                <a:off x="6977934" y="3772282"/>
                <a:ext cx="1390739" cy="365760"/>
              </a:xfrm>
              <a:prstGeom prst="roundRect">
                <a:avLst/>
              </a:prstGeom>
              <a:solidFill>
                <a:schemeClr val="accent3"/>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Testing</a:t>
                </a:r>
              </a:p>
            </p:txBody>
          </p:sp>
          <p:sp>
            <p:nvSpPr>
              <p:cNvPr id="249" name="Rectangle 33">
                <a:extLst>
                  <a:ext uri="{FF2B5EF4-FFF2-40B4-BE49-F238E27FC236}">
                    <a16:creationId xmlns:a16="http://schemas.microsoft.com/office/drawing/2014/main" id="{BCA7A53B-DB28-111F-AC6B-5130A040D6C7}"/>
                  </a:ext>
                </a:extLst>
              </p:cNvPr>
              <p:cNvSpPr/>
              <p:nvPr/>
            </p:nvSpPr>
            <p:spPr bwMode="auto">
              <a:xfrm>
                <a:off x="2423463" y="3772282"/>
                <a:ext cx="1390739" cy="365760"/>
              </a:xfrm>
              <a:prstGeom prst="roundRect">
                <a:avLst/>
              </a:prstGeom>
              <a:solidFill>
                <a:schemeClr val="accent3"/>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Requirements Analysis</a:t>
                </a:r>
              </a:p>
            </p:txBody>
          </p:sp>
          <p:sp>
            <p:nvSpPr>
              <p:cNvPr id="250" name="Rectangle 34">
                <a:extLst>
                  <a:ext uri="{FF2B5EF4-FFF2-40B4-BE49-F238E27FC236}">
                    <a16:creationId xmlns:a16="http://schemas.microsoft.com/office/drawing/2014/main" id="{B86E84C5-B9F3-1F43-BC24-8739E0835A00}"/>
                  </a:ext>
                </a:extLst>
              </p:cNvPr>
              <p:cNvSpPr/>
              <p:nvPr/>
            </p:nvSpPr>
            <p:spPr bwMode="auto">
              <a:xfrm>
                <a:off x="3941621" y="3772282"/>
                <a:ext cx="1390739" cy="365760"/>
              </a:xfrm>
              <a:prstGeom prst="roundRect">
                <a:avLst/>
              </a:prstGeom>
              <a:solidFill>
                <a:schemeClr val="accent3"/>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Design</a:t>
                </a:r>
              </a:p>
            </p:txBody>
          </p:sp>
          <p:sp>
            <p:nvSpPr>
              <p:cNvPr id="251" name="Rectangle 35">
                <a:extLst>
                  <a:ext uri="{FF2B5EF4-FFF2-40B4-BE49-F238E27FC236}">
                    <a16:creationId xmlns:a16="http://schemas.microsoft.com/office/drawing/2014/main" id="{9E1E3D6C-6D57-5B34-35F5-B07F15C8853D}"/>
                  </a:ext>
                </a:extLst>
              </p:cNvPr>
              <p:cNvSpPr/>
              <p:nvPr/>
            </p:nvSpPr>
            <p:spPr bwMode="auto">
              <a:xfrm>
                <a:off x="5459776" y="3772282"/>
                <a:ext cx="1390739" cy="365760"/>
              </a:xfrm>
              <a:prstGeom prst="roundRect">
                <a:avLst/>
              </a:prstGeom>
              <a:solidFill>
                <a:schemeClr val="accent3"/>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Development</a:t>
                </a:r>
              </a:p>
            </p:txBody>
          </p:sp>
          <p:sp>
            <p:nvSpPr>
              <p:cNvPr id="252" name="Rectangle 36">
                <a:extLst>
                  <a:ext uri="{FF2B5EF4-FFF2-40B4-BE49-F238E27FC236}">
                    <a16:creationId xmlns:a16="http://schemas.microsoft.com/office/drawing/2014/main" id="{207AE50D-04F2-377B-ED90-4DFDADDD81CF}"/>
                  </a:ext>
                </a:extLst>
              </p:cNvPr>
              <p:cNvSpPr/>
              <p:nvPr/>
            </p:nvSpPr>
            <p:spPr bwMode="auto">
              <a:xfrm>
                <a:off x="8496090" y="3772282"/>
                <a:ext cx="1390739" cy="365760"/>
              </a:xfrm>
              <a:prstGeom prst="roundRect">
                <a:avLst/>
              </a:prstGeom>
              <a:solidFill>
                <a:schemeClr val="accent3"/>
              </a:solidFill>
              <a:ln w="25400" cap="flat" cmpd="sng" algn="ctr">
                <a:noFill/>
                <a:prstDash val="solid"/>
              </a:ln>
              <a:effectLst/>
            </p:spPr>
            <p:txBody>
              <a:bodyPr lIns="0" rIns="0" anchor="ctr"/>
              <a:lstStyle/>
              <a:p>
                <a:pPr algn="ctr">
                  <a:defRPr/>
                </a:pPr>
                <a:r>
                  <a:rPr lang="en-GB" sz="1000" b="1" kern="0">
                    <a:solidFill>
                      <a:schemeClr val="bg1"/>
                    </a:solidFill>
                    <a:latin typeface="Arial" panose="020B0604020202020204" pitchFamily="34" charset="0"/>
                    <a:cs typeface="Arial" panose="020B0604020202020204" pitchFamily="34" charset="0"/>
                  </a:rPr>
                  <a:t>Implementation and Rollout</a:t>
                </a:r>
              </a:p>
            </p:txBody>
          </p:sp>
          <p:sp>
            <p:nvSpPr>
              <p:cNvPr id="253" name="Rectangle 37">
                <a:extLst>
                  <a:ext uri="{FF2B5EF4-FFF2-40B4-BE49-F238E27FC236}">
                    <a16:creationId xmlns:a16="http://schemas.microsoft.com/office/drawing/2014/main" id="{E18FBF6B-B2B2-6D6B-A1CE-2EBB9496D6B0}"/>
                  </a:ext>
                </a:extLst>
              </p:cNvPr>
              <p:cNvSpPr/>
              <p:nvPr/>
            </p:nvSpPr>
            <p:spPr bwMode="auto">
              <a:xfrm>
                <a:off x="10014244" y="3772282"/>
                <a:ext cx="1390739" cy="365760"/>
              </a:xfrm>
              <a:prstGeom prst="roundRect">
                <a:avLst/>
              </a:prstGeom>
              <a:solidFill>
                <a:schemeClr val="accent3"/>
              </a:solidFill>
              <a:ln w="25400" cap="flat" cmpd="sng" algn="ctr">
                <a:noFill/>
                <a:prstDash val="solid"/>
              </a:ln>
              <a:effectLst/>
            </p:spPr>
            <p:txBody>
              <a:bodyPr lIns="0" rIns="0" anchor="ctr"/>
              <a:lstStyle/>
              <a:p>
                <a:pPr algn="ctr">
                  <a:defRPr/>
                </a:pPr>
                <a:r>
                  <a:rPr lang="en-GB" sz="1000" b="1" kern="0">
                    <a:solidFill>
                      <a:schemeClr val="bg1"/>
                    </a:solidFill>
                    <a:latin typeface="Arial" panose="020B0604020202020204" pitchFamily="34" charset="0"/>
                    <a:cs typeface="Arial" panose="020B0604020202020204" pitchFamily="34" charset="0"/>
                  </a:rPr>
                  <a:t>Post Implementation</a:t>
                </a:r>
              </a:p>
            </p:txBody>
          </p:sp>
          <p:grpSp>
            <p:nvGrpSpPr>
              <p:cNvPr id="254" name="Group 253">
                <a:extLst>
                  <a:ext uri="{FF2B5EF4-FFF2-40B4-BE49-F238E27FC236}">
                    <a16:creationId xmlns:a16="http://schemas.microsoft.com/office/drawing/2014/main" id="{B82C3E8D-2CE1-28D4-E897-08890AB6AAEA}"/>
                  </a:ext>
                </a:extLst>
              </p:cNvPr>
              <p:cNvGrpSpPr/>
              <p:nvPr/>
            </p:nvGrpSpPr>
            <p:grpSpPr>
              <a:xfrm>
                <a:off x="1543663" y="3688801"/>
                <a:ext cx="9226285" cy="201818"/>
                <a:chOff x="1543663" y="3688801"/>
                <a:chExt cx="9226285" cy="201818"/>
              </a:xfrm>
            </p:grpSpPr>
            <p:cxnSp>
              <p:nvCxnSpPr>
                <p:cNvPr id="257" name="Straight Connector 256">
                  <a:extLst>
                    <a:ext uri="{FF2B5EF4-FFF2-40B4-BE49-F238E27FC236}">
                      <a16:creationId xmlns:a16="http://schemas.microsoft.com/office/drawing/2014/main" id="{4B8844FC-6D05-18B6-D420-D7A845F7FDE5}"/>
                    </a:ext>
                  </a:extLst>
                </p:cNvPr>
                <p:cNvCxnSpPr>
                  <a:cxnSpLocks/>
                </p:cNvCxnSpPr>
                <p:nvPr/>
              </p:nvCxnSpPr>
              <p:spPr>
                <a:xfrm>
                  <a:off x="1549060"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F34E8F3D-8C87-E4DB-8804-418B221A9A11}"/>
                    </a:ext>
                  </a:extLst>
                </p:cNvPr>
                <p:cNvCxnSpPr/>
                <p:nvPr/>
              </p:nvCxnSpPr>
              <p:spPr>
                <a:xfrm>
                  <a:off x="10769948" y="3707565"/>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50127331-7AFF-D4F4-EEA3-02ABFD47E0CA}"/>
                    </a:ext>
                  </a:extLst>
                </p:cNvPr>
                <p:cNvCxnSpPr>
                  <a:cxnSpLocks/>
                </p:cNvCxnSpPr>
                <p:nvPr/>
              </p:nvCxnSpPr>
              <p:spPr>
                <a:xfrm>
                  <a:off x="9183558"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F459EF6D-482B-E884-B82D-8DC67BD723CA}"/>
                    </a:ext>
                  </a:extLst>
                </p:cNvPr>
                <p:cNvCxnSpPr>
                  <a:cxnSpLocks/>
                </p:cNvCxnSpPr>
                <p:nvPr/>
              </p:nvCxnSpPr>
              <p:spPr>
                <a:xfrm>
                  <a:off x="3107122"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D05DD7D5-4226-0CFA-65E6-A71F0E0D0D27}"/>
                    </a:ext>
                  </a:extLst>
                </p:cNvPr>
                <p:cNvCxnSpPr>
                  <a:cxnSpLocks/>
                </p:cNvCxnSpPr>
                <p:nvPr/>
              </p:nvCxnSpPr>
              <p:spPr>
                <a:xfrm>
                  <a:off x="7682155"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29338D9B-72DC-0987-46D1-D3985FD7C0D7}"/>
                    </a:ext>
                  </a:extLst>
                </p:cNvPr>
                <p:cNvCxnSpPr>
                  <a:cxnSpLocks/>
                </p:cNvCxnSpPr>
                <p:nvPr/>
              </p:nvCxnSpPr>
              <p:spPr>
                <a:xfrm>
                  <a:off x="6124093"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80C8E09D-E5D6-6FAB-537D-4970B71587DB}"/>
                    </a:ext>
                  </a:extLst>
                </p:cNvPr>
                <p:cNvCxnSpPr>
                  <a:cxnSpLocks/>
                </p:cNvCxnSpPr>
                <p:nvPr/>
              </p:nvCxnSpPr>
              <p:spPr>
                <a:xfrm>
                  <a:off x="4651017" y="3688801"/>
                  <a:ext cx="0" cy="183054"/>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D3895353-8546-F764-F5DE-02AE9D960132}"/>
                    </a:ext>
                  </a:extLst>
                </p:cNvPr>
                <p:cNvCxnSpPr>
                  <a:cxnSpLocks/>
                </p:cNvCxnSpPr>
                <p:nvPr/>
              </p:nvCxnSpPr>
              <p:spPr>
                <a:xfrm>
                  <a:off x="1543663" y="3688801"/>
                  <a:ext cx="9226285" cy="0"/>
                </a:xfrm>
                <a:prstGeom prst="line">
                  <a:avLst/>
                </a:prstGeom>
                <a:ln w="9525">
                  <a:solidFill>
                    <a:schemeClr val="accent3"/>
                  </a:solidFill>
                </a:ln>
              </p:spPr>
              <p:style>
                <a:lnRef idx="1">
                  <a:schemeClr val="accent1"/>
                </a:lnRef>
                <a:fillRef idx="0">
                  <a:schemeClr val="accent1"/>
                </a:fillRef>
                <a:effectRef idx="0">
                  <a:schemeClr val="accent1"/>
                </a:effectRef>
                <a:fontRef idx="minor">
                  <a:schemeClr val="tx1"/>
                </a:fontRef>
              </p:style>
            </p:cxnSp>
          </p:grpSp>
        </p:grpSp>
      </p:grpSp>
      <p:grpSp>
        <p:nvGrpSpPr>
          <p:cNvPr id="323" name="Group 322">
            <a:extLst>
              <a:ext uri="{FF2B5EF4-FFF2-40B4-BE49-F238E27FC236}">
                <a16:creationId xmlns:a16="http://schemas.microsoft.com/office/drawing/2014/main" id="{B8B4C58C-3DEA-E072-3B68-5FFF8A1A9281}"/>
              </a:ext>
            </a:extLst>
          </p:cNvPr>
          <p:cNvGrpSpPr/>
          <p:nvPr/>
        </p:nvGrpSpPr>
        <p:grpSpPr>
          <a:xfrm>
            <a:off x="838200" y="3826354"/>
            <a:ext cx="10515600" cy="929338"/>
            <a:chOff x="838200" y="3989009"/>
            <a:chExt cx="10515600" cy="994804"/>
          </a:xfrm>
        </p:grpSpPr>
        <p:sp>
          <p:nvSpPr>
            <p:cNvPr id="265" name="Rounded Rectangle 264">
              <a:extLst>
                <a:ext uri="{FF2B5EF4-FFF2-40B4-BE49-F238E27FC236}">
                  <a16:creationId xmlns:a16="http://schemas.microsoft.com/office/drawing/2014/main" id="{EA9F1F35-E416-63D5-8FDE-721954A7C753}"/>
                </a:ext>
              </a:extLst>
            </p:cNvPr>
            <p:cNvSpPr/>
            <p:nvPr/>
          </p:nvSpPr>
          <p:spPr>
            <a:xfrm>
              <a:off x="838200" y="3989009"/>
              <a:ext cx="10515600" cy="333515"/>
            </a:xfrm>
            <a:prstGeom prst="roundRect">
              <a:avLst/>
            </a:prstGeom>
            <a:noFill/>
            <a:ln w="63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sz="1000" b="1">
                  <a:solidFill>
                    <a:schemeClr val="accent5"/>
                  </a:solidFill>
                  <a:latin typeface="Arial" panose="020B0604020202020204" pitchFamily="34" charset="0"/>
                  <a:cs typeface="Arial" panose="020B0604020202020204" pitchFamily="34" charset="0"/>
                </a:rPr>
                <a:t>Project Support </a:t>
              </a:r>
              <a:r>
                <a:rPr lang="en-GB" sz="1000">
                  <a:solidFill>
                    <a:schemeClr val="tx1"/>
                  </a:solidFill>
                  <a:latin typeface="Arial" panose="020B0604020202020204" pitchFamily="34" charset="0"/>
                  <a:cs typeface="Arial" panose="020B0604020202020204" pitchFamily="34" charset="0"/>
                </a:rPr>
                <a:t>is the management and integration framework within which a project operates.</a:t>
              </a:r>
            </a:p>
          </p:txBody>
        </p:sp>
        <p:grpSp>
          <p:nvGrpSpPr>
            <p:cNvPr id="285" name="Group 284">
              <a:extLst>
                <a:ext uri="{FF2B5EF4-FFF2-40B4-BE49-F238E27FC236}">
                  <a16:creationId xmlns:a16="http://schemas.microsoft.com/office/drawing/2014/main" id="{DFC57D1C-6A95-3ABB-3D7A-B05F5691B5FE}"/>
                </a:ext>
              </a:extLst>
            </p:cNvPr>
            <p:cNvGrpSpPr/>
            <p:nvPr/>
          </p:nvGrpSpPr>
          <p:grpSpPr>
            <a:xfrm>
              <a:off x="3633043" y="4301474"/>
              <a:ext cx="4747972" cy="682339"/>
              <a:chOff x="3566711" y="4507378"/>
              <a:chExt cx="4747972" cy="682339"/>
            </a:xfrm>
          </p:grpSpPr>
          <p:cxnSp>
            <p:nvCxnSpPr>
              <p:cNvPr id="286" name="Straight Connector 285">
                <a:extLst>
                  <a:ext uri="{FF2B5EF4-FFF2-40B4-BE49-F238E27FC236}">
                    <a16:creationId xmlns:a16="http://schemas.microsoft.com/office/drawing/2014/main" id="{46B5D96A-58C5-532B-F866-BD691A33C9AD}"/>
                  </a:ext>
                </a:extLst>
              </p:cNvPr>
              <p:cNvCxnSpPr>
                <a:cxnSpLocks/>
              </p:cNvCxnSpPr>
              <p:nvPr/>
            </p:nvCxnSpPr>
            <p:spPr>
              <a:xfrm>
                <a:off x="7548177" y="4750482"/>
                <a:ext cx="0" cy="141393"/>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7" name="Straight Connector 286">
                <a:extLst>
                  <a:ext uri="{FF2B5EF4-FFF2-40B4-BE49-F238E27FC236}">
                    <a16:creationId xmlns:a16="http://schemas.microsoft.com/office/drawing/2014/main" id="{02602BCB-4564-37C8-587A-39B476213005}"/>
                  </a:ext>
                </a:extLst>
              </p:cNvPr>
              <p:cNvCxnSpPr/>
              <p:nvPr/>
            </p:nvCxnSpPr>
            <p:spPr>
              <a:xfrm>
                <a:off x="4585604" y="4762056"/>
                <a:ext cx="0" cy="183054"/>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89" name="Rectangle 288">
                <a:extLst>
                  <a:ext uri="{FF2B5EF4-FFF2-40B4-BE49-F238E27FC236}">
                    <a16:creationId xmlns:a16="http://schemas.microsoft.com/office/drawing/2014/main" id="{CB922CB3-A7DA-F410-1D9C-CD9CD2E60590}"/>
                  </a:ext>
                </a:extLst>
              </p:cNvPr>
              <p:cNvSpPr/>
              <p:nvPr/>
            </p:nvSpPr>
            <p:spPr>
              <a:xfrm>
                <a:off x="5304950" y="4507378"/>
                <a:ext cx="1449436" cy="246221"/>
              </a:xfrm>
              <a:prstGeom prst="rect">
                <a:avLst/>
              </a:prstGeom>
              <a:ln>
                <a:noFill/>
              </a:ln>
            </p:spPr>
            <p:txBody>
              <a:bodyPr wrap="none">
                <a:spAutoFit/>
              </a:bodyPr>
              <a:lstStyle/>
              <a:p>
                <a:pPr algn="ctr">
                  <a:defRPr/>
                </a:pPr>
                <a:r>
                  <a:rPr lang="en-GB" sz="1000" b="1" kern="0">
                    <a:latin typeface="Arial" panose="020B0604020202020204" pitchFamily="34" charset="0"/>
                    <a:cs typeface="Arial" panose="020B0604020202020204" pitchFamily="34" charset="0"/>
                  </a:rPr>
                  <a:t>Project Support Risk</a:t>
                </a:r>
              </a:p>
            </p:txBody>
          </p:sp>
          <p:cxnSp>
            <p:nvCxnSpPr>
              <p:cNvPr id="290" name="Straight Connector 289">
                <a:extLst>
                  <a:ext uri="{FF2B5EF4-FFF2-40B4-BE49-F238E27FC236}">
                    <a16:creationId xmlns:a16="http://schemas.microsoft.com/office/drawing/2014/main" id="{8E5F4DC1-2CE6-66CD-BA22-8DDB256A7F4C}"/>
                  </a:ext>
                </a:extLst>
              </p:cNvPr>
              <p:cNvCxnSpPr>
                <a:cxnSpLocks/>
              </p:cNvCxnSpPr>
              <p:nvPr/>
            </p:nvCxnSpPr>
            <p:spPr>
              <a:xfrm>
                <a:off x="4581088" y="4756945"/>
                <a:ext cx="2971179" cy="0"/>
              </a:xfrm>
              <a:prstGeom prst="line">
                <a:avLst/>
              </a:prstGeom>
              <a:ln w="9525">
                <a:solidFill>
                  <a:schemeClr val="accent5"/>
                </a:solidFill>
              </a:ln>
            </p:spPr>
            <p:style>
              <a:lnRef idx="1">
                <a:schemeClr val="accent1"/>
              </a:lnRef>
              <a:fillRef idx="0">
                <a:schemeClr val="accent1"/>
              </a:fillRef>
              <a:effectRef idx="0">
                <a:schemeClr val="accent1"/>
              </a:effectRef>
              <a:fontRef idx="minor">
                <a:schemeClr val="tx1"/>
              </a:fontRef>
            </p:style>
          </p:cxnSp>
          <p:sp>
            <p:nvSpPr>
              <p:cNvPr id="291" name="Rounded Rectangle 290">
                <a:extLst>
                  <a:ext uri="{FF2B5EF4-FFF2-40B4-BE49-F238E27FC236}">
                    <a16:creationId xmlns:a16="http://schemas.microsoft.com/office/drawing/2014/main" id="{BAEB825C-8CA9-A909-FE0C-F33388856A88}"/>
                  </a:ext>
                </a:extLst>
              </p:cNvPr>
              <p:cNvSpPr/>
              <p:nvPr/>
            </p:nvSpPr>
            <p:spPr bwMode="auto">
              <a:xfrm>
                <a:off x="3566711" y="4823957"/>
                <a:ext cx="2201218" cy="365760"/>
              </a:xfrm>
              <a:prstGeom prst="roundRect">
                <a:avLst/>
              </a:prstGeom>
              <a:solidFill>
                <a:schemeClr val="accent5"/>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Program Office</a:t>
                </a:r>
              </a:p>
            </p:txBody>
          </p:sp>
          <p:sp>
            <p:nvSpPr>
              <p:cNvPr id="292" name="Rounded Rectangle 291">
                <a:extLst>
                  <a:ext uri="{FF2B5EF4-FFF2-40B4-BE49-F238E27FC236}">
                    <a16:creationId xmlns:a16="http://schemas.microsoft.com/office/drawing/2014/main" id="{A2684E79-6443-0606-5438-BB62A142C8A6}"/>
                  </a:ext>
                </a:extLst>
              </p:cNvPr>
              <p:cNvSpPr/>
              <p:nvPr/>
            </p:nvSpPr>
            <p:spPr bwMode="auto">
              <a:xfrm>
                <a:off x="6113465" y="4823957"/>
                <a:ext cx="2201218" cy="365760"/>
              </a:xfrm>
              <a:prstGeom prst="roundRect">
                <a:avLst/>
              </a:prstGeom>
              <a:solidFill>
                <a:schemeClr val="accent5"/>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Integration with Common Business Functions</a:t>
                </a:r>
              </a:p>
            </p:txBody>
          </p:sp>
        </p:grpSp>
      </p:grpSp>
      <p:grpSp>
        <p:nvGrpSpPr>
          <p:cNvPr id="322" name="Group 321">
            <a:extLst>
              <a:ext uri="{FF2B5EF4-FFF2-40B4-BE49-F238E27FC236}">
                <a16:creationId xmlns:a16="http://schemas.microsoft.com/office/drawing/2014/main" id="{0E08BD1F-5C8B-CDBE-F06E-4DB8DBC3B635}"/>
              </a:ext>
            </a:extLst>
          </p:cNvPr>
          <p:cNvGrpSpPr/>
          <p:nvPr/>
        </p:nvGrpSpPr>
        <p:grpSpPr>
          <a:xfrm>
            <a:off x="838200" y="4921689"/>
            <a:ext cx="10525375" cy="941955"/>
            <a:chOff x="838200" y="4986896"/>
            <a:chExt cx="10525375" cy="1008310"/>
          </a:xfrm>
        </p:grpSpPr>
        <p:sp>
          <p:nvSpPr>
            <p:cNvPr id="295" name="Rounded Rectangle 294">
              <a:extLst>
                <a:ext uri="{FF2B5EF4-FFF2-40B4-BE49-F238E27FC236}">
                  <a16:creationId xmlns:a16="http://schemas.microsoft.com/office/drawing/2014/main" id="{945E0BF4-588B-8BC3-61E5-4BFC7D60EA67}"/>
                </a:ext>
              </a:extLst>
            </p:cNvPr>
            <p:cNvSpPr/>
            <p:nvPr/>
          </p:nvSpPr>
          <p:spPr>
            <a:xfrm>
              <a:off x="838200" y="4986896"/>
              <a:ext cx="10515600" cy="333515"/>
            </a:xfrm>
            <a:prstGeom prst="roundRect">
              <a:avLst/>
            </a:prstGeom>
            <a:noFill/>
            <a:ln w="635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defRPr/>
              </a:pPr>
              <a:r>
                <a:rPr lang="en-GB" sz="1000" b="1">
                  <a:solidFill>
                    <a:schemeClr val="accent1">
                      <a:lumMod val="60000"/>
                      <a:lumOff val="40000"/>
                    </a:schemeClr>
                  </a:solidFill>
                  <a:latin typeface="Arial" panose="020B0604020202020204" pitchFamily="34" charset="0"/>
                  <a:cs typeface="Arial" panose="020B0604020202020204" pitchFamily="34" charset="0"/>
                </a:rPr>
                <a:t>Project Environment </a:t>
              </a:r>
              <a:r>
                <a:rPr lang="en-GB" sz="1000">
                  <a:solidFill>
                    <a:schemeClr val="tx1"/>
                  </a:solidFill>
                  <a:latin typeface="Arial" panose="020B0604020202020204" pitchFamily="34" charset="0"/>
                  <a:cs typeface="Arial" panose="020B0604020202020204" pitchFamily="34" charset="0"/>
                </a:rPr>
                <a:t>is the internal and external environment within which a project operates.</a:t>
              </a:r>
            </a:p>
          </p:txBody>
        </p:sp>
        <p:grpSp>
          <p:nvGrpSpPr>
            <p:cNvPr id="303" name="Group 302">
              <a:extLst>
                <a:ext uri="{FF2B5EF4-FFF2-40B4-BE49-F238E27FC236}">
                  <a16:creationId xmlns:a16="http://schemas.microsoft.com/office/drawing/2014/main" id="{69237295-2919-ED02-783C-3B912187CC35}"/>
                </a:ext>
              </a:extLst>
            </p:cNvPr>
            <p:cNvGrpSpPr/>
            <p:nvPr/>
          </p:nvGrpSpPr>
          <p:grpSpPr>
            <a:xfrm>
              <a:off x="838200" y="5301163"/>
              <a:ext cx="10525375" cy="694043"/>
              <a:chOff x="926633" y="5583053"/>
              <a:chExt cx="10480528" cy="694043"/>
            </a:xfrm>
          </p:grpSpPr>
          <p:sp>
            <p:nvSpPr>
              <p:cNvPr id="305" name="Rectangle 304">
                <a:extLst>
                  <a:ext uri="{FF2B5EF4-FFF2-40B4-BE49-F238E27FC236}">
                    <a16:creationId xmlns:a16="http://schemas.microsoft.com/office/drawing/2014/main" id="{BFC23BDF-A1A9-A81A-1A4F-B9111F3634AB}"/>
                  </a:ext>
                </a:extLst>
              </p:cNvPr>
              <p:cNvSpPr/>
              <p:nvPr/>
            </p:nvSpPr>
            <p:spPr>
              <a:xfrm>
                <a:off x="5295947" y="5583053"/>
                <a:ext cx="1732167" cy="246221"/>
              </a:xfrm>
              <a:prstGeom prst="rect">
                <a:avLst/>
              </a:prstGeom>
              <a:ln>
                <a:noFill/>
              </a:ln>
            </p:spPr>
            <p:txBody>
              <a:bodyPr wrap="none">
                <a:spAutoFit/>
              </a:bodyPr>
              <a:lstStyle/>
              <a:p>
                <a:pPr algn="ctr">
                  <a:defRPr/>
                </a:pPr>
                <a:r>
                  <a:rPr lang="en-GB" sz="1000" b="1" kern="0">
                    <a:latin typeface="Arial" panose="020B0604020202020204" pitchFamily="34" charset="0"/>
                    <a:cs typeface="Arial" panose="020B0604020202020204" pitchFamily="34" charset="0"/>
                  </a:rPr>
                  <a:t>Project Environment Risk</a:t>
                </a:r>
              </a:p>
            </p:txBody>
          </p:sp>
          <p:grpSp>
            <p:nvGrpSpPr>
              <p:cNvPr id="306" name="Group 305">
                <a:extLst>
                  <a:ext uri="{FF2B5EF4-FFF2-40B4-BE49-F238E27FC236}">
                    <a16:creationId xmlns:a16="http://schemas.microsoft.com/office/drawing/2014/main" id="{7AEDA2DE-0E61-4394-DCBF-F43FBE972213}"/>
                  </a:ext>
                </a:extLst>
              </p:cNvPr>
              <p:cNvGrpSpPr/>
              <p:nvPr/>
            </p:nvGrpSpPr>
            <p:grpSpPr>
              <a:xfrm>
                <a:off x="1472839" y="5841062"/>
                <a:ext cx="9293126" cy="186231"/>
                <a:chOff x="1472839" y="5841062"/>
                <a:chExt cx="9293126" cy="186231"/>
              </a:xfrm>
            </p:grpSpPr>
            <p:cxnSp>
              <p:nvCxnSpPr>
                <p:cNvPr id="315" name="Straight Connector 314">
                  <a:extLst>
                    <a:ext uri="{FF2B5EF4-FFF2-40B4-BE49-F238E27FC236}">
                      <a16:creationId xmlns:a16="http://schemas.microsoft.com/office/drawing/2014/main" id="{71B30B6B-1F60-B840-D2A9-49B7C6A995C9}"/>
                    </a:ext>
                  </a:extLst>
                </p:cNvPr>
                <p:cNvCxnSpPr/>
                <p:nvPr/>
              </p:nvCxnSpPr>
              <p:spPr>
                <a:xfrm>
                  <a:off x="10761624"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0D24291A-38B7-A76C-CD45-E64C7681E427}"/>
                    </a:ext>
                  </a:extLst>
                </p:cNvPr>
                <p:cNvCxnSpPr/>
                <p:nvPr/>
              </p:nvCxnSpPr>
              <p:spPr>
                <a:xfrm>
                  <a:off x="8795727"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DC4D476B-F7C0-6FB9-38BC-B1CD51D884DA}"/>
                    </a:ext>
                  </a:extLst>
                </p:cNvPr>
                <p:cNvCxnSpPr/>
                <p:nvPr/>
              </p:nvCxnSpPr>
              <p:spPr>
                <a:xfrm>
                  <a:off x="7039366"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39988059-E121-509D-06BC-F4118347BEE3}"/>
                    </a:ext>
                  </a:extLst>
                </p:cNvPr>
                <p:cNvCxnSpPr/>
                <p:nvPr/>
              </p:nvCxnSpPr>
              <p:spPr>
                <a:xfrm>
                  <a:off x="5226349"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4786C33C-F9EA-E6D4-553A-1F1B4100BFA4}"/>
                    </a:ext>
                  </a:extLst>
                </p:cNvPr>
                <p:cNvCxnSpPr/>
                <p:nvPr/>
              </p:nvCxnSpPr>
              <p:spPr>
                <a:xfrm>
                  <a:off x="3399169"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E32E410D-FDAA-F976-1345-9F225F042D47}"/>
                    </a:ext>
                  </a:extLst>
                </p:cNvPr>
                <p:cNvCxnSpPr/>
                <p:nvPr/>
              </p:nvCxnSpPr>
              <p:spPr>
                <a:xfrm>
                  <a:off x="1472839" y="5844239"/>
                  <a:ext cx="0" cy="183054"/>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827A71A8-7B18-1C61-53B8-BEAB516552DF}"/>
                    </a:ext>
                  </a:extLst>
                </p:cNvPr>
                <p:cNvCxnSpPr/>
                <p:nvPr/>
              </p:nvCxnSpPr>
              <p:spPr>
                <a:xfrm>
                  <a:off x="1472839" y="5841062"/>
                  <a:ext cx="9293126" cy="0"/>
                </a:xfrm>
                <a:prstGeom prst="line">
                  <a:avLst/>
                </a:prstGeom>
                <a:ln w="95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07" name="Rectangle 38">
                <a:extLst>
                  <a:ext uri="{FF2B5EF4-FFF2-40B4-BE49-F238E27FC236}">
                    <a16:creationId xmlns:a16="http://schemas.microsoft.com/office/drawing/2014/main" id="{8827A706-1779-2A70-0C41-897D47457BAB}"/>
                  </a:ext>
                </a:extLst>
              </p:cNvPr>
              <p:cNvSpPr/>
              <p:nvPr/>
            </p:nvSpPr>
            <p:spPr bwMode="auto">
              <a:xfrm>
                <a:off x="926633"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Strategic Alignment</a:t>
                </a:r>
              </a:p>
            </p:txBody>
          </p:sp>
          <p:sp>
            <p:nvSpPr>
              <p:cNvPr id="308" name="Rectangle 39">
                <a:extLst>
                  <a:ext uri="{FF2B5EF4-FFF2-40B4-BE49-F238E27FC236}">
                    <a16:creationId xmlns:a16="http://schemas.microsoft.com/office/drawing/2014/main" id="{34E57F4B-7C00-F917-A5B8-11157C2B2D1B}"/>
                  </a:ext>
                </a:extLst>
              </p:cNvPr>
              <p:cNvSpPr/>
              <p:nvPr/>
            </p:nvSpPr>
            <p:spPr bwMode="auto">
              <a:xfrm>
                <a:off x="6316851"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Business Environment Risk</a:t>
                </a:r>
              </a:p>
            </p:txBody>
          </p:sp>
          <p:sp>
            <p:nvSpPr>
              <p:cNvPr id="309" name="Rectangle 40">
                <a:extLst>
                  <a:ext uri="{FF2B5EF4-FFF2-40B4-BE49-F238E27FC236}">
                    <a16:creationId xmlns:a16="http://schemas.microsoft.com/office/drawing/2014/main" id="{BAE3F104-9B57-2F28-FE29-42253C7FE28E}"/>
                  </a:ext>
                </a:extLst>
              </p:cNvPr>
              <p:cNvSpPr/>
              <p:nvPr/>
            </p:nvSpPr>
            <p:spPr bwMode="auto">
              <a:xfrm>
                <a:off x="8113592"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Process Alignment</a:t>
                </a:r>
              </a:p>
            </p:txBody>
          </p:sp>
          <p:sp>
            <p:nvSpPr>
              <p:cNvPr id="310" name="Rectangle 41">
                <a:extLst>
                  <a:ext uri="{FF2B5EF4-FFF2-40B4-BE49-F238E27FC236}">
                    <a16:creationId xmlns:a16="http://schemas.microsoft.com/office/drawing/2014/main" id="{660E6E88-0965-1BBE-9742-612C01048CF6}"/>
                  </a:ext>
                </a:extLst>
              </p:cNvPr>
              <p:cNvSpPr/>
              <p:nvPr/>
            </p:nvSpPr>
            <p:spPr bwMode="auto">
              <a:xfrm>
                <a:off x="2723373"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Corporate Culture</a:t>
                </a:r>
              </a:p>
            </p:txBody>
          </p:sp>
          <p:sp>
            <p:nvSpPr>
              <p:cNvPr id="311" name="Rectangle 42">
                <a:extLst>
                  <a:ext uri="{FF2B5EF4-FFF2-40B4-BE49-F238E27FC236}">
                    <a16:creationId xmlns:a16="http://schemas.microsoft.com/office/drawing/2014/main" id="{582559B7-F141-AD91-C2AA-20D7B214714A}"/>
                  </a:ext>
                </a:extLst>
              </p:cNvPr>
              <p:cNvSpPr/>
              <p:nvPr/>
            </p:nvSpPr>
            <p:spPr bwMode="auto">
              <a:xfrm>
                <a:off x="4520112"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Stakeholders</a:t>
                </a:r>
              </a:p>
            </p:txBody>
          </p:sp>
          <p:sp>
            <p:nvSpPr>
              <p:cNvPr id="312" name="Rectangle 43">
                <a:extLst>
                  <a:ext uri="{FF2B5EF4-FFF2-40B4-BE49-F238E27FC236}">
                    <a16:creationId xmlns:a16="http://schemas.microsoft.com/office/drawing/2014/main" id="{4F60D2C2-CDC8-B432-9210-27C2D6C462C8}"/>
                  </a:ext>
                </a:extLst>
              </p:cNvPr>
              <p:cNvSpPr/>
              <p:nvPr/>
            </p:nvSpPr>
            <p:spPr bwMode="auto">
              <a:xfrm>
                <a:off x="9910332" y="5911336"/>
                <a:ext cx="1496829" cy="365760"/>
              </a:xfrm>
              <a:prstGeom prst="roundRect">
                <a:avLst/>
              </a:prstGeom>
              <a:solidFill>
                <a:schemeClr val="accent1">
                  <a:lumMod val="60000"/>
                  <a:lumOff val="40000"/>
                </a:schemeClr>
              </a:solidFill>
              <a:ln w="25400" cap="flat" cmpd="sng" algn="ctr">
                <a:noFill/>
                <a:prstDash val="solid"/>
              </a:ln>
              <a:effectLst/>
            </p:spPr>
            <p:txBody>
              <a:bodyPr anchor="ctr"/>
              <a:lstStyle/>
              <a:p>
                <a:pPr algn="ctr">
                  <a:defRPr/>
                </a:pPr>
                <a:r>
                  <a:rPr lang="en-GB" sz="1000" b="1" kern="0">
                    <a:solidFill>
                      <a:schemeClr val="bg1"/>
                    </a:solidFill>
                    <a:latin typeface="Arial" panose="020B0604020202020204" pitchFamily="34" charset="0"/>
                    <a:cs typeface="Arial" panose="020B0604020202020204" pitchFamily="34" charset="0"/>
                  </a:rPr>
                  <a:t>Portfolio Management</a:t>
                </a:r>
              </a:p>
            </p:txBody>
          </p:sp>
        </p:grpSp>
      </p:grpSp>
    </p:spTree>
    <p:extLst>
      <p:ext uri="{BB962C8B-B14F-4D97-AF65-F5344CB8AC3E}">
        <p14:creationId xmlns:p14="http://schemas.microsoft.com/office/powerpoint/2010/main" val="7872696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F9A4-CC42-AE59-6638-94F53392C2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7884F-9EC3-9D56-A127-1707EEFF1E1C}"/>
              </a:ext>
            </a:extLst>
          </p:cNvPr>
          <p:cNvSpPr>
            <a:spLocks noGrp="1"/>
          </p:cNvSpPr>
          <p:nvPr>
            <p:ph type="title"/>
          </p:nvPr>
        </p:nvSpPr>
        <p:spPr/>
        <p:txBody>
          <a:bodyPr/>
          <a:lstStyle/>
          <a:p>
            <a:r>
              <a:rPr lang="en-US"/>
              <a:t>Project Management Methodology</a:t>
            </a:r>
          </a:p>
        </p:txBody>
      </p:sp>
      <p:sp>
        <p:nvSpPr>
          <p:cNvPr id="3" name="TextBox 2">
            <a:extLst>
              <a:ext uri="{FF2B5EF4-FFF2-40B4-BE49-F238E27FC236}">
                <a16:creationId xmlns:a16="http://schemas.microsoft.com/office/drawing/2014/main" id="{78EFA917-A5A5-34C0-09DB-676B4E48C6C2}"/>
              </a:ext>
            </a:extLst>
          </p:cNvPr>
          <p:cNvSpPr txBox="1"/>
          <p:nvPr/>
        </p:nvSpPr>
        <p:spPr>
          <a:xfrm>
            <a:off x="838200" y="1230867"/>
            <a:ext cx="10515600" cy="646331"/>
          </a:xfrm>
          <a:prstGeom prst="rect">
            <a:avLst/>
          </a:prstGeom>
          <a:noFill/>
        </p:spPr>
        <p:txBody>
          <a:bodyPr wrap="square" lIns="0" tIns="0" rIns="0" bIns="0">
            <a:spAutoFit/>
          </a:bodyPr>
          <a:lstStyle/>
          <a:p>
            <a:r>
              <a:rPr lang="en-US" sz="1400">
                <a:latin typeface="Arial" panose="020B0604020202020204" pitchFamily="34" charset="0"/>
                <a:cs typeface="Arial" panose="020B0604020202020204" pitchFamily="34" charset="0"/>
              </a:rPr>
              <a:t>Protiviti's project management methodology (illustrated below) is based on the project lifecycle defined by the Project Management Institute's (PMI’s) Project Management Body of Knowledge (</a:t>
            </a:r>
            <a:r>
              <a:rPr lang="en-US" sz="1400" err="1">
                <a:latin typeface="Arial" panose="020B0604020202020204" pitchFamily="34" charset="0"/>
                <a:cs typeface="Arial" panose="020B0604020202020204" pitchFamily="34" charset="0"/>
              </a:rPr>
              <a:t>PMBoK</a:t>
            </a:r>
            <a:r>
              <a:rPr lang="en-US" sz="1400">
                <a:latin typeface="Arial" panose="020B0604020202020204" pitchFamily="34" charset="0"/>
                <a:cs typeface="Arial" panose="020B0604020202020204" pitchFamily="34" charset="0"/>
              </a:rPr>
              <a:t>), but it builds upon this framework with an expanded set of enabling practices and tools that are designed to facilitate sustained success of the PMO. </a:t>
            </a:r>
          </a:p>
        </p:txBody>
      </p:sp>
      <p:sp>
        <p:nvSpPr>
          <p:cNvPr id="7" name="Content Placeholder 6">
            <a:extLst>
              <a:ext uri="{FF2B5EF4-FFF2-40B4-BE49-F238E27FC236}">
                <a16:creationId xmlns:a16="http://schemas.microsoft.com/office/drawing/2014/main" id="{51985F18-5618-924D-5C99-032124F8CCF2}"/>
              </a:ext>
            </a:extLst>
          </p:cNvPr>
          <p:cNvSpPr txBox="1">
            <a:spLocks/>
          </p:cNvSpPr>
          <p:nvPr/>
        </p:nvSpPr>
        <p:spPr>
          <a:xfrm>
            <a:off x="838200" y="2025390"/>
            <a:ext cx="3721953" cy="3956310"/>
          </a:xfrm>
          <a:prstGeom prst="roundRect">
            <a:avLst>
              <a:gd name="adj" fmla="val 4988"/>
            </a:avLst>
          </a:prstGeom>
          <a:noFill/>
          <a:ln w="3175">
            <a:solidFill>
              <a:schemeClr val="bg1">
                <a:lumMod val="85000"/>
              </a:schemeClr>
            </a:solidFill>
          </a:ln>
        </p:spPr>
        <p:txBody>
          <a:bodyPr lIns="182880" tIns="90714" rIns="182880" bIns="90714" anchor="ctr">
            <a:noAutofit/>
          </a:bodyPr>
          <a:lstStyle>
            <a:lvl1pPr marL="140589" indent="-140589" algn="l" defTabSz="742928" rtl="0" eaLnBrk="1" latinLnBrk="0" hangingPunct="1">
              <a:lnSpc>
                <a:spcPct val="100000"/>
              </a:lnSpc>
              <a:spcBef>
                <a:spcPts val="600"/>
              </a:spcBef>
              <a:spcAft>
                <a:spcPts val="200"/>
              </a:spcAft>
              <a:buFont typeface="Arial" panose="020B0604020202020204" pitchFamily="34" charset="0"/>
              <a:buChar char="•"/>
              <a:defRPr sz="1100" kern="1200">
                <a:solidFill>
                  <a:schemeClr val="tx2"/>
                </a:solidFill>
                <a:latin typeface="+mn-lt"/>
                <a:ea typeface="+mn-ea"/>
                <a:cs typeface="+mn-cs"/>
              </a:defRPr>
            </a:lvl1pPr>
            <a:lvl2pPr marL="279888" indent="-139299" algn="l" defTabSz="742928" rtl="0" eaLnBrk="1" latinLnBrk="0" hangingPunct="1">
              <a:lnSpc>
                <a:spcPct val="100000"/>
              </a:lnSpc>
              <a:spcBef>
                <a:spcPts val="400"/>
              </a:spcBef>
              <a:spcAft>
                <a:spcPts val="200"/>
              </a:spcAft>
              <a:buFont typeface="Arial" panose="020B0604020202020204" pitchFamily="34" charset="0"/>
              <a:buChar char="−"/>
              <a:defRPr sz="1000" kern="1200">
                <a:solidFill>
                  <a:schemeClr val="tx2"/>
                </a:solidFill>
                <a:latin typeface="+mn-lt"/>
                <a:ea typeface="+mn-ea"/>
                <a:cs typeface="+mn-cs"/>
              </a:defRPr>
            </a:lvl2pPr>
            <a:lvl3pPr marL="420476" indent="-140589"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3pPr>
            <a:lvl4pPr marL="512053" indent="-9157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4pPr>
            <a:lvl5pPr marL="602339" indent="-90287" algn="l" defTabSz="742928" rtl="0" eaLnBrk="1" latinLnBrk="0" hangingPunct="1">
              <a:lnSpc>
                <a:spcPct val="100000"/>
              </a:lnSpc>
              <a:spcBef>
                <a:spcPts val="200"/>
              </a:spcBef>
              <a:spcAft>
                <a:spcPts val="200"/>
              </a:spcAft>
              <a:buFont typeface="Arial" panose="020B0604020202020204" pitchFamily="34" charset="0"/>
              <a:buChar char="•"/>
              <a:defRPr sz="900" kern="1200">
                <a:solidFill>
                  <a:schemeClr val="tx2"/>
                </a:solidFill>
                <a:latin typeface="+mn-lt"/>
                <a:ea typeface="+mn-ea"/>
                <a:cs typeface="+mn-cs"/>
              </a:defRPr>
            </a:lvl5pPr>
            <a:lvl6pPr marL="204305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6pPr>
            <a:lvl7pPr marL="2414513"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7pPr>
            <a:lvl8pPr marL="2785977"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8pPr>
            <a:lvl9pPr marL="3157440" indent="-185732" algn="l" defTabSz="742928" rtl="0" eaLnBrk="1" latinLnBrk="0" hangingPunct="1">
              <a:lnSpc>
                <a:spcPct val="90000"/>
              </a:lnSpc>
              <a:spcBef>
                <a:spcPts val="407"/>
              </a:spcBef>
              <a:buFont typeface="Arial" panose="020B0604020202020204" pitchFamily="34" charset="0"/>
              <a:buChar char="•"/>
              <a:defRPr sz="1463" kern="1200">
                <a:solidFill>
                  <a:schemeClr val="tx1"/>
                </a:solidFill>
                <a:latin typeface="+mn-lt"/>
                <a:ea typeface="+mn-ea"/>
                <a:cs typeface="+mn-cs"/>
              </a:defRPr>
            </a:lvl9pPr>
          </a:lstStyle>
          <a:p>
            <a:pPr marL="0" indent="0">
              <a:buNone/>
            </a:pPr>
            <a:endParaRPr lang="en-IN" sz="1400">
              <a:solidFill>
                <a:schemeClr val="bg1"/>
              </a:solidFill>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0216D010-3C85-151E-9457-CD27DC8AC511}"/>
              </a:ext>
            </a:extLst>
          </p:cNvPr>
          <p:cNvGrpSpPr/>
          <p:nvPr/>
        </p:nvGrpSpPr>
        <p:grpSpPr>
          <a:xfrm>
            <a:off x="1079091" y="2471837"/>
            <a:ext cx="4274733" cy="3087338"/>
            <a:chOff x="1169142" y="2362201"/>
            <a:chExt cx="5077382" cy="3667035"/>
          </a:xfrm>
        </p:grpSpPr>
        <p:sp>
          <p:nvSpPr>
            <p:cNvPr id="10" name="TextBox 9">
              <a:extLst>
                <a:ext uri="{FF2B5EF4-FFF2-40B4-BE49-F238E27FC236}">
                  <a16:creationId xmlns:a16="http://schemas.microsoft.com/office/drawing/2014/main" id="{1E4D0192-A698-87FB-154E-0AE7D02943C9}"/>
                </a:ext>
              </a:extLst>
            </p:cNvPr>
            <p:cNvSpPr txBox="1"/>
            <p:nvPr/>
          </p:nvSpPr>
          <p:spPr>
            <a:xfrm>
              <a:off x="2751794" y="3150878"/>
              <a:ext cx="1683163" cy="225331"/>
            </a:xfrm>
            <a:prstGeom prst="rect">
              <a:avLst/>
            </a:prstGeom>
            <a:noFill/>
          </p:spPr>
          <p:txBody>
            <a:bodyPr wrap="square" rtlCol="0">
              <a:spAutoFit/>
            </a:bodyPr>
            <a:lstStyle/>
            <a:p>
              <a:r>
                <a:rPr lang="en-US" sz="700" b="1">
                  <a:solidFill>
                    <a:schemeClr val="accent1"/>
                  </a:solidFill>
                  <a:latin typeface="Arial" panose="020B0604020202020204" pitchFamily="34" charset="0"/>
                  <a:cs typeface="Arial" panose="020B0604020202020204" pitchFamily="34" charset="0"/>
                </a:rPr>
                <a:t>Process</a:t>
              </a:r>
            </a:p>
          </p:txBody>
        </p:sp>
        <p:sp>
          <p:nvSpPr>
            <p:cNvPr id="17" name="TextBox 16">
              <a:extLst>
                <a:ext uri="{FF2B5EF4-FFF2-40B4-BE49-F238E27FC236}">
                  <a16:creationId xmlns:a16="http://schemas.microsoft.com/office/drawing/2014/main" id="{C03D0486-61ED-A363-7BC8-DD4284888AF5}"/>
                </a:ext>
              </a:extLst>
            </p:cNvPr>
            <p:cNvSpPr txBox="1"/>
            <p:nvPr/>
          </p:nvSpPr>
          <p:spPr>
            <a:xfrm>
              <a:off x="1842800" y="4822616"/>
              <a:ext cx="1683162" cy="225331"/>
            </a:xfrm>
            <a:prstGeom prst="rect">
              <a:avLst/>
            </a:prstGeom>
            <a:noFill/>
          </p:spPr>
          <p:txBody>
            <a:bodyPr wrap="square" rtlCol="0">
              <a:spAutoFit/>
            </a:bodyPr>
            <a:lstStyle/>
            <a:p>
              <a:r>
                <a:rPr lang="en-US" sz="700" b="1">
                  <a:solidFill>
                    <a:schemeClr val="accent1"/>
                  </a:solidFill>
                  <a:latin typeface="Arial" panose="020B0604020202020204" pitchFamily="34" charset="0"/>
                  <a:cs typeface="Arial" panose="020B0604020202020204" pitchFamily="34" charset="0"/>
                </a:rPr>
                <a:t>People</a:t>
              </a:r>
            </a:p>
          </p:txBody>
        </p:sp>
        <p:sp>
          <p:nvSpPr>
            <p:cNvPr id="21" name="TextBox 20">
              <a:extLst>
                <a:ext uri="{FF2B5EF4-FFF2-40B4-BE49-F238E27FC236}">
                  <a16:creationId xmlns:a16="http://schemas.microsoft.com/office/drawing/2014/main" id="{EF60AC4E-41B9-F251-E48A-6F021664443E}"/>
                </a:ext>
              </a:extLst>
            </p:cNvPr>
            <p:cNvSpPr txBox="1"/>
            <p:nvPr/>
          </p:nvSpPr>
          <p:spPr>
            <a:xfrm>
              <a:off x="3830778" y="4822616"/>
              <a:ext cx="1683162" cy="225331"/>
            </a:xfrm>
            <a:prstGeom prst="rect">
              <a:avLst/>
            </a:prstGeom>
            <a:noFill/>
          </p:spPr>
          <p:txBody>
            <a:bodyPr wrap="square" rtlCol="0">
              <a:spAutoFit/>
            </a:bodyPr>
            <a:lstStyle/>
            <a:p>
              <a:r>
                <a:rPr lang="en-US" sz="700" b="1">
                  <a:solidFill>
                    <a:schemeClr val="accent1"/>
                  </a:solidFill>
                  <a:latin typeface="Arial" panose="020B0604020202020204" pitchFamily="34" charset="0"/>
                  <a:cs typeface="Arial" panose="020B0604020202020204" pitchFamily="34" charset="0"/>
                </a:rPr>
                <a:t>Tools</a:t>
              </a:r>
            </a:p>
          </p:txBody>
        </p:sp>
        <p:sp>
          <p:nvSpPr>
            <p:cNvPr id="22" name="Isosceles Triangle 55">
              <a:extLst>
                <a:ext uri="{FF2B5EF4-FFF2-40B4-BE49-F238E27FC236}">
                  <a16:creationId xmlns:a16="http://schemas.microsoft.com/office/drawing/2014/main" id="{20C2D6BE-82C6-D61F-671A-9ED0CADB8C27}"/>
                </a:ext>
              </a:extLst>
            </p:cNvPr>
            <p:cNvSpPr/>
            <p:nvPr/>
          </p:nvSpPr>
          <p:spPr>
            <a:xfrm>
              <a:off x="1391131" y="2362201"/>
              <a:ext cx="3464836" cy="2986924"/>
            </a:xfrm>
            <a:prstGeom prst="triangle">
              <a:avLst/>
            </a:prstGeom>
            <a:noFill/>
            <a:ln w="282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A5CC6A32-8310-C1B8-0C1E-8F7600ECEC2E}"/>
                </a:ext>
              </a:extLst>
            </p:cNvPr>
            <p:cNvSpPr/>
            <p:nvPr/>
          </p:nvSpPr>
          <p:spPr>
            <a:xfrm>
              <a:off x="2265790" y="3482026"/>
              <a:ext cx="1725088" cy="1725087"/>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B80BB637-64CE-BAB3-5DB5-8FFF602A4CE7}"/>
                </a:ext>
              </a:extLst>
            </p:cNvPr>
            <p:cNvSpPr/>
            <p:nvPr/>
          </p:nvSpPr>
          <p:spPr>
            <a:xfrm>
              <a:off x="1552744" y="2862273"/>
              <a:ext cx="3141610" cy="3141607"/>
            </a:xfrm>
            <a:prstGeom prst="ellipse">
              <a:avLst/>
            </a:prstGeom>
            <a:noFill/>
            <a:ln w="2857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latin typeface="Arial" panose="020B0604020202020204" pitchFamily="34" charset="0"/>
                <a:cs typeface="Arial" panose="020B0604020202020204" pitchFamily="34" charset="0"/>
              </a:endParaRPr>
            </a:p>
          </p:txBody>
        </p:sp>
        <p:cxnSp>
          <p:nvCxnSpPr>
            <p:cNvPr id="32" name="Straight Connector 31">
              <a:extLst>
                <a:ext uri="{FF2B5EF4-FFF2-40B4-BE49-F238E27FC236}">
                  <a16:creationId xmlns:a16="http://schemas.microsoft.com/office/drawing/2014/main" id="{F9A011E0-2932-CC9D-2758-E415E459CD2E}"/>
                </a:ext>
              </a:extLst>
            </p:cNvPr>
            <p:cNvCxnSpPr>
              <a:cxnSpLocks/>
              <a:stCxn id="25" idx="0"/>
            </p:cNvCxnSpPr>
            <p:nvPr/>
          </p:nvCxnSpPr>
          <p:spPr>
            <a:xfrm flipH="1">
              <a:off x="3128333" y="3482026"/>
              <a:ext cx="1" cy="1725087"/>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2AB0B35-DD77-EA97-16D3-0F82C0DFDADC}"/>
                </a:ext>
              </a:extLst>
            </p:cNvPr>
            <p:cNvCxnSpPr>
              <a:cxnSpLocks/>
              <a:stCxn id="25" idx="2"/>
              <a:endCxn id="25" idx="6"/>
            </p:cNvCxnSpPr>
            <p:nvPr/>
          </p:nvCxnSpPr>
          <p:spPr>
            <a:xfrm>
              <a:off x="2265790" y="4344570"/>
              <a:ext cx="1725088"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AC3E209F-7028-72B9-E456-73A6F2036CD1}"/>
                </a:ext>
              </a:extLst>
            </p:cNvPr>
            <p:cNvGrpSpPr/>
            <p:nvPr/>
          </p:nvGrpSpPr>
          <p:grpSpPr>
            <a:xfrm>
              <a:off x="1175845" y="4153963"/>
              <a:ext cx="3888427" cy="353955"/>
              <a:chOff x="814270" y="3900837"/>
              <a:chExt cx="3938822" cy="358542"/>
            </a:xfrm>
          </p:grpSpPr>
          <p:sp>
            <p:nvSpPr>
              <p:cNvPr id="81" name="Chevron 50">
                <a:extLst>
                  <a:ext uri="{FF2B5EF4-FFF2-40B4-BE49-F238E27FC236}">
                    <a16:creationId xmlns:a16="http://schemas.microsoft.com/office/drawing/2014/main" id="{79BBCA49-BE68-5126-76DF-131F237B9A94}"/>
                  </a:ext>
                </a:extLst>
              </p:cNvPr>
              <p:cNvSpPr/>
              <p:nvPr/>
            </p:nvSpPr>
            <p:spPr>
              <a:xfrm>
                <a:off x="814270" y="3900837"/>
                <a:ext cx="895584" cy="35854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82" name="Chevron 51">
                <a:extLst>
                  <a:ext uri="{FF2B5EF4-FFF2-40B4-BE49-F238E27FC236}">
                    <a16:creationId xmlns:a16="http://schemas.microsoft.com/office/drawing/2014/main" id="{2B5B708D-B31A-1F80-8778-CC5B694CDEEA}"/>
                  </a:ext>
                </a:extLst>
              </p:cNvPr>
              <p:cNvSpPr/>
              <p:nvPr/>
            </p:nvSpPr>
            <p:spPr>
              <a:xfrm>
                <a:off x="1575079" y="3900837"/>
                <a:ext cx="895584" cy="35854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83" name="Chevron 52">
                <a:extLst>
                  <a:ext uri="{FF2B5EF4-FFF2-40B4-BE49-F238E27FC236}">
                    <a16:creationId xmlns:a16="http://schemas.microsoft.com/office/drawing/2014/main" id="{CCF0B254-038F-BDA0-E0A3-C0C7D8F5F724}"/>
                  </a:ext>
                </a:extLst>
              </p:cNvPr>
              <p:cNvSpPr/>
              <p:nvPr/>
            </p:nvSpPr>
            <p:spPr>
              <a:xfrm>
                <a:off x="2335888" y="3900837"/>
                <a:ext cx="895584" cy="35854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84" name="Chevron 53">
                <a:extLst>
                  <a:ext uri="{FF2B5EF4-FFF2-40B4-BE49-F238E27FC236}">
                    <a16:creationId xmlns:a16="http://schemas.microsoft.com/office/drawing/2014/main" id="{1544DDD6-54AA-1CE6-4B9D-3637B871A595}"/>
                  </a:ext>
                </a:extLst>
              </p:cNvPr>
              <p:cNvSpPr/>
              <p:nvPr/>
            </p:nvSpPr>
            <p:spPr>
              <a:xfrm>
                <a:off x="3096698" y="3900837"/>
                <a:ext cx="895584" cy="35854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85" name="Chevron 54">
                <a:extLst>
                  <a:ext uri="{FF2B5EF4-FFF2-40B4-BE49-F238E27FC236}">
                    <a16:creationId xmlns:a16="http://schemas.microsoft.com/office/drawing/2014/main" id="{57B1F708-4838-BFD4-C5AB-509578C444D4}"/>
                  </a:ext>
                </a:extLst>
              </p:cNvPr>
              <p:cNvSpPr/>
              <p:nvPr/>
            </p:nvSpPr>
            <p:spPr>
              <a:xfrm>
                <a:off x="3857508" y="3900837"/>
                <a:ext cx="895584" cy="358542"/>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grpSp>
        <p:sp>
          <p:nvSpPr>
            <p:cNvPr id="41" name="TextBox 40">
              <a:extLst>
                <a:ext uri="{FF2B5EF4-FFF2-40B4-BE49-F238E27FC236}">
                  <a16:creationId xmlns:a16="http://schemas.microsoft.com/office/drawing/2014/main" id="{F5E7B705-9576-5C6D-BD30-9A0168F0E59F}"/>
                </a:ext>
              </a:extLst>
            </p:cNvPr>
            <p:cNvSpPr txBox="1"/>
            <p:nvPr/>
          </p:nvSpPr>
          <p:spPr>
            <a:xfrm>
              <a:off x="1344439" y="4225882"/>
              <a:ext cx="1683163"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Initiating</a:t>
              </a:r>
            </a:p>
          </p:txBody>
        </p:sp>
        <p:sp>
          <p:nvSpPr>
            <p:cNvPr id="53" name="TextBox 52">
              <a:extLst>
                <a:ext uri="{FF2B5EF4-FFF2-40B4-BE49-F238E27FC236}">
                  <a16:creationId xmlns:a16="http://schemas.microsoft.com/office/drawing/2014/main" id="{1A05A082-6C0C-73E3-4EB7-D7F469A74BD4}"/>
                </a:ext>
              </a:extLst>
            </p:cNvPr>
            <p:cNvSpPr txBox="1"/>
            <p:nvPr/>
          </p:nvSpPr>
          <p:spPr>
            <a:xfrm>
              <a:off x="2060824" y="4225882"/>
              <a:ext cx="1683163"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Planning</a:t>
              </a:r>
            </a:p>
          </p:txBody>
        </p:sp>
        <p:sp>
          <p:nvSpPr>
            <p:cNvPr id="59" name="TextBox 58">
              <a:extLst>
                <a:ext uri="{FF2B5EF4-FFF2-40B4-BE49-F238E27FC236}">
                  <a16:creationId xmlns:a16="http://schemas.microsoft.com/office/drawing/2014/main" id="{405D5EBB-6B55-E04E-4734-AB8AC30C74FF}"/>
                </a:ext>
              </a:extLst>
            </p:cNvPr>
            <p:cNvSpPr txBox="1"/>
            <p:nvPr/>
          </p:nvSpPr>
          <p:spPr>
            <a:xfrm>
              <a:off x="2813391" y="4225882"/>
              <a:ext cx="1683163"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Executing</a:t>
              </a:r>
            </a:p>
          </p:txBody>
        </p:sp>
        <p:sp>
          <p:nvSpPr>
            <p:cNvPr id="60" name="TextBox 59">
              <a:extLst>
                <a:ext uri="{FF2B5EF4-FFF2-40B4-BE49-F238E27FC236}">
                  <a16:creationId xmlns:a16="http://schemas.microsoft.com/office/drawing/2014/main" id="{39E69B35-8D62-25C2-1CF7-EC96C765E4B0}"/>
                </a:ext>
              </a:extLst>
            </p:cNvPr>
            <p:cNvSpPr txBox="1"/>
            <p:nvPr/>
          </p:nvSpPr>
          <p:spPr>
            <a:xfrm>
              <a:off x="3550198" y="4227249"/>
              <a:ext cx="1683163"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Controlling</a:t>
              </a:r>
            </a:p>
          </p:txBody>
        </p:sp>
        <p:sp>
          <p:nvSpPr>
            <p:cNvPr id="61" name="TextBox 60">
              <a:extLst>
                <a:ext uri="{FF2B5EF4-FFF2-40B4-BE49-F238E27FC236}">
                  <a16:creationId xmlns:a16="http://schemas.microsoft.com/office/drawing/2014/main" id="{7466C71E-54CB-6294-15BE-AC866CD2B934}"/>
                </a:ext>
              </a:extLst>
            </p:cNvPr>
            <p:cNvSpPr txBox="1"/>
            <p:nvPr/>
          </p:nvSpPr>
          <p:spPr>
            <a:xfrm>
              <a:off x="4337684" y="4227249"/>
              <a:ext cx="1683163"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Closing</a:t>
              </a:r>
            </a:p>
          </p:txBody>
        </p:sp>
        <p:grpSp>
          <p:nvGrpSpPr>
            <p:cNvPr id="62" name="Group 61">
              <a:extLst>
                <a:ext uri="{FF2B5EF4-FFF2-40B4-BE49-F238E27FC236}">
                  <a16:creationId xmlns:a16="http://schemas.microsoft.com/office/drawing/2014/main" id="{6A7CE70D-CFF1-2239-C5F4-BE9AD121CEE4}"/>
                </a:ext>
              </a:extLst>
            </p:cNvPr>
            <p:cNvGrpSpPr/>
            <p:nvPr/>
          </p:nvGrpSpPr>
          <p:grpSpPr>
            <a:xfrm>
              <a:off x="1424479" y="2986980"/>
              <a:ext cx="2767307" cy="2963335"/>
              <a:chOff x="-4843595" y="2021378"/>
              <a:chExt cx="2803175" cy="3001738"/>
            </a:xfrm>
          </p:grpSpPr>
          <p:sp>
            <p:nvSpPr>
              <p:cNvPr id="76" name="Chevron 36">
                <a:extLst>
                  <a:ext uri="{FF2B5EF4-FFF2-40B4-BE49-F238E27FC236}">
                    <a16:creationId xmlns:a16="http://schemas.microsoft.com/office/drawing/2014/main" id="{1BFCA46B-02F0-793A-2B36-71B35BA62DB7}"/>
                  </a:ext>
                </a:extLst>
              </p:cNvPr>
              <p:cNvSpPr/>
              <p:nvPr/>
            </p:nvSpPr>
            <p:spPr>
              <a:xfrm rot="19800000">
                <a:off x="-4138059" y="2021378"/>
                <a:ext cx="286591" cy="307485"/>
              </a:xfrm>
              <a:prstGeom prst="chevron">
                <a:avLst>
                  <a:gd name="adj" fmla="val 75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77" name="Chevron 37">
                <a:extLst>
                  <a:ext uri="{FF2B5EF4-FFF2-40B4-BE49-F238E27FC236}">
                    <a16:creationId xmlns:a16="http://schemas.microsoft.com/office/drawing/2014/main" id="{222FC54A-9E57-3250-4FD8-AE519A94DCEE}"/>
                  </a:ext>
                </a:extLst>
              </p:cNvPr>
              <p:cNvSpPr/>
              <p:nvPr/>
            </p:nvSpPr>
            <p:spPr>
              <a:xfrm rot="1800000">
                <a:off x="-2327011" y="2038046"/>
                <a:ext cx="286591" cy="307485"/>
              </a:xfrm>
              <a:prstGeom prst="chevron">
                <a:avLst>
                  <a:gd name="adj" fmla="val 75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78" name="Chevron 38">
                <a:extLst>
                  <a:ext uri="{FF2B5EF4-FFF2-40B4-BE49-F238E27FC236}">
                    <a16:creationId xmlns:a16="http://schemas.microsoft.com/office/drawing/2014/main" id="{BA9EBBED-A909-0176-4E1D-9448548446FF}"/>
                  </a:ext>
                </a:extLst>
              </p:cNvPr>
              <p:cNvSpPr/>
              <p:nvPr/>
            </p:nvSpPr>
            <p:spPr>
              <a:xfrm rot="8100000">
                <a:off x="-2348896" y="4657982"/>
                <a:ext cx="286591" cy="307485"/>
              </a:xfrm>
              <a:prstGeom prst="chevron">
                <a:avLst>
                  <a:gd name="adj" fmla="val 75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79" name="Chevron 39">
                <a:extLst>
                  <a:ext uri="{FF2B5EF4-FFF2-40B4-BE49-F238E27FC236}">
                    <a16:creationId xmlns:a16="http://schemas.microsoft.com/office/drawing/2014/main" id="{2BA2322A-7AC3-8ADC-C7AB-5242A8F87800}"/>
                  </a:ext>
                </a:extLst>
              </p:cNvPr>
              <p:cNvSpPr/>
              <p:nvPr/>
            </p:nvSpPr>
            <p:spPr>
              <a:xfrm rot="12010030">
                <a:off x="-4086013" y="4715631"/>
                <a:ext cx="286591" cy="307485"/>
              </a:xfrm>
              <a:prstGeom prst="chevron">
                <a:avLst>
                  <a:gd name="adj" fmla="val 7589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sp>
            <p:nvSpPr>
              <p:cNvPr id="80" name="Chevron 86">
                <a:extLst>
                  <a:ext uri="{FF2B5EF4-FFF2-40B4-BE49-F238E27FC236}">
                    <a16:creationId xmlns:a16="http://schemas.microsoft.com/office/drawing/2014/main" id="{45FCF3EF-BC4F-14DB-824E-6E77F9CDBFAE}"/>
                  </a:ext>
                </a:extLst>
              </p:cNvPr>
              <p:cNvSpPr/>
              <p:nvPr/>
            </p:nvSpPr>
            <p:spPr>
              <a:xfrm rot="16017015">
                <a:off x="-4833148" y="3559561"/>
                <a:ext cx="286591" cy="307485"/>
              </a:xfrm>
              <a:custGeom>
                <a:avLst/>
                <a:gdLst>
                  <a:gd name="connsiteX0" fmla="*/ 0 w 286591"/>
                  <a:gd name="connsiteY0" fmla="*/ 0 h 307485"/>
                  <a:gd name="connsiteX1" fmla="*/ 69088 w 286591"/>
                  <a:gd name="connsiteY1" fmla="*/ 0 h 307485"/>
                  <a:gd name="connsiteX2" fmla="*/ 286591 w 286591"/>
                  <a:gd name="connsiteY2" fmla="*/ 153743 h 307485"/>
                  <a:gd name="connsiteX3" fmla="*/ 69088 w 286591"/>
                  <a:gd name="connsiteY3" fmla="*/ 307485 h 307485"/>
                  <a:gd name="connsiteX4" fmla="*/ 0 w 286591"/>
                  <a:gd name="connsiteY4" fmla="*/ 307485 h 307485"/>
                  <a:gd name="connsiteX5" fmla="*/ 217503 w 286591"/>
                  <a:gd name="connsiteY5" fmla="*/ 153743 h 307485"/>
                  <a:gd name="connsiteX6" fmla="*/ 0 w 286591"/>
                  <a:gd name="connsiteY6" fmla="*/ 0 h 307485"/>
                  <a:gd name="connsiteX0" fmla="*/ 0 w 286591"/>
                  <a:gd name="connsiteY0" fmla="*/ 0 h 307485"/>
                  <a:gd name="connsiteX1" fmla="*/ 69088 w 286591"/>
                  <a:gd name="connsiteY1" fmla="*/ 0 h 307485"/>
                  <a:gd name="connsiteX2" fmla="*/ 286591 w 286591"/>
                  <a:gd name="connsiteY2" fmla="*/ 153743 h 307485"/>
                  <a:gd name="connsiteX3" fmla="*/ 88871 w 286591"/>
                  <a:gd name="connsiteY3" fmla="*/ 294232 h 307485"/>
                  <a:gd name="connsiteX4" fmla="*/ 0 w 286591"/>
                  <a:gd name="connsiteY4" fmla="*/ 307485 h 307485"/>
                  <a:gd name="connsiteX5" fmla="*/ 217503 w 286591"/>
                  <a:gd name="connsiteY5" fmla="*/ 153743 h 307485"/>
                  <a:gd name="connsiteX6" fmla="*/ 0 w 286591"/>
                  <a:gd name="connsiteY6" fmla="*/ 0 h 307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591" h="307485">
                    <a:moveTo>
                      <a:pt x="0" y="0"/>
                    </a:moveTo>
                    <a:lnTo>
                      <a:pt x="69088" y="0"/>
                    </a:lnTo>
                    <a:lnTo>
                      <a:pt x="286591" y="153743"/>
                    </a:lnTo>
                    <a:lnTo>
                      <a:pt x="88871" y="294232"/>
                    </a:lnTo>
                    <a:lnTo>
                      <a:pt x="0" y="307485"/>
                    </a:lnTo>
                    <a:lnTo>
                      <a:pt x="217503" y="15374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latin typeface="Arial" panose="020B0604020202020204" pitchFamily="34" charset="0"/>
                  <a:cs typeface="Arial" panose="020B0604020202020204" pitchFamily="34" charset="0"/>
                </a:endParaRPr>
              </a:p>
            </p:txBody>
          </p:sp>
        </p:grpSp>
        <p:sp>
          <p:nvSpPr>
            <p:cNvPr id="63" name="TextBox 62">
              <a:extLst>
                <a:ext uri="{FF2B5EF4-FFF2-40B4-BE49-F238E27FC236}">
                  <a16:creationId xmlns:a16="http://schemas.microsoft.com/office/drawing/2014/main" id="{A2DCF9BD-F164-0034-5CD2-9DFFED651426}"/>
                </a:ext>
              </a:extLst>
            </p:cNvPr>
            <p:cNvSpPr txBox="1"/>
            <p:nvPr/>
          </p:nvSpPr>
          <p:spPr>
            <a:xfrm>
              <a:off x="2300379" y="3746244"/>
              <a:ext cx="909871" cy="346664"/>
            </a:xfrm>
            <a:prstGeom prst="rect">
              <a:avLst/>
            </a:prstGeom>
            <a:noFill/>
          </p:spPr>
          <p:txBody>
            <a:bodyPr wrap="square" rtlCol="0">
              <a:spAutoFit/>
            </a:bodyPr>
            <a:lstStyle/>
            <a:p>
              <a:pPr algn="ctr"/>
              <a:r>
                <a:rPr lang="en-US" sz="700" b="1">
                  <a:solidFill>
                    <a:schemeClr val="tx2"/>
                  </a:solidFill>
                  <a:latin typeface="Arial" panose="020B0604020202020204" pitchFamily="34" charset="0"/>
                  <a:cs typeface="Arial" panose="020B0604020202020204" pitchFamily="34" charset="0"/>
                </a:rPr>
                <a:t>Project</a:t>
              </a:r>
              <a:br>
                <a:rPr lang="en-US" sz="700" b="1">
                  <a:solidFill>
                    <a:schemeClr val="tx2"/>
                  </a:solidFill>
                  <a:latin typeface="Arial" panose="020B0604020202020204" pitchFamily="34" charset="0"/>
                  <a:cs typeface="Arial" panose="020B0604020202020204" pitchFamily="34" charset="0"/>
                </a:rPr>
              </a:br>
              <a:r>
                <a:rPr lang="en-US" sz="700" b="1">
                  <a:solidFill>
                    <a:schemeClr val="tx2"/>
                  </a:solidFill>
                  <a:latin typeface="Arial" panose="020B0604020202020204" pitchFamily="34" charset="0"/>
                  <a:cs typeface="Arial" panose="020B0604020202020204" pitchFamily="34" charset="0"/>
                </a:rPr>
                <a:t>Management</a:t>
              </a:r>
            </a:p>
          </p:txBody>
        </p:sp>
        <p:sp>
          <p:nvSpPr>
            <p:cNvPr id="64" name="TextBox 63">
              <a:extLst>
                <a:ext uri="{FF2B5EF4-FFF2-40B4-BE49-F238E27FC236}">
                  <a16:creationId xmlns:a16="http://schemas.microsoft.com/office/drawing/2014/main" id="{06D0AB59-4D43-DD3B-8E80-5FB71190FD25}"/>
                </a:ext>
              </a:extLst>
            </p:cNvPr>
            <p:cNvSpPr txBox="1"/>
            <p:nvPr/>
          </p:nvSpPr>
          <p:spPr>
            <a:xfrm>
              <a:off x="3096770" y="3746244"/>
              <a:ext cx="777889" cy="346664"/>
            </a:xfrm>
            <a:prstGeom prst="rect">
              <a:avLst/>
            </a:prstGeom>
            <a:noFill/>
          </p:spPr>
          <p:txBody>
            <a:bodyPr wrap="square" rtlCol="0">
              <a:spAutoFit/>
            </a:bodyPr>
            <a:lstStyle/>
            <a:p>
              <a:pPr algn="ctr"/>
              <a:r>
                <a:rPr lang="en-US" sz="700" b="1">
                  <a:solidFill>
                    <a:schemeClr val="tx2"/>
                  </a:solidFill>
                  <a:latin typeface="Arial" panose="020B0604020202020204" pitchFamily="34" charset="0"/>
                  <a:cs typeface="Arial" panose="020B0604020202020204" pitchFamily="34" charset="0"/>
                </a:rPr>
                <a:t>Project </a:t>
              </a:r>
              <a:br>
                <a:rPr lang="en-US" sz="700" b="1">
                  <a:solidFill>
                    <a:schemeClr val="tx2"/>
                  </a:solidFill>
                  <a:latin typeface="Arial" panose="020B0604020202020204" pitchFamily="34" charset="0"/>
                  <a:cs typeface="Arial" panose="020B0604020202020204" pitchFamily="34" charset="0"/>
                </a:rPr>
              </a:br>
              <a:r>
                <a:rPr lang="en-US" sz="700" b="1">
                  <a:solidFill>
                    <a:schemeClr val="tx2"/>
                  </a:solidFill>
                  <a:latin typeface="Arial" panose="020B0604020202020204" pitchFamily="34" charset="0"/>
                  <a:cs typeface="Arial" panose="020B0604020202020204" pitchFamily="34" charset="0"/>
                </a:rPr>
                <a:t>Support</a:t>
              </a:r>
            </a:p>
          </p:txBody>
        </p:sp>
        <p:sp>
          <p:nvSpPr>
            <p:cNvPr id="65" name="TextBox 64">
              <a:extLst>
                <a:ext uri="{FF2B5EF4-FFF2-40B4-BE49-F238E27FC236}">
                  <a16:creationId xmlns:a16="http://schemas.microsoft.com/office/drawing/2014/main" id="{43B8E11E-43F1-0375-26A3-4BFBAAA5CB30}"/>
                </a:ext>
              </a:extLst>
            </p:cNvPr>
            <p:cNvSpPr txBox="1"/>
            <p:nvPr/>
          </p:nvSpPr>
          <p:spPr>
            <a:xfrm>
              <a:off x="2324422" y="4552622"/>
              <a:ext cx="811792" cy="346664"/>
            </a:xfrm>
            <a:prstGeom prst="rect">
              <a:avLst/>
            </a:prstGeom>
            <a:noFill/>
          </p:spPr>
          <p:txBody>
            <a:bodyPr wrap="square" rtlCol="0">
              <a:spAutoFit/>
            </a:bodyPr>
            <a:lstStyle/>
            <a:p>
              <a:pPr algn="ctr"/>
              <a:r>
                <a:rPr lang="en-US" sz="700" b="1">
                  <a:solidFill>
                    <a:schemeClr val="tx2"/>
                  </a:solidFill>
                  <a:latin typeface="Arial" panose="020B0604020202020204" pitchFamily="34" charset="0"/>
                  <a:cs typeface="Arial" panose="020B0604020202020204" pitchFamily="34" charset="0"/>
                </a:rPr>
                <a:t>Project </a:t>
              </a:r>
              <a:br>
                <a:rPr lang="en-US" sz="700" b="1">
                  <a:solidFill>
                    <a:schemeClr val="tx2"/>
                  </a:solidFill>
                  <a:latin typeface="Arial" panose="020B0604020202020204" pitchFamily="34" charset="0"/>
                  <a:cs typeface="Arial" panose="020B0604020202020204" pitchFamily="34" charset="0"/>
                </a:rPr>
              </a:br>
              <a:r>
                <a:rPr lang="en-US" sz="700" b="1">
                  <a:solidFill>
                    <a:schemeClr val="tx2"/>
                  </a:solidFill>
                  <a:latin typeface="Arial" panose="020B0604020202020204" pitchFamily="34" charset="0"/>
                  <a:cs typeface="Arial" panose="020B0604020202020204" pitchFamily="34" charset="0"/>
                </a:rPr>
                <a:t>Life Cycle</a:t>
              </a:r>
            </a:p>
          </p:txBody>
        </p:sp>
        <p:sp>
          <p:nvSpPr>
            <p:cNvPr id="66" name="TextBox 65">
              <a:extLst>
                <a:ext uri="{FF2B5EF4-FFF2-40B4-BE49-F238E27FC236}">
                  <a16:creationId xmlns:a16="http://schemas.microsoft.com/office/drawing/2014/main" id="{9E58174D-1BF2-90D5-E248-C4427A83A582}"/>
                </a:ext>
              </a:extLst>
            </p:cNvPr>
            <p:cNvSpPr txBox="1"/>
            <p:nvPr/>
          </p:nvSpPr>
          <p:spPr>
            <a:xfrm>
              <a:off x="3014049" y="4555401"/>
              <a:ext cx="963716" cy="346664"/>
            </a:xfrm>
            <a:prstGeom prst="rect">
              <a:avLst/>
            </a:prstGeom>
            <a:noFill/>
          </p:spPr>
          <p:txBody>
            <a:bodyPr wrap="square" rtlCol="0">
              <a:spAutoFit/>
            </a:bodyPr>
            <a:lstStyle/>
            <a:p>
              <a:pPr algn="ctr"/>
              <a:r>
                <a:rPr lang="en-US" sz="700" b="1">
                  <a:solidFill>
                    <a:schemeClr val="tx2"/>
                  </a:solidFill>
                  <a:latin typeface="Arial" panose="020B0604020202020204" pitchFamily="34" charset="0"/>
                  <a:cs typeface="Arial" panose="020B0604020202020204" pitchFamily="34" charset="0"/>
                </a:rPr>
                <a:t>Project </a:t>
              </a:r>
              <a:br>
                <a:rPr lang="en-US" sz="700" b="1">
                  <a:solidFill>
                    <a:schemeClr val="tx2"/>
                  </a:solidFill>
                  <a:latin typeface="Arial" panose="020B0604020202020204" pitchFamily="34" charset="0"/>
                  <a:cs typeface="Arial" panose="020B0604020202020204" pitchFamily="34" charset="0"/>
                </a:rPr>
              </a:br>
              <a:r>
                <a:rPr lang="en-US" sz="700" b="1">
                  <a:solidFill>
                    <a:schemeClr val="tx2"/>
                  </a:solidFill>
                  <a:latin typeface="Arial" panose="020B0604020202020204" pitchFamily="34" charset="0"/>
                  <a:cs typeface="Arial" panose="020B0604020202020204" pitchFamily="34" charset="0"/>
                </a:rPr>
                <a:t>Environment</a:t>
              </a:r>
            </a:p>
          </p:txBody>
        </p:sp>
        <p:sp>
          <p:nvSpPr>
            <p:cNvPr id="67" name="TextBox 66">
              <a:extLst>
                <a:ext uri="{FF2B5EF4-FFF2-40B4-BE49-F238E27FC236}">
                  <a16:creationId xmlns:a16="http://schemas.microsoft.com/office/drawing/2014/main" id="{A074551B-9A42-9AA9-E821-1470D71BD02C}"/>
                </a:ext>
              </a:extLst>
            </p:cNvPr>
            <p:cNvSpPr txBox="1"/>
            <p:nvPr/>
          </p:nvSpPr>
          <p:spPr>
            <a:xfrm>
              <a:off x="2714962" y="2362201"/>
              <a:ext cx="799415" cy="225331"/>
            </a:xfrm>
            <a:prstGeom prst="rect">
              <a:avLst/>
            </a:prstGeom>
            <a:noFill/>
          </p:spPr>
          <p:txBody>
            <a:bodyPr wrap="square" rtlCol="0">
              <a:spAutoFit/>
            </a:bodyPr>
            <a:lstStyle/>
            <a:p>
              <a:pPr algn="ctr"/>
              <a:r>
                <a:rPr lang="en-US" sz="700" b="1">
                  <a:solidFill>
                    <a:schemeClr val="bg1"/>
                  </a:solidFill>
                  <a:latin typeface="Arial" panose="020B0604020202020204" pitchFamily="34" charset="0"/>
                  <a:cs typeface="Arial" panose="020B0604020202020204" pitchFamily="34" charset="0"/>
                </a:rPr>
                <a:t>Quality</a:t>
              </a:r>
            </a:p>
          </p:txBody>
        </p:sp>
        <p:sp>
          <p:nvSpPr>
            <p:cNvPr id="68" name="TextBox 67">
              <a:extLst>
                <a:ext uri="{FF2B5EF4-FFF2-40B4-BE49-F238E27FC236}">
                  <a16:creationId xmlns:a16="http://schemas.microsoft.com/office/drawing/2014/main" id="{B9136E17-FABC-9B68-0751-345042C3ACA4}"/>
                </a:ext>
              </a:extLst>
            </p:cNvPr>
            <p:cNvSpPr txBox="1"/>
            <p:nvPr/>
          </p:nvSpPr>
          <p:spPr>
            <a:xfrm>
              <a:off x="1169142" y="5229051"/>
              <a:ext cx="524729" cy="225331"/>
            </a:xfrm>
            <a:prstGeom prst="rect">
              <a:avLst/>
            </a:prstGeom>
            <a:noFill/>
          </p:spPr>
          <p:txBody>
            <a:bodyPr wrap="square" rtlCol="0">
              <a:spAutoFit/>
            </a:bodyPr>
            <a:lstStyle/>
            <a:p>
              <a:pPr algn="ctr"/>
              <a:r>
                <a:rPr lang="en-US" sz="700" b="1">
                  <a:solidFill>
                    <a:schemeClr val="bg1"/>
                  </a:solidFill>
                  <a:latin typeface="Arial" panose="020B0604020202020204" pitchFamily="34" charset="0"/>
                  <a:cs typeface="Arial" panose="020B0604020202020204" pitchFamily="34" charset="0"/>
                </a:rPr>
                <a:t>Time</a:t>
              </a:r>
            </a:p>
          </p:txBody>
        </p:sp>
        <p:sp>
          <p:nvSpPr>
            <p:cNvPr id="69" name="TextBox 68">
              <a:extLst>
                <a:ext uri="{FF2B5EF4-FFF2-40B4-BE49-F238E27FC236}">
                  <a16:creationId xmlns:a16="http://schemas.microsoft.com/office/drawing/2014/main" id="{FAC89B44-AF1A-86AD-31BF-4748BAC41F5F}"/>
                </a:ext>
              </a:extLst>
            </p:cNvPr>
            <p:cNvSpPr txBox="1"/>
            <p:nvPr/>
          </p:nvSpPr>
          <p:spPr>
            <a:xfrm>
              <a:off x="4563362" y="5238183"/>
              <a:ext cx="1683162" cy="225331"/>
            </a:xfrm>
            <a:prstGeom prst="rect">
              <a:avLst/>
            </a:prstGeom>
            <a:noFill/>
          </p:spPr>
          <p:txBody>
            <a:bodyPr wrap="square" rtlCol="0">
              <a:spAutoFit/>
            </a:bodyPr>
            <a:lstStyle/>
            <a:p>
              <a:r>
                <a:rPr lang="en-US" sz="700" b="1">
                  <a:solidFill>
                    <a:schemeClr val="bg1"/>
                  </a:solidFill>
                  <a:latin typeface="Arial" panose="020B0604020202020204" pitchFamily="34" charset="0"/>
                  <a:cs typeface="Arial" panose="020B0604020202020204" pitchFamily="34" charset="0"/>
                </a:rPr>
                <a:t>Cost</a:t>
              </a:r>
            </a:p>
          </p:txBody>
        </p:sp>
        <p:sp>
          <p:nvSpPr>
            <p:cNvPr id="70" name="TextBox 69">
              <a:extLst>
                <a:ext uri="{FF2B5EF4-FFF2-40B4-BE49-F238E27FC236}">
                  <a16:creationId xmlns:a16="http://schemas.microsoft.com/office/drawing/2014/main" id="{007CEB65-72B3-61C2-4F4A-169CB440C74C}"/>
                </a:ext>
              </a:extLst>
            </p:cNvPr>
            <p:cNvSpPr txBox="1"/>
            <p:nvPr/>
          </p:nvSpPr>
          <p:spPr>
            <a:xfrm>
              <a:off x="2275949" y="2877810"/>
              <a:ext cx="1683161" cy="360253"/>
            </a:xfrm>
            <a:prstGeom prst="rect">
              <a:avLst/>
            </a:prstGeom>
            <a:noFill/>
          </p:spPr>
          <p:txBody>
            <a:bodyPr wrap="square" rtlCol="0">
              <a:prstTxWarp prst="textArchUp">
                <a:avLst/>
              </a:prstTxWarp>
              <a:spAutoFit/>
            </a:bodyPr>
            <a:lstStyle/>
            <a:p>
              <a:pPr algn="ctr"/>
              <a:r>
                <a:rPr lang="en-US" sz="700" b="1">
                  <a:solidFill>
                    <a:schemeClr val="bg1"/>
                  </a:solidFill>
                  <a:latin typeface="Arial" panose="020B0604020202020204" pitchFamily="34" charset="0"/>
                  <a:cs typeface="Arial" panose="020B0604020202020204" pitchFamily="34" charset="0"/>
                </a:rPr>
                <a:t>Assess</a:t>
              </a:r>
            </a:p>
          </p:txBody>
        </p:sp>
        <p:sp>
          <p:nvSpPr>
            <p:cNvPr id="71" name="TextBox 70">
              <a:extLst>
                <a:ext uri="{FF2B5EF4-FFF2-40B4-BE49-F238E27FC236}">
                  <a16:creationId xmlns:a16="http://schemas.microsoft.com/office/drawing/2014/main" id="{85618D1C-D3EA-89CC-C630-DEC63EF4C9A7}"/>
                </a:ext>
              </a:extLst>
            </p:cNvPr>
            <p:cNvSpPr txBox="1"/>
            <p:nvPr/>
          </p:nvSpPr>
          <p:spPr>
            <a:xfrm rot="3711012">
              <a:off x="3245484" y="3431720"/>
              <a:ext cx="1683160" cy="860659"/>
            </a:xfrm>
            <a:prstGeom prst="rect">
              <a:avLst/>
            </a:prstGeom>
            <a:noFill/>
          </p:spPr>
          <p:txBody>
            <a:bodyPr wrap="square" rtlCol="0">
              <a:prstTxWarp prst="textArchUp">
                <a:avLst/>
              </a:prstTxWarp>
              <a:spAutoFit/>
            </a:bodyPr>
            <a:lstStyle/>
            <a:p>
              <a:pPr algn="ctr"/>
              <a:r>
                <a:rPr lang="en-US" sz="700" b="1">
                  <a:solidFill>
                    <a:schemeClr val="bg1"/>
                  </a:solidFill>
                  <a:latin typeface="Arial" panose="020B0604020202020204" pitchFamily="34" charset="0"/>
                  <a:cs typeface="Arial" panose="020B0604020202020204" pitchFamily="34" charset="0"/>
                </a:rPr>
                <a:t>Design</a:t>
              </a:r>
            </a:p>
          </p:txBody>
        </p:sp>
        <p:sp>
          <p:nvSpPr>
            <p:cNvPr id="72" name="TextBox 71">
              <a:extLst>
                <a:ext uri="{FF2B5EF4-FFF2-40B4-BE49-F238E27FC236}">
                  <a16:creationId xmlns:a16="http://schemas.microsoft.com/office/drawing/2014/main" id="{2FACEC3E-0305-F262-FF12-D7851CFCCC54}"/>
                </a:ext>
              </a:extLst>
            </p:cNvPr>
            <p:cNvSpPr txBox="1"/>
            <p:nvPr/>
          </p:nvSpPr>
          <p:spPr>
            <a:xfrm rot="17852884">
              <a:off x="3378272" y="4557935"/>
              <a:ext cx="1683160" cy="797482"/>
            </a:xfrm>
            <a:prstGeom prst="rect">
              <a:avLst/>
            </a:prstGeom>
            <a:noFill/>
          </p:spPr>
          <p:txBody>
            <a:bodyPr wrap="square" rtlCol="0">
              <a:prstTxWarp prst="textArchDown">
                <a:avLst/>
              </a:prstTxWarp>
              <a:spAutoFit/>
            </a:bodyPr>
            <a:lstStyle/>
            <a:p>
              <a:pPr algn="ctr"/>
              <a:r>
                <a:rPr lang="en-US" sz="700" b="1">
                  <a:solidFill>
                    <a:schemeClr val="bg1"/>
                  </a:solidFill>
                  <a:latin typeface="Arial" panose="020B0604020202020204" pitchFamily="34" charset="0"/>
                  <a:cs typeface="Arial" panose="020B0604020202020204" pitchFamily="34" charset="0"/>
                </a:rPr>
                <a:t>Implement</a:t>
              </a:r>
            </a:p>
          </p:txBody>
        </p:sp>
        <p:sp>
          <p:nvSpPr>
            <p:cNvPr id="73" name="TextBox 72">
              <a:extLst>
                <a:ext uri="{FF2B5EF4-FFF2-40B4-BE49-F238E27FC236}">
                  <a16:creationId xmlns:a16="http://schemas.microsoft.com/office/drawing/2014/main" id="{322F4F0E-1523-41B3-F214-0F135D5E2D9B}"/>
                </a:ext>
              </a:extLst>
            </p:cNvPr>
            <p:cNvSpPr txBox="1"/>
            <p:nvPr/>
          </p:nvSpPr>
          <p:spPr>
            <a:xfrm>
              <a:off x="2318213" y="5183802"/>
              <a:ext cx="1683162" cy="845434"/>
            </a:xfrm>
            <a:prstGeom prst="rect">
              <a:avLst/>
            </a:prstGeom>
            <a:noFill/>
          </p:spPr>
          <p:txBody>
            <a:bodyPr wrap="square" rtlCol="0">
              <a:prstTxWarp prst="textArchDown">
                <a:avLst/>
              </a:prstTxWarp>
              <a:spAutoFit/>
            </a:bodyPr>
            <a:lstStyle/>
            <a:p>
              <a:pPr algn="ctr"/>
              <a:r>
                <a:rPr lang="en-US" sz="700" b="1">
                  <a:solidFill>
                    <a:schemeClr val="bg1"/>
                  </a:solidFill>
                  <a:latin typeface="Arial" panose="020B0604020202020204" pitchFamily="34" charset="0"/>
                  <a:cs typeface="Arial" panose="020B0604020202020204" pitchFamily="34" charset="0"/>
                </a:rPr>
                <a:t>Educate</a:t>
              </a:r>
            </a:p>
          </p:txBody>
        </p:sp>
        <p:sp>
          <p:nvSpPr>
            <p:cNvPr id="74" name="TextBox 73">
              <a:extLst>
                <a:ext uri="{FF2B5EF4-FFF2-40B4-BE49-F238E27FC236}">
                  <a16:creationId xmlns:a16="http://schemas.microsoft.com/office/drawing/2014/main" id="{B3FA6449-A2AC-EEA0-5DBF-5CCD9D86162C}"/>
                </a:ext>
              </a:extLst>
            </p:cNvPr>
            <p:cNvSpPr txBox="1"/>
            <p:nvPr/>
          </p:nvSpPr>
          <p:spPr>
            <a:xfrm rot="3422569">
              <a:off x="1387974" y="4556510"/>
              <a:ext cx="1683160" cy="1018465"/>
            </a:xfrm>
            <a:prstGeom prst="rect">
              <a:avLst/>
            </a:prstGeom>
            <a:noFill/>
          </p:spPr>
          <p:txBody>
            <a:bodyPr wrap="square" rtlCol="0">
              <a:prstTxWarp prst="textArchDown">
                <a:avLst/>
              </a:prstTxWarp>
              <a:spAutoFit/>
            </a:bodyPr>
            <a:lstStyle/>
            <a:p>
              <a:pPr algn="ctr"/>
              <a:r>
                <a:rPr lang="en-US" sz="700" b="1">
                  <a:solidFill>
                    <a:schemeClr val="bg1"/>
                  </a:solidFill>
                  <a:latin typeface="Arial" panose="020B0604020202020204" pitchFamily="34" charset="0"/>
                  <a:cs typeface="Arial" panose="020B0604020202020204" pitchFamily="34" charset="0"/>
                </a:rPr>
                <a:t>Operate</a:t>
              </a:r>
            </a:p>
          </p:txBody>
        </p:sp>
        <p:sp>
          <p:nvSpPr>
            <p:cNvPr id="75" name="TextBox 74">
              <a:extLst>
                <a:ext uri="{FF2B5EF4-FFF2-40B4-BE49-F238E27FC236}">
                  <a16:creationId xmlns:a16="http://schemas.microsoft.com/office/drawing/2014/main" id="{0A1C5FBB-D004-B827-FA20-B11893ECB05E}"/>
                </a:ext>
              </a:extLst>
            </p:cNvPr>
            <p:cNvSpPr txBox="1"/>
            <p:nvPr/>
          </p:nvSpPr>
          <p:spPr>
            <a:xfrm rot="18074995">
              <a:off x="1384138" y="3388114"/>
              <a:ext cx="1683160" cy="969688"/>
            </a:xfrm>
            <a:prstGeom prst="rect">
              <a:avLst/>
            </a:prstGeom>
            <a:noFill/>
          </p:spPr>
          <p:txBody>
            <a:bodyPr wrap="square" rtlCol="0">
              <a:prstTxWarp prst="textArchUp">
                <a:avLst/>
              </a:prstTxWarp>
              <a:spAutoFit/>
            </a:bodyPr>
            <a:lstStyle/>
            <a:p>
              <a:pPr algn="ctr"/>
              <a:r>
                <a:rPr lang="en-US" sz="700" b="1">
                  <a:solidFill>
                    <a:schemeClr val="bg1"/>
                  </a:solidFill>
                  <a:latin typeface="Arial" panose="020B0604020202020204" pitchFamily="34" charset="0"/>
                  <a:cs typeface="Arial" panose="020B0604020202020204" pitchFamily="34" charset="0"/>
                </a:rPr>
                <a:t>Monitor</a:t>
              </a:r>
            </a:p>
          </p:txBody>
        </p:sp>
      </p:grpSp>
      <p:sp>
        <p:nvSpPr>
          <p:cNvPr id="96" name="Rounded Rectangle 95">
            <a:extLst>
              <a:ext uri="{FF2B5EF4-FFF2-40B4-BE49-F238E27FC236}">
                <a16:creationId xmlns:a16="http://schemas.microsoft.com/office/drawing/2014/main" id="{DED0F1E5-9B62-0B98-6DC4-F4AC1C50298F}"/>
              </a:ext>
            </a:extLst>
          </p:cNvPr>
          <p:cNvSpPr/>
          <p:nvPr/>
        </p:nvSpPr>
        <p:spPr>
          <a:xfrm flipH="1">
            <a:off x="4638845" y="2025390"/>
            <a:ext cx="6714955" cy="3956310"/>
          </a:xfrm>
          <a:prstGeom prst="roundRect">
            <a:avLst>
              <a:gd name="adj" fmla="val 3800"/>
            </a:avLst>
          </a:prstGeom>
          <a:solidFill>
            <a:schemeClr val="accent1">
              <a:lumMod val="20000"/>
              <a:lumOff val="8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0714" tIns="90714" rIns="90714" bIns="90714" rtlCol="0" anchor="ctr"/>
          <a:lstStyle/>
          <a:p>
            <a:pPr marL="173736" indent="-173736" eaLnBrk="0" hangingPunct="0">
              <a:spcBef>
                <a:spcPts val="200"/>
              </a:spcBef>
              <a:spcAft>
                <a:spcPts val="400"/>
              </a:spcAft>
              <a:buClr>
                <a:srgbClr val="3C3D3E"/>
              </a:buClr>
              <a:buSzPct val="100000"/>
              <a:buFont typeface="Arial" pitchFamily="34" charset="0"/>
              <a:buChar char="•"/>
              <a:defRPr/>
            </a:pPr>
            <a:r>
              <a:rPr lang="en-GB" sz="1200" b="1" kern="0">
                <a:solidFill>
                  <a:schemeClr val="tx1"/>
                </a:solidFill>
                <a:latin typeface="Arial" panose="020B0604020202020204" pitchFamily="34" charset="0"/>
                <a:cs typeface="Arial" panose="020B0604020202020204" pitchFamily="34" charset="0"/>
              </a:rPr>
              <a:t>Initiating, Planning, Executing, Controlling, Closing </a:t>
            </a:r>
            <a:r>
              <a:rPr lang="en-GB" sz="1200" kern="0">
                <a:solidFill>
                  <a:schemeClr val="tx1"/>
                </a:solidFill>
                <a:latin typeface="Arial" panose="020B0604020202020204" pitchFamily="34" charset="0"/>
                <a:cs typeface="Arial" panose="020B0604020202020204" pitchFamily="34" charset="0"/>
              </a:rPr>
              <a:t>– our methodology is aligned to the five Process Groups included within the PMI’s </a:t>
            </a:r>
            <a:r>
              <a:rPr lang="en-GB" sz="1200" kern="0" err="1">
                <a:solidFill>
                  <a:schemeClr val="tx1"/>
                </a:solidFill>
                <a:latin typeface="Arial" panose="020B0604020202020204" pitchFamily="34" charset="0"/>
                <a:cs typeface="Arial" panose="020B0604020202020204" pitchFamily="34" charset="0"/>
              </a:rPr>
              <a:t>PMBoK</a:t>
            </a:r>
            <a:r>
              <a:rPr lang="en-GB" sz="1200" kern="0">
                <a:solidFill>
                  <a:schemeClr val="tx1"/>
                </a:solidFill>
                <a:latin typeface="Arial" panose="020B0604020202020204" pitchFamily="34" charset="0"/>
                <a:cs typeface="Arial" panose="020B0604020202020204" pitchFamily="34" charset="0"/>
              </a:rPr>
              <a:t>, however, we are able to adapt to a client’s unique project management methodologies as needed.</a:t>
            </a:r>
          </a:p>
          <a:p>
            <a:pPr marL="173736" indent="-173736" eaLnBrk="0" hangingPunct="0">
              <a:spcBef>
                <a:spcPts val="200"/>
              </a:spcBef>
              <a:spcAft>
                <a:spcPts val="400"/>
              </a:spcAft>
              <a:buClr>
                <a:srgbClr val="3C3D3E"/>
              </a:buClr>
              <a:buSzPct val="100000"/>
              <a:buFont typeface="Arial" pitchFamily="34" charset="0"/>
              <a:buChar char="•"/>
              <a:defRPr/>
            </a:pPr>
            <a:r>
              <a:rPr lang="en-GB" sz="1200" b="1" kern="0">
                <a:solidFill>
                  <a:schemeClr val="tx1"/>
                </a:solidFill>
                <a:latin typeface="Arial" panose="020B0604020202020204" pitchFamily="34" charset="0"/>
                <a:cs typeface="Arial" panose="020B0604020202020204" pitchFamily="34" charset="0"/>
              </a:rPr>
              <a:t>Quality, Cost, Time </a:t>
            </a:r>
            <a:r>
              <a:rPr lang="en-GB" sz="1200" kern="0">
                <a:solidFill>
                  <a:schemeClr val="tx1"/>
                </a:solidFill>
                <a:latin typeface="Arial" panose="020B0604020202020204" pitchFamily="34" charset="0"/>
                <a:cs typeface="Arial" panose="020B0604020202020204" pitchFamily="34" charset="0"/>
              </a:rPr>
              <a:t>– project constraints and success criteria underpin the way a project is structured and planned to ensure successful delivery. It is key that these are properly defined for the PMO and metrics and measures are in place to adequately monitor and report on performance</a:t>
            </a:r>
          </a:p>
          <a:p>
            <a:pPr marL="173736" indent="-173736" eaLnBrk="0" hangingPunct="0">
              <a:spcBef>
                <a:spcPts val="200"/>
              </a:spcBef>
              <a:spcAft>
                <a:spcPts val="400"/>
              </a:spcAft>
              <a:buClr>
                <a:srgbClr val="3C3D3E"/>
              </a:buClr>
              <a:buSzPct val="100000"/>
              <a:buFont typeface="Arial" pitchFamily="34" charset="0"/>
              <a:buChar char="•"/>
              <a:defRPr/>
            </a:pPr>
            <a:r>
              <a:rPr lang="en-GB" sz="1200" b="1" kern="0">
                <a:solidFill>
                  <a:schemeClr val="tx1"/>
                </a:solidFill>
                <a:latin typeface="Arial" panose="020B0604020202020204" pitchFamily="34" charset="0"/>
                <a:cs typeface="Arial" panose="020B0604020202020204" pitchFamily="34" charset="0"/>
              </a:rPr>
              <a:t>People, Process, Tools </a:t>
            </a:r>
            <a:r>
              <a:rPr lang="en-GB" sz="1200" kern="0">
                <a:solidFill>
                  <a:schemeClr val="tx1"/>
                </a:solidFill>
                <a:latin typeface="Arial" panose="020B0604020202020204" pitchFamily="34" charset="0"/>
                <a:cs typeface="Arial" panose="020B0604020202020204" pitchFamily="34" charset="0"/>
              </a:rPr>
              <a:t>– these three key categories of infrastructure will be considered when assessing and designing the PMO and governance structure. Without consideration of each of these elements, there is an increased risk of establishing a deficient PMO function and program governance structure that does not provide the support and monitoring capability needed for the program to achieve its objectives. </a:t>
            </a:r>
          </a:p>
          <a:p>
            <a:pPr marL="173736" indent="-173736" eaLnBrk="0" hangingPunct="0">
              <a:spcBef>
                <a:spcPts val="200"/>
              </a:spcBef>
              <a:spcAft>
                <a:spcPts val="400"/>
              </a:spcAft>
              <a:buClr>
                <a:srgbClr val="3C3D3E"/>
              </a:buClr>
              <a:buSzPct val="100000"/>
              <a:buFont typeface="Arial" pitchFamily="34" charset="0"/>
              <a:buChar char="•"/>
              <a:defRPr/>
            </a:pPr>
            <a:r>
              <a:rPr lang="en-GB" sz="1200" b="1" kern="0">
                <a:solidFill>
                  <a:schemeClr val="tx1"/>
                </a:solidFill>
                <a:latin typeface="Arial" panose="020B0604020202020204" pitchFamily="34" charset="0"/>
                <a:cs typeface="Arial" panose="020B0604020202020204" pitchFamily="34" charset="0"/>
              </a:rPr>
              <a:t>Assess, Design, Implement, Educate, Operate, Monitor </a:t>
            </a:r>
            <a:r>
              <a:rPr lang="en-GB" sz="1200" kern="0">
                <a:solidFill>
                  <a:schemeClr val="tx1"/>
                </a:solidFill>
                <a:latin typeface="Arial" panose="020B0604020202020204" pitchFamily="34" charset="0"/>
                <a:cs typeface="Arial" panose="020B0604020202020204" pitchFamily="34" charset="0"/>
              </a:rPr>
              <a:t>– this is the typical cycle that we follow when assessing, enhancing and operating a project or program management framework, its governance structure and/or supporting PMO organization. </a:t>
            </a:r>
          </a:p>
          <a:p>
            <a:pPr marL="173736" indent="-173736" eaLnBrk="0" hangingPunct="0">
              <a:spcBef>
                <a:spcPts val="200"/>
              </a:spcBef>
              <a:spcAft>
                <a:spcPts val="400"/>
              </a:spcAft>
              <a:buClr>
                <a:srgbClr val="3C3D3E"/>
              </a:buClr>
              <a:buSzPct val="100000"/>
              <a:buFont typeface="Arial" pitchFamily="34" charset="0"/>
              <a:buChar char="•"/>
              <a:defRPr/>
            </a:pPr>
            <a:r>
              <a:rPr lang="en-GB" sz="1200" b="1" kern="0">
                <a:solidFill>
                  <a:schemeClr val="tx1"/>
                </a:solidFill>
                <a:latin typeface="Arial" panose="020B0604020202020204" pitchFamily="34" charset="0"/>
                <a:cs typeface="Arial" panose="020B0604020202020204" pitchFamily="34" charset="0"/>
              </a:rPr>
              <a:t>Project Management, Project Support, Project Environment, Project Life Cycle </a:t>
            </a:r>
            <a:r>
              <a:rPr lang="en-GB" sz="1200" kern="0">
                <a:solidFill>
                  <a:schemeClr val="tx1"/>
                </a:solidFill>
                <a:latin typeface="Arial" panose="020B0604020202020204" pitchFamily="34" charset="0"/>
                <a:cs typeface="Arial" panose="020B0604020202020204" pitchFamily="34" charset="0"/>
              </a:rPr>
              <a:t>– this represents our Project Risk Advisory Model. It is key that project risks are appropriately identified, assessed and managed to our clients the best chance of success.</a:t>
            </a:r>
          </a:p>
        </p:txBody>
      </p:sp>
    </p:spTree>
    <p:extLst>
      <p:ext uri="{BB962C8B-B14F-4D97-AF65-F5344CB8AC3E}">
        <p14:creationId xmlns:p14="http://schemas.microsoft.com/office/powerpoint/2010/main" val="31641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12A9F5-984F-34DA-4ECC-6271658BDDBF}"/>
            </a:ext>
          </a:extLst>
        </p:cNvPr>
        <p:cNvGrpSpPr/>
        <p:nvPr/>
      </p:nvGrpSpPr>
      <p:grpSpPr>
        <a:xfrm>
          <a:off x="0" y="0"/>
          <a:ext cx="0" cy="0"/>
          <a:chOff x="0" y="0"/>
          <a:chExt cx="0" cy="0"/>
        </a:xfrm>
      </p:grpSpPr>
      <p:pic>
        <p:nvPicPr>
          <p:cNvPr id="17" name="Picture 16" descr="A close-up of a blue liquid&#10;&#10;AI-generated content may be incorrect.">
            <a:extLst>
              <a:ext uri="{FF2B5EF4-FFF2-40B4-BE49-F238E27FC236}">
                <a16:creationId xmlns:a16="http://schemas.microsoft.com/office/drawing/2014/main" id="{E63453C4-23B7-11FC-EB5B-06CF5097A4B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a:fillRect/>
          </a:stretch>
        </p:blipFill>
        <p:spPr>
          <a:xfrm>
            <a:off x="848474" y="700270"/>
            <a:ext cx="10515600" cy="4759309"/>
          </a:xfrm>
          <a:prstGeom prst="roundRect">
            <a:avLst>
              <a:gd name="adj" fmla="val 5282"/>
            </a:avLst>
          </a:prstGeom>
        </p:spPr>
      </p:pic>
      <p:sp>
        <p:nvSpPr>
          <p:cNvPr id="7" name="Rounded Rectangle 6">
            <a:extLst>
              <a:ext uri="{FF2B5EF4-FFF2-40B4-BE49-F238E27FC236}">
                <a16:creationId xmlns:a16="http://schemas.microsoft.com/office/drawing/2014/main" id="{495FA7F5-BD11-4E6B-3721-24C8ED90A9A7}"/>
              </a:ext>
            </a:extLst>
          </p:cNvPr>
          <p:cNvSpPr/>
          <p:nvPr/>
        </p:nvSpPr>
        <p:spPr>
          <a:xfrm>
            <a:off x="848474" y="684943"/>
            <a:ext cx="10515600" cy="4774635"/>
          </a:xfrm>
          <a:prstGeom prst="roundRect">
            <a:avLst>
              <a:gd name="adj" fmla="val 5050"/>
            </a:avLst>
          </a:prstGeom>
          <a:solidFill>
            <a:schemeClr val="accent5">
              <a:lumMod val="20000"/>
              <a:lumOff val="80000"/>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4CA8BA69-37EC-EE56-6CA6-AFD1C0D3CE4F}"/>
              </a:ext>
            </a:extLst>
          </p:cNvPr>
          <p:cNvGrpSpPr/>
          <p:nvPr/>
        </p:nvGrpSpPr>
        <p:grpSpPr>
          <a:xfrm>
            <a:off x="4145417" y="1481145"/>
            <a:ext cx="3921714" cy="3170099"/>
            <a:chOff x="4128475" y="1968427"/>
            <a:chExt cx="3921714" cy="3170099"/>
          </a:xfrm>
        </p:grpSpPr>
        <p:sp>
          <p:nvSpPr>
            <p:cNvPr id="10" name="TextBox 9">
              <a:extLst>
                <a:ext uri="{FF2B5EF4-FFF2-40B4-BE49-F238E27FC236}">
                  <a16:creationId xmlns:a16="http://schemas.microsoft.com/office/drawing/2014/main" id="{3CD4EBC6-ACF1-ABAE-435F-5B99566EA854}"/>
                </a:ext>
              </a:extLst>
            </p:cNvPr>
            <p:cNvSpPr txBox="1"/>
            <p:nvPr/>
          </p:nvSpPr>
          <p:spPr>
            <a:xfrm>
              <a:off x="5713205" y="3748220"/>
              <a:ext cx="752254" cy="1015663"/>
            </a:xfrm>
            <a:prstGeom prst="rect">
              <a:avLst/>
            </a:prstGeom>
            <a:noFill/>
          </p:spPr>
          <p:txBody>
            <a:bodyPr wrap="square" anchor="ctr">
              <a:spAutoFit/>
            </a:bodyPr>
            <a:lstStyle/>
            <a:p>
              <a:pPr algn="ctr" fontAlgn="base">
                <a:spcBef>
                  <a:spcPct val="0"/>
                </a:spcBef>
                <a:spcAft>
                  <a:spcPct val="0"/>
                </a:spcAft>
              </a:pPr>
              <a:r>
                <a:rPr lang="en-US" sz="6000" b="1">
                  <a:solidFill>
                    <a:schemeClr val="tx2"/>
                  </a:solidFill>
                  <a:latin typeface="Arial" panose="020B0604020202020204" pitchFamily="34" charset="0"/>
                  <a:cs typeface="Arial" panose="020B0604020202020204" pitchFamily="34" charset="0"/>
                </a:rPr>
                <a:t>&amp;</a:t>
              </a:r>
            </a:p>
          </p:txBody>
        </p:sp>
        <p:sp>
          <p:nvSpPr>
            <p:cNvPr id="13" name="TextBox 12">
              <a:extLst>
                <a:ext uri="{FF2B5EF4-FFF2-40B4-BE49-F238E27FC236}">
                  <a16:creationId xmlns:a16="http://schemas.microsoft.com/office/drawing/2014/main" id="{35BD9684-C310-EBF4-6F27-9C5E3997F734}"/>
                </a:ext>
              </a:extLst>
            </p:cNvPr>
            <p:cNvSpPr txBox="1"/>
            <p:nvPr/>
          </p:nvSpPr>
          <p:spPr>
            <a:xfrm>
              <a:off x="4128475" y="1968427"/>
              <a:ext cx="1459318" cy="3170099"/>
            </a:xfrm>
            <a:prstGeom prst="rect">
              <a:avLst/>
            </a:prstGeom>
            <a:noFill/>
          </p:spPr>
          <p:txBody>
            <a:bodyPr wrap="square" anchor="ctr">
              <a:spAutoFit/>
            </a:bodyPr>
            <a:lstStyle/>
            <a:p>
              <a:pPr algn="ctr" fontAlgn="base">
                <a:spcBef>
                  <a:spcPct val="0"/>
                </a:spcBef>
                <a:spcAft>
                  <a:spcPct val="0"/>
                </a:spcAft>
              </a:pPr>
              <a:r>
                <a:rPr lang="en-US" sz="20000" b="1">
                  <a:solidFill>
                    <a:schemeClr val="accent1"/>
                  </a:solidFill>
                  <a:latin typeface="Arial" panose="020B0604020202020204" pitchFamily="34" charset="0"/>
                  <a:cs typeface="Arial" panose="020B0604020202020204" pitchFamily="34" charset="0"/>
                </a:rPr>
                <a:t>Q</a:t>
              </a:r>
            </a:p>
          </p:txBody>
        </p:sp>
        <p:sp>
          <p:nvSpPr>
            <p:cNvPr id="14" name="TextBox 13">
              <a:extLst>
                <a:ext uri="{FF2B5EF4-FFF2-40B4-BE49-F238E27FC236}">
                  <a16:creationId xmlns:a16="http://schemas.microsoft.com/office/drawing/2014/main" id="{4732191B-5EDC-1C56-8EFD-EF0F908A107F}"/>
                </a:ext>
              </a:extLst>
            </p:cNvPr>
            <p:cNvSpPr txBox="1"/>
            <p:nvPr/>
          </p:nvSpPr>
          <p:spPr>
            <a:xfrm>
              <a:off x="6590871" y="1968427"/>
              <a:ext cx="1459318" cy="3170099"/>
            </a:xfrm>
            <a:prstGeom prst="rect">
              <a:avLst/>
            </a:prstGeom>
            <a:noFill/>
          </p:spPr>
          <p:txBody>
            <a:bodyPr wrap="square" anchor="ctr">
              <a:spAutoFit/>
            </a:bodyPr>
            <a:lstStyle/>
            <a:p>
              <a:pPr algn="ctr" fontAlgn="base">
                <a:spcBef>
                  <a:spcPct val="0"/>
                </a:spcBef>
                <a:spcAft>
                  <a:spcPct val="0"/>
                </a:spcAft>
              </a:pPr>
              <a:r>
                <a:rPr lang="en-US" sz="20000" b="1">
                  <a:solidFill>
                    <a:schemeClr val="accent1"/>
                  </a:solidFill>
                  <a:latin typeface="Arial" panose="020B0604020202020204" pitchFamily="34" charset="0"/>
                  <a:cs typeface="Arial" panose="020B0604020202020204" pitchFamily="34" charset="0"/>
                </a:rPr>
                <a:t>A</a:t>
              </a:r>
            </a:p>
          </p:txBody>
        </p:sp>
      </p:grpSp>
    </p:spTree>
    <p:extLst>
      <p:ext uri="{BB962C8B-B14F-4D97-AF65-F5344CB8AC3E}">
        <p14:creationId xmlns:p14="http://schemas.microsoft.com/office/powerpoint/2010/main" val="33157374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C4FF17-6461-715B-0742-849B457BD8A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64E5B46-C731-466C-C14A-47A17E9650F5}"/>
              </a:ext>
            </a:extLst>
          </p:cNvPr>
          <p:cNvSpPr>
            <a:spLocks noGrp="1"/>
          </p:cNvSpPr>
          <p:nvPr>
            <p:ph type="title"/>
          </p:nvPr>
        </p:nvSpPr>
        <p:spPr>
          <a:xfrm>
            <a:off x="842582" y="2439541"/>
            <a:ext cx="10515600" cy="985301"/>
          </a:xfrm>
        </p:spPr>
        <p:txBody>
          <a:bodyPr/>
          <a:lstStyle/>
          <a:p>
            <a:r>
              <a:rPr lang="en-US"/>
              <a:t>Thank you</a:t>
            </a:r>
          </a:p>
        </p:txBody>
      </p:sp>
    </p:spTree>
    <p:extLst>
      <p:ext uri="{BB962C8B-B14F-4D97-AF65-F5344CB8AC3E}">
        <p14:creationId xmlns:p14="http://schemas.microsoft.com/office/powerpoint/2010/main" val="25072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B20AA25-31E2-4CDA-5243-30CEF13718DD}"/>
              </a:ext>
            </a:extLst>
          </p:cNvPr>
          <p:cNvSpPr>
            <a:spLocks noGrp="1"/>
          </p:cNvSpPr>
          <p:nvPr>
            <p:ph type="title"/>
          </p:nvPr>
        </p:nvSpPr>
        <p:spPr/>
        <p:txBody>
          <a:bodyPr/>
          <a:lstStyle/>
          <a:p>
            <a:r>
              <a:rPr lang="en-US" dirty="0"/>
              <a:t>Speakers</a:t>
            </a:r>
          </a:p>
        </p:txBody>
      </p:sp>
      <p:sp>
        <p:nvSpPr>
          <p:cNvPr id="7" name="Rectangle 6">
            <a:extLst>
              <a:ext uri="{FF2B5EF4-FFF2-40B4-BE49-F238E27FC236}">
                <a16:creationId xmlns:a16="http://schemas.microsoft.com/office/drawing/2014/main" id="{2B6613D4-0966-627D-A293-0051F867A360}"/>
              </a:ext>
            </a:extLst>
          </p:cNvPr>
          <p:cNvSpPr/>
          <p:nvPr/>
        </p:nvSpPr>
        <p:spPr>
          <a:xfrm>
            <a:off x="1554109" y="2205182"/>
            <a:ext cx="4479558" cy="3098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8" name="Rectangle 7">
            <a:extLst>
              <a:ext uri="{FF2B5EF4-FFF2-40B4-BE49-F238E27FC236}">
                <a16:creationId xmlns:a16="http://schemas.microsoft.com/office/drawing/2014/main" id="{A2CF8E48-CFA0-F8AE-E671-2DA75A80F036}"/>
              </a:ext>
            </a:extLst>
          </p:cNvPr>
          <p:cNvSpPr/>
          <p:nvPr/>
        </p:nvSpPr>
        <p:spPr>
          <a:xfrm>
            <a:off x="1557525" y="1127244"/>
            <a:ext cx="4504244" cy="51761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9" name="Parallelogram 8">
            <a:extLst>
              <a:ext uri="{FF2B5EF4-FFF2-40B4-BE49-F238E27FC236}">
                <a16:creationId xmlns:a16="http://schemas.microsoft.com/office/drawing/2014/main" id="{4D556669-A11A-FA25-B3E5-A88E87CEC550}"/>
              </a:ext>
            </a:extLst>
          </p:cNvPr>
          <p:cNvSpPr/>
          <p:nvPr/>
        </p:nvSpPr>
        <p:spPr>
          <a:xfrm flipV="1">
            <a:off x="2710023" y="1113040"/>
            <a:ext cx="1316370" cy="1089912"/>
          </a:xfrm>
          <a:prstGeom prst="parallelogram">
            <a:avLst>
              <a:gd name="adj" fmla="val 646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0" name="Parallelogram 9">
            <a:extLst>
              <a:ext uri="{FF2B5EF4-FFF2-40B4-BE49-F238E27FC236}">
                <a16:creationId xmlns:a16="http://schemas.microsoft.com/office/drawing/2014/main" id="{58913D39-EF88-5443-FF54-4B234D489B5D}"/>
              </a:ext>
            </a:extLst>
          </p:cNvPr>
          <p:cNvSpPr/>
          <p:nvPr/>
        </p:nvSpPr>
        <p:spPr>
          <a:xfrm>
            <a:off x="3632268" y="1133548"/>
            <a:ext cx="1274819" cy="1069404"/>
          </a:xfrm>
          <a:prstGeom prst="parallelogram">
            <a:avLst>
              <a:gd name="adj" fmla="val 64671"/>
            </a:avLst>
          </a:pr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1" name="Rectangle 10">
            <a:extLst>
              <a:ext uri="{FF2B5EF4-FFF2-40B4-BE49-F238E27FC236}">
                <a16:creationId xmlns:a16="http://schemas.microsoft.com/office/drawing/2014/main" id="{8E085712-5331-C411-1D14-09A42C342125}"/>
              </a:ext>
            </a:extLst>
          </p:cNvPr>
          <p:cNvSpPr/>
          <p:nvPr/>
        </p:nvSpPr>
        <p:spPr>
          <a:xfrm>
            <a:off x="1740923" y="5211650"/>
            <a:ext cx="4103676" cy="4571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12" name="TextBox 11">
            <a:extLst>
              <a:ext uri="{FF2B5EF4-FFF2-40B4-BE49-F238E27FC236}">
                <a16:creationId xmlns:a16="http://schemas.microsoft.com/office/drawing/2014/main" id="{0A70A4FE-8BD6-D667-C3AA-A5847ACA7A11}"/>
              </a:ext>
            </a:extLst>
          </p:cNvPr>
          <p:cNvSpPr txBox="1"/>
          <p:nvPr/>
        </p:nvSpPr>
        <p:spPr>
          <a:xfrm>
            <a:off x="1875693" y="2887542"/>
            <a:ext cx="3900518" cy="815608"/>
          </a:xfrm>
          <a:prstGeom prst="rect">
            <a:avLst/>
          </a:prstGeom>
          <a:noFill/>
        </p:spPr>
        <p:txBody>
          <a:bodyPr wrap="square">
            <a:spAutoFit/>
          </a:bodyPr>
          <a:lstStyle/>
          <a:p>
            <a:pPr algn="ctr">
              <a:spcAft>
                <a:spcPts val="600"/>
              </a:spcAft>
            </a:pPr>
            <a:r>
              <a:rPr lang="en-US" sz="1400" b="1" dirty="0">
                <a:solidFill>
                  <a:schemeClr val="bg1"/>
                </a:solidFill>
                <a:latin typeface="Arial" panose="020B0604020202020204" pitchFamily="34" charset="0"/>
              </a:rPr>
              <a:t>Managing Director</a:t>
            </a:r>
          </a:p>
          <a:p>
            <a:pPr algn="ctr"/>
            <a:r>
              <a:rPr lang="en-US" sz="1400" dirty="0">
                <a:solidFill>
                  <a:schemeClr val="bg1"/>
                </a:solidFill>
                <a:latin typeface="Arial" panose="020B0604020202020204" pitchFamily="34" charset="0"/>
              </a:rPr>
              <a:t>Higher Education</a:t>
            </a:r>
          </a:p>
          <a:p>
            <a:pPr algn="ctr"/>
            <a:r>
              <a:rPr lang="en-US" sz="1400" dirty="0">
                <a:solidFill>
                  <a:schemeClr val="bg1"/>
                </a:solidFill>
                <a:latin typeface="Arial" panose="020B0604020202020204" pitchFamily="34" charset="0"/>
              </a:rPr>
              <a:t>Technology Audit Leader</a:t>
            </a:r>
          </a:p>
        </p:txBody>
      </p:sp>
      <p:sp>
        <p:nvSpPr>
          <p:cNvPr id="13" name="TextBox 12">
            <a:extLst>
              <a:ext uri="{FF2B5EF4-FFF2-40B4-BE49-F238E27FC236}">
                <a16:creationId xmlns:a16="http://schemas.microsoft.com/office/drawing/2014/main" id="{5BC89508-9893-3698-B84A-5EA32AC94A51}"/>
              </a:ext>
            </a:extLst>
          </p:cNvPr>
          <p:cNvSpPr txBox="1"/>
          <p:nvPr/>
        </p:nvSpPr>
        <p:spPr>
          <a:xfrm>
            <a:off x="2481397" y="2393182"/>
            <a:ext cx="2544841" cy="307777"/>
          </a:xfrm>
          <a:prstGeom prst="rect">
            <a:avLst/>
          </a:prstGeom>
          <a:noFill/>
        </p:spPr>
        <p:txBody>
          <a:bodyPr wrap="square">
            <a:spAutoFit/>
          </a:bodyPr>
          <a:lstStyle/>
          <a:p>
            <a:pPr algn="ctr">
              <a:spcAft>
                <a:spcPts val="16000"/>
              </a:spcAft>
            </a:pPr>
            <a:r>
              <a:rPr lang="en-US" sz="1400" b="1">
                <a:solidFill>
                  <a:schemeClr val="bg1"/>
                </a:solidFill>
                <a:latin typeface="Arial" panose="020B0604020202020204" pitchFamily="34" charset="0"/>
              </a:rPr>
              <a:t>Nick Russell</a:t>
            </a:r>
          </a:p>
        </p:txBody>
      </p:sp>
      <p:cxnSp>
        <p:nvCxnSpPr>
          <p:cNvPr id="14" name="Straight Connector 13">
            <a:extLst>
              <a:ext uri="{FF2B5EF4-FFF2-40B4-BE49-F238E27FC236}">
                <a16:creationId xmlns:a16="http://schemas.microsoft.com/office/drawing/2014/main" id="{D6926F3E-89E0-4482-9CA8-A7E4BC2B215C}"/>
              </a:ext>
            </a:extLst>
          </p:cNvPr>
          <p:cNvCxnSpPr>
            <a:cxnSpLocks/>
          </p:cNvCxnSpPr>
          <p:nvPr/>
        </p:nvCxnSpPr>
        <p:spPr>
          <a:xfrm>
            <a:off x="2481397" y="2815550"/>
            <a:ext cx="2544841"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6E49617-3731-3619-ADDA-6E653E6FD4B7}"/>
              </a:ext>
            </a:extLst>
          </p:cNvPr>
          <p:cNvSpPr/>
          <p:nvPr/>
        </p:nvSpPr>
        <p:spPr>
          <a:xfrm>
            <a:off x="3632268" y="2131159"/>
            <a:ext cx="321982" cy="145838"/>
          </a:xfrm>
          <a:prstGeom prst="rect">
            <a:avLst/>
          </a:prstGeom>
          <a:solidFill>
            <a:schemeClr val="accent1">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16" name="Rectangle 15">
            <a:extLst>
              <a:ext uri="{FF2B5EF4-FFF2-40B4-BE49-F238E27FC236}">
                <a16:creationId xmlns:a16="http://schemas.microsoft.com/office/drawing/2014/main" id="{A7950115-DDEF-937D-DD12-009B4915F89D}"/>
              </a:ext>
            </a:extLst>
          </p:cNvPr>
          <p:cNvSpPr/>
          <p:nvPr/>
        </p:nvSpPr>
        <p:spPr>
          <a:xfrm>
            <a:off x="6130231" y="2205182"/>
            <a:ext cx="4479556" cy="309885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17" name="Rectangle 16">
            <a:extLst>
              <a:ext uri="{FF2B5EF4-FFF2-40B4-BE49-F238E27FC236}">
                <a16:creationId xmlns:a16="http://schemas.microsoft.com/office/drawing/2014/main" id="{D92285FE-9184-E2EA-18A0-45941AFC1CA2}"/>
              </a:ext>
            </a:extLst>
          </p:cNvPr>
          <p:cNvSpPr/>
          <p:nvPr/>
        </p:nvSpPr>
        <p:spPr>
          <a:xfrm>
            <a:off x="6133647" y="1127244"/>
            <a:ext cx="4504244" cy="51761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8" name="Parallelogram 17">
            <a:extLst>
              <a:ext uri="{FF2B5EF4-FFF2-40B4-BE49-F238E27FC236}">
                <a16:creationId xmlns:a16="http://schemas.microsoft.com/office/drawing/2014/main" id="{E21776A9-F95F-491D-650B-B7558C44E83B}"/>
              </a:ext>
            </a:extLst>
          </p:cNvPr>
          <p:cNvSpPr/>
          <p:nvPr/>
        </p:nvSpPr>
        <p:spPr>
          <a:xfrm flipV="1">
            <a:off x="7286145" y="1113040"/>
            <a:ext cx="1316369" cy="1089912"/>
          </a:xfrm>
          <a:prstGeom prst="parallelogram">
            <a:avLst>
              <a:gd name="adj" fmla="val 64671"/>
            </a:avLst>
          </a:prstGeom>
          <a:solidFill>
            <a:schemeClr val="accent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19" name="Parallelogram 18">
            <a:extLst>
              <a:ext uri="{FF2B5EF4-FFF2-40B4-BE49-F238E27FC236}">
                <a16:creationId xmlns:a16="http://schemas.microsoft.com/office/drawing/2014/main" id="{A3628ABE-27B0-A7CF-6A32-E2E9F0ABF058}"/>
              </a:ext>
            </a:extLst>
          </p:cNvPr>
          <p:cNvSpPr/>
          <p:nvPr/>
        </p:nvSpPr>
        <p:spPr>
          <a:xfrm>
            <a:off x="8208389" y="1133548"/>
            <a:ext cx="1274819" cy="1069404"/>
          </a:xfrm>
          <a:prstGeom prst="parallelogram">
            <a:avLst>
              <a:gd name="adj" fmla="val 64671"/>
            </a:avLst>
          </a:prstGeom>
          <a:solidFill>
            <a:schemeClr val="accent5"/>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20" name="Rectangle 19">
            <a:extLst>
              <a:ext uri="{FF2B5EF4-FFF2-40B4-BE49-F238E27FC236}">
                <a16:creationId xmlns:a16="http://schemas.microsoft.com/office/drawing/2014/main" id="{C91C8FD2-7657-0947-BEF3-84AB657640C6}"/>
              </a:ext>
            </a:extLst>
          </p:cNvPr>
          <p:cNvSpPr/>
          <p:nvPr/>
        </p:nvSpPr>
        <p:spPr>
          <a:xfrm>
            <a:off x="6317046" y="5211650"/>
            <a:ext cx="4103674"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21" name="TextBox 20">
            <a:extLst>
              <a:ext uri="{FF2B5EF4-FFF2-40B4-BE49-F238E27FC236}">
                <a16:creationId xmlns:a16="http://schemas.microsoft.com/office/drawing/2014/main" id="{04939574-D8A5-2D63-0C56-988E3EA6D27B}"/>
              </a:ext>
            </a:extLst>
          </p:cNvPr>
          <p:cNvSpPr txBox="1"/>
          <p:nvPr/>
        </p:nvSpPr>
        <p:spPr>
          <a:xfrm>
            <a:off x="6451816" y="2887542"/>
            <a:ext cx="3900516" cy="815608"/>
          </a:xfrm>
          <a:prstGeom prst="rect">
            <a:avLst/>
          </a:prstGeom>
          <a:noFill/>
        </p:spPr>
        <p:txBody>
          <a:bodyPr wrap="square">
            <a:spAutoFit/>
          </a:bodyPr>
          <a:lstStyle/>
          <a:p>
            <a:pPr algn="ctr">
              <a:spcAft>
                <a:spcPts val="600"/>
              </a:spcAft>
            </a:pPr>
            <a:r>
              <a:rPr lang="en-US" sz="1400" b="1" dirty="0">
                <a:solidFill>
                  <a:schemeClr val="bg1"/>
                </a:solidFill>
                <a:latin typeface="Arial" panose="020B0604020202020204" pitchFamily="34" charset="0"/>
              </a:rPr>
              <a:t>Associate Director</a:t>
            </a:r>
          </a:p>
          <a:p>
            <a:pPr algn="ctr"/>
            <a:r>
              <a:rPr lang="en-US" sz="1400" dirty="0">
                <a:solidFill>
                  <a:schemeClr val="bg1"/>
                </a:solidFill>
                <a:latin typeface="Arial" panose="020B0604020202020204" pitchFamily="34" charset="0"/>
              </a:rPr>
              <a:t>Technology Audit Practice</a:t>
            </a:r>
          </a:p>
          <a:p>
            <a:pPr algn="ctr"/>
            <a:r>
              <a:rPr lang="en-US" sz="1400" dirty="0">
                <a:solidFill>
                  <a:schemeClr val="bg1"/>
                </a:solidFill>
                <a:latin typeface="Arial" panose="020B0604020202020204" pitchFamily="34" charset="0"/>
              </a:rPr>
              <a:t>Project Risk Advisory</a:t>
            </a:r>
          </a:p>
        </p:txBody>
      </p:sp>
      <p:sp>
        <p:nvSpPr>
          <p:cNvPr id="22" name="TextBox 21">
            <a:extLst>
              <a:ext uri="{FF2B5EF4-FFF2-40B4-BE49-F238E27FC236}">
                <a16:creationId xmlns:a16="http://schemas.microsoft.com/office/drawing/2014/main" id="{3E85C914-AED0-EDC3-E65C-9F86C8200091}"/>
              </a:ext>
            </a:extLst>
          </p:cNvPr>
          <p:cNvSpPr txBox="1"/>
          <p:nvPr/>
        </p:nvSpPr>
        <p:spPr>
          <a:xfrm>
            <a:off x="7057520" y="2393182"/>
            <a:ext cx="2544841" cy="307777"/>
          </a:xfrm>
          <a:prstGeom prst="rect">
            <a:avLst/>
          </a:prstGeom>
          <a:noFill/>
        </p:spPr>
        <p:txBody>
          <a:bodyPr wrap="square">
            <a:spAutoFit/>
          </a:bodyPr>
          <a:lstStyle/>
          <a:p>
            <a:pPr algn="ctr">
              <a:spcAft>
                <a:spcPts val="16000"/>
              </a:spcAft>
            </a:pPr>
            <a:r>
              <a:rPr lang="en-US" sz="1400" b="1" dirty="0">
                <a:solidFill>
                  <a:schemeClr val="bg1"/>
                </a:solidFill>
                <a:latin typeface="Arial" panose="020B0604020202020204" pitchFamily="34" charset="0"/>
              </a:rPr>
              <a:t>Kyle Roberts</a:t>
            </a:r>
          </a:p>
        </p:txBody>
      </p:sp>
      <p:cxnSp>
        <p:nvCxnSpPr>
          <p:cNvPr id="23" name="Straight Connector 22">
            <a:extLst>
              <a:ext uri="{FF2B5EF4-FFF2-40B4-BE49-F238E27FC236}">
                <a16:creationId xmlns:a16="http://schemas.microsoft.com/office/drawing/2014/main" id="{5F055AAB-FA0E-BB5C-4685-0AB8B2C6785C}"/>
              </a:ext>
            </a:extLst>
          </p:cNvPr>
          <p:cNvCxnSpPr>
            <a:cxnSpLocks/>
          </p:cNvCxnSpPr>
          <p:nvPr/>
        </p:nvCxnSpPr>
        <p:spPr>
          <a:xfrm>
            <a:off x="7057520" y="2815550"/>
            <a:ext cx="2544841"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AB11227D-92CB-EBBF-7949-59070924D78F}"/>
              </a:ext>
            </a:extLst>
          </p:cNvPr>
          <p:cNvSpPr/>
          <p:nvPr/>
        </p:nvSpPr>
        <p:spPr>
          <a:xfrm>
            <a:off x="8208390" y="2131159"/>
            <a:ext cx="321981" cy="145838"/>
          </a:xfrm>
          <a:prstGeom prst="rect">
            <a:avLst/>
          </a:prstGeom>
          <a:solidFill>
            <a:schemeClr val="accent5">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latin typeface="Arial" panose="020B0604020202020204" pitchFamily="34" charset="0"/>
            </a:endParaRPr>
          </a:p>
        </p:txBody>
      </p:sp>
      <p:sp>
        <p:nvSpPr>
          <p:cNvPr id="25" name="Rectangle 24">
            <a:extLst>
              <a:ext uri="{FF2B5EF4-FFF2-40B4-BE49-F238E27FC236}">
                <a16:creationId xmlns:a16="http://schemas.microsoft.com/office/drawing/2014/main" id="{13331FE5-359F-E6A7-3264-DDF5895EB832}"/>
              </a:ext>
            </a:extLst>
          </p:cNvPr>
          <p:cNvSpPr/>
          <p:nvPr/>
        </p:nvSpPr>
        <p:spPr>
          <a:xfrm>
            <a:off x="847788" y="1127244"/>
            <a:ext cx="523226" cy="4176796"/>
          </a:xfrm>
          <a:prstGeom prst="rect">
            <a:avLst/>
          </a:prstGeom>
          <a:solidFill>
            <a:schemeClr val="accent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6" name="Graphic 25" descr="Radio microphone outline">
            <a:extLst>
              <a:ext uri="{FF2B5EF4-FFF2-40B4-BE49-F238E27FC236}">
                <a16:creationId xmlns:a16="http://schemas.microsoft.com/office/drawing/2014/main" id="{A50009F0-87D1-3B5D-7425-B4F689E1AD9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8313" y="2884554"/>
            <a:ext cx="662176" cy="662176"/>
          </a:xfrm>
          <a:prstGeom prst="rect">
            <a:avLst/>
          </a:prstGeom>
        </p:spPr>
      </p:pic>
      <p:grpSp>
        <p:nvGrpSpPr>
          <p:cNvPr id="27" name="Group 26">
            <a:extLst>
              <a:ext uri="{FF2B5EF4-FFF2-40B4-BE49-F238E27FC236}">
                <a16:creationId xmlns:a16="http://schemas.microsoft.com/office/drawing/2014/main" id="{5E3EDD3F-1294-E930-5D69-7FA78CA409C5}"/>
              </a:ext>
            </a:extLst>
          </p:cNvPr>
          <p:cNvGrpSpPr/>
          <p:nvPr/>
        </p:nvGrpSpPr>
        <p:grpSpPr>
          <a:xfrm>
            <a:off x="10743084" y="1127244"/>
            <a:ext cx="743423" cy="4176796"/>
            <a:chOff x="10773906" y="1538204"/>
            <a:chExt cx="743423" cy="4176796"/>
          </a:xfrm>
        </p:grpSpPr>
        <p:sp>
          <p:nvSpPr>
            <p:cNvPr id="28" name="Rectangle 27">
              <a:extLst>
                <a:ext uri="{FF2B5EF4-FFF2-40B4-BE49-F238E27FC236}">
                  <a16:creationId xmlns:a16="http://schemas.microsoft.com/office/drawing/2014/main" id="{653ABDEB-14CB-D297-A772-066F9EB3C3B7}"/>
                </a:ext>
              </a:extLst>
            </p:cNvPr>
            <p:cNvSpPr/>
            <p:nvPr/>
          </p:nvSpPr>
          <p:spPr>
            <a:xfrm>
              <a:off x="10884004" y="1538204"/>
              <a:ext cx="523226" cy="4176796"/>
            </a:xfrm>
            <a:prstGeom prst="rect">
              <a:avLst/>
            </a:prstGeom>
            <a:solidFill>
              <a:schemeClr val="accent2">
                <a:lumMod val="20000"/>
                <a:lumOff val="8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pic>
          <p:nvPicPr>
            <p:cNvPr id="29" name="Graphic 28" descr="Microphone outline">
              <a:extLst>
                <a:ext uri="{FF2B5EF4-FFF2-40B4-BE49-F238E27FC236}">
                  <a16:creationId xmlns:a16="http://schemas.microsoft.com/office/drawing/2014/main" id="{80B21FA5-4414-7110-E1B6-5BFBFD74D2C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73906" y="3254891"/>
              <a:ext cx="743423" cy="743423"/>
            </a:xfrm>
            <a:prstGeom prst="rect">
              <a:avLst/>
            </a:prstGeom>
          </p:spPr>
        </p:pic>
      </p:grpSp>
      <p:pic>
        <p:nvPicPr>
          <p:cNvPr id="32" name="Picture Placeholder 7">
            <a:extLst>
              <a:ext uri="{FF2B5EF4-FFF2-40B4-BE49-F238E27FC236}">
                <a16:creationId xmlns:a16="http://schemas.microsoft.com/office/drawing/2014/main" id="{0A8F840B-4C54-BE61-D817-7F4ECAF74B43}"/>
              </a:ext>
            </a:extLst>
          </p:cNvPr>
          <p:cNvPicPr>
            <a:picLocks noChangeAspect="1"/>
          </p:cNvPicPr>
          <p:nvPr/>
        </p:nvPicPr>
        <p:blipFill>
          <a:blip r:embed="rId6"/>
          <a:srcRect l="2866" r="2866"/>
          <a:stretch/>
        </p:blipFill>
        <p:spPr>
          <a:xfrm>
            <a:off x="7731743" y="3703150"/>
            <a:ext cx="1340662" cy="1425102"/>
          </a:xfrm>
          <a:custGeom>
            <a:avLst/>
            <a:gdLst>
              <a:gd name="connsiteX0" fmla="*/ 0 w 1011329"/>
              <a:gd name="connsiteY0" fmla="*/ 0 h 1011329"/>
              <a:gd name="connsiteX1" fmla="*/ 1011329 w 1011329"/>
              <a:gd name="connsiteY1" fmla="*/ 0 h 1011329"/>
              <a:gd name="connsiteX2" fmla="*/ 1011329 w 1011329"/>
              <a:gd name="connsiteY2" fmla="*/ 842771 h 1011329"/>
              <a:gd name="connsiteX3" fmla="*/ 842771 w 1011329"/>
              <a:gd name="connsiteY3" fmla="*/ 1011329 h 1011329"/>
              <a:gd name="connsiteX4" fmla="*/ 0 w 1011329"/>
              <a:gd name="connsiteY4" fmla="*/ 1011329 h 10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29" h="1011329">
                <a:moveTo>
                  <a:pt x="0" y="0"/>
                </a:moveTo>
                <a:lnTo>
                  <a:pt x="1011329" y="0"/>
                </a:lnTo>
                <a:lnTo>
                  <a:pt x="1011329" y="842771"/>
                </a:lnTo>
                <a:lnTo>
                  <a:pt x="842771" y="1011329"/>
                </a:lnTo>
                <a:lnTo>
                  <a:pt x="0" y="1011329"/>
                </a:lnTo>
                <a:close/>
              </a:path>
            </a:pathLst>
          </a:custGeom>
        </p:spPr>
      </p:pic>
      <p:pic>
        <p:nvPicPr>
          <p:cNvPr id="33" name="Picture Placeholder 4" descr="A person in a suit and tie&#10;&#10;Description automatically generated">
            <a:extLst>
              <a:ext uri="{FF2B5EF4-FFF2-40B4-BE49-F238E27FC236}">
                <a16:creationId xmlns:a16="http://schemas.microsoft.com/office/drawing/2014/main" id="{1EA01E68-BBE4-1090-3B0A-CD38B108D5FB}"/>
              </a:ext>
            </a:extLst>
          </p:cNvPr>
          <p:cNvPicPr>
            <a:picLocks noChangeAspect="1"/>
          </p:cNvPicPr>
          <p:nvPr/>
        </p:nvPicPr>
        <p:blipFill>
          <a:blip r:embed="rId7"/>
          <a:srcRect t="4546" b="4546"/>
          <a:stretch/>
        </p:blipFill>
        <p:spPr>
          <a:xfrm>
            <a:off x="3081807" y="3691739"/>
            <a:ext cx="1421908" cy="1421906"/>
          </a:xfrm>
          <a:custGeom>
            <a:avLst/>
            <a:gdLst>
              <a:gd name="connsiteX0" fmla="*/ 0 w 1011329"/>
              <a:gd name="connsiteY0" fmla="*/ 0 h 1011329"/>
              <a:gd name="connsiteX1" fmla="*/ 1011329 w 1011329"/>
              <a:gd name="connsiteY1" fmla="*/ 0 h 1011329"/>
              <a:gd name="connsiteX2" fmla="*/ 1011329 w 1011329"/>
              <a:gd name="connsiteY2" fmla="*/ 842771 h 1011329"/>
              <a:gd name="connsiteX3" fmla="*/ 842771 w 1011329"/>
              <a:gd name="connsiteY3" fmla="*/ 1011329 h 1011329"/>
              <a:gd name="connsiteX4" fmla="*/ 0 w 1011329"/>
              <a:gd name="connsiteY4" fmla="*/ 1011329 h 1011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1329" h="1011329">
                <a:moveTo>
                  <a:pt x="0" y="0"/>
                </a:moveTo>
                <a:lnTo>
                  <a:pt x="1011329" y="0"/>
                </a:lnTo>
                <a:lnTo>
                  <a:pt x="1011329" y="842771"/>
                </a:lnTo>
                <a:lnTo>
                  <a:pt x="842771" y="1011329"/>
                </a:lnTo>
                <a:lnTo>
                  <a:pt x="0" y="1011329"/>
                </a:lnTo>
                <a:close/>
              </a:path>
            </a:pathLst>
          </a:custGeom>
        </p:spPr>
      </p:pic>
      <p:pic>
        <p:nvPicPr>
          <p:cNvPr id="3" name="Picture 2">
            <a:extLst>
              <a:ext uri="{FF2B5EF4-FFF2-40B4-BE49-F238E27FC236}">
                <a16:creationId xmlns:a16="http://schemas.microsoft.com/office/drawing/2014/main" id="{BFA8BB8F-B834-C6A6-EF9E-B53B5C5A4980}"/>
              </a:ext>
            </a:extLst>
          </p:cNvPr>
          <p:cNvPicPr>
            <a:picLocks noChangeAspect="1"/>
          </p:cNvPicPr>
          <p:nvPr/>
        </p:nvPicPr>
        <p:blipFill>
          <a:blip r:embed="rId8"/>
          <a:srcRect l="4534" t="4480" r="4042" b="3984"/>
          <a:stretch>
            <a:fillRect/>
          </a:stretch>
        </p:blipFill>
        <p:spPr>
          <a:xfrm>
            <a:off x="4686810" y="4506164"/>
            <a:ext cx="958936" cy="960120"/>
          </a:xfrm>
          <a:prstGeom prst="rect">
            <a:avLst/>
          </a:prstGeom>
          <a:ln w="31750">
            <a:solidFill>
              <a:schemeClr val="tx1"/>
            </a:solidFill>
          </a:ln>
        </p:spPr>
      </p:pic>
      <p:sp>
        <p:nvSpPr>
          <p:cNvPr id="4" name="object 3">
            <a:extLst>
              <a:ext uri="{FF2B5EF4-FFF2-40B4-BE49-F238E27FC236}">
                <a16:creationId xmlns:a16="http://schemas.microsoft.com/office/drawing/2014/main" id="{7F923F65-156A-6CB3-1F1E-2B18B49E5FF6}"/>
              </a:ext>
            </a:extLst>
          </p:cNvPr>
          <p:cNvSpPr txBox="1"/>
          <p:nvPr/>
        </p:nvSpPr>
        <p:spPr>
          <a:xfrm>
            <a:off x="980973" y="5583828"/>
            <a:ext cx="10941685" cy="351378"/>
          </a:xfrm>
          <a:prstGeom prst="rect">
            <a:avLst/>
          </a:prstGeom>
        </p:spPr>
        <p:txBody>
          <a:bodyPr vert="horz" wrap="square" lIns="0" tIns="12700" rIns="0" bIns="0" rtlCol="0">
            <a:spAutoFit/>
          </a:bodyPr>
          <a:lstStyle/>
          <a:p>
            <a:pPr marL="0" marR="5080" lvl="0" indent="0" algn="ctr" defTabSz="457178" rtl="0" eaLnBrk="1" fontAlgn="auto" latinLnBrk="0" hangingPunct="1">
              <a:lnSpc>
                <a:spcPct val="100000"/>
              </a:lnSpc>
              <a:spcBef>
                <a:spcPts val="100"/>
              </a:spcBef>
              <a:spcAft>
                <a:spcPts val="0"/>
              </a:spcAft>
              <a:buClrTx/>
              <a:buSzTx/>
              <a:buFontTx/>
              <a:buNone/>
              <a:tabLst>
                <a:tab pos="0" algn="l"/>
              </a:tabLst>
              <a:defRPr/>
            </a:pPr>
            <a:r>
              <a:rPr lang="en-US" sz="2200" b="1" dirty="0">
                <a:solidFill>
                  <a:srgbClr val="000000"/>
                </a:solidFill>
                <a:latin typeface="Arial"/>
                <a:cs typeface="Arial"/>
              </a:rPr>
              <a:t>S</a:t>
            </a:r>
            <a:r>
              <a:rPr kumimoji="0" lang="en-US" sz="2200" b="1" i="0" u="none" strike="noStrike" kern="1200" cap="none" spc="0" normalizeH="0" baseline="0" noProof="0" dirty="0">
                <a:ln>
                  <a:noFill/>
                </a:ln>
                <a:solidFill>
                  <a:srgbClr val="000000"/>
                </a:solidFill>
                <a:effectLst/>
                <a:uLnTx/>
                <a:uFillTx/>
                <a:latin typeface="Arial"/>
                <a:ea typeface="+mn-ea"/>
                <a:cs typeface="Arial"/>
              </a:rPr>
              <a:t>can the QR code and connect with us on LinkedIn!</a:t>
            </a:r>
            <a:endParaRPr kumimoji="0" sz="22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30" name="Picture 29">
            <a:extLst>
              <a:ext uri="{FF2B5EF4-FFF2-40B4-BE49-F238E27FC236}">
                <a16:creationId xmlns:a16="http://schemas.microsoft.com/office/drawing/2014/main" id="{666E29A2-EFEB-1EA6-EC79-896C49F8E542}"/>
              </a:ext>
            </a:extLst>
          </p:cNvPr>
          <p:cNvPicPr>
            <a:picLocks noChangeAspect="1"/>
          </p:cNvPicPr>
          <p:nvPr/>
        </p:nvPicPr>
        <p:blipFill>
          <a:blip r:embed="rId9"/>
          <a:stretch>
            <a:fillRect/>
          </a:stretch>
        </p:blipFill>
        <p:spPr>
          <a:xfrm>
            <a:off x="9287696" y="4506164"/>
            <a:ext cx="960120" cy="960120"/>
          </a:xfrm>
          <a:prstGeom prst="rect">
            <a:avLst/>
          </a:prstGeom>
          <a:ln w="31750">
            <a:solidFill>
              <a:schemeClr val="tx1"/>
            </a:solidFill>
          </a:ln>
        </p:spPr>
      </p:pic>
    </p:spTree>
    <p:extLst>
      <p:ext uri="{BB962C8B-B14F-4D97-AF65-F5344CB8AC3E}">
        <p14:creationId xmlns:p14="http://schemas.microsoft.com/office/powerpoint/2010/main" val="181524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F9F508-F429-44C1-844C-A0F45A052677}"/>
              </a:ext>
            </a:extLst>
          </p:cNvPr>
          <p:cNvSpPr>
            <a:spLocks noGrp="1"/>
          </p:cNvSpPr>
          <p:nvPr>
            <p:ph type="title"/>
          </p:nvPr>
        </p:nvSpPr>
        <p:spPr/>
        <p:txBody>
          <a:bodyPr/>
          <a:lstStyle/>
          <a:p>
            <a:r>
              <a:rPr lang="en-US"/>
              <a:t>Agenda</a:t>
            </a:r>
          </a:p>
        </p:txBody>
      </p:sp>
      <p:graphicFrame>
        <p:nvGraphicFramePr>
          <p:cNvPr id="8" name="Table 7">
            <a:extLst>
              <a:ext uri="{FF2B5EF4-FFF2-40B4-BE49-F238E27FC236}">
                <a16:creationId xmlns:a16="http://schemas.microsoft.com/office/drawing/2014/main" id="{1240B5F9-D48D-A9B2-F2F0-EAFC9B018B25}"/>
              </a:ext>
            </a:extLst>
          </p:cNvPr>
          <p:cNvGraphicFramePr>
            <a:graphicFrameLocks noGrp="1"/>
          </p:cNvGraphicFramePr>
          <p:nvPr>
            <p:extLst>
              <p:ext uri="{D42A27DB-BD31-4B8C-83A1-F6EECF244321}">
                <p14:modId xmlns:p14="http://schemas.microsoft.com/office/powerpoint/2010/main" val="2419805032"/>
              </p:ext>
            </p:extLst>
          </p:nvPr>
        </p:nvGraphicFramePr>
        <p:xfrm>
          <a:off x="838200" y="1219200"/>
          <a:ext cx="10515600" cy="4762500"/>
        </p:xfrm>
        <a:graphic>
          <a:graphicData uri="http://schemas.openxmlformats.org/drawingml/2006/table">
            <a:tbl>
              <a:tblPr firstRow="1" bandRow="1">
                <a:tableStyleId>{5C22544A-7EE6-4342-B048-85BDC9FD1C3A}</a:tableStyleId>
              </a:tblPr>
              <a:tblGrid>
                <a:gridCol w="1133819">
                  <a:extLst>
                    <a:ext uri="{9D8B030D-6E8A-4147-A177-3AD203B41FA5}">
                      <a16:colId xmlns:a16="http://schemas.microsoft.com/office/drawing/2014/main" val="3170794223"/>
                    </a:ext>
                  </a:extLst>
                </a:gridCol>
                <a:gridCol w="9381781">
                  <a:extLst>
                    <a:ext uri="{9D8B030D-6E8A-4147-A177-3AD203B41FA5}">
                      <a16:colId xmlns:a16="http://schemas.microsoft.com/office/drawing/2014/main" val="3315172479"/>
                    </a:ext>
                  </a:extLst>
                </a:gridCol>
              </a:tblGrid>
              <a:tr h="952500">
                <a:tc>
                  <a:txBody>
                    <a:bodyPr/>
                    <a:lstStyle/>
                    <a:p>
                      <a:pPr algn="ctr"/>
                      <a:r>
                        <a:rPr lang="en-US" sz="2400" b="1">
                          <a:solidFill>
                            <a:schemeClr val="bg1"/>
                          </a:solidFill>
                          <a:latin typeface="Arial" panose="020B0604020202020204" pitchFamily="34" charset="0"/>
                          <a:cs typeface="Arial" panose="020B0604020202020204" pitchFamily="34" charset="0"/>
                        </a:rPr>
                        <a:t>01</a:t>
                      </a:r>
                    </a:p>
                  </a:txBody>
                  <a:tcPr anchor="ctr">
                    <a:lnR w="12700" cap="flat" cmpd="sng" algn="ctr">
                      <a:solidFill>
                        <a:schemeClr val="accent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panose="020B0604020202020204" pitchFamily="34" charset="0"/>
                          <a:cs typeface="Arial" panose="020B0604020202020204" pitchFamily="34" charset="0"/>
                        </a:rPr>
                        <a:t>What is Project Risk Advisory?</a:t>
                      </a:r>
                    </a:p>
                  </a:txBody>
                  <a:tcPr anchor="ctr">
                    <a:lnL w="12700" cap="flat" cmpd="sng" algn="ctr">
                      <a:solidFill>
                        <a:schemeClr val="accent1"/>
                      </a:solidFill>
                      <a:prstDash val="solid"/>
                      <a:round/>
                      <a:headEnd type="none" w="med" len="med"/>
                      <a:tailEnd type="none" w="med" len="med"/>
                    </a:lnL>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724684864"/>
                  </a:ext>
                </a:extLst>
              </a:tr>
              <a:tr h="952500">
                <a:tc>
                  <a:txBody>
                    <a:bodyPr/>
                    <a:lstStyle/>
                    <a:p>
                      <a:pPr algn="ctr"/>
                      <a:r>
                        <a:rPr lang="en-US" sz="2400" b="1">
                          <a:solidFill>
                            <a:schemeClr val="bg1"/>
                          </a:solidFill>
                          <a:latin typeface="Arial" panose="020B0604020202020204" pitchFamily="34" charset="0"/>
                          <a:cs typeface="Arial" panose="020B0604020202020204" pitchFamily="34" charset="0"/>
                        </a:rPr>
                        <a:t>02</a:t>
                      </a:r>
                    </a:p>
                  </a:txBody>
                  <a:tcPr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panose="020B0604020202020204" pitchFamily="34" charset="0"/>
                          <a:cs typeface="Arial" panose="020B0604020202020204" pitchFamily="34" charset="0"/>
                        </a:rPr>
                        <a:t>Why Project Risk Advisory?</a:t>
                      </a:r>
                    </a:p>
                  </a:txBody>
                  <a:tcPr anchor="ctr">
                    <a:lnL w="12700" cap="flat" cmpd="sng" algn="ctr">
                      <a:solidFill>
                        <a:schemeClr val="accent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22157164"/>
                  </a:ext>
                </a:extLst>
              </a:tr>
              <a:tr h="952500">
                <a:tc>
                  <a:txBody>
                    <a:bodyPr/>
                    <a:lstStyle/>
                    <a:p>
                      <a:pPr algn="ctr"/>
                      <a:r>
                        <a:rPr lang="en-US" sz="2400" b="1">
                          <a:solidFill>
                            <a:schemeClr val="bg1"/>
                          </a:solidFill>
                          <a:latin typeface="Arial" panose="020B0604020202020204" pitchFamily="34" charset="0"/>
                          <a:cs typeface="Arial" panose="020B0604020202020204" pitchFamily="34" charset="0"/>
                        </a:rPr>
                        <a:t>03</a:t>
                      </a:r>
                    </a:p>
                  </a:txBody>
                  <a:tcPr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panose="020B0604020202020204" pitchFamily="34" charset="0"/>
                          <a:cs typeface="Arial" panose="020B0604020202020204" pitchFamily="34" charset="0"/>
                        </a:rPr>
                        <a:t>Developing an Approach</a:t>
                      </a:r>
                    </a:p>
                  </a:txBody>
                  <a:tcPr anchor="ctr">
                    <a:lnL w="12700" cap="flat" cmpd="sng" algn="ctr">
                      <a:solidFill>
                        <a:schemeClr val="accent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55760368"/>
                  </a:ext>
                </a:extLst>
              </a:tr>
              <a:tr h="952500">
                <a:tc>
                  <a:txBody>
                    <a:bodyPr/>
                    <a:lstStyle/>
                    <a:p>
                      <a:pPr algn="ctr"/>
                      <a:r>
                        <a:rPr lang="en-US" sz="2400" b="1">
                          <a:solidFill>
                            <a:schemeClr val="bg1"/>
                          </a:solidFill>
                          <a:latin typeface="Arial" panose="020B0604020202020204" pitchFamily="34" charset="0"/>
                          <a:cs typeface="Arial" panose="020B0604020202020204" pitchFamily="34" charset="0"/>
                        </a:rPr>
                        <a:t>04</a:t>
                      </a:r>
                    </a:p>
                  </a:txBody>
                  <a:tcPr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panose="020B0604020202020204" pitchFamily="34" charset="0"/>
                          <a:cs typeface="Arial" panose="020B0604020202020204" pitchFamily="34" charset="0"/>
                        </a:rPr>
                        <a:t>Project Risks and Project Management Methodology</a:t>
                      </a:r>
                    </a:p>
                  </a:txBody>
                  <a:tcPr anchor="ctr">
                    <a:lnL w="12700" cap="flat" cmpd="sng" algn="ctr">
                      <a:solidFill>
                        <a:schemeClr val="accent1"/>
                      </a:solidFill>
                      <a:prstDash val="solid"/>
                      <a:round/>
                      <a:headEnd type="none" w="med" len="med"/>
                      <a:tailEnd type="none" w="med" len="med"/>
                    </a:lnL>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637161523"/>
                  </a:ext>
                </a:extLst>
              </a:tr>
              <a:tr h="952500">
                <a:tc>
                  <a:txBody>
                    <a:bodyPr/>
                    <a:lstStyle/>
                    <a:p>
                      <a:pPr algn="ctr"/>
                      <a:r>
                        <a:rPr lang="en-US" sz="2400" b="1">
                          <a:solidFill>
                            <a:schemeClr val="bg1"/>
                          </a:solidFill>
                          <a:latin typeface="Arial" panose="020B0604020202020204" pitchFamily="34" charset="0"/>
                          <a:cs typeface="Arial" panose="020B0604020202020204" pitchFamily="34" charset="0"/>
                        </a:rPr>
                        <a:t>05</a:t>
                      </a:r>
                    </a:p>
                  </a:txBody>
                  <a:tcPr anchor="ctr">
                    <a:lnR w="12700" cap="flat" cmpd="sng" algn="ctr">
                      <a:solidFill>
                        <a:schemeClr val="accent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accent1"/>
                          </a:solidFill>
                          <a:latin typeface="Arial" panose="020B0604020202020204" pitchFamily="34" charset="0"/>
                          <a:cs typeface="Arial" panose="020B0604020202020204" pitchFamily="34" charset="0"/>
                        </a:rPr>
                        <a:t>Q&amp;A</a:t>
                      </a:r>
                    </a:p>
                  </a:txBody>
                  <a:tcPr anchor="ctr">
                    <a:lnL w="12700" cap="flat" cmpd="sng" algn="ctr">
                      <a:solidFill>
                        <a:schemeClr val="accent1"/>
                      </a:solidFill>
                      <a:prstDash val="solid"/>
                      <a:round/>
                      <a:headEnd type="none" w="med" len="med"/>
                      <a:tailEnd type="none" w="med" len="med"/>
                    </a:lnL>
                    <a:lnT w="12700" cap="flat" cmpd="sng" algn="ctr">
                      <a:solidFill>
                        <a:schemeClr val="accent3"/>
                      </a:solidFill>
                      <a:prstDash val="solid"/>
                      <a:round/>
                      <a:headEnd type="none" w="med" len="med"/>
                      <a:tailEnd type="none" w="med" len="med"/>
                    </a:lnT>
                    <a:solidFill>
                      <a:schemeClr val="bg1"/>
                    </a:solidFill>
                  </a:tcPr>
                </a:tc>
                <a:extLst>
                  <a:ext uri="{0D108BD9-81ED-4DB2-BD59-A6C34878D82A}">
                    <a16:rowId xmlns:a16="http://schemas.microsoft.com/office/drawing/2014/main" val="2696758216"/>
                  </a:ext>
                </a:extLst>
              </a:tr>
            </a:tbl>
          </a:graphicData>
        </a:graphic>
      </p:graphicFrame>
    </p:spTree>
    <p:extLst>
      <p:ext uri="{BB962C8B-B14F-4D97-AF65-F5344CB8AC3E}">
        <p14:creationId xmlns:p14="http://schemas.microsoft.com/office/powerpoint/2010/main" val="843953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287823-DF71-E0FA-421D-92EE71379AF1}"/>
              </a:ext>
            </a:extLst>
          </p:cNvPr>
          <p:cNvSpPr>
            <a:spLocks noGrp="1"/>
          </p:cNvSpPr>
          <p:nvPr>
            <p:ph type="title"/>
          </p:nvPr>
        </p:nvSpPr>
        <p:spPr>
          <a:xfrm>
            <a:off x="838200" y="2257371"/>
            <a:ext cx="10515600" cy="1891194"/>
          </a:xfrm>
        </p:spPr>
        <p:txBody>
          <a:bodyPr/>
          <a:lstStyle/>
          <a:p>
            <a:r>
              <a:rPr lang="en-US" dirty="0"/>
              <a:t>What is Project Risk Advisory?</a:t>
            </a:r>
          </a:p>
        </p:txBody>
      </p:sp>
    </p:spTree>
    <p:extLst>
      <p:ext uri="{BB962C8B-B14F-4D97-AF65-F5344CB8AC3E}">
        <p14:creationId xmlns:p14="http://schemas.microsoft.com/office/powerpoint/2010/main" val="213864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6B5579-24C9-D5F0-1708-495EF0B63670}"/>
              </a:ext>
            </a:extLst>
          </p:cNvPr>
          <p:cNvSpPr/>
          <p:nvPr/>
        </p:nvSpPr>
        <p:spPr>
          <a:xfrm>
            <a:off x="838200" y="1219200"/>
            <a:ext cx="10515600" cy="4762500"/>
          </a:xfrm>
          <a:prstGeom prst="rect">
            <a:avLst/>
          </a:prstGeom>
          <a:solidFill>
            <a:schemeClr val="accent5">
              <a:lumMod val="20000"/>
              <a:lumOff val="80000"/>
              <a:alpha val="49942"/>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A8FFECF-FE15-7F9E-405D-C67B59E0BE17}"/>
              </a:ext>
            </a:extLst>
          </p:cNvPr>
          <p:cNvSpPr>
            <a:spLocks noGrp="1"/>
          </p:cNvSpPr>
          <p:nvPr>
            <p:ph type="title"/>
          </p:nvPr>
        </p:nvSpPr>
        <p:spPr/>
        <p:txBody>
          <a:bodyPr/>
          <a:lstStyle/>
          <a:p>
            <a:r>
              <a:rPr lang="en-US"/>
              <a:t>Vision</a:t>
            </a:r>
          </a:p>
        </p:txBody>
      </p:sp>
      <p:sp>
        <p:nvSpPr>
          <p:cNvPr id="6" name="TextBox 5">
            <a:extLst>
              <a:ext uri="{FF2B5EF4-FFF2-40B4-BE49-F238E27FC236}">
                <a16:creationId xmlns:a16="http://schemas.microsoft.com/office/drawing/2014/main" id="{6AC54CD8-09CB-4381-5A19-973350742B09}"/>
              </a:ext>
            </a:extLst>
          </p:cNvPr>
          <p:cNvSpPr txBox="1"/>
          <p:nvPr/>
        </p:nvSpPr>
        <p:spPr>
          <a:xfrm>
            <a:off x="4849090" y="1594707"/>
            <a:ext cx="6062065" cy="3724096"/>
          </a:xfrm>
          <a:prstGeom prst="rect">
            <a:avLst/>
          </a:prstGeom>
          <a:noFill/>
        </p:spPr>
        <p:txBody>
          <a:bodyPr wrap="square">
            <a:spAutoFit/>
          </a:bodyPr>
          <a:lstStyle/>
          <a:p>
            <a:pPr>
              <a:spcBef>
                <a:spcPts val="1200"/>
              </a:spcBef>
              <a:spcAft>
                <a:spcPts val="1200"/>
              </a:spcAft>
            </a:pPr>
            <a:r>
              <a:rPr lang="en-US" sz="1800" dirty="0">
                <a:latin typeface="Arial" panose="020B0604020202020204" pitchFamily="34" charset="0"/>
                <a:cs typeface="Arial" panose="020B0604020202020204" pitchFamily="34" charset="0"/>
              </a:rPr>
              <a:t>A Project Risk Advisory engagement model adds an independent risk and controls audit lens to key enterprise projects for management, the audit committee, and applicable external compliance/regulatory entities. This assurance team maintains a separate set of responsibilities from traditional audit teams performing rated audits, and instead serves in a </a:t>
            </a:r>
            <a:r>
              <a:rPr lang="en-US" sz="1800" b="1" u="sng" dirty="0">
                <a:solidFill>
                  <a:schemeClr val="accent1"/>
                </a:solidFill>
                <a:latin typeface="Arial" panose="020B0604020202020204" pitchFamily="34" charset="0"/>
                <a:cs typeface="Arial" panose="020B0604020202020204" pitchFamily="34" charset="0"/>
              </a:rPr>
              <a:t>consultative audit role</a:t>
            </a:r>
            <a:r>
              <a:rPr lang="en-US" sz="1800" dirty="0">
                <a:solidFill>
                  <a:schemeClr val="accent1"/>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providing </a:t>
            </a:r>
            <a:r>
              <a:rPr lang="en-US" sz="1800" b="1" dirty="0">
                <a:solidFill>
                  <a:schemeClr val="accent1"/>
                </a:solidFill>
                <a:latin typeface="Arial" panose="020B0604020202020204" pitchFamily="34" charset="0"/>
                <a:cs typeface="Arial" panose="020B0604020202020204" pitchFamily="34" charset="0"/>
              </a:rPr>
              <a:t>real-time risk management</a:t>
            </a:r>
            <a:r>
              <a:rPr lang="en-US" sz="1800" b="1"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and controls implementation guidance by integrating into project teams. </a:t>
            </a:r>
          </a:p>
          <a:p>
            <a:pPr>
              <a:spcBef>
                <a:spcPts val="1200"/>
              </a:spcBef>
              <a:spcAft>
                <a:spcPts val="1200"/>
              </a:spcAft>
            </a:pPr>
            <a:r>
              <a:rPr lang="en-US" sz="1800" dirty="0">
                <a:latin typeface="Arial" panose="020B0604020202020204" pitchFamily="34" charset="0"/>
                <a:cs typeface="Arial" panose="020B0604020202020204" pitchFamily="34" charset="0"/>
              </a:rPr>
              <a:t>The goal is to become a partner throughout the project life-cycle. </a:t>
            </a:r>
          </a:p>
        </p:txBody>
      </p:sp>
      <p:pic>
        <p:nvPicPr>
          <p:cNvPr id="8" name="Picture 7" descr="A close-up of a desk with a pen and papers&#10;&#10;AI-generated content may be incorrect.">
            <a:extLst>
              <a:ext uri="{FF2B5EF4-FFF2-40B4-BE49-F238E27FC236}">
                <a16:creationId xmlns:a16="http://schemas.microsoft.com/office/drawing/2014/main" id="{8A6475BA-6114-2103-E381-9532AFDC81EC}"/>
              </a:ext>
            </a:extLst>
          </p:cNvPr>
          <p:cNvPicPr>
            <a:picLocks noChangeAspect="1"/>
          </p:cNvPicPr>
          <p:nvPr/>
        </p:nvPicPr>
        <p:blipFill rotWithShape="1">
          <a:blip r:embed="rId2"/>
          <a:srcRect l="13148" r="34736"/>
          <a:stretch>
            <a:fillRect/>
          </a:stretch>
        </p:blipFill>
        <p:spPr>
          <a:xfrm>
            <a:off x="1063336" y="1418360"/>
            <a:ext cx="3411682" cy="4364181"/>
          </a:xfrm>
          <a:prstGeom prst="roundRect">
            <a:avLst/>
          </a:prstGeom>
        </p:spPr>
      </p:pic>
    </p:spTree>
    <p:extLst>
      <p:ext uri="{BB962C8B-B14F-4D97-AF65-F5344CB8AC3E}">
        <p14:creationId xmlns:p14="http://schemas.microsoft.com/office/powerpoint/2010/main" val="4052425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11F2-F56C-3A8C-5BA9-2DA4FDD69AD3}"/>
              </a:ext>
            </a:extLst>
          </p:cNvPr>
          <p:cNvSpPr>
            <a:spLocks noGrp="1"/>
          </p:cNvSpPr>
          <p:nvPr>
            <p:ph type="title"/>
          </p:nvPr>
        </p:nvSpPr>
        <p:spPr/>
        <p:txBody>
          <a:bodyPr/>
          <a:lstStyle/>
          <a:p>
            <a:r>
              <a:rPr lang="en-US"/>
              <a:t>Mission</a:t>
            </a:r>
          </a:p>
        </p:txBody>
      </p:sp>
      <p:sp>
        <p:nvSpPr>
          <p:cNvPr id="8" name="Freeform 7">
            <a:extLst>
              <a:ext uri="{FF2B5EF4-FFF2-40B4-BE49-F238E27FC236}">
                <a16:creationId xmlns:a16="http://schemas.microsoft.com/office/drawing/2014/main" id="{53A6C61D-7A30-66E2-7CE4-20FD0C4B17F4}"/>
              </a:ext>
            </a:extLst>
          </p:cNvPr>
          <p:cNvSpPr/>
          <p:nvPr/>
        </p:nvSpPr>
        <p:spPr>
          <a:xfrm>
            <a:off x="838200" y="1045467"/>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8">
            <a:extLst>
              <a:ext uri="{FF2B5EF4-FFF2-40B4-BE49-F238E27FC236}">
                <a16:creationId xmlns:a16="http://schemas.microsoft.com/office/drawing/2014/main" id="{6122B484-9E7D-6F43-BEE5-DF014FD608D5}"/>
              </a:ext>
            </a:extLst>
          </p:cNvPr>
          <p:cNvSpPr/>
          <p:nvPr/>
        </p:nvSpPr>
        <p:spPr>
          <a:xfrm>
            <a:off x="3523527" y="1045467"/>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B8F3DBDB-4FBA-DC17-4A2B-F549038EBF22}"/>
              </a:ext>
            </a:extLst>
          </p:cNvPr>
          <p:cNvSpPr/>
          <p:nvPr/>
        </p:nvSpPr>
        <p:spPr>
          <a:xfrm>
            <a:off x="6208854" y="1045467"/>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10">
            <a:extLst>
              <a:ext uri="{FF2B5EF4-FFF2-40B4-BE49-F238E27FC236}">
                <a16:creationId xmlns:a16="http://schemas.microsoft.com/office/drawing/2014/main" id="{E836EE60-530D-10B2-F391-9A58F3217772}"/>
              </a:ext>
            </a:extLst>
          </p:cNvPr>
          <p:cNvSpPr/>
          <p:nvPr/>
        </p:nvSpPr>
        <p:spPr>
          <a:xfrm>
            <a:off x="8894181" y="1045467"/>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11">
            <a:extLst>
              <a:ext uri="{FF2B5EF4-FFF2-40B4-BE49-F238E27FC236}">
                <a16:creationId xmlns:a16="http://schemas.microsoft.com/office/drawing/2014/main" id="{02CB0255-48A7-364F-0245-5DA1D0A6A174}"/>
              </a:ext>
            </a:extLst>
          </p:cNvPr>
          <p:cNvSpPr/>
          <p:nvPr/>
        </p:nvSpPr>
        <p:spPr>
          <a:xfrm>
            <a:off x="838200" y="3621586"/>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12">
            <a:extLst>
              <a:ext uri="{FF2B5EF4-FFF2-40B4-BE49-F238E27FC236}">
                <a16:creationId xmlns:a16="http://schemas.microsoft.com/office/drawing/2014/main" id="{F49B0D6F-04C3-EB69-3F33-4B0B2CB62D48}"/>
              </a:ext>
            </a:extLst>
          </p:cNvPr>
          <p:cNvSpPr/>
          <p:nvPr/>
        </p:nvSpPr>
        <p:spPr>
          <a:xfrm>
            <a:off x="3523527" y="3621586"/>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a:extLst>
              <a:ext uri="{FF2B5EF4-FFF2-40B4-BE49-F238E27FC236}">
                <a16:creationId xmlns:a16="http://schemas.microsoft.com/office/drawing/2014/main" id="{91839D3B-A529-05DE-8172-233556DDF467}"/>
              </a:ext>
            </a:extLst>
          </p:cNvPr>
          <p:cNvSpPr/>
          <p:nvPr/>
        </p:nvSpPr>
        <p:spPr>
          <a:xfrm>
            <a:off x="6208854" y="3621586"/>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14">
            <a:extLst>
              <a:ext uri="{FF2B5EF4-FFF2-40B4-BE49-F238E27FC236}">
                <a16:creationId xmlns:a16="http://schemas.microsoft.com/office/drawing/2014/main" id="{ABCE0229-59DE-5985-959D-3DF2217ACDA8}"/>
              </a:ext>
            </a:extLst>
          </p:cNvPr>
          <p:cNvSpPr/>
          <p:nvPr/>
        </p:nvSpPr>
        <p:spPr>
          <a:xfrm>
            <a:off x="8894181" y="3621586"/>
            <a:ext cx="2460585" cy="2188793"/>
          </a:xfrm>
          <a:custGeom>
            <a:avLst/>
            <a:gdLst>
              <a:gd name="csX0" fmla="*/ 0 w 2460585"/>
              <a:gd name="csY0" fmla="*/ 0 h 1987952"/>
              <a:gd name="csX1" fmla="*/ 2460585 w 2460585"/>
              <a:gd name="csY1" fmla="*/ 0 h 1987952"/>
              <a:gd name="csX2" fmla="*/ 2460585 w 2460585"/>
              <a:gd name="csY2" fmla="*/ 1577846 h 1987952"/>
              <a:gd name="csX3" fmla="*/ 2050479 w 2460585"/>
              <a:gd name="csY3" fmla="*/ 1987952 h 1987952"/>
              <a:gd name="csX4" fmla="*/ 410106 w 2460585"/>
              <a:gd name="csY4" fmla="*/ 1987952 h 1987952"/>
              <a:gd name="csX5" fmla="*/ 0 w 2460585"/>
              <a:gd name="csY5" fmla="*/ 1577846 h 1987952"/>
            </a:gdLst>
            <a:ahLst/>
            <a:cxnLst>
              <a:cxn ang="0">
                <a:pos x="csX0" y="csY0"/>
              </a:cxn>
              <a:cxn ang="0">
                <a:pos x="csX1" y="csY1"/>
              </a:cxn>
              <a:cxn ang="0">
                <a:pos x="csX2" y="csY2"/>
              </a:cxn>
              <a:cxn ang="0">
                <a:pos x="csX3" y="csY3"/>
              </a:cxn>
              <a:cxn ang="0">
                <a:pos x="csX4" y="csY4"/>
              </a:cxn>
              <a:cxn ang="0">
                <a:pos x="csX5" y="csY5"/>
              </a:cxn>
            </a:cxnLst>
            <a:rect l="l" t="t" r="r" b="b"/>
            <a:pathLst>
              <a:path w="2460585" h="1987952">
                <a:moveTo>
                  <a:pt x="0" y="0"/>
                </a:moveTo>
                <a:lnTo>
                  <a:pt x="2460585" y="0"/>
                </a:lnTo>
                <a:lnTo>
                  <a:pt x="2460585" y="1577846"/>
                </a:lnTo>
                <a:cubicBezTo>
                  <a:pt x="2460585" y="1804341"/>
                  <a:pt x="2276974" y="1987952"/>
                  <a:pt x="2050479" y="1987952"/>
                </a:cubicBezTo>
                <a:lnTo>
                  <a:pt x="410106" y="1987952"/>
                </a:lnTo>
                <a:cubicBezTo>
                  <a:pt x="183611" y="1987952"/>
                  <a:pt x="0" y="1804341"/>
                  <a:pt x="0" y="1577846"/>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30AD86E7-3022-2E54-F50E-DC32F2DDA0AC}"/>
              </a:ext>
            </a:extLst>
          </p:cNvPr>
          <p:cNvSpPr/>
          <p:nvPr/>
        </p:nvSpPr>
        <p:spPr>
          <a:xfrm>
            <a:off x="944785" y="1109783"/>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344479">
              <a:spcBef>
                <a:spcPts val="1000"/>
              </a:spcBef>
            </a:pPr>
            <a:r>
              <a:rPr lang="en-US" sz="1400" b="1" dirty="0">
                <a:solidFill>
                  <a:schemeClr val="tx1"/>
                </a:solidFill>
                <a:latin typeface="Arial" panose="020B0604020202020204" pitchFamily="34" charset="0"/>
                <a:cs typeface="Arial" panose="020B0604020202020204" pitchFamily="34" charset="0"/>
              </a:rPr>
              <a:t>Identify high risk/impact projects per enterprise mission, financial goals and regulations </a:t>
            </a:r>
          </a:p>
        </p:txBody>
      </p:sp>
      <p:sp>
        <p:nvSpPr>
          <p:cNvPr id="17" name="Rectangle 16">
            <a:extLst>
              <a:ext uri="{FF2B5EF4-FFF2-40B4-BE49-F238E27FC236}">
                <a16:creationId xmlns:a16="http://schemas.microsoft.com/office/drawing/2014/main" id="{EAB5AC34-00CF-98FD-0FFC-E83A6F599B15}"/>
              </a:ext>
            </a:extLst>
          </p:cNvPr>
          <p:cNvSpPr/>
          <p:nvPr/>
        </p:nvSpPr>
        <p:spPr>
          <a:xfrm>
            <a:off x="944785" y="3685902"/>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344479">
              <a:spcBef>
                <a:spcPts val="1000"/>
              </a:spcBef>
            </a:pPr>
            <a:r>
              <a:rPr lang="en-US" sz="1400" b="1">
                <a:solidFill>
                  <a:schemeClr val="tx1"/>
                </a:solidFill>
                <a:latin typeface="Arial" panose="020B0604020202020204" pitchFamily="34" charset="0"/>
                <a:cs typeface="Arial" panose="020B0604020202020204" pitchFamily="34" charset="0"/>
              </a:rPr>
              <a:t>Assess project governance</a:t>
            </a:r>
            <a:br>
              <a:rPr lang="en-US" sz="1400" b="1">
                <a:solidFill>
                  <a:schemeClr val="tx1"/>
                </a:solidFill>
                <a:latin typeface="Arial" panose="020B0604020202020204" pitchFamily="34" charset="0"/>
                <a:cs typeface="Arial" panose="020B0604020202020204" pitchFamily="34" charset="0"/>
              </a:rPr>
            </a:br>
            <a:r>
              <a:rPr lang="en-US" sz="1400" b="1">
                <a:solidFill>
                  <a:schemeClr val="tx1"/>
                </a:solidFill>
                <a:latin typeface="Arial" panose="020B0604020202020204" pitchFamily="34" charset="0"/>
                <a:cs typeface="Arial" panose="020B0604020202020204" pitchFamily="34" charset="0"/>
              </a:rPr>
              <a:t>and documentation</a:t>
            </a:r>
          </a:p>
        </p:txBody>
      </p:sp>
      <p:sp>
        <p:nvSpPr>
          <p:cNvPr id="18" name="Rectangle 17">
            <a:extLst>
              <a:ext uri="{FF2B5EF4-FFF2-40B4-BE49-F238E27FC236}">
                <a16:creationId xmlns:a16="http://schemas.microsoft.com/office/drawing/2014/main" id="{13EB30DD-8679-7753-FCBC-16E0CC360E31}"/>
              </a:ext>
            </a:extLst>
          </p:cNvPr>
          <p:cNvSpPr/>
          <p:nvPr/>
        </p:nvSpPr>
        <p:spPr>
          <a:xfrm>
            <a:off x="3630112" y="1109783"/>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344479">
              <a:spcBef>
                <a:spcPts val="1000"/>
              </a:spcBef>
            </a:pPr>
            <a:r>
              <a:rPr lang="en-US" sz="1400" b="1">
                <a:solidFill>
                  <a:schemeClr val="tx1"/>
                </a:solidFill>
                <a:latin typeface="Arial" panose="020B0604020202020204" pitchFamily="34" charset="0"/>
                <a:cs typeface="Arial" panose="020B0604020202020204" pitchFamily="34" charset="0"/>
              </a:rPr>
              <a:t>Identify and communicate project risk and mitigation solutions</a:t>
            </a:r>
          </a:p>
        </p:txBody>
      </p:sp>
      <p:sp>
        <p:nvSpPr>
          <p:cNvPr id="19" name="Rectangle 18">
            <a:extLst>
              <a:ext uri="{FF2B5EF4-FFF2-40B4-BE49-F238E27FC236}">
                <a16:creationId xmlns:a16="http://schemas.microsoft.com/office/drawing/2014/main" id="{AE60C47E-21C9-55BD-672F-5DD562C09AF1}"/>
              </a:ext>
            </a:extLst>
          </p:cNvPr>
          <p:cNvSpPr/>
          <p:nvPr/>
        </p:nvSpPr>
        <p:spPr>
          <a:xfrm>
            <a:off x="3523526" y="3685902"/>
            <a:ext cx="2460586"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344479">
              <a:spcBef>
                <a:spcPts val="1000"/>
              </a:spcBef>
            </a:pPr>
            <a:r>
              <a:rPr lang="en-US" sz="1400" b="1">
                <a:solidFill>
                  <a:schemeClr val="tx1"/>
                </a:solidFill>
                <a:latin typeface="Arial" panose="020B0604020202020204" pitchFamily="34" charset="0"/>
                <a:cs typeface="Arial" panose="020B0604020202020204" pitchFamily="34" charset="0"/>
              </a:rPr>
              <a:t>Highlight process and system enhancements/efficiencies</a:t>
            </a:r>
          </a:p>
        </p:txBody>
      </p:sp>
      <p:sp>
        <p:nvSpPr>
          <p:cNvPr id="20" name="Rectangle 19">
            <a:extLst>
              <a:ext uri="{FF2B5EF4-FFF2-40B4-BE49-F238E27FC236}">
                <a16:creationId xmlns:a16="http://schemas.microsoft.com/office/drawing/2014/main" id="{DD03CF2C-AA24-89E2-AC83-60E2FF37E148}"/>
              </a:ext>
            </a:extLst>
          </p:cNvPr>
          <p:cNvSpPr/>
          <p:nvPr/>
        </p:nvSpPr>
        <p:spPr>
          <a:xfrm>
            <a:off x="6315439" y="1109783"/>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1" algn="ctr" defTabSz="344479">
              <a:spcBef>
                <a:spcPts val="1000"/>
              </a:spcBef>
            </a:pPr>
            <a:r>
              <a:rPr lang="en-US" sz="1400" b="1">
                <a:solidFill>
                  <a:schemeClr val="tx1"/>
                </a:solidFill>
                <a:latin typeface="Arial" panose="020B0604020202020204" pitchFamily="34" charset="0"/>
                <a:cs typeface="Arial" panose="020B0604020202020204" pitchFamily="34" charset="0"/>
              </a:rPr>
              <a:t>Provide enterprise-wide view to facilitate collaboration opportunities</a:t>
            </a:r>
          </a:p>
        </p:txBody>
      </p:sp>
      <p:sp>
        <p:nvSpPr>
          <p:cNvPr id="21" name="Rectangle 20">
            <a:extLst>
              <a:ext uri="{FF2B5EF4-FFF2-40B4-BE49-F238E27FC236}">
                <a16:creationId xmlns:a16="http://schemas.microsoft.com/office/drawing/2014/main" id="{3FA93331-2B52-5F5E-C282-EE4D7C8FBE75}"/>
              </a:ext>
            </a:extLst>
          </p:cNvPr>
          <p:cNvSpPr/>
          <p:nvPr/>
        </p:nvSpPr>
        <p:spPr>
          <a:xfrm>
            <a:off x="6208854" y="3685902"/>
            <a:ext cx="246058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Participate in all phases</a:t>
            </a:r>
            <a:br>
              <a:rPr lang="en-US" sz="1400" b="1">
                <a:solidFill>
                  <a:schemeClr val="tx1"/>
                </a:solidFill>
                <a:latin typeface="Arial" panose="020B0604020202020204" pitchFamily="34" charset="0"/>
                <a:cs typeface="Arial" panose="020B0604020202020204" pitchFamily="34" charset="0"/>
              </a:rPr>
            </a:br>
            <a:r>
              <a:rPr lang="en-US" sz="1400" b="1">
                <a:solidFill>
                  <a:schemeClr val="tx1"/>
                </a:solidFill>
                <a:latin typeface="Arial" panose="020B0604020202020204" pitchFamily="34" charset="0"/>
                <a:cs typeface="Arial" panose="020B0604020202020204" pitchFamily="34" charset="0"/>
              </a:rPr>
              <a:t>to ensure effective internal</a:t>
            </a:r>
            <a:br>
              <a:rPr lang="en-US" sz="1400" b="1">
                <a:solidFill>
                  <a:schemeClr val="tx1"/>
                </a:solidFill>
                <a:latin typeface="Arial" panose="020B0604020202020204" pitchFamily="34" charset="0"/>
                <a:cs typeface="Arial" panose="020B0604020202020204" pitchFamily="34" charset="0"/>
              </a:rPr>
            </a:br>
            <a:r>
              <a:rPr lang="en-US" sz="1400" b="1">
                <a:solidFill>
                  <a:schemeClr val="tx1"/>
                </a:solidFill>
                <a:latin typeface="Arial" panose="020B0604020202020204" pitchFamily="34" charset="0"/>
                <a:cs typeface="Arial" panose="020B0604020202020204" pitchFamily="34" charset="0"/>
              </a:rPr>
              <a:t>control design</a:t>
            </a:r>
            <a:endParaRPr lang="en-US" sz="1000" b="1">
              <a:solidFill>
                <a:schemeClr val="tx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70D88387-5722-D38E-B424-C66D6794FEC9}"/>
              </a:ext>
            </a:extLst>
          </p:cNvPr>
          <p:cNvSpPr/>
          <p:nvPr/>
        </p:nvSpPr>
        <p:spPr>
          <a:xfrm>
            <a:off x="9000766" y="1109783"/>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Perform independent assessments of solution readiness</a:t>
            </a:r>
            <a:endParaRPr lang="en-US" sz="1000" b="1">
              <a:solidFill>
                <a:schemeClr val="tx1"/>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FCBC393D-397C-BE77-669E-13CF2494494E}"/>
              </a:ext>
            </a:extLst>
          </p:cNvPr>
          <p:cNvSpPr/>
          <p:nvPr/>
        </p:nvSpPr>
        <p:spPr>
          <a:xfrm>
            <a:off x="9000766" y="3685902"/>
            <a:ext cx="2247414" cy="1487869"/>
          </a:xfrm>
          <a:prstGeom prst="rect">
            <a:avLst/>
          </a:prstGeom>
          <a:solidFill>
            <a:schemeClr val="bg1"/>
          </a:solidFill>
          <a:ln w="9525">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tx1"/>
                </a:solidFill>
                <a:latin typeface="Arial" panose="020B0604020202020204" pitchFamily="34" charset="0"/>
                <a:cs typeface="Arial" panose="020B0604020202020204" pitchFamily="34" charset="0"/>
              </a:rPr>
              <a:t>Perform independent assessments of solution readiness</a:t>
            </a:r>
            <a:endParaRPr lang="en-US" sz="1000" b="1">
              <a:solidFill>
                <a:schemeClr val="tx1"/>
              </a:solidFill>
              <a:latin typeface="Arial" panose="020B0604020202020204" pitchFamily="34" charset="0"/>
              <a:cs typeface="Arial" panose="020B0604020202020204" pitchFamily="34" charset="0"/>
            </a:endParaRPr>
          </a:p>
        </p:txBody>
      </p:sp>
      <p:pic>
        <p:nvPicPr>
          <p:cNvPr id="3" name="Graphic 2" descr="Document with solid fill">
            <a:extLst>
              <a:ext uri="{FF2B5EF4-FFF2-40B4-BE49-F238E27FC236}">
                <a16:creationId xmlns:a16="http://schemas.microsoft.com/office/drawing/2014/main" id="{D1CEBC63-955B-0287-3DC0-236344272C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26402" y="4992387"/>
            <a:ext cx="684180" cy="684180"/>
          </a:xfrm>
          <a:prstGeom prst="rect">
            <a:avLst/>
          </a:prstGeom>
        </p:spPr>
      </p:pic>
      <p:pic>
        <p:nvPicPr>
          <p:cNvPr id="4" name="Graphic 3" descr="Circles with arrows with solid fill">
            <a:extLst>
              <a:ext uri="{FF2B5EF4-FFF2-40B4-BE49-F238E27FC236}">
                <a16:creationId xmlns:a16="http://schemas.microsoft.com/office/drawing/2014/main" id="{5ADBC52C-CCFA-D743-5D7B-247FB4B810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411729" y="2416268"/>
            <a:ext cx="684180" cy="684180"/>
          </a:xfrm>
          <a:prstGeom prst="rect">
            <a:avLst/>
          </a:prstGeom>
        </p:spPr>
      </p:pic>
      <p:pic>
        <p:nvPicPr>
          <p:cNvPr id="5" name="Graphic 4" descr="Handshake with solid fill">
            <a:extLst>
              <a:ext uri="{FF2B5EF4-FFF2-40B4-BE49-F238E27FC236}">
                <a16:creationId xmlns:a16="http://schemas.microsoft.com/office/drawing/2014/main" id="{0533C300-F2DF-49B3-DEC0-A1EBF0D694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097056" y="2416268"/>
            <a:ext cx="684180" cy="684180"/>
          </a:xfrm>
          <a:prstGeom prst="rect">
            <a:avLst/>
          </a:prstGeom>
        </p:spPr>
      </p:pic>
      <p:pic>
        <p:nvPicPr>
          <p:cNvPr id="6" name="Graphic 5" descr="Gears with solid fill">
            <a:extLst>
              <a:ext uri="{FF2B5EF4-FFF2-40B4-BE49-F238E27FC236}">
                <a16:creationId xmlns:a16="http://schemas.microsoft.com/office/drawing/2014/main" id="{9676E623-F85C-F836-CB71-89BE1B90445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782383" y="2416268"/>
            <a:ext cx="684180" cy="684180"/>
          </a:xfrm>
          <a:prstGeom prst="rect">
            <a:avLst/>
          </a:prstGeom>
        </p:spPr>
      </p:pic>
      <p:pic>
        <p:nvPicPr>
          <p:cNvPr id="7" name="Graphic 6" descr="Exclamation mark with solid fill">
            <a:extLst>
              <a:ext uri="{FF2B5EF4-FFF2-40B4-BE49-F238E27FC236}">
                <a16:creationId xmlns:a16="http://schemas.microsoft.com/office/drawing/2014/main" id="{BF5AAD4E-9CC4-0061-58E3-AED363E188C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735956" y="2416268"/>
            <a:ext cx="684180" cy="684180"/>
          </a:xfrm>
          <a:prstGeom prst="rect">
            <a:avLst/>
          </a:prstGeom>
        </p:spPr>
      </p:pic>
      <p:pic>
        <p:nvPicPr>
          <p:cNvPr id="27" name="Graphic 26" descr="Magnifying glass with solid fill">
            <a:extLst>
              <a:ext uri="{FF2B5EF4-FFF2-40B4-BE49-F238E27FC236}">
                <a16:creationId xmlns:a16="http://schemas.microsoft.com/office/drawing/2014/main" id="{CC2BA4E3-537B-4FC0-9C8F-6BBC3EA027E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097056" y="4992387"/>
            <a:ext cx="684180" cy="684180"/>
          </a:xfrm>
          <a:prstGeom prst="rect">
            <a:avLst/>
          </a:prstGeom>
        </p:spPr>
      </p:pic>
      <p:pic>
        <p:nvPicPr>
          <p:cNvPr id="29" name="Graphic 28" descr="Bar graph with upward trend with solid fill">
            <a:extLst>
              <a:ext uri="{FF2B5EF4-FFF2-40B4-BE49-F238E27FC236}">
                <a16:creationId xmlns:a16="http://schemas.microsoft.com/office/drawing/2014/main" id="{4C39F7F3-7BDD-7449-88A0-3A128BFAFDD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411729" y="4992387"/>
            <a:ext cx="684180" cy="684180"/>
          </a:xfrm>
          <a:prstGeom prst="rect">
            <a:avLst/>
          </a:prstGeom>
        </p:spPr>
      </p:pic>
      <p:pic>
        <p:nvPicPr>
          <p:cNvPr id="31" name="Graphic 30" descr="Checklist with solid fill">
            <a:extLst>
              <a:ext uri="{FF2B5EF4-FFF2-40B4-BE49-F238E27FC236}">
                <a16:creationId xmlns:a16="http://schemas.microsoft.com/office/drawing/2014/main" id="{74FFBCCE-F7FE-B2DB-3863-4EDA4BBAFF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782383" y="4992387"/>
            <a:ext cx="684180" cy="684180"/>
          </a:xfrm>
          <a:prstGeom prst="rect">
            <a:avLst/>
          </a:prstGeom>
        </p:spPr>
      </p:pic>
    </p:spTree>
    <p:extLst>
      <p:ext uri="{BB962C8B-B14F-4D97-AF65-F5344CB8AC3E}">
        <p14:creationId xmlns:p14="http://schemas.microsoft.com/office/powerpoint/2010/main" val="1480651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D4248-F14A-ACBA-0262-926A1CCB9D3E}"/>
              </a:ext>
            </a:extLst>
          </p:cNvPr>
          <p:cNvSpPr>
            <a:spLocks noGrp="1"/>
          </p:cNvSpPr>
          <p:nvPr>
            <p:ph type="title"/>
          </p:nvPr>
        </p:nvSpPr>
        <p:spPr/>
        <p:txBody>
          <a:bodyPr/>
          <a:lstStyle/>
          <a:p>
            <a:r>
              <a:rPr lang="en-US"/>
              <a:t>Project Organizational Structure</a:t>
            </a:r>
          </a:p>
        </p:txBody>
      </p:sp>
      <p:sp>
        <p:nvSpPr>
          <p:cNvPr id="4" name="TextBox 3">
            <a:extLst>
              <a:ext uri="{FF2B5EF4-FFF2-40B4-BE49-F238E27FC236}">
                <a16:creationId xmlns:a16="http://schemas.microsoft.com/office/drawing/2014/main" id="{8843E182-F5AF-8858-C829-64714598F74C}"/>
              </a:ext>
            </a:extLst>
          </p:cNvPr>
          <p:cNvSpPr txBox="1"/>
          <p:nvPr/>
        </p:nvSpPr>
        <p:spPr>
          <a:xfrm>
            <a:off x="838200" y="1066483"/>
            <a:ext cx="10515600" cy="430887"/>
          </a:xfrm>
          <a:prstGeom prst="rect">
            <a:avLst/>
          </a:prstGeom>
          <a:noFill/>
        </p:spPr>
        <p:txBody>
          <a:bodyPr wrap="square" lIns="0" tIns="0" rIns="0" bIns="0">
            <a:spAutoFit/>
          </a:bodyPr>
          <a:lstStyle/>
          <a:p>
            <a:r>
              <a:rPr lang="en-US" sz="1400" b="1" dirty="0">
                <a:latin typeface="Arial" panose="020B0604020202020204" pitchFamily="34" charset="0"/>
                <a:cs typeface="Arial" panose="020B0604020202020204" pitchFamily="34" charset="0"/>
              </a:rPr>
              <a:t>Developing a successful project team involves the coming together of a variety of stakeholders to create a single integrated team. This ensures that all the appropriate parties are at the table to provide necessary input along the way. </a:t>
            </a:r>
          </a:p>
        </p:txBody>
      </p:sp>
      <p:sp>
        <p:nvSpPr>
          <p:cNvPr id="5" name="Oval 4">
            <a:extLst>
              <a:ext uri="{FF2B5EF4-FFF2-40B4-BE49-F238E27FC236}">
                <a16:creationId xmlns:a16="http://schemas.microsoft.com/office/drawing/2014/main" id="{CB31C3DD-6B74-F888-9BAF-A95F044D1644}"/>
              </a:ext>
            </a:extLst>
          </p:cNvPr>
          <p:cNvSpPr/>
          <p:nvPr/>
        </p:nvSpPr>
        <p:spPr>
          <a:xfrm>
            <a:off x="7883094" y="4182635"/>
            <a:ext cx="1807850" cy="1807850"/>
          </a:xfrm>
          <a:prstGeom prst="ellipse">
            <a:avLst/>
          </a:prstGeom>
          <a:solidFill>
            <a:schemeClr val="bg1">
              <a:lumMod val="6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a:latin typeface="Arial" panose="020B0604020202020204" pitchFamily="34" charset="0"/>
                <a:cs typeface="Arial" panose="020B0604020202020204" pitchFamily="34" charset="0"/>
              </a:rPr>
              <a:t>External Stakeholders </a:t>
            </a:r>
          </a:p>
        </p:txBody>
      </p:sp>
      <p:cxnSp>
        <p:nvCxnSpPr>
          <p:cNvPr id="6" name="Straight Connector 5">
            <a:extLst>
              <a:ext uri="{FF2B5EF4-FFF2-40B4-BE49-F238E27FC236}">
                <a16:creationId xmlns:a16="http://schemas.microsoft.com/office/drawing/2014/main" id="{9ABEDBA0-8B21-A816-84D7-1FDA94626852}"/>
              </a:ext>
            </a:extLst>
          </p:cNvPr>
          <p:cNvCxnSpPr>
            <a:cxnSpLocks/>
            <a:stCxn id="15" idx="5"/>
            <a:endCxn id="5" idx="1"/>
          </p:cNvCxnSpPr>
          <p:nvPr/>
        </p:nvCxnSpPr>
        <p:spPr>
          <a:xfrm>
            <a:off x="6944239" y="3039061"/>
            <a:ext cx="1203609" cy="1408328"/>
          </a:xfrm>
          <a:prstGeom prst="line">
            <a:avLst/>
          </a:prstGeom>
          <a:ln w="25400">
            <a:solidFill>
              <a:srgbClr val="00BCC8"/>
            </a:solidFill>
            <a:prstDash val="sys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30AF510C-53F9-6788-6622-81D5F9B2C2A7}"/>
              </a:ext>
            </a:extLst>
          </p:cNvPr>
          <p:cNvSpPr/>
          <p:nvPr/>
        </p:nvSpPr>
        <p:spPr>
          <a:xfrm>
            <a:off x="9759008" y="4686451"/>
            <a:ext cx="1784845" cy="800219"/>
          </a:xfrm>
          <a:prstGeom prst="rect">
            <a:avLst/>
          </a:prstGeom>
        </p:spPr>
        <p:txBody>
          <a:bodyPr wrap="square">
            <a:spAutoFit/>
          </a:bodyPr>
          <a:lstStyle/>
          <a:p>
            <a:pPr marL="0" lvl="1" defTabSz="344479">
              <a:spcAft>
                <a:spcPts val="600"/>
              </a:spcAft>
            </a:pPr>
            <a:r>
              <a:rPr lang="en-US" sz="1200" b="1">
                <a:solidFill>
                  <a:schemeClr val="bg1">
                    <a:lumMod val="65000"/>
                  </a:schemeClr>
                </a:solidFill>
                <a:latin typeface="Arial" panose="020B0604020202020204" pitchFamily="34" charset="0"/>
                <a:cs typeface="Arial" panose="020B0604020202020204" pitchFamily="34" charset="0"/>
              </a:rPr>
              <a:t>External Auditors</a:t>
            </a:r>
          </a:p>
          <a:p>
            <a:pPr marL="0" lvl="1" defTabSz="344479">
              <a:spcAft>
                <a:spcPts val="600"/>
              </a:spcAft>
            </a:pPr>
            <a:r>
              <a:rPr lang="en-US" sz="1200" b="1">
                <a:solidFill>
                  <a:schemeClr val="bg1">
                    <a:lumMod val="65000"/>
                  </a:schemeClr>
                </a:solidFill>
                <a:latin typeface="Arial" panose="020B0604020202020204" pitchFamily="34" charset="0"/>
                <a:cs typeface="Arial" panose="020B0604020202020204" pitchFamily="34" charset="0"/>
              </a:rPr>
              <a:t>Regulators</a:t>
            </a:r>
          </a:p>
          <a:p>
            <a:pPr marL="0" lvl="1" defTabSz="344479">
              <a:spcAft>
                <a:spcPts val="600"/>
              </a:spcAft>
            </a:pPr>
            <a:r>
              <a:rPr lang="en-US" sz="1200" b="1">
                <a:solidFill>
                  <a:schemeClr val="bg1">
                    <a:lumMod val="65000"/>
                  </a:schemeClr>
                </a:solidFill>
                <a:latin typeface="Arial" panose="020B0604020202020204" pitchFamily="34" charset="0"/>
                <a:cs typeface="Arial" panose="020B0604020202020204" pitchFamily="34" charset="0"/>
              </a:rPr>
              <a:t>Reliant Third Parties</a:t>
            </a:r>
          </a:p>
        </p:txBody>
      </p:sp>
      <p:sp>
        <p:nvSpPr>
          <p:cNvPr id="8" name="Rectangle 7">
            <a:extLst>
              <a:ext uri="{FF2B5EF4-FFF2-40B4-BE49-F238E27FC236}">
                <a16:creationId xmlns:a16="http://schemas.microsoft.com/office/drawing/2014/main" id="{971005F0-04CE-865A-DF35-44FBA247EEAE}"/>
              </a:ext>
            </a:extLst>
          </p:cNvPr>
          <p:cNvSpPr/>
          <p:nvPr/>
        </p:nvSpPr>
        <p:spPr>
          <a:xfrm>
            <a:off x="5688503" y="3423981"/>
            <a:ext cx="1695553" cy="1768982"/>
          </a:xfrm>
          <a:prstGeom prst="rect">
            <a:avLst/>
          </a:prstGeom>
        </p:spPr>
        <p:txBody>
          <a:bodyPr wrap="square" lIns="45357" tIns="45357" rIns="45357" bIns="45357">
            <a:spAutoFit/>
          </a:bodyPr>
          <a:lstStyle/>
          <a:p>
            <a:pPr marL="0" lvl="1" defTabSz="344479">
              <a:spcAft>
                <a:spcPts val="1000"/>
              </a:spcAft>
            </a:pPr>
            <a:r>
              <a:rPr lang="en-US" sz="1200" b="1">
                <a:latin typeface="Arial" panose="020B0604020202020204" pitchFamily="34" charset="0"/>
                <a:cs typeface="Arial" panose="020B0604020202020204" pitchFamily="34" charset="0"/>
              </a:rPr>
              <a:t>Independent Perspective</a:t>
            </a:r>
          </a:p>
          <a:p>
            <a:pPr marL="0" lvl="1" defTabSz="344479">
              <a:spcAft>
                <a:spcPts val="1000"/>
              </a:spcAft>
            </a:pPr>
            <a:r>
              <a:rPr lang="en-US" sz="1200" b="1">
                <a:latin typeface="Arial" panose="020B0604020202020204" pitchFamily="34" charset="0"/>
                <a:cs typeface="Arial" panose="020B0604020202020204" pitchFamily="34" charset="0"/>
              </a:rPr>
              <a:t>Risk &amp; Controls Experts</a:t>
            </a:r>
          </a:p>
          <a:p>
            <a:pPr marL="0" lvl="1" defTabSz="344479">
              <a:spcAft>
                <a:spcPts val="1000"/>
              </a:spcAft>
            </a:pPr>
            <a:r>
              <a:rPr lang="en-US" sz="1200" b="1">
                <a:latin typeface="Arial" panose="020B0604020202020204" pitchFamily="34" charset="0"/>
                <a:cs typeface="Arial" panose="020B0604020202020204" pitchFamily="34" charset="0"/>
              </a:rPr>
              <a:t>Trusted Advisors </a:t>
            </a:r>
          </a:p>
          <a:p>
            <a:pPr marL="0" lvl="1" defTabSz="344479">
              <a:spcAft>
                <a:spcPts val="1000"/>
              </a:spcAft>
            </a:pPr>
            <a:r>
              <a:rPr lang="en-US" sz="1200" b="1">
                <a:latin typeface="Arial" panose="020B0604020202020204" pitchFamily="34" charset="0"/>
                <a:cs typeface="Arial" panose="020B0604020202020204" pitchFamily="34" charset="0"/>
              </a:rPr>
              <a:t>External Stakeholder Shield / Liaison</a:t>
            </a:r>
          </a:p>
        </p:txBody>
      </p:sp>
      <p:sp>
        <p:nvSpPr>
          <p:cNvPr id="9" name="Rectangle 8">
            <a:extLst>
              <a:ext uri="{FF2B5EF4-FFF2-40B4-BE49-F238E27FC236}">
                <a16:creationId xmlns:a16="http://schemas.microsoft.com/office/drawing/2014/main" id="{BE17510D-23AE-F70B-3D41-F3727A083AEE}"/>
              </a:ext>
            </a:extLst>
          </p:cNvPr>
          <p:cNvSpPr/>
          <p:nvPr/>
        </p:nvSpPr>
        <p:spPr>
          <a:xfrm>
            <a:off x="3493912" y="3423981"/>
            <a:ext cx="1907231" cy="2025463"/>
          </a:xfrm>
          <a:prstGeom prst="rect">
            <a:avLst/>
          </a:prstGeom>
        </p:spPr>
        <p:txBody>
          <a:bodyPr wrap="square" lIns="45357" tIns="45357" rIns="45357" bIns="45357">
            <a:spAutoFit/>
          </a:bodyPr>
          <a:lstStyle/>
          <a:p>
            <a:pPr>
              <a:spcAft>
                <a:spcPts val="1000"/>
              </a:spcAft>
            </a:pPr>
            <a:r>
              <a:rPr lang="en-US" sz="1200" b="1" dirty="0">
                <a:latin typeface="Arial" panose="020B0604020202020204" pitchFamily="34" charset="0"/>
                <a:cs typeface="Arial" panose="020B0604020202020204" pitchFamily="34" charset="0"/>
              </a:rPr>
              <a:t>Project Management Office</a:t>
            </a:r>
          </a:p>
          <a:p>
            <a:pPr>
              <a:spcAft>
                <a:spcPts val="1000"/>
              </a:spcAft>
            </a:pPr>
            <a:r>
              <a:rPr lang="en-US" sz="1200" b="1" dirty="0">
                <a:latin typeface="Arial" panose="020B0604020202020204" pitchFamily="34" charset="0"/>
                <a:cs typeface="Arial" panose="020B0604020202020204" pitchFamily="34" charset="0"/>
              </a:rPr>
              <a:t>Product Teams</a:t>
            </a:r>
          </a:p>
          <a:p>
            <a:pPr>
              <a:spcAft>
                <a:spcPts val="1000"/>
              </a:spcAft>
            </a:pPr>
            <a:r>
              <a:rPr lang="en-US" sz="1200" b="1" dirty="0">
                <a:latin typeface="Arial" panose="020B0604020202020204" pitchFamily="34" charset="0"/>
                <a:cs typeface="Arial" panose="020B0604020202020204" pitchFamily="34" charset="0"/>
              </a:rPr>
              <a:t>System Integrators</a:t>
            </a:r>
          </a:p>
          <a:p>
            <a:pPr>
              <a:spcAft>
                <a:spcPts val="1000"/>
              </a:spcAft>
            </a:pPr>
            <a:r>
              <a:rPr lang="en-US" sz="1200" b="1" dirty="0">
                <a:latin typeface="Arial" panose="020B0604020202020204" pitchFamily="34" charset="0"/>
                <a:cs typeface="Arial" panose="020B0604020202020204" pitchFamily="34" charset="0"/>
              </a:rPr>
              <a:t>Data Conversion Teams</a:t>
            </a:r>
          </a:p>
          <a:p>
            <a:pPr>
              <a:spcAft>
                <a:spcPts val="1000"/>
              </a:spcAft>
            </a:pPr>
            <a:r>
              <a:rPr lang="en-US" sz="1200" b="1" dirty="0">
                <a:latin typeface="Arial" panose="020B0604020202020204" pitchFamily="34" charset="0"/>
                <a:cs typeface="Arial" panose="020B0604020202020204" pitchFamily="34" charset="0"/>
              </a:rPr>
              <a:t>Subject Matter Experts</a:t>
            </a:r>
          </a:p>
          <a:p>
            <a:pPr>
              <a:spcAft>
                <a:spcPts val="1000"/>
              </a:spcAft>
            </a:pPr>
            <a:r>
              <a:rPr lang="en-US" sz="1200" b="1" dirty="0">
                <a:latin typeface="Arial" panose="020B0604020202020204" pitchFamily="34" charset="0"/>
                <a:cs typeface="Arial" panose="020B0604020202020204" pitchFamily="34" charset="0"/>
              </a:rPr>
              <a:t>Managed Services</a:t>
            </a:r>
          </a:p>
        </p:txBody>
      </p:sp>
      <p:sp>
        <p:nvSpPr>
          <p:cNvPr id="11" name="Arrow: Pentagon 4">
            <a:extLst>
              <a:ext uri="{FF2B5EF4-FFF2-40B4-BE49-F238E27FC236}">
                <a16:creationId xmlns:a16="http://schemas.microsoft.com/office/drawing/2014/main" id="{CB650786-48B1-D0A1-841C-4B99DB7EE7A2}"/>
              </a:ext>
            </a:extLst>
          </p:cNvPr>
          <p:cNvSpPr/>
          <p:nvPr/>
        </p:nvSpPr>
        <p:spPr>
          <a:xfrm>
            <a:off x="838200" y="2343146"/>
            <a:ext cx="8083784" cy="390132"/>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3">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9AC571C-5EBB-8179-BA57-B448C088F9CF}"/>
              </a:ext>
            </a:extLst>
          </p:cNvPr>
          <p:cNvSpPr txBox="1"/>
          <p:nvPr/>
        </p:nvSpPr>
        <p:spPr>
          <a:xfrm>
            <a:off x="2952161" y="2312035"/>
            <a:ext cx="361643"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D13F7C24-9839-6B71-6BCE-240A41E6FB7E}"/>
              </a:ext>
            </a:extLst>
          </p:cNvPr>
          <p:cNvSpPr txBox="1"/>
          <p:nvPr/>
        </p:nvSpPr>
        <p:spPr>
          <a:xfrm>
            <a:off x="5146752" y="2312035"/>
            <a:ext cx="361643"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94048EF0-4E61-6290-42A9-E5803A9DE790}"/>
              </a:ext>
            </a:extLst>
          </p:cNvPr>
          <p:cNvSpPr txBox="1"/>
          <p:nvPr/>
        </p:nvSpPr>
        <p:spPr>
          <a:xfrm>
            <a:off x="7814768" y="2312035"/>
            <a:ext cx="361643"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a:t>
            </a:r>
          </a:p>
        </p:txBody>
      </p:sp>
      <p:sp>
        <p:nvSpPr>
          <p:cNvPr id="15" name="Oval 14">
            <a:extLst>
              <a:ext uri="{FF2B5EF4-FFF2-40B4-BE49-F238E27FC236}">
                <a16:creationId xmlns:a16="http://schemas.microsoft.com/office/drawing/2014/main" id="{F3FA8949-F8B7-69F5-1AFF-5E9EC5CBCA95}"/>
              </a:ext>
            </a:extLst>
          </p:cNvPr>
          <p:cNvSpPr/>
          <p:nvPr/>
        </p:nvSpPr>
        <p:spPr>
          <a:xfrm>
            <a:off x="5694586" y="1789408"/>
            <a:ext cx="1464060" cy="1464060"/>
          </a:xfrm>
          <a:prstGeom prst="ellipse">
            <a:avLst/>
          </a:prstGeom>
          <a:solidFill>
            <a:srgbClr val="00BCC8"/>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latin typeface="Arial" panose="020B0604020202020204" pitchFamily="34" charset="0"/>
                <a:cs typeface="Arial" panose="020B0604020202020204" pitchFamily="34" charset="0"/>
              </a:rPr>
              <a:t>Internal Audit</a:t>
            </a:r>
          </a:p>
        </p:txBody>
      </p:sp>
      <p:sp>
        <p:nvSpPr>
          <p:cNvPr id="16" name="Oval 15">
            <a:extLst>
              <a:ext uri="{FF2B5EF4-FFF2-40B4-BE49-F238E27FC236}">
                <a16:creationId xmlns:a16="http://schemas.microsoft.com/office/drawing/2014/main" id="{B56992AE-E274-1DDD-1BAF-7706FA55E587}"/>
              </a:ext>
            </a:extLst>
          </p:cNvPr>
          <p:cNvSpPr/>
          <p:nvPr/>
        </p:nvSpPr>
        <p:spPr>
          <a:xfrm>
            <a:off x="3499995" y="1789408"/>
            <a:ext cx="1464060" cy="1464060"/>
          </a:xfrm>
          <a:prstGeom prst="ellipse">
            <a:avLst/>
          </a:prstGeom>
          <a:solidFill>
            <a:schemeClr val="accent5"/>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a:latin typeface="Arial" panose="020B0604020202020204" pitchFamily="34" charset="0"/>
                <a:cs typeface="Arial" panose="020B0604020202020204" pitchFamily="34" charset="0"/>
              </a:rPr>
              <a:t>Project Specialists</a:t>
            </a:r>
          </a:p>
        </p:txBody>
      </p:sp>
      <p:sp>
        <p:nvSpPr>
          <p:cNvPr id="17" name="Oval 16">
            <a:extLst>
              <a:ext uri="{FF2B5EF4-FFF2-40B4-BE49-F238E27FC236}">
                <a16:creationId xmlns:a16="http://schemas.microsoft.com/office/drawing/2014/main" id="{EE4139FB-83F2-95C4-E974-34EE8990FEE4}"/>
              </a:ext>
            </a:extLst>
          </p:cNvPr>
          <p:cNvSpPr/>
          <p:nvPr/>
        </p:nvSpPr>
        <p:spPr>
          <a:xfrm>
            <a:off x="1305404" y="1789408"/>
            <a:ext cx="1464060" cy="1464060"/>
          </a:xfrm>
          <a:prstGeom prst="ellipse">
            <a:avLst/>
          </a:prstGeom>
          <a:solidFill>
            <a:schemeClr val="accent1"/>
          </a:solidFill>
          <a:ln w="57150" cap="flat" cmpd="sng" algn="ctr">
            <a:solidFill>
              <a:schemeClr val="bg1"/>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dirty="0">
                <a:latin typeface="Arial" panose="020B0604020202020204" pitchFamily="34" charset="0"/>
                <a:cs typeface="Arial" panose="020B0604020202020204" pitchFamily="34" charset="0"/>
              </a:rPr>
              <a:t>Project Team &amp; Stakeholders</a:t>
            </a:r>
          </a:p>
        </p:txBody>
      </p:sp>
      <p:sp>
        <p:nvSpPr>
          <p:cNvPr id="18" name="Rectangle 17">
            <a:extLst>
              <a:ext uri="{FF2B5EF4-FFF2-40B4-BE49-F238E27FC236}">
                <a16:creationId xmlns:a16="http://schemas.microsoft.com/office/drawing/2014/main" id="{5F011B44-BD9E-8F05-4F22-FE532ADE45A3}"/>
              </a:ext>
            </a:extLst>
          </p:cNvPr>
          <p:cNvSpPr/>
          <p:nvPr/>
        </p:nvSpPr>
        <p:spPr>
          <a:xfrm>
            <a:off x="1299321" y="3423981"/>
            <a:ext cx="1695553" cy="1527891"/>
          </a:xfrm>
          <a:prstGeom prst="rect">
            <a:avLst/>
          </a:prstGeom>
        </p:spPr>
        <p:txBody>
          <a:bodyPr wrap="square" lIns="45357" tIns="45357" rIns="45357" bIns="45357">
            <a:spAutoFit/>
          </a:bodyPr>
          <a:lstStyle/>
          <a:p>
            <a:pPr marL="0" lvl="1" defTabSz="344479">
              <a:spcAft>
                <a:spcPts val="1000"/>
              </a:spcAft>
            </a:pPr>
            <a:r>
              <a:rPr lang="en-US" sz="1200" b="1">
                <a:latin typeface="Arial" panose="020B0604020202020204" pitchFamily="34" charset="0"/>
                <a:cs typeface="Arial" panose="020B0604020202020204" pitchFamily="34" charset="0"/>
              </a:rPr>
              <a:t>Project Leads</a:t>
            </a:r>
          </a:p>
          <a:p>
            <a:pPr marL="0" lvl="1" defTabSz="344479">
              <a:spcAft>
                <a:spcPts val="1000"/>
              </a:spcAft>
            </a:pPr>
            <a:r>
              <a:rPr lang="en-US" sz="1200" b="1">
                <a:latin typeface="Arial" panose="020B0604020202020204" pitchFamily="34" charset="0"/>
                <a:cs typeface="Arial" panose="020B0604020202020204" pitchFamily="34" charset="0"/>
              </a:rPr>
              <a:t>Product Owners</a:t>
            </a:r>
          </a:p>
          <a:p>
            <a:pPr marL="0" lvl="1" defTabSz="344479">
              <a:spcAft>
                <a:spcPts val="1000"/>
              </a:spcAft>
            </a:pPr>
            <a:r>
              <a:rPr lang="en-US" sz="1200" b="1">
                <a:latin typeface="Arial" panose="020B0604020202020204" pitchFamily="34" charset="0"/>
                <a:cs typeface="Arial" panose="020B0604020202020204" pitchFamily="34" charset="0"/>
              </a:rPr>
              <a:t>Process Owners</a:t>
            </a:r>
          </a:p>
          <a:p>
            <a:pPr marL="0" lvl="1" defTabSz="344479">
              <a:spcAft>
                <a:spcPts val="1000"/>
              </a:spcAft>
            </a:pPr>
            <a:r>
              <a:rPr lang="en-US" sz="1200" b="1">
                <a:latin typeface="Arial" panose="020B0604020202020204" pitchFamily="34" charset="0"/>
                <a:cs typeface="Arial" panose="020B0604020202020204" pitchFamily="34" charset="0"/>
              </a:rPr>
              <a:t>IT Teams</a:t>
            </a:r>
          </a:p>
          <a:p>
            <a:pPr marL="0" lvl="1" defTabSz="344479">
              <a:spcAft>
                <a:spcPts val="1000"/>
              </a:spcAft>
            </a:pPr>
            <a:r>
              <a:rPr lang="en-US" sz="1200" b="1">
                <a:latin typeface="Arial" panose="020B0604020202020204" pitchFamily="34" charset="0"/>
                <a:cs typeface="Arial" panose="020B0604020202020204" pitchFamily="34" charset="0"/>
              </a:rPr>
              <a:t>Executive Sponsors</a:t>
            </a:r>
          </a:p>
        </p:txBody>
      </p:sp>
      <p:sp>
        <p:nvSpPr>
          <p:cNvPr id="23" name="Oval 22">
            <a:extLst>
              <a:ext uri="{FF2B5EF4-FFF2-40B4-BE49-F238E27FC236}">
                <a16:creationId xmlns:a16="http://schemas.microsoft.com/office/drawing/2014/main" id="{1A3D7877-97FF-94A9-03ED-86220C655021}"/>
              </a:ext>
            </a:extLst>
          </p:cNvPr>
          <p:cNvSpPr/>
          <p:nvPr/>
        </p:nvSpPr>
        <p:spPr>
          <a:xfrm>
            <a:off x="9332101" y="1634287"/>
            <a:ext cx="1807850" cy="180785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0714" tIns="640080" rIns="90714" bIns="90714" rtlCol="0" anchor="ctr"/>
          <a:lstStyle/>
          <a:p>
            <a:pPr algn="ctr"/>
            <a:r>
              <a:rPr lang="en-US">
                <a:solidFill>
                  <a:schemeClr val="tx1"/>
                </a:solidFill>
                <a:latin typeface="Arial" panose="020B0604020202020204" pitchFamily="34" charset="0"/>
                <a:cs typeface="Arial" panose="020B0604020202020204" pitchFamily="34" charset="0"/>
              </a:rPr>
              <a:t>Integrated</a:t>
            </a:r>
            <a:br>
              <a:rPr lang="en-US">
                <a:solidFill>
                  <a:schemeClr val="tx1"/>
                </a:solidFill>
                <a:latin typeface="Arial" panose="020B0604020202020204" pitchFamily="34" charset="0"/>
                <a:cs typeface="Arial" panose="020B0604020202020204" pitchFamily="34" charset="0"/>
              </a:rPr>
            </a:br>
            <a:r>
              <a:rPr lang="en-US">
                <a:solidFill>
                  <a:schemeClr val="tx1"/>
                </a:solidFill>
                <a:latin typeface="Arial" panose="020B0604020202020204" pitchFamily="34" charset="0"/>
                <a:cs typeface="Arial" panose="020B0604020202020204" pitchFamily="34" charset="0"/>
              </a:rPr>
              <a:t>Project Team</a:t>
            </a:r>
          </a:p>
        </p:txBody>
      </p:sp>
      <p:pic>
        <p:nvPicPr>
          <p:cNvPr id="29" name="Graphic 28" descr="Users with solid fill">
            <a:extLst>
              <a:ext uri="{FF2B5EF4-FFF2-40B4-BE49-F238E27FC236}">
                <a16:creationId xmlns:a16="http://schemas.microsoft.com/office/drawing/2014/main" id="{459FC514-F4AC-C8BE-EE7F-ED72230704D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78826" y="1620222"/>
            <a:ext cx="914400" cy="914400"/>
          </a:xfrm>
          <a:prstGeom prst="rect">
            <a:avLst/>
          </a:prstGeom>
        </p:spPr>
      </p:pic>
      <p:pic>
        <p:nvPicPr>
          <p:cNvPr id="27" name="Graphic 26" descr="Shield with solid fill">
            <a:extLst>
              <a:ext uri="{FF2B5EF4-FFF2-40B4-BE49-F238E27FC236}">
                <a16:creationId xmlns:a16="http://schemas.microsoft.com/office/drawing/2014/main" id="{A27DF5E2-9554-C918-0F38-CC1D30B24C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88843" y="3350006"/>
            <a:ext cx="914400" cy="914400"/>
          </a:xfrm>
          <a:prstGeom prst="rect">
            <a:avLst/>
          </a:prstGeom>
        </p:spPr>
      </p:pic>
      <p:sp>
        <p:nvSpPr>
          <p:cNvPr id="3" name="Freeform 64">
            <a:extLst>
              <a:ext uri="{FF2B5EF4-FFF2-40B4-BE49-F238E27FC236}">
                <a16:creationId xmlns:a16="http://schemas.microsoft.com/office/drawing/2014/main" id="{3A16C471-19A0-3ECC-4231-34974EFFFFE1}"/>
              </a:ext>
            </a:extLst>
          </p:cNvPr>
          <p:cNvSpPr>
            <a:spLocks noChangeAspect="1"/>
          </p:cNvSpPr>
          <p:nvPr/>
        </p:nvSpPr>
        <p:spPr bwMode="auto">
          <a:xfrm>
            <a:off x="7343775" y="3564352"/>
            <a:ext cx="404536" cy="523810"/>
          </a:xfrm>
          <a:custGeom>
            <a:avLst/>
            <a:gdLst>
              <a:gd name="connsiteX0" fmla="*/ 1373188 w 1443038"/>
              <a:gd name="connsiteY0" fmla="*/ 1323281 h 1868487"/>
              <a:gd name="connsiteX1" fmla="*/ 1412977 w 1443038"/>
              <a:gd name="connsiteY1" fmla="*/ 1340247 h 1868487"/>
              <a:gd name="connsiteX2" fmla="*/ 1412977 w 1443038"/>
              <a:gd name="connsiteY2" fmla="*/ 1415653 h 1868487"/>
              <a:gd name="connsiteX3" fmla="*/ 1333398 w 1443038"/>
              <a:gd name="connsiteY3" fmla="*/ 1415653 h 1868487"/>
              <a:gd name="connsiteX4" fmla="*/ 1333398 w 1443038"/>
              <a:gd name="connsiteY4" fmla="*/ 1340247 h 1868487"/>
              <a:gd name="connsiteX5" fmla="*/ 1373188 w 1443038"/>
              <a:gd name="connsiteY5" fmla="*/ 1323281 h 1868487"/>
              <a:gd name="connsiteX6" fmla="*/ 721026 w 1443038"/>
              <a:gd name="connsiteY6" fmla="*/ 782637 h 1868487"/>
              <a:gd name="connsiteX7" fmla="*/ 819151 w 1443038"/>
              <a:gd name="connsiteY7" fmla="*/ 880474 h 1868487"/>
              <a:gd name="connsiteX8" fmla="*/ 758766 w 1443038"/>
              <a:gd name="connsiteY8" fmla="*/ 970785 h 1868487"/>
              <a:gd name="connsiteX9" fmla="*/ 758766 w 1443038"/>
              <a:gd name="connsiteY9" fmla="*/ 1087437 h 1868487"/>
              <a:gd name="connsiteX10" fmla="*/ 683285 w 1443038"/>
              <a:gd name="connsiteY10" fmla="*/ 1087437 h 1868487"/>
              <a:gd name="connsiteX11" fmla="*/ 683285 w 1443038"/>
              <a:gd name="connsiteY11" fmla="*/ 970785 h 1868487"/>
              <a:gd name="connsiteX12" fmla="*/ 619126 w 1443038"/>
              <a:gd name="connsiteY12" fmla="*/ 880474 h 1868487"/>
              <a:gd name="connsiteX13" fmla="*/ 721026 w 1443038"/>
              <a:gd name="connsiteY13" fmla="*/ 782637 h 1868487"/>
              <a:gd name="connsiteX14" fmla="*/ 403225 w 1443038"/>
              <a:gd name="connsiteY14" fmla="*/ 695325 h 1868487"/>
              <a:gd name="connsiteX15" fmla="*/ 403225 w 1443038"/>
              <a:gd name="connsiteY15" fmla="*/ 1169987 h 1868487"/>
              <a:gd name="connsiteX16" fmla="*/ 1038225 w 1443038"/>
              <a:gd name="connsiteY16" fmla="*/ 1169987 h 1868487"/>
              <a:gd name="connsiteX17" fmla="*/ 1038225 w 1443038"/>
              <a:gd name="connsiteY17" fmla="*/ 695325 h 1868487"/>
              <a:gd name="connsiteX18" fmla="*/ 717249 w 1443038"/>
              <a:gd name="connsiteY18" fmla="*/ 385762 h 1868487"/>
              <a:gd name="connsiteX19" fmla="*/ 596399 w 1443038"/>
              <a:gd name="connsiteY19" fmla="*/ 434693 h 1868487"/>
              <a:gd name="connsiteX20" fmla="*/ 539750 w 1443038"/>
              <a:gd name="connsiteY20" fmla="*/ 604069 h 1868487"/>
              <a:gd name="connsiteX21" fmla="*/ 539750 w 1443038"/>
              <a:gd name="connsiteY21" fmla="*/ 619124 h 1868487"/>
              <a:gd name="connsiteX22" fmla="*/ 898525 w 1443038"/>
              <a:gd name="connsiteY22" fmla="*/ 619124 h 1868487"/>
              <a:gd name="connsiteX23" fmla="*/ 898525 w 1443038"/>
              <a:gd name="connsiteY23" fmla="*/ 604069 h 1868487"/>
              <a:gd name="connsiteX24" fmla="*/ 841876 w 1443038"/>
              <a:gd name="connsiteY24" fmla="*/ 434693 h 1868487"/>
              <a:gd name="connsiteX25" fmla="*/ 721026 w 1443038"/>
              <a:gd name="connsiteY25" fmla="*/ 385762 h 1868487"/>
              <a:gd name="connsiteX26" fmla="*/ 717249 w 1443038"/>
              <a:gd name="connsiteY26" fmla="*/ 385762 h 1868487"/>
              <a:gd name="connsiteX27" fmla="*/ 721520 w 1443038"/>
              <a:gd name="connsiteY27" fmla="*/ 309562 h 1868487"/>
              <a:gd name="connsiteX28" fmla="*/ 895305 w 1443038"/>
              <a:gd name="connsiteY28" fmla="*/ 381320 h 1868487"/>
              <a:gd name="connsiteX29" fmla="*/ 974642 w 1443038"/>
              <a:gd name="connsiteY29" fmla="*/ 604146 h 1868487"/>
              <a:gd name="connsiteX30" fmla="*/ 974642 w 1443038"/>
              <a:gd name="connsiteY30" fmla="*/ 619253 h 1868487"/>
              <a:gd name="connsiteX31" fmla="*/ 1114426 w 1443038"/>
              <a:gd name="connsiteY31" fmla="*/ 619253 h 1868487"/>
              <a:gd name="connsiteX32" fmla="*/ 1114426 w 1443038"/>
              <a:gd name="connsiteY32" fmla="*/ 1246187 h 1868487"/>
              <a:gd name="connsiteX33" fmla="*/ 328613 w 1443038"/>
              <a:gd name="connsiteY33" fmla="*/ 1246187 h 1868487"/>
              <a:gd name="connsiteX34" fmla="*/ 328613 w 1443038"/>
              <a:gd name="connsiteY34" fmla="*/ 619253 h 1868487"/>
              <a:gd name="connsiteX35" fmla="*/ 464619 w 1443038"/>
              <a:gd name="connsiteY35" fmla="*/ 619253 h 1868487"/>
              <a:gd name="connsiteX36" fmla="*/ 464619 w 1443038"/>
              <a:gd name="connsiteY36" fmla="*/ 604146 h 1868487"/>
              <a:gd name="connsiteX37" fmla="*/ 543956 w 1443038"/>
              <a:gd name="connsiteY37" fmla="*/ 381320 h 1868487"/>
              <a:gd name="connsiteX38" fmla="*/ 721520 w 1443038"/>
              <a:gd name="connsiteY38" fmla="*/ 309562 h 1868487"/>
              <a:gd name="connsiteX39" fmla="*/ 721519 w 1443038"/>
              <a:gd name="connsiteY39" fmla="*/ 0 h 1868487"/>
              <a:gd name="connsiteX40" fmla="*/ 1443038 w 1443038"/>
              <a:gd name="connsiteY40" fmla="*/ 211385 h 1868487"/>
              <a:gd name="connsiteX41" fmla="*/ 1443038 w 1443038"/>
              <a:gd name="connsiteY41" fmla="*/ 1253208 h 1868487"/>
              <a:gd name="connsiteX42" fmla="*/ 1439260 w 1443038"/>
              <a:gd name="connsiteY42" fmla="*/ 1279631 h 1868487"/>
              <a:gd name="connsiteX43" fmla="*/ 1363709 w 1443038"/>
              <a:gd name="connsiteY43" fmla="*/ 1260757 h 1868487"/>
              <a:gd name="connsiteX44" fmla="*/ 1367486 w 1443038"/>
              <a:gd name="connsiteY44" fmla="*/ 1253208 h 1868487"/>
              <a:gd name="connsiteX45" fmla="*/ 1367486 w 1443038"/>
              <a:gd name="connsiteY45" fmla="*/ 268005 h 1868487"/>
              <a:gd name="connsiteX46" fmla="*/ 721519 w 1443038"/>
              <a:gd name="connsiteY46" fmla="*/ 79269 h 1868487"/>
              <a:gd name="connsiteX47" fmla="*/ 75552 w 1443038"/>
              <a:gd name="connsiteY47" fmla="*/ 268005 h 1868487"/>
              <a:gd name="connsiteX48" fmla="*/ 75552 w 1443038"/>
              <a:gd name="connsiteY48" fmla="*/ 1253208 h 1868487"/>
              <a:gd name="connsiteX49" fmla="*/ 721519 w 1443038"/>
              <a:gd name="connsiteY49" fmla="*/ 1789218 h 1868487"/>
              <a:gd name="connsiteX50" fmla="*/ 1280602 w 1443038"/>
              <a:gd name="connsiteY50" fmla="*/ 1441944 h 1868487"/>
              <a:gd name="connsiteX51" fmla="*/ 1341043 w 1443038"/>
              <a:gd name="connsiteY51" fmla="*/ 1483466 h 1868487"/>
              <a:gd name="connsiteX52" fmla="*/ 732852 w 1443038"/>
              <a:gd name="connsiteY52" fmla="*/ 1864712 h 1868487"/>
              <a:gd name="connsiteX53" fmla="*/ 721519 w 1443038"/>
              <a:gd name="connsiteY53" fmla="*/ 1868487 h 1868487"/>
              <a:gd name="connsiteX54" fmla="*/ 706409 w 1443038"/>
              <a:gd name="connsiteY54" fmla="*/ 1864712 h 1868487"/>
              <a:gd name="connsiteX55" fmla="*/ 0 w 1443038"/>
              <a:gd name="connsiteY55" fmla="*/ 1253208 h 1868487"/>
              <a:gd name="connsiteX56" fmla="*/ 0 w 1443038"/>
              <a:gd name="connsiteY56" fmla="*/ 211385 h 1868487"/>
              <a:gd name="connsiteX57" fmla="*/ 721519 w 1443038"/>
              <a:gd name="connsiteY57" fmla="*/ 0 h 186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443038" h="1868487">
                <a:moveTo>
                  <a:pt x="1373188" y="1323281"/>
                </a:moveTo>
                <a:cubicBezTo>
                  <a:pt x="1387398" y="1323281"/>
                  <a:pt x="1401609" y="1328936"/>
                  <a:pt x="1412977" y="1340247"/>
                </a:cubicBezTo>
                <a:cubicBezTo>
                  <a:pt x="1431925" y="1359099"/>
                  <a:pt x="1431925" y="1393031"/>
                  <a:pt x="1412977" y="1415653"/>
                </a:cubicBezTo>
                <a:cubicBezTo>
                  <a:pt x="1390240" y="1438275"/>
                  <a:pt x="1356135" y="1438275"/>
                  <a:pt x="1333398" y="1415653"/>
                </a:cubicBezTo>
                <a:cubicBezTo>
                  <a:pt x="1314450" y="1393031"/>
                  <a:pt x="1314450" y="1359099"/>
                  <a:pt x="1333398" y="1340247"/>
                </a:cubicBezTo>
                <a:cubicBezTo>
                  <a:pt x="1344766" y="1328936"/>
                  <a:pt x="1358977" y="1323281"/>
                  <a:pt x="1373188" y="1323281"/>
                </a:cubicBezTo>
                <a:close/>
                <a:moveTo>
                  <a:pt x="721026" y="782637"/>
                </a:moveTo>
                <a:cubicBezTo>
                  <a:pt x="773862" y="782637"/>
                  <a:pt x="819151" y="824030"/>
                  <a:pt x="819151" y="880474"/>
                </a:cubicBezTo>
                <a:cubicBezTo>
                  <a:pt x="819151" y="921867"/>
                  <a:pt x="792733" y="955733"/>
                  <a:pt x="758766" y="970785"/>
                </a:cubicBezTo>
                <a:cubicBezTo>
                  <a:pt x="758766" y="970785"/>
                  <a:pt x="758766" y="970785"/>
                  <a:pt x="758766" y="1087437"/>
                </a:cubicBezTo>
                <a:cubicBezTo>
                  <a:pt x="758766" y="1087437"/>
                  <a:pt x="758766" y="1087437"/>
                  <a:pt x="683285" y="1087437"/>
                </a:cubicBezTo>
                <a:cubicBezTo>
                  <a:pt x="683285" y="1087437"/>
                  <a:pt x="683285" y="1087437"/>
                  <a:pt x="683285" y="970785"/>
                </a:cubicBezTo>
                <a:cubicBezTo>
                  <a:pt x="645544" y="955733"/>
                  <a:pt x="619126" y="921867"/>
                  <a:pt x="619126" y="880474"/>
                </a:cubicBezTo>
                <a:cubicBezTo>
                  <a:pt x="619126" y="824030"/>
                  <a:pt x="664415" y="782637"/>
                  <a:pt x="721026" y="782637"/>
                </a:cubicBezTo>
                <a:close/>
                <a:moveTo>
                  <a:pt x="403225" y="695325"/>
                </a:moveTo>
                <a:lnTo>
                  <a:pt x="403225" y="1169987"/>
                </a:lnTo>
                <a:lnTo>
                  <a:pt x="1038225" y="1169987"/>
                </a:lnTo>
                <a:lnTo>
                  <a:pt x="1038225" y="695325"/>
                </a:lnTo>
                <a:close/>
                <a:moveTo>
                  <a:pt x="717249" y="385762"/>
                </a:moveTo>
                <a:cubicBezTo>
                  <a:pt x="717249" y="385762"/>
                  <a:pt x="649271" y="385762"/>
                  <a:pt x="596399" y="434693"/>
                </a:cubicBezTo>
                <a:cubicBezTo>
                  <a:pt x="558633" y="472332"/>
                  <a:pt x="539750" y="528790"/>
                  <a:pt x="539750" y="604069"/>
                </a:cubicBezTo>
                <a:lnTo>
                  <a:pt x="539750" y="619124"/>
                </a:lnTo>
                <a:cubicBezTo>
                  <a:pt x="539750" y="619124"/>
                  <a:pt x="539750" y="619124"/>
                  <a:pt x="898525" y="619124"/>
                </a:cubicBezTo>
                <a:cubicBezTo>
                  <a:pt x="898525" y="619124"/>
                  <a:pt x="898525" y="619124"/>
                  <a:pt x="898525" y="604069"/>
                </a:cubicBezTo>
                <a:cubicBezTo>
                  <a:pt x="898525" y="528790"/>
                  <a:pt x="879642" y="472332"/>
                  <a:pt x="841876" y="434693"/>
                </a:cubicBezTo>
                <a:cubicBezTo>
                  <a:pt x="789004" y="385762"/>
                  <a:pt x="721026" y="385762"/>
                  <a:pt x="721026" y="385762"/>
                </a:cubicBezTo>
                <a:cubicBezTo>
                  <a:pt x="721026" y="385762"/>
                  <a:pt x="721026" y="385762"/>
                  <a:pt x="717249" y="385762"/>
                </a:cubicBezTo>
                <a:close/>
                <a:moveTo>
                  <a:pt x="721520" y="309562"/>
                </a:moveTo>
                <a:cubicBezTo>
                  <a:pt x="725298" y="309562"/>
                  <a:pt x="819746" y="309562"/>
                  <a:pt x="895305" y="381320"/>
                </a:cubicBezTo>
                <a:cubicBezTo>
                  <a:pt x="948196" y="434194"/>
                  <a:pt x="974642" y="505951"/>
                  <a:pt x="974642" y="604146"/>
                </a:cubicBezTo>
                <a:cubicBezTo>
                  <a:pt x="974642" y="604146"/>
                  <a:pt x="974642" y="604146"/>
                  <a:pt x="974642" y="619253"/>
                </a:cubicBezTo>
                <a:lnTo>
                  <a:pt x="1114426" y="619253"/>
                </a:lnTo>
                <a:cubicBezTo>
                  <a:pt x="1114426" y="619253"/>
                  <a:pt x="1114426" y="619253"/>
                  <a:pt x="1114426" y="1246187"/>
                </a:cubicBezTo>
                <a:cubicBezTo>
                  <a:pt x="1114426" y="1246187"/>
                  <a:pt x="1114426" y="1246187"/>
                  <a:pt x="328613" y="1246187"/>
                </a:cubicBezTo>
                <a:cubicBezTo>
                  <a:pt x="328613" y="1246187"/>
                  <a:pt x="328613" y="1246187"/>
                  <a:pt x="328613" y="619253"/>
                </a:cubicBezTo>
                <a:cubicBezTo>
                  <a:pt x="328613" y="619253"/>
                  <a:pt x="328613" y="619253"/>
                  <a:pt x="464619" y="619253"/>
                </a:cubicBezTo>
                <a:cubicBezTo>
                  <a:pt x="464619" y="619253"/>
                  <a:pt x="464619" y="619253"/>
                  <a:pt x="464619" y="604146"/>
                </a:cubicBezTo>
                <a:cubicBezTo>
                  <a:pt x="464619" y="505951"/>
                  <a:pt x="491065" y="434194"/>
                  <a:pt x="543956" y="381320"/>
                </a:cubicBezTo>
                <a:cubicBezTo>
                  <a:pt x="619515" y="309562"/>
                  <a:pt x="713964" y="309562"/>
                  <a:pt x="721520" y="309562"/>
                </a:cubicBezTo>
                <a:close/>
                <a:moveTo>
                  <a:pt x="721519" y="0"/>
                </a:moveTo>
                <a:cubicBezTo>
                  <a:pt x="721519" y="0"/>
                  <a:pt x="721519" y="0"/>
                  <a:pt x="1443038" y="211385"/>
                </a:cubicBezTo>
                <a:cubicBezTo>
                  <a:pt x="1443038" y="211385"/>
                  <a:pt x="1443038" y="211385"/>
                  <a:pt x="1443038" y="1253208"/>
                </a:cubicBezTo>
                <a:cubicBezTo>
                  <a:pt x="1443038" y="1260757"/>
                  <a:pt x="1439260" y="1272081"/>
                  <a:pt x="1439260" y="1279631"/>
                </a:cubicBezTo>
                <a:cubicBezTo>
                  <a:pt x="1439260" y="1279631"/>
                  <a:pt x="1439260" y="1279631"/>
                  <a:pt x="1363709" y="1260757"/>
                </a:cubicBezTo>
                <a:cubicBezTo>
                  <a:pt x="1363709" y="1260757"/>
                  <a:pt x="1367486" y="1256982"/>
                  <a:pt x="1367486" y="1253208"/>
                </a:cubicBezTo>
                <a:cubicBezTo>
                  <a:pt x="1367486" y="1253208"/>
                  <a:pt x="1367486" y="1253208"/>
                  <a:pt x="1367486" y="268005"/>
                </a:cubicBezTo>
                <a:cubicBezTo>
                  <a:pt x="1367486" y="268005"/>
                  <a:pt x="1367486" y="268005"/>
                  <a:pt x="721519" y="79269"/>
                </a:cubicBezTo>
                <a:cubicBezTo>
                  <a:pt x="721519" y="79269"/>
                  <a:pt x="721519" y="79269"/>
                  <a:pt x="75552" y="268005"/>
                </a:cubicBezTo>
                <a:cubicBezTo>
                  <a:pt x="75552" y="268005"/>
                  <a:pt x="75552" y="268005"/>
                  <a:pt x="75552" y="1253208"/>
                </a:cubicBezTo>
                <a:cubicBezTo>
                  <a:pt x="75552" y="1491015"/>
                  <a:pt x="528862" y="1713724"/>
                  <a:pt x="721519" y="1789218"/>
                </a:cubicBezTo>
                <a:cubicBezTo>
                  <a:pt x="861290" y="1736372"/>
                  <a:pt x="1137054" y="1600482"/>
                  <a:pt x="1280602" y="1441944"/>
                </a:cubicBezTo>
                <a:lnTo>
                  <a:pt x="1341043" y="1483466"/>
                </a:lnTo>
                <a:cubicBezTo>
                  <a:pt x="1152164" y="1706174"/>
                  <a:pt x="755517" y="1857163"/>
                  <a:pt x="732852" y="1864712"/>
                </a:cubicBezTo>
                <a:cubicBezTo>
                  <a:pt x="732852" y="1864712"/>
                  <a:pt x="732852" y="1864712"/>
                  <a:pt x="721519" y="1868487"/>
                </a:cubicBezTo>
                <a:cubicBezTo>
                  <a:pt x="721519" y="1868487"/>
                  <a:pt x="721519" y="1868487"/>
                  <a:pt x="706409" y="1864712"/>
                </a:cubicBezTo>
                <a:cubicBezTo>
                  <a:pt x="676188" y="1853388"/>
                  <a:pt x="0" y="1600482"/>
                  <a:pt x="0" y="1253208"/>
                </a:cubicBezTo>
                <a:cubicBezTo>
                  <a:pt x="0" y="1253208"/>
                  <a:pt x="0" y="1253208"/>
                  <a:pt x="0" y="211385"/>
                </a:cubicBezTo>
                <a:cubicBezTo>
                  <a:pt x="0" y="211385"/>
                  <a:pt x="0" y="211385"/>
                  <a:pt x="721519"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US" dirty="0"/>
          </a:p>
        </p:txBody>
      </p:sp>
    </p:spTree>
    <p:extLst>
      <p:ext uri="{BB962C8B-B14F-4D97-AF65-F5344CB8AC3E}">
        <p14:creationId xmlns:p14="http://schemas.microsoft.com/office/powerpoint/2010/main" val="369139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980DF-9106-C575-D8AE-38F35528FCA7}"/>
            </a:ext>
          </a:extLst>
        </p:cNvPr>
        <p:cNvGrpSpPr/>
        <p:nvPr/>
      </p:nvGrpSpPr>
      <p:grpSpPr>
        <a:xfrm>
          <a:off x="0" y="0"/>
          <a:ext cx="0" cy="0"/>
          <a:chOff x="0" y="0"/>
          <a:chExt cx="0" cy="0"/>
        </a:xfrm>
      </p:grpSpPr>
      <p:sp>
        <p:nvSpPr>
          <p:cNvPr id="10" name="Freeform 9">
            <a:extLst>
              <a:ext uri="{FF2B5EF4-FFF2-40B4-BE49-F238E27FC236}">
                <a16:creationId xmlns:a16="http://schemas.microsoft.com/office/drawing/2014/main" id="{7063D390-4827-AB39-A5CF-CA694FC6CFEF}"/>
              </a:ext>
            </a:extLst>
          </p:cNvPr>
          <p:cNvSpPr/>
          <p:nvPr/>
        </p:nvSpPr>
        <p:spPr>
          <a:xfrm>
            <a:off x="853126" y="2138082"/>
            <a:ext cx="10485748" cy="3847212"/>
          </a:xfrm>
          <a:custGeom>
            <a:avLst/>
            <a:gdLst>
              <a:gd name="csX0" fmla="*/ 136 w 10485748"/>
              <a:gd name="csY0" fmla="*/ 0 h 3521960"/>
              <a:gd name="csX1" fmla="*/ 10485613 w 10485748"/>
              <a:gd name="csY1" fmla="*/ 0 h 3521960"/>
              <a:gd name="csX2" fmla="*/ 10485748 w 10485748"/>
              <a:gd name="csY2" fmla="*/ 1343 h 3521960"/>
              <a:gd name="csX3" fmla="*/ 10485748 w 10485748"/>
              <a:gd name="csY3" fmla="*/ 2817820 h 3521960"/>
              <a:gd name="csX4" fmla="*/ 9781608 w 10485748"/>
              <a:gd name="csY4" fmla="*/ 3521960 h 3521960"/>
              <a:gd name="csX5" fmla="*/ 704140 w 10485748"/>
              <a:gd name="csY5" fmla="*/ 3521960 h 3521960"/>
              <a:gd name="csX6" fmla="*/ 0 w 10485748"/>
              <a:gd name="csY6" fmla="*/ 2817820 h 3521960"/>
              <a:gd name="csX7" fmla="*/ 0 w 10485748"/>
              <a:gd name="csY7" fmla="*/ 1343 h 352196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10485748" h="3521960">
                <a:moveTo>
                  <a:pt x="136" y="0"/>
                </a:moveTo>
                <a:lnTo>
                  <a:pt x="10485613" y="0"/>
                </a:lnTo>
                <a:lnTo>
                  <a:pt x="10485748" y="1343"/>
                </a:lnTo>
                <a:lnTo>
                  <a:pt x="10485748" y="2817820"/>
                </a:lnTo>
                <a:cubicBezTo>
                  <a:pt x="10485748" y="3206706"/>
                  <a:pt x="10170494" y="3521960"/>
                  <a:pt x="9781608" y="3521960"/>
                </a:cubicBezTo>
                <a:lnTo>
                  <a:pt x="704140" y="3521960"/>
                </a:lnTo>
                <a:cubicBezTo>
                  <a:pt x="315254" y="3521960"/>
                  <a:pt x="0" y="3206706"/>
                  <a:pt x="0" y="2817820"/>
                </a:cubicBezTo>
                <a:lnTo>
                  <a:pt x="0" y="1343"/>
                </a:lnTo>
                <a:close/>
              </a:path>
            </a:pathLst>
          </a:custGeom>
          <a:solidFill>
            <a:schemeClr val="bg1"/>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schemeClr val="accent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FF47DE7-79BC-F311-AE04-9194B8E507A1}"/>
              </a:ext>
            </a:extLst>
          </p:cNvPr>
          <p:cNvSpPr>
            <a:spLocks noGrp="1"/>
          </p:cNvSpPr>
          <p:nvPr>
            <p:ph type="title"/>
          </p:nvPr>
        </p:nvSpPr>
        <p:spPr/>
        <p:txBody>
          <a:bodyPr/>
          <a:lstStyle/>
          <a:p>
            <a:r>
              <a:rPr lang="en-US"/>
              <a:t>Polling Question 1</a:t>
            </a:r>
          </a:p>
        </p:txBody>
      </p:sp>
      <p:sp>
        <p:nvSpPr>
          <p:cNvPr id="3" name="Rounded Rectangle 2">
            <a:extLst>
              <a:ext uri="{FF2B5EF4-FFF2-40B4-BE49-F238E27FC236}">
                <a16:creationId xmlns:a16="http://schemas.microsoft.com/office/drawing/2014/main" id="{B4DCE9D9-0F60-A4C5-DAF6-21B01C338436}"/>
              </a:ext>
            </a:extLst>
          </p:cNvPr>
          <p:cNvSpPr/>
          <p:nvPr/>
        </p:nvSpPr>
        <p:spPr>
          <a:xfrm>
            <a:off x="853126" y="1219200"/>
            <a:ext cx="10500674" cy="1082675"/>
          </a:xfrm>
          <a:prstGeom prst="roundRect">
            <a:avLst/>
          </a:prstGeom>
          <a:solidFill>
            <a:schemeClr val="accent1"/>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r>
              <a:rPr lang="en-US" b="1">
                <a:solidFill>
                  <a:schemeClr val="bg1"/>
                </a:solidFill>
                <a:latin typeface="Arial" panose="020B0604020202020204" pitchFamily="34" charset="0"/>
                <a:cs typeface="Arial" panose="020B0604020202020204" pitchFamily="34" charset="0"/>
              </a:rPr>
              <a:t>Have you used a Project Risk Advisory approach for auditing projects?</a:t>
            </a:r>
          </a:p>
        </p:txBody>
      </p:sp>
      <p:sp>
        <p:nvSpPr>
          <p:cNvPr id="4" name="Rounded Rectangle 3">
            <a:extLst>
              <a:ext uri="{FF2B5EF4-FFF2-40B4-BE49-F238E27FC236}">
                <a16:creationId xmlns:a16="http://schemas.microsoft.com/office/drawing/2014/main" id="{B5EE571C-B4DE-E241-3972-3496B048E089}"/>
              </a:ext>
            </a:extLst>
          </p:cNvPr>
          <p:cNvSpPr/>
          <p:nvPr/>
        </p:nvSpPr>
        <p:spPr>
          <a:xfrm>
            <a:off x="922492" y="1287672"/>
            <a:ext cx="10361942" cy="945730"/>
          </a:xfrm>
          <a:prstGeom prst="roundRect">
            <a:avLst/>
          </a:prstGeom>
          <a:no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b="1">
              <a:solidFill>
                <a:schemeClr val="bg1"/>
              </a:solidFill>
              <a:latin typeface="Arial" panose="020B0604020202020204" pitchFamily="34" charset="0"/>
              <a:cs typeface="Arial" panose="020B0604020202020204" pitchFamily="34" charset="0"/>
            </a:endParaRPr>
          </a:p>
        </p:txBody>
      </p:sp>
      <p:grpSp>
        <p:nvGrpSpPr>
          <p:cNvPr id="23" name="Group 22">
            <a:extLst>
              <a:ext uri="{FF2B5EF4-FFF2-40B4-BE49-F238E27FC236}">
                <a16:creationId xmlns:a16="http://schemas.microsoft.com/office/drawing/2014/main" id="{F7C721CB-39C9-3719-8C08-60D2C3CF27E1}"/>
              </a:ext>
            </a:extLst>
          </p:cNvPr>
          <p:cNvGrpSpPr/>
          <p:nvPr/>
        </p:nvGrpSpPr>
        <p:grpSpPr>
          <a:xfrm>
            <a:off x="1116326" y="3171123"/>
            <a:ext cx="9959349" cy="609553"/>
            <a:chOff x="1086971" y="3171123"/>
            <a:chExt cx="9959349" cy="609553"/>
          </a:xfrm>
        </p:grpSpPr>
        <p:grpSp>
          <p:nvGrpSpPr>
            <p:cNvPr id="13" name="Group 12">
              <a:extLst>
                <a:ext uri="{FF2B5EF4-FFF2-40B4-BE49-F238E27FC236}">
                  <a16:creationId xmlns:a16="http://schemas.microsoft.com/office/drawing/2014/main" id="{8A36BD32-E79D-7697-39C0-FE5020FDD1C4}"/>
                </a:ext>
              </a:extLst>
            </p:cNvPr>
            <p:cNvGrpSpPr/>
            <p:nvPr/>
          </p:nvGrpSpPr>
          <p:grpSpPr>
            <a:xfrm>
              <a:off x="1086971" y="3171123"/>
              <a:ext cx="4840940" cy="609553"/>
              <a:chOff x="1035424" y="2738387"/>
              <a:chExt cx="4840940" cy="609553"/>
            </a:xfrm>
          </p:grpSpPr>
          <p:sp>
            <p:nvSpPr>
              <p:cNvPr id="14" name="Rounded Rectangle 13">
                <a:extLst>
                  <a:ext uri="{FF2B5EF4-FFF2-40B4-BE49-F238E27FC236}">
                    <a16:creationId xmlns:a16="http://schemas.microsoft.com/office/drawing/2014/main" id="{DCA59DE6-70DB-7E15-5A40-50A4CDB6E8B4}"/>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Yes</a:t>
                </a:r>
              </a:p>
            </p:txBody>
          </p:sp>
          <p:sp>
            <p:nvSpPr>
              <p:cNvPr id="15" name="Rounded Rectangle 14">
                <a:extLst>
                  <a:ext uri="{FF2B5EF4-FFF2-40B4-BE49-F238E27FC236}">
                    <a16:creationId xmlns:a16="http://schemas.microsoft.com/office/drawing/2014/main" id="{E13C0672-8F53-311C-D955-5EB644E4AA12}"/>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A</a:t>
                </a:r>
              </a:p>
            </p:txBody>
          </p:sp>
        </p:grpSp>
        <p:grpSp>
          <p:nvGrpSpPr>
            <p:cNvPr id="16" name="Group 15">
              <a:extLst>
                <a:ext uri="{FF2B5EF4-FFF2-40B4-BE49-F238E27FC236}">
                  <a16:creationId xmlns:a16="http://schemas.microsoft.com/office/drawing/2014/main" id="{8FA43CED-548A-707C-9DF5-65A518C2CCD1}"/>
                </a:ext>
              </a:extLst>
            </p:cNvPr>
            <p:cNvGrpSpPr/>
            <p:nvPr/>
          </p:nvGrpSpPr>
          <p:grpSpPr>
            <a:xfrm>
              <a:off x="6205380" y="3171123"/>
              <a:ext cx="4840940" cy="609553"/>
              <a:chOff x="1035424" y="2738387"/>
              <a:chExt cx="4840940" cy="609553"/>
            </a:xfrm>
          </p:grpSpPr>
          <p:sp>
            <p:nvSpPr>
              <p:cNvPr id="17" name="Rounded Rectangle 16">
                <a:extLst>
                  <a:ext uri="{FF2B5EF4-FFF2-40B4-BE49-F238E27FC236}">
                    <a16:creationId xmlns:a16="http://schemas.microsoft.com/office/drawing/2014/main" id="{D793DEEC-F54E-7A91-FF80-9D6B43214FBA}"/>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r>
                  <a:rPr lang="en-US" b="1">
                    <a:solidFill>
                      <a:schemeClr val="accent1"/>
                    </a:solidFill>
                    <a:latin typeface="Arial" panose="020B0604020202020204" pitchFamily="34" charset="0"/>
                    <a:cs typeface="Arial" panose="020B0604020202020204" pitchFamily="34" charset="0"/>
                  </a:rPr>
                  <a:t>No</a:t>
                </a:r>
              </a:p>
            </p:txBody>
          </p:sp>
          <p:sp>
            <p:nvSpPr>
              <p:cNvPr id="19" name="Rounded Rectangle 18">
                <a:extLst>
                  <a:ext uri="{FF2B5EF4-FFF2-40B4-BE49-F238E27FC236}">
                    <a16:creationId xmlns:a16="http://schemas.microsoft.com/office/drawing/2014/main" id="{A09B36A3-5B4F-EEA1-83D7-E4F0A2BDF334}"/>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B</a:t>
                </a:r>
              </a:p>
            </p:txBody>
          </p:sp>
        </p:grpSp>
      </p:grpSp>
      <p:grpSp>
        <p:nvGrpSpPr>
          <p:cNvPr id="20" name="Group 19">
            <a:extLst>
              <a:ext uri="{FF2B5EF4-FFF2-40B4-BE49-F238E27FC236}">
                <a16:creationId xmlns:a16="http://schemas.microsoft.com/office/drawing/2014/main" id="{0CD49BFE-B269-618A-31EA-D10BD129989A}"/>
              </a:ext>
            </a:extLst>
          </p:cNvPr>
          <p:cNvGrpSpPr/>
          <p:nvPr/>
        </p:nvGrpSpPr>
        <p:grpSpPr>
          <a:xfrm>
            <a:off x="1116326" y="4506492"/>
            <a:ext cx="4840940" cy="609553"/>
            <a:chOff x="1035424" y="2738387"/>
            <a:chExt cx="4840940" cy="609553"/>
          </a:xfrm>
        </p:grpSpPr>
        <p:sp>
          <p:nvSpPr>
            <p:cNvPr id="21" name="Rounded Rectangle 20">
              <a:extLst>
                <a:ext uri="{FF2B5EF4-FFF2-40B4-BE49-F238E27FC236}">
                  <a16:creationId xmlns:a16="http://schemas.microsoft.com/office/drawing/2014/main" id="{1EBCA0EC-3E7A-6EF7-A2B8-CA332D580402}"/>
                </a:ext>
              </a:extLst>
            </p:cNvPr>
            <p:cNvSpPr/>
            <p:nvPr/>
          </p:nvSpPr>
          <p:spPr>
            <a:xfrm>
              <a:off x="2178423" y="2738387"/>
              <a:ext cx="3697941" cy="609553"/>
            </a:xfrm>
            <a:prstGeom prst="roundRect">
              <a:avLst/>
            </a:prstGeom>
            <a:solidFill>
              <a:schemeClr val="accent3">
                <a:lumMod val="20000"/>
                <a:lumOff val="80000"/>
              </a:schemeClr>
            </a:solidFill>
            <a:ln>
              <a:noFill/>
            </a:ln>
            <a:effectLst>
              <a:outerShdw blurRad="63500" sx="101000" sy="101000" algn="ctr" rotWithShape="0">
                <a:prstClr val="black">
                  <a:alpha val="6462"/>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ts val="1663"/>
                </a:spcBef>
                <a:spcAft>
                  <a:spcPts val="1663"/>
                </a:spcAft>
                <a:defRPr/>
              </a:pPr>
              <a:r>
                <a:rPr lang="en-US" b="1">
                  <a:solidFill>
                    <a:schemeClr val="accent1"/>
                  </a:solidFill>
                  <a:latin typeface="Arial" panose="020B0604020202020204" pitchFamily="34" charset="0"/>
                  <a:cs typeface="Arial" panose="020B0604020202020204" pitchFamily="34" charset="0"/>
                </a:rPr>
                <a:t>Partially</a:t>
              </a:r>
            </a:p>
          </p:txBody>
        </p:sp>
        <p:sp>
          <p:nvSpPr>
            <p:cNvPr id="22" name="Rounded Rectangle 21">
              <a:extLst>
                <a:ext uri="{FF2B5EF4-FFF2-40B4-BE49-F238E27FC236}">
                  <a16:creationId xmlns:a16="http://schemas.microsoft.com/office/drawing/2014/main" id="{CF96148B-44EE-3B2E-EB59-2A40F7C697F7}"/>
                </a:ext>
              </a:extLst>
            </p:cNvPr>
            <p:cNvSpPr/>
            <p:nvPr/>
          </p:nvSpPr>
          <p:spPr>
            <a:xfrm>
              <a:off x="1035424" y="2738387"/>
              <a:ext cx="1371600" cy="609553"/>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latin typeface="Arial" panose="020B0604020202020204" pitchFamily="34" charset="0"/>
                  <a:cs typeface="Arial" panose="020B0604020202020204" pitchFamily="34" charset="0"/>
                </a:rPr>
                <a:t>C</a:t>
              </a:r>
            </a:p>
          </p:txBody>
        </p:sp>
      </p:grpSp>
    </p:spTree>
    <p:extLst>
      <p:ext uri="{BB962C8B-B14F-4D97-AF65-F5344CB8AC3E}">
        <p14:creationId xmlns:p14="http://schemas.microsoft.com/office/powerpoint/2010/main" val="23658391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PLORISLIBMETADATA" val="&lt;Metadata&gt;&lt;Field Name=&quot;TemplateCategory&quot; Type=&quot;text&quot;&gt;&lt;Value&gt;Design Templates\Polls&lt;/Value&gt;&lt;/Field&gt;&lt;Field Name=&quot;Tags&quot; Type=&quot;text&quot;&gt;&lt;Value&gt;Design Template&lt;/Value&gt;&lt;/Field&gt;&lt;Field Name=&quot;SearchTerms&quot; Type=&quot;text&quot;&gt;&lt;Value&gt;Questions&lt;/Value&gt;&lt;Value&gt;question&lt;/Value&gt;&lt;Value&gt;poll question&lt;/Value&gt;&lt;Value&gt;webinar&lt;/Value&gt;&lt;/Field&gt;&lt;Field Name=&quot;SlideOwner&quot; Type=&quot;text&quot;&gt;&lt;Value&gt;Design Team&lt;/Value&gt;&lt;/Field&gt;&lt;/Metadata&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B7CF66AA-4D1F-3C43-A39E-E886BB57E7C4}">
  <we:reference id="c53855d0-2569-4e75-a142-ac5f1e743eff" version="1.0.0.0"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8fd11335-c243-47b8-8a7e-7449550d754e" xsi:nil="true"/>
    <lcf76f155ced4ddcb4097134ff3c332f xmlns="8c584ede-d4d1-447d-b07d-e0f06a79bc5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C6728230715D47AA22736B811813ED" ma:contentTypeVersion="15" ma:contentTypeDescription="Create a new document." ma:contentTypeScope="" ma:versionID="2be7bebf8a087f2b12f73c7e3b82f991">
  <xsd:schema xmlns:xsd="http://www.w3.org/2001/XMLSchema" xmlns:xs="http://www.w3.org/2001/XMLSchema" xmlns:p="http://schemas.microsoft.com/office/2006/metadata/properties" xmlns:ns2="8c584ede-d4d1-447d-b07d-e0f06a79bc50" xmlns:ns3="168d582d-e943-4552-ac75-bdbe657a182c" xmlns:ns4="8fd11335-c243-47b8-8a7e-7449550d754e" targetNamespace="http://schemas.microsoft.com/office/2006/metadata/properties" ma:root="true" ma:fieldsID="00a361c375d9ad59c885f5437f0d4347" ns2:_="" ns3:_="" ns4:_="">
    <xsd:import namespace="8c584ede-d4d1-447d-b07d-e0f06a79bc50"/>
    <xsd:import namespace="168d582d-e943-4552-ac75-bdbe657a182c"/>
    <xsd:import namespace="8fd11335-c243-47b8-8a7e-7449550d754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84ede-d4d1-447d-b07d-e0f06a79bc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8f6321-3efa-45d8-abfe-eea1c039a715"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8d582d-e943-4552-ac75-bdbe657a182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d11335-c243-47b8-8a7e-7449550d754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ca3ddf0-05a2-472a-bf65-a7de463b9bbe}" ma:internalName="TaxCatchAll" ma:showField="CatchAllData" ma:web="168d582d-e943-4552-ac75-bdbe657a18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AF063F-E888-4CE2-B713-7B4FE7BE3540}">
  <ds:schemaRefs>
    <ds:schemaRef ds:uri="http://schemas.microsoft.com/sharepoint/v3/contenttype/forms"/>
  </ds:schemaRefs>
</ds:datastoreItem>
</file>

<file path=customXml/itemProps2.xml><?xml version="1.0" encoding="utf-8"?>
<ds:datastoreItem xmlns:ds="http://schemas.openxmlformats.org/officeDocument/2006/customXml" ds:itemID="{1A47E821-8008-4273-8F90-65881FC3EB82}">
  <ds:schemaRefs>
    <ds:schemaRef ds:uri="http://schemas.microsoft.com/office/2006/metadata/properties"/>
    <ds:schemaRef ds:uri="http://purl.org/dc/elements/1.1/"/>
    <ds:schemaRef ds:uri="http://purl.org/dc/dcmityp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925e8423-2fcf-49b0-8c21-f489add541a0"/>
    <ds:schemaRef ds:uri="0f8c0d65-1c3c-4728-81e0-2cd6ea8e8ff4"/>
    <ds:schemaRef ds:uri="http://www.w3.org/XML/1998/namespace"/>
    <ds:schemaRef ds:uri="8fd11335-c243-47b8-8a7e-7449550d754e"/>
    <ds:schemaRef ds:uri="8c584ede-d4d1-447d-b07d-e0f06a79bc50"/>
  </ds:schemaRefs>
</ds:datastoreItem>
</file>

<file path=customXml/itemProps3.xml><?xml version="1.0" encoding="utf-8"?>
<ds:datastoreItem xmlns:ds="http://schemas.openxmlformats.org/officeDocument/2006/customXml" ds:itemID="{1EBCA5F5-0471-48A3-AE99-2588F0940B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584ede-d4d1-447d-b07d-e0f06a79bc50"/>
    <ds:schemaRef ds:uri="168d582d-e943-4552-ac75-bdbe657a182c"/>
    <ds:schemaRef ds:uri="8fd11335-c243-47b8-8a7e-7449550d75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a623df2-7a25-4a8f-b59b-3a3459c1375f}" enabled="1" method="Standard" siteId="{16532572-d567-4d67-8727-f12f7bb6aed3}" removed="0"/>
</clbl:labelList>
</file>

<file path=docProps/app.xml><?xml version="1.0" encoding="utf-8"?>
<Properties xmlns="http://schemas.openxmlformats.org/officeDocument/2006/extended-properties" xmlns:vt="http://schemas.openxmlformats.org/officeDocument/2006/docPropsVTypes">
  <TotalTime>304</TotalTime>
  <Words>3007</Words>
  <Application>Microsoft Office PowerPoint</Application>
  <PresentationFormat>Widescreen</PresentationFormat>
  <Paragraphs>591</Paragraphs>
  <Slides>29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Aptos</vt:lpstr>
      <vt:lpstr>Arial</vt:lpstr>
      <vt:lpstr>Courier New</vt:lpstr>
      <vt:lpstr>Wingdings</vt:lpstr>
      <vt:lpstr>Office Theme</vt:lpstr>
      <vt:lpstr>PowerPoint Presentation</vt:lpstr>
      <vt:lpstr>Why Project Risk Advisory? Tackling Project Risk</vt:lpstr>
      <vt:lpstr>Speakers</vt:lpstr>
      <vt:lpstr>Agenda</vt:lpstr>
      <vt:lpstr>What is Project Risk Advisory?</vt:lpstr>
      <vt:lpstr>Vision</vt:lpstr>
      <vt:lpstr>Mission</vt:lpstr>
      <vt:lpstr>Project Organizational Structure</vt:lpstr>
      <vt:lpstr>Polling Question 1</vt:lpstr>
      <vt:lpstr>Why Project Risk Advisory?</vt:lpstr>
      <vt:lpstr>Project Team Independence &amp; Management</vt:lpstr>
      <vt:lpstr>Benefits of Project Risk Advisory</vt:lpstr>
      <vt:lpstr>Value for All</vt:lpstr>
      <vt:lpstr>Developing an Approach</vt:lpstr>
      <vt:lpstr>Polling Question 2</vt:lpstr>
      <vt:lpstr>Selecting the Right Project or Product</vt:lpstr>
      <vt:lpstr>Project Methodology Spectrum</vt:lpstr>
      <vt:lpstr>Waterfall Project Methodology</vt:lpstr>
      <vt:lpstr>Agile/DevOps Project Methodology</vt:lpstr>
      <vt:lpstr>Polling Question 3</vt:lpstr>
      <vt:lpstr>Continuous Risk &amp; Value Assessment</vt:lpstr>
      <vt:lpstr>Level of Effort &amp; Assurance</vt:lpstr>
      <vt:lpstr>Example Deliverables</vt:lpstr>
      <vt:lpstr>Polling Question 4</vt:lpstr>
      <vt:lpstr>Project Risks and Project Management Methodology</vt:lpstr>
      <vt:lpstr>Managing Program &amp; Project Risks</vt:lpstr>
      <vt:lpstr>Project Management Methodology</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Dobbs</dc:creator>
  <cp:lastModifiedBy>Nick Russell (Protiviti)</cp:lastModifiedBy>
  <cp:revision>33</cp:revision>
  <dcterms:created xsi:type="dcterms:W3CDTF">2024-01-11T21:45:42Z</dcterms:created>
  <dcterms:modified xsi:type="dcterms:W3CDTF">2026-03-05T20:18:44Z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0x010100BFC6728230715D47AA22736B811813ED</vt:lpwstr>
  </property>
</Properties>
</file>