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7" r:id="rId5"/>
    <p:sldId id="256" r:id="rId6"/>
    <p:sldId id="299" r:id="rId7"/>
    <p:sldId id="259" r:id="rId8"/>
    <p:sldId id="258" r:id="rId9"/>
    <p:sldId id="275" r:id="rId10"/>
    <p:sldId id="284" r:id="rId11"/>
    <p:sldId id="297" r:id="rId12"/>
    <p:sldId id="285" r:id="rId13"/>
    <p:sldId id="295" r:id="rId14"/>
    <p:sldId id="287" r:id="rId15"/>
    <p:sldId id="298" r:id="rId16"/>
    <p:sldId id="294" r:id="rId17"/>
    <p:sldId id="266" r:id="rId18"/>
    <p:sldId id="30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0AF9FC-F862-44ED-ADFE-5E5E4DD88B31}">
          <p14:sldIdLst>
            <p14:sldId id="257"/>
            <p14:sldId id="256"/>
            <p14:sldId id="299"/>
            <p14:sldId id="259"/>
            <p14:sldId id="258"/>
            <p14:sldId id="275"/>
            <p14:sldId id="284"/>
            <p14:sldId id="297"/>
            <p14:sldId id="285"/>
            <p14:sldId id="295"/>
            <p14:sldId id="287"/>
            <p14:sldId id="298"/>
            <p14:sldId id="294"/>
            <p14:sldId id="266"/>
            <p14:sldId id="30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2D3D11-136F-F991-B74C-4322000FF7A6}" name="Zachary D Spencer" initials="ZS" userId="S::Zachary.Spencer@ey.com::06b7eda1-73f6-43e7-9c00-72ce87d03008" providerId="AD"/>
  <p188:author id="{D36C3938-A219-8542-872E-92093CED10CD}" name="Fallon Elliott" initials="FE" userId="S::Fallon.Elliott@ey.com::887d080d-eaa9-4955-915e-a3698b58085a" providerId="AD"/>
  <p188:author id="{F5FB2C7B-2A41-1654-6104-0CC51A7CC347}" name="Ranjana Ramchandran" initials="RR" userId="S::Ranjana.Ramchandran@ey.com::5b297cc2-9e08-41d3-81d0-3ffa695a46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CDCDCE"/>
    <a:srgbClr val="FFE600"/>
    <a:srgbClr val="1C3F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F03C82-0292-4AC2-9896-E806980AEC99}" v="1" dt="2026-02-19T22:46:10.840"/>
    <p1510:client id="{B192228E-A1E2-4AC1-9700-278D1E95AC37}" v="1" dt="2026-02-19T22:21:43.5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2490"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chary D Spencer" userId="06b7eda1-73f6-43e7-9c00-72ce87d03008" providerId="ADAL" clId="{A125EE41-C086-4CC8-B4B6-8F6788415786}"/>
    <pc:docChg chg="custSel addSld modSld sldOrd modSection">
      <pc:chgData name="Zachary D Spencer" userId="06b7eda1-73f6-43e7-9c00-72ce87d03008" providerId="ADAL" clId="{A125EE41-C086-4CC8-B4B6-8F6788415786}" dt="2026-02-19T22:47:18.272" v="27" actId="20577"/>
      <pc:docMkLst>
        <pc:docMk/>
      </pc:docMkLst>
      <pc:sldChg chg="addSp delSp modSp add mod ord">
        <pc:chgData name="Zachary D Spencer" userId="06b7eda1-73f6-43e7-9c00-72ce87d03008" providerId="ADAL" clId="{A125EE41-C086-4CC8-B4B6-8F6788415786}" dt="2026-02-19T22:45:02.683" v="20"/>
        <pc:sldMkLst>
          <pc:docMk/>
          <pc:sldMk cId="2534209385" sldId="299"/>
        </pc:sldMkLst>
        <pc:spChg chg="add mod">
          <ac:chgData name="Zachary D Spencer" userId="06b7eda1-73f6-43e7-9c00-72ce87d03008" providerId="ADAL" clId="{A125EE41-C086-4CC8-B4B6-8F6788415786}" dt="2026-02-19T22:45:02.683" v="20"/>
          <ac:spMkLst>
            <pc:docMk/>
            <pc:sldMk cId="2534209385" sldId="299"/>
            <ac:spMk id="2" creationId="{D234748A-5387-5F3F-3ED1-FD1D8AD2498F}"/>
          </ac:spMkLst>
        </pc:spChg>
        <pc:spChg chg="mod">
          <ac:chgData name="Zachary D Spencer" userId="06b7eda1-73f6-43e7-9c00-72ce87d03008" providerId="ADAL" clId="{A125EE41-C086-4CC8-B4B6-8F6788415786}" dt="2026-02-19T22:19:54.719" v="13" actId="20577"/>
          <ac:spMkLst>
            <pc:docMk/>
            <pc:sldMk cId="2534209385" sldId="299"/>
            <ac:spMk id="8" creationId="{54F1BAC5-2E15-BFC7-8933-32D88CEE7199}"/>
          </ac:spMkLst>
        </pc:spChg>
        <pc:graphicFrameChg chg="del">
          <ac:chgData name="Zachary D Spencer" userId="06b7eda1-73f6-43e7-9c00-72ce87d03008" providerId="ADAL" clId="{A125EE41-C086-4CC8-B4B6-8F6788415786}" dt="2026-02-19T22:19:49.715" v="3" actId="478"/>
          <ac:graphicFrameMkLst>
            <pc:docMk/>
            <pc:sldMk cId="2534209385" sldId="299"/>
            <ac:graphicFrameMk id="9" creationId="{CC9CBCC4-8912-3FD0-D3A2-CCD979D1E0F6}"/>
          </ac:graphicFrameMkLst>
        </pc:graphicFrameChg>
      </pc:sldChg>
      <pc:sldChg chg="addSp delSp modSp add mod">
        <pc:chgData name="Zachary D Spencer" userId="06b7eda1-73f6-43e7-9c00-72ce87d03008" providerId="ADAL" clId="{A125EE41-C086-4CC8-B4B6-8F6788415786}" dt="2026-02-19T22:47:18.272" v="27" actId="20577"/>
        <pc:sldMkLst>
          <pc:docMk/>
          <pc:sldMk cId="4059283801" sldId="300"/>
        </pc:sldMkLst>
        <pc:spChg chg="del">
          <ac:chgData name="Zachary D Spencer" userId="06b7eda1-73f6-43e7-9c00-72ce87d03008" providerId="ADAL" clId="{A125EE41-C086-4CC8-B4B6-8F6788415786}" dt="2026-02-19T22:45:47.707" v="22" actId="478"/>
          <ac:spMkLst>
            <pc:docMk/>
            <pc:sldMk cId="4059283801" sldId="300"/>
            <ac:spMk id="2" creationId="{A89501FA-E54A-D7B9-90EF-2EC339A3F8DB}"/>
          </ac:spMkLst>
        </pc:spChg>
        <pc:spChg chg="add del mod">
          <ac:chgData name="Zachary D Spencer" userId="06b7eda1-73f6-43e7-9c00-72ce87d03008" providerId="ADAL" clId="{A125EE41-C086-4CC8-B4B6-8F6788415786}" dt="2026-02-19T22:45:50.110" v="23" actId="478"/>
          <ac:spMkLst>
            <pc:docMk/>
            <pc:sldMk cId="4059283801" sldId="300"/>
            <ac:spMk id="4" creationId="{E6DC3225-CAC1-60C7-9C52-B7CCC4F0E04B}"/>
          </ac:spMkLst>
        </pc:spChg>
        <pc:spChg chg="add mod">
          <ac:chgData name="Zachary D Spencer" userId="06b7eda1-73f6-43e7-9c00-72ce87d03008" providerId="ADAL" clId="{A125EE41-C086-4CC8-B4B6-8F6788415786}" dt="2026-02-19T22:46:15.524" v="25" actId="207"/>
          <ac:spMkLst>
            <pc:docMk/>
            <pc:sldMk cId="4059283801" sldId="300"/>
            <ac:spMk id="5" creationId="{1CDE7BA5-E08F-AA3A-99F4-D8458D975A15}"/>
          </ac:spMkLst>
        </pc:spChg>
        <pc:spChg chg="add mod">
          <ac:chgData name="Zachary D Spencer" userId="06b7eda1-73f6-43e7-9c00-72ce87d03008" providerId="ADAL" clId="{A125EE41-C086-4CC8-B4B6-8F6788415786}" dt="2026-02-19T22:47:18.272" v="27" actId="20577"/>
          <ac:spMkLst>
            <pc:docMk/>
            <pc:sldMk cId="4059283801" sldId="300"/>
            <ac:spMk id="6" creationId="{E4941179-0FD2-EBE8-1EF4-34208B3C0CB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389F7-40C0-4969-B1A8-5D773875A0D1}" type="datetimeFigureOut">
              <a:rPr lang="en-US" smtClean="0"/>
              <a:t>3/13/2026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58A16-CD88-47C3-8AF9-146416986F60}" type="slidenum">
              <a:rPr lang="en-US" smtClean="0"/>
              <a:t>‹#›</a:t>
            </a:fld>
            <a:endParaRPr lang="en-US"/>
          </a:p>
        </p:txBody>
      </p:sp>
    </p:spTree>
    <p:extLst>
      <p:ext uri="{BB962C8B-B14F-4D97-AF65-F5344CB8AC3E}">
        <p14:creationId xmlns:p14="http://schemas.microsoft.com/office/powerpoint/2010/main" val="56990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058A16-CD88-47C3-8AF9-146416986F60}" type="slidenum">
              <a:rPr lang="en-US" smtClean="0"/>
              <a:t>2</a:t>
            </a:fld>
            <a:endParaRPr lang="en-US"/>
          </a:p>
        </p:txBody>
      </p:sp>
    </p:spTree>
    <p:extLst>
      <p:ext uri="{BB962C8B-B14F-4D97-AF65-F5344CB8AC3E}">
        <p14:creationId xmlns:p14="http://schemas.microsoft.com/office/powerpoint/2010/main" val="724987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0D9B6-CE4D-E78B-20AB-59142D4442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F14B4E-B460-986C-3546-3F3D4A04F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32771F-F5DF-1376-7131-CDA3E9679F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2BC181-9100-3F32-2AF4-1D0669094511}"/>
              </a:ext>
            </a:extLst>
          </p:cNvPr>
          <p:cNvSpPr>
            <a:spLocks noGrp="1"/>
          </p:cNvSpPr>
          <p:nvPr>
            <p:ph type="sldNum" sz="quarter" idx="5"/>
          </p:nvPr>
        </p:nvSpPr>
        <p:spPr/>
        <p:txBody>
          <a:bodyPr/>
          <a:lstStyle/>
          <a:p>
            <a:fld id="{F4058A16-CD88-47C3-8AF9-146416986F60}" type="slidenum">
              <a:rPr lang="en-US" smtClean="0"/>
              <a:t>3</a:t>
            </a:fld>
            <a:endParaRPr lang="en-US"/>
          </a:p>
        </p:txBody>
      </p:sp>
    </p:spTree>
    <p:extLst>
      <p:ext uri="{BB962C8B-B14F-4D97-AF65-F5344CB8AC3E}">
        <p14:creationId xmlns:p14="http://schemas.microsoft.com/office/powerpoint/2010/main" val="781938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058A16-CD88-47C3-8AF9-146416986F60}" type="slidenum">
              <a:rPr lang="en-US" smtClean="0"/>
              <a:t>4</a:t>
            </a:fld>
            <a:endParaRPr lang="en-US"/>
          </a:p>
        </p:txBody>
      </p:sp>
    </p:spTree>
    <p:extLst>
      <p:ext uri="{BB962C8B-B14F-4D97-AF65-F5344CB8AC3E}">
        <p14:creationId xmlns:p14="http://schemas.microsoft.com/office/powerpoint/2010/main" val="2680885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058A16-CD88-47C3-8AF9-146416986F60}" type="slidenum">
              <a:rPr lang="en-US" smtClean="0"/>
              <a:t>6</a:t>
            </a:fld>
            <a:endParaRPr lang="en-US"/>
          </a:p>
        </p:txBody>
      </p:sp>
    </p:spTree>
    <p:extLst>
      <p:ext uri="{BB962C8B-B14F-4D97-AF65-F5344CB8AC3E}">
        <p14:creationId xmlns:p14="http://schemas.microsoft.com/office/powerpoint/2010/main" val="1549300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058A16-CD88-47C3-8AF9-146416986F60}" type="slidenum">
              <a:rPr lang="en-US" smtClean="0"/>
              <a:t>10</a:t>
            </a:fld>
            <a:endParaRPr lang="en-US"/>
          </a:p>
        </p:txBody>
      </p:sp>
    </p:spTree>
    <p:extLst>
      <p:ext uri="{BB962C8B-B14F-4D97-AF65-F5344CB8AC3E}">
        <p14:creationId xmlns:p14="http://schemas.microsoft.com/office/powerpoint/2010/main" val="1981822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3" descr="A white cover with blue triangles and text&#10;&#10;AI-generated content may be incorrect.">
            <a:extLst>
              <a:ext uri="{FF2B5EF4-FFF2-40B4-BE49-F238E27FC236}">
                <a16:creationId xmlns:a16="http://schemas.microsoft.com/office/drawing/2014/main" id="{22E60DA8-9809-FF22-78D6-6464D69EF5E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9431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5AA2-4323-1D05-8FEF-816ADD50C3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2ADB7-DBCE-9ED8-9024-0F459A513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69F03C-4000-687C-A22F-1A628EFAC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8674F-F340-CDAA-D8D1-A96BD5EC6629}"/>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3/13/2026</a:t>
            </a:fld>
            <a:endParaRPr lang="en-US"/>
          </a:p>
        </p:txBody>
      </p:sp>
      <p:sp>
        <p:nvSpPr>
          <p:cNvPr id="6" name="Footer Placeholder 5">
            <a:extLst>
              <a:ext uri="{FF2B5EF4-FFF2-40B4-BE49-F238E27FC236}">
                <a16:creationId xmlns:a16="http://schemas.microsoft.com/office/drawing/2014/main" id="{7A1FA29A-DD66-C39C-8529-2B74945354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F14903-437F-1A4D-B572-FB56C561E300}"/>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310543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5CFC-A95F-C90F-C5E0-6745B823AD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9D1C79-694E-F8F9-781C-4454B41D1B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1A0EA-38B8-80F5-535D-FD934BBFF0A6}"/>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3/13/2026</a:t>
            </a:fld>
            <a:endParaRPr lang="en-US"/>
          </a:p>
        </p:txBody>
      </p:sp>
      <p:sp>
        <p:nvSpPr>
          <p:cNvPr id="5" name="Footer Placeholder 4">
            <a:extLst>
              <a:ext uri="{FF2B5EF4-FFF2-40B4-BE49-F238E27FC236}">
                <a16:creationId xmlns:a16="http://schemas.microsoft.com/office/drawing/2014/main" id="{738794B5-0F83-C79F-6359-74F975998C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CF2856-4F30-1F01-5A7A-2422D8CA9761}"/>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3168153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710E40-FBB1-EEEE-B936-4D31403D19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348E23-B371-722D-CF80-B1C22E186B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79DC0-28B4-D458-656E-CD434EC2D0A5}"/>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3/13/2026</a:t>
            </a:fld>
            <a:endParaRPr lang="en-US"/>
          </a:p>
        </p:txBody>
      </p:sp>
      <p:sp>
        <p:nvSpPr>
          <p:cNvPr id="5" name="Footer Placeholder 4">
            <a:extLst>
              <a:ext uri="{FF2B5EF4-FFF2-40B4-BE49-F238E27FC236}">
                <a16:creationId xmlns:a16="http://schemas.microsoft.com/office/drawing/2014/main" id="{54F9F1F8-03B0-3C43-55DC-F7C16ACEB0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ACE7DB-181D-2675-CAD8-9D2139AAF1B6}"/>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351218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7C57-D8CD-7AF7-512E-25EAF3E4B6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4664E1-9993-6C04-870E-6397CC0294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46C44-9D69-8E11-9AA2-2685FF414ED1}"/>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3/13/2026</a:t>
            </a:fld>
            <a:endParaRPr lang="en-US"/>
          </a:p>
        </p:txBody>
      </p:sp>
      <p:sp>
        <p:nvSpPr>
          <p:cNvPr id="5" name="Footer Placeholder 4">
            <a:extLst>
              <a:ext uri="{FF2B5EF4-FFF2-40B4-BE49-F238E27FC236}">
                <a16:creationId xmlns:a16="http://schemas.microsoft.com/office/drawing/2014/main" id="{93EC565D-BF0F-51D7-0323-48F250AE08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29B5A9-F855-EF07-C418-3307EEA38C51}"/>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67775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E2A9-61FF-DE2E-12AB-FABECA288A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0C1A38-0D74-956A-CB50-671AEC35AA4F}"/>
              </a:ext>
            </a:extLst>
          </p:cNvPr>
          <p:cNvSpPr>
            <a:spLocks noGrp="1"/>
          </p:cNvSpPr>
          <p:nvPr>
            <p:ph idx="1"/>
          </p:nvPr>
        </p:nvSpPr>
        <p:spPr>
          <a:xfrm>
            <a:off x="838200" y="1825625"/>
            <a:ext cx="10515600" cy="33024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055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1627-9F62-6607-7DBD-14FEAB425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EFF1FA-978C-D747-E375-5E773435EF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DBF71-2227-73CA-6E6D-F3303D24844A}"/>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3/13/2026</a:t>
            </a:fld>
            <a:endParaRPr lang="en-US"/>
          </a:p>
        </p:txBody>
      </p:sp>
      <p:sp>
        <p:nvSpPr>
          <p:cNvPr id="5" name="Footer Placeholder 4">
            <a:extLst>
              <a:ext uri="{FF2B5EF4-FFF2-40B4-BE49-F238E27FC236}">
                <a16:creationId xmlns:a16="http://schemas.microsoft.com/office/drawing/2014/main" id="{115E65CB-2A8E-696B-DCAA-C07D011B18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A52DE29-0624-3809-8795-A1B9E08B0F22}"/>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101435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EB40-F333-AC74-0CE4-239A144F7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175A14-97D3-1D2D-2DA0-B9D2F06027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C93749-1D1D-6D42-EBD2-41F47542F8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2D3B8-01AD-9372-AE4D-76C481519DF3}"/>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3/13/2026</a:t>
            </a:fld>
            <a:endParaRPr lang="en-US"/>
          </a:p>
        </p:txBody>
      </p:sp>
      <p:sp>
        <p:nvSpPr>
          <p:cNvPr id="6" name="Footer Placeholder 5">
            <a:extLst>
              <a:ext uri="{FF2B5EF4-FFF2-40B4-BE49-F238E27FC236}">
                <a16:creationId xmlns:a16="http://schemas.microsoft.com/office/drawing/2014/main" id="{2FF3142B-B5A6-F5DB-8965-8587AC2940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4C2760-46D0-93C4-4B04-0443D349F05E}"/>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310825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C3A4-1AEA-DFF5-C97E-CA1FD384E8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56CD7E-69F6-8494-9902-B08D773E1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678764-235C-3781-E681-61E7D9456D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91D2AB-7B04-5EF4-0797-15C6067933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54CA5C-AB4B-504F-87A7-D3DECA7325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2883A3-9278-732F-1E05-61F03560BFA4}"/>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3/13/2026</a:t>
            </a:fld>
            <a:endParaRPr lang="en-US"/>
          </a:p>
        </p:txBody>
      </p:sp>
      <p:sp>
        <p:nvSpPr>
          <p:cNvPr id="8" name="Footer Placeholder 7">
            <a:extLst>
              <a:ext uri="{FF2B5EF4-FFF2-40B4-BE49-F238E27FC236}">
                <a16:creationId xmlns:a16="http://schemas.microsoft.com/office/drawing/2014/main" id="{BAB8806B-C9D4-23A3-69FA-BD59EFB81C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0768DE1-8BCC-6CA8-9283-05FEDB9C4D52}"/>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5292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6DDB-BB21-1229-A927-5A06ACCF2F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33335B-B400-14EB-7FEB-BFA630FFA062}"/>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3/13/2026</a:t>
            </a:fld>
            <a:endParaRPr lang="en-US"/>
          </a:p>
        </p:txBody>
      </p:sp>
      <p:sp>
        <p:nvSpPr>
          <p:cNvPr id="4" name="Footer Placeholder 3">
            <a:extLst>
              <a:ext uri="{FF2B5EF4-FFF2-40B4-BE49-F238E27FC236}">
                <a16:creationId xmlns:a16="http://schemas.microsoft.com/office/drawing/2014/main" id="{492C1D8E-B0B3-4071-AA25-10C5E979EA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5871E81-6E6B-E94D-9DF4-E558F6BF6C6C}"/>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2765829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C22F7D-3592-0C64-B953-06D14F23025A}"/>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3/13/2026</a:t>
            </a:fld>
            <a:endParaRPr lang="en-US"/>
          </a:p>
        </p:txBody>
      </p:sp>
      <p:sp>
        <p:nvSpPr>
          <p:cNvPr id="3" name="Footer Placeholder 2">
            <a:extLst>
              <a:ext uri="{FF2B5EF4-FFF2-40B4-BE49-F238E27FC236}">
                <a16:creationId xmlns:a16="http://schemas.microsoft.com/office/drawing/2014/main" id="{0CF8E911-5A2C-FA24-CB72-EEED0EFF5D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4240A4-0ACB-42D2-4128-6EB15D70B3B5}"/>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381516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D386-89D7-579E-3DE7-5C676CCC60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2F600D-6E88-D649-E54A-B3643A0209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C535AD-AD01-5002-3EC1-C9490883C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CFE11-9EBF-85E7-B367-A394231FCFD1}"/>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3/13/2026</a:t>
            </a:fld>
            <a:endParaRPr lang="en-US"/>
          </a:p>
        </p:txBody>
      </p:sp>
      <p:sp>
        <p:nvSpPr>
          <p:cNvPr id="6" name="Footer Placeholder 5">
            <a:extLst>
              <a:ext uri="{FF2B5EF4-FFF2-40B4-BE49-F238E27FC236}">
                <a16:creationId xmlns:a16="http://schemas.microsoft.com/office/drawing/2014/main" id="{16E1A10D-7CF7-62E1-7C28-4CD2DFC701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956D5B-3C6A-40A2-1BC9-AD665BE8F151}"/>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188455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ABAB30-13CB-9AE7-7C88-7D32B86DF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AF1E5F-552D-7171-52DB-6F27FF7659F6}"/>
              </a:ext>
            </a:extLst>
          </p:cNvPr>
          <p:cNvSpPr>
            <a:spLocks noGrp="1"/>
          </p:cNvSpPr>
          <p:nvPr>
            <p:ph type="body" idx="1"/>
          </p:nvPr>
        </p:nvSpPr>
        <p:spPr>
          <a:xfrm>
            <a:off x="838200" y="1825625"/>
            <a:ext cx="10515600" cy="35861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E8F03B90-94F5-0F8C-870B-407C48092991}"/>
              </a:ext>
            </a:extLst>
          </p:cNvPr>
          <p:cNvPicPr>
            <a:picLocks noChangeAspect="1"/>
          </p:cNvPicPr>
          <p:nvPr userDrawn="1"/>
        </p:nvPicPr>
        <p:blipFill>
          <a:blip r:embed="rId14"/>
          <a:stretch>
            <a:fillRect/>
          </a:stretch>
        </p:blipFill>
        <p:spPr>
          <a:xfrm>
            <a:off x="0" y="6096000"/>
            <a:ext cx="12192000" cy="762000"/>
          </a:xfrm>
          <a:prstGeom prst="rect">
            <a:avLst/>
          </a:prstGeom>
        </p:spPr>
      </p:pic>
    </p:spTree>
    <p:extLst>
      <p:ext uri="{BB962C8B-B14F-4D97-AF65-F5344CB8AC3E}">
        <p14:creationId xmlns:p14="http://schemas.microsoft.com/office/powerpoint/2010/main" val="395005719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i="0" kern="1200">
          <a:solidFill>
            <a:srgbClr val="1C3F9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552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1130D-E91B-B57D-702F-7153A62FF481}"/>
            </a:ext>
          </a:extLst>
        </p:cNvPr>
        <p:cNvGrpSpPr/>
        <p:nvPr/>
      </p:nvGrpSpPr>
      <p:grpSpPr>
        <a:xfrm>
          <a:off x="0" y="0"/>
          <a:ext cx="0" cy="0"/>
          <a:chOff x="0" y="0"/>
          <a:chExt cx="0" cy="0"/>
        </a:xfrm>
      </p:grpSpPr>
      <p:sp>
        <p:nvSpPr>
          <p:cNvPr id="4" name="Text Placeholder 4">
            <a:extLst>
              <a:ext uri="{FF2B5EF4-FFF2-40B4-BE49-F238E27FC236}">
                <a16:creationId xmlns:a16="http://schemas.microsoft.com/office/drawing/2014/main" id="{0E662913-7639-E866-1235-F2DD19BD0EB3}"/>
              </a:ext>
            </a:extLst>
          </p:cNvPr>
          <p:cNvSpPr txBox="1">
            <a:spLocks/>
          </p:cNvSpPr>
          <p:nvPr/>
        </p:nvSpPr>
        <p:spPr>
          <a:xfrm>
            <a:off x="365760" y="365760"/>
            <a:ext cx="6763910" cy="365760"/>
          </a:xfrm>
          <a:prstGeom prst="rect">
            <a:avLst/>
          </a:prstGeom>
        </p:spPr>
        <p:txBody>
          <a:bodyPr vert="horz" lIns="0" tIns="45720" rIns="0" bIns="45720" rtlCol="0">
            <a:noAutofit/>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800" b="0" i="0" kern="1200">
                <a:solidFill>
                  <a:schemeClr val="accent1"/>
                </a:solidFill>
                <a:latin typeface="+mj-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457200" indent="-18288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1C3F94"/>
                </a:solidFill>
                <a:effectLst/>
                <a:uLnTx/>
                <a:uFillTx/>
                <a:latin typeface="Arial" panose="020B0604020202020204" pitchFamily="34" charset="0"/>
                <a:cs typeface="Arial" panose="020B0604020202020204" pitchFamily="34" charset="0"/>
              </a:rPr>
              <a:t>Cost containment </a:t>
            </a:r>
            <a:r>
              <a:rPr lang="en-US" sz="3200" b="1" dirty="0">
                <a:solidFill>
                  <a:srgbClr val="1C3F94"/>
                </a:solidFill>
                <a:latin typeface="Arial" panose="020B0604020202020204" pitchFamily="34" charset="0"/>
                <a:cs typeface="Arial" panose="020B0604020202020204" pitchFamily="34" charset="0"/>
              </a:rPr>
              <a:t>c</a:t>
            </a:r>
            <a:r>
              <a:rPr kumimoji="0" lang="en-US" sz="3200" b="1" i="0" u="none" strike="noStrike" kern="1200" cap="none" spc="0" normalizeH="0" baseline="0" noProof="0" dirty="0" err="1">
                <a:ln>
                  <a:noFill/>
                </a:ln>
                <a:solidFill>
                  <a:srgbClr val="1C3F94"/>
                </a:solidFill>
                <a:effectLst/>
                <a:uLnTx/>
                <a:uFillTx/>
                <a:latin typeface="Arial" panose="020B0604020202020204" pitchFamily="34" charset="0"/>
                <a:cs typeface="Arial" panose="020B0604020202020204" pitchFamily="34" charset="0"/>
              </a:rPr>
              <a:t>hallenges</a:t>
            </a:r>
            <a:endParaRPr kumimoji="0" lang="en-US" sz="3200" b="1" i="0" u="none" strike="noStrike" kern="1200" cap="none" spc="0" normalizeH="0" baseline="0" noProof="0" dirty="0">
              <a:ln>
                <a:noFill/>
              </a:ln>
              <a:solidFill>
                <a:srgbClr val="1C3F94"/>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1C3F94"/>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33AEE09-753B-C0DF-ECDA-87D3F16F61C9}"/>
              </a:ext>
            </a:extLst>
          </p:cNvPr>
          <p:cNvSpPr txBox="1">
            <a:spLocks/>
          </p:cNvSpPr>
          <p:nvPr/>
        </p:nvSpPr>
        <p:spPr>
          <a:xfrm>
            <a:off x="365759" y="973474"/>
            <a:ext cx="9149301" cy="460777"/>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000" kern="1200">
                <a:solidFill>
                  <a:schemeClr val="tx1"/>
                </a:solidFill>
                <a:latin typeface="Avenir Next LT Pro" panose="020B05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i="0" u="none" strike="noStrike" kern="1200" cap="none" spc="0" normalizeH="0" baseline="0" noProof="0">
                <a:ln>
                  <a:noFill/>
                </a:ln>
                <a:effectLst/>
                <a:uLnTx/>
                <a:uFillTx/>
                <a:latin typeface="EYInterstate Light" panose="02000506000000020004" pitchFamily="2" charset="0"/>
                <a:cs typeface="Arial" panose="020B0604020202020204" pitchFamily="34" charset="0"/>
              </a:rPr>
              <a:t>Strategies universities are employing to manage rising operational costs without sacrificing quality</a:t>
            </a:r>
          </a:p>
        </p:txBody>
      </p:sp>
      <p:sp>
        <p:nvSpPr>
          <p:cNvPr id="6" name="Rectangle 147">
            <a:extLst>
              <a:ext uri="{FF2B5EF4-FFF2-40B4-BE49-F238E27FC236}">
                <a16:creationId xmlns:a16="http://schemas.microsoft.com/office/drawing/2014/main" id="{3FDDBC51-CE98-ADA5-30C3-9F3993A507E7}"/>
              </a:ext>
            </a:extLst>
          </p:cNvPr>
          <p:cNvSpPr/>
          <p:nvPr/>
        </p:nvSpPr>
        <p:spPr>
          <a:xfrm>
            <a:off x="365760" y="1459230"/>
            <a:ext cx="10441388" cy="215444"/>
          </a:xfrm>
          <a:prstGeom prst="rect">
            <a:avLst/>
          </a:prstGeom>
        </p:spPr>
        <p:txBody>
          <a:bodyPr wrap="square" lIns="0" tIns="0" rIns="0" bIns="0">
            <a:spAutoFit/>
          </a:bodyPr>
          <a:lstStyle/>
          <a:p>
            <a:pPr marL="0"/>
            <a:r>
              <a:rPr lang="en-US" sz="1400" b="1" spc="-2" dirty="0">
                <a:solidFill>
                  <a:srgbClr val="000000"/>
                </a:solidFill>
                <a:latin typeface="EYInterstate Light" panose="02000506000000020004" pitchFamily="2" charset="0"/>
                <a:cs typeface="Arial"/>
              </a:rPr>
              <a:t>Key operational and financial challenges now faced by colleges and universities include:</a:t>
            </a:r>
          </a:p>
        </p:txBody>
      </p:sp>
      <p:graphicFrame>
        <p:nvGraphicFramePr>
          <p:cNvPr id="5" name="Table 4">
            <a:extLst>
              <a:ext uri="{FF2B5EF4-FFF2-40B4-BE49-F238E27FC236}">
                <a16:creationId xmlns:a16="http://schemas.microsoft.com/office/drawing/2014/main" id="{344826DC-B02E-C89E-E6A3-2A50A4282518}"/>
              </a:ext>
            </a:extLst>
          </p:cNvPr>
          <p:cNvGraphicFramePr>
            <a:graphicFrameLocks noGrp="1"/>
          </p:cNvGraphicFramePr>
          <p:nvPr>
            <p:extLst>
              <p:ext uri="{D42A27DB-BD31-4B8C-83A1-F6EECF244321}">
                <p14:modId xmlns:p14="http://schemas.microsoft.com/office/powerpoint/2010/main" val="3233676741"/>
              </p:ext>
            </p:extLst>
          </p:nvPr>
        </p:nvGraphicFramePr>
        <p:xfrm>
          <a:off x="335280" y="1783876"/>
          <a:ext cx="11521441" cy="4003040"/>
        </p:xfrm>
        <a:graphic>
          <a:graphicData uri="http://schemas.openxmlformats.org/drawingml/2006/table">
            <a:tbl>
              <a:tblPr firstRow="1" bandRow="1">
                <a:tableStyleId>{2D5ABB26-0587-4C30-8999-92F81FD0307C}</a:tableStyleId>
              </a:tblPr>
              <a:tblGrid>
                <a:gridCol w="2880360">
                  <a:extLst>
                    <a:ext uri="{9D8B030D-6E8A-4147-A177-3AD203B41FA5}">
                      <a16:colId xmlns:a16="http://schemas.microsoft.com/office/drawing/2014/main" val="2036726004"/>
                    </a:ext>
                  </a:extLst>
                </a:gridCol>
                <a:gridCol w="2317789">
                  <a:extLst>
                    <a:ext uri="{9D8B030D-6E8A-4147-A177-3AD203B41FA5}">
                      <a16:colId xmlns:a16="http://schemas.microsoft.com/office/drawing/2014/main" val="1927306373"/>
                    </a:ext>
                  </a:extLst>
                </a:gridCol>
                <a:gridCol w="3201862">
                  <a:extLst>
                    <a:ext uri="{9D8B030D-6E8A-4147-A177-3AD203B41FA5}">
                      <a16:colId xmlns:a16="http://schemas.microsoft.com/office/drawing/2014/main" val="1729597842"/>
                    </a:ext>
                  </a:extLst>
                </a:gridCol>
                <a:gridCol w="3121430">
                  <a:extLst>
                    <a:ext uri="{9D8B030D-6E8A-4147-A177-3AD203B41FA5}">
                      <a16:colId xmlns:a16="http://schemas.microsoft.com/office/drawing/2014/main" val="3635335732"/>
                    </a:ext>
                  </a:extLst>
                </a:gridCol>
              </a:tblGrid>
              <a:tr h="664116">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2" normalizeH="0" baseline="0" noProof="0" dirty="0">
                          <a:ln>
                            <a:noFill/>
                          </a:ln>
                          <a:solidFill>
                            <a:srgbClr val="000000"/>
                          </a:solidFill>
                          <a:effectLst/>
                          <a:uLnTx/>
                          <a:uFillTx/>
                          <a:latin typeface="EYInterstate Light" panose="02000506000000020004" pitchFamily="2" charset="0"/>
                          <a:cs typeface="Arial"/>
                        </a:rPr>
                        <a:t>Core operations destabilization</a:t>
                      </a:r>
                      <a:endParaRPr kumimoji="0" lang="en-US" sz="1400" b="1" i="0" u="none" strike="noStrike" kern="1200" cap="none" spc="0" normalizeH="0" baseline="0" noProof="0" dirty="0">
                        <a:ln>
                          <a:noFill/>
                        </a:ln>
                        <a:solidFill>
                          <a:srgbClr val="000000"/>
                        </a:solidFill>
                        <a:effectLst/>
                        <a:uLnTx/>
                        <a:uFillTx/>
                        <a:latin typeface="EYInterstate Light"/>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algn="ctr"/>
                      <a:r>
                        <a:rPr kumimoji="0" lang="en-US" sz="1400" b="1" i="0" u="none" strike="noStrike" kern="1200" cap="none" spc="0" normalizeH="0" baseline="0" noProof="0" dirty="0">
                          <a:ln>
                            <a:noFill/>
                          </a:ln>
                          <a:solidFill>
                            <a:srgbClr val="000000"/>
                          </a:solidFill>
                          <a:effectLst/>
                          <a:uLnTx/>
                          <a:uFillTx/>
                          <a:latin typeface="EYInterstate Light" panose="02000506000000020004" pitchFamily="2" charset="0"/>
                          <a:cs typeface="Arial"/>
                        </a:rPr>
                        <a:t>Clear federal goal of reducing research overhead</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EYInterstate Light" panose="02000506000000020004" pitchFamily="2" charset="0"/>
                          <a:cs typeface="Arial"/>
                        </a:rPr>
                        <a:t>Response to federal inquiries and investigations has become a recurring operating cost</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EYInterstate Light" panose="02000506000000020004" pitchFamily="2" charset="0"/>
                          <a:cs typeface="Arial"/>
                        </a:rPr>
                        <a:t>Declining student enrollment</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extLst>
                  <a:ext uri="{0D108BD9-81ED-4DB2-BD59-A6C34878D82A}">
                    <a16:rowId xmlns:a16="http://schemas.microsoft.com/office/drawing/2014/main" val="3766938987"/>
                  </a:ext>
                </a:extLst>
              </a:tr>
              <a:tr h="1968023">
                <a:tc>
                  <a:txBody>
                    <a:bodyPr/>
                    <a:lstStyle/>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Federal funding freezes and reallocations to other priority areas of the administration have forced institutions to:</a:t>
                      </a:r>
                    </a:p>
                    <a:p>
                      <a:pPr marL="742950" marR="0" lvl="1" indent="-28575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q"/>
                        <a:tabLst/>
                        <a:defRPr/>
                      </a:pPr>
                      <a:r>
                        <a:rPr kumimoji="0" lang="en-US" sz="1200" b="0" i="0" u="none" strike="noStrike" kern="1200" cap="none" spc="-2" normalizeH="0" baseline="0" noProof="0" dirty="0">
                          <a:ln>
                            <a:noFill/>
                          </a:ln>
                          <a:solidFill>
                            <a:schemeClr val="tx1"/>
                          </a:solidFill>
                          <a:effectLst/>
                          <a:uLnTx/>
                          <a:uFillTx/>
                          <a:latin typeface="EYInterstate Light" panose="02000506000000020004" pitchFamily="2" charset="0"/>
                          <a:ea typeface="+mn-ea"/>
                          <a:cs typeface="Arial"/>
                        </a:rPr>
                        <a:t>Pause hiring</a:t>
                      </a:r>
                    </a:p>
                    <a:p>
                      <a:pPr marL="742950" marR="0" lvl="1" indent="-28575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q"/>
                        <a:tabLst/>
                        <a:defRPr/>
                      </a:pPr>
                      <a:r>
                        <a:rPr kumimoji="0" lang="en-US" sz="1200" b="0" i="0" u="none" strike="noStrike" kern="1200" cap="none" spc="-2" normalizeH="0" baseline="0" noProof="0" dirty="0">
                          <a:ln>
                            <a:noFill/>
                          </a:ln>
                          <a:solidFill>
                            <a:schemeClr val="tx1"/>
                          </a:solidFill>
                          <a:effectLst/>
                          <a:uLnTx/>
                          <a:uFillTx/>
                          <a:latin typeface="EYInterstate Light" panose="02000506000000020004" pitchFamily="2" charset="0"/>
                          <a:ea typeface="+mn-ea"/>
                          <a:cs typeface="Arial"/>
                        </a:rPr>
                        <a:t>Delay capital projects </a:t>
                      </a:r>
                    </a:p>
                    <a:p>
                      <a:pPr marL="742950" marR="0" lvl="1" indent="-28575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q"/>
                        <a:tabLst/>
                        <a:defRPr/>
                      </a:pPr>
                      <a:r>
                        <a:rPr kumimoji="0" lang="en-US" sz="1200" b="0" i="0" u="none" strike="noStrike" kern="1200" cap="none" spc="-2" normalizeH="0" baseline="0" noProof="0" dirty="0">
                          <a:ln>
                            <a:noFill/>
                          </a:ln>
                          <a:solidFill>
                            <a:schemeClr val="tx1"/>
                          </a:solidFill>
                          <a:effectLst/>
                          <a:uLnTx/>
                          <a:uFillTx/>
                          <a:latin typeface="EYInterstate Light" panose="02000506000000020004" pitchFamily="2" charset="0"/>
                          <a:ea typeface="+mn-ea"/>
                          <a:cs typeface="Arial"/>
                        </a:rPr>
                        <a:t>Reallocate institutional funds to sustain research continuity</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Even when freezes are lifted, the stop‑start pattern disrupts financial planning and can lead to lost momentum in multi‑year projects.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Although various US federal courts struck down the proposed 15% IDC caps from the NIH, NSF, DOE and DOD, the litigation shows federal agencies may seek narrower or more targeted mechanisms to constrain IDC recovery in the future.</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In addition to the cap on IDC rates, many federal agencies began canceling various research grants in February 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Universities must be prepared to rapidly produce documents, extract data across multiple systems, and undergo legal review of policies and communications as a result of the DOJ and Office for Civil Rights’ (OCR’s) aggressive Title VI and Title IX posture. </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Civil rights investigations (including Title VI inquiries into antisemitism) require:</a:t>
                      </a:r>
                    </a:p>
                    <a:p>
                      <a:pPr marL="742950" marR="0" lvl="1" indent="-28575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q"/>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Intensive documentation retention</a:t>
                      </a:r>
                    </a:p>
                    <a:p>
                      <a:pPr marL="742950" marR="0" lvl="1" indent="-28575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q"/>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Legal review</a:t>
                      </a:r>
                    </a:p>
                    <a:p>
                      <a:pPr marL="742950" marR="0" lvl="1" indent="-28575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q"/>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Increases in staffing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The number of active students enrolled in higher education is at risk of decreasing due to:</a:t>
                      </a:r>
                    </a:p>
                    <a:p>
                      <a:pPr marL="685800" marR="0" lvl="1"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q"/>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Elimination of Grad PLUS programs effective July 2026</a:t>
                      </a:r>
                    </a:p>
                    <a:p>
                      <a:pPr marL="685800" marR="0" lvl="1"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q"/>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Limitations on Parent PLUS borrowing</a:t>
                      </a:r>
                    </a:p>
                    <a:p>
                      <a:pPr marL="685800" marR="0" lvl="1"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q"/>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Delays in international student visa issuances</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Student tuition, room and board remain the primary revenue sources for many US colleges and universities, creating a financial squeeze if revenue and available funds decrease while expenses increase.</a:t>
                      </a:r>
                    </a:p>
                    <a:p>
                      <a:pPr marL="685800" marR="0" lvl="1"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q"/>
                        <a:tabLst/>
                        <a:defRPr/>
                      </a:pPr>
                      <a:endPar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extLst>
                  <a:ext uri="{0D108BD9-81ED-4DB2-BD59-A6C34878D82A}">
                    <a16:rowId xmlns:a16="http://schemas.microsoft.com/office/drawing/2014/main" val="991041653"/>
                  </a:ext>
                </a:extLst>
              </a:tr>
            </a:tbl>
          </a:graphicData>
        </a:graphic>
      </p:graphicFrame>
    </p:spTree>
    <p:extLst>
      <p:ext uri="{BB962C8B-B14F-4D97-AF65-F5344CB8AC3E}">
        <p14:creationId xmlns:p14="http://schemas.microsoft.com/office/powerpoint/2010/main" val="15974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CD85E-D511-82D4-B10A-944AE5F7A9F1}"/>
            </a:ext>
          </a:extLst>
        </p:cNvPr>
        <p:cNvGrpSpPr/>
        <p:nvPr/>
      </p:nvGrpSpPr>
      <p:grpSpPr>
        <a:xfrm>
          <a:off x="0" y="0"/>
          <a:ext cx="0" cy="0"/>
          <a:chOff x="0" y="0"/>
          <a:chExt cx="0" cy="0"/>
        </a:xfrm>
      </p:grpSpPr>
      <p:sp>
        <p:nvSpPr>
          <p:cNvPr id="4" name="Text Placeholder 4">
            <a:extLst>
              <a:ext uri="{FF2B5EF4-FFF2-40B4-BE49-F238E27FC236}">
                <a16:creationId xmlns:a16="http://schemas.microsoft.com/office/drawing/2014/main" id="{6824C6FE-B237-CC29-C926-14EB01D3E41C}"/>
              </a:ext>
            </a:extLst>
          </p:cNvPr>
          <p:cNvSpPr txBox="1">
            <a:spLocks/>
          </p:cNvSpPr>
          <p:nvPr/>
        </p:nvSpPr>
        <p:spPr>
          <a:xfrm>
            <a:off x="365760" y="365760"/>
            <a:ext cx="6763910" cy="365760"/>
          </a:xfrm>
          <a:prstGeom prst="rect">
            <a:avLst/>
          </a:prstGeom>
        </p:spPr>
        <p:txBody>
          <a:bodyPr vert="horz" lIns="0" tIns="45720" rIns="0" bIns="45720" rtlCol="0">
            <a:noAutofit/>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800" b="0" i="0" kern="1200">
                <a:solidFill>
                  <a:schemeClr val="accent1"/>
                </a:solidFill>
                <a:latin typeface="+mj-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457200" indent="-18288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1C3F94"/>
                </a:solidFill>
                <a:effectLst/>
                <a:uLnTx/>
                <a:uFillTx/>
                <a:latin typeface="Arial" panose="020B0604020202020204" pitchFamily="34" charset="0"/>
                <a:cs typeface="Arial" panose="020B0604020202020204" pitchFamily="34" charset="0"/>
              </a:rPr>
              <a:t>Internal Audit’s role</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1C3F94"/>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7B32F59-92A8-2902-5357-568AEBE2602F}"/>
              </a:ext>
            </a:extLst>
          </p:cNvPr>
          <p:cNvSpPr txBox="1">
            <a:spLocks/>
          </p:cNvSpPr>
          <p:nvPr/>
        </p:nvSpPr>
        <p:spPr>
          <a:xfrm>
            <a:off x="365759" y="973474"/>
            <a:ext cx="9149301" cy="460777"/>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000" kern="1200">
                <a:solidFill>
                  <a:schemeClr val="tx1"/>
                </a:solidFill>
                <a:latin typeface="Avenir Next LT Pro" panose="020B05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i="0" u="none" strike="noStrike" kern="1200" cap="none" spc="0" normalizeH="0" baseline="0" noProof="0">
                <a:ln>
                  <a:noFill/>
                </a:ln>
                <a:effectLst/>
                <a:uLnTx/>
                <a:uFillTx/>
                <a:latin typeface="EYInterstate Light" panose="02000506000000020004" pitchFamily="2" charset="0"/>
                <a:cs typeface="Arial" panose="020B0604020202020204" pitchFamily="34" charset="0"/>
              </a:rPr>
              <a:t>Enhancing compliance with new regulations and reporting requirements</a:t>
            </a:r>
          </a:p>
        </p:txBody>
      </p:sp>
      <p:sp>
        <p:nvSpPr>
          <p:cNvPr id="5" name="Rectangle 147">
            <a:extLst>
              <a:ext uri="{FF2B5EF4-FFF2-40B4-BE49-F238E27FC236}">
                <a16:creationId xmlns:a16="http://schemas.microsoft.com/office/drawing/2014/main" id="{866D8331-0A8B-35D5-0BCD-1F205DCCF6A1}"/>
              </a:ext>
            </a:extLst>
          </p:cNvPr>
          <p:cNvSpPr/>
          <p:nvPr/>
        </p:nvSpPr>
        <p:spPr>
          <a:xfrm>
            <a:off x="365759" y="1526751"/>
            <a:ext cx="11150380" cy="1292662"/>
          </a:xfrm>
          <a:prstGeom prst="rect">
            <a:avLst/>
          </a:prstGeom>
        </p:spPr>
        <p:txBody>
          <a:bodyPr wrap="square" lIns="0" tIns="0" rIns="0" bIns="0">
            <a:spAutoFit/>
          </a:bodyPr>
          <a:lstStyle/>
          <a:p>
            <a:pPr marL="0"/>
            <a:r>
              <a:rPr lang="en-US" sz="1400" b="0" i="0" spc="-2" baseline="0" dirty="0">
                <a:solidFill>
                  <a:srgbClr val="000000"/>
                </a:solidFill>
                <a:latin typeface="EYInterstate Light" panose="02000506000000020004" pitchFamily="2" charset="0"/>
                <a:cs typeface="Arial"/>
              </a:rPr>
              <a:t>As federal agencies intensify enforcement around foreign funding disclosures, research security standards, research security certifications and Title VI civil rights obligations, Internal Audit plays a critical role in reviewing whether the institution’s controls remain strong, consistent and audit‑ready. By proactively monitoring compliance frameworks across decentralized units, IA helps mitigate exposure to investigations, penalties and operational disruption.</a:t>
            </a:r>
          </a:p>
          <a:p>
            <a:pPr marL="0"/>
            <a:endParaRPr lang="en-US" sz="1400" spc="-2" dirty="0">
              <a:solidFill>
                <a:srgbClr val="000000"/>
              </a:solidFill>
              <a:latin typeface="EYInterstate Light" panose="02000506000000020004" pitchFamily="2" charset="0"/>
              <a:cs typeface="Arial"/>
            </a:endParaRPr>
          </a:p>
          <a:p>
            <a:r>
              <a:rPr lang="en-US" sz="1400" b="1" spc="-2" dirty="0">
                <a:solidFill>
                  <a:srgbClr val="000000"/>
                </a:solidFill>
                <a:latin typeface="EYInterstate Light" panose="02000506000000020004" pitchFamily="2" charset="0"/>
                <a:cs typeface="Arial"/>
              </a:rPr>
              <a:t>Internal Audit can play a critical role in the following areas:</a:t>
            </a:r>
          </a:p>
        </p:txBody>
      </p:sp>
      <p:graphicFrame>
        <p:nvGraphicFramePr>
          <p:cNvPr id="8" name="Table 7">
            <a:extLst>
              <a:ext uri="{FF2B5EF4-FFF2-40B4-BE49-F238E27FC236}">
                <a16:creationId xmlns:a16="http://schemas.microsoft.com/office/drawing/2014/main" id="{60289728-D2EE-DA41-536A-E8B058650B17}"/>
              </a:ext>
            </a:extLst>
          </p:cNvPr>
          <p:cNvGraphicFramePr>
            <a:graphicFrameLocks noGrp="1"/>
          </p:cNvGraphicFramePr>
          <p:nvPr>
            <p:extLst>
              <p:ext uri="{D42A27DB-BD31-4B8C-83A1-F6EECF244321}">
                <p14:modId xmlns:p14="http://schemas.microsoft.com/office/powerpoint/2010/main" val="3327357689"/>
              </p:ext>
            </p:extLst>
          </p:nvPr>
        </p:nvGraphicFramePr>
        <p:xfrm>
          <a:off x="365759" y="2944368"/>
          <a:ext cx="11460484" cy="3088640"/>
        </p:xfrm>
        <a:graphic>
          <a:graphicData uri="http://schemas.openxmlformats.org/drawingml/2006/table">
            <a:tbl>
              <a:tblPr firstRow="1" bandRow="1">
                <a:tableStyleId>{2D5ABB26-0587-4C30-8999-92F81FD0307C}</a:tableStyleId>
              </a:tblPr>
              <a:tblGrid>
                <a:gridCol w="2865121">
                  <a:extLst>
                    <a:ext uri="{9D8B030D-6E8A-4147-A177-3AD203B41FA5}">
                      <a16:colId xmlns:a16="http://schemas.microsoft.com/office/drawing/2014/main" val="2036726004"/>
                    </a:ext>
                  </a:extLst>
                </a:gridCol>
                <a:gridCol w="2865121">
                  <a:extLst>
                    <a:ext uri="{9D8B030D-6E8A-4147-A177-3AD203B41FA5}">
                      <a16:colId xmlns:a16="http://schemas.microsoft.com/office/drawing/2014/main" val="1927306373"/>
                    </a:ext>
                  </a:extLst>
                </a:gridCol>
                <a:gridCol w="2865121">
                  <a:extLst>
                    <a:ext uri="{9D8B030D-6E8A-4147-A177-3AD203B41FA5}">
                      <a16:colId xmlns:a16="http://schemas.microsoft.com/office/drawing/2014/main" val="1729597842"/>
                    </a:ext>
                  </a:extLst>
                </a:gridCol>
                <a:gridCol w="2865121">
                  <a:extLst>
                    <a:ext uri="{9D8B030D-6E8A-4147-A177-3AD203B41FA5}">
                      <a16:colId xmlns:a16="http://schemas.microsoft.com/office/drawing/2014/main" val="3832128673"/>
                    </a:ext>
                  </a:extLst>
                </a:gridCol>
              </a:tblGrid>
              <a:tr h="403009">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Section 117 controls and readiness</a:t>
                      </a:r>
                      <a:endParaRPr kumimoji="0" lang="en-US" sz="1400" b="1" i="0" u="none" strike="noStrike" kern="1200" cap="none" spc="0" normalizeH="0" baseline="0" noProof="0" dirty="0">
                        <a:ln>
                          <a:noFill/>
                        </a:ln>
                        <a:solidFill>
                          <a:srgbClr val="000000"/>
                        </a:solidFill>
                        <a:effectLst/>
                        <a:uLnTx/>
                        <a:uFillTx/>
                        <a:latin typeface="EYInterstate Light"/>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algn="ctr"/>
                      <a:r>
                        <a:rPr kumimoji="0" lang="en-US" sz="1400" b="1" i="0" u="none" strike="noStrike" kern="1200" cap="none" spc="0" normalizeH="0" baseline="0" noProof="0" dirty="0">
                          <a:ln>
                            <a:noFill/>
                          </a:ln>
                          <a:solidFill>
                            <a:srgbClr val="000000"/>
                          </a:solidFill>
                          <a:effectLst/>
                          <a:uLnTx/>
                          <a:uFillTx/>
                          <a:latin typeface="EYInterstate Light" panose="02000506000000020004" pitchFamily="2" charset="0"/>
                          <a:ea typeface="+mn-ea"/>
                          <a:cs typeface="Arial"/>
                        </a:rPr>
                        <a:t>Civil Rights Act response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EYInterstate Light" panose="02000506000000020004" pitchFamily="2" charset="0"/>
                          <a:ea typeface="+mn-ea"/>
                          <a:cs typeface="Arial"/>
                        </a:rPr>
                        <a:t>Indirect cost (F&amp;A) compliance</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EYInterstate Light" panose="02000506000000020004" pitchFamily="2" charset="0"/>
                          <a:ea typeface="+mn-ea"/>
                          <a:cs typeface="Arial"/>
                        </a:rPr>
                        <a:t>NSPM-33 compliance</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extLst>
                  <a:ext uri="{0D108BD9-81ED-4DB2-BD59-A6C34878D82A}">
                    <a16:rowId xmlns:a16="http://schemas.microsoft.com/office/drawing/2014/main" val="3766938987"/>
                  </a:ext>
                </a:extLst>
              </a:tr>
              <a:tr h="2180988">
                <a:tc>
                  <a:txBody>
                    <a:bodyPr/>
                    <a:lstStyle/>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Evaluating whether documentation related to foreign funding is organized, accessible and retained in a consistent manner</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Assessing the institution’s processes for identifying, approving and monitoring foreign gifts or agreements</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Reviewing whether responsibilities for monitoring foreign engagements are clearly assigned across departments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a:ln>
                            <a:noFill/>
                          </a:ln>
                          <a:solidFill>
                            <a:srgbClr val="000000"/>
                          </a:solidFill>
                          <a:effectLst/>
                          <a:uLnTx/>
                          <a:uFillTx/>
                          <a:latin typeface="EYInterstate Light" panose="02000506000000020004" pitchFamily="2" charset="0"/>
                          <a:ea typeface="+mn-ea"/>
                          <a:cs typeface="Arial"/>
                        </a:rPr>
                        <a:t>Analyzing the current processes for capturing and submitting Title IV, VI and IX information leveraging external insights to identify potential areas of remediation</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a:ln>
                            <a:noFill/>
                          </a:ln>
                          <a:solidFill>
                            <a:srgbClr val="000000"/>
                          </a:solidFill>
                          <a:effectLst/>
                          <a:uLnTx/>
                          <a:uFillTx/>
                          <a:latin typeface="EYInterstate Light" panose="02000506000000020004" pitchFamily="2" charset="0"/>
                          <a:ea typeface="+mn-ea"/>
                          <a:cs typeface="Arial"/>
                        </a:rPr>
                        <a:t>Collaborating with the institution’s compliance function to identify potential updates to the governance framework and designating a single point person for information collection and retention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Reviewing whether approved indirect cost rates have been accurately applied across departments</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Reviewing whether post‑litigation policy changes (such as the continued use of negotiated rates after the 15% cap was struck down) have been properly embedded into campus practices</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Assessing current training, policies and communication channels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Reviewing the governance structure for the research security program to ensure alignment with Office of Science and Technology Policy (OSTP) and NSF required elements</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Assessing whether cybersecurity, foreign travel security, training, and export‑control processes are clearly documented and subject to continuous monitoring</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Detecting and remediating potential disclosure inconsistencies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extLst>
                  <a:ext uri="{0D108BD9-81ED-4DB2-BD59-A6C34878D82A}">
                    <a16:rowId xmlns:a16="http://schemas.microsoft.com/office/drawing/2014/main" val="991041653"/>
                  </a:ext>
                </a:extLst>
              </a:tr>
            </a:tbl>
          </a:graphicData>
        </a:graphic>
      </p:graphicFrame>
    </p:spTree>
    <p:extLst>
      <p:ext uri="{BB962C8B-B14F-4D97-AF65-F5344CB8AC3E}">
        <p14:creationId xmlns:p14="http://schemas.microsoft.com/office/powerpoint/2010/main" val="3667538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CBB47-95AE-C081-65A0-B9E9827298A1}"/>
            </a:ext>
          </a:extLst>
        </p:cNvPr>
        <p:cNvGrpSpPr/>
        <p:nvPr/>
      </p:nvGrpSpPr>
      <p:grpSpPr>
        <a:xfrm>
          <a:off x="0" y="0"/>
          <a:ext cx="0" cy="0"/>
          <a:chOff x="0" y="0"/>
          <a:chExt cx="0" cy="0"/>
        </a:xfrm>
      </p:grpSpPr>
      <p:sp>
        <p:nvSpPr>
          <p:cNvPr id="4" name="Text Placeholder 4">
            <a:extLst>
              <a:ext uri="{FF2B5EF4-FFF2-40B4-BE49-F238E27FC236}">
                <a16:creationId xmlns:a16="http://schemas.microsoft.com/office/drawing/2014/main" id="{ACC6A28D-E520-A61D-DA8B-A43359EF4679}"/>
              </a:ext>
            </a:extLst>
          </p:cNvPr>
          <p:cNvSpPr txBox="1">
            <a:spLocks/>
          </p:cNvSpPr>
          <p:nvPr/>
        </p:nvSpPr>
        <p:spPr>
          <a:xfrm>
            <a:off x="365760" y="365760"/>
            <a:ext cx="6763910" cy="365760"/>
          </a:xfrm>
          <a:prstGeom prst="rect">
            <a:avLst/>
          </a:prstGeom>
        </p:spPr>
        <p:txBody>
          <a:bodyPr vert="horz" lIns="0" tIns="45720" rIns="0" bIns="45720" rtlCol="0">
            <a:noAutofit/>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800" b="0" i="0" kern="1200">
                <a:solidFill>
                  <a:schemeClr val="accent1"/>
                </a:solidFill>
                <a:latin typeface="+mj-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457200" indent="-18288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1C3F94"/>
                </a:solidFill>
                <a:effectLst/>
                <a:uLnTx/>
                <a:uFillTx/>
                <a:latin typeface="Arial" panose="020B0604020202020204" pitchFamily="34" charset="0"/>
                <a:cs typeface="Arial" panose="020B0604020202020204" pitchFamily="34" charset="0"/>
              </a:rPr>
              <a:t>Internal Audit’s role</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1C3F94"/>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B0C88ED-0632-CEB8-E390-7E7A91FBC30F}"/>
              </a:ext>
            </a:extLst>
          </p:cNvPr>
          <p:cNvSpPr txBox="1">
            <a:spLocks/>
          </p:cNvSpPr>
          <p:nvPr/>
        </p:nvSpPr>
        <p:spPr>
          <a:xfrm>
            <a:off x="365759" y="973474"/>
            <a:ext cx="9149301" cy="460777"/>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000" kern="1200">
                <a:solidFill>
                  <a:schemeClr val="tx1"/>
                </a:solidFill>
                <a:latin typeface="Avenir Next LT Pro" panose="020B05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600">
                <a:latin typeface="EYInterstate Light" panose="02000506000000020004" pitchFamily="2" charset="0"/>
                <a:cs typeface="Arial" panose="020B0604020202020204" pitchFamily="34" charset="0"/>
              </a:rPr>
              <a:t>Supporting strategic decision-making through risk assessment and management</a:t>
            </a:r>
            <a:endParaRPr kumimoji="0" lang="en-US" sz="1600" i="0" u="none" strike="noStrike" kern="1200" cap="none" spc="0" normalizeH="0" baseline="0" noProof="0">
              <a:ln>
                <a:noFill/>
              </a:ln>
              <a:effectLst/>
              <a:uLnTx/>
              <a:uFillTx/>
              <a:latin typeface="EYInterstate Light" panose="02000506000000020004" pitchFamily="2" charset="0"/>
              <a:cs typeface="Arial" panose="020B0604020202020204" pitchFamily="34" charset="0"/>
            </a:endParaRPr>
          </a:p>
        </p:txBody>
      </p:sp>
      <p:sp>
        <p:nvSpPr>
          <p:cNvPr id="5" name="Rectangle 147">
            <a:extLst>
              <a:ext uri="{FF2B5EF4-FFF2-40B4-BE49-F238E27FC236}">
                <a16:creationId xmlns:a16="http://schemas.microsoft.com/office/drawing/2014/main" id="{167D9B5A-7457-E4CD-FCD2-D451CD01EA4F}"/>
              </a:ext>
            </a:extLst>
          </p:cNvPr>
          <p:cNvSpPr/>
          <p:nvPr/>
        </p:nvSpPr>
        <p:spPr>
          <a:xfrm>
            <a:off x="365759" y="1519824"/>
            <a:ext cx="11150380" cy="1292662"/>
          </a:xfrm>
          <a:prstGeom prst="rect">
            <a:avLst/>
          </a:prstGeom>
        </p:spPr>
        <p:txBody>
          <a:bodyPr wrap="square" lIns="0" tIns="0" rIns="0" bIns="0">
            <a:spAutoFit/>
          </a:bodyPr>
          <a:lstStyle/>
          <a:p>
            <a:pPr marL="0"/>
            <a:r>
              <a:rPr lang="en-US" sz="1400" b="0" i="0" spc="-2" baseline="0" dirty="0">
                <a:solidFill>
                  <a:srgbClr val="000000"/>
                </a:solidFill>
                <a:latin typeface="EYInterstate Light" panose="02000506000000020004" pitchFamily="2" charset="0"/>
                <a:cs typeface="Arial"/>
              </a:rPr>
              <a:t>In an environment of federal funding freezes, attempted indirect‑cost caps and heightened investigative activity, leadership requires clear visibility into where institutional vulnerabilities lie. Given this environment, Internal Audit’s role expands beyond cost control and includes enabling revenue generation. Internal Audit can inform strategic planning by delivering data‑driven risk insights, scenario modeling and early-warning indicators tied to changes in federal policy and enforcement trends.</a:t>
            </a:r>
          </a:p>
          <a:p>
            <a:pPr marL="0"/>
            <a:endParaRPr lang="en-US" sz="1400" spc="-2" dirty="0">
              <a:solidFill>
                <a:srgbClr val="000000"/>
              </a:solidFill>
              <a:latin typeface="EYInterstate Light" panose="02000506000000020004" pitchFamily="2" charset="0"/>
              <a:cs typeface="Arial"/>
            </a:endParaRPr>
          </a:p>
          <a:p>
            <a:r>
              <a:rPr lang="en-US" sz="1400" b="1" spc="-2" dirty="0">
                <a:solidFill>
                  <a:srgbClr val="000000"/>
                </a:solidFill>
                <a:latin typeface="EYInterstate Light" panose="02000506000000020004" pitchFamily="2" charset="0"/>
                <a:cs typeface="Arial"/>
              </a:rPr>
              <a:t>Internal Audit can play a critical role in the following areas:</a:t>
            </a:r>
          </a:p>
        </p:txBody>
      </p:sp>
      <p:graphicFrame>
        <p:nvGraphicFramePr>
          <p:cNvPr id="3" name="Table 2">
            <a:extLst>
              <a:ext uri="{FF2B5EF4-FFF2-40B4-BE49-F238E27FC236}">
                <a16:creationId xmlns:a16="http://schemas.microsoft.com/office/drawing/2014/main" id="{FD2E9E78-AE17-7FE0-A3C8-B8C9B22C6B6C}"/>
              </a:ext>
            </a:extLst>
          </p:cNvPr>
          <p:cNvGraphicFramePr>
            <a:graphicFrameLocks noGrp="1"/>
          </p:cNvGraphicFramePr>
          <p:nvPr>
            <p:extLst>
              <p:ext uri="{D42A27DB-BD31-4B8C-83A1-F6EECF244321}">
                <p14:modId xmlns:p14="http://schemas.microsoft.com/office/powerpoint/2010/main" val="2990658902"/>
              </p:ext>
            </p:extLst>
          </p:nvPr>
        </p:nvGraphicFramePr>
        <p:xfrm>
          <a:off x="365758" y="2944368"/>
          <a:ext cx="11521442" cy="2973049"/>
        </p:xfrm>
        <a:graphic>
          <a:graphicData uri="http://schemas.openxmlformats.org/drawingml/2006/table">
            <a:tbl>
              <a:tblPr firstRow="1" bandRow="1">
                <a:tableStyleId>{2D5ABB26-0587-4C30-8999-92F81FD0307C}</a:tableStyleId>
              </a:tblPr>
              <a:tblGrid>
                <a:gridCol w="3566354">
                  <a:extLst>
                    <a:ext uri="{9D8B030D-6E8A-4147-A177-3AD203B41FA5}">
                      <a16:colId xmlns:a16="http://schemas.microsoft.com/office/drawing/2014/main" val="2036726004"/>
                    </a:ext>
                  </a:extLst>
                </a:gridCol>
                <a:gridCol w="4420987">
                  <a:extLst>
                    <a:ext uri="{9D8B030D-6E8A-4147-A177-3AD203B41FA5}">
                      <a16:colId xmlns:a16="http://schemas.microsoft.com/office/drawing/2014/main" val="1927306373"/>
                    </a:ext>
                  </a:extLst>
                </a:gridCol>
                <a:gridCol w="3534101">
                  <a:extLst>
                    <a:ext uri="{9D8B030D-6E8A-4147-A177-3AD203B41FA5}">
                      <a16:colId xmlns:a16="http://schemas.microsoft.com/office/drawing/2014/main" val="3832128673"/>
                    </a:ext>
                  </a:extLst>
                </a:gridCol>
              </a:tblGrid>
              <a:tr h="485269">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Regulatory response readiness</a:t>
                      </a:r>
                      <a:endParaRPr kumimoji="0" lang="en-US" sz="1400" b="1" i="0" u="none" strike="noStrike" kern="1200" cap="none" spc="0" normalizeH="0" baseline="0" noProof="0" dirty="0">
                        <a:ln>
                          <a:noFill/>
                        </a:ln>
                        <a:solidFill>
                          <a:srgbClr val="000000"/>
                        </a:solidFill>
                        <a:effectLst/>
                        <a:uLnTx/>
                        <a:uFillTx/>
                        <a:latin typeface="EYInterstate Light"/>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algn="ctr"/>
                      <a:r>
                        <a:rPr lang="en-US" sz="1400" b="1" dirty="0">
                          <a:solidFill>
                            <a:srgbClr val="000000"/>
                          </a:solidFill>
                          <a:latin typeface="EYInterstate Light" panose="02000506000000020004" pitchFamily="2" charset="0"/>
                          <a:cs typeface="Arial"/>
                        </a:rPr>
                        <a:t>Cost containment and revenue re-capture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EYInterstate Light" panose="02000506000000020004" pitchFamily="2" charset="0"/>
                          <a:ea typeface="+mn-ea"/>
                          <a:cs typeface="Arial"/>
                        </a:rPr>
                        <a:t>Using analytics to detect and deter waste and abuse</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extLst>
                  <a:ext uri="{0D108BD9-81ED-4DB2-BD59-A6C34878D82A}">
                    <a16:rowId xmlns:a16="http://schemas.microsoft.com/office/drawing/2014/main" val="3766938987"/>
                  </a:ext>
                </a:extLst>
              </a:tr>
              <a:tr h="2454889">
                <a:tc>
                  <a:txBody>
                    <a:bodyPr/>
                    <a:lstStyle/>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Maintaining an IA tracker of implemented executive orders, OCR/DOJ actions and agency notices (DEI‑related certifications, Title VI enforcement, foreign funding audits) </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Updating governance and oversight frameworks, establishing clear playbooks and escalation contacts for department owners</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Evaluating whether the institution can rapidly produce documents and cross‑system data, redeploy staff for investigations, route legal reviews and host site visits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Examining and identifying departments that regularly overspend and determine whether the cause is poor planning, weak controls, or potential indicators of waste or abuse</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Enhance commercialization revenue through licensee monitoring and royalty audits</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Evaluate the efficiency and integrity of pre‑award and post‑award processes to strengthen research revenue expansion opportunities</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Support new revenue initiatives and partnerships by reviewing the controls, risk management and financial integrity of public‑private partnerships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Assessing whether leaders have the financial and operational data they need, enabling visibility into spending patterns </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Reviewing budgeting and spending processes to ensure they promote transparency and disciplined cost management</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Applying analytical monitoring across areas like travel, purchasing cards and decentralized spending </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Embedding high‑level analytics into annual risk assessments to prioritize reviews based on high-priority objectives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extLst>
                  <a:ext uri="{0D108BD9-81ED-4DB2-BD59-A6C34878D82A}">
                    <a16:rowId xmlns:a16="http://schemas.microsoft.com/office/drawing/2014/main" val="991041653"/>
                  </a:ext>
                </a:extLst>
              </a:tr>
            </a:tbl>
          </a:graphicData>
        </a:graphic>
      </p:graphicFrame>
    </p:spTree>
    <p:extLst>
      <p:ext uri="{BB962C8B-B14F-4D97-AF65-F5344CB8AC3E}">
        <p14:creationId xmlns:p14="http://schemas.microsoft.com/office/powerpoint/2010/main" val="3609381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9AA80-C250-EC1E-B60C-08EC5192C6A0}"/>
            </a:ext>
          </a:extLst>
        </p:cNvPr>
        <p:cNvGrpSpPr/>
        <p:nvPr/>
      </p:nvGrpSpPr>
      <p:grpSpPr>
        <a:xfrm>
          <a:off x="0" y="0"/>
          <a:ext cx="0" cy="0"/>
          <a:chOff x="0" y="0"/>
          <a:chExt cx="0" cy="0"/>
        </a:xfrm>
      </p:grpSpPr>
      <p:sp>
        <p:nvSpPr>
          <p:cNvPr id="4" name="Text Placeholder 4">
            <a:extLst>
              <a:ext uri="{FF2B5EF4-FFF2-40B4-BE49-F238E27FC236}">
                <a16:creationId xmlns:a16="http://schemas.microsoft.com/office/drawing/2014/main" id="{221DBF59-724B-3735-775C-B08EBF35448D}"/>
              </a:ext>
            </a:extLst>
          </p:cNvPr>
          <p:cNvSpPr txBox="1">
            <a:spLocks/>
          </p:cNvSpPr>
          <p:nvPr/>
        </p:nvSpPr>
        <p:spPr>
          <a:xfrm>
            <a:off x="365760" y="365760"/>
            <a:ext cx="6763910" cy="365760"/>
          </a:xfrm>
          <a:prstGeom prst="rect">
            <a:avLst/>
          </a:prstGeom>
        </p:spPr>
        <p:txBody>
          <a:bodyPr vert="horz" lIns="0" tIns="45720" rIns="0" bIns="45720" rtlCol="0">
            <a:noAutofit/>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800" b="0" i="0" kern="1200">
                <a:solidFill>
                  <a:schemeClr val="accent1"/>
                </a:solidFill>
                <a:latin typeface="+mj-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457200" indent="-18288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1C3F94"/>
                </a:solidFill>
                <a:effectLst/>
                <a:uLnTx/>
                <a:uFillTx/>
                <a:latin typeface="Arial" panose="020B0604020202020204" pitchFamily="34" charset="0"/>
                <a:cs typeface="Arial" panose="020B0604020202020204" pitchFamily="34" charset="0"/>
              </a:rPr>
              <a:t>Internal Audit’s role</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1C3F94"/>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144BC1B-BB95-6601-F8CF-872F68930ACD}"/>
              </a:ext>
            </a:extLst>
          </p:cNvPr>
          <p:cNvSpPr txBox="1">
            <a:spLocks/>
          </p:cNvSpPr>
          <p:nvPr/>
        </p:nvSpPr>
        <p:spPr>
          <a:xfrm>
            <a:off x="365759" y="973474"/>
            <a:ext cx="9149301" cy="460777"/>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000" kern="1200">
                <a:solidFill>
                  <a:schemeClr val="tx1"/>
                </a:solidFill>
                <a:latin typeface="Avenir Next LT Pro" panose="020B05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1600" dirty="0">
                <a:latin typeface="EYInterstate Light" panose="02000506000000020004" pitchFamily="2" charset="0"/>
                <a:cs typeface="Arial" panose="020B0604020202020204" pitchFamily="34" charset="0"/>
              </a:rPr>
              <a:t>Promoting best practices in financial and nonfinancial reporting to stakeholders</a:t>
            </a:r>
            <a:endParaRPr kumimoji="0" lang="en-US" sz="1600" i="0" u="none" strike="noStrike" kern="1200" cap="none" spc="0" normalizeH="0" baseline="0" noProof="0" dirty="0">
              <a:ln>
                <a:noFill/>
              </a:ln>
              <a:effectLst/>
              <a:uLnTx/>
              <a:uFillTx/>
              <a:latin typeface="EYInterstate Light" panose="02000506000000020004" pitchFamily="2" charset="0"/>
              <a:cs typeface="Arial" panose="020B0604020202020204" pitchFamily="34" charset="0"/>
            </a:endParaRPr>
          </a:p>
        </p:txBody>
      </p:sp>
      <p:sp>
        <p:nvSpPr>
          <p:cNvPr id="5" name="Rectangle 147">
            <a:extLst>
              <a:ext uri="{FF2B5EF4-FFF2-40B4-BE49-F238E27FC236}">
                <a16:creationId xmlns:a16="http://schemas.microsoft.com/office/drawing/2014/main" id="{EE7C5C4A-19B8-3608-7703-009E230C5705}"/>
              </a:ext>
            </a:extLst>
          </p:cNvPr>
          <p:cNvSpPr/>
          <p:nvPr/>
        </p:nvSpPr>
        <p:spPr>
          <a:xfrm>
            <a:off x="365759" y="1526751"/>
            <a:ext cx="11150380" cy="1077218"/>
          </a:xfrm>
          <a:prstGeom prst="rect">
            <a:avLst/>
          </a:prstGeom>
        </p:spPr>
        <p:txBody>
          <a:bodyPr wrap="square" lIns="0" tIns="0" rIns="0" bIns="0">
            <a:spAutoFit/>
          </a:bodyPr>
          <a:lstStyle/>
          <a:p>
            <a:pPr marL="0"/>
            <a:r>
              <a:rPr lang="en-US" sz="1400" b="0" i="0" spc="-2" baseline="0" dirty="0">
                <a:solidFill>
                  <a:srgbClr val="000000"/>
                </a:solidFill>
                <a:latin typeface="EYInterstate Light" panose="02000506000000020004" pitchFamily="2" charset="0"/>
                <a:cs typeface="Arial"/>
              </a:rPr>
              <a:t>With public expectations for transparency rising and regulatory scrutiny intensifying</a:t>
            </a:r>
            <a:r>
              <a:rPr lang="en-US" sz="1400" spc="-2" dirty="0">
                <a:solidFill>
                  <a:srgbClr val="000000"/>
                </a:solidFill>
                <a:latin typeface="EYInterstate Light" panose="02000506000000020004" pitchFamily="2" charset="0"/>
                <a:cs typeface="Arial"/>
              </a:rPr>
              <a:t>,</a:t>
            </a:r>
            <a:r>
              <a:rPr lang="en-US" sz="1400" b="0" i="0" spc="-2" baseline="0" dirty="0">
                <a:solidFill>
                  <a:srgbClr val="000000"/>
                </a:solidFill>
                <a:latin typeface="EYInterstate Light" panose="02000506000000020004" pitchFamily="2" charset="0"/>
                <a:cs typeface="Arial"/>
              </a:rPr>
              <a:t> Internal Audit monitors that institutional reporting is accurate, consistent and defensible. IA strengthens stakeholder trust by reviewing the quality of disclosures related to finances, third-party partnerships and research funding with the goal of alignment with federal requirements and internal policies.</a:t>
            </a:r>
          </a:p>
          <a:p>
            <a:pPr marL="0"/>
            <a:endParaRPr lang="en-US" sz="1400" spc="-2" dirty="0">
              <a:solidFill>
                <a:srgbClr val="000000"/>
              </a:solidFill>
              <a:latin typeface="EYInterstate Light" panose="02000506000000020004" pitchFamily="2" charset="0"/>
              <a:cs typeface="Arial"/>
            </a:endParaRPr>
          </a:p>
          <a:p>
            <a:r>
              <a:rPr lang="en-US" sz="1400" b="1" spc="-2" dirty="0">
                <a:solidFill>
                  <a:srgbClr val="000000"/>
                </a:solidFill>
                <a:latin typeface="EYInterstate Light" panose="02000506000000020004" pitchFamily="2" charset="0"/>
                <a:cs typeface="Arial"/>
              </a:rPr>
              <a:t>Internal Audit can play a critical role in the following areas:</a:t>
            </a:r>
            <a:endParaRPr lang="en-US" sz="1400" b="0" i="0" spc="-2" baseline="0" dirty="0">
              <a:solidFill>
                <a:srgbClr val="000000"/>
              </a:solidFill>
              <a:latin typeface="EYInterstate Light" panose="02000506000000020004" pitchFamily="2" charset="0"/>
              <a:cs typeface="Arial"/>
            </a:endParaRPr>
          </a:p>
        </p:txBody>
      </p:sp>
      <p:graphicFrame>
        <p:nvGraphicFramePr>
          <p:cNvPr id="6" name="Table 5">
            <a:extLst>
              <a:ext uri="{FF2B5EF4-FFF2-40B4-BE49-F238E27FC236}">
                <a16:creationId xmlns:a16="http://schemas.microsoft.com/office/drawing/2014/main" id="{98E19FB0-1C47-14AA-DE5D-9C02C49D7BEC}"/>
              </a:ext>
            </a:extLst>
          </p:cNvPr>
          <p:cNvGraphicFramePr>
            <a:graphicFrameLocks noGrp="1"/>
          </p:cNvGraphicFramePr>
          <p:nvPr>
            <p:extLst>
              <p:ext uri="{D42A27DB-BD31-4B8C-83A1-F6EECF244321}">
                <p14:modId xmlns:p14="http://schemas.microsoft.com/office/powerpoint/2010/main" val="1492170440"/>
              </p:ext>
            </p:extLst>
          </p:nvPr>
        </p:nvGraphicFramePr>
        <p:xfrm>
          <a:off x="365759" y="2835155"/>
          <a:ext cx="11460483" cy="2837753"/>
        </p:xfrm>
        <a:graphic>
          <a:graphicData uri="http://schemas.openxmlformats.org/drawingml/2006/table">
            <a:tbl>
              <a:tblPr firstRow="1" bandRow="1">
                <a:tableStyleId>{2D5ABB26-0587-4C30-8999-92F81FD0307C}</a:tableStyleId>
              </a:tblPr>
              <a:tblGrid>
                <a:gridCol w="3534296">
                  <a:extLst>
                    <a:ext uri="{9D8B030D-6E8A-4147-A177-3AD203B41FA5}">
                      <a16:colId xmlns:a16="http://schemas.microsoft.com/office/drawing/2014/main" val="2036726004"/>
                    </a:ext>
                  </a:extLst>
                </a:gridCol>
                <a:gridCol w="3754581">
                  <a:extLst>
                    <a:ext uri="{9D8B030D-6E8A-4147-A177-3AD203B41FA5}">
                      <a16:colId xmlns:a16="http://schemas.microsoft.com/office/drawing/2014/main" val="1927306373"/>
                    </a:ext>
                  </a:extLst>
                </a:gridCol>
                <a:gridCol w="4171606">
                  <a:extLst>
                    <a:ext uri="{9D8B030D-6E8A-4147-A177-3AD203B41FA5}">
                      <a16:colId xmlns:a16="http://schemas.microsoft.com/office/drawing/2014/main" val="1729597842"/>
                    </a:ext>
                  </a:extLst>
                </a:gridCol>
              </a:tblGrid>
              <a:tr h="58223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2" normalizeH="0" baseline="0" noProof="0" dirty="0">
                          <a:ln>
                            <a:noFill/>
                          </a:ln>
                          <a:solidFill>
                            <a:srgbClr val="000000"/>
                          </a:solidFill>
                          <a:effectLst/>
                          <a:uLnTx/>
                          <a:uFillTx/>
                          <a:latin typeface="EYInterstate Light" panose="02000506000000020004" pitchFamily="2" charset="0"/>
                          <a:cs typeface="Arial"/>
                        </a:rPr>
                        <a:t>Data quality, consistency and accuracy</a:t>
                      </a:r>
                      <a:endParaRPr kumimoji="0" lang="en-US" sz="1400" b="1" i="0" u="none" strike="noStrike" kern="1200" cap="none" spc="0" normalizeH="0" baseline="0" noProof="0" dirty="0">
                        <a:ln>
                          <a:noFill/>
                        </a:ln>
                        <a:solidFill>
                          <a:srgbClr val="000000"/>
                        </a:solidFill>
                        <a:effectLst/>
                        <a:uLnTx/>
                        <a:uFillTx/>
                        <a:latin typeface="EYInterstate Light"/>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algn="ctr"/>
                      <a:r>
                        <a:rPr lang="en-US" sz="1400" b="1" dirty="0">
                          <a:solidFill>
                            <a:srgbClr val="000000"/>
                          </a:solidFill>
                          <a:latin typeface="EYInterstate Light" panose="02000506000000020004" pitchFamily="2" charset="0"/>
                          <a:cs typeface="Arial"/>
                        </a:rPr>
                        <a:t>Enhancing governance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EYInterstate Light" panose="02000506000000020004" pitchFamily="2" charset="0"/>
                          <a:cs typeface="Arial"/>
                        </a:rPr>
                        <a:t>Leveraging technology for enhanced reporting</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extLst>
                  <a:ext uri="{0D108BD9-81ED-4DB2-BD59-A6C34878D82A}">
                    <a16:rowId xmlns:a16="http://schemas.microsoft.com/office/drawing/2014/main" val="3766938987"/>
                  </a:ext>
                </a:extLst>
              </a:tr>
              <a:tr h="2104380">
                <a:tc>
                  <a:txBody>
                    <a:bodyPr/>
                    <a:lstStyle/>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Encouraging integration of financial, operational and student systems to reduce data silos and improve overall data reliability</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Incorporating the latest regulatory guidance into the reporting process and related controls</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Advocating for consistent data definitions and shared data standards across departments to promote uniformity in financial and nonfinancial reporting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Establishing clearly defined roles, responsibilities and approval paths for preparing and reviewing reports</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Encouraging periodic reviews of reporting processes to monitor that controls remain effective and aligned with institutional needs</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Providing transparent explanations of key assumptions, methodologies and drivers behind reported results to improve stakeholder understanding</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endPar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Highlighting opportunities to automate routine data collection and report generation</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Promoting the use of technology and tools such as dashboards, analytics tools and visualizations that allow stakeholders to interpret trends and performance metrics more effectively</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Supporting training and skill development to improve staff capability in maintaining consistent, repeatable reporting and data‑handling practices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extLst>
                  <a:ext uri="{0D108BD9-81ED-4DB2-BD59-A6C34878D82A}">
                    <a16:rowId xmlns:a16="http://schemas.microsoft.com/office/drawing/2014/main" val="991041653"/>
                  </a:ext>
                </a:extLst>
              </a:tr>
            </a:tbl>
          </a:graphicData>
        </a:graphic>
      </p:graphicFrame>
    </p:spTree>
    <p:extLst>
      <p:ext uri="{BB962C8B-B14F-4D97-AF65-F5344CB8AC3E}">
        <p14:creationId xmlns:p14="http://schemas.microsoft.com/office/powerpoint/2010/main" val="719747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88E65-1815-AE91-2628-654B2CAA3A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5A03B-8AF9-55B0-4F0E-C4232150E35A}"/>
              </a:ext>
            </a:extLst>
          </p:cNvPr>
          <p:cNvSpPr>
            <a:spLocks noGrp="1"/>
          </p:cNvSpPr>
          <p:nvPr>
            <p:ph type="title"/>
          </p:nvPr>
        </p:nvSpPr>
        <p:spPr>
          <a:xfrm>
            <a:off x="838200" y="2964242"/>
            <a:ext cx="10515600" cy="929516"/>
          </a:xfrm>
        </p:spPr>
        <p:txBody>
          <a:bodyPr anchor="ctr"/>
          <a:lstStyle/>
          <a:p>
            <a:pPr algn="ctr"/>
            <a:r>
              <a:rPr lang="en-US"/>
              <a:t>Questions?</a:t>
            </a:r>
          </a:p>
        </p:txBody>
      </p:sp>
    </p:spTree>
    <p:extLst>
      <p:ext uri="{BB962C8B-B14F-4D97-AF65-F5344CB8AC3E}">
        <p14:creationId xmlns:p14="http://schemas.microsoft.com/office/powerpoint/2010/main" val="1984045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A3849-D652-77F0-F778-63CB62601B8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CDE7BA5-E08F-AA3A-99F4-D8458D975A15}"/>
              </a:ext>
            </a:extLst>
          </p:cNvPr>
          <p:cNvSpPr txBox="1">
            <a:spLocks noChangeArrowheads="1"/>
          </p:cNvSpPr>
          <p:nvPr/>
        </p:nvSpPr>
        <p:spPr>
          <a:xfrm>
            <a:off x="481958" y="563952"/>
            <a:ext cx="4056588" cy="3006977"/>
          </a:xfrm>
          <a:prstGeom prst="rect">
            <a:avLst/>
          </a:prstGeom>
          <a:noFill/>
          <a:ln>
            <a:headEnd type="none"/>
            <a:tailEnd type="none"/>
          </a:ln>
        </p:spPr>
        <p:txBody>
          <a:bodyPr wrap="square" lIns="0" tIns="36576" rIns="0" bIns="0" anchor="t">
            <a:spAutoFit/>
          </a:bodyPr>
          <a:lstStyle/>
          <a:p>
            <a:pPr defTabSz="914400">
              <a:spcAft>
                <a:spcPts val="600"/>
              </a:spcAft>
              <a:buClr>
                <a:srgbClr val="FFD200"/>
              </a:buClr>
              <a:buSzPct val="70000"/>
            </a:pPr>
            <a:r>
              <a:rPr lang="en-US" sz="1200" b="1" i="0" u="none" strike="noStrike" kern="0" cap="none" spc="0" noProof="0" dirty="0">
                <a:ln>
                  <a:noFill/>
                </a:ln>
                <a:effectLst/>
                <a:uLnTx/>
                <a:uFillTx/>
                <a:latin typeface="EYInterstate"/>
              </a:rPr>
              <a:t>EY  </a:t>
            </a:r>
            <a:r>
              <a:rPr lang="en-US" sz="1200" b="0" i="0" u="none" strike="noStrike" kern="0" cap="none" spc="0" noProof="0" dirty="0">
                <a:ln>
                  <a:noFill/>
                </a:ln>
                <a:effectLst/>
                <a:uLnTx/>
                <a:uFillTx/>
                <a:latin typeface="EYInterstate"/>
                <a:cs typeface="Arial"/>
              </a:rPr>
              <a:t>|  </a:t>
            </a:r>
            <a:r>
              <a:rPr lang="en-US" sz="1200" kern="0" noProof="0" dirty="0">
                <a:latin typeface="EYInterstate"/>
                <a:cs typeface="Arial"/>
              </a:rPr>
              <a:t>Building a better working world</a:t>
            </a:r>
            <a:endParaRPr lang="en-US" sz="1200" b="0" i="0" u="none" strike="noStrike" kern="0" cap="none" spc="0" noProof="0" dirty="0">
              <a:ln>
                <a:noFill/>
              </a:ln>
              <a:effectLst/>
              <a:uLnTx/>
              <a:uFillTx/>
              <a:latin typeface="EYInterstate"/>
              <a:cs typeface="Arial"/>
            </a:endParaRPr>
          </a:p>
          <a:p>
            <a:pPr marL="0" indent="0" defTabSz="914400">
              <a:lnSpc>
                <a:spcPct val="100000"/>
              </a:lnSpc>
              <a:spcBef>
                <a:spcPts val="0"/>
              </a:spcBef>
              <a:spcAft>
                <a:spcPts val="0"/>
              </a:spcAft>
              <a:buClr>
                <a:srgbClr val="FFD200"/>
              </a:buClr>
              <a:buSzPct val="70000"/>
              <a:buFontTx/>
              <a:buNone/>
              <a:tabLst/>
            </a:pPr>
            <a:endParaRPr lang="en-US" sz="1100" b="0" i="0" u="none" strike="noStrike" kern="0" cap="none" spc="0" noProof="0" dirty="0">
              <a:ln>
                <a:noFill/>
              </a:ln>
              <a:effectLst/>
              <a:uLnTx/>
              <a:uFillTx/>
              <a:latin typeface="EYInterstate"/>
              <a:cs typeface="Arial"/>
            </a:endParaRPr>
          </a:p>
          <a:p>
            <a:pPr defTabSz="914400">
              <a:spcBef>
                <a:spcPts val="0"/>
              </a:spcBef>
              <a:spcAft>
                <a:spcPts val="0"/>
              </a:spcAft>
              <a:buClr>
                <a:srgbClr val="FFD200"/>
              </a:buClr>
              <a:buSzPct val="70000"/>
            </a:pPr>
            <a:r>
              <a:rPr lang="en-US" sz="1100" kern="0" noProof="0" dirty="0">
                <a:latin typeface="EYInterstate"/>
              </a:rPr>
              <a:t>EY is building a better working world by creating new value for clients, people, society and the planet, while building trust in capital markets.</a:t>
            </a:r>
          </a:p>
          <a:p>
            <a:pPr defTabSz="914400">
              <a:spcBef>
                <a:spcPts val="0"/>
              </a:spcBef>
              <a:spcAft>
                <a:spcPts val="0"/>
              </a:spcAft>
              <a:buClr>
                <a:srgbClr val="FFD200"/>
              </a:buClr>
              <a:buSzPct val="70000"/>
            </a:pPr>
            <a:r>
              <a:rPr lang="en-US" sz="1100" kern="0" noProof="0" dirty="0">
                <a:latin typeface="EYInterstate"/>
              </a:rPr>
              <a:t> </a:t>
            </a:r>
          </a:p>
          <a:p>
            <a:pPr defTabSz="914400">
              <a:spcBef>
                <a:spcPts val="0"/>
              </a:spcBef>
              <a:spcAft>
                <a:spcPts val="0"/>
              </a:spcAft>
              <a:buClr>
                <a:srgbClr val="FFD200"/>
              </a:buClr>
              <a:buSzPct val="70000"/>
            </a:pPr>
            <a:r>
              <a:rPr lang="en-US" sz="1100" kern="0" noProof="0" dirty="0">
                <a:latin typeface="EYInterstate"/>
              </a:rPr>
              <a:t>Enabled by data, AI and advanced technology, EY teams help clients shape the future with confidence and develop answers for the most pressing issues of today and tomorrow. </a:t>
            </a:r>
          </a:p>
          <a:p>
            <a:pPr defTabSz="914400">
              <a:spcBef>
                <a:spcPts val="0"/>
              </a:spcBef>
              <a:spcAft>
                <a:spcPts val="0"/>
              </a:spcAft>
              <a:buClr>
                <a:srgbClr val="FFD200"/>
              </a:buClr>
              <a:buSzPct val="70000"/>
            </a:pPr>
            <a:r>
              <a:rPr lang="en-US" sz="1100" kern="0" noProof="0" dirty="0">
                <a:latin typeface="EYInterstate"/>
              </a:rPr>
              <a:t> </a:t>
            </a:r>
          </a:p>
          <a:p>
            <a:pPr defTabSz="914400">
              <a:spcBef>
                <a:spcPts val="0"/>
              </a:spcBef>
              <a:spcAft>
                <a:spcPts val="0"/>
              </a:spcAft>
              <a:buClr>
                <a:srgbClr val="FFD200"/>
              </a:buClr>
              <a:buSzPct val="70000"/>
            </a:pPr>
            <a:r>
              <a:rPr lang="en-US" sz="1100" kern="0" noProof="0" dirty="0">
                <a:latin typeface="EYInterstate"/>
              </a:rPr>
              <a:t>EY teams work across a full spectrum of services in assurance, consulting, tax, strategy and transactions. Fueled by sector insights, a globally connected, multidisciplinary network and diverse ecosystem partners, EY teams can provide services in more than 150 countries and territories.</a:t>
            </a:r>
          </a:p>
          <a:p>
            <a:pPr defTabSz="914400">
              <a:spcBef>
                <a:spcPts val="0"/>
              </a:spcBef>
              <a:spcAft>
                <a:spcPts val="0"/>
              </a:spcAft>
              <a:buClr>
                <a:srgbClr val="FFD200"/>
              </a:buClr>
              <a:buSzPct val="70000"/>
            </a:pPr>
            <a:r>
              <a:rPr lang="en-US" sz="1100" kern="0" noProof="0" dirty="0">
                <a:latin typeface="EYInterstate"/>
              </a:rPr>
              <a:t> </a:t>
            </a:r>
          </a:p>
          <a:p>
            <a:pPr defTabSz="914400">
              <a:spcBef>
                <a:spcPts val="0"/>
              </a:spcBef>
              <a:spcAft>
                <a:spcPts val="0"/>
              </a:spcAft>
              <a:buClr>
                <a:srgbClr val="FFD200"/>
              </a:buClr>
              <a:buSzPct val="70000"/>
            </a:pPr>
            <a:r>
              <a:rPr lang="en-US" sz="1100" kern="0" noProof="0" dirty="0">
                <a:latin typeface="EYInterstate"/>
              </a:rPr>
              <a:t>All in to shape the future with confidence. </a:t>
            </a:r>
          </a:p>
        </p:txBody>
      </p:sp>
      <p:sp>
        <p:nvSpPr>
          <p:cNvPr id="6" name="TextBox 5">
            <a:extLst>
              <a:ext uri="{FF2B5EF4-FFF2-40B4-BE49-F238E27FC236}">
                <a16:creationId xmlns:a16="http://schemas.microsoft.com/office/drawing/2014/main" id="{E4941179-0FD2-EBE8-1EF4-34208B3C0CB8}"/>
              </a:ext>
            </a:extLst>
          </p:cNvPr>
          <p:cNvSpPr txBox="1">
            <a:spLocks noChangeArrowheads="1"/>
          </p:cNvSpPr>
          <p:nvPr/>
        </p:nvSpPr>
        <p:spPr>
          <a:xfrm>
            <a:off x="7655987" y="550889"/>
            <a:ext cx="4056588" cy="2568395"/>
          </a:xfrm>
          <a:prstGeom prst="rect">
            <a:avLst/>
          </a:prstGeom>
          <a:noFill/>
          <a:ln>
            <a:headEnd type="none"/>
            <a:tailEnd type="none"/>
          </a:ln>
        </p:spPr>
        <p:txBody>
          <a:bodyPr wrap="square" lIns="0" tIns="36576" rIns="0" bIns="0" anchor="t">
            <a:spAutoFit/>
          </a:bodyPr>
          <a:lstStyle/>
          <a:p>
            <a:pPr defTabSz="914400">
              <a:buClr>
                <a:srgbClr val="FFD200"/>
              </a:buClr>
              <a:buSzPct val="70000"/>
            </a:pPr>
            <a:r>
              <a:rPr lang="en-US" sz="800" kern="0" noProof="0" dirty="0">
                <a:latin typeface="EYInterstate"/>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defTabSz="914400">
              <a:buClr>
                <a:srgbClr val="FFD200"/>
              </a:buClr>
              <a:buSzPct val="70000"/>
            </a:pPr>
            <a:endParaRPr lang="en-US" sz="800" kern="0" noProof="0" dirty="0">
              <a:latin typeface="EYInterstate"/>
            </a:endParaRPr>
          </a:p>
          <a:p>
            <a:pPr algn="l" defTabSz="914400"/>
            <a:r>
              <a:rPr lang="en-US" sz="900" kern="1200" noProof="0" dirty="0">
                <a:effectLst/>
                <a:latin typeface="EYInterstate Light"/>
                <a:cs typeface="Arial"/>
              </a:rPr>
              <a:t>© </a:t>
            </a:r>
            <a:r>
              <a:rPr lang="en-US" sz="900" noProof="0" dirty="0">
                <a:latin typeface="EYInterstate Light"/>
                <a:cs typeface="Arial"/>
              </a:rPr>
              <a:t>2026</a:t>
            </a:r>
            <a:r>
              <a:rPr lang="en-US" sz="900" kern="1200" noProof="0" dirty="0">
                <a:effectLst/>
                <a:latin typeface="EYInterstate Light"/>
                <a:cs typeface="Arial"/>
              </a:rPr>
              <a:t> EYGM Limited.</a:t>
            </a:r>
            <a:br>
              <a:rPr lang="en-US" sz="900" kern="1200" noProof="0" dirty="0">
                <a:effectLst/>
                <a:latin typeface="EYInterstate Light"/>
                <a:cs typeface="Arial"/>
              </a:rPr>
            </a:br>
            <a:r>
              <a:rPr lang="en-US" sz="900" kern="1200" noProof="0" dirty="0">
                <a:effectLst/>
                <a:latin typeface="EYInterstate Light"/>
                <a:cs typeface="Arial"/>
              </a:rPr>
              <a:t>All Rights Reserved.</a:t>
            </a:r>
          </a:p>
          <a:p>
            <a:pPr algn="l" defTabSz="914400"/>
            <a:endParaRPr lang="en-US" sz="900" kern="1200" noProof="0" dirty="0">
              <a:effectLst/>
              <a:latin typeface="EYInterstate Light"/>
              <a:cs typeface="Arial"/>
            </a:endParaRPr>
          </a:p>
          <a:p>
            <a:pPr algn="l" defTabSz="914400"/>
            <a:r>
              <a:rPr lang="en-US" sz="900" kern="1200" noProof="0" dirty="0">
                <a:effectLst/>
                <a:latin typeface="EYInterstate Light"/>
                <a:cs typeface="Arial"/>
              </a:rPr>
              <a:t>ED None</a:t>
            </a:r>
          </a:p>
          <a:p>
            <a:r>
              <a:rPr lang="en-US" sz="900" noProof="0" dirty="0">
                <a:cs typeface="Arial"/>
              </a:rPr>
              <a:t>US SCORE no. </a:t>
            </a:r>
            <a:r>
              <a:rPr lang="en-US" sz="900" noProof="0">
                <a:cs typeface="Arial"/>
              </a:rPr>
              <a:t>29898-261US</a:t>
            </a:r>
          </a:p>
          <a:p>
            <a:endParaRPr lang="en-US" sz="900" kern="1200" noProof="0" dirty="0">
              <a:effectLst/>
              <a:latin typeface="EYInterstate Light"/>
              <a:cs typeface="Arial"/>
            </a:endParaRPr>
          </a:p>
          <a:p>
            <a:pPr defTabSz="914400"/>
            <a:r>
              <a:rPr lang="en-US" sz="700" noProof="0" dirty="0">
                <a:latin typeface="EYInterstate Light"/>
                <a:cs typeface="Arial"/>
              </a:rPr>
              <a:t>This material has been prepared for general informational purposes only and is not intended to be relied upon as accounting, tax, legal or other professional advice. Please refer to your advisors for specific advice.</a:t>
            </a:r>
            <a:endParaRPr lang="en-US" sz="700" kern="1200" noProof="0" dirty="0">
              <a:effectLst/>
              <a:latin typeface="EYInterstate Light"/>
              <a:cs typeface="Arial"/>
            </a:endParaRPr>
          </a:p>
          <a:p>
            <a:pPr algn="l" defTabSz="914400"/>
            <a:endParaRPr lang="en-US" sz="700" kern="1200" noProof="0" dirty="0">
              <a:effectLst/>
              <a:latin typeface="EYInterstate Light"/>
              <a:cs typeface="Arial"/>
            </a:endParaRPr>
          </a:p>
          <a:p>
            <a:pPr algn="l" defTabSz="914400"/>
            <a:r>
              <a:rPr lang="en-US" sz="1050" kern="1200" noProof="0" dirty="0">
                <a:effectLst/>
                <a:latin typeface="EYInterstate Light"/>
                <a:cs typeface="Arial"/>
              </a:rPr>
              <a:t>ey.com</a:t>
            </a:r>
          </a:p>
          <a:p>
            <a:pPr defTabSz="914400">
              <a:buClr>
                <a:srgbClr val="FFD200"/>
              </a:buClr>
              <a:buSzPct val="70000"/>
            </a:pPr>
            <a:endParaRPr lang="en-US" sz="800" kern="0" noProof="0" dirty="0">
              <a:latin typeface="EYInterstate"/>
            </a:endParaRPr>
          </a:p>
        </p:txBody>
      </p:sp>
    </p:spTree>
    <p:extLst>
      <p:ext uri="{BB962C8B-B14F-4D97-AF65-F5344CB8AC3E}">
        <p14:creationId xmlns:p14="http://schemas.microsoft.com/office/powerpoint/2010/main" val="405928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3ECE0-3995-80FC-2A2C-623D45917173}"/>
              </a:ext>
            </a:extLst>
          </p:cNvPr>
          <p:cNvSpPr>
            <a:spLocks noGrp="1"/>
          </p:cNvSpPr>
          <p:nvPr>
            <p:ph type="ctrTitle"/>
          </p:nvPr>
        </p:nvSpPr>
        <p:spPr>
          <a:xfrm>
            <a:off x="755373" y="1221754"/>
            <a:ext cx="10859111" cy="3975888"/>
          </a:xfrm>
        </p:spPr>
        <p:txBody>
          <a:bodyPr anchor="t">
            <a:normAutofit/>
          </a:bodyPr>
          <a:lstStyle/>
          <a:p>
            <a:pPr algn="l"/>
            <a:r>
              <a:rPr lang="en-US" dirty="0"/>
              <a:t>The Hits Keep Coming! How Internal Audit can Promote Accountability and Cost Containment</a:t>
            </a:r>
            <a:endParaRPr lang="en-US" b="0" i="1" dirty="0">
              <a:solidFill>
                <a:schemeClr val="tx1"/>
              </a:solidFill>
            </a:endParaRPr>
          </a:p>
        </p:txBody>
      </p:sp>
    </p:spTree>
    <p:extLst>
      <p:ext uri="{BB962C8B-B14F-4D97-AF65-F5344CB8AC3E}">
        <p14:creationId xmlns:p14="http://schemas.microsoft.com/office/powerpoint/2010/main" val="843953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84B21-8BA3-20A4-0672-D725249FB9D7}"/>
            </a:ext>
          </a:extLst>
        </p:cNvPr>
        <p:cNvGrpSpPr/>
        <p:nvPr/>
      </p:nvGrpSpPr>
      <p:grpSpPr>
        <a:xfrm>
          <a:off x="0" y="0"/>
          <a:ext cx="0" cy="0"/>
          <a:chOff x="0" y="0"/>
          <a:chExt cx="0" cy="0"/>
        </a:xfrm>
      </p:grpSpPr>
      <p:sp>
        <p:nvSpPr>
          <p:cNvPr id="8" name="Text Placeholder 4">
            <a:extLst>
              <a:ext uri="{FF2B5EF4-FFF2-40B4-BE49-F238E27FC236}">
                <a16:creationId xmlns:a16="http://schemas.microsoft.com/office/drawing/2014/main" id="{54F1BAC5-2E15-BFC7-8933-32D88CEE7199}"/>
              </a:ext>
            </a:extLst>
          </p:cNvPr>
          <p:cNvSpPr txBox="1">
            <a:spLocks/>
          </p:cNvSpPr>
          <p:nvPr/>
        </p:nvSpPr>
        <p:spPr>
          <a:xfrm>
            <a:off x="365760" y="365760"/>
            <a:ext cx="5943600" cy="365760"/>
          </a:xfrm>
          <a:prstGeom prst="rect">
            <a:avLst/>
          </a:prstGeom>
        </p:spPr>
        <p:txBody>
          <a:bodyPr vert="horz" lIns="0" tIns="45720" rIns="0" bIns="45720" rtlCol="0">
            <a:noAutofit/>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800" b="0" i="0" kern="1200">
                <a:solidFill>
                  <a:schemeClr val="accent1"/>
                </a:solidFill>
                <a:latin typeface="+mj-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457200" indent="-18288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1C3F94"/>
                </a:solidFill>
                <a:effectLst/>
                <a:uLnTx/>
                <a:uFillTx/>
                <a:latin typeface="Arial" panose="020B0604020202020204" pitchFamily="34" charset="0"/>
                <a:cs typeface="Arial" panose="020B0604020202020204" pitchFamily="34" charset="0"/>
              </a:rPr>
              <a:t>Disclaimer</a:t>
            </a:r>
          </a:p>
        </p:txBody>
      </p:sp>
      <p:sp>
        <p:nvSpPr>
          <p:cNvPr id="2" name="Rectangle 147">
            <a:extLst>
              <a:ext uri="{FF2B5EF4-FFF2-40B4-BE49-F238E27FC236}">
                <a16:creationId xmlns:a16="http://schemas.microsoft.com/office/drawing/2014/main" id="{D234748A-5387-5F3F-3ED1-FD1D8AD2498F}"/>
              </a:ext>
            </a:extLst>
          </p:cNvPr>
          <p:cNvSpPr/>
          <p:nvPr/>
        </p:nvSpPr>
        <p:spPr>
          <a:xfrm>
            <a:off x="365760" y="1339589"/>
            <a:ext cx="10699805" cy="4154984"/>
          </a:xfrm>
          <a:prstGeom prst="rect">
            <a:avLst/>
          </a:prstGeom>
        </p:spPr>
        <p:txBody>
          <a:bodyPr wrap="square" lIns="0" tIns="0" rIns="0" bIns="0">
            <a:spAutoFit/>
          </a:bodyPr>
          <a:lstStyle/>
          <a:p>
            <a:pPr marL="342900" indent="-342900">
              <a:spcBef>
                <a:spcPts val="1200"/>
              </a:spcBef>
              <a:spcAft>
                <a:spcPts val="600"/>
              </a:spcAft>
              <a:buFont typeface="Arial" panose="020B0604020202020204" pitchFamily="34" charset="0"/>
              <a:buChar char="•"/>
            </a:pPr>
            <a:r>
              <a:rPr lang="en-US" sz="1400" b="1" i="0" spc="-2" baseline="0" dirty="0">
                <a:solidFill>
                  <a:srgbClr val="000000"/>
                </a:solidFill>
                <a:latin typeface="EYInterstate Light" panose="02000506000000020004" pitchFamily="2" charset="0"/>
                <a:cs typeface="Arial"/>
              </a:rPr>
              <a:t>EY refers to the global organization, and may refer to one or more, of the member firms of </a:t>
            </a:r>
            <a:br>
              <a:rPr lang="en-US" sz="1400" b="1" i="0" spc="-2" baseline="0" dirty="0">
                <a:solidFill>
                  <a:srgbClr val="000000"/>
                </a:solidFill>
                <a:latin typeface="EYInterstate Light" panose="02000506000000020004" pitchFamily="2" charset="0"/>
                <a:cs typeface="Arial"/>
              </a:rPr>
            </a:br>
            <a:r>
              <a:rPr lang="en-US" sz="1400" b="1" i="0" spc="-2" baseline="0" dirty="0">
                <a:solidFill>
                  <a:srgbClr val="000000"/>
                </a:solidFill>
                <a:latin typeface="EYInterstate Light" panose="02000506000000020004" pitchFamily="2" charset="0"/>
                <a:cs typeface="Arial"/>
              </a:rPr>
              <a:t>Ernst &amp; Young Global Limited, each of which is a separate legal entity. Ernst &amp; Young LLP is a </a:t>
            </a:r>
            <a:br>
              <a:rPr lang="en-US" sz="1400" b="1" i="0" spc="-2" baseline="0" dirty="0">
                <a:solidFill>
                  <a:srgbClr val="000000"/>
                </a:solidFill>
                <a:latin typeface="EYInterstate Light" panose="02000506000000020004" pitchFamily="2" charset="0"/>
                <a:cs typeface="Arial"/>
              </a:rPr>
            </a:br>
            <a:r>
              <a:rPr lang="en-US" sz="1400" b="1" i="0" spc="-2" baseline="0" dirty="0">
                <a:solidFill>
                  <a:srgbClr val="000000"/>
                </a:solidFill>
                <a:latin typeface="EYInterstate Light" panose="02000506000000020004" pitchFamily="2" charset="0"/>
                <a:cs typeface="Arial"/>
              </a:rPr>
              <a:t>client-serving member firm of Ernst &amp; Young Global Limited operating in the US.</a:t>
            </a:r>
          </a:p>
          <a:p>
            <a:pPr marL="342900" indent="-342900">
              <a:spcBef>
                <a:spcPts val="1200"/>
              </a:spcBef>
              <a:spcAft>
                <a:spcPts val="600"/>
              </a:spcAft>
              <a:buFont typeface="Arial" panose="020B0604020202020204" pitchFamily="34" charset="0"/>
              <a:buChar char="•"/>
            </a:pPr>
            <a:r>
              <a:rPr lang="en-US" sz="1400" b="1" i="0" spc="-2" baseline="0" dirty="0">
                <a:solidFill>
                  <a:srgbClr val="000000"/>
                </a:solidFill>
                <a:latin typeface="EYInterstate Light" panose="02000506000000020004" pitchFamily="2" charset="0"/>
                <a:cs typeface="Arial"/>
              </a:rPr>
              <a:t>This presentation is © 2026 Ernst &amp; Young LLP. All Rights Reserved. No part of this document may be reproduced, transmitted or otherwise distributed in any form or by any means, electronic or mechanical, including by photocopying, facsimile transmission, recording, rekeying, or using any information storage and retrieval system, without written permission from Ernst &amp; Young LLP. Any reproduction, transmission or distribution of this form or any of the material herein is prohibited and is in violation of US and international law. Ernst &amp; Young LLP expressly disclaims any liability in connection with use of this presentation or its contents by any third party.</a:t>
            </a:r>
          </a:p>
          <a:p>
            <a:pPr marL="342900" indent="-342900">
              <a:spcBef>
                <a:spcPts val="1200"/>
              </a:spcBef>
              <a:spcAft>
                <a:spcPts val="600"/>
              </a:spcAft>
              <a:buFont typeface="Arial" panose="020B0604020202020204" pitchFamily="34" charset="0"/>
              <a:buChar char="•"/>
            </a:pPr>
            <a:r>
              <a:rPr lang="en-US" sz="1400" b="1" i="0" spc="-2" baseline="0" dirty="0">
                <a:solidFill>
                  <a:srgbClr val="000000"/>
                </a:solidFill>
                <a:latin typeface="EYInterstate Light" panose="02000506000000020004" pitchFamily="2" charset="0"/>
                <a:cs typeface="Arial"/>
              </a:rPr>
              <a:t>Views expressed in this presentation are those of the speakers and do not necessarily represent the views of Ernst &amp; Young LLP. </a:t>
            </a:r>
          </a:p>
          <a:p>
            <a:pPr marL="342900" indent="-342900">
              <a:spcBef>
                <a:spcPts val="1200"/>
              </a:spcBef>
              <a:spcAft>
                <a:spcPts val="600"/>
              </a:spcAft>
              <a:buFont typeface="Arial" panose="020B0604020202020204" pitchFamily="34" charset="0"/>
              <a:buChar char="•"/>
            </a:pPr>
            <a:r>
              <a:rPr lang="en-US" sz="1400" b="1" i="0" spc="-2" baseline="0" dirty="0">
                <a:solidFill>
                  <a:srgbClr val="000000"/>
                </a:solidFill>
                <a:latin typeface="EYInterstate Light" panose="02000506000000020004" pitchFamily="2" charset="0"/>
                <a:cs typeface="Arial"/>
              </a:rPr>
              <a:t>This material has been prepared for general informational and educational purposes only and is not intended, and should not be relied upon, as accounting, tax, legal, or other professional advice. Please refer to your advisors for specific advice.</a:t>
            </a:r>
          </a:p>
          <a:p>
            <a:pPr marL="342900" indent="-342900">
              <a:spcBef>
                <a:spcPts val="1200"/>
              </a:spcBef>
              <a:spcAft>
                <a:spcPts val="600"/>
              </a:spcAft>
              <a:buFont typeface="Arial" panose="020B0604020202020204" pitchFamily="34" charset="0"/>
              <a:buChar char="•"/>
            </a:pPr>
            <a:r>
              <a:rPr lang="en-US" sz="1400" b="1" i="0" spc="-2" baseline="0" dirty="0">
                <a:solidFill>
                  <a:srgbClr val="000000"/>
                </a:solidFill>
                <a:latin typeface="EYInterstate Light" panose="02000506000000020004" pitchFamily="2" charset="0"/>
                <a:cs typeface="Arial"/>
              </a:rPr>
              <a:t>Neither EY nor any member firm thereof shall bear any responsibility whatsoever for the content, accuracy, or security of any third-party websites that are linked (by way of hyperlink or otherwise) in this presentation.</a:t>
            </a:r>
          </a:p>
        </p:txBody>
      </p:sp>
    </p:spTree>
    <p:extLst>
      <p:ext uri="{BB962C8B-B14F-4D97-AF65-F5344CB8AC3E}">
        <p14:creationId xmlns:p14="http://schemas.microsoft.com/office/powerpoint/2010/main" val="2534209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a:extLst>
              <a:ext uri="{FF2B5EF4-FFF2-40B4-BE49-F238E27FC236}">
                <a16:creationId xmlns:a16="http://schemas.microsoft.com/office/drawing/2014/main" id="{007E14C7-2F7F-30A7-1B26-26A84E3472FB}"/>
              </a:ext>
            </a:extLst>
          </p:cNvPr>
          <p:cNvSpPr txBox="1">
            <a:spLocks/>
          </p:cNvSpPr>
          <p:nvPr/>
        </p:nvSpPr>
        <p:spPr>
          <a:xfrm>
            <a:off x="365760" y="365760"/>
            <a:ext cx="5943600" cy="365760"/>
          </a:xfrm>
          <a:prstGeom prst="rect">
            <a:avLst/>
          </a:prstGeom>
        </p:spPr>
        <p:txBody>
          <a:bodyPr vert="horz" lIns="0" tIns="45720" rIns="0" bIns="45720" rtlCol="0">
            <a:noAutofit/>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800" b="0" i="0" kern="1200">
                <a:solidFill>
                  <a:schemeClr val="accent1"/>
                </a:solidFill>
                <a:latin typeface="+mj-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457200" indent="-18288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1C3F94"/>
                </a:solidFill>
                <a:effectLst/>
                <a:uLnTx/>
                <a:uFillTx/>
                <a:latin typeface="Arial" panose="020B0604020202020204" pitchFamily="34" charset="0"/>
                <a:cs typeface="Arial" panose="020B0604020202020204" pitchFamily="34" charset="0"/>
              </a:rPr>
              <a:t>Agenda</a:t>
            </a:r>
          </a:p>
        </p:txBody>
      </p:sp>
      <p:graphicFrame>
        <p:nvGraphicFramePr>
          <p:cNvPr id="9" name="Table 6">
            <a:extLst>
              <a:ext uri="{FF2B5EF4-FFF2-40B4-BE49-F238E27FC236}">
                <a16:creationId xmlns:a16="http://schemas.microsoft.com/office/drawing/2014/main" id="{241155C3-951A-E8C4-95C3-D020AE1CBAA1}"/>
              </a:ext>
            </a:extLst>
          </p:cNvPr>
          <p:cNvGraphicFramePr>
            <a:graphicFrameLocks noGrp="1"/>
          </p:cNvGraphicFramePr>
          <p:nvPr>
            <p:extLst>
              <p:ext uri="{D42A27DB-BD31-4B8C-83A1-F6EECF244321}">
                <p14:modId xmlns:p14="http://schemas.microsoft.com/office/powerpoint/2010/main" val="3278974086"/>
              </p:ext>
            </p:extLst>
          </p:nvPr>
        </p:nvGraphicFramePr>
        <p:xfrm>
          <a:off x="606741" y="1460452"/>
          <a:ext cx="10194609" cy="3444337"/>
        </p:xfrm>
        <a:graphic>
          <a:graphicData uri="http://schemas.openxmlformats.org/drawingml/2006/table">
            <a:tbl>
              <a:tblPr firstRow="1" bandRow="1"/>
              <a:tblGrid>
                <a:gridCol w="788809">
                  <a:extLst>
                    <a:ext uri="{9D8B030D-6E8A-4147-A177-3AD203B41FA5}">
                      <a16:colId xmlns:a16="http://schemas.microsoft.com/office/drawing/2014/main" val="2329879615"/>
                    </a:ext>
                  </a:extLst>
                </a:gridCol>
                <a:gridCol w="9405800">
                  <a:extLst>
                    <a:ext uri="{9D8B030D-6E8A-4147-A177-3AD203B41FA5}">
                      <a16:colId xmlns:a16="http://schemas.microsoft.com/office/drawing/2014/main" val="348426763"/>
                    </a:ext>
                  </a:extLst>
                </a:gridCol>
              </a:tblGrid>
              <a:tr h="381097">
                <a:tc gridSpan="2">
                  <a:txBody>
                    <a:bodyPr/>
                    <a:lstStyle/>
                    <a:p>
                      <a:pPr>
                        <a:spcAft>
                          <a:spcPts val="200"/>
                        </a:spcAft>
                      </a:pPr>
                      <a:r>
                        <a:rPr lang="en-US" sz="1600" b="1" dirty="0">
                          <a:solidFill>
                            <a:schemeClr val="tx1"/>
                          </a:solidFill>
                          <a:latin typeface="EYInterstate Light" panose="02000506000000020004" pitchFamily="2" charset="0"/>
                        </a:rPr>
                        <a:t>How Higher Education is at a Tipping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hMerge="1">
                  <a:txBody>
                    <a:bodyPr/>
                    <a:lstStyle>
                      <a:lvl1pPr marL="0" algn="l" defTabSz="914400" rtl="0" eaLnBrk="1" latinLnBrk="0" hangingPunct="1">
                        <a:defRPr sz="1800" b="1" kern="1200">
                          <a:solidFill>
                            <a:schemeClr val="lt1"/>
                          </a:solidFill>
                          <a:latin typeface="EYInterstate Light"/>
                        </a:defRPr>
                      </a:lvl1pPr>
                      <a:lvl2pPr marL="457200" algn="l" defTabSz="914400" rtl="0" eaLnBrk="1" latinLnBrk="0" hangingPunct="1">
                        <a:defRPr sz="1800" b="1" kern="1200">
                          <a:solidFill>
                            <a:schemeClr val="lt1"/>
                          </a:solidFill>
                          <a:latin typeface="EYInterstate Light"/>
                        </a:defRPr>
                      </a:lvl2pPr>
                      <a:lvl3pPr marL="914400" algn="l" defTabSz="914400" rtl="0" eaLnBrk="1" latinLnBrk="0" hangingPunct="1">
                        <a:defRPr sz="1800" b="1" kern="1200">
                          <a:solidFill>
                            <a:schemeClr val="lt1"/>
                          </a:solidFill>
                          <a:latin typeface="EYInterstate Light"/>
                        </a:defRPr>
                      </a:lvl3pPr>
                      <a:lvl4pPr marL="1371600" algn="l" defTabSz="914400" rtl="0" eaLnBrk="1" latinLnBrk="0" hangingPunct="1">
                        <a:defRPr sz="1800" b="1" kern="1200">
                          <a:solidFill>
                            <a:schemeClr val="lt1"/>
                          </a:solidFill>
                          <a:latin typeface="EYInterstate Light"/>
                        </a:defRPr>
                      </a:lvl4pPr>
                      <a:lvl5pPr marL="1828800" algn="l" defTabSz="914400" rtl="0" eaLnBrk="1" latinLnBrk="0" hangingPunct="1">
                        <a:defRPr sz="1800" b="1" kern="1200">
                          <a:solidFill>
                            <a:schemeClr val="lt1"/>
                          </a:solidFill>
                          <a:latin typeface="EYInterstate Light"/>
                        </a:defRPr>
                      </a:lvl5pPr>
                      <a:lvl6pPr marL="2286000" algn="l" defTabSz="914400" rtl="0" eaLnBrk="1" latinLnBrk="0" hangingPunct="1">
                        <a:defRPr sz="1800" b="1" kern="1200">
                          <a:solidFill>
                            <a:schemeClr val="lt1"/>
                          </a:solidFill>
                          <a:latin typeface="EYInterstate Light"/>
                        </a:defRPr>
                      </a:lvl6pPr>
                      <a:lvl7pPr marL="2743200" algn="l" defTabSz="914400" rtl="0" eaLnBrk="1" latinLnBrk="0" hangingPunct="1">
                        <a:defRPr sz="1800" b="1" kern="1200">
                          <a:solidFill>
                            <a:schemeClr val="lt1"/>
                          </a:solidFill>
                          <a:latin typeface="EYInterstate Light"/>
                        </a:defRPr>
                      </a:lvl7pPr>
                      <a:lvl8pPr marL="3200400" algn="l" defTabSz="914400" rtl="0" eaLnBrk="1" latinLnBrk="0" hangingPunct="1">
                        <a:defRPr sz="1800" b="1" kern="1200">
                          <a:solidFill>
                            <a:schemeClr val="lt1"/>
                          </a:solidFill>
                          <a:latin typeface="EYInterstate Light"/>
                        </a:defRPr>
                      </a:lvl8pPr>
                      <a:lvl9pPr marL="3657600" algn="l" defTabSz="914400" rtl="0" eaLnBrk="1" latinLnBrk="0" hangingPunct="1">
                        <a:defRPr sz="1800" b="1" kern="1200">
                          <a:solidFill>
                            <a:schemeClr val="lt1"/>
                          </a:solidFill>
                          <a:latin typeface="EYInterstate Light"/>
                        </a:defRPr>
                      </a:lvl9pPr>
                    </a:lstStyle>
                    <a:p>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0000">
                        <a:lumMod val="85000"/>
                        <a:lumOff val="15000"/>
                      </a:srgbClr>
                    </a:solidFill>
                  </a:tcPr>
                </a:tc>
                <a:extLst>
                  <a:ext uri="{0D108BD9-81ED-4DB2-BD59-A6C34878D82A}">
                    <a16:rowId xmlns:a16="http://schemas.microsoft.com/office/drawing/2014/main" val="3701985341"/>
                  </a:ext>
                </a:extLst>
              </a:tr>
              <a:tr h="370840">
                <a:tc>
                  <a:txBody>
                    <a:bodyPr/>
                    <a:lstStyle/>
                    <a:p>
                      <a:pPr algn="ctr">
                        <a:spcAft>
                          <a:spcPts val="200"/>
                        </a:spcAft>
                      </a:pPr>
                      <a:r>
                        <a:rPr lang="en-US" sz="1400" b="1">
                          <a:latin typeface="EYInterstate Light" panose="02000506000000020004" pitchFamily="2"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E2E38">
                        <a:tint val="40000"/>
                      </a:srgbClr>
                    </a:solid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spcAft>
                          <a:spcPts val="200"/>
                        </a:spcAft>
                      </a:pPr>
                      <a:r>
                        <a:rPr lang="en-US" sz="1400" b="1" dirty="0"/>
                        <a:t>Introductions and learning objectives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2E2E38">
                        <a:tint val="40000"/>
                      </a:srgbClr>
                    </a:solidFill>
                  </a:tcPr>
                </a:tc>
                <a:extLst>
                  <a:ext uri="{0D108BD9-81ED-4DB2-BD59-A6C34878D82A}">
                    <a16:rowId xmlns:a16="http://schemas.microsoft.com/office/drawing/2014/main" val="815085085"/>
                  </a:ext>
                </a:extLst>
              </a:tr>
              <a:tr h="370840">
                <a:tc>
                  <a:txBody>
                    <a:bodyPr/>
                    <a:lstStyle/>
                    <a:p>
                      <a:pPr algn="ctr">
                        <a:spcAft>
                          <a:spcPts val="200"/>
                        </a:spcAft>
                      </a:pPr>
                      <a:r>
                        <a:rPr lang="en-US" sz="1400" b="1">
                          <a:latin typeface="EYInterstate Light" panose="02000506000000020004" pitchFamily="2"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EYInterstate Light" panose="02000506000000020004" pitchFamily="2" charset="0"/>
                          <a:ea typeface="+mn-ea"/>
                          <a:cs typeface="+mn-cs"/>
                        </a:rPr>
                        <a:t>Government pressures: </a:t>
                      </a:r>
                      <a:r>
                        <a:rPr kumimoji="0" lang="en-US" sz="1400" b="0" i="0" u="none" strike="noStrike" kern="1200" cap="none" spc="0" normalizeH="0" baseline="0" noProof="0" dirty="0">
                          <a:ln>
                            <a:noFill/>
                          </a:ln>
                          <a:solidFill>
                            <a:prstClr val="black"/>
                          </a:solidFill>
                          <a:effectLst/>
                          <a:uLnTx/>
                          <a:uFillTx/>
                          <a:latin typeface="EYInterstate Light" panose="02000506000000020004" pitchFamily="2" charset="0"/>
                          <a:ea typeface="+mn-ea"/>
                          <a:cs typeface="+mn-cs"/>
                        </a:rPr>
                        <a:t>understanding the evolving landscape of research grants and funding policies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671195604"/>
                  </a:ext>
                </a:extLst>
              </a:tr>
              <a:tr h="370840">
                <a:tc>
                  <a:txBody>
                    <a:bodyPr/>
                    <a:lstStyle/>
                    <a:p>
                      <a:pPr algn="ctr">
                        <a:spcAft>
                          <a:spcPts val="200"/>
                        </a:spcAft>
                      </a:pPr>
                      <a:r>
                        <a:rPr lang="en-US" sz="1400" b="1">
                          <a:latin typeface="EYInterstate Light" panose="02000506000000020004" pitchFamily="2"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EYInterstate Light" panose="02000506000000020004" pitchFamily="2" charset="0"/>
                          <a:ea typeface="+mn-ea"/>
                          <a:cs typeface="+mn-cs"/>
                        </a:rPr>
                        <a:t>Cost containment challenges: </a:t>
                      </a:r>
                      <a:r>
                        <a:rPr kumimoji="0" lang="en-US" sz="1400" b="0" i="0" u="none" strike="noStrike" kern="1200" cap="none" spc="0" normalizeH="0" baseline="0" noProof="0" dirty="0">
                          <a:ln>
                            <a:noFill/>
                          </a:ln>
                          <a:solidFill>
                            <a:prstClr val="black"/>
                          </a:solidFill>
                          <a:effectLst/>
                          <a:uLnTx/>
                          <a:uFillTx/>
                          <a:latin typeface="EYInterstate Light" panose="02000506000000020004" pitchFamily="2" charset="0"/>
                          <a:ea typeface="+mn-ea"/>
                          <a:cs typeface="+mn-cs"/>
                        </a:rPr>
                        <a:t>strategies universities are employing to manage rising operational costs without sacrificing quality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3011118617"/>
                  </a:ext>
                </a:extLst>
              </a:tr>
              <a:tr h="370840">
                <a:tc>
                  <a:txBody>
                    <a:bodyPr/>
                    <a:lstStyle/>
                    <a:p>
                      <a:pPr marL="0" indent="0" algn="ctr">
                        <a:spcAft>
                          <a:spcPts val="200"/>
                        </a:spcAft>
                        <a:buFont typeface="Arial" panose="020B0604020202020204" pitchFamily="34" charset="0"/>
                        <a:buNone/>
                      </a:pPr>
                      <a:r>
                        <a:rPr lang="en-US" sz="1400" b="1">
                          <a:latin typeface="EYInterstate Light" panose="02000506000000020004" pitchFamily="2"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CDCE"/>
                    </a:solid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spcAft>
                          <a:spcPts val="200"/>
                        </a:spcAft>
                      </a:pPr>
                      <a:r>
                        <a:rPr lang="en-US" sz="1400" b="1" dirty="0"/>
                        <a:t>Internal Audit’s (IA’s) role:</a:t>
                      </a:r>
                    </a:p>
                    <a:p>
                      <a:pPr marL="742950" lvl="1" indent="-285750">
                        <a:spcAft>
                          <a:spcPts val="200"/>
                        </a:spcAft>
                        <a:buFont typeface="Arial" panose="020B0604020202020204" pitchFamily="34" charset="0"/>
                        <a:buChar char="•"/>
                      </a:pPr>
                      <a:r>
                        <a:rPr lang="en-US" sz="1400" dirty="0"/>
                        <a:t>Enhancing compliance with new regulations and reporting requirements</a:t>
                      </a:r>
                    </a:p>
                    <a:p>
                      <a:pPr marL="742950" lvl="1" indent="-285750">
                        <a:spcAft>
                          <a:spcPts val="200"/>
                        </a:spcAft>
                        <a:buFont typeface="Arial" panose="020B0604020202020204" pitchFamily="34" charset="0"/>
                        <a:buChar char="•"/>
                      </a:pPr>
                      <a:r>
                        <a:rPr lang="en-US" sz="1400" dirty="0"/>
                        <a:t>Supporting strategic decision-making through risk assessment and management</a:t>
                      </a:r>
                    </a:p>
                    <a:p>
                      <a:pPr marL="742950" lvl="1" indent="-285750">
                        <a:spcAft>
                          <a:spcPts val="200"/>
                        </a:spcAft>
                        <a:buFont typeface="Arial" panose="020B0604020202020204" pitchFamily="34" charset="0"/>
                        <a:buChar char="•"/>
                      </a:pPr>
                      <a:r>
                        <a:rPr lang="en-US" sz="1400" dirty="0"/>
                        <a:t>Promoting accountability in financial and nonfinancial reporting to stakeholders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DCDCE"/>
                    </a:solidFill>
                  </a:tcPr>
                </a:tc>
                <a:extLst>
                  <a:ext uri="{0D108BD9-81ED-4DB2-BD59-A6C34878D82A}">
                    <a16:rowId xmlns:a16="http://schemas.microsoft.com/office/drawing/2014/main" val="1878556873"/>
                  </a:ext>
                </a:extLst>
              </a:tr>
              <a:tr h="370840">
                <a:tc>
                  <a:txBody>
                    <a:bodyPr/>
                    <a:lstStyle/>
                    <a:p>
                      <a:pPr marL="0" indent="0" algn="ctr">
                        <a:spcAft>
                          <a:spcPts val="200"/>
                        </a:spcAft>
                        <a:buFont typeface="Arial" panose="020B0604020202020204" pitchFamily="34" charset="0"/>
                        <a:buNone/>
                      </a:pPr>
                      <a:r>
                        <a:rPr lang="en-US" sz="1400" b="1">
                          <a:latin typeface="EYInterstate Light" panose="02000506000000020004" pitchFamily="2"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lvl1pPr marL="0" algn="l" defTabSz="914400" rtl="0" eaLnBrk="1" latinLnBrk="0" hangingPunct="1">
                        <a:defRPr sz="1800" kern="1200">
                          <a:solidFill>
                            <a:schemeClr val="dk1"/>
                          </a:solidFill>
                          <a:latin typeface="EYInterstate Light"/>
                        </a:defRPr>
                      </a:lvl1pPr>
                      <a:lvl2pPr marL="457200" algn="l" defTabSz="914400" rtl="0" eaLnBrk="1" latinLnBrk="0" hangingPunct="1">
                        <a:defRPr sz="1800" kern="1200">
                          <a:solidFill>
                            <a:schemeClr val="dk1"/>
                          </a:solidFill>
                          <a:latin typeface="EYInterstate Light"/>
                        </a:defRPr>
                      </a:lvl2pPr>
                      <a:lvl3pPr marL="914400" algn="l" defTabSz="914400" rtl="0" eaLnBrk="1" latinLnBrk="0" hangingPunct="1">
                        <a:defRPr sz="1800" kern="1200">
                          <a:solidFill>
                            <a:schemeClr val="dk1"/>
                          </a:solidFill>
                          <a:latin typeface="EYInterstate Light"/>
                        </a:defRPr>
                      </a:lvl3pPr>
                      <a:lvl4pPr marL="1371600" algn="l" defTabSz="914400" rtl="0" eaLnBrk="1" latinLnBrk="0" hangingPunct="1">
                        <a:defRPr sz="1800" kern="1200">
                          <a:solidFill>
                            <a:schemeClr val="dk1"/>
                          </a:solidFill>
                          <a:latin typeface="EYInterstate Light"/>
                        </a:defRPr>
                      </a:lvl4pPr>
                      <a:lvl5pPr marL="1828800" algn="l" defTabSz="914400" rtl="0" eaLnBrk="1" latinLnBrk="0" hangingPunct="1">
                        <a:defRPr sz="1800" kern="1200">
                          <a:solidFill>
                            <a:schemeClr val="dk1"/>
                          </a:solidFill>
                          <a:latin typeface="EYInterstate Light"/>
                        </a:defRPr>
                      </a:lvl5pPr>
                      <a:lvl6pPr marL="2286000" algn="l" defTabSz="914400" rtl="0" eaLnBrk="1" latinLnBrk="0" hangingPunct="1">
                        <a:defRPr sz="1800" kern="1200">
                          <a:solidFill>
                            <a:schemeClr val="dk1"/>
                          </a:solidFill>
                          <a:latin typeface="EYInterstate Light"/>
                        </a:defRPr>
                      </a:lvl6pPr>
                      <a:lvl7pPr marL="2743200" algn="l" defTabSz="914400" rtl="0" eaLnBrk="1" latinLnBrk="0" hangingPunct="1">
                        <a:defRPr sz="1800" kern="1200">
                          <a:solidFill>
                            <a:schemeClr val="dk1"/>
                          </a:solidFill>
                          <a:latin typeface="EYInterstate Light"/>
                        </a:defRPr>
                      </a:lvl7pPr>
                      <a:lvl8pPr marL="3200400" algn="l" defTabSz="914400" rtl="0" eaLnBrk="1" latinLnBrk="0" hangingPunct="1">
                        <a:defRPr sz="1800" kern="1200">
                          <a:solidFill>
                            <a:schemeClr val="dk1"/>
                          </a:solidFill>
                          <a:latin typeface="EYInterstate Light"/>
                        </a:defRPr>
                      </a:lvl8pPr>
                      <a:lvl9pPr marL="3657600" algn="l" defTabSz="914400" rtl="0" eaLnBrk="1" latinLnBrk="0" hangingPunct="1">
                        <a:defRPr sz="1800" kern="1200">
                          <a:solidFill>
                            <a:schemeClr val="dk1"/>
                          </a:solidFill>
                          <a:latin typeface="EYInterstate Light"/>
                        </a:defRPr>
                      </a:lvl9pPr>
                    </a:lstStyle>
                    <a:p>
                      <a:pPr>
                        <a:spcAft>
                          <a:spcPts val="200"/>
                        </a:spcAft>
                      </a:pPr>
                      <a:r>
                        <a:rPr lang="en-US" sz="1400" b="1" dirty="0"/>
                        <a:t>Closing thoughts</a:t>
                      </a:r>
                    </a:p>
                    <a:p>
                      <a:pPr marL="742950" lvl="1" indent="-285750">
                        <a:spcAft>
                          <a:spcPts val="200"/>
                        </a:spcAft>
                        <a:buFont typeface="Arial" panose="020B0604020202020204" pitchFamily="34" charset="0"/>
                        <a:buChar char="•"/>
                      </a:pPr>
                      <a:r>
                        <a:rPr lang="en-US" sz="1400" dirty="0"/>
                        <a:t>Questions</a:t>
                      </a:r>
                    </a:p>
                    <a:p>
                      <a:pPr marL="742950" lvl="1" indent="-285750">
                        <a:spcAft>
                          <a:spcPts val="200"/>
                        </a:spcAft>
                        <a:buFont typeface="Arial" panose="020B0604020202020204" pitchFamily="34" charset="0"/>
                        <a:buChar char="•"/>
                      </a:pPr>
                      <a:r>
                        <a:rPr lang="en-US" sz="1400" dirty="0"/>
                        <a:t>Open discussion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949942770"/>
                  </a:ext>
                </a:extLst>
              </a:tr>
            </a:tbl>
          </a:graphicData>
        </a:graphic>
      </p:graphicFrame>
    </p:spTree>
    <p:extLst>
      <p:ext uri="{BB962C8B-B14F-4D97-AF65-F5344CB8AC3E}">
        <p14:creationId xmlns:p14="http://schemas.microsoft.com/office/powerpoint/2010/main" val="74882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765F67-A5BA-4C64-6B55-F93B6136B9AF}"/>
              </a:ext>
            </a:extLst>
          </p:cNvPr>
          <p:cNvSpPr txBox="1"/>
          <p:nvPr/>
        </p:nvSpPr>
        <p:spPr>
          <a:xfrm>
            <a:off x="2279742" y="2521722"/>
            <a:ext cx="3086099" cy="1129540"/>
          </a:xfrm>
          <a:prstGeom prst="rect">
            <a:avLst/>
          </a:prstGeom>
          <a:noFill/>
        </p:spPr>
        <p:txBody>
          <a:bodyPr wrap="square" lIns="0" tIns="36576" rIns="0" bIns="0" rtlCol="0" anchor="t">
            <a:spAutoFit/>
          </a:bodyPr>
          <a:lstStyle/>
          <a:p>
            <a:pPr>
              <a:spcAft>
                <a:spcPts val="200"/>
              </a:spcAft>
              <a:buClr>
                <a:srgbClr val="27ACAA"/>
              </a:buClr>
              <a:buSzPct val="70000"/>
            </a:pPr>
            <a:r>
              <a:rPr lang="en-US" b="1" dirty="0">
                <a:latin typeface="EYInterstate Light"/>
              </a:rPr>
              <a:t>Anand Khemlani</a:t>
            </a:r>
          </a:p>
          <a:p>
            <a:pPr>
              <a:spcAft>
                <a:spcPts val="200"/>
              </a:spcAft>
              <a:buClr>
                <a:srgbClr val="27ACAA"/>
              </a:buClr>
              <a:buSzPct val="70000"/>
            </a:pPr>
            <a:r>
              <a:rPr lang="en-US" sz="1600" dirty="0">
                <a:latin typeface="EYInterstate Light"/>
              </a:rPr>
              <a:t>Executive Director</a:t>
            </a:r>
          </a:p>
          <a:p>
            <a:pPr>
              <a:spcAft>
                <a:spcPts val="200"/>
              </a:spcAft>
              <a:buClr>
                <a:srgbClr val="27ACAA"/>
              </a:buClr>
              <a:buSzPct val="70000"/>
            </a:pPr>
            <a:r>
              <a:rPr lang="en-US" sz="1600" dirty="0">
                <a:latin typeface="EYInterstate Light"/>
              </a:rPr>
              <a:t>Forensic &amp; Integrity Services</a:t>
            </a:r>
          </a:p>
          <a:p>
            <a:pPr>
              <a:spcAft>
                <a:spcPts val="200"/>
              </a:spcAft>
              <a:buClr>
                <a:srgbClr val="27ACAA"/>
              </a:buClr>
              <a:buSzPct val="70000"/>
            </a:pPr>
            <a:r>
              <a:rPr lang="en-US" sz="1600" dirty="0">
                <a:latin typeface="EYInterstate Light"/>
              </a:rPr>
              <a:t>Ernst &amp; Young LLP</a:t>
            </a:r>
          </a:p>
        </p:txBody>
      </p:sp>
      <p:sp>
        <p:nvSpPr>
          <p:cNvPr id="5" name="TextBox 4">
            <a:extLst>
              <a:ext uri="{FF2B5EF4-FFF2-40B4-BE49-F238E27FC236}">
                <a16:creationId xmlns:a16="http://schemas.microsoft.com/office/drawing/2014/main" id="{611BF47A-8076-CD1C-6D33-3AF7F907E130}"/>
              </a:ext>
            </a:extLst>
          </p:cNvPr>
          <p:cNvSpPr txBox="1"/>
          <p:nvPr/>
        </p:nvSpPr>
        <p:spPr>
          <a:xfrm>
            <a:off x="7830896" y="2521722"/>
            <a:ext cx="4296650" cy="1129540"/>
          </a:xfrm>
          <a:prstGeom prst="rect">
            <a:avLst/>
          </a:prstGeom>
          <a:noFill/>
        </p:spPr>
        <p:txBody>
          <a:bodyPr wrap="square" lIns="0" tIns="36576" rIns="0" bIns="0" rtlCol="0" anchor="t">
            <a:spAutoFit/>
          </a:bodyPr>
          <a:lstStyle/>
          <a:p>
            <a:pPr>
              <a:spcAft>
                <a:spcPts val="200"/>
              </a:spcAft>
              <a:buClr>
                <a:srgbClr val="27ACAA"/>
              </a:buClr>
              <a:buSzPct val="70000"/>
            </a:pPr>
            <a:r>
              <a:rPr lang="en-US" b="1">
                <a:latin typeface="EYInterstate Light"/>
              </a:rPr>
              <a:t>Matthew Hicks</a:t>
            </a:r>
          </a:p>
          <a:p>
            <a:pPr>
              <a:spcAft>
                <a:spcPts val="200"/>
              </a:spcAft>
              <a:buClr>
                <a:srgbClr val="27ACAA"/>
              </a:buClr>
              <a:buSzPct val="70000"/>
            </a:pPr>
            <a:r>
              <a:rPr lang="en-US" sz="1600">
                <a:latin typeface="EYInterstate Light"/>
              </a:rPr>
              <a:t>Deputy Audit Officer</a:t>
            </a:r>
          </a:p>
          <a:p>
            <a:pPr>
              <a:spcAft>
                <a:spcPts val="200"/>
              </a:spcAft>
              <a:buClr>
                <a:srgbClr val="27ACAA"/>
              </a:buClr>
              <a:buSzPct val="70000"/>
            </a:pPr>
            <a:r>
              <a:rPr lang="en-US" sz="1600">
                <a:latin typeface="EYInterstate Light"/>
              </a:rPr>
              <a:t>Ethics, Compliance and Audit Services</a:t>
            </a:r>
          </a:p>
          <a:p>
            <a:pPr>
              <a:spcAft>
                <a:spcPts val="200"/>
              </a:spcAft>
              <a:buClr>
                <a:srgbClr val="27ACAA"/>
              </a:buClr>
              <a:buSzPct val="70000"/>
            </a:pPr>
            <a:r>
              <a:rPr lang="en-US" sz="1600">
                <a:latin typeface="EYInterstate Light"/>
              </a:rPr>
              <a:t>University of California System </a:t>
            </a:r>
          </a:p>
        </p:txBody>
      </p:sp>
      <p:pic>
        <p:nvPicPr>
          <p:cNvPr id="6" name="Picture 5">
            <a:extLst>
              <a:ext uri="{FF2B5EF4-FFF2-40B4-BE49-F238E27FC236}">
                <a16:creationId xmlns:a16="http://schemas.microsoft.com/office/drawing/2014/main" id="{344BE731-986B-A671-D51A-58FDC236FB4E}"/>
              </a:ext>
            </a:extLst>
          </p:cNvPr>
          <p:cNvPicPr>
            <a:picLocks noChangeAspect="1"/>
          </p:cNvPicPr>
          <p:nvPr/>
        </p:nvPicPr>
        <p:blipFill>
          <a:blip r:embed="rId2"/>
          <a:stretch/>
        </p:blipFill>
        <p:spPr>
          <a:xfrm>
            <a:off x="758871" y="2034957"/>
            <a:ext cx="1380952" cy="1609524"/>
          </a:xfrm>
          <a:prstGeom prst="rect">
            <a:avLst/>
          </a:prstGeom>
          <a:ln w="19050">
            <a:solidFill>
              <a:srgbClr val="FFE600"/>
            </a:solidFill>
          </a:ln>
        </p:spPr>
      </p:pic>
      <p:pic>
        <p:nvPicPr>
          <p:cNvPr id="8" name="Picture 7">
            <a:extLst>
              <a:ext uri="{FF2B5EF4-FFF2-40B4-BE49-F238E27FC236}">
                <a16:creationId xmlns:a16="http://schemas.microsoft.com/office/drawing/2014/main" id="{B0FA6624-7961-3D6D-9727-41FB42F5ADAD}"/>
              </a:ext>
            </a:extLst>
          </p:cNvPr>
          <p:cNvPicPr>
            <a:picLocks/>
          </p:cNvPicPr>
          <p:nvPr/>
        </p:nvPicPr>
        <p:blipFill>
          <a:blip r:embed="rId3"/>
          <a:srcRect/>
          <a:stretch/>
        </p:blipFill>
        <p:spPr>
          <a:xfrm>
            <a:off x="6309360" y="2035137"/>
            <a:ext cx="1380744" cy="1609344"/>
          </a:xfrm>
          <a:prstGeom prst="rect">
            <a:avLst/>
          </a:prstGeom>
          <a:ln w="28575">
            <a:solidFill>
              <a:schemeClr val="accent1"/>
            </a:solidFill>
          </a:ln>
        </p:spPr>
      </p:pic>
      <p:sp>
        <p:nvSpPr>
          <p:cNvPr id="14" name="Text Placeholder 4">
            <a:extLst>
              <a:ext uri="{FF2B5EF4-FFF2-40B4-BE49-F238E27FC236}">
                <a16:creationId xmlns:a16="http://schemas.microsoft.com/office/drawing/2014/main" id="{BE62809D-A80A-2DC5-B860-AC5BD59FE600}"/>
              </a:ext>
            </a:extLst>
          </p:cNvPr>
          <p:cNvSpPr txBox="1">
            <a:spLocks/>
          </p:cNvSpPr>
          <p:nvPr/>
        </p:nvSpPr>
        <p:spPr>
          <a:xfrm>
            <a:off x="365760" y="365760"/>
            <a:ext cx="5943600" cy="365760"/>
          </a:xfrm>
          <a:prstGeom prst="rect">
            <a:avLst/>
          </a:prstGeom>
        </p:spPr>
        <p:txBody>
          <a:bodyPr vert="horz" lIns="0" tIns="45720" rIns="0" bIns="45720" rtlCol="0">
            <a:noAutofit/>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800" b="0" i="0" kern="1200">
                <a:solidFill>
                  <a:schemeClr val="accent1"/>
                </a:solidFill>
                <a:latin typeface="+mj-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457200" indent="-18288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200" b="1" i="0" u="none" strike="noStrike" kern="1200" cap="none" spc="0" normalizeH="0" baseline="0" noProof="0">
                <a:ln>
                  <a:noFill/>
                </a:ln>
                <a:solidFill>
                  <a:srgbClr val="1C3F94"/>
                </a:solidFill>
                <a:effectLst/>
                <a:uLnTx/>
                <a:uFillTx/>
                <a:latin typeface="Arial" panose="020B0604020202020204" pitchFamily="34" charset="0"/>
                <a:cs typeface="Arial" panose="020B0604020202020204" pitchFamily="34" charset="0"/>
              </a:rPr>
              <a:t>Presenters</a:t>
            </a:r>
          </a:p>
        </p:txBody>
      </p:sp>
    </p:spTree>
    <p:extLst>
      <p:ext uri="{BB962C8B-B14F-4D97-AF65-F5344CB8AC3E}">
        <p14:creationId xmlns:p14="http://schemas.microsoft.com/office/powerpoint/2010/main" val="616352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A8D07-CEDE-F758-F019-3524E9683A51}"/>
            </a:ext>
          </a:extLst>
        </p:cNvPr>
        <p:cNvGrpSpPr/>
        <p:nvPr/>
      </p:nvGrpSpPr>
      <p:grpSpPr>
        <a:xfrm>
          <a:off x="0" y="0"/>
          <a:ext cx="0" cy="0"/>
          <a:chOff x="0" y="0"/>
          <a:chExt cx="0" cy="0"/>
        </a:xfrm>
      </p:grpSpPr>
      <p:sp>
        <p:nvSpPr>
          <p:cNvPr id="8" name="Text Placeholder 4">
            <a:extLst>
              <a:ext uri="{FF2B5EF4-FFF2-40B4-BE49-F238E27FC236}">
                <a16:creationId xmlns:a16="http://schemas.microsoft.com/office/drawing/2014/main" id="{1986B061-641B-CC8E-AAB4-79173B25E970}"/>
              </a:ext>
            </a:extLst>
          </p:cNvPr>
          <p:cNvSpPr txBox="1">
            <a:spLocks/>
          </p:cNvSpPr>
          <p:nvPr/>
        </p:nvSpPr>
        <p:spPr>
          <a:xfrm>
            <a:off x="365760" y="365760"/>
            <a:ext cx="5943600" cy="365760"/>
          </a:xfrm>
          <a:prstGeom prst="rect">
            <a:avLst/>
          </a:prstGeom>
        </p:spPr>
        <p:txBody>
          <a:bodyPr vert="horz" lIns="0" tIns="45720" rIns="0" bIns="45720" rtlCol="0">
            <a:noAutofit/>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800" b="0" i="0" kern="1200">
                <a:solidFill>
                  <a:schemeClr val="accent1"/>
                </a:solidFill>
                <a:latin typeface="+mj-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457200" indent="-18288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1C3F94"/>
                </a:solidFill>
                <a:effectLst/>
                <a:uLnTx/>
                <a:uFillTx/>
                <a:latin typeface="Arial" panose="020B0604020202020204" pitchFamily="34" charset="0"/>
                <a:cs typeface="Arial" panose="020B0604020202020204" pitchFamily="34" charset="0"/>
              </a:rPr>
              <a:t>Learning objectives</a:t>
            </a:r>
          </a:p>
        </p:txBody>
      </p:sp>
      <p:sp>
        <p:nvSpPr>
          <p:cNvPr id="2" name="TextBox 1">
            <a:extLst>
              <a:ext uri="{FF2B5EF4-FFF2-40B4-BE49-F238E27FC236}">
                <a16:creationId xmlns:a16="http://schemas.microsoft.com/office/drawing/2014/main" id="{FF931F6E-F847-B27F-35F3-F43460961433}"/>
              </a:ext>
            </a:extLst>
          </p:cNvPr>
          <p:cNvSpPr txBox="1"/>
          <p:nvPr/>
        </p:nvSpPr>
        <p:spPr>
          <a:xfrm>
            <a:off x="365760" y="1257750"/>
            <a:ext cx="3800887" cy="3785652"/>
          </a:xfrm>
          <a:prstGeom prst="rect">
            <a:avLst/>
          </a:prstGeom>
          <a:noFill/>
        </p:spPr>
        <p:txBody>
          <a:bodyPr wrap="square">
            <a:spAutoFit/>
          </a:bodyPr>
          <a:lstStyle/>
          <a:p>
            <a:pPr>
              <a:defRPr/>
            </a:pPr>
            <a:r>
              <a:rPr lang="en-IN" sz="2400" dirty="0">
                <a:latin typeface="EYInterstate Light" panose="02000506000000020004" pitchFamily="2" charset="0"/>
              </a:rPr>
              <a:t>In the ever-evolving landscape of higher education, it is important to recognize the different roles that Internal Audit can play in promoting transparency, accountability and resiliency in the face of new challenges.</a:t>
            </a:r>
            <a:endParaRPr lang="en-IN" sz="2400" dirty="0">
              <a:latin typeface="EYInterstate Light" panose="02000506000000020004" pitchFamily="2" charset="0"/>
              <a:cs typeface="Poppins"/>
            </a:endParaRPr>
          </a:p>
        </p:txBody>
      </p:sp>
      <p:grpSp>
        <p:nvGrpSpPr>
          <p:cNvPr id="10" name="Group 9">
            <a:extLst>
              <a:ext uri="{FF2B5EF4-FFF2-40B4-BE49-F238E27FC236}">
                <a16:creationId xmlns:a16="http://schemas.microsoft.com/office/drawing/2014/main" id="{474FCB4F-779A-26C4-0528-AA6C495AE497}"/>
              </a:ext>
            </a:extLst>
          </p:cNvPr>
          <p:cNvGrpSpPr/>
          <p:nvPr/>
        </p:nvGrpSpPr>
        <p:grpSpPr>
          <a:xfrm>
            <a:off x="4884511" y="1376854"/>
            <a:ext cx="6536100" cy="3881292"/>
            <a:chOff x="4884511" y="1376854"/>
            <a:chExt cx="6536100" cy="3881292"/>
          </a:xfrm>
        </p:grpSpPr>
        <p:sp>
          <p:nvSpPr>
            <p:cNvPr id="4" name="Rectangle 3">
              <a:extLst>
                <a:ext uri="{FF2B5EF4-FFF2-40B4-BE49-F238E27FC236}">
                  <a16:creationId xmlns:a16="http://schemas.microsoft.com/office/drawing/2014/main" id="{937A07A9-6000-7D51-86A0-6C2763BAE48D}"/>
                </a:ext>
              </a:extLst>
            </p:cNvPr>
            <p:cNvSpPr/>
            <p:nvPr/>
          </p:nvSpPr>
          <p:spPr>
            <a:xfrm>
              <a:off x="4884511" y="1376854"/>
              <a:ext cx="3126672" cy="1829146"/>
            </a:xfrm>
            <a:prstGeom prst="rect">
              <a:avLst/>
            </a:prstGeom>
            <a:solidFill>
              <a:srgbClr val="FFE60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a:ln>
                    <a:noFill/>
                  </a:ln>
                  <a:solidFill>
                    <a:srgbClr val="23004B"/>
                  </a:solidFill>
                  <a:effectLst/>
                  <a:uLnTx/>
                  <a:uFillTx/>
                  <a:latin typeface="EYInterstate Light" panose="02000506000000020004" pitchFamily="2" charset="0"/>
                  <a:cs typeface="Calibri" panose="020F0502020204030204" pitchFamily="34" charset="0"/>
                </a:rPr>
                <a:t>1</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EYInterstate Light" panose="02000506000000020004" pitchFamily="2" charset="0"/>
                  <a:cs typeface="Calibri" panose="020F0502020204030204" pitchFamily="34" charset="0"/>
                </a:rPr>
                <a:t>Gain insights into the recent changes to research grants and funding policies</a:t>
              </a:r>
            </a:p>
          </p:txBody>
        </p:sp>
        <p:sp>
          <p:nvSpPr>
            <p:cNvPr id="5" name="Rectangle 4">
              <a:extLst>
                <a:ext uri="{FF2B5EF4-FFF2-40B4-BE49-F238E27FC236}">
                  <a16:creationId xmlns:a16="http://schemas.microsoft.com/office/drawing/2014/main" id="{63C3B9CA-F859-EB24-6792-26F74A2584A2}"/>
                </a:ext>
              </a:extLst>
            </p:cNvPr>
            <p:cNvSpPr/>
            <p:nvPr/>
          </p:nvSpPr>
          <p:spPr>
            <a:xfrm>
              <a:off x="8293939" y="1376854"/>
              <a:ext cx="3126672" cy="1829146"/>
            </a:xfrm>
            <a:prstGeom prst="rect">
              <a:avLst/>
            </a:prstGeom>
            <a:solidFill>
              <a:srgbClr val="FFE600"/>
            </a:solidFill>
            <a:ln w="12700" cap="flat" cmpd="sng" algn="ctr">
              <a:noFill/>
              <a:prstDash val="solid"/>
              <a:miter lim="800000"/>
            </a:ln>
            <a:effectLst/>
          </p:spPr>
          <p:txBody>
            <a:bodyPr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3004B"/>
                  </a:solidFill>
                  <a:effectLst/>
                  <a:uLnTx/>
                  <a:uFillTx/>
                  <a:latin typeface="EYInterstate Light" panose="02000506000000020004" pitchFamily="2" charset="0"/>
                  <a:cs typeface="Calibri" panose="020F0502020204030204" pitchFamily="34" charset="0"/>
                </a:rPr>
                <a:t>2</a:t>
              </a:r>
              <a:endParaRPr kumimoji="0" lang="en-US" sz="3200" b="0" i="0" u="none" strike="noStrike" kern="0" cap="none" spc="0" normalizeH="0" baseline="0" noProof="0" dirty="0">
                <a:ln>
                  <a:noFill/>
                </a:ln>
                <a:solidFill>
                  <a:sysClr val="windowText" lastClr="000000"/>
                </a:solidFill>
                <a:effectLst/>
                <a:uLnTx/>
                <a:uFillTx/>
                <a:latin typeface="EYInterstate Light" panose="02000506000000020004" pitchFamily="2"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ysClr val="windowText" lastClr="000000"/>
                  </a:solidFill>
                  <a:latin typeface="EYInterstate Light" panose="02000506000000020004" pitchFamily="2" charset="0"/>
                  <a:cs typeface="Calibri" panose="020F0502020204030204" pitchFamily="34" charset="0"/>
                </a:rPr>
                <a:t>Learn strategies to address the increasing demand for transparency and accountability in higher education</a:t>
              </a:r>
              <a:endParaRPr kumimoji="0" lang="en-US" sz="1600" b="0" i="0" u="none" strike="noStrike" kern="0" cap="none" spc="0" normalizeH="0" baseline="0" noProof="0" dirty="0">
                <a:ln>
                  <a:noFill/>
                </a:ln>
                <a:solidFill>
                  <a:sysClr val="windowText" lastClr="000000"/>
                </a:solidFill>
                <a:effectLst/>
                <a:uLnTx/>
                <a:uFillTx/>
                <a:latin typeface="EYInterstate Light" panose="02000506000000020004" pitchFamily="2" charset="0"/>
                <a:cs typeface="Calibri" panose="020F0502020204030204" pitchFamily="34" charset="0"/>
              </a:endParaRPr>
            </a:p>
          </p:txBody>
        </p:sp>
        <p:sp>
          <p:nvSpPr>
            <p:cNvPr id="6" name="Rectangle 5">
              <a:extLst>
                <a:ext uri="{FF2B5EF4-FFF2-40B4-BE49-F238E27FC236}">
                  <a16:creationId xmlns:a16="http://schemas.microsoft.com/office/drawing/2014/main" id="{E59ACD55-FAE1-1F8E-F1C8-286B5E09732A}"/>
                </a:ext>
              </a:extLst>
            </p:cNvPr>
            <p:cNvSpPr/>
            <p:nvPr/>
          </p:nvSpPr>
          <p:spPr>
            <a:xfrm>
              <a:off x="4884511" y="3429000"/>
              <a:ext cx="3126671" cy="1829146"/>
            </a:xfrm>
            <a:prstGeom prst="rect">
              <a:avLst/>
            </a:prstGeom>
            <a:solidFill>
              <a:srgbClr val="FFE600"/>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3004B"/>
                  </a:solidFill>
                  <a:effectLst/>
                  <a:uLnTx/>
                  <a:uFillTx/>
                  <a:latin typeface="EYInterstate Light" panose="02000506000000020004" pitchFamily="2" charset="0"/>
                  <a:cs typeface="Calibri" panose="020F0502020204030204" pitchFamily="34" charset="0"/>
                </a:rPr>
                <a:t>3</a:t>
              </a:r>
            </a:p>
            <a:p>
              <a:pPr lvl="0">
                <a:defRPr/>
              </a:pPr>
              <a:r>
                <a:rPr lang="en-US" sz="1600" kern="0" dirty="0">
                  <a:solidFill>
                    <a:sysClr val="windowText" lastClr="000000"/>
                  </a:solidFill>
                  <a:latin typeface="EYInterstate Light" panose="02000506000000020004" pitchFamily="2" charset="0"/>
                  <a:cs typeface="Calibri" panose="020F0502020204030204" pitchFamily="34" charset="0"/>
                </a:rPr>
                <a:t>Understand Internal Audit’s role in enhancing compliance with new regulations and reporting requirements</a:t>
              </a:r>
            </a:p>
          </p:txBody>
        </p:sp>
        <p:sp>
          <p:nvSpPr>
            <p:cNvPr id="9" name="Rectangle 8">
              <a:extLst>
                <a:ext uri="{FF2B5EF4-FFF2-40B4-BE49-F238E27FC236}">
                  <a16:creationId xmlns:a16="http://schemas.microsoft.com/office/drawing/2014/main" id="{7A195550-F2EF-F3A0-1F85-DB50C6885093}"/>
                </a:ext>
              </a:extLst>
            </p:cNvPr>
            <p:cNvSpPr/>
            <p:nvPr/>
          </p:nvSpPr>
          <p:spPr>
            <a:xfrm>
              <a:off x="8293939" y="3428999"/>
              <a:ext cx="3126672" cy="1829146"/>
            </a:xfrm>
            <a:prstGeom prst="rect">
              <a:avLst/>
            </a:prstGeom>
            <a:solidFill>
              <a:srgbClr val="FFE600"/>
            </a:solidFill>
            <a:ln w="12700" cap="flat" cmpd="sng" algn="ctr">
              <a:no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23004B"/>
                  </a:solidFill>
                  <a:effectLst/>
                  <a:uLnTx/>
                  <a:uFillTx/>
                  <a:latin typeface="EYInterstate Light" panose="02000506000000020004" pitchFamily="2" charset="0"/>
                  <a:cs typeface="Calibri" panose="020F0502020204030204" pitchFamily="34" charset="0"/>
                </a:rPr>
                <a:t>4</a:t>
              </a:r>
              <a:endParaRPr kumimoji="0" lang="en-US" sz="3200" b="0" i="0" u="none" strike="noStrike" kern="0" cap="none" spc="0" normalizeH="0" baseline="0" noProof="0" dirty="0">
                <a:ln>
                  <a:noFill/>
                </a:ln>
                <a:solidFill>
                  <a:sysClr val="windowText" lastClr="000000"/>
                </a:solidFill>
                <a:effectLst/>
                <a:uLnTx/>
                <a:uFillTx/>
                <a:latin typeface="EYInterstate Light" panose="02000506000000020004" pitchFamily="2" charset="0"/>
                <a:cs typeface="Calibri" panose="020F0502020204030204" pitchFamily="34" charset="0"/>
              </a:endParaRPr>
            </a:p>
            <a:p>
              <a:pPr lvl="0">
                <a:defRPr/>
              </a:pPr>
              <a:r>
                <a:rPr lang="en-US" sz="1600" kern="0" dirty="0">
                  <a:solidFill>
                    <a:sysClr val="windowText" lastClr="000000"/>
                  </a:solidFill>
                  <a:latin typeface="EYInterstate Light" panose="02000506000000020004" pitchFamily="2" charset="0"/>
                  <a:cs typeface="Calibri" panose="020F0502020204030204" pitchFamily="34" charset="0"/>
                </a:rPr>
                <a:t>Discover how Internal Audit can support strategic decision-making and promote best practices for reporting to stakeholders</a:t>
              </a:r>
            </a:p>
          </p:txBody>
        </p:sp>
      </p:grpSp>
    </p:spTree>
    <p:extLst>
      <p:ext uri="{BB962C8B-B14F-4D97-AF65-F5344CB8AC3E}">
        <p14:creationId xmlns:p14="http://schemas.microsoft.com/office/powerpoint/2010/main" val="1063500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05E35-B157-B1B9-457E-EAD5F0CA8A7C}"/>
            </a:ext>
          </a:extLst>
        </p:cNvPr>
        <p:cNvGrpSpPr/>
        <p:nvPr/>
      </p:nvGrpSpPr>
      <p:grpSpPr>
        <a:xfrm>
          <a:off x="0" y="0"/>
          <a:ext cx="0" cy="0"/>
          <a:chOff x="0" y="0"/>
          <a:chExt cx="0" cy="0"/>
        </a:xfrm>
      </p:grpSpPr>
      <p:sp>
        <p:nvSpPr>
          <p:cNvPr id="4" name="Text Placeholder 4">
            <a:extLst>
              <a:ext uri="{FF2B5EF4-FFF2-40B4-BE49-F238E27FC236}">
                <a16:creationId xmlns:a16="http://schemas.microsoft.com/office/drawing/2014/main" id="{CBE0DD5C-8543-751F-4A05-5C668BF130CE}"/>
              </a:ext>
            </a:extLst>
          </p:cNvPr>
          <p:cNvSpPr txBox="1">
            <a:spLocks/>
          </p:cNvSpPr>
          <p:nvPr/>
        </p:nvSpPr>
        <p:spPr>
          <a:xfrm>
            <a:off x="365760" y="365760"/>
            <a:ext cx="6763910" cy="365760"/>
          </a:xfrm>
          <a:prstGeom prst="rect">
            <a:avLst/>
          </a:prstGeom>
        </p:spPr>
        <p:txBody>
          <a:bodyPr vert="horz" lIns="0" tIns="45720" rIns="0" bIns="45720" rtlCol="0">
            <a:noAutofit/>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800" b="0" i="0" kern="1200">
                <a:solidFill>
                  <a:schemeClr val="accent1"/>
                </a:solidFill>
                <a:latin typeface="+mj-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457200" indent="-18288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1C3F94"/>
                </a:solidFill>
                <a:effectLst/>
                <a:uLnTx/>
                <a:uFillTx/>
                <a:latin typeface="Arial" panose="020B0604020202020204" pitchFamily="34" charset="0"/>
                <a:cs typeface="Arial" panose="020B0604020202020204" pitchFamily="34" charset="0"/>
              </a:rPr>
              <a:t>Government pressures</a:t>
            </a:r>
          </a:p>
        </p:txBody>
      </p:sp>
      <p:sp>
        <p:nvSpPr>
          <p:cNvPr id="2" name="Title 1">
            <a:extLst>
              <a:ext uri="{FF2B5EF4-FFF2-40B4-BE49-F238E27FC236}">
                <a16:creationId xmlns:a16="http://schemas.microsoft.com/office/drawing/2014/main" id="{91BE6101-0DB4-46C7-B2F5-6BD85C81B392}"/>
              </a:ext>
            </a:extLst>
          </p:cNvPr>
          <p:cNvSpPr txBox="1">
            <a:spLocks/>
          </p:cNvSpPr>
          <p:nvPr/>
        </p:nvSpPr>
        <p:spPr>
          <a:xfrm>
            <a:off x="365760" y="973474"/>
            <a:ext cx="7724692" cy="460777"/>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000" kern="1200">
                <a:solidFill>
                  <a:schemeClr val="tx1"/>
                </a:solidFill>
                <a:latin typeface="Avenir Next LT Pro" panose="020B05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i="0" u="none" strike="noStrike" kern="1200" cap="none" spc="0" normalizeH="0" baseline="0" noProof="0" dirty="0">
                <a:ln>
                  <a:noFill/>
                </a:ln>
                <a:effectLst/>
                <a:uLnTx/>
                <a:uFillTx/>
                <a:latin typeface="EYInterstate Light" panose="02000506000000020004" pitchFamily="2" charset="0"/>
                <a:cs typeface="Arial" panose="020B0604020202020204" pitchFamily="34" charset="0"/>
              </a:rPr>
              <a:t>Understanding the evolving landscape of research grants and funding policies</a:t>
            </a:r>
          </a:p>
        </p:txBody>
      </p:sp>
      <p:sp>
        <p:nvSpPr>
          <p:cNvPr id="5" name="Rectangle 147">
            <a:extLst>
              <a:ext uri="{FF2B5EF4-FFF2-40B4-BE49-F238E27FC236}">
                <a16:creationId xmlns:a16="http://schemas.microsoft.com/office/drawing/2014/main" id="{3C4AA39B-D9AF-21EA-5768-D08CBF5A6DBB}"/>
              </a:ext>
            </a:extLst>
          </p:cNvPr>
          <p:cNvSpPr/>
          <p:nvPr/>
        </p:nvSpPr>
        <p:spPr>
          <a:xfrm>
            <a:off x="365760" y="1339589"/>
            <a:ext cx="10699805" cy="4647426"/>
          </a:xfrm>
          <a:prstGeom prst="rect">
            <a:avLst/>
          </a:prstGeom>
        </p:spPr>
        <p:txBody>
          <a:bodyPr wrap="square" lIns="0" tIns="0" rIns="0" bIns="0">
            <a:spAutoFit/>
          </a:bodyPr>
          <a:lstStyle/>
          <a:p>
            <a:pPr marL="0"/>
            <a:r>
              <a:rPr lang="en-US" sz="1400" b="1" i="0" spc="-2" baseline="0" dirty="0">
                <a:solidFill>
                  <a:srgbClr val="000000"/>
                </a:solidFill>
                <a:latin typeface="EYInterstate Light" panose="02000506000000020004" pitchFamily="2" charset="0"/>
                <a:cs typeface="Arial"/>
              </a:rPr>
              <a:t>Federal policy</a:t>
            </a:r>
            <a:r>
              <a:rPr lang="en-US" sz="1400" b="1" spc="-2" dirty="0">
                <a:solidFill>
                  <a:srgbClr val="000000"/>
                </a:solidFill>
                <a:latin typeface="EYInterstate Light" panose="02000506000000020004" pitchFamily="2" charset="0"/>
                <a:cs typeface="Arial"/>
              </a:rPr>
              <a:t> shifts</a:t>
            </a:r>
            <a:r>
              <a:rPr lang="en-US" sz="1400" b="1" i="0" spc="-2" baseline="0" dirty="0">
                <a:solidFill>
                  <a:srgbClr val="000000"/>
                </a:solidFill>
                <a:latin typeface="EYInterstate Light" panose="02000506000000020004" pitchFamily="2" charset="0"/>
                <a:cs typeface="Arial"/>
              </a:rPr>
              <a:t> on higher education under the Trump Administration have increased compliance risk for colleges and universities. These actions include:</a:t>
            </a:r>
            <a:endParaRPr lang="en-US" sz="1400" spc="-2" dirty="0">
              <a:solidFill>
                <a:srgbClr val="000000"/>
              </a:solidFill>
              <a:latin typeface="EYInterstate Light" panose="02000506000000020004" pitchFamily="2" charset="0"/>
              <a:cs typeface="Arial"/>
            </a:endParaRPr>
          </a:p>
          <a:p>
            <a:pPr marL="800100" lvl="1" indent="-342900">
              <a:spcBef>
                <a:spcPts val="1200"/>
              </a:spcBef>
              <a:spcAft>
                <a:spcPts val="600"/>
              </a:spcAft>
              <a:buFont typeface="Arial" panose="020B0604020202020204" pitchFamily="34" charset="0"/>
              <a:buChar char="•"/>
            </a:pPr>
            <a:r>
              <a:rPr lang="en-US" sz="1400" b="1" i="0" spc="-2" baseline="0" dirty="0">
                <a:solidFill>
                  <a:srgbClr val="000000"/>
                </a:solidFill>
                <a:latin typeface="EYInterstate Light" panose="02000506000000020004" pitchFamily="2" charset="0"/>
                <a:cs typeface="Arial"/>
              </a:rPr>
              <a:t>Curbing diversity, </a:t>
            </a:r>
            <a:r>
              <a:rPr lang="en-US" sz="1400" b="1" spc="-2" dirty="0">
                <a:solidFill>
                  <a:srgbClr val="000000"/>
                </a:solidFill>
                <a:latin typeface="EYInterstate Light" panose="02000506000000020004" pitchFamily="2" charset="0"/>
                <a:cs typeface="Arial"/>
              </a:rPr>
              <a:t>e</a:t>
            </a:r>
            <a:r>
              <a:rPr lang="en-US" sz="1400" b="1" i="0" spc="-2" baseline="0" dirty="0">
                <a:solidFill>
                  <a:srgbClr val="000000"/>
                </a:solidFill>
                <a:latin typeface="EYInterstate Light" panose="02000506000000020004" pitchFamily="2" charset="0"/>
                <a:cs typeface="Arial"/>
              </a:rPr>
              <a:t>quity and inclusion (DEI) requirements: </a:t>
            </a:r>
            <a:r>
              <a:rPr lang="en-US" sz="1400" b="0" i="0" spc="-2" baseline="0" dirty="0">
                <a:solidFill>
                  <a:srgbClr val="000000"/>
                </a:solidFill>
                <a:latin typeface="EYInterstate Light" panose="02000506000000020004" pitchFamily="2" charset="0"/>
                <a:cs typeface="Arial"/>
              </a:rPr>
              <a:t>Various executive </a:t>
            </a:r>
            <a:r>
              <a:rPr lang="en-US" sz="1400" spc="-2" dirty="0">
                <a:solidFill>
                  <a:srgbClr val="000000"/>
                </a:solidFill>
                <a:latin typeface="EYInterstate Light" panose="02000506000000020004" pitchFamily="2" charset="0"/>
                <a:cs typeface="Arial"/>
              </a:rPr>
              <a:t>o</a:t>
            </a:r>
            <a:r>
              <a:rPr lang="en-US" sz="1400" b="0" i="0" spc="-2" baseline="0" dirty="0">
                <a:solidFill>
                  <a:srgbClr val="000000"/>
                </a:solidFill>
                <a:latin typeface="EYInterstate Light" panose="02000506000000020004" pitchFamily="2" charset="0"/>
                <a:cs typeface="Arial"/>
              </a:rPr>
              <a:t>rders issued since January 2025 seek to eliminate or restrict DEI programs within the federal government and direct agencies to scrutinize contractors and grantees — including universities — for DEI‑related activities that may be considered discriminatory.</a:t>
            </a:r>
          </a:p>
          <a:p>
            <a:pPr marL="800100" lvl="1" indent="-342900">
              <a:spcBef>
                <a:spcPts val="600"/>
              </a:spcBef>
              <a:spcAft>
                <a:spcPts val="600"/>
              </a:spcAft>
              <a:buFont typeface="Arial" panose="020B0604020202020204" pitchFamily="34" charset="0"/>
              <a:buChar char="•"/>
            </a:pPr>
            <a:r>
              <a:rPr lang="en-US" sz="1400" b="1" dirty="0">
                <a:solidFill>
                  <a:srgbClr val="000000"/>
                </a:solidFill>
                <a:latin typeface="EYInterstate Light" panose="02000506000000020004" pitchFamily="2" charset="0"/>
                <a:cs typeface="Arial"/>
              </a:rPr>
              <a:t>Increased Civil Rights Act enforcement: </a:t>
            </a:r>
            <a:r>
              <a:rPr lang="en-US" sz="1400" dirty="0">
                <a:solidFill>
                  <a:srgbClr val="000000"/>
                </a:solidFill>
                <a:latin typeface="EYInterstate Light" panose="02000506000000020004" pitchFamily="2" charset="0"/>
                <a:cs typeface="Arial"/>
              </a:rPr>
              <a:t>A January 29, 2025 executive order strengthened federal enforcement against campus antisemitism, directing the Department of Justice (DOJ) and Department of Education (ED) to intensify investigations and use all available authority. </a:t>
            </a:r>
          </a:p>
          <a:p>
            <a:pPr marL="1257300" lvl="2" indent="-342900">
              <a:spcBef>
                <a:spcPts val="600"/>
              </a:spcBef>
              <a:spcAft>
                <a:spcPts val="600"/>
              </a:spcAft>
              <a:buFont typeface="Courier New" panose="02070309020205020404" pitchFamily="49" charset="0"/>
              <a:buChar char="o"/>
            </a:pPr>
            <a:r>
              <a:rPr lang="en-US" sz="1400" dirty="0">
                <a:solidFill>
                  <a:srgbClr val="000000"/>
                </a:solidFill>
                <a:latin typeface="EYInterstate Light" panose="02000506000000020004" pitchFamily="2" charset="0"/>
                <a:cs typeface="Arial"/>
              </a:rPr>
              <a:t>On May 19, 2025, the DOJ established the Civil Rights Fraud Initiative and issued a memo on July 29, 2025 providing guidance to federally funded entities on legal risks tied to discriminatory practices in areas such as training programs, hiring practices and student programs/financial aid.</a:t>
            </a:r>
          </a:p>
          <a:p>
            <a:pPr marL="800100" lvl="1" indent="-342900">
              <a:spcBef>
                <a:spcPts val="600"/>
              </a:spcBef>
              <a:spcAft>
                <a:spcPts val="600"/>
              </a:spcAft>
              <a:buFont typeface="Arial" panose="020B0604020202020204" pitchFamily="34" charset="0"/>
              <a:buChar char="•"/>
            </a:pPr>
            <a:r>
              <a:rPr lang="en-US" sz="1400" b="1" dirty="0">
                <a:solidFill>
                  <a:srgbClr val="000000"/>
                </a:solidFill>
                <a:latin typeface="EYInterstate Light" panose="02000506000000020004" pitchFamily="2" charset="0"/>
                <a:cs typeface="Arial"/>
              </a:rPr>
              <a:t>Tightened foreign‑funding transparency (Section 117): </a:t>
            </a:r>
            <a:r>
              <a:rPr lang="en-US" sz="1400" dirty="0">
                <a:solidFill>
                  <a:srgbClr val="000000"/>
                </a:solidFill>
                <a:latin typeface="EYInterstate Light" panose="02000506000000020004" pitchFamily="2" charset="0"/>
                <a:cs typeface="Arial"/>
              </a:rPr>
              <a:t>Executive Order 14282, released April 23, 2025, requires enhancement and stricter enforcement of Section 117 reporting rules, including audits, investigations and public disclosure of foreign gifts and contracts.</a:t>
            </a:r>
          </a:p>
          <a:p>
            <a:pPr marL="800100" lvl="1" indent="-342900">
              <a:spcBef>
                <a:spcPts val="600"/>
              </a:spcBef>
              <a:spcAft>
                <a:spcPts val="600"/>
              </a:spcAft>
              <a:buFont typeface="Arial" panose="020B0604020202020204" pitchFamily="34" charset="0"/>
              <a:buChar char="•"/>
            </a:pPr>
            <a:r>
              <a:rPr lang="en-US" sz="1400" b="1" i="0" spc="-3" baseline="0" dirty="0">
                <a:solidFill>
                  <a:srgbClr val="000000"/>
                </a:solidFill>
                <a:latin typeface="EYInterstate Light" panose="02000506000000020004" pitchFamily="2" charset="0"/>
                <a:cs typeface="Arial"/>
              </a:rPr>
              <a:t>Reductions in federal support and restructuring of research funding: </a:t>
            </a:r>
            <a:r>
              <a:rPr lang="en-US" sz="1400" b="0" i="0" spc="-3" baseline="0" dirty="0">
                <a:solidFill>
                  <a:srgbClr val="000000"/>
                </a:solidFill>
                <a:latin typeface="EYInterstate Light" panose="02000506000000020004" pitchFamily="2" charset="0"/>
                <a:cs typeface="Arial"/>
              </a:rPr>
              <a:t>The administration has signaled interest in reducing discretionary research support, imposing cost caps and implementing new grant restrictions. Multiple executive actions in 2025 reflect this intent, along with the National Institute of Health’s (NIH’s) proposed 15% cap on indirect cost rates, which was struck down on appeal on January 6, 2026.</a:t>
            </a:r>
          </a:p>
        </p:txBody>
      </p:sp>
    </p:spTree>
    <p:extLst>
      <p:ext uri="{BB962C8B-B14F-4D97-AF65-F5344CB8AC3E}">
        <p14:creationId xmlns:p14="http://schemas.microsoft.com/office/powerpoint/2010/main" val="365432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F0744-5E08-99BE-FEEB-2D36CB02A658}"/>
            </a:ext>
          </a:extLst>
        </p:cNvPr>
        <p:cNvGrpSpPr/>
        <p:nvPr/>
      </p:nvGrpSpPr>
      <p:grpSpPr>
        <a:xfrm>
          <a:off x="0" y="0"/>
          <a:ext cx="0" cy="0"/>
          <a:chOff x="0" y="0"/>
          <a:chExt cx="0" cy="0"/>
        </a:xfrm>
      </p:grpSpPr>
      <p:sp>
        <p:nvSpPr>
          <p:cNvPr id="4" name="Text Placeholder 4">
            <a:extLst>
              <a:ext uri="{FF2B5EF4-FFF2-40B4-BE49-F238E27FC236}">
                <a16:creationId xmlns:a16="http://schemas.microsoft.com/office/drawing/2014/main" id="{66EE695D-69C9-FEA5-40C7-7E8DDD6E5DCC}"/>
              </a:ext>
            </a:extLst>
          </p:cNvPr>
          <p:cNvSpPr txBox="1">
            <a:spLocks/>
          </p:cNvSpPr>
          <p:nvPr/>
        </p:nvSpPr>
        <p:spPr>
          <a:xfrm>
            <a:off x="365760" y="365760"/>
            <a:ext cx="6763910" cy="365760"/>
          </a:xfrm>
          <a:prstGeom prst="rect">
            <a:avLst/>
          </a:prstGeom>
        </p:spPr>
        <p:txBody>
          <a:bodyPr vert="horz" lIns="0" tIns="45720" rIns="0" bIns="45720" rtlCol="0">
            <a:noAutofit/>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800" b="0" i="0" kern="1200">
                <a:solidFill>
                  <a:schemeClr val="accent1"/>
                </a:solidFill>
                <a:latin typeface="+mj-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457200" indent="-18288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1C3F94"/>
                </a:solidFill>
                <a:effectLst/>
                <a:uLnTx/>
                <a:uFillTx/>
                <a:latin typeface="Arial" panose="020B0604020202020204" pitchFamily="34" charset="0"/>
                <a:cs typeface="Arial" panose="020B0604020202020204" pitchFamily="34" charset="0"/>
              </a:rPr>
              <a:t>Government pressures</a:t>
            </a:r>
          </a:p>
        </p:txBody>
      </p:sp>
      <p:sp>
        <p:nvSpPr>
          <p:cNvPr id="2" name="Title 1">
            <a:extLst>
              <a:ext uri="{FF2B5EF4-FFF2-40B4-BE49-F238E27FC236}">
                <a16:creationId xmlns:a16="http://schemas.microsoft.com/office/drawing/2014/main" id="{470DDD46-AECE-A5AD-5B09-744349E97C3E}"/>
              </a:ext>
            </a:extLst>
          </p:cNvPr>
          <p:cNvSpPr txBox="1">
            <a:spLocks/>
          </p:cNvSpPr>
          <p:nvPr/>
        </p:nvSpPr>
        <p:spPr>
          <a:xfrm>
            <a:off x="365760" y="973474"/>
            <a:ext cx="11161844" cy="460777"/>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000" kern="1200">
                <a:solidFill>
                  <a:schemeClr val="tx1"/>
                </a:solidFill>
                <a:latin typeface="Avenir Next LT Pro" panose="020B0504020202020204" pitchFamily="34" charset="0"/>
                <a:ea typeface="+mj-ea"/>
                <a:cs typeface="+mj-cs"/>
              </a:defRPr>
            </a:lvl1pPr>
          </a:lstStyle>
          <a:p>
            <a:pPr>
              <a:defRPr/>
            </a:pPr>
            <a:r>
              <a:rPr kumimoji="0" lang="en-US" sz="1600" i="0" u="none" strike="noStrike" kern="1200" cap="none" spc="0" normalizeH="0" baseline="0" noProof="0" dirty="0">
                <a:ln>
                  <a:noFill/>
                </a:ln>
                <a:effectLst/>
                <a:uLnTx/>
                <a:uFillTx/>
                <a:latin typeface="EYInterstate Light" panose="02000506000000020004" pitchFamily="2" charset="0"/>
                <a:cs typeface="Arial" panose="020B0604020202020204" pitchFamily="34" charset="0"/>
              </a:rPr>
              <a:t>Understanding the evolving landscape of research grants and funding policies</a:t>
            </a:r>
            <a:r>
              <a:rPr lang="en-US" sz="1600" dirty="0">
                <a:latin typeface="EYInterstate Light" panose="02000506000000020004" pitchFamily="2" charset="0"/>
                <a:cs typeface="Arial" panose="020B0604020202020204" pitchFamily="34" charset="0"/>
              </a:rPr>
              <a:t> and the demand for transparency and accountability in higher education institutions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i="0" u="none" strike="noStrike" kern="1200" cap="none" spc="0" normalizeH="0" baseline="0" noProof="0" dirty="0">
                <a:ln>
                  <a:noFill/>
                </a:ln>
                <a:effectLst/>
                <a:uLnTx/>
                <a:uFillTx/>
                <a:latin typeface="EYInterstate Light" panose="02000506000000020004" pitchFamily="2" charset="0"/>
                <a:cs typeface="Arial" panose="020B0604020202020204" pitchFamily="34" charset="0"/>
              </a:rPr>
              <a:t> </a:t>
            </a:r>
          </a:p>
        </p:txBody>
      </p:sp>
      <p:sp>
        <p:nvSpPr>
          <p:cNvPr id="5" name="Rectangle 147">
            <a:extLst>
              <a:ext uri="{FF2B5EF4-FFF2-40B4-BE49-F238E27FC236}">
                <a16:creationId xmlns:a16="http://schemas.microsoft.com/office/drawing/2014/main" id="{51A451DB-A9CB-1547-0E84-53561E2BD14B}"/>
              </a:ext>
            </a:extLst>
          </p:cNvPr>
          <p:cNvSpPr/>
          <p:nvPr/>
        </p:nvSpPr>
        <p:spPr>
          <a:xfrm>
            <a:off x="365760" y="1713162"/>
            <a:ext cx="7419892" cy="215444"/>
          </a:xfrm>
          <a:prstGeom prst="rect">
            <a:avLst/>
          </a:prstGeom>
        </p:spPr>
        <p:txBody>
          <a:bodyPr wrap="square" lIns="0" tIns="0" rIns="0" bIns="0">
            <a:spAutoFit/>
          </a:bodyPr>
          <a:lstStyle/>
          <a:p>
            <a:pPr marL="0"/>
            <a:r>
              <a:rPr lang="en-US" sz="1400" b="1" spc="-2">
                <a:latin typeface="EYInterstate Light" panose="02000506000000020004" pitchFamily="2" charset="0"/>
                <a:cs typeface="Arial"/>
              </a:rPr>
              <a:t>The present landscape introduces heightened risks due to internal and external factors:</a:t>
            </a:r>
          </a:p>
        </p:txBody>
      </p:sp>
      <p:graphicFrame>
        <p:nvGraphicFramePr>
          <p:cNvPr id="6" name="Table 5">
            <a:extLst>
              <a:ext uri="{FF2B5EF4-FFF2-40B4-BE49-F238E27FC236}">
                <a16:creationId xmlns:a16="http://schemas.microsoft.com/office/drawing/2014/main" id="{BBE6DC42-D480-1EB2-516F-38D9C0417419}"/>
              </a:ext>
            </a:extLst>
          </p:cNvPr>
          <p:cNvGraphicFramePr>
            <a:graphicFrameLocks noGrp="1"/>
          </p:cNvGraphicFramePr>
          <p:nvPr>
            <p:extLst>
              <p:ext uri="{D42A27DB-BD31-4B8C-83A1-F6EECF244321}">
                <p14:modId xmlns:p14="http://schemas.microsoft.com/office/powerpoint/2010/main" val="1888586621"/>
              </p:ext>
            </p:extLst>
          </p:nvPr>
        </p:nvGraphicFramePr>
        <p:xfrm>
          <a:off x="335279" y="2040729"/>
          <a:ext cx="11521441" cy="3000916"/>
        </p:xfrm>
        <a:graphic>
          <a:graphicData uri="http://schemas.openxmlformats.org/drawingml/2006/table">
            <a:tbl>
              <a:tblPr firstRow="1" bandRow="1">
                <a:tableStyleId>{2D5ABB26-0587-4C30-8999-92F81FD0307C}</a:tableStyleId>
              </a:tblPr>
              <a:tblGrid>
                <a:gridCol w="2880360">
                  <a:extLst>
                    <a:ext uri="{9D8B030D-6E8A-4147-A177-3AD203B41FA5}">
                      <a16:colId xmlns:a16="http://schemas.microsoft.com/office/drawing/2014/main" val="2036726004"/>
                    </a:ext>
                  </a:extLst>
                </a:gridCol>
                <a:gridCol w="2635091">
                  <a:extLst>
                    <a:ext uri="{9D8B030D-6E8A-4147-A177-3AD203B41FA5}">
                      <a16:colId xmlns:a16="http://schemas.microsoft.com/office/drawing/2014/main" val="1927306373"/>
                    </a:ext>
                  </a:extLst>
                </a:gridCol>
                <a:gridCol w="2821782">
                  <a:extLst>
                    <a:ext uri="{9D8B030D-6E8A-4147-A177-3AD203B41FA5}">
                      <a16:colId xmlns:a16="http://schemas.microsoft.com/office/drawing/2014/main" val="1729597842"/>
                    </a:ext>
                  </a:extLst>
                </a:gridCol>
                <a:gridCol w="3184208">
                  <a:extLst>
                    <a:ext uri="{9D8B030D-6E8A-4147-A177-3AD203B41FA5}">
                      <a16:colId xmlns:a16="http://schemas.microsoft.com/office/drawing/2014/main" val="3635335732"/>
                    </a:ext>
                  </a:extLst>
                </a:gridCol>
              </a:tblGrid>
              <a:tr h="664116">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2" normalizeH="0" baseline="0" noProof="0" dirty="0">
                          <a:ln>
                            <a:noFill/>
                          </a:ln>
                          <a:solidFill>
                            <a:srgbClr val="000000"/>
                          </a:solidFill>
                          <a:effectLst/>
                          <a:uLnTx/>
                          <a:uFillTx/>
                          <a:latin typeface="EYInterstate Light" panose="02000506000000020004" pitchFamily="2" charset="0"/>
                          <a:cs typeface="Arial"/>
                        </a:rPr>
                        <a:t>Fragmented financial transparency</a:t>
                      </a:r>
                      <a:endParaRPr kumimoji="0" lang="en-US" sz="1400" b="1" i="0" u="none" strike="noStrike" kern="1200" cap="none" spc="0" normalizeH="0" baseline="0" noProof="0" dirty="0">
                        <a:ln>
                          <a:noFill/>
                        </a:ln>
                        <a:solidFill>
                          <a:srgbClr val="000000"/>
                        </a:solidFill>
                        <a:effectLst/>
                        <a:uLnTx/>
                        <a:uFillTx/>
                        <a:latin typeface="EYInterstate Light"/>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algn="ctr"/>
                      <a:r>
                        <a:rPr kumimoji="0" lang="en-US" sz="1400" b="1" i="0" u="none" strike="noStrike" kern="1200" cap="none" spc="0" normalizeH="0" baseline="0" noProof="0" dirty="0">
                          <a:ln>
                            <a:noFill/>
                          </a:ln>
                          <a:solidFill>
                            <a:srgbClr val="000000"/>
                          </a:solidFill>
                          <a:effectLst/>
                          <a:uLnTx/>
                          <a:uFillTx/>
                          <a:latin typeface="EYInterstate Light" panose="02000506000000020004" pitchFamily="2" charset="0"/>
                          <a:cs typeface="Arial"/>
                        </a:rPr>
                        <a:t>Insufficient due diligence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EYInterstate Light" panose="02000506000000020004" pitchFamily="2" charset="0"/>
                          <a:cs typeface="Arial"/>
                        </a:rPr>
                        <a:t>Escalated regulatory scrutiny</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3" normalizeH="0" baseline="0" noProof="0" dirty="0">
                          <a:ln>
                            <a:noFill/>
                          </a:ln>
                          <a:solidFill>
                            <a:srgbClr val="000000"/>
                          </a:solidFill>
                          <a:effectLst/>
                          <a:uLnTx/>
                          <a:uFillTx/>
                          <a:latin typeface="EYInterstate Light" panose="02000506000000020004" pitchFamily="2" charset="0"/>
                          <a:cs typeface="Arial"/>
                        </a:rPr>
                        <a:t>Compliance certifications driving FCA exposure</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00"/>
                    </a:solidFill>
                  </a:tcPr>
                </a:tc>
                <a:extLst>
                  <a:ext uri="{0D108BD9-81ED-4DB2-BD59-A6C34878D82A}">
                    <a16:rowId xmlns:a16="http://schemas.microsoft.com/office/drawing/2014/main" val="3766938987"/>
                  </a:ext>
                </a:extLst>
              </a:tr>
              <a:tr h="1712051">
                <a:tc>
                  <a:txBody>
                    <a:bodyPr/>
                    <a:lstStyle/>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Disparate financial systems and financial reporting among university departments and research institutions result in a lack of transparency in foreign fund sources, complicating monitoring and reporting efforts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Lack of due diligence on third-party relationships, including beneficial ownership of research sponsors, could result in not identifying foreign funding sources and omissions in reporting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Increased scrutiny and enforcement could result in more investigations and data collection efforts requiring robust responses to regulatory inquiries</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lang="en-US" sz="1200" b="0" i="0" spc="-3" baseline="0" dirty="0">
                          <a:solidFill>
                            <a:srgbClr val="000000"/>
                          </a:solidFill>
                          <a:latin typeface="EYInterstate Light" panose="02000506000000020004" pitchFamily="2" charset="0"/>
                          <a:cs typeface="Arial"/>
                        </a:rPr>
                        <a:t>Broad nondiscrimination policies that lack clear enforcement procedures or are inconsistently applied </a:t>
                      </a:r>
                      <a:r>
                        <a:rPr lang="en-US" sz="1200" spc="-3" dirty="0">
                          <a:solidFill>
                            <a:srgbClr val="000000"/>
                          </a:solidFill>
                          <a:latin typeface="EYInterstate Light" panose="02000506000000020004" pitchFamily="2" charset="0"/>
                          <a:cs typeface="Arial"/>
                        </a:rPr>
                        <a:t>a</a:t>
                      </a:r>
                      <a:r>
                        <a:rPr lang="en-US" sz="1200" b="0" i="0" spc="-3" baseline="0" dirty="0">
                          <a:solidFill>
                            <a:srgbClr val="000000"/>
                          </a:solidFill>
                          <a:latin typeface="EYInterstate Light" panose="02000506000000020004" pitchFamily="2" charset="0"/>
                          <a:cs typeface="Arial"/>
                        </a:rPr>
                        <a:t>cross business units or campuses can result in increased compliance risk and potential discrimination claims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tc>
                  <a:txBody>
                    <a:bodyPr/>
                    <a:lstStyle/>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Certifications of compliance regarding diversity programs could lead to qui tam/whistleblower suits and potential liability under the False Claims Act (FCA)</a:t>
                      </a:r>
                    </a:p>
                    <a:p>
                      <a:pPr marL="228600" marR="0" lvl="0" indent="-228600" algn="l" defTabSz="914400" rtl="0" eaLnBrk="1" fontAlgn="auto" latinLnBrk="0" hangingPunct="1">
                        <a:lnSpc>
                          <a:spcPct val="100000"/>
                        </a:lnSpc>
                        <a:spcBef>
                          <a:spcPts val="0"/>
                        </a:spcBef>
                        <a:spcAft>
                          <a:spcPts val="400"/>
                        </a:spcAft>
                        <a:buClr>
                          <a:srgbClr val="2E2E38"/>
                        </a:buClr>
                        <a:buSzTx/>
                        <a:buFont typeface="Wingdings" panose="05000000000000000000" pitchFamily="2" charset="2"/>
                        <a:buChar char="§"/>
                        <a:tabLst/>
                        <a:defRPr/>
                      </a:pPr>
                      <a:r>
                        <a:rPr kumimoji="0" lang="en-US" sz="1200" b="0" i="0" u="none" strike="noStrike" kern="1200" cap="none" spc="-2" normalizeH="0" baseline="0" noProof="0" dirty="0">
                          <a:ln>
                            <a:noFill/>
                          </a:ln>
                          <a:solidFill>
                            <a:srgbClr val="000000"/>
                          </a:solidFill>
                          <a:effectLst/>
                          <a:uLnTx/>
                          <a:uFillTx/>
                          <a:latin typeface="EYInterstate Light" panose="02000506000000020004" pitchFamily="2" charset="0"/>
                          <a:ea typeface="+mn-ea"/>
                          <a:cs typeface="Arial"/>
                        </a:rPr>
                        <a:t>Certifications of compliance with research security programs under NSPM-33 could also lead to potential liability under the FCA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E8E8"/>
                    </a:solidFill>
                  </a:tcPr>
                </a:tc>
                <a:extLst>
                  <a:ext uri="{0D108BD9-81ED-4DB2-BD59-A6C34878D82A}">
                    <a16:rowId xmlns:a16="http://schemas.microsoft.com/office/drawing/2014/main" val="991041653"/>
                  </a:ext>
                </a:extLst>
              </a:tr>
            </a:tbl>
          </a:graphicData>
        </a:graphic>
      </p:graphicFrame>
    </p:spTree>
    <p:extLst>
      <p:ext uri="{BB962C8B-B14F-4D97-AF65-F5344CB8AC3E}">
        <p14:creationId xmlns:p14="http://schemas.microsoft.com/office/powerpoint/2010/main" val="107975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BB20AA-5D0A-5DDB-AF41-2612DB576E1D}"/>
            </a:ext>
          </a:extLst>
        </p:cNvPr>
        <p:cNvGrpSpPr/>
        <p:nvPr/>
      </p:nvGrpSpPr>
      <p:grpSpPr>
        <a:xfrm>
          <a:off x="0" y="0"/>
          <a:ext cx="0" cy="0"/>
          <a:chOff x="0" y="0"/>
          <a:chExt cx="0" cy="0"/>
        </a:xfrm>
      </p:grpSpPr>
      <p:sp>
        <p:nvSpPr>
          <p:cNvPr id="4" name="Text Placeholder 4">
            <a:extLst>
              <a:ext uri="{FF2B5EF4-FFF2-40B4-BE49-F238E27FC236}">
                <a16:creationId xmlns:a16="http://schemas.microsoft.com/office/drawing/2014/main" id="{910CCA47-008A-9AE2-6CF4-49D7A94D9A82}"/>
              </a:ext>
            </a:extLst>
          </p:cNvPr>
          <p:cNvSpPr txBox="1">
            <a:spLocks/>
          </p:cNvSpPr>
          <p:nvPr/>
        </p:nvSpPr>
        <p:spPr>
          <a:xfrm>
            <a:off x="365760" y="365760"/>
            <a:ext cx="6763910" cy="365760"/>
          </a:xfrm>
          <a:prstGeom prst="rect">
            <a:avLst/>
          </a:prstGeom>
        </p:spPr>
        <p:txBody>
          <a:bodyPr vert="horz" lIns="0" tIns="45720" rIns="0" bIns="45720" rtlCol="0">
            <a:noAutofit/>
          </a:bodyPr>
          <a:lstStyle>
            <a:lvl1pPr marL="0" marR="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sz="1800" b="0" i="0" kern="1200">
                <a:solidFill>
                  <a:schemeClr val="accent1"/>
                </a:solidFill>
                <a:latin typeface="+mj-lt"/>
                <a:ea typeface="+mn-ea"/>
                <a:cs typeface="+mn-cs"/>
              </a:defRPr>
            </a:lvl1pPr>
            <a:lvl2pPr marL="4572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2pPr>
            <a:lvl3pPr marL="457200" indent="-182880" algn="l" defTabSz="914400"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1C3F94"/>
                </a:solidFill>
                <a:effectLst/>
                <a:uLnTx/>
                <a:uFillTx/>
                <a:latin typeface="Arial" panose="020B0604020202020204" pitchFamily="34" charset="0"/>
                <a:cs typeface="Arial" panose="020B0604020202020204" pitchFamily="34" charset="0"/>
              </a:rPr>
              <a:t>Cost containment </a:t>
            </a:r>
            <a:r>
              <a:rPr lang="en-US" sz="3200" b="1" dirty="0">
                <a:solidFill>
                  <a:srgbClr val="1C3F94"/>
                </a:solidFill>
                <a:latin typeface="Arial" panose="020B0604020202020204" pitchFamily="34" charset="0"/>
                <a:cs typeface="Arial" panose="020B0604020202020204" pitchFamily="34" charset="0"/>
              </a:rPr>
              <a:t>c</a:t>
            </a:r>
            <a:r>
              <a:rPr kumimoji="0" lang="en-US" sz="3200" b="1" i="0" u="none" strike="noStrike" kern="1200" cap="none" spc="0" normalizeH="0" baseline="0" noProof="0" dirty="0" err="1">
                <a:ln>
                  <a:noFill/>
                </a:ln>
                <a:solidFill>
                  <a:srgbClr val="1C3F94"/>
                </a:solidFill>
                <a:effectLst/>
                <a:uLnTx/>
                <a:uFillTx/>
                <a:latin typeface="Arial" panose="020B0604020202020204" pitchFamily="34" charset="0"/>
                <a:cs typeface="Arial" panose="020B0604020202020204" pitchFamily="34" charset="0"/>
              </a:rPr>
              <a:t>hallenges</a:t>
            </a:r>
            <a:endParaRPr kumimoji="0" lang="en-US" sz="3200" b="1" i="0" u="none" strike="noStrike" kern="1200" cap="none" spc="0" normalizeH="0" baseline="0" noProof="0" dirty="0">
              <a:ln>
                <a:noFill/>
              </a:ln>
              <a:solidFill>
                <a:srgbClr val="1C3F94"/>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srgbClr val="1C3F94"/>
              </a:solidFill>
              <a:effectLst/>
              <a:uLnTx/>
              <a:uFillTx/>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A4CD2CE-1AD7-FFCB-E174-B328248A3355}"/>
              </a:ext>
            </a:extLst>
          </p:cNvPr>
          <p:cNvSpPr txBox="1">
            <a:spLocks/>
          </p:cNvSpPr>
          <p:nvPr/>
        </p:nvSpPr>
        <p:spPr>
          <a:xfrm>
            <a:off x="365759" y="973474"/>
            <a:ext cx="9149301" cy="460777"/>
          </a:xfrm>
          <a:prstGeom prst="rect">
            <a:avLst/>
          </a:prstGeom>
        </p:spPr>
        <p:txBody>
          <a:bodyPr vert="horz" lIns="0" tIns="45720" rIns="0" bIns="45720" rtlCol="0" anchor="t">
            <a:noAutofit/>
          </a:bodyPr>
          <a:lstStyle>
            <a:lvl1pPr algn="l" defTabSz="914400" rtl="0" eaLnBrk="1" latinLnBrk="0" hangingPunct="1">
              <a:lnSpc>
                <a:spcPct val="90000"/>
              </a:lnSpc>
              <a:spcBef>
                <a:spcPct val="0"/>
              </a:spcBef>
              <a:buNone/>
              <a:defRPr sz="2000" kern="1200">
                <a:solidFill>
                  <a:schemeClr val="tx1"/>
                </a:solidFill>
                <a:latin typeface="Avenir Next LT Pro" panose="020B05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600" i="0" u="none" strike="noStrike" kern="1200" cap="none" spc="0" normalizeH="0" baseline="0" noProof="0">
                <a:ln>
                  <a:noFill/>
                </a:ln>
                <a:effectLst/>
                <a:uLnTx/>
                <a:uFillTx/>
                <a:latin typeface="EYInterstate Light" panose="02000506000000020004" pitchFamily="2" charset="0"/>
                <a:cs typeface="Arial" panose="020B0604020202020204" pitchFamily="34" charset="0"/>
              </a:rPr>
              <a:t>Strategies universities are employing to manage rising operational costs without sacrificing quality</a:t>
            </a:r>
          </a:p>
        </p:txBody>
      </p:sp>
      <p:sp>
        <p:nvSpPr>
          <p:cNvPr id="5" name="Rectangle 147">
            <a:extLst>
              <a:ext uri="{FF2B5EF4-FFF2-40B4-BE49-F238E27FC236}">
                <a16:creationId xmlns:a16="http://schemas.microsoft.com/office/drawing/2014/main" id="{CCE3E1C8-C19B-630A-F2A6-B4DC5ABECA06}"/>
              </a:ext>
            </a:extLst>
          </p:cNvPr>
          <p:cNvSpPr/>
          <p:nvPr/>
        </p:nvSpPr>
        <p:spPr>
          <a:xfrm>
            <a:off x="365759" y="1526751"/>
            <a:ext cx="11150380" cy="3631763"/>
          </a:xfrm>
          <a:prstGeom prst="rect">
            <a:avLst/>
          </a:prstGeom>
        </p:spPr>
        <p:txBody>
          <a:bodyPr wrap="square" lIns="0" tIns="0" rIns="0" bIns="0">
            <a:spAutoFit/>
          </a:bodyPr>
          <a:lstStyle/>
          <a:p>
            <a:pPr marL="0"/>
            <a:r>
              <a:rPr lang="en-US" sz="1400" b="1" i="0" spc="-2" baseline="0" dirty="0">
                <a:latin typeface="EYInterstate Light" panose="02000506000000020004" pitchFamily="2" charset="0"/>
                <a:cs typeface="Arial"/>
              </a:rPr>
              <a:t>Federal </a:t>
            </a:r>
            <a:r>
              <a:rPr lang="en-US" sz="1400" b="1" spc="-2" dirty="0">
                <a:latin typeface="EYInterstate Light" panose="02000506000000020004" pitchFamily="2" charset="0"/>
                <a:cs typeface="Arial"/>
              </a:rPr>
              <a:t>policy changes have resulted in </a:t>
            </a:r>
            <a:r>
              <a:rPr lang="en-US" sz="1400" b="1" i="0" spc="-2" baseline="0" dirty="0">
                <a:latin typeface="EYInterstate Light" panose="02000506000000020004" pitchFamily="2" charset="0"/>
                <a:cs typeface="Arial"/>
              </a:rPr>
              <a:t>unprecedented financial instability for higher education, including attempts at limiting indirect cost (IDC) rates and </a:t>
            </a:r>
            <a:r>
              <a:rPr lang="en-US" sz="1400" b="1" spc="-2" dirty="0">
                <a:latin typeface="EYInterstate Light" panose="02000506000000020004" pitchFamily="2" charset="0"/>
                <a:cs typeface="Arial"/>
              </a:rPr>
              <a:t>b</a:t>
            </a:r>
            <a:r>
              <a:rPr lang="en-US" sz="1400" b="1" i="0" spc="-2" baseline="0" dirty="0">
                <a:latin typeface="EYInterstate Light" panose="02000506000000020004" pitchFamily="2" charset="0"/>
                <a:cs typeface="Arial"/>
              </a:rPr>
              <a:t>roader efforts to freeze, reduce and restructure federal support.</a:t>
            </a:r>
          </a:p>
          <a:p>
            <a:pPr marL="0"/>
            <a:endParaRPr lang="en-US" sz="1400" spc="-2" dirty="0">
              <a:solidFill>
                <a:srgbClr val="000000"/>
              </a:solidFill>
              <a:latin typeface="EYInterstate Light" panose="02000506000000020004" pitchFamily="2" charset="0"/>
              <a:cs typeface="Arial"/>
            </a:endParaRPr>
          </a:p>
          <a:p>
            <a:pPr marL="0"/>
            <a:r>
              <a:rPr lang="en-US" sz="1400" spc="-2" dirty="0">
                <a:solidFill>
                  <a:srgbClr val="000000"/>
                </a:solidFill>
                <a:latin typeface="EYInterstate Light" panose="02000506000000020004" pitchFamily="2" charset="0"/>
                <a:cs typeface="Arial"/>
              </a:rPr>
              <a:t>M</a:t>
            </a:r>
            <a:r>
              <a:rPr lang="en-US" sz="1400" b="0" i="0" spc="-2" baseline="0" dirty="0">
                <a:solidFill>
                  <a:srgbClr val="000000"/>
                </a:solidFill>
                <a:latin typeface="EYInterstate Light" panose="02000506000000020004" pitchFamily="2" charset="0"/>
                <a:cs typeface="Arial"/>
              </a:rPr>
              <a:t>ultiple science agencies pursued policies to cap indirect cost reimbursement at 15%, threatening billions of dollars that institutions rely on to support research infrastructure:</a:t>
            </a:r>
          </a:p>
          <a:p>
            <a:pPr marL="742950" lvl="1" indent="-285750">
              <a:spcBef>
                <a:spcPts val="600"/>
              </a:spcBef>
              <a:spcAft>
                <a:spcPts val="600"/>
              </a:spcAft>
              <a:buFont typeface="Arial" panose="020B0604020202020204" pitchFamily="34" charset="0"/>
              <a:buChar char="•"/>
            </a:pPr>
            <a:r>
              <a:rPr lang="en-US" sz="1400" b="0" i="0" spc="-2" baseline="0" dirty="0">
                <a:solidFill>
                  <a:srgbClr val="000000"/>
                </a:solidFill>
                <a:latin typeface="EYInterstate Light" panose="02000506000000020004" pitchFamily="2" charset="0"/>
                <a:cs typeface="Arial"/>
              </a:rPr>
              <a:t>The NIH issued a 15% IDC cap on February 7, 2025, which was struck down on appeal on January 6, 2026 </a:t>
            </a:r>
            <a:r>
              <a:rPr lang="en-US" sz="1400" dirty="0">
                <a:latin typeface="EYInterstate Light" panose="02000506000000020004" pitchFamily="2" charset="0"/>
                <a:ea typeface="Aptos" panose="020B0004020202020204" pitchFamily="34" charset="0"/>
                <a:cs typeface="Arial" panose="020B0604020202020204" pitchFamily="34" charset="0"/>
              </a:rPr>
              <a:t>by the 1</a:t>
            </a:r>
            <a:r>
              <a:rPr lang="en-US" sz="1400" baseline="30000" dirty="0">
                <a:latin typeface="EYInterstate Light" panose="02000506000000020004" pitchFamily="2" charset="0"/>
                <a:ea typeface="Aptos" panose="020B0004020202020204" pitchFamily="34" charset="0"/>
                <a:cs typeface="Arial" panose="020B0604020202020204" pitchFamily="34" charset="0"/>
              </a:rPr>
              <a:t>st</a:t>
            </a:r>
            <a:r>
              <a:rPr lang="en-US" sz="1400" dirty="0">
                <a:latin typeface="EYInterstate Light" panose="02000506000000020004" pitchFamily="2" charset="0"/>
                <a:ea typeface="Aptos" panose="020B0004020202020204" pitchFamily="34" charset="0"/>
                <a:cs typeface="Arial" panose="020B0604020202020204" pitchFamily="34" charset="0"/>
              </a:rPr>
              <a:t> U.S. Circuit Court of Appeals.</a:t>
            </a:r>
            <a:endParaRPr lang="en-US" sz="1400" b="0" i="0" spc="-2" baseline="0" dirty="0">
              <a:solidFill>
                <a:srgbClr val="000000"/>
              </a:solidFill>
              <a:latin typeface="EYInterstate Light" panose="02000506000000020004" pitchFamily="2" charset="0"/>
              <a:cs typeface="Arial" panose="020B0604020202020204" pitchFamily="34" charset="0"/>
            </a:endParaRPr>
          </a:p>
          <a:p>
            <a:pPr marL="742950" lvl="1" indent="-285750">
              <a:spcBef>
                <a:spcPts val="600"/>
              </a:spcBef>
              <a:spcAft>
                <a:spcPts val="600"/>
              </a:spcAft>
              <a:buFont typeface="Arial" panose="020B0604020202020204" pitchFamily="34" charset="0"/>
              <a:buChar char="•"/>
            </a:pPr>
            <a:r>
              <a:rPr lang="en-US" sz="1400" b="0" i="0" spc="-2" baseline="0" dirty="0">
                <a:solidFill>
                  <a:srgbClr val="000000"/>
                </a:solidFill>
                <a:latin typeface="EYInterstate Light" panose="02000506000000020004" pitchFamily="2" charset="0"/>
                <a:cs typeface="Arial"/>
              </a:rPr>
              <a:t>The National Science Foundation (NSF) similarly implemented a 15% IDC cap in May 2025, which the U.S. District Court for Massachusetts vacated on June 20, 2025.</a:t>
            </a:r>
          </a:p>
          <a:p>
            <a:pPr marL="742950" lvl="1" indent="-285750">
              <a:spcBef>
                <a:spcPts val="600"/>
              </a:spcBef>
              <a:spcAft>
                <a:spcPts val="600"/>
              </a:spcAft>
              <a:buFont typeface="Arial" panose="020B0604020202020204" pitchFamily="34" charset="0"/>
              <a:buChar char="•"/>
            </a:pPr>
            <a:r>
              <a:rPr lang="en-US" sz="1400" b="0" i="0" spc="-2" baseline="0" dirty="0">
                <a:solidFill>
                  <a:srgbClr val="000000"/>
                </a:solidFill>
                <a:latin typeface="EYInterstate Light" panose="02000506000000020004" pitchFamily="2" charset="0"/>
                <a:cs typeface="Arial"/>
              </a:rPr>
              <a:t>The Department of Energy (DOE) and Department of Defense (DOD) also attempted IDC caps, both of which were enjoined by federal courts.</a:t>
            </a:r>
          </a:p>
          <a:p>
            <a:pPr>
              <a:spcBef>
                <a:spcPts val="1200"/>
              </a:spcBef>
              <a:spcAft>
                <a:spcPts val="600"/>
              </a:spcAft>
            </a:pPr>
            <a:r>
              <a:rPr lang="en-US" sz="1400" b="0" i="0" spc="-2" baseline="0" dirty="0">
                <a:solidFill>
                  <a:srgbClr val="000000"/>
                </a:solidFill>
                <a:latin typeface="EYInterstate Light" panose="02000506000000020004" pitchFamily="2" charset="0"/>
                <a:cs typeface="Arial"/>
              </a:rPr>
              <a:t>These agency‑level attempts are occurring alongside broader federal defunding efforts, significantly increasing financial risk for institutions. Whi</a:t>
            </a:r>
            <a:r>
              <a:rPr lang="en-US" sz="1400" spc="-2" dirty="0">
                <a:solidFill>
                  <a:srgbClr val="000000"/>
                </a:solidFill>
                <a:latin typeface="EYInterstate Light" panose="02000506000000020004" pitchFamily="2" charset="0"/>
                <a:cs typeface="Arial"/>
              </a:rPr>
              <a:t>le cost containment is essential during this period of increased financial risk, institutions under today’s federal landscape must also work to grow and protect revenue streams that have become increasingly vulnerable.</a:t>
            </a:r>
            <a:endParaRPr lang="en-US" sz="1400" b="0" i="0" spc="-2" baseline="0" dirty="0">
              <a:solidFill>
                <a:srgbClr val="000000"/>
              </a:solidFill>
              <a:latin typeface="EYInterstate Light" panose="02000506000000020004" pitchFamily="2" charset="0"/>
              <a:cs typeface="Arial"/>
            </a:endParaRPr>
          </a:p>
        </p:txBody>
      </p:sp>
    </p:spTree>
    <p:extLst>
      <p:ext uri="{BB962C8B-B14F-4D97-AF65-F5344CB8AC3E}">
        <p14:creationId xmlns:p14="http://schemas.microsoft.com/office/powerpoint/2010/main" val="33790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8a92d7c-ed1a-41e1-9921-8fa209cb6b57" xsi:nil="true"/>
    <lcf76f155ced4ddcb4097134ff3c332f xmlns="bce45ebf-d547-4402-b8c5-07cd9a2848d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E72D08CF2A2824CB41C5B349C6AD4A2" ma:contentTypeVersion="14" ma:contentTypeDescription="Create a new document." ma:contentTypeScope="" ma:versionID="549ade2b5f8ef3176e0f6d305467c0cc">
  <xsd:schema xmlns:xsd="http://www.w3.org/2001/XMLSchema" xmlns:xs="http://www.w3.org/2001/XMLSchema" xmlns:p="http://schemas.microsoft.com/office/2006/metadata/properties" xmlns:ns2="bce45ebf-d547-4402-b8c5-07cd9a2848d1" xmlns:ns3="38a92d7c-ed1a-41e1-9921-8fa209cb6b57" targetNamespace="http://schemas.microsoft.com/office/2006/metadata/properties" ma:root="true" ma:fieldsID="c913e038f83f9bb281f9d41eaf9f6230" ns2:_="" ns3:_="">
    <xsd:import namespace="bce45ebf-d547-4402-b8c5-07cd9a2848d1"/>
    <xsd:import namespace="38a92d7c-ed1a-41e1-9921-8fa209cb6b5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e45ebf-d547-4402-b8c5-07cd9a2848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a92d7c-ed1a-41e1-9921-8fa209cb6b5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af87928-f85a-4803-ad99-9b605742bdec}" ma:internalName="TaxCatchAll" ma:showField="CatchAllData" ma:web="38a92d7c-ed1a-41e1-9921-8fa209cb6b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AF063F-E888-4CE2-B713-7B4FE7BE3540}">
  <ds:schemaRefs>
    <ds:schemaRef ds:uri="http://schemas.microsoft.com/sharepoint/v3/contenttype/forms"/>
  </ds:schemaRefs>
</ds:datastoreItem>
</file>

<file path=customXml/itemProps2.xml><?xml version="1.0" encoding="utf-8"?>
<ds:datastoreItem xmlns:ds="http://schemas.openxmlformats.org/officeDocument/2006/customXml" ds:itemID="{1A47E821-8008-4273-8F90-65881FC3EB82}">
  <ds:schemaRefs>
    <ds:schemaRef ds:uri="http://purl.org/dc/terms/"/>
    <ds:schemaRef ds:uri="http://schemas.openxmlformats.org/package/2006/metadata/core-properties"/>
    <ds:schemaRef ds:uri="38a92d7c-ed1a-41e1-9921-8fa209cb6b57"/>
    <ds:schemaRef ds:uri="http://schemas.microsoft.com/office/2006/documentManagement/types"/>
    <ds:schemaRef ds:uri="bce45ebf-d547-4402-b8c5-07cd9a2848d1"/>
    <ds:schemaRef ds:uri="http://purl.org/dc/elements/1.1/"/>
    <ds:schemaRef ds:uri="http://purl.org/dc/dcmitype/"/>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9ED8528-BAAF-4A93-A25E-A7F8F5273162}">
  <ds:schemaRefs>
    <ds:schemaRef ds:uri="38a92d7c-ed1a-41e1-9921-8fa209cb6b57"/>
    <ds:schemaRef ds:uri="bce45ebf-d547-4402-b8c5-07cd9a2848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TotalTime>
  <Words>2710</Words>
  <Application>Microsoft Office PowerPoint</Application>
  <PresentationFormat>Widescreen</PresentationFormat>
  <Paragraphs>179</Paragraphs>
  <Slides>15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Courier New</vt:lpstr>
      <vt:lpstr>EYInterstate</vt:lpstr>
      <vt:lpstr>EYInterstate Light</vt:lpstr>
      <vt:lpstr>Wingdings</vt:lpstr>
      <vt:lpstr>Office Theme</vt:lpstr>
      <vt:lpstr>PowerPoint Presentation</vt:lpstr>
      <vt:lpstr>The Hits Keep Coming! How Internal Audit can Promote Accountability and Cost Containment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Dobbs</dc:creator>
  <cp:lastModifiedBy>Lauren Keith</cp:lastModifiedBy>
  <cp:revision>3</cp:revision>
  <dcterms:created xsi:type="dcterms:W3CDTF">2024-01-11T21:45:42Z</dcterms:created>
  <dcterms:modified xsi:type="dcterms:W3CDTF">2026-03-13T19:37:30Z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0x0101004E72D08CF2A2824CB41C5B349C6AD4A2</vt:lpwstr>
  </property>
  <property fmtid="{D5CDD505-2E9C-101B-9397-08002B2CF9AE}" pid="3" name="MediaServiceImageTags">
    <vt:lpwstr/>
  </property>
</Properties>
</file>