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30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12192000" cy="6858000"/>
  <p:notesSz cx="6858000" cy="91440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entury Gothic" panose="020B0502020202020204" pitchFamily="3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iRgD+m+DRgtVJYcKCQxKR4HVrS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AF0117-9F13-43DC-8E53-D3887DD8656D}">
  <a:tblStyle styleId="{2EAF0117-9F13-43DC-8E53-D3887DD865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3448BB-24E8-4973-BDF0-CEDBE91BD99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04FEB6A-ADB3-4F88-9D60-A5B0E8531473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customschemas.google.com/relationships/presentationmetadata" Target="meta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bea2c24e0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bea2c24e0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8.4 - External Quality Assessment - KPI are critical for concluding on audits performance and continuous improvement.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9.2 - IA Strategy - allows assessment of degree strategy has been implemented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12.1 - Internal Quality Assessment - some KPI allow for ongoing monitoring of IA.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" name="Google Shape;2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c76f25c6a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c76f25c6a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41900" tIns="41900" rIns="41900" bIns="4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93c2a5c8d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93c2a5c8d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c76f25c6a3_6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IIA has published a Performance Measurement tool (link provided at the end).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new Global Standards moved towards a more </a:t>
            </a:r>
            <a:r>
              <a:rPr lang="en-US" sz="1200" dirty="0">
                <a:solidFill>
                  <a:schemeClr val="dk1"/>
                </a:solidFill>
              </a:rPr>
              <a:t> principle-based structure. By using </a:t>
            </a:r>
            <a:r>
              <a:rPr lang="en-US" sz="1200" b="1" dirty="0">
                <a:solidFill>
                  <a:schemeClr val="dk1"/>
                </a:solidFill>
              </a:rPr>
              <a:t>"performance measures,"</a:t>
            </a:r>
            <a:r>
              <a:rPr lang="en-US" sz="1200" dirty="0">
                <a:solidFill>
                  <a:schemeClr val="dk1"/>
                </a:solidFill>
              </a:rPr>
              <a:t> they allow for a mix of quantitative KPIs (like % of plan completed) and qualitative measures (like stakeholder satisfaction), rather than implying that only numeric "indicators" are sufficient.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281" name="Google Shape;281;g3c76f25c6a3_6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c76f25c6a3_6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c76f25c6a3_6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41900" tIns="41900" rIns="41900" bIns="4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c76f25c6a3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c76f25c6a3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41900" tIns="41900" rIns="41900" bIns="4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SMART version:  </a:t>
            </a:r>
            <a:r>
              <a:rPr lang="en-US" sz="1300" i="1" dirty="0">
                <a:solidFill>
                  <a:schemeClr val="dk1"/>
                </a:solidFill>
                <a:highlight>
                  <a:srgbClr val="FBFBFB"/>
                </a:highlight>
              </a:rPr>
              <a:t>Increase client satisfaction scores by 10% in the annual survey by the end of Q4, through regular feedback sessions</a:t>
            </a:r>
            <a:endParaRPr sz="14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938bc6ac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9" name="Google Shape;309;g3938bc6ac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6" name="Google Shape;3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c76f25c6a3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143000"/>
            <a:ext cx="7315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3c76f25c6a3_1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Download slides and excel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Choose the KPIs that work best for your shop; align with your strategic plan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Incorporate goals with those KPIs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Jot down KPIs that matter to you, KPIs you want to develop, questions for breakout room discussions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c76f25c6a3_1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3c76f25c6a3_12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Tie to goals. Example 80% of audit plan completed.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Does in progress count?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Can list each engagement in plan with completion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c76f25c6a3_1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3c76f25c6a3_12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How impactful are the items not completed?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Goal to do all high risk?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c76f25c6a3_1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g3c76f25c6a3_12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Standards call for engagement conclusions, GRC conclusions, list findings by significance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Create your own methodology for ratings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Goal may be to trend over time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c76f25c6a3_1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g3c76f25c6a3_12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Our board really cares about issue remediation and timeliness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Examples from our annual report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POLLING QUESTION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c7c38854e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c7c38854e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/>
              <a:t>Panel Q: which is most important to their board?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c76f25c6a3_1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3c76f25c6a3_12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Look at average ratings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Does anyone have trouble getting responses back?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c76f25c6a3_1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3c76f25c6a3_12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This is a hard one to quantify.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Example: keep a spreadsheet to add these “selling” items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Promote your department and the good things that you are doing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c76f25c6a3_1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3c76f25c6a3_1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41900" rIns="41900" bIns="41900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Internal Metrics: Operational effectiveness and efficiency</a:t>
            </a:r>
            <a:endParaRPr dirty="0"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Can also be reported externally</a:t>
            </a:r>
            <a:endParaRPr dirty="0"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Look for trends, opportunities to improve</a:t>
            </a:r>
            <a:endParaRPr dirty="0"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POLLING QUESTION</a:t>
            </a:r>
            <a:endParaRPr dirty="0"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10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c7c38854e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c7c38854e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Panel Q: ask panelists how they answer this question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c76f25c6a3_1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g3c76f25c6a3_1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41900" rIns="41900" bIns="41900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>
                <a:solidFill>
                  <a:schemeClr val="dk1"/>
                </a:solidFill>
              </a:rPr>
              <a:t>Planned = goals</a:t>
            </a:r>
            <a:endParaRPr sz="1300" dirty="0"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>
                <a:solidFill>
                  <a:schemeClr val="dk1"/>
                </a:solidFill>
              </a:rPr>
              <a:t>Consider changes in FTE</a:t>
            </a:r>
            <a:endParaRPr sz="1300" dirty="0"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>
                <a:solidFill>
                  <a:schemeClr val="dk1"/>
                </a:solidFill>
              </a:rPr>
              <a:t>We report this in our annual report</a:t>
            </a:r>
            <a:endParaRPr sz="1300" dirty="0"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13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c76f25c6a3_1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g3c76f25c6a3_12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41900" rIns="41900" bIns="41900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What is required; how incentivize – pay for training, bonus for cert?</a:t>
            </a:r>
            <a:endParaRPr sz="1200" dirty="0"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What are your staffing goals?</a:t>
            </a:r>
            <a:endParaRPr sz="1200" dirty="0"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c76f25c6a3_1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g3c76f25c6a3_12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41900" rIns="41900" bIns="41900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>
                <a:solidFill>
                  <a:schemeClr val="dk1"/>
                </a:solidFill>
              </a:rPr>
              <a:t>Hopefully we are monitoring our departmental expenses</a:t>
            </a:r>
            <a:endParaRPr sz="1300" dirty="0"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>
                <a:solidFill>
                  <a:schemeClr val="dk1"/>
                </a:solidFill>
              </a:rPr>
              <a:t>Can break this down to cost per employee, per hour</a:t>
            </a:r>
            <a:endParaRPr sz="1300" dirty="0"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>
                <a:solidFill>
                  <a:schemeClr val="dk1"/>
                </a:solidFill>
              </a:rPr>
              <a:t>If high outsourced, better to hire internally, gain expertise?</a:t>
            </a:r>
            <a:endParaRPr sz="1300" dirty="0"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130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c76f25c6a3_1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g3c76f25c6a3_12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41900" rIns="41900" bIns="41900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>
                <a:solidFill>
                  <a:schemeClr val="dk1"/>
                </a:solidFill>
              </a:rPr>
              <a:t>Tie to goals</a:t>
            </a:r>
            <a:endParaRPr sz="1300" dirty="0"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>
                <a:solidFill>
                  <a:schemeClr val="dk1"/>
                </a:solidFill>
              </a:rPr>
              <a:t>Data Analytics – we ask in planning memo on how to use</a:t>
            </a:r>
            <a:endParaRPr sz="1300" dirty="0"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130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c76f25c6a3_1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4207" y="685800"/>
            <a:ext cx="812720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g3c76f25c6a3_1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41900" rIns="41900" bIns="41900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These are value add items</a:t>
            </a:r>
            <a:endParaRPr sz="1200" dirty="0"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Organize your metrics by department?</a:t>
            </a:r>
            <a:endParaRPr sz="1200" dirty="0"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Helpful for audit coverage, audit planning</a:t>
            </a:r>
            <a:endParaRPr sz="1200" dirty="0"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dirty="0">
                <a:solidFill>
                  <a:schemeClr val="dk1"/>
                </a:solidFill>
              </a:rPr>
              <a:t>BREAKOUT</a:t>
            </a:r>
            <a:endParaRPr sz="120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c76f25c6a3_1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419" y="685800"/>
            <a:ext cx="3429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c76f25c6a3_1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41900" tIns="41900" rIns="41900" bIns="4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c76f25c6a3_12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c76f25c6a3_12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41900" tIns="41900" rIns="41900" bIns="4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c76f25c6a3_12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g3c76f25c6a3_12_2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c76f25c6a3_12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g3c76f25c6a3_12_2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be9620a9b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be9620a9b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c76f25c6a3_12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g3c76f25c6a3_12_2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c76f25c6a3_12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g3c76f25c6a3_12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c76f25c6a3_12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g3c76f25c6a3_12_2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c76f25c6a3_12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g3c76f25c6a3_12_2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c76f25c6a3_12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g3c76f25c6a3_12_3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be9620a9b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be9620a9b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c76f25c6a3_12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g3c76f25c6a3_12_3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c76f25c6a3_12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419" y="685800"/>
            <a:ext cx="3429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c76f25c6a3_12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41900" tIns="41900" rIns="41900" bIns="4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c76f25c6a3_12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419" y="685800"/>
            <a:ext cx="3429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c76f25c6a3_12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41900" tIns="41900" rIns="41900" bIns="4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be9620a9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be9620a9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68452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c76f25c6a3_12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g3c76f25c6a3_12_3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20950" rIns="41900" bIns="2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bea2c24e0d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bea2c24e0d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c76f25c6a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419" y="685800"/>
            <a:ext cx="3429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c76f25c6a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41900" tIns="41900" rIns="41900" bIns="4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8.3 is the foundation for tracking KPI.  It requires the CAE to maintain a program that assesses the efficiency and effectiveness of the internal audit function.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8.4s focus is the “validation portion.  An EQA will look at KPIs to see if self-monitoring is taking place.  If you aren’t tracking and monitoring, then you are not meeting the “continuous improvement” aspect of the standards</a:t>
            </a:r>
            <a:endParaRPr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IA strategy supports the strategic objectives and success of the organization and aligns with the expectations of the board, senior management, and other key stakeholders.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9.2 - It is a plan of action designed to achieve a long-term or overall objective.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9.2 - It must include a vision, strategic objectives, and supporting initiatives for the internal audit function. And it helps guide the internal audit function toward the fulfillment of the internal audit mandate.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12.2 - Still haven’t used the phrase “KPI” . CAE must consider the input and expectations of the board and senior management when developing the performance objectives.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12.2 - CAE must develop a performance measurement methodology to assess progress toward achieving the function’s objectives and to promote improvement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C4I: The chief audit executive may identify a set of focused performance objectives that are reported to the board and senior management while maintaining a more comprehensive set of performance objectives for managing the internal audit function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C4I: After identifying the performance objectives, the chief audit executive should establish targets, both quantitative and qualitative, to track progress toward meeting the performance objectives.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chief audit executive should have a methodology in place to periodically validate the accuracy of the measures being reported and raise performance expectations. </a:t>
            </a:r>
            <a:endParaRPr dirty="0"/>
          </a:p>
        </p:txBody>
      </p:sp>
      <p:sp>
        <p:nvSpPr>
          <p:cNvPr id="245" name="Google Shape;2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 descr="A white cover with blue triangles and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 rot="5400000">
            <a:off x="4302935" y="-1639110"/>
            <a:ext cx="358613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75" name="Google Shape;7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76" name="Google Shape;7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 1">
  <p:cSld name="1_Comparison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c76f25c6a3_2_8"/>
          <p:cNvSpPr txBox="1">
            <a:spLocks noGrp="1"/>
          </p:cNvSpPr>
          <p:nvPr>
            <p:ph type="title"/>
          </p:nvPr>
        </p:nvSpPr>
        <p:spPr>
          <a:xfrm>
            <a:off x="4364809" y="1057274"/>
            <a:ext cx="7043617" cy="252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c76f25c6a3_2_8"/>
          <p:cNvSpPr/>
          <p:nvPr/>
        </p:nvSpPr>
        <p:spPr>
          <a:xfrm>
            <a:off x="-5568" y="-2784"/>
            <a:ext cx="3443288" cy="6891337"/>
          </a:xfrm>
          <a:custGeom>
            <a:avLst/>
            <a:gdLst/>
            <a:ahLst/>
            <a:cxnLst/>
            <a:rect l="l" t="t" r="r" b="b"/>
            <a:pathLst>
              <a:path w="3443288" h="6891337" extrusionOk="0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80" name="Google Shape;80;g3c76f25c6a3_2_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3c76f25c6a3_2_8"/>
          <p:cNvSpPr/>
          <p:nvPr/>
        </p:nvSpPr>
        <p:spPr>
          <a:xfrm>
            <a:off x="1721621" y="-2784"/>
            <a:ext cx="1716115" cy="1720853"/>
          </a:xfrm>
          <a:custGeom>
            <a:avLst/>
            <a:gdLst/>
            <a:ahLst/>
            <a:cxnLst/>
            <a:rect l="l" t="t" r="r" b="b"/>
            <a:pathLst>
              <a:path w="1716115" h="1720853" extrusionOk="0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" name="Google Shape;82;g3c76f25c6a3_2_8"/>
          <p:cNvSpPr/>
          <p:nvPr/>
        </p:nvSpPr>
        <p:spPr>
          <a:xfrm>
            <a:off x="-5568" y="3440504"/>
            <a:ext cx="3443288" cy="3448050"/>
          </a:xfrm>
          <a:custGeom>
            <a:avLst/>
            <a:gdLst/>
            <a:ahLst/>
            <a:cxnLst/>
            <a:rect l="l" t="t" r="r" b="b"/>
            <a:pathLst>
              <a:path w="3443288" h="3448050" extrusionOk="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83" name="Google Shape;83;g3c76f25c6a3_2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3c76f25c6a3_2_8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85" name="Google Shape;85;g3c76f25c6a3_2_8"/>
          <p:cNvSpPr txBox="1">
            <a:spLocks noGrp="1"/>
          </p:cNvSpPr>
          <p:nvPr>
            <p:ph type="body" idx="1"/>
          </p:nvPr>
        </p:nvSpPr>
        <p:spPr>
          <a:xfrm>
            <a:off x="4364808" y="3808750"/>
            <a:ext cx="7043618" cy="22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3">
  <p:cSld name="Summary 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3c76f25c6a3_6_21"/>
          <p:cNvPicPr preferRelativeResize="0"/>
          <p:nvPr/>
        </p:nvPicPr>
        <p:blipFill rotWithShape="1">
          <a:blip r:embed="rId2">
            <a:alphaModFix/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/>
            <a:ahLst/>
            <a:cxnLst/>
            <a:rect l="l" t="t" r="r" b="b"/>
            <a:pathLst>
              <a:path w="1734410" h="4795637" extrusionOk="0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8" name="Google Shape;88;g3c76f25c6a3_6_21"/>
          <p:cNvSpPr txBox="1"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3c76f25c6a3_6_21"/>
          <p:cNvSpPr/>
          <p:nvPr/>
        </p:nvSpPr>
        <p:spPr>
          <a:xfrm rot="10800000">
            <a:off x="-3" y="4420134"/>
            <a:ext cx="1293237" cy="2437866"/>
          </a:xfrm>
          <a:custGeom>
            <a:avLst/>
            <a:gdLst/>
            <a:ahLst/>
            <a:cxnLst/>
            <a:rect l="l" t="t" r="r" b="b"/>
            <a:pathLst>
              <a:path w="1293237" h="2437866" extrusionOk="0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g3c76f25c6a3_6_21"/>
          <p:cNvSpPr txBox="1">
            <a:spLocks noGrp="1"/>
          </p:cNvSpPr>
          <p:nvPr>
            <p:ph type="body" idx="1"/>
          </p:nvPr>
        </p:nvSpPr>
        <p:spPr>
          <a:xfrm>
            <a:off x="1550564" y="2303028"/>
            <a:ext cx="5829147" cy="396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g3c76f25c6a3_6_21"/>
          <p:cNvSpPr txBox="1">
            <a:spLocks noGrp="1"/>
          </p:cNvSpPr>
          <p:nvPr>
            <p:ph type="body" idx="2"/>
          </p:nvPr>
        </p:nvSpPr>
        <p:spPr>
          <a:xfrm>
            <a:off x="7940842" y="2303028"/>
            <a:ext cx="3485184" cy="396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g3c76f25c6a3_6_21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93" name="Google Shape;93;g3c76f25c6a3_6_21"/>
          <p:cNvPicPr preferRelativeResize="0"/>
          <p:nvPr/>
        </p:nvPicPr>
        <p:blipFill rotWithShape="1">
          <a:blip r:embed="rId2">
            <a:alphaModFix/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/>
            <a:ahLst/>
            <a:cxnLst/>
            <a:rect l="l" t="t" r="r" b="b"/>
            <a:pathLst>
              <a:path w="1734410" h="4795637" extrusionOk="0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94" name="Google Shape;94;g3c76f25c6a3_6_21"/>
          <p:cNvPicPr preferRelativeResize="0"/>
          <p:nvPr/>
        </p:nvPicPr>
        <p:blipFill rotWithShape="1">
          <a:blip r:embed="rId3">
            <a:alphaModFix/>
          </a:blip>
          <a:srcRect t="11443" r="10857"/>
          <a:stretch/>
        </p:blipFill>
        <p:spPr>
          <a:xfrm rot="-5400000">
            <a:off x="-6447" y="6444"/>
            <a:ext cx="1961253" cy="1948364"/>
          </a:xfrm>
          <a:custGeom>
            <a:avLst/>
            <a:gdLst/>
            <a:ahLst/>
            <a:cxnLst/>
            <a:rect l="l" t="t" r="r" b="b"/>
            <a:pathLst>
              <a:path w="1961253" h="1948364" extrusionOk="0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5" name="Google Shape;95;g3c76f25c6a3_6_21"/>
          <p:cNvSpPr/>
          <p:nvPr/>
        </p:nvSpPr>
        <p:spPr>
          <a:xfrm>
            <a:off x="396626" y="4929577"/>
            <a:ext cx="775021" cy="775021"/>
          </a:xfrm>
          <a:custGeom>
            <a:avLst/>
            <a:gdLst/>
            <a:ahLst/>
            <a:cxnLst/>
            <a:rect l="l" t="t" r="r" b="b"/>
            <a:pathLst>
              <a:path w="775021" h="775021" extrusionOk="0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c76f25c6a3_8_8"/>
          <p:cNvSpPr/>
          <p:nvPr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" name="Google Shape;98;g3c76f25c6a3_8_8"/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" name="Google Shape;99;g3c76f25c6a3_8_8"/>
          <p:cNvSpPr/>
          <p:nvPr/>
        </p:nvSpPr>
        <p:spPr>
          <a:xfrm rot="-5400000">
            <a:off x="5760023" y="3764463"/>
            <a:ext cx="2812357" cy="3394143"/>
          </a:xfrm>
          <a:custGeom>
            <a:avLst/>
            <a:gdLst/>
            <a:ahLst/>
            <a:cxnLst/>
            <a:rect l="l" t="t" r="r" b="b"/>
            <a:pathLst>
              <a:path w="2812357" h="3394143" extrusionOk="0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rgbClr val="B2E3D5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" name="Google Shape;100;g3c76f25c6a3_8_8"/>
          <p:cNvSpPr/>
          <p:nvPr/>
        </p:nvSpPr>
        <p:spPr>
          <a:xfrm>
            <a:off x="0" y="3463854"/>
            <a:ext cx="435241" cy="3394146"/>
          </a:xfrm>
          <a:custGeom>
            <a:avLst/>
            <a:gdLst/>
            <a:ahLst/>
            <a:cxnLst/>
            <a:rect l="l" t="t" r="r" b="b"/>
            <a:pathLst>
              <a:path w="435241" h="3394146" extrusionOk="0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" name="Google Shape;101;g3c76f25c6a3_8_8"/>
          <p:cNvSpPr txBox="1">
            <a:spLocks noGrp="1"/>
          </p:cNvSpPr>
          <p:nvPr>
            <p:ph type="title"/>
          </p:nvPr>
        </p:nvSpPr>
        <p:spPr>
          <a:xfrm>
            <a:off x="914400" y="1057275"/>
            <a:ext cx="5259554" cy="2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3c76f25c6a3_8_8"/>
          <p:cNvSpPr txBox="1">
            <a:spLocks noGrp="1"/>
          </p:cNvSpPr>
          <p:nvPr>
            <p:ph type="body" idx="1"/>
          </p:nvPr>
        </p:nvSpPr>
        <p:spPr>
          <a:xfrm>
            <a:off x="914400" y="3808750"/>
            <a:ext cx="5259554" cy="22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g3c76f25c6a3_8_8"/>
          <p:cNvSpPr>
            <a:spLocks noGrp="1"/>
          </p:cNvSpPr>
          <p:nvPr>
            <p:ph type="pic" idx="2"/>
          </p:nvPr>
        </p:nvSpPr>
        <p:spPr>
          <a:xfrm>
            <a:off x="7414194" y="410780"/>
            <a:ext cx="4344695" cy="6447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3">
  <p:cSld name="Timeline 3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76f25c6a3_12_18"/>
          <p:cNvSpPr/>
          <p:nvPr/>
        </p:nvSpPr>
        <p:spPr>
          <a:xfrm>
            <a:off x="1" y="0"/>
            <a:ext cx="1550562" cy="2545382"/>
          </a:xfrm>
          <a:custGeom>
            <a:avLst/>
            <a:gdLst/>
            <a:ahLst/>
            <a:cxnLst/>
            <a:rect l="l" t="t" r="r" b="b"/>
            <a:pathLst>
              <a:path w="1550562" h="2545382" extrusionOk="0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6" name="Google Shape;106;g3c76f25c6a3_12_18"/>
          <p:cNvSpPr/>
          <p:nvPr/>
        </p:nvSpPr>
        <p:spPr>
          <a:xfrm>
            <a:off x="1" y="-1"/>
            <a:ext cx="682740" cy="1500050"/>
          </a:xfrm>
          <a:custGeom>
            <a:avLst/>
            <a:gdLst/>
            <a:ahLst/>
            <a:cxnLst/>
            <a:rect l="l" t="t" r="r" b="b"/>
            <a:pathLst>
              <a:path w="682740" h="1500050" extrusionOk="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7" name="Google Shape;107;g3c76f25c6a3_12_18"/>
          <p:cNvSpPr/>
          <p:nvPr/>
        </p:nvSpPr>
        <p:spPr>
          <a:xfrm>
            <a:off x="170445" y="314191"/>
            <a:ext cx="775021" cy="775021"/>
          </a:xfrm>
          <a:custGeom>
            <a:avLst/>
            <a:gdLst/>
            <a:ahLst/>
            <a:cxnLst/>
            <a:rect l="l" t="t" r="r" b="b"/>
            <a:pathLst>
              <a:path w="775021" h="775021" extrusionOk="0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8" name="Google Shape;108;g3c76f25c6a3_12_18"/>
          <p:cNvSpPr txBox="1">
            <a:spLocks noGrp="1"/>
          </p:cNvSpPr>
          <p:nvPr>
            <p:ph type="title"/>
          </p:nvPr>
        </p:nvSpPr>
        <p:spPr>
          <a:xfrm>
            <a:off x="1550563" y="1089213"/>
            <a:ext cx="9879437" cy="98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wentieth Century"/>
              <a:buNone/>
              <a:defRPr sz="36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3c76f25c6a3_12_18"/>
          <p:cNvSpPr txBox="1">
            <a:spLocks noGrp="1"/>
          </p:cNvSpPr>
          <p:nvPr>
            <p:ph type="body" idx="1"/>
          </p:nvPr>
        </p:nvSpPr>
        <p:spPr>
          <a:xfrm>
            <a:off x="1550564" y="2331958"/>
            <a:ext cx="2975217" cy="370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0" name="Google Shape;110;g3c76f25c6a3_12_18"/>
          <p:cNvSpPr txBox="1">
            <a:spLocks noGrp="1"/>
          </p:cNvSpPr>
          <p:nvPr>
            <p:ph type="body" idx="2"/>
          </p:nvPr>
        </p:nvSpPr>
        <p:spPr>
          <a:xfrm>
            <a:off x="5087154" y="2331791"/>
            <a:ext cx="6345893" cy="372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1" name="Google Shape;111;g3c76f25c6a3_12_18"/>
          <p:cNvSpPr txBox="1">
            <a:spLocks noGrp="1"/>
          </p:cNvSpPr>
          <p:nvPr>
            <p:ph type="sldNum" idx="12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c76f25c6a3_12_33"/>
          <p:cNvSpPr/>
          <p:nvPr/>
        </p:nvSpPr>
        <p:spPr>
          <a:xfrm>
            <a:off x="-7117" y="0"/>
            <a:ext cx="2550985" cy="6858000"/>
          </a:xfrm>
          <a:custGeom>
            <a:avLst/>
            <a:gdLst/>
            <a:ahLst/>
            <a:cxnLst/>
            <a:rect l="l" t="t" r="r" b="b"/>
            <a:pathLst>
              <a:path w="2550985" h="6858000" extrusionOk="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4" name="Google Shape;114;g3c76f25c6a3_12_33"/>
          <p:cNvSpPr/>
          <p:nvPr/>
        </p:nvSpPr>
        <p:spPr>
          <a:xfrm>
            <a:off x="-9415" y="0"/>
            <a:ext cx="2548591" cy="2555628"/>
          </a:xfrm>
          <a:custGeom>
            <a:avLst/>
            <a:gdLst/>
            <a:ahLst/>
            <a:cxnLst/>
            <a:rect l="l" t="t" r="r" b="b"/>
            <a:pathLst>
              <a:path w="2548591" h="2555628" extrusionOk="0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5" name="Google Shape;115;g3c76f25c6a3_12_33"/>
          <p:cNvSpPr/>
          <p:nvPr/>
        </p:nvSpPr>
        <p:spPr>
          <a:xfrm rot="-5400000" flipH="1">
            <a:off x="-9389" y="4308466"/>
            <a:ext cx="2550984" cy="2560441"/>
          </a:xfrm>
          <a:custGeom>
            <a:avLst/>
            <a:gdLst/>
            <a:ahLst/>
            <a:cxnLst/>
            <a:rect l="l" t="t" r="r" b="b"/>
            <a:pathLst>
              <a:path w="1079" h="1083" extrusionOk="0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6" name="Google Shape;116;g3c76f25c6a3_12_33"/>
          <p:cNvSpPr/>
          <p:nvPr/>
        </p:nvSpPr>
        <p:spPr>
          <a:xfrm flipH="1">
            <a:off x="-10617" y="4308466"/>
            <a:ext cx="2550984" cy="2560441"/>
          </a:xfrm>
          <a:custGeom>
            <a:avLst/>
            <a:gdLst/>
            <a:ahLst/>
            <a:cxnLst/>
            <a:rect l="l" t="t" r="r" b="b"/>
            <a:pathLst>
              <a:path w="1079" h="1083" extrusionOk="0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7" name="Google Shape;117;g3c76f25c6a3_12_33"/>
          <p:cNvSpPr/>
          <p:nvPr/>
        </p:nvSpPr>
        <p:spPr>
          <a:xfrm>
            <a:off x="2543868" y="0"/>
            <a:ext cx="2560340" cy="2560340"/>
          </a:xfrm>
          <a:custGeom>
            <a:avLst/>
            <a:gdLst/>
            <a:ahLst/>
            <a:cxnLst/>
            <a:rect l="l" t="t" r="r" b="b"/>
            <a:pathLst>
              <a:path w="2560340" h="2560340" extrusionOk="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rgbClr val="A7EBE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8" name="Google Shape;118;g3c76f25c6a3_12_33"/>
          <p:cNvSpPr txBox="1"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  <a:defRPr sz="3600" b="1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3c76f25c6a3_12_33"/>
          <p:cNvSpPr txBox="1">
            <a:spLocks noGrp="1"/>
          </p:cNvSpPr>
          <p:nvPr>
            <p:ph type="body" idx="1"/>
          </p:nvPr>
        </p:nvSpPr>
        <p:spPr>
          <a:xfrm>
            <a:off x="3460565" y="2303029"/>
            <a:ext cx="7965460" cy="349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 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20" name="Google Shape;120;g3c76f25c6a3_12_33"/>
          <p:cNvSpPr txBox="1">
            <a:spLocks noGrp="1"/>
          </p:cNvSpPr>
          <p:nvPr>
            <p:ph type="sldNum" idx="12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4">
  <p:cSld name="Comparison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c76f25c6a3_12_48"/>
          <p:cNvSpPr/>
          <p:nvPr/>
        </p:nvSpPr>
        <p:spPr>
          <a:xfrm>
            <a:off x="8989454" y="3427336"/>
            <a:ext cx="3202546" cy="3430665"/>
          </a:xfrm>
          <a:custGeom>
            <a:avLst/>
            <a:gdLst/>
            <a:ahLst/>
            <a:cxnLst/>
            <a:rect l="l" t="t" r="r" b="b"/>
            <a:pathLst>
              <a:path w="3202546" h="3430665" extrusionOk="0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" name="Google Shape;123;g3c76f25c6a3_12_48"/>
          <p:cNvSpPr/>
          <p:nvPr/>
        </p:nvSpPr>
        <p:spPr>
          <a:xfrm>
            <a:off x="8989454" y="3654149"/>
            <a:ext cx="3202546" cy="3203852"/>
          </a:xfrm>
          <a:custGeom>
            <a:avLst/>
            <a:gdLst/>
            <a:ahLst/>
            <a:cxnLst/>
            <a:rect l="l" t="t" r="r" b="b"/>
            <a:pathLst>
              <a:path w="3202546" h="3203852" extrusionOk="0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4" name="Google Shape;124;g3c76f25c6a3_12_48"/>
          <p:cNvSpPr/>
          <p:nvPr/>
        </p:nvSpPr>
        <p:spPr>
          <a:xfrm>
            <a:off x="8989455" y="1"/>
            <a:ext cx="3202545" cy="3437345"/>
          </a:xfrm>
          <a:custGeom>
            <a:avLst/>
            <a:gdLst/>
            <a:ahLst/>
            <a:cxnLst/>
            <a:rect l="l" t="t" r="r" b="b"/>
            <a:pathLst>
              <a:path w="3202545" h="3437345" extrusionOk="0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g3c76f25c6a3_12_48"/>
          <p:cNvSpPr/>
          <p:nvPr/>
        </p:nvSpPr>
        <p:spPr>
          <a:xfrm>
            <a:off x="8989454" y="6681"/>
            <a:ext cx="3202546" cy="3436477"/>
          </a:xfrm>
          <a:custGeom>
            <a:avLst/>
            <a:gdLst/>
            <a:ahLst/>
            <a:cxnLst/>
            <a:rect l="l" t="t" r="r" b="b"/>
            <a:pathLst>
              <a:path w="3202546" h="3436477" extrusionOk="0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6" name="Google Shape;126;g3c76f25c6a3_12_48"/>
          <p:cNvSpPr txBox="1"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3c76f25c6a3_12_48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28" name="Google Shape;128;g3c76f25c6a3_12_48"/>
          <p:cNvSpPr txBox="1">
            <a:spLocks noGrp="1"/>
          </p:cNvSpPr>
          <p:nvPr>
            <p:ph type="body" idx="1"/>
          </p:nvPr>
        </p:nvSpPr>
        <p:spPr>
          <a:xfrm>
            <a:off x="914400" y="2303028"/>
            <a:ext cx="3283119" cy="372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29" name="Google Shape;129;g3c76f25c6a3_12_48"/>
          <p:cNvSpPr txBox="1">
            <a:spLocks noGrp="1"/>
          </p:cNvSpPr>
          <p:nvPr>
            <p:ph type="body" idx="2"/>
          </p:nvPr>
        </p:nvSpPr>
        <p:spPr>
          <a:xfrm>
            <a:off x="4782159" y="2303028"/>
            <a:ext cx="3284951" cy="372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 2">
  <p:cSld name="Introduction 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c76f25c6a3_12_206"/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45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2" name="Google Shape;132;g3c76f25c6a3_12_206"/>
          <p:cNvSpPr/>
          <p:nvPr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33" name="Google Shape;133;g3c76f25c6a3_12_206"/>
          <p:cNvGrpSpPr/>
          <p:nvPr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34" name="Google Shape;134;g3c76f25c6a3_12_206"/>
            <p:cNvSpPr/>
            <p:nvPr/>
          </p:nvSpPr>
          <p:spPr>
            <a:xfrm>
              <a:off x="0" y="0"/>
              <a:ext cx="2838450" cy="2857958"/>
            </a:xfrm>
            <a:custGeom>
              <a:avLst/>
              <a:gdLst/>
              <a:ahLst/>
              <a:cxnLst/>
              <a:rect l="l" t="t" r="r" b="b"/>
              <a:pathLst>
                <a:path w="2838450" h="2857958" extrusionOk="0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5" name="Google Shape;135;g3c76f25c6a3_12_206"/>
            <p:cNvSpPr/>
            <p:nvPr/>
          </p:nvSpPr>
          <p:spPr>
            <a:xfrm>
              <a:off x="1" y="1"/>
              <a:ext cx="1003449" cy="1013015"/>
            </a:xfrm>
            <a:custGeom>
              <a:avLst/>
              <a:gdLst/>
              <a:ahLst/>
              <a:cxnLst/>
              <a:rect l="l" t="t" r="r" b="b"/>
              <a:pathLst>
                <a:path w="1003449" h="1013015" extrusionOk="0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6" name="Google Shape;136;g3c76f25c6a3_12_206"/>
            <p:cNvSpPr/>
            <p:nvPr/>
          </p:nvSpPr>
          <p:spPr>
            <a:xfrm>
              <a:off x="1458332" y="590133"/>
              <a:ext cx="775021" cy="775021"/>
            </a:xfrm>
            <a:custGeom>
              <a:avLst/>
              <a:gdLst/>
              <a:ahLst/>
              <a:cxnLst/>
              <a:rect l="l" t="t" r="r" b="b"/>
              <a:pathLst>
                <a:path w="775021" h="775021" extrusionOk="0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37" name="Google Shape;137;g3c76f25c6a3_12_206"/>
          <p:cNvSpPr txBox="1">
            <a:spLocks noGrp="1"/>
          </p:cNvSpPr>
          <p:nvPr>
            <p:ph type="title"/>
          </p:nvPr>
        </p:nvSpPr>
        <p:spPr>
          <a:xfrm>
            <a:off x="5702441" y="1061623"/>
            <a:ext cx="5723586" cy="4739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  <a:defRPr sz="3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3c76f25c6a3_12_206"/>
          <p:cNvSpPr>
            <a:spLocks noGrp="1"/>
          </p:cNvSpPr>
          <p:nvPr>
            <p:ph type="pic" idx="2"/>
          </p:nvPr>
        </p:nvSpPr>
        <p:spPr>
          <a:xfrm>
            <a:off x="443345" y="0"/>
            <a:ext cx="4344695" cy="63595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2">
  <p:cSld name="Summary 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c76f25c6a3_12_222"/>
          <p:cNvSpPr/>
          <p:nvPr/>
        </p:nvSpPr>
        <p:spPr>
          <a:xfrm>
            <a:off x="8989454" y="-2546"/>
            <a:ext cx="3202546" cy="3441072"/>
          </a:xfrm>
          <a:custGeom>
            <a:avLst/>
            <a:gdLst/>
            <a:ahLst/>
            <a:cxnLst/>
            <a:rect l="l" t="t" r="r" b="b"/>
            <a:pathLst>
              <a:path w="3202546" h="3441072" extrusionOk="0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g3c76f25c6a3_12_222"/>
          <p:cNvSpPr/>
          <p:nvPr/>
        </p:nvSpPr>
        <p:spPr>
          <a:xfrm rot="10800000" flipH="1">
            <a:off x="9991725" y="1247775"/>
            <a:ext cx="2200275" cy="2181225"/>
          </a:xfrm>
          <a:custGeom>
            <a:avLst/>
            <a:gdLst/>
            <a:ahLst/>
            <a:cxnLst/>
            <a:rect l="l" t="t" r="r" b="b"/>
            <a:pathLst>
              <a:path w="2200275" h="2181225" extrusionOk="0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" name="Google Shape;142;g3c76f25c6a3_12_222"/>
          <p:cNvSpPr/>
          <p:nvPr/>
        </p:nvSpPr>
        <p:spPr>
          <a:xfrm rot="10800000" flipH="1">
            <a:off x="-20086" y="5331514"/>
            <a:ext cx="2148416" cy="1526486"/>
          </a:xfrm>
          <a:custGeom>
            <a:avLst/>
            <a:gdLst/>
            <a:ahLst/>
            <a:cxnLst/>
            <a:rect l="l" t="t" r="r" b="b"/>
            <a:pathLst>
              <a:path w="2148416" h="1526486" extrusionOk="0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43" name="Google Shape;143;g3c76f25c6a3_12_2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3c76f25c6a3_12_222"/>
          <p:cNvSpPr/>
          <p:nvPr/>
        </p:nvSpPr>
        <p:spPr>
          <a:xfrm>
            <a:off x="1540428" y="6470488"/>
            <a:ext cx="775021" cy="387513"/>
          </a:xfrm>
          <a:custGeom>
            <a:avLst/>
            <a:gdLst/>
            <a:ahLst/>
            <a:cxnLst/>
            <a:rect l="l" t="t" r="r" b="b"/>
            <a:pathLst>
              <a:path w="775021" h="387513" extrusionOk="0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5" name="Google Shape;145;g3c76f25c6a3_12_222"/>
          <p:cNvSpPr txBox="1"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3c76f25c6a3_12_222"/>
          <p:cNvSpPr txBox="1">
            <a:spLocks noGrp="1"/>
          </p:cNvSpPr>
          <p:nvPr>
            <p:ph type="body" idx="1"/>
          </p:nvPr>
        </p:nvSpPr>
        <p:spPr>
          <a:xfrm>
            <a:off x="914400" y="2331791"/>
            <a:ext cx="6903076" cy="372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g3c76f25c6a3_12_222"/>
          <p:cNvSpPr>
            <a:spLocks noGrp="1"/>
          </p:cNvSpPr>
          <p:nvPr>
            <p:ph type="pic" idx="2"/>
          </p:nvPr>
        </p:nvSpPr>
        <p:spPr>
          <a:xfrm>
            <a:off x="8989454" y="3405189"/>
            <a:ext cx="3202546" cy="3452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8" name="Google Shape;148;g3c76f25c6a3_12_222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4">
  <p:cSld name="Comparison 4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c76f25c6a3_12_239"/>
          <p:cNvSpPr/>
          <p:nvPr/>
        </p:nvSpPr>
        <p:spPr>
          <a:xfrm>
            <a:off x="8989454" y="3427336"/>
            <a:ext cx="3202546" cy="3430665"/>
          </a:xfrm>
          <a:custGeom>
            <a:avLst/>
            <a:gdLst/>
            <a:ahLst/>
            <a:cxnLst/>
            <a:rect l="l" t="t" r="r" b="b"/>
            <a:pathLst>
              <a:path w="3202546" h="3430665" extrusionOk="0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1" name="Google Shape;151;g3c76f25c6a3_12_239"/>
          <p:cNvSpPr/>
          <p:nvPr/>
        </p:nvSpPr>
        <p:spPr>
          <a:xfrm>
            <a:off x="8989454" y="3654149"/>
            <a:ext cx="3202546" cy="3203852"/>
          </a:xfrm>
          <a:custGeom>
            <a:avLst/>
            <a:gdLst/>
            <a:ahLst/>
            <a:cxnLst/>
            <a:rect l="l" t="t" r="r" b="b"/>
            <a:pathLst>
              <a:path w="3202546" h="3203852" extrusionOk="0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2" name="Google Shape;152;g3c76f25c6a3_12_239"/>
          <p:cNvSpPr/>
          <p:nvPr/>
        </p:nvSpPr>
        <p:spPr>
          <a:xfrm>
            <a:off x="8989455" y="1"/>
            <a:ext cx="3202545" cy="3437345"/>
          </a:xfrm>
          <a:custGeom>
            <a:avLst/>
            <a:gdLst/>
            <a:ahLst/>
            <a:cxnLst/>
            <a:rect l="l" t="t" r="r" b="b"/>
            <a:pathLst>
              <a:path w="3202545" h="3437345" extrusionOk="0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3" name="Google Shape;153;g3c76f25c6a3_12_239"/>
          <p:cNvSpPr/>
          <p:nvPr/>
        </p:nvSpPr>
        <p:spPr>
          <a:xfrm>
            <a:off x="8989454" y="6681"/>
            <a:ext cx="3202546" cy="3436477"/>
          </a:xfrm>
          <a:custGeom>
            <a:avLst/>
            <a:gdLst/>
            <a:ahLst/>
            <a:cxnLst/>
            <a:rect l="l" t="t" r="r" b="b"/>
            <a:pathLst>
              <a:path w="3202546" h="3436477" extrusionOk="0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" name="Google Shape;154;g3c76f25c6a3_12_239"/>
          <p:cNvSpPr txBox="1"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3c76f25c6a3_12_239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56" name="Google Shape;156;g3c76f25c6a3_12_239"/>
          <p:cNvSpPr txBox="1">
            <a:spLocks noGrp="1"/>
          </p:cNvSpPr>
          <p:nvPr>
            <p:ph type="body" idx="1"/>
          </p:nvPr>
        </p:nvSpPr>
        <p:spPr>
          <a:xfrm>
            <a:off x="914400" y="2303028"/>
            <a:ext cx="3283119" cy="372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g3c76f25c6a3_12_239"/>
          <p:cNvSpPr txBox="1">
            <a:spLocks noGrp="1"/>
          </p:cNvSpPr>
          <p:nvPr>
            <p:ph type="body" idx="2"/>
          </p:nvPr>
        </p:nvSpPr>
        <p:spPr>
          <a:xfrm>
            <a:off x="4782159" y="2303028"/>
            <a:ext cx="3284951" cy="372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g3c76f25c6a3_12_266"/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160" name="Google Shape;160;g3c76f25c6a3_12_266"/>
            <p:cNvSpPr/>
            <p:nvPr/>
          </p:nvSpPr>
          <p:spPr>
            <a:xfrm>
              <a:off x="5009037" y="2525712"/>
              <a:ext cx="3601721" cy="4332288"/>
            </a:xfrm>
            <a:custGeom>
              <a:avLst/>
              <a:gdLst/>
              <a:ahLst/>
              <a:cxnLst/>
              <a:rect l="l" t="t" r="r" b="b"/>
              <a:pathLst>
                <a:path w="1198" h="1441" extrusionOk="0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" name="Google Shape;161;g3c76f25c6a3_12_266"/>
            <p:cNvSpPr/>
            <p:nvPr/>
          </p:nvSpPr>
          <p:spPr>
            <a:xfrm>
              <a:off x="8589536" y="2525712"/>
              <a:ext cx="3589694" cy="4332288"/>
            </a:xfrm>
            <a:custGeom>
              <a:avLst/>
              <a:gdLst/>
              <a:ahLst/>
              <a:cxnLst/>
              <a:rect l="l" t="t" r="r" b="b"/>
              <a:pathLst>
                <a:path w="1194" h="1441" extrusionOk="0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2" name="Google Shape;162;g3c76f25c6a3_12_266"/>
          <p:cNvGrpSpPr/>
          <p:nvPr/>
        </p:nvGrpSpPr>
        <p:grpSpPr>
          <a:xfrm rot="10800000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63" name="Google Shape;163;g3c76f25c6a3_12_266"/>
            <p:cNvSpPr/>
            <p:nvPr/>
          </p:nvSpPr>
          <p:spPr>
            <a:xfrm>
              <a:off x="5183405" y="2678112"/>
              <a:ext cx="3601721" cy="4332288"/>
            </a:xfrm>
            <a:custGeom>
              <a:avLst/>
              <a:gdLst/>
              <a:ahLst/>
              <a:cxnLst/>
              <a:rect l="l" t="t" r="r" b="b"/>
              <a:pathLst>
                <a:path w="1198" h="1441" extrusionOk="0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4" name="Google Shape;164;g3c76f25c6a3_12_266"/>
            <p:cNvSpPr/>
            <p:nvPr/>
          </p:nvSpPr>
          <p:spPr>
            <a:xfrm>
              <a:off x="8763903" y="2678112"/>
              <a:ext cx="3589695" cy="4332288"/>
            </a:xfrm>
            <a:custGeom>
              <a:avLst/>
              <a:gdLst/>
              <a:ahLst/>
              <a:cxnLst/>
              <a:rect l="l" t="t" r="r" b="b"/>
              <a:pathLst>
                <a:path w="1194" h="1441" extrusionOk="0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65" name="Google Shape;165;g3c76f25c6a3_12_266"/>
          <p:cNvSpPr/>
          <p:nvPr/>
        </p:nvSpPr>
        <p:spPr>
          <a:xfrm>
            <a:off x="7642518" y="4577658"/>
            <a:ext cx="775021" cy="775021"/>
          </a:xfrm>
          <a:custGeom>
            <a:avLst/>
            <a:gdLst/>
            <a:ahLst/>
            <a:cxnLst/>
            <a:rect l="l" t="t" r="r" b="b"/>
            <a:pathLst>
              <a:path w="775021" h="775021" extrusionOk="0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g3c76f25c6a3_12_266"/>
          <p:cNvSpPr txBox="1"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3c76f25c6a3_12_266"/>
          <p:cNvSpPr txBox="1">
            <a:spLocks noGrp="1"/>
          </p:cNvSpPr>
          <p:nvPr>
            <p:ph type="body" idx="1"/>
          </p:nvPr>
        </p:nvSpPr>
        <p:spPr>
          <a:xfrm>
            <a:off x="914400" y="2834640"/>
            <a:ext cx="6583680" cy="320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355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g3c76f25c6a3_12_266"/>
          <p:cNvSpPr txBox="1">
            <a:spLocks noGrp="1"/>
          </p:cNvSpPr>
          <p:nvPr>
            <p:ph type="sldNum" idx="12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3">
  <p:cSld name="Timeline 3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c76f25c6a3_12_304"/>
          <p:cNvSpPr/>
          <p:nvPr/>
        </p:nvSpPr>
        <p:spPr>
          <a:xfrm>
            <a:off x="1" y="0"/>
            <a:ext cx="1550562" cy="2545382"/>
          </a:xfrm>
          <a:custGeom>
            <a:avLst/>
            <a:gdLst/>
            <a:ahLst/>
            <a:cxnLst/>
            <a:rect l="l" t="t" r="r" b="b"/>
            <a:pathLst>
              <a:path w="1550562" h="2545382" extrusionOk="0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" name="Google Shape;171;g3c76f25c6a3_12_304"/>
          <p:cNvSpPr/>
          <p:nvPr/>
        </p:nvSpPr>
        <p:spPr>
          <a:xfrm>
            <a:off x="1" y="-1"/>
            <a:ext cx="682740" cy="1500050"/>
          </a:xfrm>
          <a:custGeom>
            <a:avLst/>
            <a:gdLst/>
            <a:ahLst/>
            <a:cxnLst/>
            <a:rect l="l" t="t" r="r" b="b"/>
            <a:pathLst>
              <a:path w="682740" h="1500050" extrusionOk="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" name="Google Shape;172;g3c76f25c6a3_12_304"/>
          <p:cNvSpPr/>
          <p:nvPr/>
        </p:nvSpPr>
        <p:spPr>
          <a:xfrm>
            <a:off x="170445" y="314191"/>
            <a:ext cx="775021" cy="775021"/>
          </a:xfrm>
          <a:custGeom>
            <a:avLst/>
            <a:gdLst/>
            <a:ahLst/>
            <a:cxnLst/>
            <a:rect l="l" t="t" r="r" b="b"/>
            <a:pathLst>
              <a:path w="775021" h="775021" extrusionOk="0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" name="Google Shape;173;g3c76f25c6a3_12_304"/>
          <p:cNvSpPr txBox="1">
            <a:spLocks noGrp="1"/>
          </p:cNvSpPr>
          <p:nvPr>
            <p:ph type="title"/>
          </p:nvPr>
        </p:nvSpPr>
        <p:spPr>
          <a:xfrm>
            <a:off x="1550563" y="1089213"/>
            <a:ext cx="9879437" cy="98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wentieth Century"/>
              <a:buNone/>
              <a:defRPr sz="36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3c76f25c6a3_12_304"/>
          <p:cNvSpPr txBox="1">
            <a:spLocks noGrp="1"/>
          </p:cNvSpPr>
          <p:nvPr>
            <p:ph type="body" idx="1"/>
          </p:nvPr>
        </p:nvSpPr>
        <p:spPr>
          <a:xfrm>
            <a:off x="1550564" y="2331958"/>
            <a:ext cx="2975217" cy="370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g3c76f25c6a3_12_304"/>
          <p:cNvSpPr txBox="1">
            <a:spLocks noGrp="1"/>
          </p:cNvSpPr>
          <p:nvPr>
            <p:ph type="body" idx="2"/>
          </p:nvPr>
        </p:nvSpPr>
        <p:spPr>
          <a:xfrm>
            <a:off x="5087154" y="2331791"/>
            <a:ext cx="6345893" cy="372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g3c76f25c6a3_12_304"/>
          <p:cNvSpPr txBox="1">
            <a:spLocks noGrp="1"/>
          </p:cNvSpPr>
          <p:nvPr>
            <p:ph type="sldNum" idx="12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c76f25c6a3_12_338"/>
          <p:cNvSpPr/>
          <p:nvPr/>
        </p:nvSpPr>
        <p:spPr>
          <a:xfrm>
            <a:off x="-7117" y="0"/>
            <a:ext cx="2550985" cy="6858000"/>
          </a:xfrm>
          <a:custGeom>
            <a:avLst/>
            <a:gdLst/>
            <a:ahLst/>
            <a:cxnLst/>
            <a:rect l="l" t="t" r="r" b="b"/>
            <a:pathLst>
              <a:path w="2550985" h="6858000" extrusionOk="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" name="Google Shape;179;g3c76f25c6a3_12_338"/>
          <p:cNvSpPr/>
          <p:nvPr/>
        </p:nvSpPr>
        <p:spPr>
          <a:xfrm>
            <a:off x="-9415" y="0"/>
            <a:ext cx="2548591" cy="2555628"/>
          </a:xfrm>
          <a:custGeom>
            <a:avLst/>
            <a:gdLst/>
            <a:ahLst/>
            <a:cxnLst/>
            <a:rect l="l" t="t" r="r" b="b"/>
            <a:pathLst>
              <a:path w="2548591" h="2555628" extrusionOk="0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" name="Google Shape;180;g3c76f25c6a3_12_338"/>
          <p:cNvSpPr/>
          <p:nvPr/>
        </p:nvSpPr>
        <p:spPr>
          <a:xfrm rot="-5400000" flipH="1">
            <a:off x="-9389" y="4308466"/>
            <a:ext cx="2550984" cy="2560441"/>
          </a:xfrm>
          <a:custGeom>
            <a:avLst/>
            <a:gdLst/>
            <a:ahLst/>
            <a:cxnLst/>
            <a:rect l="l" t="t" r="r" b="b"/>
            <a:pathLst>
              <a:path w="1079" h="1083" extrusionOk="0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" name="Google Shape;181;g3c76f25c6a3_12_338"/>
          <p:cNvSpPr/>
          <p:nvPr/>
        </p:nvSpPr>
        <p:spPr>
          <a:xfrm flipH="1">
            <a:off x="-10617" y="4308466"/>
            <a:ext cx="2550984" cy="2560441"/>
          </a:xfrm>
          <a:custGeom>
            <a:avLst/>
            <a:gdLst/>
            <a:ahLst/>
            <a:cxnLst/>
            <a:rect l="l" t="t" r="r" b="b"/>
            <a:pathLst>
              <a:path w="1079" h="1083" extrusionOk="0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" name="Google Shape;182;g3c76f25c6a3_12_338"/>
          <p:cNvSpPr/>
          <p:nvPr/>
        </p:nvSpPr>
        <p:spPr>
          <a:xfrm>
            <a:off x="2543868" y="0"/>
            <a:ext cx="2560340" cy="2560340"/>
          </a:xfrm>
          <a:custGeom>
            <a:avLst/>
            <a:gdLst/>
            <a:ahLst/>
            <a:cxnLst/>
            <a:rect l="l" t="t" r="r" b="b"/>
            <a:pathLst>
              <a:path w="2560340" h="2560340" extrusionOk="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rgbClr val="A7EBE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" name="Google Shape;183;g3c76f25c6a3_12_338"/>
          <p:cNvSpPr txBox="1"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  <a:defRPr sz="3600" b="1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3c76f25c6a3_12_338"/>
          <p:cNvSpPr txBox="1">
            <a:spLocks noGrp="1"/>
          </p:cNvSpPr>
          <p:nvPr>
            <p:ph type="body" idx="1"/>
          </p:nvPr>
        </p:nvSpPr>
        <p:spPr>
          <a:xfrm>
            <a:off x="3460565" y="2303029"/>
            <a:ext cx="7965460" cy="349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g3c76f25c6a3_12_338"/>
          <p:cNvSpPr txBox="1">
            <a:spLocks noGrp="1"/>
          </p:cNvSpPr>
          <p:nvPr>
            <p:ph type="sldNum" idx="12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bg>
      <p:bgPr>
        <a:solidFill>
          <a:schemeClr val="accent6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c76f25c6a3_12_352"/>
          <p:cNvSpPr/>
          <p:nvPr/>
        </p:nvSpPr>
        <p:spPr>
          <a:xfrm>
            <a:off x="0" y="0"/>
            <a:ext cx="8948738" cy="6858000"/>
          </a:xfrm>
          <a:custGeom>
            <a:avLst/>
            <a:gdLst/>
            <a:ahLst/>
            <a:cxnLst/>
            <a:rect l="l" t="t" r="r" b="b"/>
            <a:pathLst>
              <a:path w="8948738" h="6858000" extrusionOk="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8" name="Google Shape;188;g3c76f25c6a3_12_352"/>
          <p:cNvSpPr/>
          <p:nvPr/>
        </p:nvSpPr>
        <p:spPr>
          <a:xfrm>
            <a:off x="7527501" y="0"/>
            <a:ext cx="4671276" cy="6857999"/>
          </a:xfrm>
          <a:custGeom>
            <a:avLst/>
            <a:gdLst/>
            <a:ahLst/>
            <a:cxnLst/>
            <a:rect l="l" t="t" r="r" b="b"/>
            <a:pathLst>
              <a:path w="4653374" h="6831717" extrusionOk="0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89" name="Google Shape;189;g3c76f25c6a3_12_3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c76f25c6a3_12_352"/>
          <p:cNvSpPr txBox="1"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g3c76f25c6a3_12_352"/>
          <p:cNvSpPr txBox="1"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0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24" name="Google Shape;2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25" name="Google Shape;2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40" name="Google Shape;4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49" name="Google Shape;4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1C3F9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8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8" name="Google Shape;8;p11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0" y="6096000"/>
            <a:ext cx="12192000" cy="76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ia.org/en/standards/2024-standards/standards-knowledge-center/tools--resources/performance-measurement-tool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uditboard.com/blog/top-metrics-to-track-in-your-audits-checklist?utm_source=copilot.com" TargetMode="External"/><Relationship Id="rId4" Type="http://schemas.openxmlformats.org/officeDocument/2006/relationships/hyperlink" Target="https://www.wolterskluwer.com/en/expert-insights/internal-audit-performance-measures-aligning-metrics-with-strategy?utm_source=copilot.com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bea2c24e0d_2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Polling Question</a:t>
            </a:r>
            <a:endParaRPr dirty="0"/>
          </a:p>
        </p:txBody>
      </p:sp>
      <p:sp>
        <p:nvSpPr>
          <p:cNvPr id="254" name="Google Shape;254;g3bea2c24e0d_2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How many KPIs does your department have?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0 - what’s a KPI?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Around 5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Around 10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Too many to count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4400"/>
              <a:buFont typeface="Arial"/>
              <a:buNone/>
            </a:pPr>
            <a:r>
              <a:rPr lang="en-US" dirty="0"/>
              <a:t>The “Why” of KPI</a:t>
            </a:r>
            <a:endParaRPr dirty="0"/>
          </a:p>
        </p:txBody>
      </p:sp>
      <p:sp>
        <p:nvSpPr>
          <p:cNvPr id="260" name="Google Shape;260;p7"/>
          <p:cNvSpPr txBox="1">
            <a:spLocks noGrp="1"/>
          </p:cNvSpPr>
          <p:nvPr>
            <p:ph type="body" idx="1"/>
          </p:nvPr>
        </p:nvSpPr>
        <p:spPr>
          <a:xfrm>
            <a:off x="764800" y="2228850"/>
            <a:ext cx="10515600" cy="24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400"/>
              <a:buFont typeface="Arial"/>
              <a:buChar char="●"/>
            </a:pPr>
            <a:r>
              <a:rPr lang="en-US" sz="2400" dirty="0"/>
              <a:t>Is audit </a:t>
            </a:r>
            <a:r>
              <a:rPr lang="en-US" sz="2400" b="1" u="sng" dirty="0"/>
              <a:t>fulfilling its mandate</a:t>
            </a:r>
            <a:r>
              <a:rPr lang="en-US" sz="2400" dirty="0"/>
              <a:t> in line w/ board expectations, IIA standards, the charter and the strategy?</a:t>
            </a:r>
            <a:endParaRPr sz="2400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400"/>
              <a:buFont typeface="Arial"/>
              <a:buChar char="●"/>
            </a:pPr>
            <a:r>
              <a:rPr lang="en-US" sz="2400" dirty="0"/>
              <a:t>Is audit providing </a:t>
            </a:r>
            <a:r>
              <a:rPr lang="en-US" sz="2400" b="1" u="sng" dirty="0"/>
              <a:t>quality</a:t>
            </a:r>
            <a:r>
              <a:rPr lang="en-US" sz="2400" dirty="0"/>
              <a:t> - the combined result of conformance and performance?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c76f25c6a3_6_0"/>
          <p:cNvSpPr txBox="1">
            <a:spLocks noGrp="1"/>
          </p:cNvSpPr>
          <p:nvPr>
            <p:ph type="title"/>
          </p:nvPr>
        </p:nvSpPr>
        <p:spPr>
          <a:xfrm>
            <a:off x="1024125" y="585225"/>
            <a:ext cx="9720000" cy="82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Health Check  </a:t>
            </a:r>
            <a:r>
              <a:rPr lang="en-US" sz="2400" dirty="0"/>
              <a:t>developed using Gemini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66" name="Google Shape;266;g3c76f25c6a3_6_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000"/>
              <a:t>12</a:t>
            </a:fld>
            <a:endParaRPr sz="1000" dirty="0"/>
          </a:p>
        </p:txBody>
      </p:sp>
      <p:sp>
        <p:nvSpPr>
          <p:cNvPr id="267" name="Google Shape;267;g3c76f25c6a3_6_0"/>
          <p:cNvSpPr txBox="1">
            <a:spLocks noGrp="1"/>
          </p:cNvSpPr>
          <p:nvPr>
            <p:ph type="body" idx="1"/>
          </p:nvPr>
        </p:nvSpPr>
        <p:spPr>
          <a:xfrm>
            <a:off x="933577" y="1408125"/>
            <a:ext cx="2121900" cy="82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85000" lnSpcReduction="10000"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9.2 - Strategy</a:t>
            </a:r>
            <a:endParaRPr dirty="0"/>
          </a:p>
        </p:txBody>
      </p:sp>
      <p:sp>
        <p:nvSpPr>
          <p:cNvPr id="268" name="Google Shape;268;g3c76f25c6a3_6_0"/>
          <p:cNvSpPr txBox="1">
            <a:spLocks noGrp="1"/>
          </p:cNvSpPr>
          <p:nvPr>
            <p:ph type="body" idx="2"/>
          </p:nvPr>
        </p:nvSpPr>
        <p:spPr>
          <a:xfrm>
            <a:off x="1010127" y="2311425"/>
            <a:ext cx="2121900" cy="33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Do you have a formal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documented </a:t>
            </a:r>
            <a:r>
              <a:rPr lang="en-US" dirty="0"/>
              <a:t>internal audit strategy?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Are your KPIs mapped directly to the University strategic priorities?</a:t>
            </a:r>
            <a:endParaRPr dirty="0"/>
          </a:p>
        </p:txBody>
      </p:sp>
      <p:sp>
        <p:nvSpPr>
          <p:cNvPr id="269" name="Google Shape;269;g3c76f25c6a3_6_0"/>
          <p:cNvSpPr txBox="1">
            <a:spLocks noGrp="1"/>
          </p:cNvSpPr>
          <p:nvPr>
            <p:ph type="body" idx="3"/>
          </p:nvPr>
        </p:nvSpPr>
        <p:spPr>
          <a:xfrm>
            <a:off x="3857985" y="1715625"/>
            <a:ext cx="3678900" cy="82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12.2 - Performance Measurement</a:t>
            </a:r>
            <a:endParaRPr dirty="0"/>
          </a:p>
        </p:txBody>
      </p:sp>
      <p:sp>
        <p:nvSpPr>
          <p:cNvPr id="270" name="Google Shape;270;g3c76f25c6a3_6_0"/>
          <p:cNvSpPr txBox="1">
            <a:spLocks noGrp="1"/>
          </p:cNvSpPr>
          <p:nvPr>
            <p:ph type="body" idx="4"/>
          </p:nvPr>
        </p:nvSpPr>
        <p:spPr>
          <a:xfrm>
            <a:off x="3772236" y="2538525"/>
            <a:ext cx="4084200" cy="33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Do you currently track and report on: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Audit plan % complete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% of recommendations implemented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Report cycle time (draft to final)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Budget vs. actual hours per audit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Stakeholder Satisfaction Survey</a:t>
            </a:r>
            <a:endParaRPr dirty="0"/>
          </a:p>
        </p:txBody>
      </p:sp>
      <p:sp>
        <p:nvSpPr>
          <p:cNvPr id="271" name="Google Shape;271;g3c76f25c6a3_6_0"/>
          <p:cNvSpPr txBox="1">
            <a:spLocks noGrp="1"/>
          </p:cNvSpPr>
          <p:nvPr>
            <p:ph type="body" idx="3"/>
          </p:nvPr>
        </p:nvSpPr>
        <p:spPr>
          <a:xfrm>
            <a:off x="8695552" y="1653000"/>
            <a:ext cx="1960800" cy="82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85000" lnSpcReduction="10000"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8.3 &amp; 8.4 - Quality &amp; EQA</a:t>
            </a:r>
            <a:endParaRPr dirty="0"/>
          </a:p>
        </p:txBody>
      </p:sp>
      <p:sp>
        <p:nvSpPr>
          <p:cNvPr id="272" name="Google Shape;272;g3c76f25c6a3_6_0"/>
          <p:cNvSpPr txBox="1">
            <a:spLocks noGrp="1"/>
          </p:cNvSpPr>
          <p:nvPr>
            <p:ph type="body" idx="4"/>
          </p:nvPr>
        </p:nvSpPr>
        <p:spPr>
          <a:xfrm>
            <a:off x="8756902" y="2538525"/>
            <a:ext cx="2136600" cy="33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Do you have an internal QAIP that monitors KPI trends QTRLY?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Can you demonstrate to an EQA how your KPIs have led to departmental changes or improvements?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93c2a5c8d0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Polling Question</a:t>
            </a:r>
            <a:endParaRPr dirty="0"/>
          </a:p>
        </p:txBody>
      </p:sp>
      <p:sp>
        <p:nvSpPr>
          <p:cNvPr id="278" name="Google Shape;278;g393c2a5c8d0_0_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/>
              <a:t>Which standard is the hardest to “prove” with data?</a:t>
            </a:r>
            <a:r>
              <a:rPr lang="en-US" sz="1300" dirty="0"/>
              <a:t>  </a:t>
            </a: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Showing the strategic alignment (9.2) </a:t>
            </a:r>
            <a:endParaRPr sz="23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Proving your own internal efficiency (8.3)</a:t>
            </a:r>
            <a:endParaRPr sz="2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c76f25c6a3_6_13"/>
          <p:cNvSpPr txBox="1">
            <a:spLocks noGrp="1"/>
          </p:cNvSpPr>
          <p:nvPr>
            <p:ph type="title" idx="4294967295"/>
          </p:nvPr>
        </p:nvSpPr>
        <p:spPr>
          <a:xfrm>
            <a:off x="965664" y="701749"/>
            <a:ext cx="9875400" cy="99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KPI Framework for Internal Audit -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84" name="Google Shape;284;g3c76f25c6a3_6_13"/>
          <p:cNvSpPr txBox="1">
            <a:spLocks noGrp="1"/>
          </p:cNvSpPr>
          <p:nvPr>
            <p:ph type="body" idx="4294967295"/>
          </p:nvPr>
        </p:nvSpPr>
        <p:spPr>
          <a:xfrm>
            <a:off x="1550575" y="2303025"/>
            <a:ext cx="5829000" cy="37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Source:  The Institute of Internal Auditors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85" name="Google Shape;285;g3c76f25c6a3_6_13"/>
          <p:cNvSpPr txBox="1">
            <a:spLocks noGrp="1"/>
          </p:cNvSpPr>
          <p:nvPr>
            <p:ph type="body" idx="4294967295"/>
          </p:nvPr>
        </p:nvSpPr>
        <p:spPr>
          <a:xfrm>
            <a:off x="8283925" y="1595700"/>
            <a:ext cx="3304500" cy="438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Outcome areas: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Assurance &amp; advisory coverage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Financial and operational efficiency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Stakeholder expectations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Team Capability</a:t>
            </a:r>
            <a:endParaRPr sz="24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human resource needs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learning &amp; development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86" name="Google Shape;286;g3c76f25c6a3_6_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</a:t>
            </a:fld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g3c76f25c6a3_6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650" y="2116250"/>
            <a:ext cx="6587700" cy="357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c76f25c6a3_6_3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pic>
        <p:nvPicPr>
          <p:cNvPr id="293" name="Google Shape;293;g3c76f25c6a3_6_31" title="Example of performance metric char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4425" y="113175"/>
            <a:ext cx="7110000" cy="56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3200"/>
              <a:buFont typeface="Arial"/>
              <a:buNone/>
            </a:pPr>
            <a:r>
              <a:rPr lang="en-US" dirty="0"/>
              <a:t>Make KPI “SMART:</a:t>
            </a:r>
            <a:endParaRPr dirty="0"/>
          </a:p>
        </p:txBody>
      </p:sp>
      <p:sp>
        <p:nvSpPr>
          <p:cNvPr id="299" name="Google Shape;29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100"/>
              <a:buFont typeface="Twentieth Century"/>
              <a:buChar char="●"/>
            </a:pPr>
            <a:r>
              <a:rPr lang="en-US" sz="2100" b="1" u="sng" dirty="0"/>
              <a:t>S</a:t>
            </a:r>
            <a:r>
              <a:rPr lang="en-US" sz="2100" u="sng" dirty="0"/>
              <a:t>pecific</a:t>
            </a:r>
            <a:r>
              <a:rPr lang="en-US" sz="2100" dirty="0"/>
              <a:t>, with each measure serving a distinctive informative purpose and relation to an objective.  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100"/>
              <a:buFont typeface="Twentieth Century"/>
              <a:buChar char="●"/>
            </a:pPr>
            <a:r>
              <a:rPr lang="en-US" sz="2100" b="1" u="sng" dirty="0"/>
              <a:t>M</a:t>
            </a:r>
            <a:r>
              <a:rPr lang="en-US" sz="2100" u="sng" dirty="0"/>
              <a:t>easurable</a:t>
            </a:r>
            <a:r>
              <a:rPr lang="en-US" sz="2100" dirty="0"/>
              <a:t>, in terms of time, effort, and resources, helping to monitor progress in relation to goals, identify challenges, and enable foresight.  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100"/>
              <a:buFont typeface="Twentieth Century"/>
              <a:buChar char="●"/>
            </a:pPr>
            <a:r>
              <a:rPr lang="en-US" sz="2100" b="1" u="sng" dirty="0"/>
              <a:t>A</a:t>
            </a:r>
            <a:r>
              <a:rPr lang="en-US" sz="2100" u="sng" dirty="0"/>
              <a:t>chievable</a:t>
            </a:r>
            <a:r>
              <a:rPr lang="en-US" sz="2100" dirty="0"/>
              <a:t>, with underlying target values that are realistically attainable.  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100"/>
              <a:buFont typeface="Twentieth Century"/>
              <a:buChar char="●"/>
            </a:pPr>
            <a:r>
              <a:rPr lang="en-US" sz="2100" b="1" u="sng" dirty="0"/>
              <a:t>R</a:t>
            </a:r>
            <a:r>
              <a:rPr lang="en-US" sz="2100" u="sng" dirty="0"/>
              <a:t>elevant</a:t>
            </a:r>
            <a:r>
              <a:rPr lang="en-US" sz="2100" dirty="0"/>
              <a:t>, in terms of being logically linked to the current and future objectives and producing accurate reporting.  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100"/>
              <a:buFont typeface="Twentieth Century"/>
              <a:buChar char="●"/>
            </a:pPr>
            <a:r>
              <a:rPr lang="en-US" sz="2100" b="1" u="sng" dirty="0"/>
              <a:t>T</a:t>
            </a:r>
            <a:r>
              <a:rPr lang="en-US" sz="2100" u="sng" dirty="0"/>
              <a:t>imely</a:t>
            </a:r>
            <a:r>
              <a:rPr lang="en-US" sz="2100" dirty="0"/>
              <a:t>, with a clear reference period that is appropriately close to the reporting date, utilizing frequent updates for tracking the performance of operations and strategies.</a:t>
            </a:r>
            <a:endParaRPr sz="21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dirty="0"/>
              <a:t>Source:  The Institute of Internal Auditors</a:t>
            </a:r>
            <a:endParaRPr sz="1600" dirty="0"/>
          </a:p>
          <a:p>
            <a:pPr marL="228600" lvl="0" indent="-25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 dirty="0"/>
          </a:p>
          <a:p>
            <a:pPr marL="22860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c76f25c6a3_8_0"/>
          <p:cNvSpPr txBox="1">
            <a:spLocks noGrp="1"/>
          </p:cNvSpPr>
          <p:nvPr>
            <p:ph type="title" idx="4294967295"/>
          </p:nvPr>
        </p:nvSpPr>
        <p:spPr>
          <a:xfrm>
            <a:off x="914400" y="1057275"/>
            <a:ext cx="5259600" cy="249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Polling 	Question</a:t>
            </a:r>
            <a:endParaRPr dirty="0"/>
          </a:p>
        </p:txBody>
      </p:sp>
      <p:sp>
        <p:nvSpPr>
          <p:cNvPr id="305" name="Google Shape;305;g3c76f25c6a3_8_0"/>
          <p:cNvSpPr txBox="1">
            <a:spLocks noGrp="1"/>
          </p:cNvSpPr>
          <p:nvPr>
            <p:ph type="body" idx="4294967295"/>
          </p:nvPr>
        </p:nvSpPr>
        <p:spPr>
          <a:xfrm>
            <a:off x="914400" y="3808750"/>
            <a:ext cx="5259600" cy="223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 dirty="0">
                <a:highlight>
                  <a:srgbClr val="FBFBFB"/>
                </a:highlight>
                <a:latin typeface="Arial"/>
                <a:ea typeface="Arial"/>
                <a:cs typeface="Arial"/>
                <a:sym typeface="Arial"/>
              </a:rPr>
              <a:t>“Improve client satisfaction” is a SMART performance measurement.</a:t>
            </a:r>
            <a:endParaRPr i="1" dirty="0">
              <a:highlight>
                <a:srgbClr val="FBFBFB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i="1" dirty="0">
              <a:highlight>
                <a:srgbClr val="FBFBFB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i="1" dirty="0">
              <a:highlight>
                <a:srgbClr val="FBFBF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3c76f25c6a3_8_0" descr="protest related board with yes and no tick mark vector in flat style, (Provided by Getty Images)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307" r="16307"/>
          <a:stretch/>
        </p:blipFill>
        <p:spPr>
          <a:xfrm>
            <a:off x="7831225" y="622425"/>
            <a:ext cx="3409275" cy="5059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938bc6ac5a_0_5"/>
          <p:cNvSpPr txBox="1">
            <a:spLocks noGrp="1"/>
          </p:cNvSpPr>
          <p:nvPr>
            <p:ph type="title"/>
          </p:nvPr>
        </p:nvSpPr>
        <p:spPr>
          <a:xfrm>
            <a:off x="838200" y="3311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3200"/>
              <a:buFont typeface="Arial"/>
              <a:buNone/>
            </a:pPr>
            <a:r>
              <a:rPr lang="en-US" dirty="0"/>
              <a:t>Breakout Session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3200"/>
              <a:buFont typeface="Arial"/>
              <a:buNone/>
            </a:pPr>
            <a:r>
              <a:rPr lang="en-US" sz="3000" dirty="0"/>
              <a:t>KPI Opportunities and Challenges</a:t>
            </a:r>
            <a:endParaRPr sz="3000" dirty="0"/>
          </a:p>
        </p:txBody>
      </p:sp>
      <p:sp>
        <p:nvSpPr>
          <p:cNvPr id="312" name="Google Shape;312;g3938bc6ac5a_0_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Consider the following during your discussion 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CADE4"/>
              </a:buClr>
              <a:buSzPts val="2400"/>
              <a:buFont typeface="Arial"/>
              <a:buChar char="●"/>
            </a:pPr>
            <a:r>
              <a:rPr lang="en-US" sz="2400" dirty="0"/>
              <a:t>What are your current KPI Challenges?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400"/>
              <a:buFont typeface="Arial"/>
              <a:buChar char="●"/>
            </a:pPr>
            <a:r>
              <a:rPr lang="en-US" sz="2400" dirty="0"/>
              <a:t>Which metrics have been the most/least effective?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400"/>
              <a:buFont typeface="Arial"/>
              <a:buChar char="●"/>
            </a:pPr>
            <a:r>
              <a:rPr lang="en-US" sz="2400" dirty="0"/>
              <a:t>How do you monitor your metrics?  Has measuring your metrics required significant changes to your operations?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400"/>
              <a:buFont typeface="Arial"/>
              <a:buChar char="●"/>
            </a:pPr>
            <a:r>
              <a:rPr lang="en-US" sz="2400" dirty="0"/>
              <a:t>Have you had to eliminate or replace metrics (or think that you should consider it) and why?</a:t>
            </a:r>
            <a:endParaRPr sz="2400" dirty="0"/>
          </a:p>
          <a:p>
            <a:pPr marL="228600" lvl="0" indent="-25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00" dirty="0"/>
          </a:p>
        </p:txBody>
      </p:sp>
      <p:pic>
        <p:nvPicPr>
          <p:cNvPr id="313" name="Google Shape;313;g3938bc6ac5a_0_5" descr="Unequal business opportunities. (Provided by Getty Images)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9090" r="19090"/>
          <a:stretch/>
        </p:blipFill>
        <p:spPr>
          <a:xfrm>
            <a:off x="8876276" y="135823"/>
            <a:ext cx="2592599" cy="2795151"/>
          </a:xfrm>
          <a:prstGeom prst="rect">
            <a:avLst/>
          </a:prstGeom>
          <a:solidFill>
            <a:srgbClr val="1CADE4"/>
          </a:solidFill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Debrief from session 1</a:t>
            </a:r>
            <a:endParaRPr dirty="0"/>
          </a:p>
        </p:txBody>
      </p:sp>
      <p:sp>
        <p:nvSpPr>
          <p:cNvPr id="319" name="Google Shape;319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320" name="Google Shape;320;p10"/>
          <p:cNvSpPr txBox="1">
            <a:spLocks noGrp="1"/>
          </p:cNvSpPr>
          <p:nvPr>
            <p:ph type="body" idx="2"/>
          </p:nvPr>
        </p:nvSpPr>
        <p:spPr>
          <a:xfrm>
            <a:off x="961925" y="2505075"/>
            <a:ext cx="5035800" cy="331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 dirty="0"/>
              <a:t>What were some common themes and solutions that were discussed?</a:t>
            </a:r>
            <a:endParaRPr i="1" dirty="0"/>
          </a:p>
        </p:txBody>
      </p:sp>
      <p:sp>
        <p:nvSpPr>
          <p:cNvPr id="321" name="Google Shape;321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322" name="Google Shape;322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323" name="Google Shape;323;p10" descr="Business flat illustration with people work with big puzzle elements. Concept of problem solving, strategy, teamwork, partnership, connect, challenge and management solution.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1263" y="2218125"/>
            <a:ext cx="4848676" cy="339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sz="4600" dirty="0">
                <a:solidFill>
                  <a:srgbClr val="1C4587"/>
                </a:solidFill>
              </a:rPr>
              <a:t>METRICS THAT MATTER</a:t>
            </a:r>
            <a:r>
              <a:rPr lang="en-US" sz="3600" dirty="0">
                <a:solidFill>
                  <a:srgbClr val="1C4587"/>
                </a:solidFill>
              </a:rPr>
              <a:t> </a:t>
            </a:r>
            <a:endParaRPr sz="3600" dirty="0">
              <a:solidFill>
                <a:srgbClr val="1C4587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sz="2800" i="1" dirty="0">
                <a:solidFill>
                  <a:srgbClr val="1C4587"/>
                </a:solidFill>
              </a:rPr>
              <a:t>HOW KPIs DEFINE AND DEMONSTRATE SUCCESS</a:t>
            </a:r>
            <a:r>
              <a:rPr lang="en-US" sz="2800" b="0" i="1" dirty="0">
                <a:solidFill>
                  <a:srgbClr val="1C4587"/>
                </a:solidFill>
              </a:rPr>
              <a:t> </a:t>
            </a:r>
            <a:br>
              <a:rPr lang="en-US" sz="2800" b="0" dirty="0">
                <a:solidFill>
                  <a:srgbClr val="1155CC"/>
                </a:solidFill>
              </a:rPr>
            </a:br>
            <a:endParaRPr sz="2800" dirty="0"/>
          </a:p>
        </p:txBody>
      </p:sp>
      <p:sp>
        <p:nvSpPr>
          <p:cNvPr id="201" name="Google Shape;201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sz="1800" b="1" dirty="0">
                <a:solidFill>
                  <a:srgbClr val="1C3F94"/>
                </a:solidFill>
              </a:rPr>
              <a:t>BROUGHT TO YOU BY: </a:t>
            </a:r>
            <a:r>
              <a:rPr lang="en-US" sz="1800" b="1" dirty="0">
                <a:solidFill>
                  <a:srgbClr val="0C0C0C"/>
                </a:solidFill>
              </a:rPr>
              <a:t> </a:t>
            </a:r>
            <a:endParaRPr sz="1800" b="1" dirty="0">
              <a:solidFill>
                <a:srgbClr val="0C0C0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endParaRPr sz="1800" b="1" dirty="0">
              <a:solidFill>
                <a:srgbClr val="0B5394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sz="1800" b="1" dirty="0">
                <a:solidFill>
                  <a:srgbClr val="0B5394"/>
                </a:solidFill>
              </a:rPr>
              <a:t>ACUA Audit and Accounting Principles (AAP) </a:t>
            </a:r>
            <a:endParaRPr sz="1800" b="1" dirty="0">
              <a:solidFill>
                <a:srgbClr val="0B5394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sz="1800" b="1" dirty="0">
                <a:solidFill>
                  <a:srgbClr val="0B5394"/>
                </a:solidFill>
              </a:rPr>
              <a:t>Best Practices subcommittee</a:t>
            </a:r>
            <a:br>
              <a:rPr lang="en-US" sz="1800" dirty="0">
                <a:solidFill>
                  <a:srgbClr val="0C0C0C"/>
                </a:solidFill>
              </a:rPr>
            </a:br>
            <a:endParaRPr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c76f25c6a3_12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b="1" dirty="0">
                <a:solidFill>
                  <a:srgbClr val="1C3F94"/>
                </a:solidFill>
              </a:rPr>
              <a:t>KPI Examples for Internal Auditors</a:t>
            </a:r>
            <a:endParaRPr dirty="0">
              <a:solidFill>
                <a:srgbClr val="1C3F94"/>
              </a:solidFill>
            </a:endParaRPr>
          </a:p>
        </p:txBody>
      </p:sp>
      <p:sp>
        <p:nvSpPr>
          <p:cNvPr id="329" name="Google Shape;329;g3c76f25c6a3_12_0"/>
          <p:cNvSpPr txBox="1">
            <a:spLocks noGrp="1"/>
          </p:cNvSpPr>
          <p:nvPr>
            <p:ph type="body" idx="1"/>
          </p:nvPr>
        </p:nvSpPr>
        <p:spPr>
          <a:xfrm>
            <a:off x="838200" y="2324375"/>
            <a:ext cx="5501100" cy="28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rgbClr val="1CADE4"/>
                </a:solidFill>
              </a:rPr>
              <a:t>External Metrics: </a:t>
            </a:r>
            <a:r>
              <a:rPr lang="en-US" sz="2200" dirty="0"/>
              <a:t>for the board and senior management</a:t>
            </a:r>
            <a:endParaRPr sz="2200" dirty="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rgbClr val="1CADE4"/>
                </a:solidFill>
              </a:rPr>
              <a:t>Internal Metrics: </a:t>
            </a:r>
            <a:r>
              <a:rPr lang="en-US" sz="2200" dirty="0"/>
              <a:t>operating effectiveness and efficiency</a:t>
            </a:r>
            <a:endParaRPr sz="2900" dirty="0">
              <a:solidFill>
                <a:srgbClr val="1CADE4"/>
              </a:solidFill>
            </a:endParaRPr>
          </a:p>
        </p:txBody>
      </p:sp>
      <p:pic>
        <p:nvPicPr>
          <p:cNvPr id="330" name="Google Shape;330;g3c76f25c6a3_12_0" descr="Wooden cube KPI with red goals icon. The concept of evaluate performance results of the year, front view (Provided by Getty Images)"/>
          <p:cNvPicPr preferRelativeResize="0"/>
          <p:nvPr/>
        </p:nvPicPr>
        <p:blipFill rotWithShape="1">
          <a:blip r:embed="rId3">
            <a:alphaModFix/>
          </a:blip>
          <a:srcRect l="20740" t="7800" r="17295"/>
          <a:stretch/>
        </p:blipFill>
        <p:spPr>
          <a:xfrm>
            <a:off x="7178950" y="2021150"/>
            <a:ext cx="3479951" cy="345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c76f25c6a3_12_8"/>
          <p:cNvSpPr txBox="1">
            <a:spLocks noGrp="1"/>
          </p:cNvSpPr>
          <p:nvPr>
            <p:ph type="title" idx="4294967295"/>
          </p:nvPr>
        </p:nvSpPr>
        <p:spPr>
          <a:xfrm>
            <a:off x="1641000" y="340700"/>
            <a:ext cx="98793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sz="2200" dirty="0">
                <a:solidFill>
                  <a:srgbClr val="1C3F94"/>
                </a:solidFill>
              </a:rPr>
              <a:t>External Metrics</a:t>
            </a:r>
            <a:br>
              <a:rPr lang="en-US" dirty="0">
                <a:solidFill>
                  <a:srgbClr val="1C3F94"/>
                </a:solidFill>
              </a:rPr>
            </a:br>
            <a:r>
              <a:rPr lang="en-US" dirty="0">
                <a:solidFill>
                  <a:srgbClr val="1C3F94"/>
                </a:solidFill>
              </a:rPr>
              <a:t>Audit Plan Completion</a:t>
            </a:r>
            <a:endParaRPr dirty="0">
              <a:solidFill>
                <a:srgbClr val="1C3F94"/>
              </a:solidFill>
            </a:endParaRPr>
          </a:p>
        </p:txBody>
      </p:sp>
      <p:sp>
        <p:nvSpPr>
          <p:cNvPr id="336" name="Google Shape;336;g3c76f25c6a3_12_8"/>
          <p:cNvSpPr txBox="1">
            <a:spLocks noGrp="1"/>
          </p:cNvSpPr>
          <p:nvPr>
            <p:ph type="body" idx="4294967295"/>
          </p:nvPr>
        </p:nvSpPr>
        <p:spPr>
          <a:xfrm>
            <a:off x="686650" y="1528300"/>
            <a:ext cx="3333000" cy="3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 fontScale="32500" lnSpcReduction="20000"/>
          </a:bodyPr>
          <a:lstStyle/>
          <a:p>
            <a:pPr marL="285750" lvl="0" indent="-34607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6307" dirty="0">
                <a:solidFill>
                  <a:srgbClr val="1482AB"/>
                </a:solidFill>
              </a:rPr>
              <a:t>% of Audit Plan Completed</a:t>
            </a:r>
            <a:endParaRPr sz="6307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Noto Sans Symbols"/>
              <a:buNone/>
            </a:pPr>
            <a:endParaRPr sz="6307" dirty="0">
              <a:solidFill>
                <a:srgbClr val="1482AB"/>
              </a:solidFill>
            </a:endParaRPr>
          </a:p>
          <a:p>
            <a:pPr marL="28575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Noto Sans Symbols"/>
              <a:buNone/>
            </a:pPr>
            <a:endParaRPr sz="6307" dirty="0">
              <a:solidFill>
                <a:srgbClr val="1482AB"/>
              </a:solidFill>
            </a:endParaRPr>
          </a:p>
          <a:p>
            <a:pPr marL="28575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Noto Sans Symbols"/>
              <a:buNone/>
            </a:pPr>
            <a:endParaRPr sz="6307" dirty="0">
              <a:solidFill>
                <a:srgbClr val="1482AB"/>
              </a:solidFill>
            </a:endParaRPr>
          </a:p>
          <a:p>
            <a:pPr marL="285750" lvl="0" indent="-34607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6307" dirty="0">
                <a:solidFill>
                  <a:srgbClr val="1482AB"/>
                </a:solidFill>
              </a:rPr>
              <a:t>% by Category – Assurance, Consulting, IT, etc.</a:t>
            </a:r>
            <a:endParaRPr sz="6307" dirty="0"/>
          </a:p>
          <a:p>
            <a:pPr marL="28575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Noto Sans Symbols"/>
              <a:buNone/>
            </a:pPr>
            <a:endParaRPr sz="6307" dirty="0">
              <a:solidFill>
                <a:srgbClr val="1482AB"/>
              </a:solidFill>
            </a:endParaRPr>
          </a:p>
          <a:p>
            <a:pPr marL="28575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Noto Sans Symbols"/>
              <a:buNone/>
            </a:pPr>
            <a:endParaRPr sz="6307" dirty="0">
              <a:solidFill>
                <a:srgbClr val="1482AB"/>
              </a:solidFill>
            </a:endParaRPr>
          </a:p>
          <a:p>
            <a:pPr marL="285750" lvl="0" indent="-34607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6307" dirty="0">
                <a:solidFill>
                  <a:srgbClr val="1482AB"/>
                </a:solidFill>
              </a:rPr>
              <a:t># Carryovers</a:t>
            </a:r>
            <a:endParaRPr sz="6307" dirty="0"/>
          </a:p>
          <a:p>
            <a:pPr marL="285750" lvl="0" indent="-34607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6307" dirty="0">
                <a:solidFill>
                  <a:srgbClr val="1482AB"/>
                </a:solidFill>
              </a:rPr>
              <a:t># Removed</a:t>
            </a:r>
            <a:endParaRPr sz="6307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endParaRPr dirty="0">
              <a:solidFill>
                <a:srgbClr val="1CADE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</p:txBody>
      </p:sp>
      <p:sp>
        <p:nvSpPr>
          <p:cNvPr id="337" name="Google Shape;337;g3c76f25c6a3_12_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</a:t>
            </a:fld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38" name="Google Shape;338;g3c76f25c6a3_12_8"/>
          <p:cNvGraphicFramePr/>
          <p:nvPr/>
        </p:nvGraphicFramePr>
        <p:xfrm>
          <a:off x="4232643" y="12971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{F23448BB-24E8-4973-BDF0-CEDBE91BD996}</a:tableStyleId>
              </a:tblPr>
              <a:tblGrid>
                <a:gridCol w="221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Plan Year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# Audits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# Special Projects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FY26 Planned Engagements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 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FY26 Plan Completions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 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% FY26 Plan Completed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73%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150%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ED97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9" name="Google Shape;339;g3c76f25c6a3_12_8"/>
          <p:cNvGraphicFramePr/>
          <p:nvPr/>
        </p:nvGraphicFramePr>
        <p:xfrm>
          <a:off x="4954956" y="26309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{F23448BB-24E8-4973-BDF0-CEDBE91BD996}</a:tableStyleId>
              </a:tblPr>
              <a:tblGrid>
                <a:gridCol w="179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Category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Planned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 Complete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Operational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71%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Financial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80%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Consulting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 Audits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50%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FY26 Plan Totals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73%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40" name="Google Shape;340;g3c76f25c6a3_12_8"/>
          <p:cNvGraphicFramePr/>
          <p:nvPr/>
        </p:nvGraphicFramePr>
        <p:xfrm>
          <a:off x="5945092" y="42558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{F23448BB-24E8-4973-BDF0-CEDBE91BD996}</a:tableStyleId>
              </a:tblPr>
              <a:tblGrid>
                <a:gridCol w="251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By Reports Issued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# Audits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# Special Projects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FY26 Planned Engagements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 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FY25 Carryovers completed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Added to Plan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Removed from Plan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(2)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Process – Carryover FY26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(3)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(2)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Projects Completed, Issued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 </a:t>
                      </a:r>
                      <a:endParaRPr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1CB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c76f25c6a3_12_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dirty="0"/>
              <a:t>Risk Coverage</a:t>
            </a:r>
            <a:endParaRPr dirty="0"/>
          </a:p>
        </p:txBody>
      </p:sp>
      <p:sp>
        <p:nvSpPr>
          <p:cNvPr id="346" name="Google Shape;346;g3c76f25c6a3_12_26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515600" cy="3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285750" lvl="0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dirty="0">
                <a:solidFill>
                  <a:srgbClr val="1482AB"/>
                </a:solidFill>
                <a:latin typeface="Arial"/>
                <a:ea typeface="Arial"/>
                <a:cs typeface="Arial"/>
                <a:sym typeface="Arial"/>
              </a:rPr>
              <a:t>% of High, Medium, Low engagements completed</a:t>
            </a:r>
            <a:endParaRPr sz="2400" dirty="0"/>
          </a:p>
          <a:p>
            <a:pPr marL="28575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endParaRPr sz="600" dirty="0">
              <a:solidFill>
                <a:srgbClr val="1482A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dirty="0">
                <a:solidFill>
                  <a:srgbClr val="1482AB"/>
                </a:solidFill>
                <a:latin typeface="Arial"/>
                <a:ea typeface="Arial"/>
                <a:cs typeface="Arial"/>
                <a:sym typeface="Arial"/>
              </a:rPr>
              <a:t>Changes to audit plan reflect risk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rgbClr val="1CADE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1CADE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1CADE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1CADE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1CADE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aphicFrame>
        <p:nvGraphicFramePr>
          <p:cNvPr id="347" name="Google Shape;347;g3c76f25c6a3_12_26"/>
          <p:cNvGraphicFramePr/>
          <p:nvPr/>
        </p:nvGraphicFramePr>
        <p:xfrm>
          <a:off x="2182208" y="27516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{F23448BB-24E8-4973-BDF0-CEDBE91BD996}</a:tableStyleId>
              </a:tblPr>
              <a:tblGrid>
                <a:gridCol w="265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b="1" i="0" u="none" strike="noStrike" cap="none" dirty="0">
                          <a:solidFill>
                            <a:srgbClr val="FFFFFF"/>
                          </a:solidFill>
                        </a:rPr>
                        <a:t>Risk Level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b="1" i="0" u="none" strike="noStrike" cap="none" dirty="0">
                          <a:solidFill>
                            <a:srgbClr val="FFFFFF"/>
                          </a:solidFill>
                        </a:rPr>
                        <a:t>Planned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b="1" i="0" u="none" strike="noStrike" cap="none" dirty="0">
                          <a:solidFill>
                            <a:srgbClr val="FFFFFF"/>
                          </a:solidFill>
                        </a:rPr>
                        <a:t>Completed/Add/CF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b="1" i="0" u="none" strike="noStrike" cap="none" dirty="0">
                          <a:solidFill>
                            <a:srgbClr val="FFFFFF"/>
                          </a:solidFill>
                        </a:rPr>
                        <a:t>% Coverage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i="0" u="none" strike="noStrike" cap="none" dirty="0">
                          <a:solidFill>
                            <a:srgbClr val="000000"/>
                          </a:solidFill>
                        </a:rPr>
                        <a:t>High Risk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i="0" u="none" strike="noStrike" cap="none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i="0" u="none" strike="noStrike" cap="none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i="0" u="none" strike="noStrike" cap="none" dirty="0">
                          <a:solidFill>
                            <a:srgbClr val="000000"/>
                          </a:solidFill>
                        </a:rPr>
                        <a:t>80%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i="0" u="none" strike="noStrike" cap="none" dirty="0">
                          <a:solidFill>
                            <a:srgbClr val="000000"/>
                          </a:solidFill>
                        </a:rPr>
                        <a:t>Moderate Risk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i="0" u="none" strike="noStrike" cap="none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i="0" u="none" strike="noStrike" cap="none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i="0" u="none" strike="noStrike" cap="none" dirty="0">
                          <a:solidFill>
                            <a:srgbClr val="000000"/>
                          </a:solidFill>
                        </a:rPr>
                        <a:t>86%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i="0" u="none" strike="noStrike" cap="none" dirty="0">
                          <a:solidFill>
                            <a:srgbClr val="000000"/>
                          </a:solidFill>
                        </a:rPr>
                        <a:t>Low Risk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i="0" u="none" strike="noStrike" cap="none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i="0" u="none" strike="noStrike" cap="none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i="0" u="none" strike="noStrike" cap="none" dirty="0">
                          <a:solidFill>
                            <a:srgbClr val="000000"/>
                          </a:solidFill>
                        </a:rPr>
                        <a:t>67%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b="1" i="0" u="none" strike="noStrike" cap="none" dirty="0">
                          <a:solidFill>
                            <a:srgbClr val="000000"/>
                          </a:solidFill>
                        </a:rPr>
                        <a:t>  Total Engagements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b="1" i="0" u="none" strike="noStrike" cap="none" dirty="0">
                          <a:solidFill>
                            <a:srgbClr val="000000"/>
                          </a:solidFill>
                        </a:rPr>
                        <a:t>15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b="1" i="0" u="none" strike="noStrike" cap="none" dirty="0">
                          <a:solidFill>
                            <a:srgbClr val="000000"/>
                          </a:solidFill>
                        </a:rPr>
                        <a:t>12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b="1" i="0" u="none" strike="noStrike" cap="none" dirty="0">
                          <a:solidFill>
                            <a:srgbClr val="000000"/>
                          </a:solidFill>
                        </a:rPr>
                        <a:t>80%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900" i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>
                    <a:lnL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900" i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900" i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900" i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i="0" u="none" strike="noStrike" cap="none" dirty="0">
                          <a:solidFill>
                            <a:srgbClr val="000000"/>
                          </a:solidFill>
                        </a:rPr>
                        <a:t>1 high risk added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900" i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900" i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900" i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3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900" i="0" u="none" strike="noStrike" cap="none" dirty="0">
                          <a:solidFill>
                            <a:srgbClr val="000000"/>
                          </a:solidFill>
                        </a:rPr>
                        <a:t>1 high, 1 mod, 1 low  dropped</a:t>
                      </a:r>
                      <a:endParaRPr sz="1800" dirty="0"/>
                    </a:p>
                  </a:txBody>
                  <a:tcPr marL="6350" marR="6350" marT="6350" marB="0" anchor="b">
                    <a:lnL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900" i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900" i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c76f25c6a3_12_42"/>
          <p:cNvSpPr txBox="1">
            <a:spLocks noGrp="1"/>
          </p:cNvSpPr>
          <p:nvPr>
            <p:ph type="title" idx="4294967295"/>
          </p:nvPr>
        </p:nvSpPr>
        <p:spPr>
          <a:xfrm>
            <a:off x="814199" y="327660"/>
            <a:ext cx="7796400" cy="12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dirty="0"/>
              <a:t>Engagement Results</a:t>
            </a:r>
            <a:endParaRPr dirty="0"/>
          </a:p>
        </p:txBody>
      </p:sp>
      <p:sp>
        <p:nvSpPr>
          <p:cNvPr id="353" name="Google Shape;353;g3c76f25c6a3_12_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</a:t>
            </a:fld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54" name="Google Shape;354;g3c76f25c6a3_12_42"/>
          <p:cNvGraphicFramePr/>
          <p:nvPr/>
        </p:nvGraphicFramePr>
        <p:xfrm>
          <a:off x="916675" y="186281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{204FEB6A-ADB3-4F88-9D60-A5B0E8531473}</a:tableStyleId>
              </a:tblPr>
              <a:tblGrid>
                <a:gridCol w="421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Metrics</a:t>
                      </a:r>
                      <a:endParaRPr sz="2000" u="none" strike="noStrike" cap="none"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3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Examples</a:t>
                      </a:r>
                      <a:endParaRPr sz="2000" u="none" strike="noStrike" cap="none"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3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450">
                <a:tc>
                  <a:txBody>
                    <a:bodyPr/>
                    <a:lstStyle/>
                    <a:p>
                      <a:pPr marL="28575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Char char="✔"/>
                      </a:pPr>
                      <a:r>
                        <a:rPr lang="en-US" sz="2200" u="none" strike="noStrike" cap="none" dirty="0">
                          <a:solidFill>
                            <a:srgbClr val="1482AB"/>
                          </a:solidFill>
                        </a:rPr>
                        <a:t>Summarize ratings of completed engagements</a:t>
                      </a:r>
                      <a:endParaRPr sz="2200" u="none" strike="noStrike" cap="none" dirty="0">
                        <a:solidFill>
                          <a:srgbClr val="1482AB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3 effective, 10 needs improvement,                     2 ineffective</a:t>
                      </a:r>
                      <a:endParaRPr sz="16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875">
                <a:tc>
                  <a:txBody>
                    <a:bodyPr/>
                    <a:lstStyle/>
                    <a:p>
                      <a:pPr marL="28575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Char char="✔"/>
                      </a:pPr>
                      <a:r>
                        <a:rPr lang="en-US" sz="2200" u="none" strike="noStrike" cap="none" dirty="0">
                          <a:solidFill>
                            <a:srgbClr val="1482AB"/>
                          </a:solidFill>
                        </a:rPr>
                        <a:t>Summarize ratings of Governance, Risk Management, and Controls</a:t>
                      </a:r>
                      <a:endParaRPr sz="2200" u="none" strike="noStrike" cap="none" dirty="0">
                        <a:solidFill>
                          <a:srgbClr val="1482AB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3 satisfactory, 8 partially satisfactory,</a:t>
                      </a:r>
                      <a:endParaRPr sz="16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13 needs improvement, 1 unsatisfactory</a:t>
                      </a:r>
                      <a:endParaRPr sz="16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450">
                <a:tc>
                  <a:txBody>
                    <a:bodyPr/>
                    <a:lstStyle/>
                    <a:p>
                      <a:pPr marL="28575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Char char="✔"/>
                      </a:pPr>
                      <a:r>
                        <a:rPr lang="en-US" sz="2200" u="none" strike="noStrike" cap="none" dirty="0">
                          <a:solidFill>
                            <a:srgbClr val="1482AB"/>
                          </a:solidFill>
                        </a:rPr>
                        <a:t>% of high, medium, low findings identified</a:t>
                      </a:r>
                      <a:endParaRPr sz="2200" u="none" strike="noStrike" cap="none" dirty="0">
                        <a:solidFill>
                          <a:srgbClr val="1482AB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5 high, 7 medium, 13 low </a:t>
                      </a:r>
                      <a:endParaRPr sz="16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825">
                <a:tc>
                  <a:txBody>
                    <a:bodyPr/>
                    <a:lstStyle/>
                    <a:p>
                      <a:pPr marL="28575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Char char="✔"/>
                      </a:pPr>
                      <a:r>
                        <a:rPr lang="en-US" sz="2200" u="none" strike="noStrike" cap="none" dirty="0">
                          <a:solidFill>
                            <a:srgbClr val="1482AB"/>
                          </a:solidFill>
                        </a:rPr>
                        <a:t># Repeat issues</a:t>
                      </a:r>
                      <a:endParaRPr sz="2200" u="none" strike="noStrike" cap="none" dirty="0">
                        <a:solidFill>
                          <a:srgbClr val="1482AB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/>
                        <a:t>2 repeat issues in 1 engagement</a:t>
                      </a:r>
                      <a:endParaRPr sz="16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F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c76f25c6a3_12_57"/>
          <p:cNvSpPr txBox="1">
            <a:spLocks noGrp="1"/>
          </p:cNvSpPr>
          <p:nvPr>
            <p:ph type="title" idx="4294967295"/>
          </p:nvPr>
        </p:nvSpPr>
        <p:spPr>
          <a:xfrm>
            <a:off x="894263" y="294247"/>
            <a:ext cx="98793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dirty="0">
                <a:solidFill>
                  <a:srgbClr val="1C3F94"/>
                </a:solidFill>
              </a:rPr>
              <a:t>Issue Remediation</a:t>
            </a:r>
            <a:endParaRPr dirty="0">
              <a:solidFill>
                <a:srgbClr val="1C3F94"/>
              </a:solidFill>
            </a:endParaRPr>
          </a:p>
        </p:txBody>
      </p:sp>
      <p:sp>
        <p:nvSpPr>
          <p:cNvPr id="360" name="Google Shape;360;g3c76f25c6a3_12_57"/>
          <p:cNvSpPr txBox="1">
            <a:spLocks noGrp="1"/>
          </p:cNvSpPr>
          <p:nvPr>
            <p:ph type="body" idx="4294967295"/>
          </p:nvPr>
        </p:nvSpPr>
        <p:spPr>
          <a:xfrm>
            <a:off x="894275" y="1321000"/>
            <a:ext cx="2975100" cy="3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 fontScale="25000" lnSpcReduction="20000"/>
          </a:bodyPr>
          <a:lstStyle/>
          <a:p>
            <a:pPr marL="285750" lvl="0" indent="-343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482AB"/>
              </a:buClr>
              <a:buSzPct val="100000"/>
              <a:buFont typeface="Noto Sans Symbols"/>
              <a:buChar char="✔"/>
            </a:pPr>
            <a:r>
              <a:rPr lang="en-US" sz="8030" dirty="0">
                <a:solidFill>
                  <a:srgbClr val="1482AB"/>
                </a:solidFill>
              </a:rPr>
              <a:t># Issues added, resolved, remaining</a:t>
            </a:r>
            <a:endParaRPr sz="8030" dirty="0">
              <a:solidFill>
                <a:srgbClr val="1482AB"/>
              </a:solidFill>
            </a:endParaRPr>
          </a:p>
          <a:p>
            <a:pPr marL="285750" lvl="0" indent="-343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482AB"/>
              </a:buClr>
              <a:buSzPct val="100000"/>
              <a:buFont typeface="Noto Sans Symbols"/>
              <a:buChar char="✔"/>
            </a:pPr>
            <a:r>
              <a:rPr lang="en-US" sz="8030" dirty="0">
                <a:solidFill>
                  <a:srgbClr val="1482AB"/>
                </a:solidFill>
              </a:rPr>
              <a:t>Aging of outstanding issues</a:t>
            </a:r>
            <a:endParaRPr sz="8030" dirty="0">
              <a:solidFill>
                <a:srgbClr val="1482AB"/>
              </a:solidFill>
            </a:endParaRPr>
          </a:p>
          <a:p>
            <a:pPr marL="285750" lvl="0" indent="-343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482AB"/>
              </a:buClr>
              <a:buSzPct val="100000"/>
              <a:buFont typeface="Noto Sans Symbols"/>
              <a:buChar char="✔"/>
            </a:pPr>
            <a:r>
              <a:rPr lang="en-US" sz="8030" dirty="0">
                <a:solidFill>
                  <a:srgbClr val="1482AB"/>
                </a:solidFill>
              </a:rPr>
              <a:t>Issue status</a:t>
            </a:r>
            <a:endParaRPr sz="8030" dirty="0">
              <a:solidFill>
                <a:srgbClr val="1482AB"/>
              </a:solidFill>
            </a:endParaRPr>
          </a:p>
          <a:p>
            <a:pPr marL="28575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Noto Sans Symbols"/>
              <a:buNone/>
            </a:pPr>
            <a:endParaRPr sz="8030" dirty="0">
              <a:solidFill>
                <a:srgbClr val="1482AB"/>
              </a:solidFill>
            </a:endParaRPr>
          </a:p>
          <a:p>
            <a:pPr marL="28575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Noto Sans Symbols"/>
              <a:buNone/>
            </a:pPr>
            <a:endParaRPr sz="8030" dirty="0">
              <a:solidFill>
                <a:srgbClr val="1482AB"/>
              </a:solidFill>
            </a:endParaRPr>
          </a:p>
          <a:p>
            <a:pPr marL="285750" lvl="0" indent="-343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482AB"/>
              </a:buClr>
              <a:buSzPct val="100000"/>
              <a:buFont typeface="Noto Sans Symbols"/>
              <a:buChar char="✔"/>
            </a:pPr>
            <a:r>
              <a:rPr lang="en-US" sz="8030" dirty="0">
                <a:solidFill>
                  <a:srgbClr val="1482AB"/>
                </a:solidFill>
              </a:rPr>
              <a:t>Closed timely/extended</a:t>
            </a:r>
            <a:endParaRPr sz="8030" dirty="0">
              <a:solidFill>
                <a:srgbClr val="1482AB"/>
              </a:solidFill>
            </a:endParaRPr>
          </a:p>
          <a:p>
            <a:pPr marL="285750" lvl="0" indent="-343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482AB"/>
              </a:buClr>
              <a:buSzPct val="100000"/>
              <a:buFont typeface="Noto Sans Symbols"/>
              <a:buChar char="✔"/>
            </a:pPr>
            <a:r>
              <a:rPr lang="en-US" sz="8030" dirty="0">
                <a:solidFill>
                  <a:srgbClr val="1482AB"/>
                </a:solidFill>
              </a:rPr>
              <a:t>Hours spent on follow up activities</a:t>
            </a:r>
            <a:endParaRPr sz="8030" dirty="0">
              <a:solidFill>
                <a:srgbClr val="1482AB"/>
              </a:solidFill>
            </a:endParaRPr>
          </a:p>
          <a:p>
            <a:pPr marL="285750" lvl="0" indent="-343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482AB"/>
              </a:buClr>
              <a:buSzPct val="100000"/>
              <a:buFont typeface="Noto Sans Symbols"/>
              <a:buChar char="✔"/>
            </a:pPr>
            <a:r>
              <a:rPr lang="en-US" sz="8030" dirty="0">
                <a:solidFill>
                  <a:srgbClr val="1482AB"/>
                </a:solidFill>
              </a:rPr>
              <a:t># Closed by high/med/low</a:t>
            </a:r>
            <a:endParaRPr sz="8030" dirty="0">
              <a:solidFill>
                <a:srgbClr val="1482A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6430" dirty="0">
              <a:solidFill>
                <a:srgbClr val="1CADE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>
              <a:solidFill>
                <a:srgbClr val="1CADE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>
              <a:solidFill>
                <a:srgbClr val="1CADE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>
              <a:solidFill>
                <a:srgbClr val="1CADE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>
              <a:solidFill>
                <a:srgbClr val="1CADE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>
              <a:solidFill>
                <a:srgbClr val="1CADE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>
              <a:solidFill>
                <a:srgbClr val="1CADE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</p:txBody>
      </p:sp>
      <p:sp>
        <p:nvSpPr>
          <p:cNvPr id="361" name="Google Shape;361;g3c76f25c6a3_12_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</a:t>
            </a:fld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2" name="Google Shape;362;g3c76f25c6a3_12_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3926" y="1188275"/>
            <a:ext cx="2916950" cy="453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3c76f25c6a3_12_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9524" y="1188275"/>
            <a:ext cx="3738530" cy="45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c7c38854e2_0_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Polling Question</a:t>
            </a:r>
            <a:endParaRPr dirty="0"/>
          </a:p>
        </p:txBody>
      </p:sp>
      <p:sp>
        <p:nvSpPr>
          <p:cNvPr id="369" name="Google Shape;369;g3c7c38854e2_0_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/>
              <a:t>Which KPI does your Board consider to be the most important?</a:t>
            </a:r>
            <a:r>
              <a:rPr lang="en-US" sz="1300" dirty="0"/>
              <a:t>  </a:t>
            </a: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UcPeriod"/>
            </a:pPr>
            <a:r>
              <a:rPr lang="en-US" sz="2300" dirty="0"/>
              <a:t>Audit plan completion</a:t>
            </a:r>
            <a:endParaRPr sz="2300" dirty="0"/>
          </a:p>
          <a:p>
            <a:pPr marL="45720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UcPeriod"/>
            </a:pPr>
            <a:r>
              <a:rPr lang="en-US" sz="2300" dirty="0"/>
              <a:t>Risk coverage</a:t>
            </a:r>
            <a:endParaRPr sz="2300" dirty="0"/>
          </a:p>
          <a:p>
            <a:pPr marL="45720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UcPeriod"/>
            </a:pPr>
            <a:r>
              <a:rPr lang="en-US" sz="2300" dirty="0"/>
              <a:t>Engagement results</a:t>
            </a:r>
            <a:endParaRPr sz="2300" dirty="0"/>
          </a:p>
          <a:p>
            <a:pPr marL="45720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UcPeriod"/>
            </a:pPr>
            <a:r>
              <a:rPr lang="en-US" sz="2300" dirty="0"/>
              <a:t>Issue remediation</a:t>
            </a:r>
            <a:endParaRPr sz="2300" dirty="0"/>
          </a:p>
          <a:p>
            <a:pPr marL="45720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UcPeriod"/>
            </a:pPr>
            <a:r>
              <a:rPr lang="en-US" sz="2300" dirty="0"/>
              <a:t>Not sure</a:t>
            </a:r>
            <a:endParaRPr sz="2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c76f25c6a3_12_65"/>
          <p:cNvSpPr txBox="1">
            <a:spLocks noGrp="1"/>
          </p:cNvSpPr>
          <p:nvPr>
            <p:ph type="title" idx="4294967295"/>
          </p:nvPr>
        </p:nvSpPr>
        <p:spPr>
          <a:xfrm>
            <a:off x="950614" y="424999"/>
            <a:ext cx="98754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dirty="0"/>
              <a:t>Stakeholder Feedback</a:t>
            </a:r>
            <a:endParaRPr dirty="0"/>
          </a:p>
        </p:txBody>
      </p:sp>
      <p:sp>
        <p:nvSpPr>
          <p:cNvPr id="375" name="Google Shape;375;g3c76f25c6a3_12_65"/>
          <p:cNvSpPr txBox="1">
            <a:spLocks noGrp="1"/>
          </p:cNvSpPr>
          <p:nvPr>
            <p:ph type="body" idx="4294967295"/>
          </p:nvPr>
        </p:nvSpPr>
        <p:spPr>
          <a:xfrm>
            <a:off x="950625" y="1613325"/>
            <a:ext cx="4003200" cy="17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 fontScale="25000" lnSpcReduction="20000"/>
          </a:bodyPr>
          <a:lstStyle/>
          <a:p>
            <a:pPr marL="0" lvl="0" indent="-174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5000"/>
              <a:buChar char="•"/>
            </a:pPr>
            <a:r>
              <a:rPr lang="en-US" sz="2000" dirty="0">
                <a:solidFill>
                  <a:srgbClr val="1482AB"/>
                </a:solidFill>
              </a:rPr>
              <a:t>E</a:t>
            </a:r>
            <a:endParaRPr sz="2000" dirty="0">
              <a:solidFill>
                <a:srgbClr val="1482AB"/>
              </a:solidFill>
            </a:endParaRPr>
          </a:p>
          <a:p>
            <a:pPr marL="0" lvl="0" indent="-174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Char char="•"/>
            </a:pPr>
            <a:r>
              <a:rPr lang="en-US" sz="7600" dirty="0">
                <a:solidFill>
                  <a:srgbClr val="1482AB"/>
                </a:solidFill>
              </a:rPr>
              <a:t>Engagement Survey Results</a:t>
            </a:r>
            <a:endParaRPr sz="8400" dirty="0"/>
          </a:p>
          <a:p>
            <a:pPr marL="285750" lvl="0" indent="-3222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8157"/>
              <a:buFont typeface="Noto Sans Symbols"/>
              <a:buChar char="✔"/>
            </a:pPr>
            <a:r>
              <a:rPr lang="en-US" sz="7600" dirty="0">
                <a:solidFill>
                  <a:srgbClr val="1482AB"/>
                </a:solidFill>
              </a:rPr>
              <a:t>Average score</a:t>
            </a:r>
            <a:endParaRPr sz="8400" dirty="0"/>
          </a:p>
          <a:p>
            <a:pPr marL="285750" lvl="0" indent="-3222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8157"/>
              <a:buFont typeface="Noto Sans Symbols"/>
              <a:buChar char="✔"/>
            </a:pPr>
            <a:r>
              <a:rPr lang="en-US" sz="7600" dirty="0">
                <a:solidFill>
                  <a:srgbClr val="1482AB"/>
                </a:solidFill>
              </a:rPr>
              <a:t># Complaints</a:t>
            </a:r>
            <a:endParaRPr sz="8400" dirty="0"/>
          </a:p>
          <a:p>
            <a:pPr marL="285750" lvl="0" indent="-3222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8157"/>
              <a:buFont typeface="Noto Sans Symbols"/>
              <a:buChar char="✔"/>
            </a:pPr>
            <a:r>
              <a:rPr lang="en-US" sz="7600" dirty="0">
                <a:solidFill>
                  <a:srgbClr val="1482AB"/>
                </a:solidFill>
              </a:rPr>
              <a:t># Positive feedback</a:t>
            </a:r>
            <a:endParaRPr sz="8400" dirty="0"/>
          </a:p>
          <a:p>
            <a:pPr marL="285750" lvl="0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Noto Sans Symbols"/>
              <a:buNone/>
            </a:pPr>
            <a:endParaRPr sz="8400" dirty="0">
              <a:solidFill>
                <a:srgbClr val="1482A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>
              <a:solidFill>
                <a:srgbClr val="1CADE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>
              <a:solidFill>
                <a:srgbClr val="1CADE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>
              <a:solidFill>
                <a:srgbClr val="1CADE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>
              <a:solidFill>
                <a:srgbClr val="1CADE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</p:txBody>
      </p:sp>
      <p:sp>
        <p:nvSpPr>
          <p:cNvPr id="376" name="Google Shape;376;g3c76f25c6a3_12_65"/>
          <p:cNvSpPr txBox="1">
            <a:spLocks noGrp="1"/>
          </p:cNvSpPr>
          <p:nvPr>
            <p:ph type="body" idx="4294967295"/>
          </p:nvPr>
        </p:nvSpPr>
        <p:spPr>
          <a:xfrm>
            <a:off x="5055625" y="1613318"/>
            <a:ext cx="3485100" cy="8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dirty="0">
                <a:solidFill>
                  <a:srgbClr val="1482AB"/>
                </a:solidFill>
              </a:rPr>
              <a:t>Feedback received from Board &amp; Senior Management</a:t>
            </a:r>
            <a:endParaRPr dirty="0"/>
          </a:p>
        </p:txBody>
      </p:sp>
      <p:sp>
        <p:nvSpPr>
          <p:cNvPr id="377" name="Google Shape;377;g3c76f25c6a3_12_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</a:t>
            </a:fld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78" name="Google Shape;378;g3c76f25c6a3_12_65"/>
          <p:cNvGraphicFramePr/>
          <p:nvPr/>
        </p:nvGraphicFramePr>
        <p:xfrm>
          <a:off x="4953818" y="2664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{F23448BB-24E8-4973-BDF0-CEDBE91BD996}</a:tableStyleId>
              </a:tblPr>
              <a:tblGrid>
                <a:gridCol w="493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FFFFFF"/>
                          </a:solidFill>
                        </a:rPr>
                        <a:t>  Survey Questions</a:t>
                      </a:r>
                      <a:endParaRPr dirty="0"/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FFFFFF"/>
                          </a:solidFill>
                        </a:rPr>
                        <a:t>Average Rating</a:t>
                      </a:r>
                      <a:endParaRPr dirty="0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 i="0" u="none" strike="noStrike" cap="none" dirty="0">
                          <a:solidFill>
                            <a:srgbClr val="000000"/>
                          </a:solidFill>
                        </a:rPr>
                        <a:t>  Areas of concern were addressed</a:t>
                      </a:r>
                      <a:endParaRPr sz="1500" dirty="0"/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 i="0" u="none" strike="noStrike" cap="none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sz="1500" dirty="0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 i="0" u="none" strike="noStrike" cap="none" dirty="0">
                          <a:solidFill>
                            <a:srgbClr val="000000"/>
                          </a:solidFill>
                        </a:rPr>
                        <a:t>  Positive communication with staff</a:t>
                      </a:r>
                      <a:endParaRPr sz="1500" dirty="0"/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 i="0" u="none" strike="noStrike" cap="none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1500" dirty="0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 i="0" u="none" strike="noStrike" cap="none" dirty="0">
                          <a:solidFill>
                            <a:srgbClr val="000000"/>
                          </a:solidFill>
                        </a:rPr>
                        <a:t>  Reasonable timeframe</a:t>
                      </a:r>
                      <a:endParaRPr sz="1500" dirty="0"/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 i="0" u="none" strike="noStrike" cap="none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sz="1500" dirty="0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 i="0" u="none" strike="noStrike" cap="none" dirty="0">
                          <a:solidFill>
                            <a:srgbClr val="000000"/>
                          </a:solidFill>
                        </a:rPr>
                        <a:t>  Findings &amp; recommendations discussed</a:t>
                      </a:r>
                      <a:endParaRPr sz="1500" dirty="0"/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 i="0" u="none" strike="noStrike" cap="none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sz="1500" dirty="0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 i="0" u="none" strike="noStrike" cap="none" dirty="0">
                          <a:solidFill>
                            <a:srgbClr val="000000"/>
                          </a:solidFill>
                        </a:rPr>
                        <a:t>  Audit results were fairly and accurately presented</a:t>
                      </a:r>
                      <a:endParaRPr sz="1500" dirty="0"/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 i="0" u="none" strike="noStrike" cap="none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sz="1500" dirty="0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 i="0" u="none" strike="noStrike" cap="none" dirty="0">
                          <a:solidFill>
                            <a:srgbClr val="000000"/>
                          </a:solidFill>
                        </a:rPr>
                        <a:t>  Auditor displayed professionalism</a:t>
                      </a:r>
                      <a:endParaRPr sz="1500" dirty="0"/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 i="0" u="none" strike="noStrike" cap="none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1500" dirty="0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 i="0" u="none" strike="noStrike" cap="none" dirty="0">
                          <a:solidFill>
                            <a:srgbClr val="000000"/>
                          </a:solidFill>
                        </a:rPr>
                        <a:t>  Audit provided value to my area</a:t>
                      </a:r>
                      <a:endParaRPr sz="1500" dirty="0"/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 i="0" u="none" strike="noStrike" cap="none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sz="1500" dirty="0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 b="1" i="0" u="none" strike="noStrike" cap="none" dirty="0">
                          <a:solidFill>
                            <a:srgbClr val="000000"/>
                          </a:solidFill>
                        </a:rPr>
                        <a:t>    Overall average score</a:t>
                      </a:r>
                      <a:endParaRPr sz="1500" dirty="0"/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700" b="1" i="0" u="none" strike="noStrike" cap="none" dirty="0">
                          <a:solidFill>
                            <a:srgbClr val="000000"/>
                          </a:solidFill>
                        </a:rPr>
                        <a:t>3.1</a:t>
                      </a:r>
                      <a:endParaRPr sz="1500" dirty="0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79" name="Google Shape;379;g3c76f25c6a3_12_65"/>
          <p:cNvGraphicFramePr/>
          <p:nvPr/>
        </p:nvGraphicFramePr>
        <p:xfrm>
          <a:off x="950634" y="35846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{F23448BB-24E8-4973-BDF0-CEDBE91BD996}</a:tableStyleId>
              </a:tblPr>
              <a:tblGrid>
                <a:gridCol w="229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FFFFFF"/>
                          </a:solidFill>
                        </a:rPr>
                        <a:t>  Description</a:t>
                      </a:r>
                      <a:endParaRPr sz="1600" dirty="0"/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FFFFFF"/>
                          </a:solidFill>
                        </a:rPr>
                        <a:t>Rating</a:t>
                      </a:r>
                      <a:endParaRPr sz="1600" dirty="0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  Strongly Agree</a:t>
                      </a:r>
                      <a:endParaRPr sz="1600" dirty="0"/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sz="1600" dirty="0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  Agree</a:t>
                      </a:r>
                      <a:endParaRPr sz="1600" dirty="0"/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sz="1600" dirty="0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  Neither Agree</a:t>
                      </a:r>
                      <a:r>
                        <a:rPr lang="en-US" sz="1600" dirty="0"/>
                        <a:t>/</a:t>
                      </a: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Disagree</a:t>
                      </a:r>
                      <a:endParaRPr sz="1600" dirty="0"/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sz="1600" dirty="0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  Disagree</a:t>
                      </a:r>
                      <a:endParaRPr sz="1600" dirty="0"/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1600" dirty="0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  Strongly Disagree</a:t>
                      </a:r>
                      <a:endParaRPr sz="1600" dirty="0"/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i="0" u="none" strike="noStrike" cap="none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1600" dirty="0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1A9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c76f25c6a3_12_74"/>
          <p:cNvSpPr txBox="1">
            <a:spLocks noGrp="1"/>
          </p:cNvSpPr>
          <p:nvPr>
            <p:ph type="title" idx="4294967295"/>
          </p:nvPr>
        </p:nvSpPr>
        <p:spPr>
          <a:xfrm>
            <a:off x="878599" y="381310"/>
            <a:ext cx="7796400" cy="12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dirty="0"/>
              <a:t>Value Add and Quality</a:t>
            </a:r>
            <a:endParaRPr dirty="0"/>
          </a:p>
        </p:txBody>
      </p:sp>
      <p:sp>
        <p:nvSpPr>
          <p:cNvPr id="385" name="Google Shape;385;g3c76f25c6a3_12_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</a:t>
            </a:fld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86" name="Google Shape;386;g3c76f25c6a3_12_74"/>
          <p:cNvGrpSpPr/>
          <p:nvPr/>
        </p:nvGrpSpPr>
        <p:grpSpPr>
          <a:xfrm>
            <a:off x="1825225" y="1777500"/>
            <a:ext cx="9019087" cy="3888964"/>
            <a:chOff x="35" y="5062"/>
            <a:chExt cx="7194549" cy="3956220"/>
          </a:xfrm>
        </p:grpSpPr>
        <p:sp>
          <p:nvSpPr>
            <p:cNvPr id="387" name="Google Shape;387;g3c76f25c6a3_12_74"/>
            <p:cNvSpPr/>
            <p:nvPr/>
          </p:nvSpPr>
          <p:spPr>
            <a:xfrm>
              <a:off x="35" y="5062"/>
              <a:ext cx="3361939" cy="892800"/>
            </a:xfrm>
            <a:prstGeom prst="rect">
              <a:avLst/>
            </a:prstGeom>
            <a:solidFill>
              <a:srgbClr val="24CED7"/>
            </a:solidFill>
            <a:ln w="25400" cap="flat" cmpd="sng">
              <a:solidFill>
                <a:srgbClr val="24CED7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803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g3c76f25c6a3_12_74"/>
            <p:cNvSpPr txBox="1"/>
            <p:nvPr/>
          </p:nvSpPr>
          <p:spPr>
            <a:xfrm>
              <a:off x="35" y="5062"/>
              <a:ext cx="3361939" cy="8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chemeClr val="lt1"/>
                  </a:solidFill>
                </a:rPr>
                <a:t>Value Add</a:t>
              </a:r>
              <a:endParaRPr sz="2800" b="1" i="0" u="none" strike="noStrike" cap="none" dirty="0">
                <a:solidFill>
                  <a:schemeClr val="lt1"/>
                </a:solidFill>
              </a:endParaRPr>
            </a:p>
          </p:txBody>
        </p:sp>
        <p:sp>
          <p:nvSpPr>
            <p:cNvPr id="389" name="Google Shape;389;g3c76f25c6a3_12_74"/>
            <p:cNvSpPr/>
            <p:nvPr/>
          </p:nvSpPr>
          <p:spPr>
            <a:xfrm>
              <a:off x="35" y="897862"/>
              <a:ext cx="3361939" cy="3063420"/>
            </a:xfrm>
            <a:prstGeom prst="rect">
              <a:avLst/>
            </a:prstGeom>
            <a:solidFill>
              <a:srgbClr val="CBEDEF">
                <a:alpha val="90196"/>
              </a:srgbClr>
            </a:solidFill>
            <a:ln w="25400" cap="flat" cmpd="sng">
              <a:solidFill>
                <a:srgbClr val="CBEDEF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g3c76f25c6a3_12_74"/>
            <p:cNvSpPr txBox="1"/>
            <p:nvPr/>
          </p:nvSpPr>
          <p:spPr>
            <a:xfrm>
              <a:off x="35" y="897862"/>
              <a:ext cx="3361800" cy="306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42225" bIns="246875" anchor="t" anchorCtr="0">
              <a:noAutofit/>
            </a:bodyPr>
            <a:lstStyle/>
            <a:p>
              <a:pPr marL="228600" marR="0" lvl="1" indent="-241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Char char="✔"/>
              </a:pPr>
              <a:r>
                <a:rPr lang="en-US" sz="2200" i="0" u="none" strike="noStrike" cap="none" dirty="0">
                  <a:solidFill>
                    <a:srgbClr val="000000"/>
                  </a:solidFill>
                </a:rPr>
                <a:t>Fraud, waste, abuse identified</a:t>
              </a:r>
              <a:endParaRPr sz="2200" i="0" u="none" strike="noStrike" cap="none" dirty="0">
                <a:solidFill>
                  <a:srgbClr val="000000"/>
                </a:solidFill>
              </a:endParaRPr>
            </a:p>
            <a:p>
              <a:pPr marL="228600" marR="0" lvl="1" indent="-241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Char char="✔"/>
              </a:pPr>
              <a:r>
                <a:rPr lang="en-US" sz="2200" i="0" u="none" strike="noStrike" cap="none" dirty="0">
                  <a:solidFill>
                    <a:srgbClr val="000000"/>
                  </a:solidFill>
                </a:rPr>
                <a:t># High priority findings</a:t>
              </a:r>
              <a:endParaRPr sz="2200" i="0" u="none" strike="noStrike" cap="none" dirty="0">
                <a:solidFill>
                  <a:srgbClr val="000000"/>
                </a:solidFill>
              </a:endParaRPr>
            </a:p>
            <a:p>
              <a:pPr marL="228600" marR="0" lvl="1" indent="-241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Char char="✔"/>
              </a:pPr>
              <a:r>
                <a:rPr lang="en-US" sz="2200" i="0" u="none" strike="noStrike" cap="none" dirty="0">
                  <a:solidFill>
                    <a:srgbClr val="000000"/>
                  </a:solidFill>
                </a:rPr>
                <a:t>$$$ Saved</a:t>
              </a:r>
              <a:endParaRPr sz="2200" i="0" u="none" strike="noStrike" cap="none" dirty="0">
                <a:solidFill>
                  <a:srgbClr val="000000"/>
                </a:solidFill>
              </a:endParaRPr>
            </a:p>
            <a:p>
              <a:pPr marL="228600" marR="0" lvl="1" indent="-241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Char char="✔"/>
              </a:pPr>
              <a:r>
                <a:rPr lang="en-US" sz="2200" i="0" u="none" strike="noStrike" cap="none" dirty="0">
                  <a:solidFill>
                    <a:srgbClr val="000000"/>
                  </a:solidFill>
                </a:rPr>
                <a:t># Controls enhanced</a:t>
              </a:r>
              <a:endParaRPr sz="2200" i="0" u="none" strike="noStrike" cap="none" dirty="0">
                <a:solidFill>
                  <a:srgbClr val="000000"/>
                </a:solidFill>
              </a:endParaRPr>
            </a:p>
            <a:p>
              <a:pPr marL="228600" marR="0" lvl="1" indent="-241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Char char="✔"/>
              </a:pPr>
              <a:r>
                <a:rPr lang="en-US" sz="2200" i="0" u="none" strike="noStrike" cap="none" dirty="0">
                  <a:solidFill>
                    <a:srgbClr val="000000"/>
                  </a:solidFill>
                </a:rPr>
                <a:t># Regulatory issues resolved</a:t>
              </a:r>
              <a:endParaRPr sz="2200" i="0" u="none" strike="noStrike" cap="none" dirty="0">
                <a:solidFill>
                  <a:srgbClr val="000000"/>
                </a:solidFill>
              </a:endParaRPr>
            </a:p>
            <a:p>
              <a:pPr marL="228600" marR="0" lvl="1" indent="-241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Char char="✔"/>
              </a:pPr>
              <a:r>
                <a:rPr lang="en-US" sz="2200" i="0" u="none" strike="noStrike" cap="none" dirty="0">
                  <a:solidFill>
                    <a:srgbClr val="000000"/>
                  </a:solidFill>
                </a:rPr>
                <a:t># Hours saved from process improvements</a:t>
              </a:r>
              <a:endParaRPr sz="22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391" name="Google Shape;391;g3c76f25c6a3_12_74"/>
            <p:cNvSpPr/>
            <p:nvPr/>
          </p:nvSpPr>
          <p:spPr>
            <a:xfrm>
              <a:off x="3832645" y="5062"/>
              <a:ext cx="3361939" cy="892800"/>
            </a:xfrm>
            <a:prstGeom prst="rect">
              <a:avLst/>
            </a:prstGeom>
            <a:solidFill>
              <a:srgbClr val="40B995"/>
            </a:solidFill>
            <a:ln w="25400" cap="flat" cmpd="sng">
              <a:solidFill>
                <a:srgbClr val="40B99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803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g3c76f25c6a3_12_74"/>
            <p:cNvSpPr txBox="1"/>
            <p:nvPr/>
          </p:nvSpPr>
          <p:spPr>
            <a:xfrm>
              <a:off x="3832645" y="5062"/>
              <a:ext cx="3361939" cy="8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chemeClr val="lt1"/>
                  </a:solidFill>
                </a:rPr>
                <a:t>Quality</a:t>
              </a:r>
              <a:endParaRPr sz="2800" b="1" i="0" u="none" strike="noStrike" cap="none" dirty="0">
                <a:solidFill>
                  <a:schemeClr val="lt1"/>
                </a:solidFill>
              </a:endParaRPr>
            </a:p>
          </p:txBody>
        </p:sp>
        <p:sp>
          <p:nvSpPr>
            <p:cNvPr id="393" name="Google Shape;393;g3c76f25c6a3_12_74"/>
            <p:cNvSpPr/>
            <p:nvPr/>
          </p:nvSpPr>
          <p:spPr>
            <a:xfrm>
              <a:off x="3832645" y="897862"/>
              <a:ext cx="3361939" cy="3063420"/>
            </a:xfrm>
            <a:prstGeom prst="rect">
              <a:avLst/>
            </a:prstGeom>
            <a:solidFill>
              <a:srgbClr val="CDE4DB">
                <a:alpha val="90196"/>
              </a:srgbClr>
            </a:solidFill>
            <a:ln w="25400" cap="flat" cmpd="sng">
              <a:solidFill>
                <a:srgbClr val="CDE4DB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g3c76f25c6a3_12_74"/>
            <p:cNvSpPr txBox="1"/>
            <p:nvPr/>
          </p:nvSpPr>
          <p:spPr>
            <a:xfrm>
              <a:off x="3832645" y="897862"/>
              <a:ext cx="3361939" cy="3063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42225" bIns="160000" anchor="t" anchorCtr="0">
              <a:noAutofit/>
            </a:bodyPr>
            <a:lstStyle/>
            <a:p>
              <a:pPr marL="228600" marR="0" lvl="1" indent="-241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Char char="✔"/>
              </a:pPr>
              <a:r>
                <a:rPr lang="en-US" sz="2200" i="0" u="none" strike="noStrike" cap="none" dirty="0">
                  <a:solidFill>
                    <a:srgbClr val="000000"/>
                  </a:solidFill>
                </a:rPr>
                <a:t>External QAR results</a:t>
              </a:r>
              <a:endParaRPr sz="2200" i="0" u="none" strike="noStrike" cap="none" dirty="0">
                <a:solidFill>
                  <a:srgbClr val="000000"/>
                </a:solidFill>
              </a:endParaRPr>
            </a:p>
            <a:p>
              <a:pPr marL="228600" marR="0" lvl="1" indent="-241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Char char="✔"/>
              </a:pPr>
              <a:r>
                <a:rPr lang="en-US" sz="2200" i="0" u="none" strike="noStrike" cap="none" dirty="0">
                  <a:solidFill>
                    <a:srgbClr val="000000"/>
                  </a:solidFill>
                </a:rPr>
                <a:t>Internal Self-assessment results</a:t>
              </a:r>
              <a:endParaRPr sz="2200" i="0" u="none" strike="noStrike" cap="none" dirty="0">
                <a:solidFill>
                  <a:srgbClr val="000000"/>
                </a:solidFill>
              </a:endParaRPr>
            </a:p>
            <a:p>
              <a:pPr marL="228600" marR="0" lvl="1" indent="-241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Char char="✔"/>
              </a:pPr>
              <a:r>
                <a:rPr lang="en-US" sz="2200" i="0" u="none" strike="noStrike" cap="none" dirty="0">
                  <a:solidFill>
                    <a:srgbClr val="000000"/>
                  </a:solidFill>
                </a:rPr>
                <a:t>Value provided to stakeholder</a:t>
              </a:r>
              <a:endParaRPr sz="1600" dirty="0"/>
            </a:p>
            <a:p>
              <a:pPr marL="228600" marR="0" lvl="1" indent="-2413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Char char="✔"/>
              </a:pPr>
              <a:r>
                <a:rPr lang="en-US" sz="2200" i="0" u="none" strike="noStrike" cap="none" dirty="0">
                  <a:solidFill>
                    <a:srgbClr val="000000"/>
                  </a:solidFill>
                </a:rPr>
                <a:t># Requests for internal audit assistance</a:t>
              </a:r>
              <a:endParaRPr sz="1600" dirty="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c76f25c6a3_12_88"/>
          <p:cNvSpPr txBox="1">
            <a:spLocks noGrp="1"/>
          </p:cNvSpPr>
          <p:nvPr>
            <p:ph type="title" idx="4294967295"/>
          </p:nvPr>
        </p:nvSpPr>
        <p:spPr>
          <a:xfrm>
            <a:off x="877464" y="430974"/>
            <a:ext cx="7965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sz="2200" dirty="0"/>
              <a:t>Internal Metrics</a:t>
            </a:r>
            <a:br>
              <a:rPr lang="en-US" b="0" dirty="0"/>
            </a:br>
            <a:r>
              <a:rPr lang="en-US" dirty="0"/>
              <a:t>Time Budgets/Cycle Time</a:t>
            </a:r>
            <a:endParaRPr dirty="0"/>
          </a:p>
        </p:txBody>
      </p:sp>
      <p:sp>
        <p:nvSpPr>
          <p:cNvPr id="400" name="Google Shape;400;g3c76f25c6a3_12_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</a:t>
            </a:fld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1" name="Google Shape;401;g3c76f25c6a3_12_88"/>
          <p:cNvPicPr preferRelativeResize="0"/>
          <p:nvPr/>
        </p:nvPicPr>
        <p:blipFill rotWithShape="1">
          <a:blip r:embed="rId3">
            <a:alphaModFix/>
          </a:blip>
          <a:srcRect l="23110" r="18912"/>
          <a:stretch/>
        </p:blipFill>
        <p:spPr>
          <a:xfrm>
            <a:off x="524900" y="2708000"/>
            <a:ext cx="5556217" cy="292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g3c76f25c6a3_12_88"/>
          <p:cNvPicPr preferRelativeResize="0"/>
          <p:nvPr/>
        </p:nvPicPr>
        <p:blipFill rotWithShape="1">
          <a:blip r:embed="rId4">
            <a:alphaModFix/>
          </a:blip>
          <a:srcRect l="26077" r="22470"/>
          <a:stretch/>
        </p:blipFill>
        <p:spPr>
          <a:xfrm>
            <a:off x="5952850" y="2581325"/>
            <a:ext cx="5927351" cy="30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3c76f25c6a3_12_88"/>
          <p:cNvSpPr txBox="1"/>
          <p:nvPr/>
        </p:nvSpPr>
        <p:spPr>
          <a:xfrm>
            <a:off x="1001950" y="2230800"/>
            <a:ext cx="4950900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482AB"/>
                </a:solidFill>
              </a:rPr>
              <a:t>Engagement Budget to Actual</a:t>
            </a:r>
            <a:endParaRPr sz="2800" dirty="0">
              <a:solidFill>
                <a:srgbClr val="1482AB"/>
              </a:solidFill>
            </a:endParaRPr>
          </a:p>
        </p:txBody>
      </p:sp>
      <p:sp>
        <p:nvSpPr>
          <p:cNvPr id="404" name="Google Shape;404;g3c76f25c6a3_12_88"/>
          <p:cNvSpPr txBox="1"/>
          <p:nvPr/>
        </p:nvSpPr>
        <p:spPr>
          <a:xfrm>
            <a:off x="7813875" y="2183100"/>
            <a:ext cx="20757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482AB"/>
                </a:solidFill>
              </a:rPr>
              <a:t>Cycle Time</a:t>
            </a:r>
            <a:endParaRPr sz="2800" dirty="0">
              <a:solidFill>
                <a:srgbClr val="1482AB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c7c38854e2_0_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Polling Question</a:t>
            </a:r>
            <a:endParaRPr dirty="0"/>
          </a:p>
        </p:txBody>
      </p:sp>
      <p:sp>
        <p:nvSpPr>
          <p:cNvPr id="410" name="Google Shape;410;g3c7c38854e2_0_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/>
              <a:t>Which cycle time category goes over budget most often?</a:t>
            </a:r>
            <a:r>
              <a:rPr lang="en-US" sz="1300" dirty="0"/>
              <a:t>  </a:t>
            </a: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UcPeriod"/>
            </a:pPr>
            <a:r>
              <a:rPr lang="en-US" sz="2300" dirty="0"/>
              <a:t>Planning</a:t>
            </a:r>
            <a:endParaRPr sz="2300" dirty="0"/>
          </a:p>
          <a:p>
            <a:pPr marL="45720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UcPeriod"/>
            </a:pPr>
            <a:r>
              <a:rPr lang="en-US" sz="2300" dirty="0"/>
              <a:t>Fieldwork</a:t>
            </a:r>
            <a:endParaRPr sz="2300" dirty="0"/>
          </a:p>
          <a:p>
            <a:pPr marL="45720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UcPeriod"/>
            </a:pPr>
            <a:r>
              <a:rPr lang="en-US" sz="2300" dirty="0"/>
              <a:t>Reporting</a:t>
            </a:r>
            <a:endParaRPr sz="2300" dirty="0"/>
          </a:p>
          <a:p>
            <a:pPr marL="45720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UcPeriod"/>
            </a:pPr>
            <a:r>
              <a:rPr lang="en-US" sz="2300" dirty="0"/>
              <a:t>All of them</a:t>
            </a:r>
            <a:endParaRPr sz="2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6000"/>
              <a:buFont typeface="Arial"/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207" name="Google Shape;207;p4" descr="Mat, Welcome  Color  Layered  Also available in black-and-white, 012-0697 (Provided by Getty Images)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349" r="5358"/>
          <a:stretch/>
        </p:blipFill>
        <p:spPr>
          <a:xfrm>
            <a:off x="5540788" y="627150"/>
            <a:ext cx="6172201" cy="4873500"/>
          </a:xfrm>
          <a:prstGeom prst="rect">
            <a:avLst/>
          </a:prstGeom>
        </p:spPr>
      </p:pic>
      <p:sp>
        <p:nvSpPr>
          <p:cNvPr id="208" name="Google Shape;208;p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graphicFrame>
        <p:nvGraphicFramePr>
          <p:cNvPr id="209" name="Google Shape;209;p4"/>
          <p:cNvGraphicFramePr/>
          <p:nvPr/>
        </p:nvGraphicFramePr>
        <p:xfrm>
          <a:off x="459350" y="407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{2EAF0117-9F13-43DC-8E53-D3887DD8656D}</a:tableStyleId>
              </a:tblPr>
              <a:tblGrid>
                <a:gridCol w="190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7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/>
                        <a:t>Hollie Andrus</a:t>
                      </a:r>
                      <a:endParaRPr sz="1700"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Chief Audit Executive</a:t>
                      </a: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 dirty="0"/>
                        <a:t>University of Utah</a:t>
                      </a:r>
                      <a:endParaRPr sz="1700" i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/>
                        <a:t>Lisa Beymer</a:t>
                      </a:r>
                      <a:endParaRPr sz="1700"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Associate Vice President</a:t>
                      </a: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Chief Audit Officer</a:t>
                      </a: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 dirty="0"/>
                        <a:t>Indiana University</a:t>
                      </a:r>
                      <a:endParaRPr sz="1700" i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/>
                        <a:t>Patty Davidson</a:t>
                      </a:r>
                      <a:endParaRPr sz="1700"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Director of Internal Audit</a:t>
                      </a: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 dirty="0"/>
                        <a:t>Binghamton University</a:t>
                      </a:r>
                      <a:endParaRPr sz="1700" i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/>
                        <a:t>Kara Hefner</a:t>
                      </a:r>
                      <a:endParaRPr sz="1700"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Internal Audit Manager</a:t>
                      </a: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 dirty="0"/>
                        <a:t>University of North Carolina - Chapel Hill</a:t>
                      </a:r>
                      <a:endParaRPr sz="1700" i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0" name="Google Shape;210;p4"/>
          <p:cNvPicPr preferRelativeResize="0"/>
          <p:nvPr/>
        </p:nvPicPr>
        <p:blipFill rotWithShape="1">
          <a:blip r:embed="rId4">
            <a:alphaModFix/>
          </a:blip>
          <a:srcRect l="13494" t="22551" r="28569" b="38093"/>
          <a:stretch/>
        </p:blipFill>
        <p:spPr>
          <a:xfrm>
            <a:off x="839800" y="591525"/>
            <a:ext cx="1131900" cy="1023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1" name="Google Shape;21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650" y="1840513"/>
            <a:ext cx="1132200" cy="1132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2" name="Google Shape;212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2400" y="3198125"/>
            <a:ext cx="806700" cy="1023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3" name="Google Shape;213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3300" y="4447125"/>
            <a:ext cx="864900" cy="1132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c76f25c6a3_12_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dirty="0"/>
              <a:t>Time Utilization</a:t>
            </a:r>
            <a:endParaRPr dirty="0"/>
          </a:p>
        </p:txBody>
      </p:sp>
      <p:sp>
        <p:nvSpPr>
          <p:cNvPr id="416" name="Google Shape;416;g3c76f25c6a3_12_99"/>
          <p:cNvSpPr txBox="1">
            <a:spLocks noGrp="1"/>
          </p:cNvSpPr>
          <p:nvPr>
            <p:ph type="body" idx="4294967295"/>
          </p:nvPr>
        </p:nvSpPr>
        <p:spPr>
          <a:xfrm>
            <a:off x="897700" y="1877137"/>
            <a:ext cx="3875400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rgbClr val="1482AB"/>
                </a:solidFill>
                <a:latin typeface="Arial"/>
                <a:ea typeface="Arial"/>
                <a:cs typeface="Arial"/>
                <a:sym typeface="Arial"/>
              </a:rPr>
              <a:t>Budget to Actual Time Projections:</a:t>
            </a:r>
            <a:endParaRPr dirty="0">
              <a:solidFill>
                <a:srgbClr val="1482A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rgbClr val="1482AB"/>
              </a:solidFill>
            </a:endParaRPr>
          </a:p>
          <a:p>
            <a:pPr marL="285750" lvl="0" indent="-3778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Noto Sans Symbols"/>
              <a:buChar char="✔"/>
            </a:pPr>
            <a:r>
              <a:rPr lang="en-US" sz="2550" dirty="0">
                <a:solidFill>
                  <a:srgbClr val="1482AB"/>
                </a:solidFill>
                <a:latin typeface="Arial"/>
                <a:ea typeface="Arial"/>
                <a:cs typeface="Arial"/>
                <a:sym typeface="Arial"/>
              </a:rPr>
              <a:t>% Engagement work		</a:t>
            </a:r>
            <a:endParaRPr sz="2550" dirty="0"/>
          </a:p>
          <a:p>
            <a:pPr marL="285750" lvl="0" indent="-3778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Noto Sans Symbols"/>
              <a:buChar char="✔"/>
            </a:pPr>
            <a:r>
              <a:rPr lang="en-US" sz="2550" dirty="0">
                <a:solidFill>
                  <a:srgbClr val="1482AB"/>
                </a:solidFill>
                <a:latin typeface="Arial"/>
                <a:ea typeface="Arial"/>
                <a:cs typeface="Arial"/>
                <a:sym typeface="Arial"/>
              </a:rPr>
              <a:t>% Employee Leave</a:t>
            </a:r>
            <a:endParaRPr sz="2550" dirty="0"/>
          </a:p>
          <a:p>
            <a:pPr marL="285750" lvl="0" indent="-3778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Noto Sans Symbols"/>
              <a:buChar char="✔"/>
            </a:pPr>
            <a:r>
              <a:rPr lang="en-US" sz="2550" dirty="0">
                <a:solidFill>
                  <a:srgbClr val="1482AB"/>
                </a:solidFill>
                <a:latin typeface="Arial"/>
                <a:ea typeface="Arial"/>
                <a:cs typeface="Arial"/>
                <a:sym typeface="Arial"/>
              </a:rPr>
              <a:t>% Training</a:t>
            </a:r>
            <a:endParaRPr sz="2550" dirty="0"/>
          </a:p>
          <a:p>
            <a:pPr marL="285750" lvl="0" indent="-3778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Noto Sans Symbols"/>
              <a:buChar char="✔"/>
            </a:pPr>
            <a:r>
              <a:rPr lang="en-US" sz="2550" dirty="0">
                <a:solidFill>
                  <a:srgbClr val="1482AB"/>
                </a:solidFill>
                <a:latin typeface="Arial"/>
                <a:ea typeface="Arial"/>
                <a:cs typeface="Arial"/>
                <a:sym typeface="Arial"/>
              </a:rPr>
              <a:t>% Admin duties</a:t>
            </a:r>
            <a:endParaRPr sz="2550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417" name="Google Shape;417;g3c76f25c6a3_12_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</a:t>
            </a:fld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8" name="Google Shape;418;g3c76f25c6a3_12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200" y="1877125"/>
            <a:ext cx="7216625" cy="3310350"/>
          </a:xfrm>
          <a:prstGeom prst="rect">
            <a:avLst/>
          </a:prstGeom>
          <a:noFill/>
          <a:ln w="9525" cap="flat" cmpd="sng">
            <a:solidFill>
              <a:srgbClr val="1C3F9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c76f25c6a3_12_1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dirty="0"/>
              <a:t>Employee Development &amp; Retention</a:t>
            </a:r>
            <a:endParaRPr dirty="0"/>
          </a:p>
        </p:txBody>
      </p:sp>
      <p:grpSp>
        <p:nvGrpSpPr>
          <p:cNvPr id="424" name="Google Shape;424;g3c76f25c6a3_12_106"/>
          <p:cNvGrpSpPr/>
          <p:nvPr/>
        </p:nvGrpSpPr>
        <p:grpSpPr>
          <a:xfrm>
            <a:off x="2506225" y="1402652"/>
            <a:ext cx="6808851" cy="4538230"/>
            <a:chOff x="0" y="38840"/>
            <a:chExt cx="6808851" cy="4434030"/>
          </a:xfrm>
        </p:grpSpPr>
        <p:sp>
          <p:nvSpPr>
            <p:cNvPr id="425" name="Google Shape;425;g3c76f25c6a3_12_106"/>
            <p:cNvSpPr/>
            <p:nvPr/>
          </p:nvSpPr>
          <p:spPr>
            <a:xfrm>
              <a:off x="0" y="319280"/>
              <a:ext cx="6808851" cy="2034900"/>
            </a:xfrm>
            <a:prstGeom prst="rect">
              <a:avLst/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24CE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g3c76f25c6a3_12_106"/>
            <p:cNvSpPr txBox="1"/>
            <p:nvPr/>
          </p:nvSpPr>
          <p:spPr>
            <a:xfrm>
              <a:off x="0" y="319280"/>
              <a:ext cx="6808851" cy="20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8425" tIns="395725" rIns="528425" bIns="135125" anchor="t" anchorCtr="0">
              <a:noAutofit/>
            </a:bodyPr>
            <a:lstStyle/>
            <a:p>
              <a:pPr marL="171450" marR="0" lvl="1" indent="-184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✔"/>
              </a:pPr>
              <a:r>
                <a:rPr lang="en-US" sz="2100" i="0" u="none" strike="noStrike" cap="none" dirty="0">
                  <a:solidFill>
                    <a:srgbClr val="000000"/>
                  </a:solidFill>
                </a:rPr>
                <a:t>CPE requirements met</a:t>
              </a:r>
              <a:endParaRPr sz="2100" i="0" u="none" strike="noStrike" cap="none" dirty="0">
                <a:solidFill>
                  <a:srgbClr val="000000"/>
                </a:solidFill>
              </a:endParaRPr>
            </a:p>
            <a:p>
              <a:pPr marL="171450" marR="0" lvl="1" indent="-1841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✔"/>
              </a:pPr>
              <a:r>
                <a:rPr lang="en-US" sz="2100" i="0" u="none" strike="noStrike" cap="none" dirty="0">
                  <a:solidFill>
                    <a:srgbClr val="000000"/>
                  </a:solidFill>
                </a:rPr>
                <a:t>Ethics training met</a:t>
              </a:r>
              <a:endParaRPr sz="2100" i="0" u="none" strike="noStrike" cap="none" dirty="0">
                <a:solidFill>
                  <a:srgbClr val="000000"/>
                </a:solidFill>
              </a:endParaRPr>
            </a:p>
            <a:p>
              <a:pPr marL="171450" marR="0" lvl="1" indent="-1841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✔"/>
              </a:pPr>
              <a:r>
                <a:rPr lang="en-US" sz="2100" i="0" u="none" strike="noStrike" cap="none" dirty="0">
                  <a:solidFill>
                    <a:srgbClr val="000000"/>
                  </a:solidFill>
                </a:rPr>
                <a:t>Certifications, degrees earned</a:t>
              </a:r>
              <a:endParaRPr sz="2100" i="0" u="none" strike="noStrike" cap="none" dirty="0">
                <a:solidFill>
                  <a:srgbClr val="000000"/>
                </a:solidFill>
              </a:endParaRPr>
            </a:p>
            <a:p>
              <a:pPr marL="171450" marR="0" lvl="1" indent="-1841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✔"/>
              </a:pPr>
              <a:r>
                <a:rPr lang="en-US" sz="2100" i="0" u="none" strike="noStrike" cap="none" dirty="0">
                  <a:solidFill>
                    <a:srgbClr val="000000"/>
                  </a:solidFill>
                </a:rPr>
                <a:t>Internal trainings met</a:t>
              </a:r>
              <a:endParaRPr sz="2100" i="0" u="none" strike="noStrike" cap="none" dirty="0">
                <a:solidFill>
                  <a:srgbClr val="000000"/>
                </a:solidFill>
              </a:endParaRPr>
            </a:p>
            <a:p>
              <a:pPr marL="171450" marR="0" lvl="1" indent="-1841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✔"/>
              </a:pPr>
              <a:r>
                <a:rPr lang="en-US" sz="2100" i="0" u="none" strike="noStrike" cap="none" dirty="0">
                  <a:solidFill>
                    <a:srgbClr val="000000"/>
                  </a:solidFill>
                </a:rPr>
                <a:t>Employees with mentors</a:t>
              </a:r>
              <a:endParaRPr sz="21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27" name="Google Shape;427;g3c76f25c6a3_12_106"/>
            <p:cNvSpPr/>
            <p:nvPr/>
          </p:nvSpPr>
          <p:spPr>
            <a:xfrm>
              <a:off x="340442" y="38840"/>
              <a:ext cx="4766195" cy="560880"/>
            </a:xfrm>
            <a:prstGeom prst="roundRect">
              <a:avLst>
                <a:gd name="adj" fmla="val 16667"/>
              </a:avLst>
            </a:prstGeom>
            <a:solidFill>
              <a:srgbClr val="24CE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g3c76f25c6a3_12_106"/>
            <p:cNvSpPr txBox="1"/>
            <p:nvPr/>
          </p:nvSpPr>
          <p:spPr>
            <a:xfrm>
              <a:off x="367822" y="66220"/>
              <a:ext cx="4711435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150" tIns="0" rIns="1801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i="0" u="none" strike="noStrike" cap="none" dirty="0">
                  <a:solidFill>
                    <a:schemeClr val="lt1"/>
                  </a:solidFill>
                </a:rPr>
                <a:t>Training &amp; Development</a:t>
              </a:r>
              <a:endParaRPr sz="2400" i="0" u="none" strike="noStrike" cap="none" dirty="0">
                <a:solidFill>
                  <a:schemeClr val="lt1"/>
                </a:solidFill>
              </a:endParaRPr>
            </a:p>
          </p:txBody>
        </p:sp>
        <p:sp>
          <p:nvSpPr>
            <p:cNvPr id="429" name="Google Shape;429;g3c76f25c6a3_12_106"/>
            <p:cNvSpPr/>
            <p:nvPr/>
          </p:nvSpPr>
          <p:spPr>
            <a:xfrm>
              <a:off x="0" y="2737220"/>
              <a:ext cx="6808851" cy="1735650"/>
            </a:xfrm>
            <a:prstGeom prst="rect">
              <a:avLst/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40B9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g3c76f25c6a3_12_106"/>
            <p:cNvSpPr txBox="1"/>
            <p:nvPr/>
          </p:nvSpPr>
          <p:spPr>
            <a:xfrm>
              <a:off x="0" y="2737220"/>
              <a:ext cx="6808851" cy="173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8425" tIns="395725" rIns="528425" bIns="135125" anchor="t" anchorCtr="0">
              <a:noAutofit/>
            </a:bodyPr>
            <a:lstStyle/>
            <a:p>
              <a:pPr marL="171450" marR="0" lvl="1" indent="-184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✔"/>
              </a:pPr>
              <a:r>
                <a:rPr lang="en-US" sz="2100" i="0" u="none" strike="noStrike" cap="none" dirty="0">
                  <a:solidFill>
                    <a:srgbClr val="000000"/>
                  </a:solidFill>
                </a:rPr>
                <a:t># Staff to desired level</a:t>
              </a:r>
              <a:endParaRPr sz="2100" i="0" u="none" strike="noStrike" cap="none" dirty="0">
                <a:solidFill>
                  <a:srgbClr val="000000"/>
                </a:solidFill>
              </a:endParaRPr>
            </a:p>
            <a:p>
              <a:pPr marL="171450" marR="0" lvl="1" indent="-1841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✔"/>
              </a:pPr>
              <a:r>
                <a:rPr lang="en-US" sz="2100" i="0" u="none" strike="noStrike" cap="none" dirty="0">
                  <a:solidFill>
                    <a:srgbClr val="000000"/>
                  </a:solidFill>
                </a:rPr>
                <a:t>% Planned headcount not filled</a:t>
              </a:r>
              <a:endParaRPr sz="2100" i="0" u="none" strike="noStrike" cap="none" dirty="0">
                <a:solidFill>
                  <a:srgbClr val="000000"/>
                </a:solidFill>
              </a:endParaRPr>
            </a:p>
            <a:p>
              <a:pPr marL="171450" marR="0" lvl="1" indent="-1841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✔"/>
              </a:pPr>
              <a:r>
                <a:rPr lang="en-US" sz="2100" i="0" u="none" strike="noStrike" cap="none" dirty="0">
                  <a:solidFill>
                    <a:srgbClr val="000000"/>
                  </a:solidFill>
                </a:rPr>
                <a:t>Employee turnover</a:t>
              </a:r>
              <a:endParaRPr sz="2100" i="0" u="none" strike="noStrike" cap="none" dirty="0">
                <a:solidFill>
                  <a:srgbClr val="000000"/>
                </a:solidFill>
              </a:endParaRPr>
            </a:p>
            <a:p>
              <a:pPr marL="171450" marR="0" lvl="1" indent="-1841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Char char="✔"/>
              </a:pPr>
              <a:r>
                <a:rPr lang="en-US" sz="2100" i="0" u="none" strike="noStrike" cap="none" dirty="0">
                  <a:solidFill>
                    <a:srgbClr val="000000"/>
                  </a:solidFill>
                </a:rPr>
                <a:t>Average # days to fill a position</a:t>
              </a:r>
              <a:endParaRPr sz="21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31" name="Google Shape;431;g3c76f25c6a3_12_106"/>
            <p:cNvSpPr/>
            <p:nvPr/>
          </p:nvSpPr>
          <p:spPr>
            <a:xfrm>
              <a:off x="340442" y="2456780"/>
              <a:ext cx="4766195" cy="560880"/>
            </a:xfrm>
            <a:prstGeom prst="roundRect">
              <a:avLst>
                <a:gd name="adj" fmla="val 16667"/>
              </a:avLst>
            </a:prstGeom>
            <a:solidFill>
              <a:srgbClr val="40B99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g3c76f25c6a3_12_106"/>
            <p:cNvSpPr txBox="1"/>
            <p:nvPr/>
          </p:nvSpPr>
          <p:spPr>
            <a:xfrm>
              <a:off x="367822" y="2484160"/>
              <a:ext cx="4711435" cy="506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150" tIns="0" rIns="1801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i="0" u="none" strike="noStrike" cap="none" dirty="0">
                  <a:solidFill>
                    <a:schemeClr val="lt1"/>
                  </a:solidFill>
                </a:rPr>
                <a:t>Staffing</a:t>
              </a:r>
              <a:endParaRPr sz="2400" i="0" u="none" strike="noStrike" cap="none" dirty="0">
                <a:solidFill>
                  <a:schemeClr val="lt1"/>
                </a:solidFill>
              </a:endParaRPr>
            </a:p>
          </p:txBody>
        </p:sp>
      </p:grpSp>
      <p:sp>
        <p:nvSpPr>
          <p:cNvPr id="433" name="Google Shape;433;g3c76f25c6a3_12_1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31</a:t>
            </a:fld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c76f25c6a3_12_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wentieth Century"/>
              <a:buNone/>
            </a:pPr>
            <a:r>
              <a:rPr lang="en-US" dirty="0">
                <a:solidFill>
                  <a:srgbClr val="1C3F94"/>
                </a:solidFill>
              </a:rPr>
              <a:t>Department Expenses</a:t>
            </a:r>
            <a:endParaRPr dirty="0">
              <a:solidFill>
                <a:srgbClr val="1C3F94"/>
              </a:solidFill>
            </a:endParaRPr>
          </a:p>
        </p:txBody>
      </p:sp>
      <p:sp>
        <p:nvSpPr>
          <p:cNvPr id="439" name="Google Shape;439;g3c76f25c6a3_12_120"/>
          <p:cNvSpPr txBox="1">
            <a:spLocks noGrp="1"/>
          </p:cNvSpPr>
          <p:nvPr>
            <p:ph type="body" idx="4294967295"/>
          </p:nvPr>
        </p:nvSpPr>
        <p:spPr>
          <a:xfrm>
            <a:off x="1538639" y="1942383"/>
            <a:ext cx="3342900" cy="3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 fontScale="25000" lnSpcReduction="20000"/>
          </a:bodyPr>
          <a:lstStyle/>
          <a:p>
            <a:pPr marL="28575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8000" dirty="0">
                <a:solidFill>
                  <a:srgbClr val="1482AB"/>
                </a:solidFill>
              </a:rPr>
              <a:t>Internal Audit Department budgeted to actual expenses</a:t>
            </a:r>
            <a:endParaRPr sz="8000" dirty="0">
              <a:solidFill>
                <a:srgbClr val="1482AB"/>
              </a:solidFill>
            </a:endParaRPr>
          </a:p>
          <a:p>
            <a:pPr marL="2286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8000" dirty="0">
              <a:solidFill>
                <a:srgbClr val="1482AB"/>
              </a:solidFill>
            </a:endParaRPr>
          </a:p>
          <a:p>
            <a:pPr marL="28575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8000" dirty="0">
                <a:solidFill>
                  <a:srgbClr val="1482AB"/>
                </a:solidFill>
              </a:rPr>
              <a:t>Cost per hour of services</a:t>
            </a:r>
            <a:endParaRPr sz="8000" dirty="0">
              <a:solidFill>
                <a:srgbClr val="1482AB"/>
              </a:solidFill>
            </a:endParaRPr>
          </a:p>
          <a:p>
            <a:pPr marL="2286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8000" dirty="0">
              <a:solidFill>
                <a:srgbClr val="1482AB"/>
              </a:solidFill>
            </a:endParaRPr>
          </a:p>
          <a:p>
            <a:pPr marL="28575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8000" dirty="0">
                <a:solidFill>
                  <a:srgbClr val="1482AB"/>
                </a:solidFill>
              </a:rPr>
              <a:t>Cost of Outsourced resources</a:t>
            </a:r>
            <a:endParaRPr sz="8000" dirty="0">
              <a:solidFill>
                <a:srgbClr val="1482AB"/>
              </a:solidFill>
            </a:endParaRPr>
          </a:p>
          <a:p>
            <a:pPr marL="2286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8000" dirty="0">
              <a:solidFill>
                <a:srgbClr val="1482AB"/>
              </a:solidFill>
            </a:endParaRPr>
          </a:p>
          <a:p>
            <a:pPr marL="28575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8000" dirty="0">
                <a:solidFill>
                  <a:srgbClr val="1482AB"/>
                </a:solidFill>
              </a:rPr>
              <a:t># Engagements requiring outsourced resources</a:t>
            </a:r>
            <a:endParaRPr sz="8000" dirty="0">
              <a:solidFill>
                <a:srgbClr val="1482AB"/>
              </a:solidFill>
            </a:endParaRPr>
          </a:p>
          <a:p>
            <a:pPr marL="28575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Noto Sans Symbols"/>
              <a:buNone/>
            </a:pPr>
            <a:endParaRPr sz="2000" dirty="0">
              <a:solidFill>
                <a:srgbClr val="1482AB"/>
              </a:solidFill>
            </a:endParaRPr>
          </a:p>
          <a:p>
            <a:pPr marL="28575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Noto Sans Symbols"/>
              <a:buNone/>
            </a:pPr>
            <a:endParaRPr sz="2000" dirty="0">
              <a:solidFill>
                <a:srgbClr val="1482A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endParaRPr dirty="0">
              <a:solidFill>
                <a:srgbClr val="1482A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endParaRPr dirty="0">
              <a:solidFill>
                <a:srgbClr val="1482A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endParaRPr dirty="0">
              <a:solidFill>
                <a:srgbClr val="1482AB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Font typeface="Arial"/>
              <a:buNone/>
            </a:pPr>
            <a:endParaRPr dirty="0"/>
          </a:p>
        </p:txBody>
      </p:sp>
      <p:sp>
        <p:nvSpPr>
          <p:cNvPr id="440" name="Google Shape;440;g3c76f25c6a3_12_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32</a:t>
            </a:fld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1" name="Google Shape;441;g3c76f25c6a3_12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5200" y="1852806"/>
            <a:ext cx="5808598" cy="2608844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3c76f25c6a3_12_120"/>
          <p:cNvSpPr txBox="1"/>
          <p:nvPr/>
        </p:nvSpPr>
        <p:spPr>
          <a:xfrm>
            <a:off x="5811375" y="4761125"/>
            <a:ext cx="5295000" cy="723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>
                <a:solidFill>
                  <a:schemeClr val="dk1"/>
                </a:solidFill>
              </a:rPr>
              <a:t>$511,000 / 5 employees = $102,200/employee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>
                <a:solidFill>
                  <a:schemeClr val="dk1"/>
                </a:solidFill>
              </a:rPr>
              <a:t>$511,000 / 10,000 work hours = $51.10/hour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c76f25c6a3_12_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dirty="0"/>
              <a:t>Department Initiatives</a:t>
            </a:r>
            <a:endParaRPr dirty="0"/>
          </a:p>
        </p:txBody>
      </p:sp>
      <p:grpSp>
        <p:nvGrpSpPr>
          <p:cNvPr id="448" name="Google Shape;448;g3c76f25c6a3_12_128"/>
          <p:cNvGrpSpPr/>
          <p:nvPr/>
        </p:nvGrpSpPr>
        <p:grpSpPr>
          <a:xfrm>
            <a:off x="1264525" y="1670126"/>
            <a:ext cx="9949465" cy="3754185"/>
            <a:chOff x="4776" y="321909"/>
            <a:chExt cx="7663456" cy="3214750"/>
          </a:xfrm>
        </p:grpSpPr>
        <p:sp>
          <p:nvSpPr>
            <p:cNvPr id="449" name="Google Shape;449;g3c76f25c6a3_12_128"/>
            <p:cNvSpPr/>
            <p:nvPr/>
          </p:nvSpPr>
          <p:spPr>
            <a:xfrm>
              <a:off x="4776" y="321909"/>
              <a:ext cx="2450267" cy="980107"/>
            </a:xfrm>
            <a:prstGeom prst="chevron">
              <a:avLst>
                <a:gd name="adj" fmla="val 50000"/>
              </a:avLst>
            </a:prstGeom>
            <a:solidFill>
              <a:srgbClr val="19ACE4"/>
            </a:solidFill>
            <a:ln w="296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6775" tIns="106775" rIns="106775" bIns="106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g3c76f25c6a3_12_128"/>
            <p:cNvSpPr txBox="1"/>
            <p:nvPr/>
          </p:nvSpPr>
          <p:spPr>
            <a:xfrm>
              <a:off x="494830" y="321909"/>
              <a:ext cx="1470160" cy="980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600" tIns="17775" rIns="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3"/>
                <a:buFont typeface="Arial"/>
                <a:buNone/>
              </a:pPr>
              <a:r>
                <a:rPr lang="en-US" sz="2802" i="0" u="none" strike="noStrike" cap="none" dirty="0">
                  <a:solidFill>
                    <a:schemeClr val="lt1"/>
                  </a:solidFill>
                </a:rPr>
                <a:t>Continuous Auditing</a:t>
              </a:r>
              <a:endParaRPr sz="2802" i="0" u="none" strike="noStrike" cap="none" dirty="0">
                <a:solidFill>
                  <a:schemeClr val="lt1"/>
                </a:solidFill>
              </a:endParaRPr>
            </a:p>
          </p:txBody>
        </p:sp>
        <p:sp>
          <p:nvSpPr>
            <p:cNvPr id="451" name="Google Shape;451;g3c76f25c6a3_12_128"/>
            <p:cNvSpPr/>
            <p:nvPr/>
          </p:nvSpPr>
          <p:spPr>
            <a:xfrm>
              <a:off x="2136508" y="405218"/>
              <a:ext cx="2033722" cy="813488"/>
            </a:xfrm>
            <a:prstGeom prst="chevron">
              <a:avLst>
                <a:gd name="adj" fmla="val 50000"/>
              </a:avLst>
            </a:prstGeom>
            <a:solidFill>
              <a:srgbClr val="CBE2F5">
                <a:alpha val="90196"/>
              </a:srgbClr>
            </a:solidFill>
            <a:ln w="29650" cap="flat" cmpd="sng">
              <a:solidFill>
                <a:srgbClr val="CBE2F5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6775" tIns="106775" rIns="106775" bIns="106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g3c76f25c6a3_12_128"/>
            <p:cNvSpPr txBox="1"/>
            <p:nvPr/>
          </p:nvSpPr>
          <p:spPr>
            <a:xfrm>
              <a:off x="2543252" y="405218"/>
              <a:ext cx="1220234" cy="813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700" tIns="11850" rIns="0" bIns="11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8"/>
                <a:buFont typeface="Arial"/>
                <a:buNone/>
              </a:pPr>
              <a:r>
                <a:rPr lang="en-US" sz="1968" i="0" u="none" strike="noStrike" cap="none" dirty="0">
                  <a:solidFill>
                    <a:srgbClr val="000000"/>
                  </a:solidFill>
                </a:rPr>
                <a:t># hours spent on continuous auditing</a:t>
              </a:r>
              <a:endParaRPr sz="1968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53" name="Google Shape;453;g3c76f25c6a3_12_128"/>
            <p:cNvSpPr/>
            <p:nvPr/>
          </p:nvSpPr>
          <p:spPr>
            <a:xfrm>
              <a:off x="3885509" y="405218"/>
              <a:ext cx="2033722" cy="813488"/>
            </a:xfrm>
            <a:prstGeom prst="chevron">
              <a:avLst>
                <a:gd name="adj" fmla="val 50000"/>
              </a:avLst>
            </a:prstGeom>
            <a:solidFill>
              <a:srgbClr val="CBE2F5">
                <a:alpha val="90196"/>
              </a:srgbClr>
            </a:solidFill>
            <a:ln w="29650" cap="flat" cmpd="sng">
              <a:solidFill>
                <a:srgbClr val="CBE2F5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6775" tIns="106775" rIns="106775" bIns="106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g3c76f25c6a3_12_128"/>
            <p:cNvSpPr txBox="1"/>
            <p:nvPr/>
          </p:nvSpPr>
          <p:spPr>
            <a:xfrm>
              <a:off x="4292253" y="405218"/>
              <a:ext cx="1220234" cy="813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700" tIns="11850" rIns="0" bIns="11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8"/>
                <a:buFont typeface="Arial"/>
                <a:buNone/>
              </a:pPr>
              <a:r>
                <a:rPr lang="en-US" sz="1968" i="0" u="none" strike="noStrike" cap="none" dirty="0">
                  <a:solidFill>
                    <a:srgbClr val="000000"/>
                  </a:solidFill>
                </a:rPr>
                <a:t># controls assessed</a:t>
              </a:r>
              <a:endParaRPr sz="1968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55" name="Google Shape;455;g3c76f25c6a3_12_128"/>
            <p:cNvSpPr/>
            <p:nvPr/>
          </p:nvSpPr>
          <p:spPr>
            <a:xfrm>
              <a:off x="5634510" y="405218"/>
              <a:ext cx="2033722" cy="813488"/>
            </a:xfrm>
            <a:prstGeom prst="chevron">
              <a:avLst>
                <a:gd name="adj" fmla="val 50000"/>
              </a:avLst>
            </a:prstGeom>
            <a:solidFill>
              <a:srgbClr val="CBE2F5">
                <a:alpha val="90196"/>
              </a:srgbClr>
            </a:solidFill>
            <a:ln w="29650" cap="flat" cmpd="sng">
              <a:solidFill>
                <a:srgbClr val="CBE2F5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6775" tIns="106775" rIns="106775" bIns="106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g3c76f25c6a3_12_128"/>
            <p:cNvSpPr txBox="1"/>
            <p:nvPr/>
          </p:nvSpPr>
          <p:spPr>
            <a:xfrm>
              <a:off x="6041254" y="405218"/>
              <a:ext cx="1220234" cy="813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700" tIns="11850" rIns="0" bIns="11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8"/>
                <a:buFont typeface="Arial"/>
                <a:buNone/>
              </a:pPr>
              <a:r>
                <a:rPr lang="en-US" sz="1968" i="0" u="none" strike="noStrike" cap="none" dirty="0">
                  <a:solidFill>
                    <a:srgbClr val="000000"/>
                  </a:solidFill>
                </a:rPr>
                <a:t># exceptions identified</a:t>
              </a:r>
              <a:endParaRPr sz="1968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57" name="Google Shape;457;g3c76f25c6a3_12_128"/>
            <p:cNvSpPr/>
            <p:nvPr/>
          </p:nvSpPr>
          <p:spPr>
            <a:xfrm>
              <a:off x="4776" y="1439230"/>
              <a:ext cx="2450267" cy="980107"/>
            </a:xfrm>
            <a:prstGeom prst="chevron">
              <a:avLst>
                <a:gd name="adj" fmla="val 50000"/>
              </a:avLst>
            </a:prstGeom>
            <a:solidFill>
              <a:srgbClr val="19ACE4"/>
            </a:solidFill>
            <a:ln w="296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6775" tIns="106775" rIns="106775" bIns="106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g3c76f25c6a3_12_128"/>
            <p:cNvSpPr txBox="1"/>
            <p:nvPr/>
          </p:nvSpPr>
          <p:spPr>
            <a:xfrm>
              <a:off x="494830" y="1439230"/>
              <a:ext cx="1470160" cy="980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600" tIns="17775" rIns="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3"/>
                <a:buFont typeface="Arial"/>
                <a:buNone/>
              </a:pPr>
              <a:r>
                <a:rPr lang="en-US" sz="2802" i="0" u="none" strike="noStrike" cap="none" dirty="0">
                  <a:solidFill>
                    <a:schemeClr val="lt1"/>
                  </a:solidFill>
                </a:rPr>
                <a:t>Data Analytics</a:t>
              </a:r>
              <a:endParaRPr sz="2802" i="0" u="none" strike="noStrike" cap="none" dirty="0">
                <a:solidFill>
                  <a:schemeClr val="lt1"/>
                </a:solidFill>
              </a:endParaRPr>
            </a:p>
          </p:txBody>
        </p:sp>
        <p:sp>
          <p:nvSpPr>
            <p:cNvPr id="459" name="Google Shape;459;g3c76f25c6a3_12_128"/>
            <p:cNvSpPr/>
            <p:nvPr/>
          </p:nvSpPr>
          <p:spPr>
            <a:xfrm>
              <a:off x="2136508" y="1522540"/>
              <a:ext cx="2033722" cy="813488"/>
            </a:xfrm>
            <a:prstGeom prst="chevron">
              <a:avLst>
                <a:gd name="adj" fmla="val 50000"/>
              </a:avLst>
            </a:prstGeom>
            <a:solidFill>
              <a:srgbClr val="CBE2F5">
                <a:alpha val="90196"/>
              </a:srgbClr>
            </a:solidFill>
            <a:ln w="29650" cap="flat" cmpd="sng">
              <a:solidFill>
                <a:srgbClr val="CBE2F5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6775" tIns="106775" rIns="106775" bIns="106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g3c76f25c6a3_12_128"/>
            <p:cNvSpPr txBox="1"/>
            <p:nvPr/>
          </p:nvSpPr>
          <p:spPr>
            <a:xfrm>
              <a:off x="2543252" y="1522540"/>
              <a:ext cx="1220234" cy="813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700" tIns="11850" rIns="0" bIns="11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8"/>
                <a:buFont typeface="Arial"/>
                <a:buNone/>
              </a:pPr>
              <a:r>
                <a:rPr lang="en-US" sz="1968" i="0" u="none" strike="noStrike" cap="none" dirty="0">
                  <a:solidFill>
                    <a:srgbClr val="000000"/>
                  </a:solidFill>
                </a:rPr>
                <a:t># audits using data analytics</a:t>
              </a:r>
              <a:endParaRPr sz="1968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61" name="Google Shape;461;g3c76f25c6a3_12_128"/>
            <p:cNvSpPr/>
            <p:nvPr/>
          </p:nvSpPr>
          <p:spPr>
            <a:xfrm>
              <a:off x="3885509" y="1522540"/>
              <a:ext cx="2033722" cy="813488"/>
            </a:xfrm>
            <a:prstGeom prst="chevron">
              <a:avLst>
                <a:gd name="adj" fmla="val 50000"/>
              </a:avLst>
            </a:prstGeom>
            <a:solidFill>
              <a:srgbClr val="CBE2F5">
                <a:alpha val="90196"/>
              </a:srgbClr>
            </a:solidFill>
            <a:ln w="29650" cap="flat" cmpd="sng">
              <a:solidFill>
                <a:srgbClr val="CBE2F5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6775" tIns="106775" rIns="106775" bIns="106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g3c76f25c6a3_12_128"/>
            <p:cNvSpPr txBox="1"/>
            <p:nvPr/>
          </p:nvSpPr>
          <p:spPr>
            <a:xfrm>
              <a:off x="4292253" y="1522540"/>
              <a:ext cx="1220234" cy="813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700" tIns="11850" rIns="0" bIns="11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8"/>
                <a:buFont typeface="Arial"/>
                <a:buNone/>
              </a:pPr>
              <a:r>
                <a:rPr lang="en-US" sz="1968" i="0" u="none" strike="noStrike" cap="none" dirty="0">
                  <a:solidFill>
                    <a:srgbClr val="000000"/>
                  </a:solidFill>
                </a:rPr>
                <a:t># employees trained</a:t>
              </a:r>
              <a:endParaRPr sz="1968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63" name="Google Shape;463;g3c76f25c6a3_12_128"/>
            <p:cNvSpPr/>
            <p:nvPr/>
          </p:nvSpPr>
          <p:spPr>
            <a:xfrm>
              <a:off x="5634510" y="1522540"/>
              <a:ext cx="2033722" cy="813488"/>
            </a:xfrm>
            <a:prstGeom prst="chevron">
              <a:avLst>
                <a:gd name="adj" fmla="val 50000"/>
              </a:avLst>
            </a:prstGeom>
            <a:solidFill>
              <a:srgbClr val="CBE2F5">
                <a:alpha val="90196"/>
              </a:srgbClr>
            </a:solidFill>
            <a:ln w="29650" cap="flat" cmpd="sng">
              <a:solidFill>
                <a:srgbClr val="CBE2F5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6775" tIns="106775" rIns="106775" bIns="106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g3c76f25c6a3_12_128"/>
            <p:cNvSpPr txBox="1"/>
            <p:nvPr/>
          </p:nvSpPr>
          <p:spPr>
            <a:xfrm>
              <a:off x="6041249" y="1522542"/>
              <a:ext cx="1276200" cy="81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700" tIns="11850" rIns="0" bIns="11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8"/>
                <a:buFont typeface="Arial"/>
                <a:buNone/>
              </a:pPr>
              <a:r>
                <a:rPr lang="en-US" sz="1968" i="0" u="none" strike="noStrike" cap="none" dirty="0">
                  <a:solidFill>
                    <a:srgbClr val="000000"/>
                  </a:solidFill>
                </a:rPr>
                <a:t>Time saved, issues found,    $ recovered</a:t>
              </a:r>
              <a:endParaRPr sz="1968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65" name="Google Shape;465;g3c76f25c6a3_12_128"/>
            <p:cNvSpPr/>
            <p:nvPr/>
          </p:nvSpPr>
          <p:spPr>
            <a:xfrm>
              <a:off x="4776" y="2556552"/>
              <a:ext cx="2450267" cy="980107"/>
            </a:xfrm>
            <a:prstGeom prst="chevron">
              <a:avLst>
                <a:gd name="adj" fmla="val 50000"/>
              </a:avLst>
            </a:prstGeom>
            <a:solidFill>
              <a:srgbClr val="19ACE4"/>
            </a:solidFill>
            <a:ln w="296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6775" tIns="106775" rIns="106775" bIns="106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g3c76f25c6a3_12_128"/>
            <p:cNvSpPr txBox="1"/>
            <p:nvPr/>
          </p:nvSpPr>
          <p:spPr>
            <a:xfrm>
              <a:off x="494830" y="2556552"/>
              <a:ext cx="1470160" cy="980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600" tIns="17775" rIns="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3"/>
                <a:buFont typeface="Arial"/>
                <a:buNone/>
              </a:pPr>
              <a:r>
                <a:rPr lang="en-US" sz="2802" i="0" u="none" strike="noStrike" cap="none" dirty="0">
                  <a:solidFill>
                    <a:schemeClr val="lt1"/>
                  </a:solidFill>
                </a:rPr>
                <a:t>A.I.</a:t>
              </a:r>
              <a:endParaRPr sz="2802" i="0" u="none" strike="noStrike" cap="none" dirty="0">
                <a:solidFill>
                  <a:schemeClr val="lt1"/>
                </a:solidFill>
              </a:endParaRPr>
            </a:p>
          </p:txBody>
        </p:sp>
        <p:sp>
          <p:nvSpPr>
            <p:cNvPr id="467" name="Google Shape;467;g3c76f25c6a3_12_128"/>
            <p:cNvSpPr/>
            <p:nvPr/>
          </p:nvSpPr>
          <p:spPr>
            <a:xfrm>
              <a:off x="2136508" y="2639862"/>
              <a:ext cx="2033722" cy="813488"/>
            </a:xfrm>
            <a:prstGeom prst="chevron">
              <a:avLst>
                <a:gd name="adj" fmla="val 50000"/>
              </a:avLst>
            </a:prstGeom>
            <a:solidFill>
              <a:srgbClr val="CBE2F5">
                <a:alpha val="90196"/>
              </a:srgbClr>
            </a:solidFill>
            <a:ln w="29650" cap="flat" cmpd="sng">
              <a:solidFill>
                <a:srgbClr val="CBE2F5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6775" tIns="106775" rIns="106775" bIns="106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g3c76f25c6a3_12_128"/>
            <p:cNvSpPr txBox="1"/>
            <p:nvPr/>
          </p:nvSpPr>
          <p:spPr>
            <a:xfrm>
              <a:off x="2543252" y="2639862"/>
              <a:ext cx="1220234" cy="813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700" tIns="11850" rIns="0" bIns="11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8"/>
                <a:buFont typeface="Arial"/>
                <a:buNone/>
              </a:pPr>
              <a:r>
                <a:rPr lang="en-US" sz="1968" i="0" u="none" strike="noStrike" cap="none" dirty="0">
                  <a:solidFill>
                    <a:srgbClr val="000000"/>
                  </a:solidFill>
                </a:rPr>
                <a:t># projects using AI</a:t>
              </a:r>
              <a:endParaRPr sz="1968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69" name="Google Shape;469;g3c76f25c6a3_12_128"/>
            <p:cNvSpPr/>
            <p:nvPr/>
          </p:nvSpPr>
          <p:spPr>
            <a:xfrm>
              <a:off x="3885509" y="2639862"/>
              <a:ext cx="2033722" cy="813488"/>
            </a:xfrm>
            <a:prstGeom prst="chevron">
              <a:avLst>
                <a:gd name="adj" fmla="val 50000"/>
              </a:avLst>
            </a:prstGeom>
            <a:solidFill>
              <a:srgbClr val="CBE2F5">
                <a:alpha val="90196"/>
              </a:srgbClr>
            </a:solidFill>
            <a:ln w="29650" cap="flat" cmpd="sng">
              <a:solidFill>
                <a:srgbClr val="CBE2F5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6775" tIns="106775" rIns="106775" bIns="106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g3c76f25c6a3_12_128"/>
            <p:cNvSpPr txBox="1"/>
            <p:nvPr/>
          </p:nvSpPr>
          <p:spPr>
            <a:xfrm>
              <a:off x="4292253" y="2639862"/>
              <a:ext cx="1220234" cy="813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700" tIns="11850" rIns="0" bIns="11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8"/>
                <a:buFont typeface="Arial"/>
                <a:buNone/>
              </a:pPr>
              <a:r>
                <a:rPr lang="en-US" sz="1968" i="0" u="none" strike="noStrike" cap="none" dirty="0">
                  <a:solidFill>
                    <a:srgbClr val="000000"/>
                  </a:solidFill>
                </a:rPr>
                <a:t># hours saved</a:t>
              </a:r>
              <a:endParaRPr sz="1968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71" name="Google Shape;471;g3c76f25c6a3_12_128"/>
            <p:cNvSpPr/>
            <p:nvPr/>
          </p:nvSpPr>
          <p:spPr>
            <a:xfrm>
              <a:off x="5634510" y="2639862"/>
              <a:ext cx="2033722" cy="813488"/>
            </a:xfrm>
            <a:prstGeom prst="chevron">
              <a:avLst>
                <a:gd name="adj" fmla="val 50000"/>
              </a:avLst>
            </a:prstGeom>
            <a:solidFill>
              <a:srgbClr val="CBE2F5">
                <a:alpha val="90196"/>
              </a:srgbClr>
            </a:solidFill>
            <a:ln w="29650" cap="flat" cmpd="sng">
              <a:solidFill>
                <a:srgbClr val="CBE2F5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6775" tIns="106775" rIns="106775" bIns="1067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g3c76f25c6a3_12_128"/>
            <p:cNvSpPr txBox="1"/>
            <p:nvPr/>
          </p:nvSpPr>
          <p:spPr>
            <a:xfrm>
              <a:off x="6041254" y="2639862"/>
              <a:ext cx="1220234" cy="813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700" tIns="11850" rIns="0" bIns="11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8"/>
                <a:buFont typeface="Arial"/>
                <a:buNone/>
              </a:pPr>
              <a:r>
                <a:rPr lang="en-US" sz="1968" i="0" u="none" strike="noStrike" cap="none" dirty="0">
                  <a:solidFill>
                    <a:srgbClr val="000000"/>
                  </a:solidFill>
                </a:rPr>
                <a:t>How used most effectively</a:t>
              </a:r>
              <a:endParaRPr sz="1968" i="0" u="none" strike="noStrike" cap="none" dirty="0">
                <a:solidFill>
                  <a:srgbClr val="000000"/>
                </a:solidFill>
              </a:endParaRPr>
            </a:p>
          </p:txBody>
        </p:sp>
      </p:grpSp>
      <p:sp>
        <p:nvSpPr>
          <p:cNvPr id="473" name="Google Shape;473;g3c76f25c6a3_12_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33</a:t>
            </a:fld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c76f25c6a3_12_158"/>
          <p:cNvSpPr txBox="1">
            <a:spLocks noGrp="1"/>
          </p:cNvSpPr>
          <p:nvPr>
            <p:ph type="title"/>
          </p:nvPr>
        </p:nvSpPr>
        <p:spPr>
          <a:xfrm>
            <a:off x="838200" y="293550"/>
            <a:ext cx="105156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dirty="0"/>
              <a:t>Specialty Areas</a:t>
            </a:r>
            <a:endParaRPr dirty="0"/>
          </a:p>
        </p:txBody>
      </p:sp>
      <p:grpSp>
        <p:nvGrpSpPr>
          <p:cNvPr id="479" name="Google Shape;479;g3c76f25c6a3_12_158"/>
          <p:cNvGrpSpPr/>
          <p:nvPr/>
        </p:nvGrpSpPr>
        <p:grpSpPr>
          <a:xfrm>
            <a:off x="1630625" y="1674775"/>
            <a:ext cx="8569131" cy="4013476"/>
            <a:chOff x="2187" y="334527"/>
            <a:chExt cx="6794427" cy="4013476"/>
          </a:xfrm>
        </p:grpSpPr>
        <p:sp>
          <p:nvSpPr>
            <p:cNvPr id="480" name="Google Shape;480;g3c76f25c6a3_12_158"/>
            <p:cNvSpPr/>
            <p:nvPr/>
          </p:nvSpPr>
          <p:spPr>
            <a:xfrm>
              <a:off x="2187" y="334527"/>
              <a:ext cx="2071471" cy="517867"/>
            </a:xfrm>
            <a:prstGeom prst="roundRect">
              <a:avLst>
                <a:gd name="adj" fmla="val 10000"/>
              </a:avLst>
            </a:prstGeom>
            <a:solidFill>
              <a:srgbClr val="24CE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g3c76f25c6a3_12_158"/>
            <p:cNvSpPr txBox="1"/>
            <p:nvPr/>
          </p:nvSpPr>
          <p:spPr>
            <a:xfrm>
              <a:off x="17355" y="349695"/>
              <a:ext cx="2041135" cy="487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</a:rPr>
                <a:t>Hotline Metrics</a:t>
              </a:r>
              <a:endParaRPr sz="2000" b="1" i="0" u="none" strike="noStrike" cap="none" dirty="0">
                <a:solidFill>
                  <a:schemeClr val="lt1"/>
                </a:solidFill>
              </a:endParaRPr>
            </a:p>
          </p:txBody>
        </p:sp>
        <p:sp>
          <p:nvSpPr>
            <p:cNvPr id="482" name="Google Shape;482;g3c76f25c6a3_12_158"/>
            <p:cNvSpPr/>
            <p:nvPr/>
          </p:nvSpPr>
          <p:spPr>
            <a:xfrm rot="5400000">
              <a:off x="992610" y="897709"/>
              <a:ext cx="90626" cy="9062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24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g3c76f25c6a3_12_158"/>
            <p:cNvSpPr/>
            <p:nvPr/>
          </p:nvSpPr>
          <p:spPr>
            <a:xfrm>
              <a:off x="2187" y="1033649"/>
              <a:ext cx="2071471" cy="517867"/>
            </a:xfrm>
            <a:prstGeom prst="roundRect">
              <a:avLst>
                <a:gd name="adj" fmla="val 10000"/>
              </a:avLst>
            </a:prstGeom>
            <a:solidFill>
              <a:srgbClr val="CBEDEF">
                <a:alpha val="90196"/>
              </a:srgbClr>
            </a:solidFill>
            <a:ln w="25400" cap="flat" cmpd="sng">
              <a:solidFill>
                <a:srgbClr val="CBEDEF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g3c76f25c6a3_12_158"/>
            <p:cNvSpPr txBox="1"/>
            <p:nvPr/>
          </p:nvSpPr>
          <p:spPr>
            <a:xfrm>
              <a:off x="17355" y="1048817"/>
              <a:ext cx="2041135" cy="487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i="0" u="none" strike="noStrike" cap="none" dirty="0">
                  <a:solidFill>
                    <a:srgbClr val="000000"/>
                  </a:solidFill>
                </a:rPr>
                <a:t># complaints received</a:t>
              </a:r>
              <a:endParaRPr sz="20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85" name="Google Shape;485;g3c76f25c6a3_12_158"/>
            <p:cNvSpPr/>
            <p:nvPr/>
          </p:nvSpPr>
          <p:spPr>
            <a:xfrm rot="5400000">
              <a:off x="992610" y="1596830"/>
              <a:ext cx="90626" cy="9062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27C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g3c76f25c6a3_12_158"/>
            <p:cNvSpPr/>
            <p:nvPr/>
          </p:nvSpPr>
          <p:spPr>
            <a:xfrm>
              <a:off x="2187" y="1732771"/>
              <a:ext cx="2071471" cy="517867"/>
            </a:xfrm>
            <a:prstGeom prst="roundRect">
              <a:avLst>
                <a:gd name="adj" fmla="val 10000"/>
              </a:avLst>
            </a:prstGeom>
            <a:solidFill>
              <a:srgbClr val="CAECED">
                <a:alpha val="90196"/>
              </a:srgbClr>
            </a:solidFill>
            <a:ln w="25400" cap="flat" cmpd="sng">
              <a:solidFill>
                <a:srgbClr val="CAECED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g3c76f25c6a3_12_158"/>
            <p:cNvSpPr txBox="1"/>
            <p:nvPr/>
          </p:nvSpPr>
          <p:spPr>
            <a:xfrm>
              <a:off x="17355" y="1747939"/>
              <a:ext cx="2041135" cy="487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i="0" u="none" strike="noStrike" cap="none" dirty="0">
                  <a:solidFill>
                    <a:srgbClr val="000000"/>
                  </a:solidFill>
                </a:rPr>
                <a:t># substantiated</a:t>
              </a:r>
              <a:endParaRPr sz="20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88" name="Google Shape;488;g3c76f25c6a3_12_158"/>
            <p:cNvSpPr/>
            <p:nvPr/>
          </p:nvSpPr>
          <p:spPr>
            <a:xfrm rot="5400000">
              <a:off x="992610" y="2295952"/>
              <a:ext cx="90626" cy="9062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29D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g3c76f25c6a3_12_158"/>
            <p:cNvSpPr/>
            <p:nvPr/>
          </p:nvSpPr>
          <p:spPr>
            <a:xfrm>
              <a:off x="2187" y="2431892"/>
              <a:ext cx="2071471" cy="517867"/>
            </a:xfrm>
            <a:prstGeom prst="roundRect">
              <a:avLst>
                <a:gd name="adj" fmla="val 10000"/>
              </a:avLst>
            </a:prstGeom>
            <a:solidFill>
              <a:srgbClr val="CBECEC">
                <a:alpha val="90196"/>
              </a:srgbClr>
            </a:solidFill>
            <a:ln w="25400" cap="flat" cmpd="sng">
              <a:solidFill>
                <a:srgbClr val="CBECEC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g3c76f25c6a3_12_158"/>
            <p:cNvSpPr txBox="1"/>
            <p:nvPr/>
          </p:nvSpPr>
          <p:spPr>
            <a:xfrm>
              <a:off x="17355" y="2447060"/>
              <a:ext cx="2041135" cy="487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i="0" u="none" strike="noStrike" cap="none" dirty="0">
                  <a:solidFill>
                    <a:srgbClr val="000000"/>
                  </a:solidFill>
                </a:rPr>
                <a:t># by department</a:t>
              </a:r>
              <a:endParaRPr sz="20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91" name="Google Shape;491;g3c76f25c6a3_12_158"/>
            <p:cNvSpPr/>
            <p:nvPr/>
          </p:nvSpPr>
          <p:spPr>
            <a:xfrm rot="5400000">
              <a:off x="992610" y="2995074"/>
              <a:ext cx="90626" cy="9062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2CC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g3c76f25c6a3_12_158"/>
            <p:cNvSpPr/>
            <p:nvPr/>
          </p:nvSpPr>
          <p:spPr>
            <a:xfrm>
              <a:off x="2187" y="3131014"/>
              <a:ext cx="2071471" cy="517867"/>
            </a:xfrm>
            <a:prstGeom prst="roundRect">
              <a:avLst>
                <a:gd name="adj" fmla="val 10000"/>
              </a:avLst>
            </a:prstGeom>
            <a:solidFill>
              <a:srgbClr val="CAECEB">
                <a:alpha val="90196"/>
              </a:srgbClr>
            </a:solidFill>
            <a:ln w="25400" cap="flat" cmpd="sng">
              <a:solidFill>
                <a:srgbClr val="CAECEB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g3c76f25c6a3_12_158"/>
            <p:cNvSpPr txBox="1"/>
            <p:nvPr/>
          </p:nvSpPr>
          <p:spPr>
            <a:xfrm>
              <a:off x="17355" y="3146182"/>
              <a:ext cx="2041135" cy="487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i="0" u="none" strike="noStrike" cap="none" dirty="0">
                  <a:solidFill>
                    <a:srgbClr val="000000"/>
                  </a:solidFill>
                </a:rPr>
                <a:t>$ saved</a:t>
              </a:r>
              <a:endParaRPr sz="20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94" name="Google Shape;494;g3c76f25c6a3_12_158"/>
            <p:cNvSpPr/>
            <p:nvPr/>
          </p:nvSpPr>
          <p:spPr>
            <a:xfrm>
              <a:off x="2363665" y="334527"/>
              <a:ext cx="2071471" cy="517867"/>
            </a:xfrm>
            <a:prstGeom prst="roundRect">
              <a:avLst>
                <a:gd name="adj" fmla="val 10000"/>
              </a:avLst>
            </a:prstGeom>
            <a:solidFill>
              <a:srgbClr val="32C8B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g3c76f25c6a3_12_158"/>
            <p:cNvSpPr txBox="1"/>
            <p:nvPr/>
          </p:nvSpPr>
          <p:spPr>
            <a:xfrm>
              <a:off x="2378833" y="349695"/>
              <a:ext cx="2041135" cy="487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</a:rPr>
                <a:t>Compliance Metrics</a:t>
              </a:r>
              <a:endParaRPr sz="2000" b="1" i="0" u="none" strike="noStrike" cap="none" dirty="0">
                <a:solidFill>
                  <a:schemeClr val="lt1"/>
                </a:solidFill>
              </a:endParaRPr>
            </a:p>
          </p:txBody>
        </p:sp>
        <p:sp>
          <p:nvSpPr>
            <p:cNvPr id="496" name="Google Shape;496;g3c76f25c6a3_12_158"/>
            <p:cNvSpPr/>
            <p:nvPr/>
          </p:nvSpPr>
          <p:spPr>
            <a:xfrm rot="5400000">
              <a:off x="3354088" y="897709"/>
              <a:ext cx="90626" cy="9062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2ECC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g3c76f25c6a3_12_158"/>
            <p:cNvSpPr/>
            <p:nvPr/>
          </p:nvSpPr>
          <p:spPr>
            <a:xfrm>
              <a:off x="2363665" y="1033649"/>
              <a:ext cx="2071471" cy="517867"/>
            </a:xfrm>
            <a:prstGeom prst="roundRect">
              <a:avLst>
                <a:gd name="adj" fmla="val 10000"/>
              </a:avLst>
            </a:prstGeom>
            <a:solidFill>
              <a:srgbClr val="CBEBE8">
                <a:alpha val="90196"/>
              </a:srgbClr>
            </a:solidFill>
            <a:ln w="25400" cap="flat" cmpd="sng">
              <a:solidFill>
                <a:srgbClr val="CBEBE8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g3c76f25c6a3_12_158"/>
            <p:cNvSpPr txBox="1"/>
            <p:nvPr/>
          </p:nvSpPr>
          <p:spPr>
            <a:xfrm>
              <a:off x="2378833" y="1048817"/>
              <a:ext cx="2041135" cy="487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i="0" u="none" strike="noStrike" cap="none" dirty="0">
                  <a:solidFill>
                    <a:srgbClr val="000000"/>
                  </a:solidFill>
                </a:rPr>
                <a:t>#,% compliance items audited</a:t>
              </a:r>
              <a:endParaRPr sz="20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499" name="Google Shape;499;g3c76f25c6a3_12_158"/>
            <p:cNvSpPr/>
            <p:nvPr/>
          </p:nvSpPr>
          <p:spPr>
            <a:xfrm rot="5400000">
              <a:off x="3354088" y="1596830"/>
              <a:ext cx="90626" cy="9062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31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g3c76f25c6a3_12_158"/>
            <p:cNvSpPr/>
            <p:nvPr/>
          </p:nvSpPr>
          <p:spPr>
            <a:xfrm>
              <a:off x="2363665" y="1732771"/>
              <a:ext cx="2071471" cy="517867"/>
            </a:xfrm>
            <a:prstGeom prst="roundRect">
              <a:avLst>
                <a:gd name="adj" fmla="val 10000"/>
              </a:avLst>
            </a:prstGeom>
            <a:solidFill>
              <a:srgbClr val="CBEAE5">
                <a:alpha val="90196"/>
              </a:srgbClr>
            </a:solidFill>
            <a:ln w="25400" cap="flat" cmpd="sng">
              <a:solidFill>
                <a:srgbClr val="CBEAE5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g3c76f25c6a3_12_158"/>
            <p:cNvSpPr txBox="1"/>
            <p:nvPr/>
          </p:nvSpPr>
          <p:spPr>
            <a:xfrm>
              <a:off x="2378833" y="1747939"/>
              <a:ext cx="2041135" cy="487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i="0" u="none" strike="noStrike" cap="none" dirty="0">
                  <a:solidFill>
                    <a:srgbClr val="000000"/>
                  </a:solidFill>
                </a:rPr>
                <a:t># compliance items passed</a:t>
              </a:r>
              <a:endParaRPr sz="20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502" name="Google Shape;502;g3c76f25c6a3_12_158"/>
            <p:cNvSpPr/>
            <p:nvPr/>
          </p:nvSpPr>
          <p:spPr>
            <a:xfrm rot="5400000">
              <a:off x="3354088" y="2295952"/>
              <a:ext cx="90626" cy="9062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33C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g3c76f25c6a3_12_158"/>
            <p:cNvSpPr/>
            <p:nvPr/>
          </p:nvSpPr>
          <p:spPr>
            <a:xfrm>
              <a:off x="2363665" y="2431892"/>
              <a:ext cx="2071471" cy="517867"/>
            </a:xfrm>
            <a:prstGeom prst="roundRect">
              <a:avLst>
                <a:gd name="adj" fmla="val 10000"/>
              </a:avLst>
            </a:prstGeom>
            <a:solidFill>
              <a:srgbClr val="CBE9E4">
                <a:alpha val="90196"/>
              </a:srgbClr>
            </a:solidFill>
            <a:ln w="25400" cap="flat" cmpd="sng">
              <a:solidFill>
                <a:srgbClr val="CBE9E4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g3c76f25c6a3_12_158"/>
            <p:cNvSpPr txBox="1"/>
            <p:nvPr/>
          </p:nvSpPr>
          <p:spPr>
            <a:xfrm>
              <a:off x="2378833" y="2447060"/>
              <a:ext cx="2041135" cy="487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i="0" u="none" strike="noStrike" cap="none" dirty="0">
                  <a:solidFill>
                    <a:srgbClr val="000000"/>
                  </a:solidFill>
                </a:rPr>
                <a:t># open compliance items</a:t>
              </a:r>
              <a:endParaRPr sz="20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505" name="Google Shape;505;g3c76f25c6a3_12_158"/>
            <p:cNvSpPr/>
            <p:nvPr/>
          </p:nvSpPr>
          <p:spPr>
            <a:xfrm>
              <a:off x="4725143" y="334527"/>
              <a:ext cx="2071471" cy="517867"/>
            </a:xfrm>
            <a:prstGeom prst="roundRect">
              <a:avLst>
                <a:gd name="adj" fmla="val 10000"/>
              </a:avLst>
            </a:prstGeom>
            <a:solidFill>
              <a:srgbClr val="40B99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g3c76f25c6a3_12_158"/>
            <p:cNvSpPr txBox="1"/>
            <p:nvPr/>
          </p:nvSpPr>
          <p:spPr>
            <a:xfrm>
              <a:off x="4740311" y="349695"/>
              <a:ext cx="2041135" cy="487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</a:rPr>
                <a:t>Department Metrics</a:t>
              </a:r>
              <a:endParaRPr sz="2000" b="1" i="0" u="none" strike="noStrike" cap="none" dirty="0">
                <a:solidFill>
                  <a:schemeClr val="lt1"/>
                </a:solidFill>
              </a:endParaRPr>
            </a:p>
          </p:txBody>
        </p:sp>
        <p:sp>
          <p:nvSpPr>
            <p:cNvPr id="507" name="Google Shape;507;g3c76f25c6a3_12_158"/>
            <p:cNvSpPr/>
            <p:nvPr/>
          </p:nvSpPr>
          <p:spPr>
            <a:xfrm rot="5400000">
              <a:off x="5715565" y="897709"/>
              <a:ext cx="90626" cy="9062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36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g3c76f25c6a3_12_158"/>
            <p:cNvSpPr/>
            <p:nvPr/>
          </p:nvSpPr>
          <p:spPr>
            <a:xfrm>
              <a:off x="4725143" y="1033649"/>
              <a:ext cx="2071471" cy="517867"/>
            </a:xfrm>
            <a:prstGeom prst="roundRect">
              <a:avLst>
                <a:gd name="adj" fmla="val 10000"/>
              </a:avLst>
            </a:prstGeom>
            <a:solidFill>
              <a:srgbClr val="CBE8E2">
                <a:alpha val="90196"/>
              </a:srgbClr>
            </a:solidFill>
            <a:ln w="25400" cap="flat" cmpd="sng">
              <a:solidFill>
                <a:srgbClr val="CBE8E2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g3c76f25c6a3_12_158"/>
            <p:cNvSpPr txBox="1"/>
            <p:nvPr/>
          </p:nvSpPr>
          <p:spPr>
            <a:xfrm>
              <a:off x="4740311" y="1048817"/>
              <a:ext cx="2041135" cy="487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i="0" u="none" strike="noStrike" cap="none" dirty="0">
                  <a:solidFill>
                    <a:srgbClr val="000000"/>
                  </a:solidFill>
                </a:rPr>
                <a:t>Sponsored Research</a:t>
              </a:r>
              <a:endParaRPr sz="20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510" name="Google Shape;510;g3c76f25c6a3_12_158"/>
            <p:cNvSpPr/>
            <p:nvPr/>
          </p:nvSpPr>
          <p:spPr>
            <a:xfrm rot="5400000">
              <a:off x="5715565" y="1596830"/>
              <a:ext cx="90626" cy="9062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38C1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g3c76f25c6a3_12_158"/>
            <p:cNvSpPr/>
            <p:nvPr/>
          </p:nvSpPr>
          <p:spPr>
            <a:xfrm>
              <a:off x="4725143" y="1732771"/>
              <a:ext cx="2071471" cy="517867"/>
            </a:xfrm>
            <a:prstGeom prst="roundRect">
              <a:avLst>
                <a:gd name="adj" fmla="val 10000"/>
              </a:avLst>
            </a:prstGeom>
            <a:solidFill>
              <a:srgbClr val="CCE7DF">
                <a:alpha val="90196"/>
              </a:srgbClr>
            </a:solidFill>
            <a:ln w="25400" cap="flat" cmpd="sng">
              <a:solidFill>
                <a:srgbClr val="CCE7DF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g3c76f25c6a3_12_158"/>
            <p:cNvSpPr txBox="1"/>
            <p:nvPr/>
          </p:nvSpPr>
          <p:spPr>
            <a:xfrm>
              <a:off x="4740311" y="1747939"/>
              <a:ext cx="2041135" cy="487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i="0" u="none" strike="noStrike" cap="none" dirty="0">
                  <a:solidFill>
                    <a:srgbClr val="000000"/>
                  </a:solidFill>
                </a:rPr>
                <a:t>Athletics</a:t>
              </a:r>
              <a:endParaRPr sz="20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513" name="Google Shape;513;g3c76f25c6a3_12_158"/>
            <p:cNvSpPr/>
            <p:nvPr/>
          </p:nvSpPr>
          <p:spPr>
            <a:xfrm rot="5400000">
              <a:off x="5715565" y="2295952"/>
              <a:ext cx="90626" cy="9062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3BBE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g3c76f25c6a3_12_158"/>
            <p:cNvSpPr/>
            <p:nvPr/>
          </p:nvSpPr>
          <p:spPr>
            <a:xfrm>
              <a:off x="4725143" y="2431892"/>
              <a:ext cx="2071471" cy="517867"/>
            </a:xfrm>
            <a:prstGeom prst="roundRect">
              <a:avLst>
                <a:gd name="adj" fmla="val 10000"/>
              </a:avLst>
            </a:prstGeom>
            <a:solidFill>
              <a:srgbClr val="CBE7DE">
                <a:alpha val="90196"/>
              </a:srgbClr>
            </a:solidFill>
            <a:ln w="25400" cap="flat" cmpd="sng">
              <a:solidFill>
                <a:srgbClr val="CBE7DE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g3c76f25c6a3_12_158"/>
            <p:cNvSpPr txBox="1"/>
            <p:nvPr/>
          </p:nvSpPr>
          <p:spPr>
            <a:xfrm>
              <a:off x="4740311" y="2447060"/>
              <a:ext cx="2041135" cy="487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i="0" u="none" strike="noStrike" cap="none" dirty="0">
                  <a:solidFill>
                    <a:srgbClr val="000000"/>
                  </a:solidFill>
                </a:rPr>
                <a:t>HR</a:t>
              </a:r>
              <a:endParaRPr sz="20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516" name="Google Shape;516;g3c76f25c6a3_12_158"/>
            <p:cNvSpPr/>
            <p:nvPr/>
          </p:nvSpPr>
          <p:spPr>
            <a:xfrm rot="5400000">
              <a:off x="5715565" y="2995074"/>
              <a:ext cx="90626" cy="9062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3DB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g3c76f25c6a3_12_158"/>
            <p:cNvSpPr/>
            <p:nvPr/>
          </p:nvSpPr>
          <p:spPr>
            <a:xfrm>
              <a:off x="4725143" y="3131014"/>
              <a:ext cx="2071471" cy="517867"/>
            </a:xfrm>
            <a:prstGeom prst="roundRect">
              <a:avLst>
                <a:gd name="adj" fmla="val 10000"/>
              </a:avLst>
            </a:prstGeom>
            <a:solidFill>
              <a:srgbClr val="CCE5DC">
                <a:alpha val="90196"/>
              </a:srgbClr>
            </a:solidFill>
            <a:ln w="25400" cap="flat" cmpd="sng">
              <a:solidFill>
                <a:srgbClr val="CCE5DC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g3c76f25c6a3_12_158"/>
            <p:cNvSpPr txBox="1"/>
            <p:nvPr/>
          </p:nvSpPr>
          <p:spPr>
            <a:xfrm>
              <a:off x="4740311" y="3146182"/>
              <a:ext cx="2041135" cy="487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i="0" u="none" strike="noStrike" cap="none" dirty="0">
                  <a:solidFill>
                    <a:srgbClr val="000000"/>
                  </a:solidFill>
                </a:rPr>
                <a:t>Finance</a:t>
              </a:r>
              <a:endParaRPr sz="2000" i="0" u="none" strike="noStrike" cap="none" dirty="0">
                <a:solidFill>
                  <a:srgbClr val="000000"/>
                </a:solidFill>
              </a:endParaRPr>
            </a:p>
          </p:txBody>
        </p:sp>
        <p:sp>
          <p:nvSpPr>
            <p:cNvPr id="519" name="Google Shape;519;g3c76f25c6a3_12_158"/>
            <p:cNvSpPr/>
            <p:nvPr/>
          </p:nvSpPr>
          <p:spPr>
            <a:xfrm rot="5400000">
              <a:off x="5715565" y="3694195"/>
              <a:ext cx="90626" cy="9062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40B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g3c76f25c6a3_12_158"/>
            <p:cNvSpPr/>
            <p:nvPr/>
          </p:nvSpPr>
          <p:spPr>
            <a:xfrm>
              <a:off x="4725143" y="3830136"/>
              <a:ext cx="2071471" cy="517867"/>
            </a:xfrm>
            <a:prstGeom prst="roundRect">
              <a:avLst>
                <a:gd name="adj" fmla="val 10000"/>
              </a:avLst>
            </a:prstGeom>
            <a:solidFill>
              <a:srgbClr val="CDE4DB">
                <a:alpha val="90196"/>
              </a:srgbClr>
            </a:solidFill>
            <a:ln w="25400" cap="flat" cmpd="sng">
              <a:solidFill>
                <a:srgbClr val="CDE4DB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g3c76f25c6a3_12_158"/>
            <p:cNvSpPr txBox="1"/>
            <p:nvPr/>
          </p:nvSpPr>
          <p:spPr>
            <a:xfrm>
              <a:off x="4740311" y="3845304"/>
              <a:ext cx="2041135" cy="487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i="0" u="none" strike="noStrike" cap="none" dirty="0">
                  <a:solidFill>
                    <a:srgbClr val="000000"/>
                  </a:solidFill>
                </a:rPr>
                <a:t>Operations</a:t>
              </a:r>
              <a:endParaRPr sz="2000" i="0" u="none" strike="noStrike" cap="none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c76f25c6a3_12_2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Breakout Session 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Designing Meaningful KPIs</a:t>
            </a:r>
            <a:endParaRPr dirty="0"/>
          </a:p>
        </p:txBody>
      </p:sp>
      <p:sp>
        <p:nvSpPr>
          <p:cNvPr id="527" name="Google Shape;527;g3c76f25c6a3_12_2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Brainstorm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Which KPIs best reflect your team’s strategic value?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How can you improve alignment with executive priorities through KPIs?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Develop some KPIs to share during the debrief</a:t>
            </a:r>
            <a:endParaRPr dirty="0"/>
          </a:p>
        </p:txBody>
      </p:sp>
      <p:pic>
        <p:nvPicPr>
          <p:cNvPr id="528" name="Google Shape;528;g3c76f25c6a3_12_21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3483" r="23483"/>
          <a:stretch/>
        </p:blipFill>
        <p:spPr>
          <a:xfrm>
            <a:off x="9404275" y="3304500"/>
            <a:ext cx="2504724" cy="270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c76f25c6a3_12_2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Debrief from session 2</a:t>
            </a:r>
            <a:endParaRPr dirty="0"/>
          </a:p>
        </p:txBody>
      </p:sp>
      <p:sp>
        <p:nvSpPr>
          <p:cNvPr id="534" name="Google Shape;534;g3c76f25c6a3_12_2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36</a:t>
            </a:fld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g3c76f25c6a3_12_232"/>
          <p:cNvSpPr txBox="1"/>
          <p:nvPr/>
        </p:nvSpPr>
        <p:spPr>
          <a:xfrm>
            <a:off x="1387650" y="2752225"/>
            <a:ext cx="3509400" cy="2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dk1"/>
                </a:solidFill>
              </a:rPr>
              <a:t>What were your key takeaways?</a:t>
            </a:r>
            <a:endParaRPr sz="2800" i="1" dirty="0">
              <a:solidFill>
                <a:schemeClr val="dk1"/>
              </a:solidFill>
            </a:endParaRPr>
          </a:p>
        </p:txBody>
      </p:sp>
      <p:pic>
        <p:nvPicPr>
          <p:cNvPr id="536" name="Google Shape;536;g3c76f25c6a3_12_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0225" y="1851550"/>
            <a:ext cx="5063775" cy="34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g3c76f25c6a3_12_232"/>
          <p:cNvSpPr txBox="1"/>
          <p:nvPr/>
        </p:nvSpPr>
        <p:spPr>
          <a:xfrm>
            <a:off x="5607975" y="5195275"/>
            <a:ext cx="46560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dk1"/>
                </a:solidFill>
              </a:rPr>
              <a:t>Image created from ChatGPT</a:t>
            </a:r>
            <a:endParaRPr i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c76f25c6a3_12_2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dirty="0"/>
              <a:t>Why KPIs are Powerful</a:t>
            </a:r>
            <a:endParaRPr b="0" dirty="0">
              <a:solidFill>
                <a:srgbClr val="FF0000"/>
              </a:solidFill>
            </a:endParaRPr>
          </a:p>
        </p:txBody>
      </p:sp>
      <p:sp>
        <p:nvSpPr>
          <p:cNvPr id="543" name="Google Shape;543;g3c76f25c6a3_12_2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KPIs can drive: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Clarity of Purpose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Transparency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Data-driven resource prioritization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Stronger stakeholder relationships and confidence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Continuous improvement and QAIP Support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Team motivation</a:t>
            </a:r>
            <a:endParaRPr dirty="0"/>
          </a:p>
        </p:txBody>
      </p:sp>
      <p:sp>
        <p:nvSpPr>
          <p:cNvPr id="544" name="Google Shape;544;g3c76f25c6a3_12_248"/>
          <p:cNvSpPr txBox="1">
            <a:spLocks noGrp="1"/>
          </p:cNvSpPr>
          <p:nvPr>
            <p:ph type="body" idx="4294967295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545" name="Google Shape;545;g3c76f25c6a3_12_248"/>
          <p:cNvSpPr txBox="1">
            <a:spLocks noGrp="1"/>
          </p:cNvSpPr>
          <p:nvPr>
            <p:ph type="body" idx="4294967295"/>
          </p:nvPr>
        </p:nvSpPr>
        <p:spPr>
          <a:xfrm rot="10800000" flipH="1">
            <a:off x="702150" y="6309365"/>
            <a:ext cx="4755000" cy="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78571"/>
              <a:buNone/>
            </a:pPr>
            <a:endParaRPr dirty="0"/>
          </a:p>
        </p:txBody>
      </p:sp>
      <p:pic>
        <p:nvPicPr>
          <p:cNvPr id="546" name="Google Shape;546;g3c76f25c6a3_12_248" descr="Benefits of insurance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1188" y="1825624"/>
            <a:ext cx="2600013" cy="1734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c76f25c6a3_12_2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b="1" dirty="0"/>
              <a:t>KPIs drive change - good </a:t>
            </a:r>
            <a:r>
              <a:rPr lang="en-US" dirty="0"/>
              <a:t>OR</a:t>
            </a:r>
            <a:r>
              <a:rPr lang="en-US" b="1" dirty="0"/>
              <a:t> bad</a:t>
            </a:r>
            <a:endParaRPr b="1" dirty="0"/>
          </a:p>
        </p:txBody>
      </p:sp>
      <p:sp>
        <p:nvSpPr>
          <p:cNvPr id="552" name="Google Shape;552;g3c76f25c6a3_12_258"/>
          <p:cNvSpPr txBox="1">
            <a:spLocks noGrp="1"/>
          </p:cNvSpPr>
          <p:nvPr>
            <p:ph type="body" idx="4294967295"/>
          </p:nvPr>
        </p:nvSpPr>
        <p:spPr>
          <a:xfrm>
            <a:off x="5990888" y="2967788"/>
            <a:ext cx="4755000" cy="3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553" name="Google Shape;553;g3c76f25c6a3_12_2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38</a:t>
            </a:fld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g3c76f25c6a3_12_258"/>
          <p:cNvSpPr txBox="1">
            <a:spLocks noGrp="1"/>
          </p:cNvSpPr>
          <p:nvPr>
            <p:ph type="body" idx="4294967295"/>
          </p:nvPr>
        </p:nvSpPr>
        <p:spPr>
          <a:xfrm>
            <a:off x="565200" y="1788050"/>
            <a:ext cx="6407100" cy="1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➔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Good KPIs drive </a:t>
            </a: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VALUE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QUALITY</a:t>
            </a:r>
            <a:endParaRPr sz="24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➔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Poor KPIs drive </a:t>
            </a: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SHORTCUTS </a:t>
            </a:r>
            <a:endParaRPr sz="2400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g3c76f25c6a3_12_258"/>
          <p:cNvSpPr txBox="1"/>
          <p:nvPr/>
        </p:nvSpPr>
        <p:spPr>
          <a:xfrm>
            <a:off x="1258450" y="3564800"/>
            <a:ext cx="5255700" cy="21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</a:rPr>
              <a:t>Every KPI sends a message:</a:t>
            </a:r>
            <a:endParaRPr sz="2500" dirty="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en-US" sz="2500" dirty="0">
                <a:solidFill>
                  <a:schemeClr val="dk1"/>
                </a:solidFill>
              </a:rPr>
              <a:t>This is what leadership values</a:t>
            </a:r>
            <a:endParaRPr sz="2500" dirty="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en-US" sz="2500" dirty="0">
                <a:solidFill>
                  <a:schemeClr val="dk1"/>
                </a:solidFill>
              </a:rPr>
              <a:t>This is how success is defined</a:t>
            </a:r>
            <a:endParaRPr sz="2500" dirty="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en-US" sz="2500" dirty="0">
                <a:solidFill>
                  <a:schemeClr val="dk1"/>
                </a:solidFill>
              </a:rPr>
              <a:t>This is where effort gets focused</a:t>
            </a:r>
            <a:endParaRPr sz="2500" dirty="0">
              <a:solidFill>
                <a:schemeClr val="dk1"/>
              </a:solidFill>
            </a:endParaRPr>
          </a:p>
        </p:txBody>
      </p:sp>
      <p:pic>
        <p:nvPicPr>
          <p:cNvPr id="556" name="Google Shape;556;g3c76f25c6a3_12_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1273" y="2121025"/>
            <a:ext cx="3922525" cy="29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g3c76f25c6a3_12_258"/>
          <p:cNvSpPr txBox="1"/>
          <p:nvPr/>
        </p:nvSpPr>
        <p:spPr>
          <a:xfrm>
            <a:off x="7431275" y="5091900"/>
            <a:ext cx="31653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 dirty="0">
                <a:solidFill>
                  <a:schemeClr val="dk1"/>
                </a:solidFill>
              </a:rPr>
              <a:t>Adobe stock photo</a:t>
            </a:r>
            <a:endParaRPr sz="1700" i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be9620a9b5_0_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Polling Question</a:t>
            </a:r>
            <a:endParaRPr dirty="0"/>
          </a:p>
        </p:txBody>
      </p:sp>
      <p:sp>
        <p:nvSpPr>
          <p:cNvPr id="563" name="Google Shape;563;g3be9620a9b5_0_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/>
              <a:t>Have you ever seen a KPI drive NEGATIVE behavior?</a:t>
            </a:r>
            <a:endParaRPr sz="2300"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dirty="0"/>
              <a:t>YES!</a:t>
            </a:r>
            <a:endParaRPr sz="2300"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dirty="0"/>
              <a:t>No</a:t>
            </a:r>
            <a:endParaRPr sz="2300"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 dirty="0"/>
              <a:t>Gracious, I never thought about it!</a:t>
            </a:r>
            <a:endParaRPr sz="2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"/>
          <p:cNvSpPr txBox="1">
            <a:spLocks noGrp="1"/>
          </p:cNvSpPr>
          <p:nvPr>
            <p:ph type="title"/>
          </p:nvPr>
        </p:nvSpPr>
        <p:spPr>
          <a:xfrm>
            <a:off x="838200" y="433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4400"/>
              <a:buFont typeface="Arial"/>
              <a:buNone/>
            </a:pPr>
            <a:r>
              <a:rPr lang="en-US" dirty="0"/>
              <a:t>Agenda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19" name="Google Shape;2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0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Welcome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KPI Requirements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Break-out and debrief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KPI examples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Break-out and debrief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Benefits, challenges, tips, and takeaways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Q&amp;A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c76f25c6a3_12_277"/>
          <p:cNvSpPr txBox="1">
            <a:spLocks noGrp="1"/>
          </p:cNvSpPr>
          <p:nvPr>
            <p:ph type="title" idx="4294967295"/>
          </p:nvPr>
        </p:nvSpPr>
        <p:spPr>
          <a:xfrm>
            <a:off x="689575" y="543950"/>
            <a:ext cx="93480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dirty="0"/>
              <a:t>The Ups and Downs of KPIs</a:t>
            </a:r>
            <a:endParaRPr b="1" dirty="0"/>
          </a:p>
        </p:txBody>
      </p:sp>
      <p:sp>
        <p:nvSpPr>
          <p:cNvPr id="569" name="Google Shape;569;g3c76f25c6a3_12_277"/>
          <p:cNvSpPr txBox="1">
            <a:spLocks noGrp="1"/>
          </p:cNvSpPr>
          <p:nvPr>
            <p:ph type="body" idx="4294967295"/>
          </p:nvPr>
        </p:nvSpPr>
        <p:spPr>
          <a:xfrm>
            <a:off x="5990888" y="2967788"/>
            <a:ext cx="4755000" cy="3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570" name="Google Shape;570;g3c76f25c6a3_12_2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</a:t>
            </a:fld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71" name="Google Shape;571;g3c76f25c6a3_12_277"/>
          <p:cNvGraphicFramePr/>
          <p:nvPr/>
        </p:nvGraphicFramePr>
        <p:xfrm>
          <a:off x="1921775" y="197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{2EAF0117-9F13-43DC-8E53-D3887DD8656D}</a:tableStyleId>
              </a:tblPr>
              <a:tblGrid>
                <a:gridCol w="434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Benefits</a:t>
                      </a:r>
                      <a:endParaRPr sz="2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Challenges</a:t>
                      </a:r>
                      <a:endParaRPr sz="2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3050">
                <a:tc>
                  <a:txBody>
                    <a:bodyPr/>
                    <a:lstStyle/>
                    <a:p>
                      <a:pPr marL="457200" lvl="0" indent="-361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Char char="-"/>
                      </a:pPr>
                      <a:r>
                        <a:rPr lang="en-US" sz="2100" dirty="0"/>
                        <a:t>Strategic alignment</a:t>
                      </a:r>
                      <a:endParaRPr sz="2100" dirty="0"/>
                    </a:p>
                    <a:p>
                      <a:pPr marL="457200" lvl="0" indent="-361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Char char="-"/>
                      </a:pPr>
                      <a:r>
                        <a:rPr lang="en-US" sz="2100" dirty="0"/>
                        <a:t>Transparency</a:t>
                      </a:r>
                      <a:endParaRPr sz="2100" dirty="0"/>
                    </a:p>
                    <a:p>
                      <a:pPr marL="457200" lvl="0" indent="-361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Char char="-"/>
                      </a:pPr>
                      <a:r>
                        <a:rPr lang="en-US" sz="2100" dirty="0"/>
                        <a:t>Stronger QAIP evidence</a:t>
                      </a:r>
                      <a:endParaRPr sz="2100" dirty="0"/>
                    </a:p>
                    <a:p>
                      <a:pPr marL="457200" lvl="0" indent="-361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Char char="-"/>
                      </a:pPr>
                      <a:r>
                        <a:rPr lang="en-US" sz="2100" dirty="0"/>
                        <a:t>Better resource planning</a:t>
                      </a:r>
                      <a:endParaRPr sz="2100" dirty="0"/>
                    </a:p>
                    <a:p>
                      <a:pPr marL="457200" lvl="0" indent="-361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Char char="-"/>
                      </a:pPr>
                      <a:r>
                        <a:rPr lang="en-US" sz="2100" dirty="0"/>
                        <a:t>Stakeholder trust</a:t>
                      </a:r>
                      <a:endParaRPr sz="2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61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Char char="-"/>
                      </a:pPr>
                      <a:r>
                        <a:rPr lang="en-US" sz="2100" dirty="0"/>
                        <a:t>Data reliability </a:t>
                      </a:r>
                      <a:endParaRPr sz="2100" dirty="0"/>
                    </a:p>
                    <a:p>
                      <a:pPr marL="457200" lvl="0" indent="-361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Char char="-"/>
                      </a:pPr>
                      <a:r>
                        <a:rPr lang="en-US" sz="2100" dirty="0"/>
                        <a:t>Measuring impact vs activity</a:t>
                      </a:r>
                      <a:endParaRPr sz="2100" dirty="0"/>
                    </a:p>
                    <a:p>
                      <a:pPr marL="457200" lvl="0" indent="-361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Char char="-"/>
                      </a:pPr>
                      <a:r>
                        <a:rPr lang="en-US" sz="2100" dirty="0"/>
                        <a:t>KPI overload</a:t>
                      </a:r>
                      <a:endParaRPr sz="2100" dirty="0"/>
                    </a:p>
                    <a:p>
                      <a:pPr marL="457200" lvl="0" indent="-361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Char char="-"/>
                      </a:pPr>
                      <a:r>
                        <a:rPr lang="en-US" sz="2100" dirty="0"/>
                        <a:t>Misinterpretation</a:t>
                      </a:r>
                      <a:endParaRPr sz="2100" dirty="0"/>
                    </a:p>
                    <a:p>
                      <a:pPr marL="457200" lvl="0" indent="-361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Char char="-"/>
                      </a:pPr>
                      <a:r>
                        <a:rPr lang="en-US" sz="2100" dirty="0"/>
                        <a:t>Gaming the system</a:t>
                      </a:r>
                      <a:endParaRPr sz="2100" dirty="0"/>
                    </a:p>
                    <a:p>
                      <a:pPr marL="457200" lvl="0" indent="-361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100"/>
                        <a:buChar char="-"/>
                      </a:pPr>
                      <a:r>
                        <a:rPr lang="en-US" sz="2100" dirty="0"/>
                        <a:t>Getting team buy-in</a:t>
                      </a:r>
                      <a:endParaRPr sz="21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c76f25c6a3_12_2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dirty="0"/>
              <a:t>KPI COMMON PITFALLS</a:t>
            </a:r>
            <a:endParaRPr dirty="0"/>
          </a:p>
        </p:txBody>
      </p:sp>
      <p:sp>
        <p:nvSpPr>
          <p:cNvPr id="577" name="Google Shape;577;g3c76f25c6a3_12_284"/>
          <p:cNvSpPr txBox="1">
            <a:spLocks noGrp="1"/>
          </p:cNvSpPr>
          <p:nvPr>
            <p:ph type="body" idx="4294967295"/>
          </p:nvPr>
        </p:nvSpPr>
        <p:spPr>
          <a:xfrm>
            <a:off x="914400" y="2331800"/>
            <a:ext cx="7331400" cy="3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 fontScale="77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b="1" dirty="0">
                <a:solidFill>
                  <a:srgbClr val="1C3F94"/>
                </a:solidFill>
              </a:rPr>
              <a:t>Lack of Alignment</a:t>
            </a:r>
            <a:r>
              <a:rPr lang="en-US" dirty="0">
                <a:solidFill>
                  <a:srgbClr val="1C3F94"/>
                </a:solidFill>
              </a:rPr>
              <a:t>:</a:t>
            </a:r>
            <a:r>
              <a:rPr lang="en-US" dirty="0"/>
              <a:t> KPIs aren't tied to organizational strategy or key risks, making them irrelevant to leadership.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b="1" dirty="0">
                <a:solidFill>
                  <a:srgbClr val="1C3F94"/>
                </a:solidFill>
              </a:rPr>
              <a:t>Activity vs. Performance</a:t>
            </a:r>
            <a:r>
              <a:rPr lang="en-US" dirty="0"/>
              <a:t>: Measuring outputs (reports issued, hours spent) rather than actual impact or risk reduction.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dirty="0">
                <a:solidFill>
                  <a:srgbClr val="1C3F94"/>
                </a:solidFill>
              </a:rPr>
              <a:t>I</a:t>
            </a:r>
            <a:r>
              <a:rPr lang="en-US" b="1" dirty="0">
                <a:solidFill>
                  <a:srgbClr val="1C3F94"/>
                </a:solidFill>
              </a:rPr>
              <a:t>gnoring the Big Picture</a:t>
            </a:r>
            <a:r>
              <a:rPr lang="en-US" dirty="0"/>
              <a:t>: Focusing solely on compliance or past issues without considering future risks or operational realities.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b="1" dirty="0">
                <a:solidFill>
                  <a:srgbClr val="1C3F94"/>
                </a:solidFill>
              </a:rPr>
              <a:t>Stagnant KPIs</a:t>
            </a:r>
            <a:r>
              <a:rPr lang="en-US" dirty="0">
                <a:solidFill>
                  <a:srgbClr val="0000FF"/>
                </a:solidFill>
              </a:rPr>
              <a:t>:</a:t>
            </a:r>
            <a:r>
              <a:rPr lang="en-US" dirty="0"/>
              <a:t> KPIs are never reassessed to ensure they’re still focusing on the most important things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714"/>
              <a:buNone/>
            </a:pPr>
            <a:endParaRPr dirty="0"/>
          </a:p>
        </p:txBody>
      </p:sp>
      <p:pic>
        <p:nvPicPr>
          <p:cNvPr id="578" name="Google Shape;578;g3c76f25c6a3_12_284" descr="A person wearing glasses and a blue shir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9085" r="19091"/>
          <a:stretch/>
        </p:blipFill>
        <p:spPr>
          <a:xfrm>
            <a:off x="8502854" y="1583164"/>
            <a:ext cx="3202546" cy="3452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579" name="Google Shape;579;g3c76f25c6a3_12_2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41</a:t>
            </a:fld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c76f25c6a3_12_2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26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dirty="0"/>
              <a:t>Are these classic KPIs always effective?</a:t>
            </a:r>
            <a:endParaRPr dirty="0"/>
          </a:p>
        </p:txBody>
      </p:sp>
      <p:sp>
        <p:nvSpPr>
          <p:cNvPr id="585" name="Google Shape;585;g3c76f25c6a3_12_2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-US" sz="2700" dirty="0">
                <a:solidFill>
                  <a:srgbClr val="1C3F94"/>
                </a:solidFill>
              </a:rPr>
              <a:t>Number of audit findings per year</a:t>
            </a:r>
            <a:endParaRPr sz="2700" dirty="0">
              <a:solidFill>
                <a:srgbClr val="1C3F9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-US" sz="2700" dirty="0">
                <a:solidFill>
                  <a:srgbClr val="1C3F94"/>
                </a:solidFill>
              </a:rPr>
              <a:t>Number of follow-ups closed in X months</a:t>
            </a:r>
            <a:endParaRPr sz="2700" dirty="0">
              <a:solidFill>
                <a:srgbClr val="1C3F9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-US" sz="2700" dirty="0">
                <a:solidFill>
                  <a:srgbClr val="1C3F94"/>
                </a:solidFill>
              </a:rPr>
              <a:t>Number of audits started and finished within X months</a:t>
            </a:r>
            <a:endParaRPr sz="2700" dirty="0">
              <a:solidFill>
                <a:srgbClr val="1C3F9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-US" sz="2700" dirty="0">
                <a:solidFill>
                  <a:srgbClr val="1C3F94"/>
                </a:solidFill>
              </a:rPr>
              <a:t>Client satisfaction scores &gt; X%</a:t>
            </a:r>
            <a:endParaRPr sz="2700" dirty="0">
              <a:solidFill>
                <a:srgbClr val="1C3F9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-US" sz="2700" dirty="0">
                <a:solidFill>
                  <a:srgbClr val="1C3F94"/>
                </a:solidFill>
              </a:rPr>
              <a:t>Turnover &lt; X%</a:t>
            </a:r>
            <a:endParaRPr sz="2700" dirty="0">
              <a:solidFill>
                <a:srgbClr val="1C3F9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en-US" sz="2700" dirty="0">
                <a:solidFill>
                  <a:srgbClr val="1C3F94"/>
                </a:solidFill>
              </a:rPr>
              <a:t>Chargeable effort &gt; X%</a:t>
            </a:r>
            <a:endParaRPr sz="2700" dirty="0">
              <a:solidFill>
                <a:srgbClr val="1C3F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714"/>
              <a:buNone/>
            </a:pP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c76f25c6a3_12_298"/>
          <p:cNvSpPr txBox="1">
            <a:spLocks noGrp="1"/>
          </p:cNvSpPr>
          <p:nvPr>
            <p:ph type="title" idx="4294967295"/>
          </p:nvPr>
        </p:nvSpPr>
        <p:spPr>
          <a:xfrm>
            <a:off x="1550575" y="294248"/>
            <a:ext cx="98793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81818"/>
              <a:buFont typeface="Twentieth Century"/>
              <a:buNone/>
            </a:pPr>
            <a:r>
              <a:rPr lang="en-US" dirty="0"/>
              <a:t>PRACTICAL TOOLS &amp; IMPLEMENTATION TIPS</a:t>
            </a:r>
            <a:endParaRPr dirty="0"/>
          </a:p>
        </p:txBody>
      </p:sp>
      <p:sp>
        <p:nvSpPr>
          <p:cNvPr id="591" name="Google Shape;591;g3c76f25c6a3_12_2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43</a:t>
            </a:fld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g3c76f25c6a3_12_298"/>
          <p:cNvSpPr txBox="1">
            <a:spLocks noGrp="1"/>
          </p:cNvSpPr>
          <p:nvPr>
            <p:ph type="body" idx="4294967295"/>
          </p:nvPr>
        </p:nvSpPr>
        <p:spPr>
          <a:xfrm>
            <a:off x="1660500" y="1636850"/>
            <a:ext cx="9312300" cy="4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Balanced scorecards - choose a complementary spread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Standard data definitions and clean KPI formulas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Easy to read and regularly updated dashboards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Annual KPI refresh: modify, drop, or add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QAIP integration to align with IIA Standards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Align with performance reviews and department updates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Team input, discussion, and documentation</a:t>
            </a:r>
            <a:endParaRPr sz="300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c76f25c6a3_12_312"/>
          <p:cNvSpPr txBox="1">
            <a:spLocks noGrp="1"/>
          </p:cNvSpPr>
          <p:nvPr>
            <p:ph type="title" idx="4294967295"/>
          </p:nvPr>
        </p:nvSpPr>
        <p:spPr>
          <a:xfrm>
            <a:off x="543200" y="192375"/>
            <a:ext cx="10797300" cy="10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wentieth Century"/>
              <a:buNone/>
            </a:pPr>
            <a:r>
              <a:rPr lang="en-US" sz="3500" dirty="0"/>
              <a:t>KPI Reporting and Sharing</a:t>
            </a:r>
            <a:endParaRPr sz="3500" dirty="0"/>
          </a:p>
        </p:txBody>
      </p:sp>
      <p:sp>
        <p:nvSpPr>
          <p:cNvPr id="598" name="Google Shape;598;g3c76f25c6a3_12_3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44</a:t>
            </a:fld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9" name="Google Shape;599;g3c76f25c6a3_12_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112" y="1053363"/>
            <a:ext cx="4333875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g3c76f25c6a3_12_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7286" y="192375"/>
            <a:ext cx="4933639" cy="48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g3c76f25c6a3_12_3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075" y="4057625"/>
            <a:ext cx="5535549" cy="19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g3c76f25c6a3_12_312"/>
          <p:cNvSpPr txBox="1"/>
          <p:nvPr/>
        </p:nvSpPr>
        <p:spPr>
          <a:xfrm>
            <a:off x="7497900" y="5078100"/>
            <a:ext cx="34749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Top graphs created using ChatGPT</a:t>
            </a:r>
            <a:endParaRPr sz="1500" i="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be9620a9b5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Polling Question</a:t>
            </a:r>
            <a:endParaRPr dirty="0"/>
          </a:p>
        </p:txBody>
      </p:sp>
      <p:sp>
        <p:nvSpPr>
          <p:cNvPr id="608" name="Google Shape;608;g3be9620a9b5_0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/>
              <a:t>Who cares the most about Internal Audit KPIs?</a:t>
            </a: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UcPeriod"/>
            </a:pPr>
            <a:r>
              <a:rPr lang="en-US" sz="2300" dirty="0"/>
              <a:t>The Board</a:t>
            </a:r>
            <a:endParaRPr sz="2300" dirty="0"/>
          </a:p>
          <a:p>
            <a:pPr marL="45720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UcPeriod"/>
            </a:pPr>
            <a:r>
              <a:rPr lang="en-US" sz="2300" dirty="0"/>
              <a:t>The President</a:t>
            </a:r>
            <a:endParaRPr sz="2300" dirty="0"/>
          </a:p>
          <a:p>
            <a:pPr marL="45720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UcPeriod"/>
            </a:pPr>
            <a:r>
              <a:rPr lang="en-US" sz="2300" dirty="0"/>
              <a:t>The Chief Audit Officer</a:t>
            </a:r>
            <a:endParaRPr sz="2300" dirty="0"/>
          </a:p>
          <a:p>
            <a:pPr marL="45720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UcPeriod"/>
            </a:pPr>
            <a:r>
              <a:rPr lang="en-US" sz="2300" dirty="0"/>
              <a:t>The Audit Team</a:t>
            </a:r>
            <a:endParaRPr sz="2300" dirty="0"/>
          </a:p>
          <a:p>
            <a:pPr marL="45720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UcPeriod"/>
            </a:pPr>
            <a:r>
              <a:rPr lang="en-US" sz="2300" dirty="0"/>
              <a:t>Trick question, everyone cares</a:t>
            </a:r>
            <a:endParaRPr sz="2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c76f25c6a3_12_3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dirty="0"/>
              <a:t>Discussion and Q&amp;A</a:t>
            </a:r>
            <a:endParaRPr dirty="0"/>
          </a:p>
        </p:txBody>
      </p:sp>
      <p:sp>
        <p:nvSpPr>
          <p:cNvPr id="614" name="Google Shape;614;g3c76f25c6a3_12_3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 dirty="0"/>
              <a:t>How do you phase out a KPI that external stakeholders or the audit team are used to seeing?</a:t>
            </a:r>
            <a:endParaRPr sz="2500" dirty="0"/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 dirty="0"/>
              <a:t>What is your department’s biggest pain point or opportunity area?  How could you develop a KPI to monitor that metric?</a:t>
            </a:r>
            <a:endParaRPr sz="2500" dirty="0"/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 dirty="0"/>
              <a:t>What metric is your team currently using that you would propose to throw out?  Why?</a:t>
            </a:r>
            <a:endParaRPr sz="2500" dirty="0"/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 dirty="0"/>
              <a:t>When was the last time you reviewed your team’s KPIs?  What changed, and why?</a:t>
            </a:r>
            <a:endParaRPr sz="2500" dirty="0"/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 dirty="0"/>
              <a:t>Have you ever seen a KPI unintentionally push the wrong behavior?</a:t>
            </a:r>
            <a:endParaRPr sz="2500" dirty="0"/>
          </a:p>
          <a:p>
            <a:pPr marL="57150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c76f25c6a3_12_3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Debrief from Q&amp;A</a:t>
            </a:r>
            <a:endParaRPr dirty="0"/>
          </a:p>
        </p:txBody>
      </p:sp>
      <p:pic>
        <p:nvPicPr>
          <p:cNvPr id="620" name="Google Shape;620;g3c76f25c6a3_12_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050" y="1690825"/>
            <a:ext cx="5502327" cy="37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g3c76f25c6a3_12_327"/>
          <p:cNvSpPr txBox="1"/>
          <p:nvPr/>
        </p:nvSpPr>
        <p:spPr>
          <a:xfrm>
            <a:off x="7764000" y="2672100"/>
            <a:ext cx="3509400" cy="2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dk1"/>
                </a:solidFill>
              </a:rPr>
              <a:t>What were your key takeaways?</a:t>
            </a:r>
            <a:endParaRPr sz="2800" i="1" dirty="0">
              <a:solidFill>
                <a:schemeClr val="dk1"/>
              </a:solidFill>
            </a:endParaRPr>
          </a:p>
        </p:txBody>
      </p:sp>
      <p:sp>
        <p:nvSpPr>
          <p:cNvPr id="622" name="Google Shape;622;g3c76f25c6a3_12_327"/>
          <p:cNvSpPr txBox="1"/>
          <p:nvPr/>
        </p:nvSpPr>
        <p:spPr>
          <a:xfrm>
            <a:off x="3681300" y="5436100"/>
            <a:ext cx="46560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dk1"/>
                </a:solidFill>
              </a:rPr>
              <a:t>Image created from ChatGPT</a:t>
            </a:r>
            <a:endParaRPr i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c76f25c6a3_12_3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Useful links</a:t>
            </a:r>
            <a:endParaRPr dirty="0"/>
          </a:p>
        </p:txBody>
      </p:sp>
      <p:sp>
        <p:nvSpPr>
          <p:cNvPr id="628" name="Google Shape;628;g3c76f25c6a3_12_3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IIA Performance Measurement Tool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Internal audit performance measures: Aligning metrics with strategy</a:t>
            </a:r>
            <a:r>
              <a:rPr lang="en-US" dirty="0"/>
              <a:t> by Wolters Kluwer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KPI audit checklist: Top metrics to track</a:t>
            </a:r>
            <a:r>
              <a:rPr lang="en-US" dirty="0"/>
              <a:t> by AuditBoard</a:t>
            </a:r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be9620a9b5_0_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Polling Question</a:t>
            </a:r>
            <a:endParaRPr dirty="0"/>
          </a:p>
        </p:txBody>
      </p:sp>
      <p:sp>
        <p:nvSpPr>
          <p:cNvPr id="634" name="Google Shape;634;g3be9620a9b5_0_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/>
              <a:t>Did you pick up at least one thing to take back for your department’s KPIs?</a:t>
            </a: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UcPeriod"/>
            </a:pPr>
            <a:r>
              <a:rPr lang="en-US" sz="2300" dirty="0"/>
              <a:t>Yes I did!</a:t>
            </a:r>
            <a:endParaRPr sz="2300" dirty="0"/>
          </a:p>
          <a:p>
            <a:pPr marL="45720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UcPeriod"/>
            </a:pPr>
            <a:r>
              <a:rPr lang="en-US" sz="2300" dirty="0"/>
              <a:t>Nah, our KPIs were already rock solid</a:t>
            </a:r>
            <a:endParaRPr sz="2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"/>
          <p:cNvSpPr txBox="1">
            <a:spLocks noGrp="1"/>
          </p:cNvSpPr>
          <p:nvPr>
            <p:ph type="title"/>
          </p:nvPr>
        </p:nvSpPr>
        <p:spPr>
          <a:xfrm>
            <a:off x="838200" y="433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4400"/>
              <a:buFont typeface="Arial"/>
              <a:buNone/>
            </a:pPr>
            <a:r>
              <a:rPr lang="en-US" dirty="0"/>
              <a:t>Learning Objectives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19" name="Google Shape;2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0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At the end of this session, you should be able to:</a:t>
            </a:r>
          </a:p>
          <a:p>
            <a:pPr>
              <a:spcBef>
                <a:spcPts val="0"/>
              </a:spcBef>
            </a:pPr>
            <a:r>
              <a:rPr lang="en-US" dirty="0"/>
              <a:t>identify the global standards that require performance measurements,</a:t>
            </a:r>
          </a:p>
          <a:p>
            <a:pPr>
              <a:spcBef>
                <a:spcPts val="0"/>
              </a:spcBef>
            </a:pPr>
            <a:r>
              <a:rPr lang="en-US" dirty="0"/>
              <a:t>design a KPI process,</a:t>
            </a:r>
          </a:p>
          <a:p>
            <a:pPr>
              <a:spcBef>
                <a:spcPts val="0"/>
              </a:spcBef>
            </a:pPr>
            <a:r>
              <a:rPr lang="en-US" dirty="0"/>
              <a:t>provide examples of KPIs,</a:t>
            </a:r>
          </a:p>
          <a:p>
            <a:pPr>
              <a:spcBef>
                <a:spcPts val="0"/>
              </a:spcBef>
            </a:pPr>
            <a:r>
              <a:rPr lang="en-US" dirty="0"/>
              <a:t>recognize KPIs that might drive undesired behaviors.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72841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c76f25c6a3_12_3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dirty="0"/>
              <a:t>  </a:t>
            </a:r>
            <a:endParaRPr dirty="0"/>
          </a:p>
        </p:txBody>
      </p:sp>
      <p:pic>
        <p:nvPicPr>
          <p:cNvPr id="640" name="Google Shape;640;g3c76f25c6a3_12_347" descr="Thank You Gears Circular Green Blue Squares (Provided by Getty Images)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0517" b="10525"/>
          <a:stretch/>
        </p:blipFill>
        <p:spPr>
          <a:xfrm>
            <a:off x="5504313" y="705825"/>
            <a:ext cx="6172201" cy="4873498"/>
          </a:xfrm>
          <a:prstGeom prst="rect">
            <a:avLst/>
          </a:prstGeom>
        </p:spPr>
      </p:pic>
      <p:graphicFrame>
        <p:nvGraphicFramePr>
          <p:cNvPr id="641" name="Google Shape;641;g3c76f25c6a3_12_347"/>
          <p:cNvGraphicFramePr/>
          <p:nvPr/>
        </p:nvGraphicFramePr>
        <p:xfrm>
          <a:off x="459350" y="407775"/>
          <a:ext cx="4851100" cy="5312250"/>
        </p:xfrm>
        <a:graphic>
          <a:graphicData uri="http://schemas.openxmlformats.org/drawingml/2006/table">
            <a:tbl>
              <a:tblPr>
                <a:noFill/>
                <a:tableStyleId>{2EAF0117-9F13-43DC-8E53-D3887DD8656D}</a:tableStyleId>
              </a:tblPr>
              <a:tblGrid>
                <a:gridCol w="190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7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/>
                        <a:t>Hollie Andrus</a:t>
                      </a:r>
                      <a:endParaRPr sz="1700"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Chief Audit Executive</a:t>
                      </a: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 dirty="0"/>
                        <a:t>University of Utah</a:t>
                      </a:r>
                      <a:endParaRPr sz="1700" i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/>
                        <a:t>Lisa Beymer</a:t>
                      </a:r>
                      <a:endParaRPr sz="1700"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Associate Vice President</a:t>
                      </a: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Chief Audit Officer</a:t>
                      </a: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 dirty="0"/>
                        <a:t>Indiana University</a:t>
                      </a:r>
                      <a:endParaRPr sz="1700" i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/>
                        <a:t>Patty Davidson</a:t>
                      </a:r>
                      <a:endParaRPr sz="1700"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Director of Internal Audit</a:t>
                      </a: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 dirty="0"/>
                        <a:t>Binghamton University</a:t>
                      </a:r>
                      <a:endParaRPr sz="1700" i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/>
                        <a:t>Kara Hefner</a:t>
                      </a:r>
                      <a:endParaRPr sz="1700"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Internal Audit Manager</a:t>
                      </a: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1" dirty="0"/>
                        <a:t>University of North Carolina - Chapel Hill</a:t>
                      </a:r>
                      <a:endParaRPr sz="1700" i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42" name="Google Shape;642;g3c76f25c6a3_12_3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650" y="1840513"/>
            <a:ext cx="1132200" cy="1132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43" name="Google Shape;643;g3c76f25c6a3_12_347"/>
          <p:cNvPicPr preferRelativeResize="0"/>
          <p:nvPr/>
        </p:nvPicPr>
        <p:blipFill rotWithShape="1">
          <a:blip r:embed="rId5">
            <a:alphaModFix/>
          </a:blip>
          <a:srcRect l="13494" t="22551" r="28569" b="38093"/>
          <a:stretch/>
        </p:blipFill>
        <p:spPr>
          <a:xfrm>
            <a:off x="839800" y="591525"/>
            <a:ext cx="1131900" cy="1023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44" name="Google Shape;644;g3c76f25c6a3_12_3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3300" y="3161225"/>
            <a:ext cx="864900" cy="1097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45" name="Google Shape;645;g3c76f25c6a3_12_3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3300" y="4447125"/>
            <a:ext cx="864900" cy="1132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bea2c24e0d_2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Polling Question</a:t>
            </a:r>
            <a:endParaRPr dirty="0"/>
          </a:p>
        </p:txBody>
      </p:sp>
      <p:sp>
        <p:nvSpPr>
          <p:cNvPr id="225" name="Google Shape;225;g3bea2c24e0d_2_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What is your role?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CAE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Audit Manager/Director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Auditor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Investigator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I do it all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c76f25c6a3_2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IIA GLOBAL STANDARDS</a:t>
            </a:r>
            <a:endParaRPr dirty="0"/>
          </a:p>
        </p:txBody>
      </p:sp>
      <p:sp>
        <p:nvSpPr>
          <p:cNvPr id="231" name="Google Shape;231;g3c76f25c6a3_2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accent1"/>
                </a:solidFill>
              </a:rPr>
              <a:t>Standard 8.3 - Quality </a:t>
            </a:r>
            <a:r>
              <a:rPr lang="en-US" dirty="0"/>
              <a:t>Develop, implement, and maintain a quality assurance and improvement program.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-US" dirty="0">
                <a:solidFill>
                  <a:schemeClr val="accent1"/>
                </a:solidFill>
              </a:rPr>
              <a:t>Standard 8.4 - External Quality Assessment (EQA)  </a:t>
            </a:r>
            <a:r>
              <a:rPr lang="en-US" dirty="0"/>
              <a:t>EQA is required at least once every 5 years to verify the department is meeting the standards.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4400"/>
              <a:buFont typeface="Arial"/>
              <a:buNone/>
            </a:pPr>
            <a:r>
              <a:rPr lang="en-US" dirty="0"/>
              <a:t>IIA Global Standards</a:t>
            </a:r>
            <a:endParaRPr dirty="0"/>
          </a:p>
        </p:txBody>
      </p:sp>
      <p:sp>
        <p:nvSpPr>
          <p:cNvPr id="237" name="Google Shape;237;p5"/>
          <p:cNvSpPr txBox="1">
            <a:spLocks noGrp="1"/>
          </p:cNvSpPr>
          <p:nvPr>
            <p:ph type="body" idx="1"/>
          </p:nvPr>
        </p:nvSpPr>
        <p:spPr>
          <a:xfrm>
            <a:off x="395100" y="1563475"/>
            <a:ext cx="115593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>
                <a:solidFill>
                  <a:srgbClr val="1CADE4"/>
                </a:solidFill>
              </a:rPr>
              <a:t>•</a:t>
            </a:r>
            <a:r>
              <a:rPr lang="en-US" sz="2400" dirty="0">
                <a:solidFill>
                  <a:srgbClr val="1CADE4"/>
                </a:solidFill>
              </a:rPr>
              <a:t>Standard 9.2 Internal Audit Strategy </a:t>
            </a:r>
            <a:r>
              <a:rPr lang="en-US" sz="2400" dirty="0"/>
              <a:t>– Develop &amp; Implement an Internal Audit Strategy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>
                <a:solidFill>
                  <a:srgbClr val="1CADE4"/>
                </a:solidFill>
              </a:rPr>
              <a:t>•</a:t>
            </a:r>
            <a:r>
              <a:rPr lang="en-US" sz="2400" dirty="0">
                <a:solidFill>
                  <a:srgbClr val="1CADE4"/>
                </a:solidFill>
              </a:rPr>
              <a:t>Standard 12.2 Performance Measurement </a:t>
            </a:r>
            <a:r>
              <a:rPr lang="en-US" sz="2400" dirty="0"/>
              <a:t>– Develop Objectives to Measure Performance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/>
              <a:t>**While not specifically stated in standards, the IA Strategy and the Function’s Performance Measurement Methodologies will be reviewed during QARs**</a:t>
            </a:r>
            <a:endParaRPr sz="21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100" dirty="0"/>
          </a:p>
        </p:txBody>
      </p:sp>
      <p:sp>
        <p:nvSpPr>
          <p:cNvPr id="238" name="Google Shape;238;p5"/>
          <p:cNvSpPr/>
          <p:nvPr/>
        </p:nvSpPr>
        <p:spPr>
          <a:xfrm>
            <a:off x="1305550" y="2589975"/>
            <a:ext cx="1603800" cy="36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Vision</a:t>
            </a:r>
            <a:endParaRPr dirty="0"/>
          </a:p>
        </p:txBody>
      </p:sp>
      <p:sp>
        <p:nvSpPr>
          <p:cNvPr id="239" name="Google Shape;239;p5"/>
          <p:cNvSpPr/>
          <p:nvPr/>
        </p:nvSpPr>
        <p:spPr>
          <a:xfrm>
            <a:off x="3323763" y="2626575"/>
            <a:ext cx="9753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5"/>
          <p:cNvSpPr/>
          <p:nvPr/>
        </p:nvSpPr>
        <p:spPr>
          <a:xfrm>
            <a:off x="4713500" y="2589975"/>
            <a:ext cx="1782600" cy="36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Strategic Objectives</a:t>
            </a:r>
            <a:endParaRPr dirty="0"/>
          </a:p>
        </p:txBody>
      </p:sp>
      <p:sp>
        <p:nvSpPr>
          <p:cNvPr id="241" name="Google Shape;241;p5"/>
          <p:cNvSpPr/>
          <p:nvPr/>
        </p:nvSpPr>
        <p:spPr>
          <a:xfrm>
            <a:off x="7088638" y="2626575"/>
            <a:ext cx="9753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p5"/>
          <p:cNvSpPr/>
          <p:nvPr/>
        </p:nvSpPr>
        <p:spPr>
          <a:xfrm>
            <a:off x="8383775" y="2589975"/>
            <a:ext cx="2029200" cy="36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Supporting Initiatives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4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F94"/>
              </a:buClr>
              <a:buSzPts val="4400"/>
              <a:buFont typeface="Arial"/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What</a:t>
            </a:r>
            <a:r>
              <a:rPr lang="en-US" dirty="0"/>
              <a:t> the Standards Say about KPI - Considerations for Implementation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48" name="Google Shape;248;p6"/>
          <p:cNvSpPr txBox="1">
            <a:spLocks noGrp="1"/>
          </p:cNvSpPr>
          <p:nvPr>
            <p:ph type="body" idx="1"/>
          </p:nvPr>
        </p:nvSpPr>
        <p:spPr>
          <a:xfrm>
            <a:off x="838200" y="2102250"/>
            <a:ext cx="10515600" cy="26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1CADE4"/>
              </a:buClr>
              <a:buSzPts val="2400"/>
              <a:buFont typeface="Arial"/>
              <a:buChar char="●"/>
            </a:pPr>
            <a:r>
              <a:rPr lang="en-US" sz="2400" dirty="0"/>
              <a:t>Require defining, monitoring, and reporting performance measures that are aligned to the internal audit strategy and audit objectives of the organization.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400"/>
              <a:buFont typeface="Arial"/>
              <a:buChar char="●"/>
            </a:pPr>
            <a:r>
              <a:rPr lang="en-US" sz="2400" dirty="0"/>
              <a:t>Connect to QAIP and emphasize outcome-based measures.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400"/>
              <a:buFont typeface="Arial"/>
              <a:buChar char="●"/>
            </a:pPr>
            <a:r>
              <a:rPr lang="en-US" sz="2400" dirty="0"/>
              <a:t>Reflect efficiency, effectiveness, stakeholder value, and conformance.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2829</Words>
  <Application>Microsoft Office PowerPoint</Application>
  <PresentationFormat>Widescreen</PresentationFormat>
  <Paragraphs>586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Calibri</vt:lpstr>
      <vt:lpstr>Twentieth Century</vt:lpstr>
      <vt:lpstr>Arial</vt:lpstr>
      <vt:lpstr>Century Gothic</vt:lpstr>
      <vt:lpstr>Noto Sans Symbols</vt:lpstr>
      <vt:lpstr>Office Theme</vt:lpstr>
      <vt:lpstr>PowerPoint Presentation</vt:lpstr>
      <vt:lpstr>METRICS THAT MATTER  HOW KPIs DEFINE AND DEMONSTRATE SUCCESS  </vt:lpstr>
      <vt:lpstr> </vt:lpstr>
      <vt:lpstr>Agenda</vt:lpstr>
      <vt:lpstr>Learning Objectives</vt:lpstr>
      <vt:lpstr>Polling Question</vt:lpstr>
      <vt:lpstr>IIA GLOBAL STANDARDS</vt:lpstr>
      <vt:lpstr>IIA Global Standards</vt:lpstr>
      <vt:lpstr>What the Standards Say about KPI - Considerations for Implementation</vt:lpstr>
      <vt:lpstr>Polling Question</vt:lpstr>
      <vt:lpstr>The “Why” of KPI</vt:lpstr>
      <vt:lpstr>Health Check  developed using Gemini</vt:lpstr>
      <vt:lpstr>Polling Question</vt:lpstr>
      <vt:lpstr>KPI Framework for Internal Audit - </vt:lpstr>
      <vt:lpstr>PowerPoint Presentation</vt:lpstr>
      <vt:lpstr>Make KPI “SMART:</vt:lpstr>
      <vt:lpstr>Polling  Question</vt:lpstr>
      <vt:lpstr>Breakout Session 1 KPI Opportunities and Challenges</vt:lpstr>
      <vt:lpstr>Debrief from session 1</vt:lpstr>
      <vt:lpstr>KPI Examples for Internal Auditors</vt:lpstr>
      <vt:lpstr>External Metrics Audit Plan Completion</vt:lpstr>
      <vt:lpstr>Risk Coverage</vt:lpstr>
      <vt:lpstr>Engagement Results</vt:lpstr>
      <vt:lpstr>Issue Remediation</vt:lpstr>
      <vt:lpstr>Polling Question</vt:lpstr>
      <vt:lpstr>Stakeholder Feedback</vt:lpstr>
      <vt:lpstr>Value Add and Quality</vt:lpstr>
      <vt:lpstr>Internal Metrics Time Budgets/Cycle Time</vt:lpstr>
      <vt:lpstr>Polling Question</vt:lpstr>
      <vt:lpstr>Time Utilization</vt:lpstr>
      <vt:lpstr>Employee Development &amp; Retention</vt:lpstr>
      <vt:lpstr>Department Expenses</vt:lpstr>
      <vt:lpstr>Department Initiatives</vt:lpstr>
      <vt:lpstr>Specialty Areas</vt:lpstr>
      <vt:lpstr>Breakout Session 2 Designing Meaningful KPIs</vt:lpstr>
      <vt:lpstr>Debrief from session 2</vt:lpstr>
      <vt:lpstr>Why KPIs are Powerful</vt:lpstr>
      <vt:lpstr>KPIs drive change - good OR bad</vt:lpstr>
      <vt:lpstr>Polling Question</vt:lpstr>
      <vt:lpstr>The Ups and Downs of KPIs</vt:lpstr>
      <vt:lpstr>KPI COMMON PITFALLS</vt:lpstr>
      <vt:lpstr>Are these classic KPIs always effective?</vt:lpstr>
      <vt:lpstr>PRACTICAL TOOLS &amp; IMPLEMENTATION TIPS</vt:lpstr>
      <vt:lpstr>KPI Reporting and Sharing</vt:lpstr>
      <vt:lpstr>Polling Question</vt:lpstr>
      <vt:lpstr>Discussion and Q&amp;A</vt:lpstr>
      <vt:lpstr>Debrief from Q&amp;A</vt:lpstr>
      <vt:lpstr>Useful links</vt:lpstr>
      <vt:lpstr>Polling Question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Dobbs</dc:creator>
  <cp:lastModifiedBy>Patty Davidson</cp:lastModifiedBy>
  <cp:revision>1</cp:revision>
  <dcterms:created xsi:type="dcterms:W3CDTF">2024-01-11T21:45:42Z</dcterms:created>
  <dcterms:modified xsi:type="dcterms:W3CDTF">2026-03-13T18:47:36Z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0x010100A2D8CECF97277543A5E9D3D1D281E1C9</vt:lpwstr>
  </property>
  <property fmtid="{D5CDD505-2E9C-101B-9397-08002B2CF9AE}" pid="3" name="MediaServiceImageTags">
    <vt:lpwstr/>
  </property>
</Properties>
</file>