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57" r:id="rId5"/>
    <p:sldId id="256" r:id="rId6"/>
    <p:sldId id="258" r:id="rId7"/>
    <p:sldId id="283" r:id="rId8"/>
    <p:sldId id="297" r:id="rId9"/>
    <p:sldId id="281" r:id="rId10"/>
    <p:sldId id="261" r:id="rId11"/>
    <p:sldId id="293" r:id="rId12"/>
    <p:sldId id="282" r:id="rId13"/>
    <p:sldId id="262" r:id="rId14"/>
    <p:sldId id="287" r:id="rId15"/>
    <p:sldId id="288" r:id="rId16"/>
    <p:sldId id="289" r:id="rId17"/>
    <p:sldId id="290" r:id="rId18"/>
    <p:sldId id="291" r:id="rId19"/>
    <p:sldId id="292" r:id="rId20"/>
    <p:sldId id="298" r:id="rId21"/>
    <p:sldId id="284" r:id="rId22"/>
    <p:sldId id="285" r:id="rId23"/>
    <p:sldId id="286" r:id="rId24"/>
    <p:sldId id="295" r:id="rId25"/>
    <p:sldId id="296" r:id="rId26"/>
    <p:sldId id="272" r:id="rId27"/>
    <p:sldId id="275" r:id="rId28"/>
    <p:sldId id="299" r:id="rId29"/>
    <p:sldId id="278" r:id="rId30"/>
    <p:sldId id="300" r:id="rId31"/>
    <p:sldId id="279" r:id="rId32"/>
    <p:sldId id="28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0622C1-AF9B-4149-9846-8539404ABE6C}" name="Kelleher, Nina" initials="NK" userId="S::NK8138@us.eisner.biz::3aaaa8c8-e5cd-4895-b6f9-5e602be41e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1C3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A051F8-BCAA-4895-B642-365D4EA1978F}" v="1" dt="2026-03-16T14:25:21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277" autoAdjust="0"/>
  </p:normalViewPr>
  <p:slideViewPr>
    <p:cSldViewPr snapToGrid="0">
      <p:cViewPr varScale="1">
        <p:scale>
          <a:sx n="49" d="100"/>
          <a:sy n="49" d="100"/>
        </p:scale>
        <p:origin x="1704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, Paul" userId="e151a562-6e6e-4852-95e8-f5382ef5cf83" providerId="ADAL" clId="{C5E1879D-1EF3-46F0-8F3A-BC53C1675D84}"/>
    <pc:docChg chg="custSel addSld delSld modSld">
      <pc:chgData name="Douglas, Paul" userId="e151a562-6e6e-4852-95e8-f5382ef5cf83" providerId="ADAL" clId="{C5E1879D-1EF3-46F0-8F3A-BC53C1675D84}" dt="2026-03-16T14:28:30.417" v="295" actId="6549"/>
      <pc:docMkLst>
        <pc:docMk/>
      </pc:docMkLst>
      <pc:sldChg chg="modNotesTx">
        <pc:chgData name="Douglas, Paul" userId="e151a562-6e6e-4852-95e8-f5382ef5cf83" providerId="ADAL" clId="{C5E1879D-1EF3-46F0-8F3A-BC53C1675D84}" dt="2026-03-16T14:27:20.773" v="278" actId="6549"/>
        <pc:sldMkLst>
          <pc:docMk/>
          <pc:sldMk cId="843953477" sldId="256"/>
        </pc:sldMkLst>
      </pc:sldChg>
      <pc:sldChg chg="modNotesTx">
        <pc:chgData name="Douglas, Paul" userId="e151a562-6e6e-4852-95e8-f5382ef5cf83" providerId="ADAL" clId="{C5E1879D-1EF3-46F0-8F3A-BC53C1675D84}" dt="2026-03-16T14:27:17.578" v="277" actId="6549"/>
        <pc:sldMkLst>
          <pc:docMk/>
          <pc:sldMk cId="2982552225" sldId="257"/>
        </pc:sldMkLst>
      </pc:sldChg>
      <pc:sldChg chg="modNotesTx">
        <pc:chgData name="Douglas, Paul" userId="e151a562-6e6e-4852-95e8-f5382ef5cf83" providerId="ADAL" clId="{C5E1879D-1EF3-46F0-8F3A-BC53C1675D84}" dt="2026-03-16T14:27:23.836" v="279" actId="6549"/>
        <pc:sldMkLst>
          <pc:docMk/>
          <pc:sldMk cId="0" sldId="258"/>
        </pc:sldMkLst>
      </pc:sldChg>
      <pc:sldChg chg="modNotesTx">
        <pc:chgData name="Douglas, Paul" userId="e151a562-6e6e-4852-95e8-f5382ef5cf83" providerId="ADAL" clId="{C5E1879D-1EF3-46F0-8F3A-BC53C1675D84}" dt="2026-03-16T14:27:35.138" v="281" actId="6549"/>
        <pc:sldMkLst>
          <pc:docMk/>
          <pc:sldMk cId="0" sldId="261"/>
        </pc:sldMkLst>
      </pc:sldChg>
      <pc:sldChg chg="modNotesTx">
        <pc:chgData name="Douglas, Paul" userId="e151a562-6e6e-4852-95e8-f5382ef5cf83" providerId="ADAL" clId="{C5E1879D-1EF3-46F0-8F3A-BC53C1675D84}" dt="2026-03-16T14:27:40.979" v="282" actId="6549"/>
        <pc:sldMkLst>
          <pc:docMk/>
          <pc:sldMk cId="0" sldId="262"/>
        </pc:sldMkLst>
      </pc:sldChg>
      <pc:sldChg chg="del">
        <pc:chgData name="Douglas, Paul" userId="e151a562-6e6e-4852-95e8-f5382ef5cf83" providerId="ADAL" clId="{C5E1879D-1EF3-46F0-8F3A-BC53C1675D84}" dt="2026-03-16T14:27:07.123" v="276" actId="47"/>
        <pc:sldMkLst>
          <pc:docMk/>
          <pc:sldMk cId="0" sldId="263"/>
        </pc:sldMkLst>
      </pc:sldChg>
      <pc:sldChg chg="del">
        <pc:chgData name="Douglas, Paul" userId="e151a562-6e6e-4852-95e8-f5382ef5cf83" providerId="ADAL" clId="{C5E1879D-1EF3-46F0-8F3A-BC53C1675D84}" dt="2026-03-16T14:27:07.123" v="276" actId="47"/>
        <pc:sldMkLst>
          <pc:docMk/>
          <pc:sldMk cId="0" sldId="264"/>
        </pc:sldMkLst>
      </pc:sldChg>
      <pc:sldChg chg="del">
        <pc:chgData name="Douglas, Paul" userId="e151a562-6e6e-4852-95e8-f5382ef5cf83" providerId="ADAL" clId="{C5E1879D-1EF3-46F0-8F3A-BC53C1675D84}" dt="2026-03-16T14:27:07.123" v="276" actId="47"/>
        <pc:sldMkLst>
          <pc:docMk/>
          <pc:sldMk cId="0" sldId="265"/>
        </pc:sldMkLst>
      </pc:sldChg>
      <pc:sldChg chg="del">
        <pc:chgData name="Douglas, Paul" userId="e151a562-6e6e-4852-95e8-f5382ef5cf83" providerId="ADAL" clId="{C5E1879D-1EF3-46F0-8F3A-BC53C1675D84}" dt="2026-03-16T14:27:07.123" v="276" actId="47"/>
        <pc:sldMkLst>
          <pc:docMk/>
          <pc:sldMk cId="0" sldId="266"/>
        </pc:sldMkLst>
      </pc:sldChg>
      <pc:sldChg chg="del">
        <pc:chgData name="Douglas, Paul" userId="e151a562-6e6e-4852-95e8-f5382ef5cf83" providerId="ADAL" clId="{C5E1879D-1EF3-46F0-8F3A-BC53C1675D84}" dt="2026-03-16T14:27:07.123" v="276" actId="47"/>
        <pc:sldMkLst>
          <pc:docMk/>
          <pc:sldMk cId="0" sldId="267"/>
        </pc:sldMkLst>
      </pc:sldChg>
      <pc:sldChg chg="del">
        <pc:chgData name="Douglas, Paul" userId="e151a562-6e6e-4852-95e8-f5382ef5cf83" providerId="ADAL" clId="{C5E1879D-1EF3-46F0-8F3A-BC53C1675D84}" dt="2026-03-16T14:27:07.123" v="276" actId="47"/>
        <pc:sldMkLst>
          <pc:docMk/>
          <pc:sldMk cId="0" sldId="268"/>
        </pc:sldMkLst>
      </pc:sldChg>
      <pc:sldChg chg="del">
        <pc:chgData name="Douglas, Paul" userId="e151a562-6e6e-4852-95e8-f5382ef5cf83" providerId="ADAL" clId="{C5E1879D-1EF3-46F0-8F3A-BC53C1675D84}" dt="2026-03-16T14:27:07.123" v="276" actId="47"/>
        <pc:sldMkLst>
          <pc:docMk/>
          <pc:sldMk cId="0" sldId="269"/>
        </pc:sldMkLst>
      </pc:sldChg>
      <pc:sldChg chg="modNotesTx">
        <pc:chgData name="Douglas, Paul" userId="e151a562-6e6e-4852-95e8-f5382ef5cf83" providerId="ADAL" clId="{C5E1879D-1EF3-46F0-8F3A-BC53C1675D84}" dt="2026-03-16T14:28:16.417" v="291" actId="6549"/>
        <pc:sldMkLst>
          <pc:docMk/>
          <pc:sldMk cId="0" sldId="272"/>
        </pc:sldMkLst>
      </pc:sldChg>
      <pc:sldChg chg="del">
        <pc:chgData name="Douglas, Paul" userId="e151a562-6e6e-4852-95e8-f5382ef5cf83" providerId="ADAL" clId="{C5E1879D-1EF3-46F0-8F3A-BC53C1675D84}" dt="2026-03-16T14:27:07.123" v="276" actId="47"/>
        <pc:sldMkLst>
          <pc:docMk/>
          <pc:sldMk cId="0" sldId="273"/>
        </pc:sldMkLst>
      </pc:sldChg>
      <pc:sldChg chg="del">
        <pc:chgData name="Douglas, Paul" userId="e151a562-6e6e-4852-95e8-f5382ef5cf83" providerId="ADAL" clId="{C5E1879D-1EF3-46F0-8F3A-BC53C1675D84}" dt="2026-03-16T14:27:07.123" v="276" actId="47"/>
        <pc:sldMkLst>
          <pc:docMk/>
          <pc:sldMk cId="0" sldId="274"/>
        </pc:sldMkLst>
      </pc:sldChg>
      <pc:sldChg chg="modNotesTx">
        <pc:chgData name="Douglas, Paul" userId="e151a562-6e6e-4852-95e8-f5382ef5cf83" providerId="ADAL" clId="{C5E1879D-1EF3-46F0-8F3A-BC53C1675D84}" dt="2026-03-16T14:28:19.161" v="292" actId="6549"/>
        <pc:sldMkLst>
          <pc:docMk/>
          <pc:sldMk cId="0" sldId="275"/>
        </pc:sldMkLst>
      </pc:sldChg>
      <pc:sldChg chg="modNotesTx">
        <pc:chgData name="Douglas, Paul" userId="e151a562-6e6e-4852-95e8-f5382ef5cf83" providerId="ADAL" clId="{C5E1879D-1EF3-46F0-8F3A-BC53C1675D84}" dt="2026-03-16T14:28:23.154" v="293" actId="6549"/>
        <pc:sldMkLst>
          <pc:docMk/>
          <pc:sldMk cId="0" sldId="278"/>
        </pc:sldMkLst>
      </pc:sldChg>
      <pc:sldChg chg="modNotesTx">
        <pc:chgData name="Douglas, Paul" userId="e151a562-6e6e-4852-95e8-f5382ef5cf83" providerId="ADAL" clId="{C5E1879D-1EF3-46F0-8F3A-BC53C1675D84}" dt="2026-03-16T14:28:25.549" v="294" actId="6549"/>
        <pc:sldMkLst>
          <pc:docMk/>
          <pc:sldMk cId="0" sldId="279"/>
        </pc:sldMkLst>
      </pc:sldChg>
      <pc:sldChg chg="modNotesTx">
        <pc:chgData name="Douglas, Paul" userId="e151a562-6e6e-4852-95e8-f5382ef5cf83" providerId="ADAL" clId="{C5E1879D-1EF3-46F0-8F3A-BC53C1675D84}" dt="2026-03-16T14:28:30.417" v="295" actId="6549"/>
        <pc:sldMkLst>
          <pc:docMk/>
          <pc:sldMk cId="0" sldId="280"/>
        </pc:sldMkLst>
      </pc:sldChg>
      <pc:sldChg chg="modNotesTx">
        <pc:chgData name="Douglas, Paul" userId="e151a562-6e6e-4852-95e8-f5382ef5cf83" providerId="ADAL" clId="{C5E1879D-1EF3-46F0-8F3A-BC53C1675D84}" dt="2026-03-16T14:27:27.108" v="280" actId="20577"/>
        <pc:sldMkLst>
          <pc:docMk/>
          <pc:sldMk cId="2455772136" sldId="283"/>
        </pc:sldMkLst>
      </pc:sldChg>
      <pc:sldChg chg="modNotesTx">
        <pc:chgData name="Douglas, Paul" userId="e151a562-6e6e-4852-95e8-f5382ef5cf83" providerId="ADAL" clId="{C5E1879D-1EF3-46F0-8F3A-BC53C1675D84}" dt="2026-03-16T14:28:04.397" v="288" actId="6549"/>
        <pc:sldMkLst>
          <pc:docMk/>
          <pc:sldMk cId="0" sldId="284"/>
        </pc:sldMkLst>
      </pc:sldChg>
      <pc:sldChg chg="modNotesTx">
        <pc:chgData name="Douglas, Paul" userId="e151a562-6e6e-4852-95e8-f5382ef5cf83" providerId="ADAL" clId="{C5E1879D-1EF3-46F0-8F3A-BC53C1675D84}" dt="2026-03-16T14:28:07.974" v="289" actId="6549"/>
        <pc:sldMkLst>
          <pc:docMk/>
          <pc:sldMk cId="0" sldId="285"/>
        </pc:sldMkLst>
      </pc:sldChg>
      <pc:sldChg chg="modNotesTx">
        <pc:chgData name="Douglas, Paul" userId="e151a562-6e6e-4852-95e8-f5382ef5cf83" providerId="ADAL" clId="{C5E1879D-1EF3-46F0-8F3A-BC53C1675D84}" dt="2026-03-16T14:28:11.419" v="290" actId="6549"/>
        <pc:sldMkLst>
          <pc:docMk/>
          <pc:sldMk cId="0" sldId="286"/>
        </pc:sldMkLst>
      </pc:sldChg>
      <pc:sldChg chg="modNotesTx">
        <pc:chgData name="Douglas, Paul" userId="e151a562-6e6e-4852-95e8-f5382ef5cf83" providerId="ADAL" clId="{C5E1879D-1EF3-46F0-8F3A-BC53C1675D84}" dt="2026-03-16T14:27:44.807" v="283" actId="6549"/>
        <pc:sldMkLst>
          <pc:docMk/>
          <pc:sldMk cId="0" sldId="287"/>
        </pc:sldMkLst>
      </pc:sldChg>
      <pc:sldChg chg="modNotesTx">
        <pc:chgData name="Douglas, Paul" userId="e151a562-6e6e-4852-95e8-f5382ef5cf83" providerId="ADAL" clId="{C5E1879D-1EF3-46F0-8F3A-BC53C1675D84}" dt="2026-03-16T14:27:47.771" v="284" actId="6549"/>
        <pc:sldMkLst>
          <pc:docMk/>
          <pc:sldMk cId="0" sldId="288"/>
        </pc:sldMkLst>
      </pc:sldChg>
      <pc:sldChg chg="modNotesTx">
        <pc:chgData name="Douglas, Paul" userId="e151a562-6e6e-4852-95e8-f5382ef5cf83" providerId="ADAL" clId="{C5E1879D-1EF3-46F0-8F3A-BC53C1675D84}" dt="2026-03-16T14:27:51.106" v="285" actId="6549"/>
        <pc:sldMkLst>
          <pc:docMk/>
          <pc:sldMk cId="0" sldId="289"/>
        </pc:sldMkLst>
      </pc:sldChg>
      <pc:sldChg chg="modNotesTx">
        <pc:chgData name="Douglas, Paul" userId="e151a562-6e6e-4852-95e8-f5382ef5cf83" providerId="ADAL" clId="{C5E1879D-1EF3-46F0-8F3A-BC53C1675D84}" dt="2026-03-16T14:27:54.664" v="286" actId="6549"/>
        <pc:sldMkLst>
          <pc:docMk/>
          <pc:sldMk cId="0" sldId="290"/>
        </pc:sldMkLst>
      </pc:sldChg>
      <pc:sldChg chg="modNotesTx">
        <pc:chgData name="Douglas, Paul" userId="e151a562-6e6e-4852-95e8-f5382ef5cf83" providerId="ADAL" clId="{C5E1879D-1EF3-46F0-8F3A-BC53C1675D84}" dt="2026-03-16T14:27:58.494" v="287" actId="6549"/>
        <pc:sldMkLst>
          <pc:docMk/>
          <pc:sldMk cId="0" sldId="291"/>
        </pc:sldMkLst>
      </pc:sldChg>
      <pc:sldChg chg="del">
        <pc:chgData name="Douglas, Paul" userId="e151a562-6e6e-4852-95e8-f5382ef5cf83" providerId="ADAL" clId="{C5E1879D-1EF3-46F0-8F3A-BC53C1675D84}" dt="2026-03-16T14:27:07.123" v="276" actId="47"/>
        <pc:sldMkLst>
          <pc:docMk/>
          <pc:sldMk cId="323222667" sldId="294"/>
        </pc:sldMkLst>
      </pc:sldChg>
      <pc:sldChg chg="delSp modSp add mod">
        <pc:chgData name="Douglas, Paul" userId="e151a562-6e6e-4852-95e8-f5382ef5cf83" providerId="ADAL" clId="{C5E1879D-1EF3-46F0-8F3A-BC53C1675D84}" dt="2026-03-16T14:26:48.669" v="275" actId="20577"/>
        <pc:sldMkLst>
          <pc:docMk/>
          <pc:sldMk cId="2466542997" sldId="300"/>
        </pc:sldMkLst>
        <pc:spChg chg="mod">
          <ac:chgData name="Douglas, Paul" userId="e151a562-6e6e-4852-95e8-f5382ef5cf83" providerId="ADAL" clId="{C5E1879D-1EF3-46F0-8F3A-BC53C1675D84}" dt="2026-03-16T14:26:25.008" v="190" actId="20577"/>
          <ac:spMkLst>
            <pc:docMk/>
            <pc:sldMk cId="2466542997" sldId="300"/>
            <ac:spMk id="5" creationId="{33488584-FFCE-97E0-C6DF-3E226419DEC1}"/>
          </ac:spMkLst>
        </pc:spChg>
        <pc:spChg chg="mod">
          <ac:chgData name="Douglas, Paul" userId="e151a562-6e6e-4852-95e8-f5382ef5cf83" providerId="ADAL" clId="{C5E1879D-1EF3-46F0-8F3A-BC53C1675D84}" dt="2026-03-16T14:26:31.978" v="213" actId="20577"/>
          <ac:spMkLst>
            <pc:docMk/>
            <pc:sldMk cId="2466542997" sldId="300"/>
            <ac:spMk id="9" creationId="{6ECFD29C-CCC2-384B-F3BC-B5D9A850A171}"/>
          </ac:spMkLst>
        </pc:spChg>
        <pc:spChg chg="mod">
          <ac:chgData name="Douglas, Paul" userId="e151a562-6e6e-4852-95e8-f5382ef5cf83" providerId="ADAL" clId="{C5E1879D-1EF3-46F0-8F3A-BC53C1675D84}" dt="2026-03-16T14:26:34.925" v="217" actId="20577"/>
          <ac:spMkLst>
            <pc:docMk/>
            <pc:sldMk cId="2466542997" sldId="300"/>
            <ac:spMk id="13" creationId="{1419763A-D87A-371C-7060-67E3807A79C0}"/>
          </ac:spMkLst>
        </pc:spChg>
        <pc:spChg chg="mod">
          <ac:chgData name="Douglas, Paul" userId="e151a562-6e6e-4852-95e8-f5382ef5cf83" providerId="ADAL" clId="{C5E1879D-1EF3-46F0-8F3A-BC53C1675D84}" dt="2026-03-16T14:26:48.669" v="275" actId="20577"/>
          <ac:spMkLst>
            <pc:docMk/>
            <pc:sldMk cId="2466542997" sldId="300"/>
            <ac:spMk id="29" creationId="{DAFE978C-2AAF-D0A9-FF5E-6C56FEB76070}"/>
          </ac:spMkLst>
        </pc:spChg>
        <pc:spChg chg="mod">
          <ac:chgData name="Douglas, Paul" userId="e151a562-6e6e-4852-95e8-f5382ef5cf83" providerId="ADAL" clId="{C5E1879D-1EF3-46F0-8F3A-BC53C1675D84}" dt="2026-03-16T14:25:32.732" v="37" actId="20577"/>
          <ac:spMkLst>
            <pc:docMk/>
            <pc:sldMk cId="2466542997" sldId="300"/>
            <ac:spMk id="30" creationId="{746DC469-3C03-BDD9-C6AB-BDC330ED9288}"/>
          </ac:spMkLst>
        </pc:spChg>
        <pc:spChg chg="del">
          <ac:chgData name="Douglas, Paul" userId="e151a562-6e6e-4852-95e8-f5382ef5cf83" providerId="ADAL" clId="{C5E1879D-1EF3-46F0-8F3A-BC53C1675D84}" dt="2026-03-16T14:25:38.678" v="38" actId="478"/>
          <ac:spMkLst>
            <pc:docMk/>
            <pc:sldMk cId="2466542997" sldId="300"/>
            <ac:spMk id="31" creationId="{377553DA-75B6-104C-4FBD-1A6A1327B5D7}"/>
          </ac:spMkLst>
        </pc:spChg>
        <pc:spChg chg="mod">
          <ac:chgData name="Douglas, Paul" userId="e151a562-6e6e-4852-95e8-f5382ef5cf83" providerId="ADAL" clId="{C5E1879D-1EF3-46F0-8F3A-BC53C1675D84}" dt="2026-03-16T14:26:13.347" v="148" actId="20577"/>
          <ac:spMkLst>
            <pc:docMk/>
            <pc:sldMk cId="2466542997" sldId="300"/>
            <ac:spMk id="32" creationId="{56F911A3-7E84-C7A4-E638-AE3F0E1F3360}"/>
          </ac:spMkLst>
        </pc:spChg>
      </pc:sldChg>
      <pc:sldChg chg="new del">
        <pc:chgData name="Douglas, Paul" userId="e151a562-6e6e-4852-95e8-f5382ef5cf83" providerId="ADAL" clId="{C5E1879D-1EF3-46F0-8F3A-BC53C1675D84}" dt="2026-03-16T14:25:11.063" v="1" actId="47"/>
        <pc:sldMkLst>
          <pc:docMk/>
          <pc:sldMk cId="3688502984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5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77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7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over with blue triangles and text  AI-generated content may be incorrect.">
            <a:extLst>
              <a:ext uri="{FF2B5EF4-FFF2-40B4-BE49-F238E27FC236}">
                <a16:creationId xmlns:a16="http://schemas.microsoft.com/office/drawing/2014/main" id="{22E60DA8-9809-FF22-78D6-6464D69EF5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5AA2-4323-1D05-8FEF-816ADD50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2ADB7-DBCE-9ED8-9024-0F459A513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9F03C-4000-687C-A22F-1A628EFAC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8674F-F340-CDAA-D8D1-A96BD5EC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FA29A-DD66-C39C-8529-2B749453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14903-437F-1A4D-B572-FB56C561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3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5CFC-A95F-C90F-C5E0-6745B823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D1C79-694E-F8F9-781C-4454B41D1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1A0EA-38B8-80F5-535D-FD934BBF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794B5-0F83-C79F-6359-74F97599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2856-4F30-1F01-5A7A-2422D8CA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5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10E40-FBB1-EEEE-B936-4D31403D1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48E23-B371-722D-CF80-B1C22E186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9DC0-28B4-D458-656E-CD434EC2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9F1F8-03B0-3C43-55DC-F7C16ACEB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CE7DB-181D-2675-CAD8-9D2139AA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8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7C57-D8CD-7AF7-512E-25EAF3E4B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664E1-9993-6C04-870E-6397CC029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46C44-9D69-8E11-9AA2-2685FF41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C565D-BF0F-51D7-0323-48F250AE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9B5A9-F855-EF07-C418-3307EEA3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5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E2A9-61FF-DE2E-12AB-FABECA28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C1A38-0D74-956A-CB50-671AEC35A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024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55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1627-9F62-6607-7DBD-14FEAB42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FF1FA-978C-D747-E375-5E773435E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DBF71-2227-73CA-6E6D-F3303D2484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E65CB-2A8E-696B-DCAA-C07D011B1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2DE29-0624-3809-8795-A1B9E08B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5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8EB40-F333-AC74-0CE4-239A144F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75A14-97D3-1D2D-2DA0-B9D2F0602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93749-1D1D-6D42-EBD2-41F47542F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2D3B8-01AD-9372-AE4D-76C48151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142B-B5A6-F5DB-8965-8587AC29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C2760-46D0-93C4-4B04-0443D349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5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C3A4-1AEA-DFF5-C97E-CA1FD384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6CD7E-69F6-8494-9902-B08D773E1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78764-235C-3781-E681-61E7D9456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91D2AB-7B04-5EF4-0797-15C606793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4CA5C-AB4B-504F-87A7-D3DECA732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883A3-9278-732F-1E05-61F03560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B8806B-C9D4-23A3-69FA-BD59EFB8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68DE1-8BCC-6CA8-9283-05FEDB9C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6DDB-BB21-1229-A927-5A06ACCF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3335B-B400-14EB-7FEB-BFA630F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C1D8E-B0B3-4071-AA25-10C5E979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71E81-6E6B-E94D-9DF4-E558F6BF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2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22F7D-3592-0C64-B953-06D14F23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F8E911-5A2C-FA24-CB72-EEED0EFF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40A4-0ACB-42D2-4128-6EB15D70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6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D386-89D7-579E-3DE7-5C676CCC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F600D-6E88-D649-E54A-B3643A020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535AD-AD01-5002-3EC1-C9490883C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CFE11-9EBF-85E7-B367-A394231F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1A10D-7CF7-62E1-7C28-4CD2DFC7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56D5B-3C6A-40A2-1BC9-AD665BE8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5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BAB30-13CB-9AE7-7C88-7D32B86D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F1E5F-552D-7171-52DB-6F27FF765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86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03B90-94F5-0F8C-870B-407C4809299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5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C3F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hhs.gov/hipaa/for-professionals/special-topics/research/index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isneramper-my.sharepoint.com/personal/pd35004_us_eisner_biz/_layouts/15/Doc.aspx?sourcedoc=%7B427A0A5D-9B4E-4E68-A117-E96C6C043A42%7D&amp;file=Proposed%20HIPAA%20Updates%202026%20Compliance%20Roadmap%20for%20Higher%20Education%20Hybrid%20Entities.pptx&amp;action=edit&amp;mobileredirect=true&amp;DefaultItemOpen=1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binbrown.com/insights-events/insight-articles/hipaa-security-rule-changes-2025-2026-hipaa-updates/" TargetMode="External"/><Relationship Id="rId2" Type="http://schemas.openxmlformats.org/officeDocument/2006/relationships/hyperlink" Target="https://www.hhs.gov/hipaa/for-professionals/regulatory-initiatives/index.html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55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Unique HIPAA Challenges at Universities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000"/>
            <a:ext cx="10515600" cy="3750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b="1" dirty="0"/>
              <a:t>Overlapping Student Privacy Laws (FERPA vs. HIPAA)</a:t>
            </a:r>
          </a:p>
          <a:p>
            <a:pPr marL="342900" indent="-342900">
              <a:buChar char="•"/>
            </a:pPr>
            <a:r>
              <a:rPr lang="en-US" sz="1600" dirty="0"/>
              <a:t>Student health clinic records are HIPAA-governed — not FERPA</a:t>
            </a:r>
          </a:p>
          <a:p>
            <a:pPr marL="342900" indent="-342900">
              <a:buChar char="•"/>
            </a:pPr>
            <a:r>
              <a:rPr lang="en-US" sz="1600" dirty="0"/>
              <a:t>Counseling center records: generally HIPAA if the provider is a covered healthcare provider</a:t>
            </a:r>
          </a:p>
          <a:p>
            <a:pPr marL="342900" indent="-342900">
              <a:buChar char="•"/>
            </a:pPr>
            <a:r>
              <a:rPr lang="en-US" sz="1600" dirty="0"/>
              <a:t>Athletic training records require fact-specific analysis — may be FERPA education records</a:t>
            </a:r>
          </a:p>
          <a:p>
            <a:endParaRPr lang="en-US" sz="1200" dirty="0"/>
          </a:p>
          <a:p>
            <a:pPr>
              <a:buNone/>
            </a:pPr>
            <a:r>
              <a:rPr lang="en-US" sz="2000" b="1" dirty="0"/>
              <a:t>Research Complications</a:t>
            </a:r>
          </a:p>
          <a:p>
            <a:pPr marL="342900" indent="-342900">
              <a:buChar char="•"/>
            </a:pPr>
            <a:r>
              <a:rPr lang="en-US" sz="1600" dirty="0"/>
              <a:t>HIPAA authorizations required for research use of PHI unless an IRB waiver is granted</a:t>
            </a:r>
          </a:p>
          <a:p>
            <a:pPr marL="342900" indent="-342900">
              <a:buChar char="•"/>
            </a:pPr>
            <a:r>
              <a:rPr lang="en-US" sz="1600" dirty="0"/>
              <a:t>Limited data sets require Data Use Agreements (DUAs) with appropriate protections</a:t>
            </a:r>
          </a:p>
          <a:p>
            <a:endParaRPr lang="en-US" sz="1200" dirty="0"/>
          </a:p>
          <a:p>
            <a:pPr>
              <a:buNone/>
            </a:pPr>
            <a:r>
              <a:rPr lang="en-US" sz="2000" b="1" dirty="0"/>
              <a:t>Shared Infrastructure Risks</a:t>
            </a:r>
          </a:p>
          <a:p>
            <a:pPr marL="342900" indent="-342900">
              <a:buChar char="•"/>
            </a:pPr>
            <a:r>
              <a:rPr lang="en-US" sz="1600" dirty="0"/>
              <a:t>Shared IT networks create risk that ePHI flows outside designated health care components</a:t>
            </a:r>
          </a:p>
          <a:p>
            <a:pPr marL="342900" indent="-342900">
              <a:buChar char="•"/>
            </a:pPr>
            <a:r>
              <a:rPr lang="en-US" sz="1600" dirty="0"/>
              <a:t>Central IT, cloud services, and ERP systems may touch ePHI without formal Business Associate Agreements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_l"/>
          <p:cNvSpPr>
            <a:spLocks noGrp="1"/>
          </p:cNvSpPr>
          <p:nvPr/>
        </p:nvSpPr>
        <p:spPr>
          <a:xfrm>
            <a:off x="0" y="0"/>
            <a:ext cx="5000000" cy="5580000"/>
          </a:xfrm>
          <a:prstGeom prst="rect">
            <a:avLst/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1" name="bg_r"/>
          <p:cNvSpPr>
            <a:spLocks noGrp="1"/>
          </p:cNvSpPr>
          <p:nvPr/>
        </p:nvSpPr>
        <p:spPr>
          <a:xfrm>
            <a:off x="5000000" y="0"/>
            <a:ext cx="7192000" cy="55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3" name="ll"/>
          <p:cNvSpPr txBox="1"/>
          <p:nvPr/>
        </p:nvSpPr>
        <p:spPr>
          <a:xfrm>
            <a:off x="300000" y="160000"/>
            <a:ext cx="4400000" cy="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00" b="1" dirty="0">
                <a:solidFill>
                  <a:srgbClr val="17BED0"/>
                </a:solidFill>
              </a:rPr>
              <a:t>NPRM OVERVIEW</a:t>
            </a:r>
          </a:p>
        </p:txBody>
      </p:sp>
      <p:sp>
        <p:nvSpPr>
          <p:cNvPr id="14" name="lh"/>
          <p:cNvSpPr txBox="1"/>
          <p:nvPr/>
        </p:nvSpPr>
        <p:spPr>
          <a:xfrm>
            <a:off x="300000" y="430000"/>
            <a:ext cx="4400000" cy="7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77500" lnSpcReduction="20000"/>
          </a:bodyPr>
          <a:lstStyle/>
          <a:p>
            <a:pPr>
              <a:buNone/>
            </a:pPr>
            <a:r>
              <a:rPr lang="en-US" sz="3400" b="1" dirty="0">
                <a:solidFill>
                  <a:srgbClr val="FFFFFF"/>
                </a:solidFill>
              </a:rPr>
              <a:t>The 2024 HIPAA</a:t>
            </a:r>
          </a:p>
          <a:p>
            <a:pPr>
              <a:buNone/>
            </a:pPr>
            <a:r>
              <a:rPr lang="en-US" sz="3400" b="1" dirty="0">
                <a:solidFill>
                  <a:srgbClr val="17BED0"/>
                </a:solidFill>
              </a:rPr>
              <a:t>Security Rule NPRM</a:t>
            </a:r>
          </a:p>
        </p:txBody>
      </p:sp>
      <p:sp>
        <p:nvSpPr>
          <p:cNvPr id="15" name="ls"/>
          <p:cNvSpPr txBox="1"/>
          <p:nvPr/>
        </p:nvSpPr>
        <p:spPr>
          <a:xfrm>
            <a:off x="300000" y="1200000"/>
            <a:ext cx="4400000" cy="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92500"/>
          </a:bodyPr>
          <a:lstStyle/>
          <a:p>
            <a:pPr>
              <a:buNone/>
            </a:pPr>
            <a:r>
              <a:rPr lang="en-US" sz="1400" b="0" i="1" dirty="0">
                <a:solidFill>
                  <a:srgbClr val="90C0D8"/>
                </a:solidFill>
              </a:rPr>
              <a:t>Issued December 27, 2024 | HHS Office for Civil Rights</a:t>
            </a:r>
          </a:p>
        </p:txBody>
      </p:sp>
      <p:sp>
        <p:nvSpPr>
          <p:cNvPr id="20" name="sb"/>
          <p:cNvSpPr>
            <a:spLocks noGrp="1"/>
          </p:cNvSpPr>
          <p:nvPr/>
        </p:nvSpPr>
        <p:spPr>
          <a:xfrm>
            <a:off x="300000" y="1600000"/>
            <a:ext cx="4400000" cy="1000000"/>
          </a:xfrm>
          <a:prstGeom prst="roundRect">
            <a:avLst>
              <a:gd name="adj" fmla="val 20000"/>
            </a:avLst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1" name="sac"/>
          <p:cNvSpPr>
            <a:spLocks noGrp="1"/>
          </p:cNvSpPr>
          <p:nvPr/>
        </p:nvSpPr>
        <p:spPr>
          <a:xfrm>
            <a:off x="300000" y="1600000"/>
            <a:ext cx="80000" cy="10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2" name="sbt"/>
          <p:cNvSpPr txBox="1"/>
          <p:nvPr/>
        </p:nvSpPr>
        <p:spPr>
          <a:xfrm>
            <a:off x="460000" y="1680000"/>
            <a:ext cx="4050000" cy="3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>
              <a:buNone/>
            </a:pPr>
            <a:r>
              <a:rPr lang="en-US" sz="3000" b="1" dirty="0">
                <a:solidFill>
                  <a:srgbClr val="FFC000"/>
                </a:solidFill>
              </a:rPr>
              <a:t>First major</a:t>
            </a:r>
          </a:p>
        </p:txBody>
      </p:sp>
      <p:sp>
        <p:nvSpPr>
          <p:cNvPr id="23" name="sbs"/>
          <p:cNvSpPr txBox="1"/>
          <p:nvPr/>
        </p:nvSpPr>
        <p:spPr>
          <a:xfrm>
            <a:off x="460000" y="2080000"/>
            <a:ext cx="4050000" cy="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500" b="0" dirty="0">
                <a:solidFill>
                  <a:srgbClr val="C0D8E8"/>
                </a:solidFill>
              </a:rPr>
              <a:t>Security Rule update since 2013</a:t>
            </a:r>
          </a:p>
        </p:txBody>
      </p:sp>
      <p:sp>
        <p:nvSpPr>
          <p:cNvPr id="25" name="sb"/>
          <p:cNvSpPr>
            <a:spLocks noGrp="1"/>
          </p:cNvSpPr>
          <p:nvPr/>
        </p:nvSpPr>
        <p:spPr>
          <a:xfrm>
            <a:off x="300000" y="2740000"/>
            <a:ext cx="4400000" cy="1000000"/>
          </a:xfrm>
          <a:prstGeom prst="roundRect">
            <a:avLst>
              <a:gd name="adj" fmla="val 20000"/>
            </a:avLst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6" name="sac"/>
          <p:cNvSpPr>
            <a:spLocks noGrp="1"/>
          </p:cNvSpPr>
          <p:nvPr/>
        </p:nvSpPr>
        <p:spPr>
          <a:xfrm>
            <a:off x="300000" y="2740000"/>
            <a:ext cx="80000" cy="100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7" name="sbt"/>
          <p:cNvSpPr txBox="1"/>
          <p:nvPr/>
        </p:nvSpPr>
        <p:spPr>
          <a:xfrm>
            <a:off x="460000" y="2820000"/>
            <a:ext cx="4050000" cy="3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>
              <a:buNone/>
            </a:pPr>
            <a:r>
              <a:rPr lang="en-US" sz="3000" b="1" dirty="0">
                <a:solidFill>
                  <a:srgbClr val="17BED0"/>
                </a:solidFill>
              </a:rPr>
              <a:t>All specs</a:t>
            </a:r>
          </a:p>
        </p:txBody>
      </p:sp>
      <p:sp>
        <p:nvSpPr>
          <p:cNvPr id="28" name="sbs"/>
          <p:cNvSpPr txBox="1"/>
          <p:nvPr/>
        </p:nvSpPr>
        <p:spPr>
          <a:xfrm>
            <a:off x="460000" y="3220000"/>
            <a:ext cx="4050000" cy="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500" b="0" dirty="0">
                <a:solidFill>
                  <a:srgbClr val="C0D8E8"/>
                </a:solidFill>
              </a:rPr>
              <a:t>become required (no more “addressable”)</a:t>
            </a:r>
          </a:p>
        </p:txBody>
      </p:sp>
      <p:sp>
        <p:nvSpPr>
          <p:cNvPr id="30" name="sb"/>
          <p:cNvSpPr>
            <a:spLocks noGrp="1"/>
          </p:cNvSpPr>
          <p:nvPr/>
        </p:nvSpPr>
        <p:spPr>
          <a:xfrm>
            <a:off x="300000" y="3880000"/>
            <a:ext cx="4400000" cy="1000000"/>
          </a:xfrm>
          <a:prstGeom prst="roundRect">
            <a:avLst>
              <a:gd name="adj" fmla="val 20000"/>
            </a:avLst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1" name="sac"/>
          <p:cNvSpPr>
            <a:spLocks noGrp="1"/>
          </p:cNvSpPr>
          <p:nvPr/>
        </p:nvSpPr>
        <p:spPr>
          <a:xfrm>
            <a:off x="300000" y="3880000"/>
            <a:ext cx="80000" cy="1000000"/>
          </a:xfrm>
          <a:prstGeom prst="rect">
            <a:avLst/>
          </a:prstGeom>
          <a:solidFill>
            <a:srgbClr val="E0702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2" name="sbt"/>
          <p:cNvSpPr txBox="1"/>
          <p:nvPr/>
        </p:nvSpPr>
        <p:spPr>
          <a:xfrm>
            <a:off x="460000" y="3960000"/>
            <a:ext cx="4050000" cy="3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>
              <a:buNone/>
            </a:pPr>
            <a:r>
              <a:rPr lang="en-US" sz="3000" b="1" dirty="0">
                <a:solidFill>
                  <a:srgbClr val="E07020"/>
                </a:solidFill>
              </a:rPr>
              <a:t>24 / 72 hr</a:t>
            </a:r>
          </a:p>
        </p:txBody>
      </p:sp>
      <p:sp>
        <p:nvSpPr>
          <p:cNvPr id="33" name="sbs"/>
          <p:cNvSpPr txBox="1"/>
          <p:nvPr/>
        </p:nvSpPr>
        <p:spPr>
          <a:xfrm>
            <a:off x="460000" y="4360000"/>
            <a:ext cx="4050000" cy="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500" b="0" dirty="0">
                <a:solidFill>
                  <a:srgbClr val="C0D8E8"/>
                </a:solidFill>
              </a:rPr>
              <a:t>new incident notification windows</a:t>
            </a:r>
          </a:p>
        </p:txBody>
      </p:sp>
      <p:sp>
        <p:nvSpPr>
          <p:cNvPr id="50" name="rt"/>
          <p:cNvSpPr>
            <a:spLocks noGrp="1"/>
          </p:cNvSpPr>
          <p:nvPr/>
        </p:nvSpPr>
        <p:spPr>
          <a:xfrm>
            <a:off x="5000000" y="0"/>
            <a:ext cx="7192000" cy="680000"/>
          </a:xfrm>
          <a:prstGeom prst="rect">
            <a:avLst/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1" name="rtt"/>
          <p:cNvSpPr txBox="1"/>
          <p:nvPr/>
        </p:nvSpPr>
        <p:spPr>
          <a:xfrm>
            <a:off x="5200000" y="108640"/>
            <a:ext cx="6800000" cy="5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FFFF"/>
                </a:solidFill>
              </a:rPr>
              <a:t>What the NPRM Proposes to Change</a:t>
            </a:r>
          </a:p>
        </p:txBody>
      </p:sp>
      <p:sp>
        <p:nvSpPr>
          <p:cNvPr id="60" name="bd"/>
          <p:cNvSpPr>
            <a:spLocks noGrp="1"/>
          </p:cNvSpPr>
          <p:nvPr/>
        </p:nvSpPr>
        <p:spPr>
          <a:xfrm>
            <a:off x="5180000" y="880000"/>
            <a:ext cx="200000" cy="20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1" name="bt"/>
          <p:cNvSpPr txBox="1"/>
          <p:nvPr/>
        </p:nvSpPr>
        <p:spPr>
          <a:xfrm>
            <a:off x="5480000" y="818367"/>
            <a:ext cx="652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450" b="0" dirty="0">
                <a:solidFill>
                  <a:srgbClr val="334455"/>
                </a:solidFill>
              </a:rPr>
              <a:t>Remove “addressable” vs. “required” distinction — all specifications become mandatory with limited exceptions</a:t>
            </a:r>
          </a:p>
        </p:txBody>
      </p:sp>
      <p:sp>
        <p:nvSpPr>
          <p:cNvPr id="63" name="bd"/>
          <p:cNvSpPr>
            <a:spLocks noGrp="1"/>
          </p:cNvSpPr>
          <p:nvPr/>
        </p:nvSpPr>
        <p:spPr>
          <a:xfrm>
            <a:off x="5180000" y="1460000"/>
            <a:ext cx="200000" cy="20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4" name="bt"/>
          <p:cNvSpPr txBox="1"/>
          <p:nvPr/>
        </p:nvSpPr>
        <p:spPr>
          <a:xfrm>
            <a:off x="5480000" y="1398367"/>
            <a:ext cx="652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450" b="0" dirty="0">
                <a:solidFill>
                  <a:srgbClr val="334455"/>
                </a:solidFill>
              </a:rPr>
              <a:t>Require written documentation of all Security Rule policies, procedures, plans, and analyses</a:t>
            </a:r>
          </a:p>
        </p:txBody>
      </p:sp>
      <p:sp>
        <p:nvSpPr>
          <p:cNvPr id="66" name="bd"/>
          <p:cNvSpPr>
            <a:spLocks noGrp="1"/>
          </p:cNvSpPr>
          <p:nvPr/>
        </p:nvSpPr>
        <p:spPr>
          <a:xfrm>
            <a:off x="5180000" y="2040000"/>
            <a:ext cx="200000" cy="20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7" name="bt"/>
          <p:cNvSpPr txBox="1"/>
          <p:nvPr/>
        </p:nvSpPr>
        <p:spPr>
          <a:xfrm>
            <a:off x="5480000" y="1978367"/>
            <a:ext cx="652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450" b="0" dirty="0">
                <a:solidFill>
                  <a:srgbClr val="334455"/>
                </a:solidFill>
              </a:rPr>
              <a:t>Mandate technology asset inventory and network map updated at least every 12 months</a:t>
            </a:r>
          </a:p>
        </p:txBody>
      </p:sp>
      <p:sp>
        <p:nvSpPr>
          <p:cNvPr id="69" name="bd"/>
          <p:cNvSpPr>
            <a:spLocks noGrp="1"/>
          </p:cNvSpPr>
          <p:nvPr/>
        </p:nvSpPr>
        <p:spPr>
          <a:xfrm>
            <a:off x="5180000" y="2581088"/>
            <a:ext cx="200000" cy="20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70" name="bt"/>
          <p:cNvSpPr txBox="1"/>
          <p:nvPr/>
        </p:nvSpPr>
        <p:spPr>
          <a:xfrm>
            <a:off x="5480000" y="2558367"/>
            <a:ext cx="652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450" b="0" dirty="0">
                <a:solidFill>
                  <a:srgbClr val="334455"/>
                </a:solidFill>
              </a:rPr>
              <a:t>Require encryption of ePHI at rest and in transit (with limited exceptions)</a:t>
            </a:r>
          </a:p>
        </p:txBody>
      </p:sp>
      <p:sp>
        <p:nvSpPr>
          <p:cNvPr id="72" name="bd"/>
          <p:cNvSpPr>
            <a:spLocks noGrp="1"/>
          </p:cNvSpPr>
          <p:nvPr/>
        </p:nvSpPr>
        <p:spPr>
          <a:xfrm>
            <a:off x="5180000" y="3180544"/>
            <a:ext cx="200000" cy="20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73" name="bt"/>
          <p:cNvSpPr txBox="1"/>
          <p:nvPr/>
        </p:nvSpPr>
        <p:spPr>
          <a:xfrm>
            <a:off x="5480000" y="3138367"/>
            <a:ext cx="652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450" b="0" dirty="0">
                <a:solidFill>
                  <a:srgbClr val="334455"/>
                </a:solidFill>
              </a:rPr>
              <a:t>Require multi-factor authentication (MFA) with limited exceptions</a:t>
            </a:r>
          </a:p>
        </p:txBody>
      </p:sp>
      <p:sp>
        <p:nvSpPr>
          <p:cNvPr id="75" name="bd"/>
          <p:cNvSpPr>
            <a:spLocks noGrp="1"/>
          </p:cNvSpPr>
          <p:nvPr/>
        </p:nvSpPr>
        <p:spPr>
          <a:xfrm>
            <a:off x="5180000" y="3780000"/>
            <a:ext cx="200000" cy="20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76" name="bt"/>
          <p:cNvSpPr txBox="1"/>
          <p:nvPr/>
        </p:nvSpPr>
        <p:spPr>
          <a:xfrm>
            <a:off x="5480000" y="3718367"/>
            <a:ext cx="652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450" b="0" dirty="0">
                <a:solidFill>
                  <a:srgbClr val="334455"/>
                </a:solidFill>
              </a:rPr>
              <a:t>Mandate vulnerability scanning every 6 months and penetration testing every 12 months</a:t>
            </a:r>
          </a:p>
        </p:txBody>
      </p:sp>
      <p:sp>
        <p:nvSpPr>
          <p:cNvPr id="78" name="bd"/>
          <p:cNvSpPr>
            <a:spLocks noGrp="1"/>
          </p:cNvSpPr>
          <p:nvPr/>
        </p:nvSpPr>
        <p:spPr>
          <a:xfrm>
            <a:off x="5180000" y="4360000"/>
            <a:ext cx="200000" cy="20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79" name="bt"/>
          <p:cNvSpPr txBox="1"/>
          <p:nvPr/>
        </p:nvSpPr>
        <p:spPr>
          <a:xfrm>
            <a:off x="5480000" y="4298367"/>
            <a:ext cx="652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450" b="0" dirty="0">
                <a:solidFill>
                  <a:srgbClr val="334455"/>
                </a:solidFill>
              </a:rPr>
              <a:t>Require network segmentation and separate backup/recovery technical controls</a:t>
            </a:r>
          </a:p>
        </p:txBody>
      </p:sp>
      <p:sp>
        <p:nvSpPr>
          <p:cNvPr id="81" name="bd"/>
          <p:cNvSpPr>
            <a:spLocks noGrp="1"/>
          </p:cNvSpPr>
          <p:nvPr/>
        </p:nvSpPr>
        <p:spPr>
          <a:xfrm>
            <a:off x="5180000" y="4881632"/>
            <a:ext cx="200000" cy="20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82" name="bt"/>
          <p:cNvSpPr txBox="1"/>
          <p:nvPr/>
        </p:nvSpPr>
        <p:spPr>
          <a:xfrm>
            <a:off x="5480000" y="4878367"/>
            <a:ext cx="652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450" b="0" dirty="0">
                <a:solidFill>
                  <a:srgbClr val="334455"/>
                </a:solidFill>
              </a:rPr>
              <a:t>Add specific compliance time periods to many existing requirements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"/>
          <p:cNvSpPr>
            <a:spLocks noGrp="1"/>
          </p:cNvSpPr>
          <p:nvPr/>
        </p:nvSpPr>
        <p:spPr>
          <a:xfrm>
            <a:off x="0" y="-1"/>
            <a:ext cx="12192000" cy="6021421"/>
          </a:xfrm>
          <a:prstGeom prst="rect">
            <a:avLst/>
          </a:prstGeom>
          <a:solidFill>
            <a:srgbClr val="F4F6F9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1" name="hdr"/>
          <p:cNvSpPr>
            <a:spLocks noGrp="1"/>
          </p:cNvSpPr>
          <p:nvPr/>
        </p:nvSpPr>
        <p:spPr>
          <a:xfrm>
            <a:off x="0" y="0"/>
            <a:ext cx="12192000" cy="700000"/>
          </a:xfrm>
          <a:prstGeom prst="rect">
            <a:avLst/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2" name="htop"/>
          <p:cNvSpPr>
            <a:spLocks noGrp="1"/>
          </p:cNvSpPr>
          <p:nvPr/>
        </p:nvSpPr>
        <p:spPr>
          <a:xfrm>
            <a:off x="0" y="0"/>
            <a:ext cx="12192000" cy="55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3" name="ttl"/>
          <p:cNvSpPr txBox="1"/>
          <p:nvPr/>
        </p:nvSpPr>
        <p:spPr>
          <a:xfrm>
            <a:off x="380000" y="70000"/>
            <a:ext cx="10000000" cy="5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FFFFFF"/>
                </a:solidFill>
              </a:rPr>
              <a:t>Governance &amp; Documentation Requirements</a:t>
            </a:r>
          </a:p>
        </p:txBody>
      </p:sp>
      <p:sp>
        <p:nvSpPr>
          <p:cNvPr id="14" name="hpill"/>
          <p:cNvSpPr>
            <a:spLocks noGrp="1"/>
          </p:cNvSpPr>
          <p:nvPr/>
        </p:nvSpPr>
        <p:spPr>
          <a:xfrm>
            <a:off x="10500000" y="195000"/>
            <a:ext cx="1380000" cy="310000"/>
          </a:xfrm>
          <a:prstGeom prst="roundRect">
            <a:avLst>
              <a:gd name="adj" fmla="val 40000"/>
            </a:avLst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5" name="hpt"/>
          <p:cNvSpPr txBox="1"/>
          <p:nvPr/>
        </p:nvSpPr>
        <p:spPr>
          <a:xfrm>
            <a:off x="10500000" y="195000"/>
            <a:ext cx="1380000" cy="31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2500"/>
          </a:bodyPr>
          <a:lstStyle/>
          <a:p>
            <a:pPr algn="ctr">
              <a:buNone/>
            </a:pPr>
            <a:r>
              <a:rPr lang="en-US" sz="1200" b="1" dirty="0">
                <a:solidFill>
                  <a:srgbClr val="0D2347"/>
                </a:solidFill>
              </a:rPr>
              <a:t>NEW REQUIREMENTS</a:t>
            </a:r>
          </a:p>
        </p:txBody>
      </p:sp>
      <p:sp>
        <p:nvSpPr>
          <p:cNvPr id="16" name="sub"/>
          <p:cNvSpPr txBox="1"/>
          <p:nvPr/>
        </p:nvSpPr>
        <p:spPr>
          <a:xfrm>
            <a:off x="380000" y="739999"/>
            <a:ext cx="11432000" cy="5151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>
              <a:buNone/>
            </a:pPr>
            <a:r>
              <a:rPr lang="en-US" b="0" i="1" dirty="0">
                <a:solidFill>
                  <a:srgbClr val="0E8FA0"/>
                </a:solidFill>
              </a:rPr>
              <a:t>All policies, procedures, plans, and analyses must now be written and maintained — verbal or informal processes no longer satisfy the Security Rule.</a:t>
            </a:r>
          </a:p>
        </p:txBody>
      </p:sp>
      <p:sp>
        <p:nvSpPr>
          <p:cNvPr id="20" name="card"/>
          <p:cNvSpPr>
            <a:spLocks noGrp="1"/>
          </p:cNvSpPr>
          <p:nvPr/>
        </p:nvSpPr>
        <p:spPr>
          <a:xfrm>
            <a:off x="380000" y="1400197"/>
            <a:ext cx="5700000" cy="1750000"/>
          </a:xfrm>
          <a:prstGeom prst="roundRect">
            <a:avLst>
              <a:gd name="adj" fmla="val 18000"/>
            </a:avLst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1" name="ctop"/>
          <p:cNvSpPr>
            <a:spLocks noGrp="1"/>
          </p:cNvSpPr>
          <p:nvPr/>
        </p:nvSpPr>
        <p:spPr>
          <a:xfrm>
            <a:off x="380000" y="1400197"/>
            <a:ext cx="5700000" cy="55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2" name="cic"/>
          <p:cNvSpPr>
            <a:spLocks noGrp="1"/>
          </p:cNvSpPr>
          <p:nvPr/>
        </p:nvSpPr>
        <p:spPr>
          <a:xfrm>
            <a:off x="500000" y="2035197"/>
            <a:ext cx="480000" cy="48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3" name="ict"/>
          <p:cNvSpPr txBox="1"/>
          <p:nvPr/>
        </p:nvSpPr>
        <p:spPr>
          <a:xfrm>
            <a:off x="500000" y="2035197"/>
            <a:ext cx="480000" cy="4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200" b="1" dirty="0">
                <a:solidFill>
                  <a:srgbClr val="FFFFFF"/>
                </a:solidFill>
              </a:rPr>
              <a:t>W</a:t>
            </a:r>
          </a:p>
        </p:txBody>
      </p:sp>
      <p:sp>
        <p:nvSpPr>
          <p:cNvPr id="24" name="ctit"/>
          <p:cNvSpPr txBox="1"/>
          <p:nvPr/>
        </p:nvSpPr>
        <p:spPr>
          <a:xfrm>
            <a:off x="1070000" y="1540197"/>
            <a:ext cx="4880000" cy="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17BED0"/>
                </a:solidFill>
              </a:rPr>
              <a:t>Written Documentation Mandate</a:t>
            </a:r>
          </a:p>
        </p:txBody>
      </p:sp>
      <p:sp>
        <p:nvSpPr>
          <p:cNvPr id="25" name="cdsc"/>
          <p:cNvSpPr txBox="1"/>
          <p:nvPr/>
        </p:nvSpPr>
        <p:spPr>
          <a:xfrm>
            <a:off x="1070000" y="1890197"/>
            <a:ext cx="4880000" cy="117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50" b="0" dirty="0">
                <a:solidFill>
                  <a:srgbClr val="C8DCE8"/>
                </a:solidFill>
              </a:rPr>
              <a:t>Every Security Rule policy, procedure, plan, and analysis must be in writing. This includes risk analyses, risk management plans, contingency plans, security incident response procedures, and workforce training records.</a:t>
            </a:r>
          </a:p>
        </p:txBody>
      </p:sp>
      <p:sp>
        <p:nvSpPr>
          <p:cNvPr id="30" name="card"/>
          <p:cNvSpPr>
            <a:spLocks noGrp="1"/>
          </p:cNvSpPr>
          <p:nvPr/>
        </p:nvSpPr>
        <p:spPr>
          <a:xfrm>
            <a:off x="6200000" y="1400197"/>
            <a:ext cx="5700000" cy="1750000"/>
          </a:xfrm>
          <a:prstGeom prst="roundRect">
            <a:avLst>
              <a:gd name="adj" fmla="val 18000"/>
            </a:avLst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1" name="ctop"/>
          <p:cNvSpPr>
            <a:spLocks noGrp="1"/>
          </p:cNvSpPr>
          <p:nvPr/>
        </p:nvSpPr>
        <p:spPr>
          <a:xfrm>
            <a:off x="6200000" y="1400197"/>
            <a:ext cx="5700000" cy="55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2" name="cic"/>
          <p:cNvSpPr>
            <a:spLocks noGrp="1"/>
          </p:cNvSpPr>
          <p:nvPr/>
        </p:nvSpPr>
        <p:spPr>
          <a:xfrm>
            <a:off x="6320000" y="2035197"/>
            <a:ext cx="480000" cy="48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3" name="ict"/>
          <p:cNvSpPr txBox="1"/>
          <p:nvPr/>
        </p:nvSpPr>
        <p:spPr>
          <a:xfrm>
            <a:off x="6320000" y="2035197"/>
            <a:ext cx="480000" cy="4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200" b="1" dirty="0">
                <a:solidFill>
                  <a:srgbClr val="0D2347"/>
                </a:solidFill>
              </a:rPr>
              <a:t>A</a:t>
            </a:r>
          </a:p>
        </p:txBody>
      </p:sp>
      <p:sp>
        <p:nvSpPr>
          <p:cNvPr id="34" name="ctit"/>
          <p:cNvSpPr txBox="1"/>
          <p:nvPr/>
        </p:nvSpPr>
        <p:spPr>
          <a:xfrm>
            <a:off x="6890000" y="1540197"/>
            <a:ext cx="4880000" cy="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FC000"/>
                </a:solidFill>
              </a:rPr>
              <a:t>Technology Asset Inventory</a:t>
            </a:r>
          </a:p>
        </p:txBody>
      </p:sp>
      <p:sp>
        <p:nvSpPr>
          <p:cNvPr id="35" name="cdsc"/>
          <p:cNvSpPr txBox="1"/>
          <p:nvPr/>
        </p:nvSpPr>
        <p:spPr>
          <a:xfrm>
            <a:off x="6890000" y="1890197"/>
            <a:ext cx="4880000" cy="117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50" b="0" dirty="0">
                <a:solidFill>
                  <a:srgbClr val="C8DCE8"/>
                </a:solidFill>
              </a:rPr>
              <a:t>Maintain a written inventory of all technology assets that create, receive, maintain, or transmit ePHI. Must be reviewed and updated at least every 12 months and whenever the environment or operations change.</a:t>
            </a:r>
          </a:p>
        </p:txBody>
      </p:sp>
      <p:sp>
        <p:nvSpPr>
          <p:cNvPr id="40" name="card"/>
          <p:cNvSpPr>
            <a:spLocks noGrp="1"/>
          </p:cNvSpPr>
          <p:nvPr/>
        </p:nvSpPr>
        <p:spPr>
          <a:xfrm>
            <a:off x="380000" y="3270197"/>
            <a:ext cx="5700000" cy="1750000"/>
          </a:xfrm>
          <a:prstGeom prst="roundRect">
            <a:avLst>
              <a:gd name="adj" fmla="val 18000"/>
            </a:avLst>
          </a:prstGeom>
          <a:solidFill>
            <a:srgbClr val="0A6B7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1" name="ctop"/>
          <p:cNvSpPr>
            <a:spLocks noGrp="1"/>
          </p:cNvSpPr>
          <p:nvPr/>
        </p:nvSpPr>
        <p:spPr>
          <a:xfrm>
            <a:off x="380000" y="3270197"/>
            <a:ext cx="5700000" cy="55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2" name="cic"/>
          <p:cNvSpPr>
            <a:spLocks noGrp="1"/>
          </p:cNvSpPr>
          <p:nvPr/>
        </p:nvSpPr>
        <p:spPr>
          <a:xfrm>
            <a:off x="500000" y="3905197"/>
            <a:ext cx="480000" cy="48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3" name="ict"/>
          <p:cNvSpPr txBox="1"/>
          <p:nvPr/>
        </p:nvSpPr>
        <p:spPr>
          <a:xfrm>
            <a:off x="500000" y="3905197"/>
            <a:ext cx="480000" cy="4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200" b="1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44" name="ctit"/>
          <p:cNvSpPr txBox="1"/>
          <p:nvPr/>
        </p:nvSpPr>
        <p:spPr>
          <a:xfrm>
            <a:off x="1070000" y="3410197"/>
            <a:ext cx="4880000" cy="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17BED0"/>
                </a:solidFill>
              </a:rPr>
              <a:t>Network Map of ePHI Flows</a:t>
            </a:r>
          </a:p>
        </p:txBody>
      </p:sp>
      <p:sp>
        <p:nvSpPr>
          <p:cNvPr id="45" name="cdsc"/>
          <p:cNvSpPr txBox="1"/>
          <p:nvPr/>
        </p:nvSpPr>
        <p:spPr>
          <a:xfrm>
            <a:off x="1070000" y="3760197"/>
            <a:ext cx="4880000" cy="117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50" b="0" dirty="0">
                <a:solidFill>
                  <a:srgbClr val="C8DCE8"/>
                </a:solidFill>
              </a:rPr>
              <a:t>Document how ePHI moves throughout all electronic information systems via a written network map. Updated on an ongoing basis — at minimum annually and upon any operational change affecting ePHI.</a:t>
            </a:r>
          </a:p>
        </p:txBody>
      </p:sp>
      <p:sp>
        <p:nvSpPr>
          <p:cNvPr id="50" name="card"/>
          <p:cNvSpPr>
            <a:spLocks noGrp="1"/>
          </p:cNvSpPr>
          <p:nvPr/>
        </p:nvSpPr>
        <p:spPr>
          <a:xfrm>
            <a:off x="6200000" y="3270197"/>
            <a:ext cx="5700000" cy="1750000"/>
          </a:xfrm>
          <a:prstGeom prst="roundRect">
            <a:avLst>
              <a:gd name="adj" fmla="val 18000"/>
            </a:avLst>
          </a:prstGeom>
          <a:solidFill>
            <a:srgbClr val="162D5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1" name="ctop"/>
          <p:cNvSpPr>
            <a:spLocks noGrp="1"/>
          </p:cNvSpPr>
          <p:nvPr/>
        </p:nvSpPr>
        <p:spPr>
          <a:xfrm>
            <a:off x="6200000" y="3270197"/>
            <a:ext cx="5700000" cy="55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2" name="cic"/>
          <p:cNvSpPr>
            <a:spLocks noGrp="1"/>
          </p:cNvSpPr>
          <p:nvPr/>
        </p:nvSpPr>
        <p:spPr>
          <a:xfrm>
            <a:off x="6320000" y="3905197"/>
            <a:ext cx="480000" cy="48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3" name="ict"/>
          <p:cNvSpPr txBox="1"/>
          <p:nvPr/>
        </p:nvSpPr>
        <p:spPr>
          <a:xfrm>
            <a:off x="6320000" y="3905197"/>
            <a:ext cx="480000" cy="4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200" b="1" dirty="0">
                <a:solidFill>
                  <a:srgbClr val="0D2347"/>
                </a:solidFill>
              </a:rPr>
              <a:t>C</a:t>
            </a:r>
          </a:p>
        </p:txBody>
      </p:sp>
      <p:sp>
        <p:nvSpPr>
          <p:cNvPr id="54" name="ctit"/>
          <p:cNvSpPr txBox="1"/>
          <p:nvPr/>
        </p:nvSpPr>
        <p:spPr>
          <a:xfrm>
            <a:off x="6890000" y="3410197"/>
            <a:ext cx="4880000" cy="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FC000"/>
                </a:solidFill>
              </a:rPr>
              <a:t>Annual Compliance Audit</a:t>
            </a:r>
          </a:p>
        </p:txBody>
      </p:sp>
      <p:sp>
        <p:nvSpPr>
          <p:cNvPr id="55" name="cdsc"/>
          <p:cNvSpPr txBox="1"/>
          <p:nvPr/>
        </p:nvSpPr>
        <p:spPr>
          <a:xfrm>
            <a:off x="6890000" y="3760197"/>
            <a:ext cx="4880000" cy="117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50" b="0" dirty="0">
                <a:solidFill>
                  <a:srgbClr val="C8DCE8"/>
                </a:solidFill>
              </a:rPr>
              <a:t>Conduct a formal compliance audit at least once every 12 months to verify adherence to all Security Rule requirements. Results must be documented and deficiencies tracked to remediation.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"/>
          <p:cNvSpPr>
            <a:spLocks noGrp="1"/>
          </p:cNvSpPr>
          <p:nvPr/>
        </p:nvSpPr>
        <p:spPr>
          <a:xfrm>
            <a:off x="0" y="0"/>
            <a:ext cx="12192000" cy="5988000"/>
          </a:xfrm>
          <a:prstGeom prst="rect">
            <a:avLst/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1" name="tstr"/>
          <p:cNvSpPr>
            <a:spLocks noGrp="1"/>
          </p:cNvSpPr>
          <p:nvPr/>
        </p:nvSpPr>
        <p:spPr>
          <a:xfrm>
            <a:off x="0" y="0"/>
            <a:ext cx="12192000" cy="3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2" name="ttl"/>
          <p:cNvSpPr txBox="1"/>
          <p:nvPr/>
        </p:nvSpPr>
        <p:spPr>
          <a:xfrm>
            <a:off x="380000" y="55000"/>
            <a:ext cx="11432000" cy="5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lnSpcReduction="10000"/>
          </a:bodyPr>
          <a:lstStyle/>
          <a:p>
            <a:pPr>
              <a:buNone/>
            </a:pPr>
            <a:r>
              <a:rPr lang="en-US" sz="3400" b="1" dirty="0">
                <a:solidFill>
                  <a:srgbClr val="FFFFFF"/>
                </a:solidFill>
              </a:rPr>
              <a:t>Technical Safeguards: New Mandatory Controls</a:t>
            </a:r>
          </a:p>
        </p:txBody>
      </p:sp>
      <p:sp>
        <p:nvSpPr>
          <p:cNvPr id="13" name="sub"/>
          <p:cNvSpPr txBox="1"/>
          <p:nvPr/>
        </p:nvSpPr>
        <p:spPr>
          <a:xfrm>
            <a:off x="380000" y="580000"/>
            <a:ext cx="11432000" cy="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lnSpcReduction="10000"/>
          </a:bodyPr>
          <a:lstStyle/>
          <a:p>
            <a:pPr algn="ctr">
              <a:buNone/>
            </a:pPr>
            <a:r>
              <a:rPr lang="en-US" sz="1500" b="0" i="1" dirty="0">
                <a:solidFill>
                  <a:srgbClr val="17BED0"/>
                </a:solidFill>
              </a:rPr>
              <a:t>Previously “addressable” — now explicitly required under the proposed rule with no flexibility to substitute alternatives</a:t>
            </a:r>
          </a:p>
        </p:txBody>
      </p:sp>
      <p:sp>
        <p:nvSpPr>
          <p:cNvPr id="20" name="card"/>
          <p:cNvSpPr>
            <a:spLocks noGrp="1"/>
          </p:cNvSpPr>
          <p:nvPr/>
        </p:nvSpPr>
        <p:spPr>
          <a:xfrm>
            <a:off x="380000" y="870000"/>
            <a:ext cx="3760000" cy="2200000"/>
          </a:xfrm>
          <a:prstGeom prst="roundRect">
            <a:avLst>
              <a:gd name="adj" fmla="val 18000"/>
            </a:avLst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1" name="ctop"/>
          <p:cNvSpPr>
            <a:spLocks noGrp="1"/>
          </p:cNvSpPr>
          <p:nvPr/>
        </p:nvSpPr>
        <p:spPr>
          <a:xfrm>
            <a:off x="380000" y="870000"/>
            <a:ext cx="3760000" cy="58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2" name="cic"/>
          <p:cNvSpPr>
            <a:spLocks noGrp="1"/>
          </p:cNvSpPr>
          <p:nvPr/>
        </p:nvSpPr>
        <p:spPr>
          <a:xfrm>
            <a:off x="500000" y="1020000"/>
            <a:ext cx="520000" cy="52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3" name="ict"/>
          <p:cNvSpPr txBox="1"/>
          <p:nvPr/>
        </p:nvSpPr>
        <p:spPr>
          <a:xfrm>
            <a:off x="500000" y="1020000"/>
            <a:ext cx="520000" cy="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MFA</a:t>
            </a:r>
          </a:p>
        </p:txBody>
      </p:sp>
      <p:sp>
        <p:nvSpPr>
          <p:cNvPr id="24" name="ctit"/>
          <p:cNvSpPr txBox="1"/>
          <p:nvPr/>
        </p:nvSpPr>
        <p:spPr>
          <a:xfrm>
            <a:off x="1120000" y="1000000"/>
            <a:ext cx="2880000" cy="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92500"/>
          </a:bodyPr>
          <a:lstStyle/>
          <a:p>
            <a:pPr>
              <a:buNone/>
            </a:pPr>
            <a:r>
              <a:rPr lang="en-US" sz="1750" b="1" dirty="0">
                <a:solidFill>
                  <a:srgbClr val="17BED0"/>
                </a:solidFill>
              </a:rPr>
              <a:t>Multi-Factor Authentication</a:t>
            </a:r>
          </a:p>
        </p:txBody>
      </p:sp>
      <p:sp>
        <p:nvSpPr>
          <p:cNvPr id="25" name="cdsc"/>
          <p:cNvSpPr txBox="1"/>
          <p:nvPr/>
        </p:nvSpPr>
        <p:spPr>
          <a:xfrm>
            <a:off x="500000" y="1600000"/>
            <a:ext cx="3520000" cy="13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50" b="0" dirty="0">
                <a:solidFill>
                  <a:srgbClr val="A0C4D8"/>
                </a:solidFill>
              </a:rPr>
              <a:t>Required for all access to ePHI systems. Limited exceptions must be documented. Applies to remote access, privileged accounts, and all workforce authentication.</a:t>
            </a:r>
          </a:p>
        </p:txBody>
      </p:sp>
      <p:sp>
        <p:nvSpPr>
          <p:cNvPr id="30" name="card"/>
          <p:cNvSpPr>
            <a:spLocks noGrp="1"/>
          </p:cNvSpPr>
          <p:nvPr/>
        </p:nvSpPr>
        <p:spPr>
          <a:xfrm>
            <a:off x="4296000" y="870000"/>
            <a:ext cx="3760000" cy="2200000"/>
          </a:xfrm>
          <a:prstGeom prst="roundRect">
            <a:avLst>
              <a:gd name="adj" fmla="val 18000"/>
            </a:avLst>
          </a:prstGeom>
          <a:solidFill>
            <a:srgbClr val="162D5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1" name="ctop"/>
          <p:cNvSpPr>
            <a:spLocks noGrp="1"/>
          </p:cNvSpPr>
          <p:nvPr/>
        </p:nvSpPr>
        <p:spPr>
          <a:xfrm>
            <a:off x="4296000" y="870000"/>
            <a:ext cx="3760000" cy="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2" name="cic"/>
          <p:cNvSpPr>
            <a:spLocks noGrp="1"/>
          </p:cNvSpPr>
          <p:nvPr/>
        </p:nvSpPr>
        <p:spPr>
          <a:xfrm>
            <a:off x="4416000" y="1020000"/>
            <a:ext cx="520000" cy="52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3" name="ict"/>
          <p:cNvSpPr txBox="1"/>
          <p:nvPr/>
        </p:nvSpPr>
        <p:spPr>
          <a:xfrm>
            <a:off x="4416000" y="1020000"/>
            <a:ext cx="520000" cy="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500" b="1" dirty="0">
                <a:solidFill>
                  <a:srgbClr val="0D2347"/>
                </a:solidFill>
              </a:rPr>
              <a:t>ENC</a:t>
            </a:r>
          </a:p>
        </p:txBody>
      </p:sp>
      <p:sp>
        <p:nvSpPr>
          <p:cNvPr id="34" name="ctit"/>
          <p:cNvSpPr txBox="1"/>
          <p:nvPr/>
        </p:nvSpPr>
        <p:spPr>
          <a:xfrm>
            <a:off x="5036000" y="1000000"/>
            <a:ext cx="2880000" cy="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50" b="1" dirty="0">
                <a:solidFill>
                  <a:srgbClr val="FFC000"/>
                </a:solidFill>
              </a:rPr>
              <a:t>Encryption at Rest &amp; Transit</a:t>
            </a:r>
          </a:p>
        </p:txBody>
      </p:sp>
      <p:sp>
        <p:nvSpPr>
          <p:cNvPr id="35" name="cdsc"/>
          <p:cNvSpPr txBox="1"/>
          <p:nvPr/>
        </p:nvSpPr>
        <p:spPr>
          <a:xfrm>
            <a:off x="4416000" y="1600000"/>
            <a:ext cx="3520000" cy="13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50" b="0" dirty="0">
                <a:solidFill>
                  <a:srgbClr val="A0C4D8"/>
                </a:solidFill>
              </a:rPr>
              <a:t>ePHI must be encrypted at rest and in transit. This eliminates the addressable designation that allowed entities to opt out with alternative documentation.</a:t>
            </a:r>
          </a:p>
        </p:txBody>
      </p:sp>
      <p:sp>
        <p:nvSpPr>
          <p:cNvPr id="40" name="card"/>
          <p:cNvSpPr>
            <a:spLocks noGrp="1"/>
          </p:cNvSpPr>
          <p:nvPr/>
        </p:nvSpPr>
        <p:spPr>
          <a:xfrm>
            <a:off x="8212000" y="870000"/>
            <a:ext cx="3760000" cy="2200000"/>
          </a:xfrm>
          <a:prstGeom prst="roundRect">
            <a:avLst>
              <a:gd name="adj" fmla="val 18000"/>
            </a:avLst>
          </a:prstGeom>
          <a:solidFill>
            <a:srgbClr val="0A6B7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1" name="ctop"/>
          <p:cNvSpPr>
            <a:spLocks noGrp="1"/>
          </p:cNvSpPr>
          <p:nvPr/>
        </p:nvSpPr>
        <p:spPr>
          <a:xfrm>
            <a:off x="8212000" y="870000"/>
            <a:ext cx="3760000" cy="58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2" name="cic"/>
          <p:cNvSpPr>
            <a:spLocks noGrp="1"/>
          </p:cNvSpPr>
          <p:nvPr/>
        </p:nvSpPr>
        <p:spPr>
          <a:xfrm>
            <a:off x="8332000" y="1020000"/>
            <a:ext cx="520000" cy="52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3" name="ict"/>
          <p:cNvSpPr txBox="1"/>
          <p:nvPr/>
        </p:nvSpPr>
        <p:spPr>
          <a:xfrm>
            <a:off x="8332000" y="1020000"/>
            <a:ext cx="520000" cy="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SEG</a:t>
            </a:r>
          </a:p>
        </p:txBody>
      </p:sp>
      <p:sp>
        <p:nvSpPr>
          <p:cNvPr id="44" name="ctit"/>
          <p:cNvSpPr txBox="1"/>
          <p:nvPr/>
        </p:nvSpPr>
        <p:spPr>
          <a:xfrm>
            <a:off x="8952000" y="1000000"/>
            <a:ext cx="2880000" cy="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50" b="1" dirty="0">
                <a:solidFill>
                  <a:srgbClr val="17BED0"/>
                </a:solidFill>
              </a:rPr>
              <a:t>Network Segmentation</a:t>
            </a:r>
          </a:p>
        </p:txBody>
      </p:sp>
      <p:sp>
        <p:nvSpPr>
          <p:cNvPr id="45" name="cdsc"/>
          <p:cNvSpPr txBox="1"/>
          <p:nvPr/>
        </p:nvSpPr>
        <p:spPr>
          <a:xfrm>
            <a:off x="8332000" y="1600000"/>
            <a:ext cx="3520000" cy="13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50" b="0" dirty="0">
                <a:solidFill>
                  <a:srgbClr val="A0C4D8"/>
                </a:solidFill>
              </a:rPr>
              <a:t>Electronic information systems containing ePHI must be segmented from other networks. Prevents lateral movement in breach scenarios and limits the scope of compromise.</a:t>
            </a:r>
          </a:p>
        </p:txBody>
      </p:sp>
      <p:sp>
        <p:nvSpPr>
          <p:cNvPr id="50" name="card"/>
          <p:cNvSpPr>
            <a:spLocks noGrp="1"/>
          </p:cNvSpPr>
          <p:nvPr/>
        </p:nvSpPr>
        <p:spPr>
          <a:xfrm>
            <a:off x="380000" y="3170000"/>
            <a:ext cx="3760000" cy="2200000"/>
          </a:xfrm>
          <a:prstGeom prst="roundRect">
            <a:avLst>
              <a:gd name="adj" fmla="val 18000"/>
            </a:avLst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1" name="ctop"/>
          <p:cNvSpPr>
            <a:spLocks noGrp="1"/>
          </p:cNvSpPr>
          <p:nvPr/>
        </p:nvSpPr>
        <p:spPr>
          <a:xfrm>
            <a:off x="380000" y="3170000"/>
            <a:ext cx="3760000" cy="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2" name="cic"/>
          <p:cNvSpPr>
            <a:spLocks noGrp="1"/>
          </p:cNvSpPr>
          <p:nvPr/>
        </p:nvSpPr>
        <p:spPr>
          <a:xfrm>
            <a:off x="500000" y="3320000"/>
            <a:ext cx="520000" cy="52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3" name="ict"/>
          <p:cNvSpPr txBox="1"/>
          <p:nvPr/>
        </p:nvSpPr>
        <p:spPr>
          <a:xfrm>
            <a:off x="500000" y="3320000"/>
            <a:ext cx="520000" cy="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500" b="1" dirty="0">
                <a:solidFill>
                  <a:srgbClr val="0D2347"/>
                </a:solidFill>
              </a:rPr>
              <a:t>AMP</a:t>
            </a:r>
          </a:p>
        </p:txBody>
      </p:sp>
      <p:sp>
        <p:nvSpPr>
          <p:cNvPr id="54" name="ctit"/>
          <p:cNvSpPr txBox="1"/>
          <p:nvPr/>
        </p:nvSpPr>
        <p:spPr>
          <a:xfrm>
            <a:off x="1120000" y="3300000"/>
            <a:ext cx="2880000" cy="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50" b="1" dirty="0">
                <a:solidFill>
                  <a:srgbClr val="FFC000"/>
                </a:solidFill>
              </a:rPr>
              <a:t>Anti-Malware Protection</a:t>
            </a:r>
          </a:p>
        </p:txBody>
      </p:sp>
      <p:sp>
        <p:nvSpPr>
          <p:cNvPr id="55" name="cdsc"/>
          <p:cNvSpPr txBox="1"/>
          <p:nvPr/>
        </p:nvSpPr>
        <p:spPr>
          <a:xfrm>
            <a:off x="500000" y="3900000"/>
            <a:ext cx="3520000" cy="13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50" b="0" dirty="0">
                <a:solidFill>
                  <a:srgbClr val="A0C4D8"/>
                </a:solidFill>
              </a:rPr>
              <a:t>Deploy anti-malware on all relevant electronic information systems. Remove extraneous software and disable network ports per the entity’s risk analysis findings.</a:t>
            </a:r>
          </a:p>
        </p:txBody>
      </p:sp>
      <p:sp>
        <p:nvSpPr>
          <p:cNvPr id="60" name="card"/>
          <p:cNvSpPr>
            <a:spLocks noGrp="1"/>
          </p:cNvSpPr>
          <p:nvPr/>
        </p:nvSpPr>
        <p:spPr>
          <a:xfrm>
            <a:off x="4296000" y="3170000"/>
            <a:ext cx="3760000" cy="2200000"/>
          </a:xfrm>
          <a:prstGeom prst="roundRect">
            <a:avLst>
              <a:gd name="adj" fmla="val 18000"/>
            </a:avLst>
          </a:prstGeom>
          <a:solidFill>
            <a:srgbClr val="162D5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1" name="ctop"/>
          <p:cNvSpPr>
            <a:spLocks noGrp="1"/>
          </p:cNvSpPr>
          <p:nvPr/>
        </p:nvSpPr>
        <p:spPr>
          <a:xfrm>
            <a:off x="4296000" y="3170000"/>
            <a:ext cx="3760000" cy="58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2" name="cic"/>
          <p:cNvSpPr>
            <a:spLocks noGrp="1"/>
          </p:cNvSpPr>
          <p:nvPr/>
        </p:nvSpPr>
        <p:spPr>
          <a:xfrm>
            <a:off x="4416000" y="3320000"/>
            <a:ext cx="520000" cy="52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3" name="ict"/>
          <p:cNvSpPr txBox="1"/>
          <p:nvPr/>
        </p:nvSpPr>
        <p:spPr>
          <a:xfrm>
            <a:off x="4416000" y="3320000"/>
            <a:ext cx="520000" cy="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VPT</a:t>
            </a:r>
          </a:p>
        </p:txBody>
      </p:sp>
      <p:sp>
        <p:nvSpPr>
          <p:cNvPr id="64" name="ctit"/>
          <p:cNvSpPr txBox="1"/>
          <p:nvPr/>
        </p:nvSpPr>
        <p:spPr>
          <a:xfrm>
            <a:off x="5036000" y="3300000"/>
            <a:ext cx="2880000" cy="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50" b="1" dirty="0">
                <a:solidFill>
                  <a:srgbClr val="17BED0"/>
                </a:solidFill>
              </a:rPr>
              <a:t>Vulnerability &amp; Pen Testing</a:t>
            </a:r>
          </a:p>
        </p:txBody>
      </p:sp>
      <p:sp>
        <p:nvSpPr>
          <p:cNvPr id="65" name="cdsc"/>
          <p:cNvSpPr txBox="1"/>
          <p:nvPr/>
        </p:nvSpPr>
        <p:spPr>
          <a:xfrm>
            <a:off x="4416000" y="3900000"/>
            <a:ext cx="3520000" cy="13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50" b="0" dirty="0">
                <a:solidFill>
                  <a:srgbClr val="A0C4D8"/>
                </a:solidFill>
              </a:rPr>
              <a:t>Vulnerability scanning required at least every 6 months. Penetration testing at least every 12 months. Results documented and fed back into the risk analysis.</a:t>
            </a:r>
          </a:p>
        </p:txBody>
      </p:sp>
      <p:sp>
        <p:nvSpPr>
          <p:cNvPr id="70" name="card"/>
          <p:cNvSpPr>
            <a:spLocks noGrp="1"/>
          </p:cNvSpPr>
          <p:nvPr/>
        </p:nvSpPr>
        <p:spPr>
          <a:xfrm>
            <a:off x="8212000" y="3170000"/>
            <a:ext cx="3760000" cy="2200000"/>
          </a:xfrm>
          <a:prstGeom prst="roundRect">
            <a:avLst>
              <a:gd name="adj" fmla="val 18000"/>
            </a:avLst>
          </a:prstGeom>
          <a:solidFill>
            <a:srgbClr val="0A6B7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71" name="ctop"/>
          <p:cNvSpPr>
            <a:spLocks noGrp="1"/>
          </p:cNvSpPr>
          <p:nvPr/>
        </p:nvSpPr>
        <p:spPr>
          <a:xfrm>
            <a:off x="8212000" y="3170000"/>
            <a:ext cx="3760000" cy="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72" name="cic"/>
          <p:cNvSpPr>
            <a:spLocks noGrp="1"/>
          </p:cNvSpPr>
          <p:nvPr/>
        </p:nvSpPr>
        <p:spPr>
          <a:xfrm>
            <a:off x="8332000" y="3320000"/>
            <a:ext cx="520000" cy="52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73" name="ict"/>
          <p:cNvSpPr txBox="1"/>
          <p:nvPr/>
        </p:nvSpPr>
        <p:spPr>
          <a:xfrm>
            <a:off x="8332000" y="3320000"/>
            <a:ext cx="520000" cy="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500" b="1" dirty="0">
                <a:solidFill>
                  <a:srgbClr val="0D2347"/>
                </a:solidFill>
              </a:rPr>
              <a:t>BCK</a:t>
            </a:r>
          </a:p>
        </p:txBody>
      </p:sp>
      <p:sp>
        <p:nvSpPr>
          <p:cNvPr id="74" name="ctit"/>
          <p:cNvSpPr txBox="1"/>
          <p:nvPr/>
        </p:nvSpPr>
        <p:spPr>
          <a:xfrm>
            <a:off x="8952000" y="3300000"/>
            <a:ext cx="2880000" cy="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92500"/>
          </a:bodyPr>
          <a:lstStyle/>
          <a:p>
            <a:pPr>
              <a:buNone/>
            </a:pPr>
            <a:r>
              <a:rPr lang="en-US" sz="1750" b="1" dirty="0">
                <a:solidFill>
                  <a:srgbClr val="FFC000"/>
                </a:solidFill>
              </a:rPr>
              <a:t>Backup &amp; Recovery Controls</a:t>
            </a:r>
          </a:p>
        </p:txBody>
      </p:sp>
      <p:sp>
        <p:nvSpPr>
          <p:cNvPr id="75" name="cdsc"/>
          <p:cNvSpPr txBox="1"/>
          <p:nvPr/>
        </p:nvSpPr>
        <p:spPr>
          <a:xfrm>
            <a:off x="8332000" y="3900000"/>
            <a:ext cx="3520000" cy="13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50" b="0" dirty="0">
                <a:solidFill>
                  <a:srgbClr val="A0C4D8"/>
                </a:solidFill>
              </a:rPr>
              <a:t>Separate technical controls required for backup and recovery of ePHI and relevant systems. Written procedures must ensure restoration within 72 hours of a security incident.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"/>
          <p:cNvSpPr>
            <a:spLocks noGrp="1"/>
          </p:cNvSpPr>
          <p:nvPr/>
        </p:nvSpPr>
        <p:spPr>
          <a:xfrm>
            <a:off x="0" y="0"/>
            <a:ext cx="12192000" cy="5580000"/>
          </a:xfrm>
          <a:prstGeom prst="rect">
            <a:avLst/>
          </a:prstGeom>
          <a:solidFill>
            <a:srgbClr val="F4F6F9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1" name="hdr"/>
          <p:cNvSpPr>
            <a:spLocks noGrp="1"/>
          </p:cNvSpPr>
          <p:nvPr/>
        </p:nvSpPr>
        <p:spPr>
          <a:xfrm>
            <a:off x="0" y="0"/>
            <a:ext cx="12192000" cy="700000"/>
          </a:xfrm>
          <a:prstGeom prst="rect">
            <a:avLst/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2" name="htop"/>
          <p:cNvSpPr>
            <a:spLocks noGrp="1"/>
          </p:cNvSpPr>
          <p:nvPr/>
        </p:nvSpPr>
        <p:spPr>
          <a:xfrm>
            <a:off x="0" y="0"/>
            <a:ext cx="12192000" cy="55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3" name="ttl"/>
          <p:cNvSpPr txBox="1"/>
          <p:nvPr/>
        </p:nvSpPr>
        <p:spPr>
          <a:xfrm>
            <a:off x="380000" y="70000"/>
            <a:ext cx="11432000" cy="5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2500"/>
          </a:bodyPr>
          <a:lstStyle/>
          <a:p>
            <a:pPr>
              <a:buNone/>
            </a:pPr>
            <a:r>
              <a:rPr lang="en-US" sz="3000" b="1" dirty="0">
                <a:solidFill>
                  <a:srgbClr val="FFFFFF"/>
                </a:solidFill>
              </a:rPr>
              <a:t>Risk Analysis &amp; Incident Response: Strengthened Requirements</a:t>
            </a:r>
          </a:p>
        </p:txBody>
      </p:sp>
      <p:sp>
        <p:nvSpPr>
          <p:cNvPr id="20" name="lh"/>
          <p:cNvSpPr txBox="1"/>
          <p:nvPr/>
        </p:nvSpPr>
        <p:spPr>
          <a:xfrm>
            <a:off x="380000" y="760000"/>
            <a:ext cx="5500000" cy="2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1B3664"/>
                </a:solidFill>
              </a:rPr>
              <a:t>ENHANCED RISK ANALYSIS REQUIREMENTS</a:t>
            </a:r>
          </a:p>
        </p:txBody>
      </p:sp>
      <p:sp>
        <p:nvSpPr>
          <p:cNvPr id="21" name="ldiv"/>
          <p:cNvSpPr>
            <a:spLocks noGrp="1"/>
          </p:cNvSpPr>
          <p:nvPr/>
        </p:nvSpPr>
        <p:spPr>
          <a:xfrm>
            <a:off x="380000" y="1010000"/>
            <a:ext cx="700000" cy="7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0" name="rc"/>
          <p:cNvSpPr>
            <a:spLocks noGrp="1"/>
          </p:cNvSpPr>
          <p:nvPr/>
        </p:nvSpPr>
        <p:spPr>
          <a:xfrm>
            <a:off x="380000" y="1280000"/>
            <a:ext cx="480000" cy="48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1" name="rn"/>
          <p:cNvSpPr txBox="1"/>
          <p:nvPr/>
        </p:nvSpPr>
        <p:spPr>
          <a:xfrm>
            <a:off x="380000" y="1280000"/>
            <a:ext cx="480000" cy="4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2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2" name="rb"/>
          <p:cNvSpPr>
            <a:spLocks noGrp="1"/>
          </p:cNvSpPr>
          <p:nvPr/>
        </p:nvSpPr>
        <p:spPr>
          <a:xfrm>
            <a:off x="950000" y="1080000"/>
            <a:ext cx="4800000" cy="9000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33" name="rbar"/>
          <p:cNvSpPr>
            <a:spLocks noGrp="1"/>
          </p:cNvSpPr>
          <p:nvPr/>
        </p:nvSpPr>
        <p:spPr>
          <a:xfrm>
            <a:off x="950000" y="1080000"/>
            <a:ext cx="65000" cy="90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4" name="rl"/>
          <p:cNvSpPr txBox="1"/>
          <p:nvPr/>
        </p:nvSpPr>
        <p:spPr>
          <a:xfrm>
            <a:off x="1100000" y="1160000"/>
            <a:ext cx="4550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1B3664"/>
                </a:solidFill>
              </a:rPr>
              <a:t>Review</a:t>
            </a:r>
          </a:p>
        </p:txBody>
      </p:sp>
      <p:sp>
        <p:nvSpPr>
          <p:cNvPr id="35" name="rd"/>
          <p:cNvSpPr txBox="1"/>
          <p:nvPr/>
        </p:nvSpPr>
        <p:spPr>
          <a:xfrm>
            <a:off x="1100000" y="1450000"/>
            <a:ext cx="4550000" cy="4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80" b="0" dirty="0">
                <a:solidFill>
                  <a:srgbClr val="445566"/>
                </a:solidFill>
              </a:rPr>
              <a:t>Review the technology asset inventory and network map as the foundation of every risk analysis</a:t>
            </a:r>
          </a:p>
        </p:txBody>
      </p:sp>
      <p:sp>
        <p:nvSpPr>
          <p:cNvPr id="2" name="rc"/>
          <p:cNvSpPr>
            <a:spLocks noGrp="1"/>
          </p:cNvSpPr>
          <p:nvPr/>
        </p:nvSpPr>
        <p:spPr>
          <a:xfrm>
            <a:off x="380000" y="2300000"/>
            <a:ext cx="480000" cy="480000"/>
          </a:xfrm>
          <a:prstGeom prst="ellipse">
            <a:avLst/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6" name="rn"/>
          <p:cNvSpPr txBox="1"/>
          <p:nvPr/>
        </p:nvSpPr>
        <p:spPr>
          <a:xfrm>
            <a:off x="380000" y="2300000"/>
            <a:ext cx="480000" cy="4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2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7" name="rb"/>
          <p:cNvSpPr>
            <a:spLocks noGrp="1"/>
          </p:cNvSpPr>
          <p:nvPr/>
        </p:nvSpPr>
        <p:spPr>
          <a:xfrm>
            <a:off x="950000" y="2100000"/>
            <a:ext cx="4800000" cy="9000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38" name="rbar"/>
          <p:cNvSpPr>
            <a:spLocks noGrp="1"/>
          </p:cNvSpPr>
          <p:nvPr/>
        </p:nvSpPr>
        <p:spPr>
          <a:xfrm>
            <a:off x="950000" y="2100000"/>
            <a:ext cx="65000" cy="900000"/>
          </a:xfrm>
          <a:prstGeom prst="rect">
            <a:avLst/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9" name="rl"/>
          <p:cNvSpPr txBox="1"/>
          <p:nvPr/>
        </p:nvSpPr>
        <p:spPr>
          <a:xfrm>
            <a:off x="1100000" y="2180000"/>
            <a:ext cx="4550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1B3664"/>
                </a:solidFill>
              </a:rPr>
              <a:t>Threats</a:t>
            </a:r>
          </a:p>
        </p:txBody>
      </p:sp>
      <p:sp>
        <p:nvSpPr>
          <p:cNvPr id="40" name="rd"/>
          <p:cNvSpPr txBox="1"/>
          <p:nvPr/>
        </p:nvSpPr>
        <p:spPr>
          <a:xfrm>
            <a:off x="1100000" y="2470000"/>
            <a:ext cx="4550000" cy="4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80" b="0" dirty="0">
                <a:solidFill>
                  <a:srgbClr val="445566"/>
                </a:solidFill>
              </a:rPr>
              <a:t>Identify all reasonably anticipated threats to the confidentiality, integrity, and availability of ePHI</a:t>
            </a:r>
          </a:p>
        </p:txBody>
      </p:sp>
      <p:sp>
        <p:nvSpPr>
          <p:cNvPr id="3" name="rc"/>
          <p:cNvSpPr>
            <a:spLocks noGrp="1"/>
          </p:cNvSpPr>
          <p:nvPr/>
        </p:nvSpPr>
        <p:spPr>
          <a:xfrm>
            <a:off x="380000" y="3320000"/>
            <a:ext cx="480000" cy="48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1" name="rn"/>
          <p:cNvSpPr txBox="1"/>
          <p:nvPr/>
        </p:nvSpPr>
        <p:spPr>
          <a:xfrm>
            <a:off x="380000" y="3320000"/>
            <a:ext cx="480000" cy="4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2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2" name="rb"/>
          <p:cNvSpPr>
            <a:spLocks noGrp="1"/>
          </p:cNvSpPr>
          <p:nvPr/>
        </p:nvSpPr>
        <p:spPr>
          <a:xfrm>
            <a:off x="950000" y="3120000"/>
            <a:ext cx="4800000" cy="9000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43" name="rbar"/>
          <p:cNvSpPr>
            <a:spLocks noGrp="1"/>
          </p:cNvSpPr>
          <p:nvPr/>
        </p:nvSpPr>
        <p:spPr>
          <a:xfrm>
            <a:off x="950000" y="3120000"/>
            <a:ext cx="65000" cy="90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4" name="rl"/>
          <p:cNvSpPr txBox="1"/>
          <p:nvPr/>
        </p:nvSpPr>
        <p:spPr>
          <a:xfrm>
            <a:off x="1100000" y="3200000"/>
            <a:ext cx="4550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1B3664"/>
                </a:solidFill>
              </a:rPr>
              <a:t>Vulns</a:t>
            </a:r>
          </a:p>
        </p:txBody>
      </p:sp>
      <p:sp>
        <p:nvSpPr>
          <p:cNvPr id="45" name="rd"/>
          <p:cNvSpPr txBox="1"/>
          <p:nvPr/>
        </p:nvSpPr>
        <p:spPr>
          <a:xfrm>
            <a:off x="1100000" y="3490000"/>
            <a:ext cx="4550000" cy="4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92500"/>
          </a:bodyPr>
          <a:lstStyle/>
          <a:p>
            <a:pPr>
              <a:buNone/>
            </a:pPr>
            <a:r>
              <a:rPr lang="en-US" sz="1380" b="0" dirty="0">
                <a:solidFill>
                  <a:srgbClr val="445566"/>
                </a:solidFill>
              </a:rPr>
              <a:t>Identify potential vulnerabilities and predisposing conditions in all relevant electronic information systems</a:t>
            </a:r>
          </a:p>
        </p:txBody>
      </p:sp>
      <p:sp>
        <p:nvSpPr>
          <p:cNvPr id="4" name="rc"/>
          <p:cNvSpPr>
            <a:spLocks noGrp="1"/>
          </p:cNvSpPr>
          <p:nvPr/>
        </p:nvSpPr>
        <p:spPr>
          <a:xfrm>
            <a:off x="380000" y="4340000"/>
            <a:ext cx="480000" cy="480000"/>
          </a:xfrm>
          <a:prstGeom prst="ellipse">
            <a:avLst/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6" name="rn"/>
          <p:cNvSpPr txBox="1"/>
          <p:nvPr/>
        </p:nvSpPr>
        <p:spPr>
          <a:xfrm>
            <a:off x="380000" y="4340000"/>
            <a:ext cx="480000" cy="4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2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7" name="rb"/>
          <p:cNvSpPr>
            <a:spLocks noGrp="1"/>
          </p:cNvSpPr>
          <p:nvPr/>
        </p:nvSpPr>
        <p:spPr>
          <a:xfrm>
            <a:off x="950000" y="4140000"/>
            <a:ext cx="4800000" cy="9000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48" name="rbar"/>
          <p:cNvSpPr>
            <a:spLocks noGrp="1"/>
          </p:cNvSpPr>
          <p:nvPr/>
        </p:nvSpPr>
        <p:spPr>
          <a:xfrm>
            <a:off x="950000" y="4140000"/>
            <a:ext cx="65000" cy="900000"/>
          </a:xfrm>
          <a:prstGeom prst="rect">
            <a:avLst/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9" name="rl"/>
          <p:cNvSpPr txBox="1"/>
          <p:nvPr/>
        </p:nvSpPr>
        <p:spPr>
          <a:xfrm>
            <a:off x="1100000" y="4220000"/>
            <a:ext cx="4550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1B3664"/>
                </a:solidFill>
              </a:rPr>
              <a:t>Assess</a:t>
            </a:r>
          </a:p>
        </p:txBody>
      </p:sp>
      <p:sp>
        <p:nvSpPr>
          <p:cNvPr id="50" name="rd"/>
          <p:cNvSpPr txBox="1"/>
          <p:nvPr/>
        </p:nvSpPr>
        <p:spPr>
          <a:xfrm>
            <a:off x="1100000" y="4510000"/>
            <a:ext cx="4550000" cy="4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80" b="0" dirty="0">
                <a:solidFill>
                  <a:srgbClr val="445566"/>
                </a:solidFill>
              </a:rPr>
              <a:t>Assess the risk level for each identified threat-vulnerability pair based on likelihood of exploitation</a:t>
            </a:r>
          </a:p>
        </p:txBody>
      </p:sp>
      <p:sp>
        <p:nvSpPr>
          <p:cNvPr id="5" name="rh"/>
          <p:cNvSpPr txBox="1"/>
          <p:nvPr/>
        </p:nvSpPr>
        <p:spPr>
          <a:xfrm>
            <a:off x="6200000" y="760000"/>
            <a:ext cx="5700000" cy="2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1B3664"/>
                </a:solidFill>
              </a:rPr>
              <a:t>INCIDENT RESPONSE REQUIREMENTS</a:t>
            </a:r>
          </a:p>
        </p:txBody>
      </p:sp>
      <p:sp>
        <p:nvSpPr>
          <p:cNvPr id="51" name="rdiv"/>
          <p:cNvSpPr>
            <a:spLocks noGrp="1"/>
          </p:cNvSpPr>
          <p:nvPr/>
        </p:nvSpPr>
        <p:spPr>
          <a:xfrm>
            <a:off x="6200000" y="1010000"/>
            <a:ext cx="700000" cy="7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0" name="ib"/>
          <p:cNvSpPr>
            <a:spLocks noGrp="1"/>
          </p:cNvSpPr>
          <p:nvPr/>
        </p:nvSpPr>
        <p:spPr>
          <a:xfrm>
            <a:off x="6200000" y="1080000"/>
            <a:ext cx="5700000" cy="7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61" name="ibar"/>
          <p:cNvSpPr>
            <a:spLocks noGrp="1"/>
          </p:cNvSpPr>
          <p:nvPr/>
        </p:nvSpPr>
        <p:spPr>
          <a:xfrm>
            <a:off x="6200000" y="1080000"/>
            <a:ext cx="70000" cy="7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2" name="it"/>
          <p:cNvSpPr txBox="1"/>
          <p:nvPr/>
        </p:nvSpPr>
        <p:spPr>
          <a:xfrm>
            <a:off x="6360000" y="1160000"/>
            <a:ext cx="5280000" cy="2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1B3664"/>
                </a:solidFill>
              </a:rPr>
              <a:t>72-Hour Restoration</a:t>
            </a:r>
          </a:p>
        </p:txBody>
      </p:sp>
      <p:sp>
        <p:nvSpPr>
          <p:cNvPr id="63" name="id"/>
          <p:cNvSpPr txBox="1"/>
          <p:nvPr/>
        </p:nvSpPr>
        <p:spPr>
          <a:xfrm>
            <a:off x="6360000" y="1440000"/>
            <a:ext cx="528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>
              <a:buNone/>
            </a:pPr>
            <a:r>
              <a:rPr lang="en-US" sz="1330" b="0" dirty="0">
                <a:solidFill>
                  <a:srgbClr val="445566"/>
                </a:solidFill>
              </a:rPr>
              <a:t>Written procedures to restore relevant electronic information systems and data within 72 hours of a security incident activation</a:t>
            </a:r>
          </a:p>
        </p:txBody>
      </p:sp>
      <p:sp>
        <p:nvSpPr>
          <p:cNvPr id="65" name="ib"/>
          <p:cNvSpPr>
            <a:spLocks noGrp="1"/>
          </p:cNvSpPr>
          <p:nvPr/>
        </p:nvSpPr>
        <p:spPr>
          <a:xfrm>
            <a:off x="6200000" y="1930000"/>
            <a:ext cx="5700000" cy="7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66" name="ibar"/>
          <p:cNvSpPr>
            <a:spLocks noGrp="1"/>
          </p:cNvSpPr>
          <p:nvPr/>
        </p:nvSpPr>
        <p:spPr>
          <a:xfrm>
            <a:off x="6200000" y="1930000"/>
            <a:ext cx="70000" cy="78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7" name="it"/>
          <p:cNvSpPr txBox="1"/>
          <p:nvPr/>
        </p:nvSpPr>
        <p:spPr>
          <a:xfrm>
            <a:off x="6360000" y="2010000"/>
            <a:ext cx="5280000" cy="2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1B3664"/>
                </a:solidFill>
              </a:rPr>
              <a:t>Criticality Analysis</a:t>
            </a:r>
          </a:p>
        </p:txBody>
      </p:sp>
      <p:sp>
        <p:nvSpPr>
          <p:cNvPr id="68" name="id"/>
          <p:cNvSpPr txBox="1"/>
          <p:nvPr/>
        </p:nvSpPr>
        <p:spPr>
          <a:xfrm>
            <a:off x="6360000" y="2290000"/>
            <a:ext cx="528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>
              <a:buNone/>
            </a:pPr>
            <a:r>
              <a:rPr lang="en-US" sz="1330" b="0" dirty="0">
                <a:solidFill>
                  <a:srgbClr val="445566"/>
                </a:solidFill>
              </a:rPr>
              <a:t>Analyze the relative criticality of all relevant electronic information systems to determine priority order for restoration activities</a:t>
            </a:r>
          </a:p>
        </p:txBody>
      </p:sp>
      <p:sp>
        <p:nvSpPr>
          <p:cNvPr id="70" name="ib"/>
          <p:cNvSpPr>
            <a:spLocks noGrp="1"/>
          </p:cNvSpPr>
          <p:nvPr/>
        </p:nvSpPr>
        <p:spPr>
          <a:xfrm>
            <a:off x="6200000" y="2780000"/>
            <a:ext cx="5700000" cy="7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71" name="ibar"/>
          <p:cNvSpPr>
            <a:spLocks noGrp="1"/>
          </p:cNvSpPr>
          <p:nvPr/>
        </p:nvSpPr>
        <p:spPr>
          <a:xfrm>
            <a:off x="6200000" y="2780000"/>
            <a:ext cx="70000" cy="7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72" name="it"/>
          <p:cNvSpPr txBox="1"/>
          <p:nvPr/>
        </p:nvSpPr>
        <p:spPr>
          <a:xfrm>
            <a:off x="6360000" y="2860000"/>
            <a:ext cx="5280000" cy="2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1B3664"/>
                </a:solidFill>
              </a:rPr>
              <a:t>Written IRP</a:t>
            </a:r>
          </a:p>
        </p:txBody>
      </p:sp>
      <p:sp>
        <p:nvSpPr>
          <p:cNvPr id="73" name="id"/>
          <p:cNvSpPr txBox="1"/>
          <p:nvPr/>
        </p:nvSpPr>
        <p:spPr>
          <a:xfrm>
            <a:off x="6360000" y="3140000"/>
            <a:ext cx="528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>
              <a:buNone/>
            </a:pPr>
            <a:r>
              <a:rPr lang="en-US" sz="1330" b="0" dirty="0">
                <a:solidFill>
                  <a:srgbClr val="445566"/>
                </a:solidFill>
              </a:rPr>
              <a:t>Establish written security incident response plans documenting how workforce members report incidents and how the entity will respond</a:t>
            </a:r>
          </a:p>
        </p:txBody>
      </p:sp>
      <p:sp>
        <p:nvSpPr>
          <p:cNvPr id="75" name="ib"/>
          <p:cNvSpPr>
            <a:spLocks noGrp="1"/>
          </p:cNvSpPr>
          <p:nvPr/>
        </p:nvSpPr>
        <p:spPr>
          <a:xfrm>
            <a:off x="6200000" y="3630000"/>
            <a:ext cx="5700000" cy="7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76" name="ibar"/>
          <p:cNvSpPr>
            <a:spLocks noGrp="1"/>
          </p:cNvSpPr>
          <p:nvPr/>
        </p:nvSpPr>
        <p:spPr>
          <a:xfrm>
            <a:off x="6200000" y="3630000"/>
            <a:ext cx="70000" cy="78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77" name="it"/>
          <p:cNvSpPr txBox="1"/>
          <p:nvPr/>
        </p:nvSpPr>
        <p:spPr>
          <a:xfrm>
            <a:off x="6360000" y="3710000"/>
            <a:ext cx="5280000" cy="2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1B3664"/>
                </a:solidFill>
              </a:rPr>
              <a:t>Testing &amp; Revision</a:t>
            </a:r>
          </a:p>
        </p:txBody>
      </p:sp>
      <p:sp>
        <p:nvSpPr>
          <p:cNvPr id="78" name="id"/>
          <p:cNvSpPr txBox="1"/>
          <p:nvPr/>
        </p:nvSpPr>
        <p:spPr>
          <a:xfrm>
            <a:off x="6360000" y="3990000"/>
            <a:ext cx="528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>
              <a:buNone/>
            </a:pPr>
            <a:r>
              <a:rPr lang="en-US" sz="1330" b="0" dirty="0">
                <a:solidFill>
                  <a:srgbClr val="445566"/>
                </a:solidFill>
              </a:rPr>
              <a:t>Implement written procedures for regularly testing incident response plans and revising them based on test results and lessons learned</a:t>
            </a:r>
          </a:p>
        </p:txBody>
      </p:sp>
      <p:sp>
        <p:nvSpPr>
          <p:cNvPr id="80" name="ib"/>
          <p:cNvSpPr>
            <a:spLocks noGrp="1"/>
          </p:cNvSpPr>
          <p:nvPr/>
        </p:nvSpPr>
        <p:spPr>
          <a:xfrm>
            <a:off x="6200000" y="4480000"/>
            <a:ext cx="5700000" cy="7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81" name="ibar"/>
          <p:cNvSpPr>
            <a:spLocks noGrp="1"/>
          </p:cNvSpPr>
          <p:nvPr/>
        </p:nvSpPr>
        <p:spPr>
          <a:xfrm>
            <a:off x="6200000" y="4480000"/>
            <a:ext cx="70000" cy="780000"/>
          </a:xfrm>
          <a:prstGeom prst="rect">
            <a:avLst/>
          </a:prstGeom>
          <a:solidFill>
            <a:srgbClr val="E0702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82" name="it"/>
          <p:cNvSpPr txBox="1"/>
          <p:nvPr/>
        </p:nvSpPr>
        <p:spPr>
          <a:xfrm>
            <a:off x="6360000" y="4560000"/>
            <a:ext cx="5280000" cy="2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1B3664"/>
                </a:solidFill>
              </a:rPr>
              <a:t>24-Hour BA Notification</a:t>
            </a:r>
          </a:p>
        </p:txBody>
      </p:sp>
      <p:sp>
        <p:nvSpPr>
          <p:cNvPr id="83" name="id"/>
          <p:cNvSpPr txBox="1"/>
          <p:nvPr/>
        </p:nvSpPr>
        <p:spPr>
          <a:xfrm>
            <a:off x="6360000" y="4840000"/>
            <a:ext cx="528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>
              <a:buNone/>
            </a:pPr>
            <a:r>
              <a:rPr lang="en-US" sz="1330" b="0" dirty="0">
                <a:solidFill>
                  <a:srgbClr val="445566"/>
                </a:solidFill>
              </a:rPr>
              <a:t>Business associates must notify covered entities within 24 hours of activating their contingency plans — no unreasonable delay permitted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_l"/>
          <p:cNvSpPr>
            <a:spLocks noGrp="1"/>
          </p:cNvSpPr>
          <p:nvPr/>
        </p:nvSpPr>
        <p:spPr>
          <a:xfrm>
            <a:off x="0" y="0"/>
            <a:ext cx="12192000" cy="5580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12" name="ltop"/>
          <p:cNvSpPr>
            <a:spLocks noGrp="1"/>
          </p:cNvSpPr>
          <p:nvPr/>
        </p:nvSpPr>
        <p:spPr>
          <a:xfrm>
            <a:off x="-1" y="0"/>
            <a:ext cx="12191999" cy="7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0" name="lh"/>
          <p:cNvSpPr txBox="1"/>
          <p:nvPr/>
        </p:nvSpPr>
        <p:spPr>
          <a:xfrm>
            <a:off x="280000" y="130000"/>
            <a:ext cx="10769000" cy="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FFFF"/>
                </a:solidFill>
              </a:rPr>
              <a:t>Business Associate </a:t>
            </a:r>
            <a:r>
              <a:rPr lang="en-US" sz="2400" b="1" dirty="0">
                <a:solidFill>
                  <a:schemeClr val="bg1"/>
                </a:solidFill>
              </a:rPr>
              <a:t>Obligations</a:t>
            </a:r>
          </a:p>
        </p:txBody>
      </p:sp>
      <p:sp>
        <p:nvSpPr>
          <p:cNvPr id="21" name="ls"/>
          <p:cNvSpPr txBox="1"/>
          <p:nvPr/>
        </p:nvSpPr>
        <p:spPr>
          <a:xfrm>
            <a:off x="280000" y="720000"/>
            <a:ext cx="8311550" cy="23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/>
          <a:p>
            <a:pPr>
              <a:buNone/>
            </a:pPr>
            <a:r>
              <a:rPr lang="en-US" sz="1400" b="0" i="1" dirty="0">
                <a:solidFill>
                  <a:srgbClr val="90C0D8"/>
                </a:solidFill>
              </a:rPr>
              <a:t>New verification and notification requirements under the proposed rule</a:t>
            </a:r>
          </a:p>
        </p:txBody>
      </p:sp>
      <p:sp>
        <p:nvSpPr>
          <p:cNvPr id="30" name="bc"/>
          <p:cNvSpPr>
            <a:spLocks noGrp="1"/>
          </p:cNvSpPr>
          <p:nvPr/>
        </p:nvSpPr>
        <p:spPr>
          <a:xfrm>
            <a:off x="280000" y="1250000"/>
            <a:ext cx="420000" cy="42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sz="2000" dirty="0"/>
          </a:p>
        </p:txBody>
      </p:sp>
      <p:sp>
        <p:nvSpPr>
          <p:cNvPr id="31" name="bn"/>
          <p:cNvSpPr txBox="1"/>
          <p:nvPr/>
        </p:nvSpPr>
        <p:spPr>
          <a:xfrm>
            <a:off x="280000" y="1250000"/>
            <a:ext cx="42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2" name="bt"/>
          <p:cNvSpPr txBox="1"/>
          <p:nvPr/>
        </p:nvSpPr>
        <p:spPr>
          <a:xfrm>
            <a:off x="789999" y="1110000"/>
            <a:ext cx="10344725" cy="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17BED0"/>
                </a:solidFill>
              </a:rPr>
              <a:t>Annual Technical Safeguard Verification</a:t>
            </a:r>
          </a:p>
        </p:txBody>
      </p:sp>
      <p:sp>
        <p:nvSpPr>
          <p:cNvPr id="33" name="bd"/>
          <p:cNvSpPr txBox="1"/>
          <p:nvPr/>
        </p:nvSpPr>
        <p:spPr>
          <a:xfrm>
            <a:off x="789999" y="1410000"/>
            <a:ext cx="10612001" cy="5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/>
          <a:p>
            <a:pPr>
              <a:buNone/>
            </a:pPr>
            <a:r>
              <a:rPr lang="en-US" sz="1400" b="0" dirty="0">
                <a:solidFill>
                  <a:srgbClr val="B8D4E8"/>
                </a:solidFill>
              </a:rPr>
              <a:t>Covered entities must verify at least once every 12 months that each business associate has deployed the technical safeguards required by the Security Rule. Verification must include a written analysis by a subject matter expert and a written certification of accuracy.</a:t>
            </a:r>
          </a:p>
        </p:txBody>
      </p:sp>
      <p:sp>
        <p:nvSpPr>
          <p:cNvPr id="35" name="bc"/>
          <p:cNvSpPr>
            <a:spLocks noGrp="1"/>
          </p:cNvSpPr>
          <p:nvPr/>
        </p:nvSpPr>
        <p:spPr>
          <a:xfrm>
            <a:off x="280000" y="2320000"/>
            <a:ext cx="420000" cy="42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sz="2000" dirty="0"/>
          </a:p>
        </p:txBody>
      </p:sp>
      <p:sp>
        <p:nvSpPr>
          <p:cNvPr id="36" name="bn"/>
          <p:cNvSpPr txBox="1"/>
          <p:nvPr/>
        </p:nvSpPr>
        <p:spPr>
          <a:xfrm>
            <a:off x="280000" y="2320000"/>
            <a:ext cx="42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rgbClr val="0D2347"/>
                </a:solidFill>
              </a:rPr>
              <a:t>2</a:t>
            </a:r>
          </a:p>
        </p:txBody>
      </p:sp>
      <p:sp>
        <p:nvSpPr>
          <p:cNvPr id="37" name="bt"/>
          <p:cNvSpPr txBox="1"/>
          <p:nvPr/>
        </p:nvSpPr>
        <p:spPr>
          <a:xfrm>
            <a:off x="790000" y="2180000"/>
            <a:ext cx="4750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C000"/>
                </a:solidFill>
              </a:rPr>
              <a:t>Subcontractor Verification Chain</a:t>
            </a:r>
          </a:p>
        </p:txBody>
      </p:sp>
      <p:sp>
        <p:nvSpPr>
          <p:cNvPr id="38" name="bd"/>
          <p:cNvSpPr txBox="1"/>
          <p:nvPr/>
        </p:nvSpPr>
        <p:spPr>
          <a:xfrm>
            <a:off x="790000" y="2480000"/>
            <a:ext cx="10344724" cy="5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400" b="0" dirty="0">
                <a:solidFill>
                  <a:srgbClr val="B8D4E8"/>
                </a:solidFill>
              </a:rPr>
              <a:t>Business associates must verify that their subcontractors have deployed required technical safeguards at least once every 12 months — creating a full chain of accountability from covered entity to BA to subcontractor.</a:t>
            </a:r>
          </a:p>
        </p:txBody>
      </p:sp>
      <p:sp>
        <p:nvSpPr>
          <p:cNvPr id="40" name="bc"/>
          <p:cNvSpPr>
            <a:spLocks noGrp="1"/>
          </p:cNvSpPr>
          <p:nvPr/>
        </p:nvSpPr>
        <p:spPr>
          <a:xfrm>
            <a:off x="280000" y="3390000"/>
            <a:ext cx="420000" cy="42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sz="2000" dirty="0"/>
          </a:p>
        </p:txBody>
      </p:sp>
      <p:sp>
        <p:nvSpPr>
          <p:cNvPr id="41" name="bn"/>
          <p:cNvSpPr txBox="1"/>
          <p:nvPr/>
        </p:nvSpPr>
        <p:spPr>
          <a:xfrm>
            <a:off x="280000" y="3390000"/>
            <a:ext cx="42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2" name="bt"/>
          <p:cNvSpPr txBox="1"/>
          <p:nvPr/>
        </p:nvSpPr>
        <p:spPr>
          <a:xfrm>
            <a:off x="790000" y="3250000"/>
            <a:ext cx="4750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17BED0"/>
                </a:solidFill>
              </a:rPr>
              <a:t>24-Hour Contingency Plan Notification</a:t>
            </a:r>
          </a:p>
        </p:txBody>
      </p:sp>
      <p:sp>
        <p:nvSpPr>
          <p:cNvPr id="43" name="bd"/>
          <p:cNvSpPr txBox="1"/>
          <p:nvPr/>
        </p:nvSpPr>
        <p:spPr>
          <a:xfrm>
            <a:off x="790000" y="3550000"/>
            <a:ext cx="10411400" cy="5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400" b="0" dirty="0">
                <a:solidFill>
                  <a:srgbClr val="B8D4E8"/>
                </a:solidFill>
              </a:rPr>
              <a:t>When a business associate activates its contingency plan, it must notify the covered entity within 24 hours. Subcontractors must notify their business associate within the same window.</a:t>
            </a:r>
          </a:p>
        </p:txBody>
      </p:sp>
      <p:sp>
        <p:nvSpPr>
          <p:cNvPr id="45" name="bc"/>
          <p:cNvSpPr>
            <a:spLocks noGrp="1"/>
          </p:cNvSpPr>
          <p:nvPr/>
        </p:nvSpPr>
        <p:spPr>
          <a:xfrm>
            <a:off x="280000" y="4460000"/>
            <a:ext cx="420000" cy="42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sz="2000" dirty="0"/>
          </a:p>
        </p:txBody>
      </p:sp>
      <p:sp>
        <p:nvSpPr>
          <p:cNvPr id="46" name="bn"/>
          <p:cNvSpPr txBox="1"/>
          <p:nvPr/>
        </p:nvSpPr>
        <p:spPr>
          <a:xfrm>
            <a:off x="280000" y="4460000"/>
            <a:ext cx="42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rgbClr val="0D2347"/>
                </a:solidFill>
              </a:rPr>
              <a:t>4</a:t>
            </a:r>
          </a:p>
        </p:txBody>
      </p:sp>
      <p:sp>
        <p:nvSpPr>
          <p:cNvPr id="47" name="bt"/>
          <p:cNvSpPr txBox="1"/>
          <p:nvPr/>
        </p:nvSpPr>
        <p:spPr>
          <a:xfrm>
            <a:off x="790000" y="4320000"/>
            <a:ext cx="4750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C000"/>
                </a:solidFill>
              </a:rPr>
              <a:t>Group Health Plan Sponsor Requirements</a:t>
            </a:r>
          </a:p>
        </p:txBody>
      </p:sp>
      <p:sp>
        <p:nvSpPr>
          <p:cNvPr id="48" name="bd"/>
          <p:cNvSpPr txBox="1"/>
          <p:nvPr/>
        </p:nvSpPr>
        <p:spPr>
          <a:xfrm>
            <a:off x="789999" y="4620000"/>
            <a:ext cx="10344723" cy="5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400" b="0" dirty="0">
                <a:solidFill>
                  <a:srgbClr val="B8D4E8"/>
                </a:solidFill>
              </a:rPr>
              <a:t>Group health plan documents must require sponsors to comply with all administrative, physical, and technical safeguards and to notify the plan within 24 hours of activating their contingency plan.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">
            <a:extLst>
              <a:ext uri="{FF2B5EF4-FFF2-40B4-BE49-F238E27FC236}">
                <a16:creationId xmlns:a16="http://schemas.microsoft.com/office/drawing/2014/main" id="{446EEFE5-409F-162A-08E6-2863D88B7D35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076335"/>
          </a:xfrm>
          <a:prstGeom prst="rect">
            <a:avLst/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0CAF64-0619-A2E5-B1F5-BC0F0443D95A}"/>
              </a:ext>
            </a:extLst>
          </p:cNvPr>
          <p:cNvSpPr txBox="1"/>
          <p:nvPr/>
        </p:nvSpPr>
        <p:spPr>
          <a:xfrm>
            <a:off x="336323" y="605457"/>
            <a:ext cx="963799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E4863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Polling Question 2 - Current Risk Analysis Practices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503EAE-5942-4C72-48E5-3EFEFF2161CC}"/>
              </a:ext>
            </a:extLst>
          </p:cNvPr>
          <p:cNvSpPr txBox="1"/>
          <p:nvPr/>
        </p:nvSpPr>
        <p:spPr>
          <a:xfrm>
            <a:off x="336323" y="1268321"/>
            <a:ext cx="8012147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Assessing Risk Analysis Readiness for Annual Requirements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664D8C-C364-C8A9-BFD0-AA7027E7AF4D}"/>
              </a:ext>
            </a:extLst>
          </p:cNvPr>
          <p:cNvSpPr txBox="1"/>
          <p:nvPr/>
        </p:nvSpPr>
        <p:spPr>
          <a:xfrm>
            <a:off x="336323" y="1926274"/>
            <a:ext cx="1141949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E4863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POLL: How frequently does your university conduct comprehensive HIPAA risk analyses?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4E95F0-F405-B45A-5D07-82F9C4CDC887}"/>
              </a:ext>
            </a:extLst>
          </p:cNvPr>
          <p:cNvSpPr txBox="1"/>
          <p:nvPr/>
        </p:nvSpPr>
        <p:spPr>
          <a:xfrm>
            <a:off x="336323" y="2443885"/>
            <a:ext cx="24765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E4863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F00D62-76A3-1AC7-CF44-10D39FCCB556}"/>
              </a:ext>
            </a:extLst>
          </p:cNvPr>
          <p:cNvSpPr txBox="1"/>
          <p:nvPr/>
        </p:nvSpPr>
        <p:spPr>
          <a:xfrm>
            <a:off x="793511" y="2491509"/>
            <a:ext cx="380738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Annually with full documentation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48AD02-49EC-A2B5-9C54-EF10BACF05B0}"/>
              </a:ext>
            </a:extLst>
          </p:cNvPr>
          <p:cNvSpPr txBox="1"/>
          <p:nvPr/>
        </p:nvSpPr>
        <p:spPr>
          <a:xfrm>
            <a:off x="336323" y="2937536"/>
            <a:ext cx="247854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E4863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B)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5B17C8-A4E5-EEB5-5478-B8128ADFC50D}"/>
              </a:ext>
            </a:extLst>
          </p:cNvPr>
          <p:cNvSpPr txBox="1"/>
          <p:nvPr/>
        </p:nvSpPr>
        <p:spPr>
          <a:xfrm>
            <a:off x="793510" y="2985159"/>
            <a:ext cx="532715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Every 2-3 years or when triggered by incidents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F0777B-8B8E-F36B-19DB-A05F1C57772D}"/>
              </a:ext>
            </a:extLst>
          </p:cNvPr>
          <p:cNvSpPr txBox="1"/>
          <p:nvPr/>
        </p:nvSpPr>
        <p:spPr>
          <a:xfrm>
            <a:off x="336323" y="3431186"/>
            <a:ext cx="249283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E4863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C)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99CE45-0A32-4DA4-605D-C966DE15516A}"/>
              </a:ext>
            </a:extLst>
          </p:cNvPr>
          <p:cNvSpPr txBox="1"/>
          <p:nvPr/>
        </p:nvSpPr>
        <p:spPr>
          <a:xfrm>
            <a:off x="793510" y="3478810"/>
            <a:ext cx="461846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Initial analysis only, with ad-hoc updates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55D661-C465-E036-11BF-F53618AC30F5}"/>
              </a:ext>
            </a:extLst>
          </p:cNvPr>
          <p:cNvSpPr txBox="1"/>
          <p:nvPr/>
        </p:nvSpPr>
        <p:spPr>
          <a:xfrm>
            <a:off x="336323" y="3924837"/>
            <a:ext cx="252546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E4863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5214AC-C026-2B01-52E2-67D4D9113253}"/>
              </a:ext>
            </a:extLst>
          </p:cNvPr>
          <p:cNvSpPr txBox="1"/>
          <p:nvPr/>
        </p:nvSpPr>
        <p:spPr>
          <a:xfrm>
            <a:off x="793511" y="3972461"/>
            <a:ext cx="5628656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Not systematically or documentation incomplete</a:t>
            </a:r>
          </a:p>
        </p:txBody>
      </p:sp>
    </p:spTree>
    <p:extLst>
      <p:ext uri="{BB962C8B-B14F-4D97-AF65-F5344CB8AC3E}">
        <p14:creationId xmlns:p14="http://schemas.microsoft.com/office/powerpoint/2010/main" val="2439196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top">
            <a:extLst>
              <a:ext uri="{FF2B5EF4-FFF2-40B4-BE49-F238E27FC236}">
                <a16:creationId xmlns:a16="http://schemas.microsoft.com/office/drawing/2014/main" id="{A1FE2464-C03C-4E7B-C365-75A3C0A802B6}"/>
              </a:ext>
            </a:extLst>
          </p:cNvPr>
          <p:cNvSpPr>
            <a:spLocks noGrp="1"/>
          </p:cNvSpPr>
          <p:nvPr/>
        </p:nvSpPr>
        <p:spPr>
          <a:xfrm>
            <a:off x="332649" y="266700"/>
            <a:ext cx="11629605" cy="1648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sz="3200" dirty="0"/>
          </a:p>
        </p:txBody>
      </p:sp>
      <p:sp>
        <p:nvSpPr>
          <p:cNvPr id="6" name="rh">
            <a:extLst>
              <a:ext uri="{FF2B5EF4-FFF2-40B4-BE49-F238E27FC236}">
                <a16:creationId xmlns:a16="http://schemas.microsoft.com/office/drawing/2014/main" id="{36AD81F9-92C6-D309-4FA0-639DDB54F466}"/>
              </a:ext>
            </a:extLst>
          </p:cNvPr>
          <p:cNvSpPr txBox="1"/>
          <p:nvPr/>
        </p:nvSpPr>
        <p:spPr>
          <a:xfrm>
            <a:off x="694575" y="396700"/>
            <a:ext cx="10734460" cy="5770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1B3664"/>
                </a:solidFill>
              </a:rPr>
              <a:t>KEY COMPLIANCE TIMELINES</a:t>
            </a:r>
          </a:p>
        </p:txBody>
      </p:sp>
      <p:sp>
        <p:nvSpPr>
          <p:cNvPr id="7" name="rdiv">
            <a:extLst>
              <a:ext uri="{FF2B5EF4-FFF2-40B4-BE49-F238E27FC236}">
                <a16:creationId xmlns:a16="http://schemas.microsoft.com/office/drawing/2014/main" id="{CDB38F08-C04D-B76F-0FEF-0BBDFF696706}"/>
              </a:ext>
            </a:extLst>
          </p:cNvPr>
          <p:cNvSpPr>
            <a:spLocks noGrp="1"/>
          </p:cNvSpPr>
          <p:nvPr/>
        </p:nvSpPr>
        <p:spPr>
          <a:xfrm>
            <a:off x="694575" y="1096749"/>
            <a:ext cx="127358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sz="1600" dirty="0"/>
          </a:p>
        </p:txBody>
      </p:sp>
      <p:sp>
        <p:nvSpPr>
          <p:cNvPr id="8" name="th">
            <a:extLst>
              <a:ext uri="{FF2B5EF4-FFF2-40B4-BE49-F238E27FC236}">
                <a16:creationId xmlns:a16="http://schemas.microsoft.com/office/drawing/2014/main" id="{0FA5D297-D69E-2ACF-AF7B-7B44EECD1687}"/>
              </a:ext>
            </a:extLst>
          </p:cNvPr>
          <p:cNvSpPr>
            <a:spLocks noGrp="1"/>
          </p:cNvSpPr>
          <p:nvPr/>
        </p:nvSpPr>
        <p:spPr>
          <a:xfrm>
            <a:off x="694575" y="890050"/>
            <a:ext cx="10916400" cy="741968"/>
          </a:xfrm>
          <a:prstGeom prst="rect">
            <a:avLst/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sz="1600" dirty="0"/>
          </a:p>
        </p:txBody>
      </p:sp>
      <p:sp>
        <p:nvSpPr>
          <p:cNvPr id="9" name="th1">
            <a:extLst>
              <a:ext uri="{FF2B5EF4-FFF2-40B4-BE49-F238E27FC236}">
                <a16:creationId xmlns:a16="http://schemas.microsoft.com/office/drawing/2014/main" id="{8C434413-E981-7AFC-67E5-6ABB4E543C84}"/>
              </a:ext>
            </a:extLst>
          </p:cNvPr>
          <p:cNvSpPr txBox="1"/>
          <p:nvPr/>
        </p:nvSpPr>
        <p:spPr>
          <a:xfrm>
            <a:off x="774575" y="737650"/>
            <a:ext cx="3820740" cy="7419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FFFF"/>
                </a:solidFill>
              </a:rPr>
              <a:t>Timeframe</a:t>
            </a:r>
          </a:p>
        </p:txBody>
      </p:sp>
      <p:sp>
        <p:nvSpPr>
          <p:cNvPr id="10" name="th2">
            <a:extLst>
              <a:ext uri="{FF2B5EF4-FFF2-40B4-BE49-F238E27FC236}">
                <a16:creationId xmlns:a16="http://schemas.microsoft.com/office/drawing/2014/main" id="{D91BADA1-0B87-86BF-FD5D-A2556C5D8F68}"/>
              </a:ext>
            </a:extLst>
          </p:cNvPr>
          <p:cNvSpPr txBox="1"/>
          <p:nvPr/>
        </p:nvSpPr>
        <p:spPr>
          <a:xfrm>
            <a:off x="2934575" y="737650"/>
            <a:ext cx="6695392" cy="7419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FFFF"/>
                </a:solidFill>
              </a:rPr>
              <a:t>Requirement</a:t>
            </a:r>
          </a:p>
        </p:txBody>
      </p:sp>
      <p:sp>
        <p:nvSpPr>
          <p:cNvPr id="11" name="rr">
            <a:extLst>
              <a:ext uri="{FF2B5EF4-FFF2-40B4-BE49-F238E27FC236}">
                <a16:creationId xmlns:a16="http://schemas.microsoft.com/office/drawing/2014/main" id="{3448A7AD-C061-99D4-9C19-438C03BD0E17}"/>
              </a:ext>
            </a:extLst>
          </p:cNvPr>
          <p:cNvSpPr>
            <a:spLocks noGrp="1"/>
          </p:cNvSpPr>
          <p:nvPr/>
        </p:nvSpPr>
        <p:spPr>
          <a:xfrm>
            <a:off x="694575" y="1335775"/>
            <a:ext cx="10916400" cy="90685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sz="1600" dirty="0"/>
          </a:p>
        </p:txBody>
      </p:sp>
      <p:sp>
        <p:nvSpPr>
          <p:cNvPr id="12" name="rt">
            <a:extLst>
              <a:ext uri="{FF2B5EF4-FFF2-40B4-BE49-F238E27FC236}">
                <a16:creationId xmlns:a16="http://schemas.microsoft.com/office/drawing/2014/main" id="{A3FDA17C-C292-3532-BE30-24C9981B7CDA}"/>
              </a:ext>
            </a:extLst>
          </p:cNvPr>
          <p:cNvSpPr txBox="1"/>
          <p:nvPr/>
        </p:nvSpPr>
        <p:spPr>
          <a:xfrm>
            <a:off x="774575" y="1097650"/>
            <a:ext cx="3638800" cy="906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0D2347"/>
                </a:solidFill>
              </a:rPr>
              <a:t>Every 12 Months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B8000981-BCF0-ABCE-C475-8C1FA8311F37}"/>
              </a:ext>
            </a:extLst>
          </p:cNvPr>
          <p:cNvSpPr txBox="1"/>
          <p:nvPr/>
        </p:nvSpPr>
        <p:spPr>
          <a:xfrm>
            <a:off x="2874575" y="1050025"/>
            <a:ext cx="6786362" cy="906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buNone/>
            </a:pPr>
            <a:r>
              <a:rPr lang="en-US" sz="1600" b="0" dirty="0">
                <a:solidFill>
                  <a:srgbClr val="0D2347"/>
                </a:solidFill>
              </a:rPr>
              <a:t>Full HIPAA Security Rule risk analysis</a:t>
            </a:r>
          </a:p>
        </p:txBody>
      </p:sp>
      <p:sp>
        <p:nvSpPr>
          <p:cNvPr id="14" name="rr">
            <a:extLst>
              <a:ext uri="{FF2B5EF4-FFF2-40B4-BE49-F238E27FC236}">
                <a16:creationId xmlns:a16="http://schemas.microsoft.com/office/drawing/2014/main" id="{0E99C776-BF95-A223-8EF5-FCB32BF7E5DF}"/>
              </a:ext>
            </a:extLst>
          </p:cNvPr>
          <p:cNvSpPr>
            <a:spLocks noGrp="1"/>
          </p:cNvSpPr>
          <p:nvPr/>
        </p:nvSpPr>
        <p:spPr>
          <a:xfrm>
            <a:off x="694575" y="1775775"/>
            <a:ext cx="10916400" cy="906850"/>
          </a:xfrm>
          <a:prstGeom prst="rect">
            <a:avLst/>
          </a:prstGeom>
          <a:solidFill>
            <a:srgbClr val="E8F4F7"/>
          </a:solidFill>
          <a:ln>
            <a:noFill/>
          </a:ln>
        </p:spPr>
        <p:txBody>
          <a:bodyPr/>
          <a:lstStyle/>
          <a:p>
            <a:endParaRPr sz="1600" dirty="0"/>
          </a:p>
        </p:txBody>
      </p:sp>
      <p:sp>
        <p:nvSpPr>
          <p:cNvPr id="15" name="rt">
            <a:extLst>
              <a:ext uri="{FF2B5EF4-FFF2-40B4-BE49-F238E27FC236}">
                <a16:creationId xmlns:a16="http://schemas.microsoft.com/office/drawing/2014/main" id="{EB4FADEB-E075-FC8B-65D5-A8D299F9BA3F}"/>
              </a:ext>
            </a:extLst>
          </p:cNvPr>
          <p:cNvSpPr txBox="1"/>
          <p:nvPr/>
        </p:nvSpPr>
        <p:spPr>
          <a:xfrm>
            <a:off x="774575" y="1518600"/>
            <a:ext cx="3638800" cy="906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1B3664"/>
                </a:solidFill>
              </a:rPr>
              <a:t>Every 12 Months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C8FB05C8-E7A1-7622-C821-C9D3B1278F00}"/>
              </a:ext>
            </a:extLst>
          </p:cNvPr>
          <p:cNvSpPr txBox="1"/>
          <p:nvPr/>
        </p:nvSpPr>
        <p:spPr>
          <a:xfrm>
            <a:off x="2874575" y="1518600"/>
            <a:ext cx="6786362" cy="906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buNone/>
            </a:pPr>
            <a:r>
              <a:rPr lang="en-US" sz="1600" b="0" dirty="0">
                <a:solidFill>
                  <a:srgbClr val="334455"/>
                </a:solidFill>
              </a:rPr>
              <a:t>Technology asset inventory and network map review</a:t>
            </a:r>
          </a:p>
        </p:txBody>
      </p:sp>
      <p:sp>
        <p:nvSpPr>
          <p:cNvPr id="17" name="rr">
            <a:extLst>
              <a:ext uri="{FF2B5EF4-FFF2-40B4-BE49-F238E27FC236}">
                <a16:creationId xmlns:a16="http://schemas.microsoft.com/office/drawing/2014/main" id="{4B19FEEC-2A3F-A424-F6C7-D53CA828CDF3}"/>
              </a:ext>
            </a:extLst>
          </p:cNvPr>
          <p:cNvSpPr>
            <a:spLocks noGrp="1"/>
          </p:cNvSpPr>
          <p:nvPr/>
        </p:nvSpPr>
        <p:spPr>
          <a:xfrm>
            <a:off x="694575" y="2244350"/>
            <a:ext cx="10916400" cy="90685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sz="1600" dirty="0"/>
          </a:p>
        </p:txBody>
      </p:sp>
      <p:sp>
        <p:nvSpPr>
          <p:cNvPr id="18" name="rt">
            <a:extLst>
              <a:ext uri="{FF2B5EF4-FFF2-40B4-BE49-F238E27FC236}">
                <a16:creationId xmlns:a16="http://schemas.microsoft.com/office/drawing/2014/main" id="{A9B9F67C-72B7-81B4-A60D-6B63DD8FF311}"/>
              </a:ext>
            </a:extLst>
          </p:cNvPr>
          <p:cNvSpPr txBox="1"/>
          <p:nvPr/>
        </p:nvSpPr>
        <p:spPr>
          <a:xfrm>
            <a:off x="774575" y="2044325"/>
            <a:ext cx="3638800" cy="906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0D2347"/>
                </a:solidFill>
              </a:rPr>
              <a:t>Every 12 Months</a:t>
            </a:r>
          </a:p>
        </p:txBody>
      </p:sp>
      <p:sp>
        <p:nvSpPr>
          <p:cNvPr id="19" name="rd">
            <a:extLst>
              <a:ext uri="{FF2B5EF4-FFF2-40B4-BE49-F238E27FC236}">
                <a16:creationId xmlns:a16="http://schemas.microsoft.com/office/drawing/2014/main" id="{4AADEDD5-0D3C-3202-C374-C07EF3F4348D}"/>
              </a:ext>
            </a:extLst>
          </p:cNvPr>
          <p:cNvSpPr txBox="1"/>
          <p:nvPr/>
        </p:nvSpPr>
        <p:spPr>
          <a:xfrm>
            <a:off x="2874575" y="2091950"/>
            <a:ext cx="6786362" cy="906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buNone/>
            </a:pPr>
            <a:r>
              <a:rPr lang="en-US" sz="1600" b="0" dirty="0">
                <a:solidFill>
                  <a:srgbClr val="0D2347"/>
                </a:solidFill>
              </a:rPr>
              <a:t>Annual compliance audit against all Security Rule requirements</a:t>
            </a:r>
          </a:p>
        </p:txBody>
      </p:sp>
      <p:sp>
        <p:nvSpPr>
          <p:cNvPr id="20" name="rr">
            <a:extLst>
              <a:ext uri="{FF2B5EF4-FFF2-40B4-BE49-F238E27FC236}">
                <a16:creationId xmlns:a16="http://schemas.microsoft.com/office/drawing/2014/main" id="{22E9BBE8-ABCB-2580-1B3F-D54C90FDE604}"/>
              </a:ext>
            </a:extLst>
          </p:cNvPr>
          <p:cNvSpPr>
            <a:spLocks noGrp="1"/>
          </p:cNvSpPr>
          <p:nvPr/>
        </p:nvSpPr>
        <p:spPr>
          <a:xfrm>
            <a:off x="694575" y="2836750"/>
            <a:ext cx="10916400" cy="906850"/>
          </a:xfrm>
          <a:prstGeom prst="rect">
            <a:avLst/>
          </a:prstGeom>
          <a:solidFill>
            <a:srgbClr val="E8F4F7"/>
          </a:solidFill>
          <a:ln>
            <a:noFill/>
          </a:ln>
        </p:spPr>
        <p:txBody>
          <a:bodyPr/>
          <a:lstStyle/>
          <a:p>
            <a:endParaRPr sz="1600" dirty="0"/>
          </a:p>
        </p:txBody>
      </p:sp>
      <p:sp>
        <p:nvSpPr>
          <p:cNvPr id="21" name="rt">
            <a:extLst>
              <a:ext uri="{FF2B5EF4-FFF2-40B4-BE49-F238E27FC236}">
                <a16:creationId xmlns:a16="http://schemas.microsoft.com/office/drawing/2014/main" id="{C37542D3-28BE-781D-11C8-3A9A1BC1F5F2}"/>
              </a:ext>
            </a:extLst>
          </p:cNvPr>
          <p:cNvSpPr txBox="1"/>
          <p:nvPr/>
        </p:nvSpPr>
        <p:spPr>
          <a:xfrm>
            <a:off x="774575" y="2608150"/>
            <a:ext cx="3638800" cy="906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1B3664"/>
                </a:solidFill>
              </a:rPr>
              <a:t>Every 12 Months</a:t>
            </a:r>
          </a:p>
        </p:txBody>
      </p:sp>
      <p:sp>
        <p:nvSpPr>
          <p:cNvPr id="22" name="rd">
            <a:extLst>
              <a:ext uri="{FF2B5EF4-FFF2-40B4-BE49-F238E27FC236}">
                <a16:creationId xmlns:a16="http://schemas.microsoft.com/office/drawing/2014/main" id="{F632B4D1-DF64-8801-CF05-E293255BA9BB}"/>
              </a:ext>
            </a:extLst>
          </p:cNvPr>
          <p:cNvSpPr txBox="1"/>
          <p:nvPr/>
        </p:nvSpPr>
        <p:spPr>
          <a:xfrm>
            <a:off x="2874575" y="2551000"/>
            <a:ext cx="8622100" cy="906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buNone/>
            </a:pPr>
            <a:r>
              <a:rPr lang="en-US" sz="1600" b="0" dirty="0">
                <a:solidFill>
                  <a:srgbClr val="334455"/>
                </a:solidFill>
              </a:rPr>
              <a:t>BA technical safeguard verification (written SME analysis + certification)</a:t>
            </a:r>
          </a:p>
        </p:txBody>
      </p:sp>
      <p:sp>
        <p:nvSpPr>
          <p:cNvPr id="23" name="rr">
            <a:extLst>
              <a:ext uri="{FF2B5EF4-FFF2-40B4-BE49-F238E27FC236}">
                <a16:creationId xmlns:a16="http://schemas.microsoft.com/office/drawing/2014/main" id="{C67406C3-C413-1DD9-74A3-A58537539991}"/>
              </a:ext>
            </a:extLst>
          </p:cNvPr>
          <p:cNvSpPr>
            <a:spLocks noGrp="1"/>
          </p:cNvSpPr>
          <p:nvPr/>
        </p:nvSpPr>
        <p:spPr>
          <a:xfrm>
            <a:off x="694575" y="3276750"/>
            <a:ext cx="10916400" cy="90685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sz="1600" dirty="0"/>
          </a:p>
        </p:txBody>
      </p:sp>
      <p:sp>
        <p:nvSpPr>
          <p:cNvPr id="24" name="rt">
            <a:extLst>
              <a:ext uri="{FF2B5EF4-FFF2-40B4-BE49-F238E27FC236}">
                <a16:creationId xmlns:a16="http://schemas.microsoft.com/office/drawing/2014/main" id="{41ABBEC7-04ED-FAB0-28F8-6C088FD12703}"/>
              </a:ext>
            </a:extLst>
          </p:cNvPr>
          <p:cNvSpPr txBox="1"/>
          <p:nvPr/>
        </p:nvSpPr>
        <p:spPr>
          <a:xfrm>
            <a:off x="774575" y="3095775"/>
            <a:ext cx="3638800" cy="906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0D2347"/>
                </a:solidFill>
              </a:rPr>
              <a:t>Every 12 Months</a:t>
            </a:r>
          </a:p>
        </p:txBody>
      </p:sp>
      <p:sp>
        <p:nvSpPr>
          <p:cNvPr id="25" name="rd">
            <a:extLst>
              <a:ext uri="{FF2B5EF4-FFF2-40B4-BE49-F238E27FC236}">
                <a16:creationId xmlns:a16="http://schemas.microsoft.com/office/drawing/2014/main" id="{B2AB223B-586B-C4AF-F682-BCAC573DE9CA}"/>
              </a:ext>
            </a:extLst>
          </p:cNvPr>
          <p:cNvSpPr txBox="1"/>
          <p:nvPr/>
        </p:nvSpPr>
        <p:spPr>
          <a:xfrm>
            <a:off x="2874575" y="3029100"/>
            <a:ext cx="6786362" cy="906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buNone/>
            </a:pPr>
            <a:r>
              <a:rPr lang="en-US" sz="1600" b="0" dirty="0">
                <a:solidFill>
                  <a:srgbClr val="0D2347"/>
                </a:solidFill>
              </a:rPr>
              <a:t>Penetration testing of relevant electronic information systems</a:t>
            </a:r>
          </a:p>
        </p:txBody>
      </p:sp>
      <p:sp>
        <p:nvSpPr>
          <p:cNvPr id="26" name="rr">
            <a:extLst>
              <a:ext uri="{FF2B5EF4-FFF2-40B4-BE49-F238E27FC236}">
                <a16:creationId xmlns:a16="http://schemas.microsoft.com/office/drawing/2014/main" id="{4673956E-7952-71DF-6E35-54B19E7D66F0}"/>
              </a:ext>
            </a:extLst>
          </p:cNvPr>
          <p:cNvSpPr>
            <a:spLocks noGrp="1"/>
          </p:cNvSpPr>
          <p:nvPr/>
        </p:nvSpPr>
        <p:spPr>
          <a:xfrm>
            <a:off x="694575" y="3716750"/>
            <a:ext cx="10916400" cy="906850"/>
          </a:xfrm>
          <a:prstGeom prst="rect">
            <a:avLst/>
          </a:prstGeom>
          <a:solidFill>
            <a:srgbClr val="E8F4F7"/>
          </a:solidFill>
          <a:ln>
            <a:noFill/>
          </a:ln>
        </p:spPr>
        <p:txBody>
          <a:bodyPr/>
          <a:lstStyle/>
          <a:p>
            <a:endParaRPr sz="1600" dirty="0"/>
          </a:p>
        </p:txBody>
      </p:sp>
      <p:sp>
        <p:nvSpPr>
          <p:cNvPr id="27" name="rt">
            <a:extLst>
              <a:ext uri="{FF2B5EF4-FFF2-40B4-BE49-F238E27FC236}">
                <a16:creationId xmlns:a16="http://schemas.microsoft.com/office/drawing/2014/main" id="{B175B6D0-7FFE-666E-F01F-2C63CE79E654}"/>
              </a:ext>
            </a:extLst>
          </p:cNvPr>
          <p:cNvSpPr txBox="1"/>
          <p:nvPr/>
        </p:nvSpPr>
        <p:spPr>
          <a:xfrm>
            <a:off x="774575" y="3535775"/>
            <a:ext cx="3638800" cy="906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1B3664"/>
                </a:solidFill>
              </a:rPr>
              <a:t>Every 6 Months</a:t>
            </a:r>
          </a:p>
        </p:txBody>
      </p:sp>
      <p:sp>
        <p:nvSpPr>
          <p:cNvPr id="28" name="rd">
            <a:extLst>
              <a:ext uri="{FF2B5EF4-FFF2-40B4-BE49-F238E27FC236}">
                <a16:creationId xmlns:a16="http://schemas.microsoft.com/office/drawing/2014/main" id="{7C3941E5-3D8F-7B15-10F3-84850BB8FC92}"/>
              </a:ext>
            </a:extLst>
          </p:cNvPr>
          <p:cNvSpPr txBox="1"/>
          <p:nvPr/>
        </p:nvSpPr>
        <p:spPr>
          <a:xfrm>
            <a:off x="2874575" y="3450050"/>
            <a:ext cx="8142800" cy="906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600" b="0" dirty="0">
                <a:solidFill>
                  <a:srgbClr val="334455"/>
                </a:solidFill>
              </a:rPr>
              <a:t>Vulnerability scanning of all relevant electronic information systems</a:t>
            </a:r>
          </a:p>
        </p:txBody>
      </p:sp>
      <p:sp>
        <p:nvSpPr>
          <p:cNvPr id="29" name="rr">
            <a:extLst>
              <a:ext uri="{FF2B5EF4-FFF2-40B4-BE49-F238E27FC236}">
                <a16:creationId xmlns:a16="http://schemas.microsoft.com/office/drawing/2014/main" id="{4CA39B58-2F19-20C7-40C5-9B77A71280B1}"/>
              </a:ext>
            </a:extLst>
          </p:cNvPr>
          <p:cNvSpPr>
            <a:spLocks noGrp="1"/>
          </p:cNvSpPr>
          <p:nvPr/>
        </p:nvSpPr>
        <p:spPr>
          <a:xfrm>
            <a:off x="694575" y="4156750"/>
            <a:ext cx="10916400" cy="90685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sz="1600" dirty="0"/>
          </a:p>
        </p:txBody>
      </p:sp>
      <p:sp>
        <p:nvSpPr>
          <p:cNvPr id="30" name="rt">
            <a:extLst>
              <a:ext uri="{FF2B5EF4-FFF2-40B4-BE49-F238E27FC236}">
                <a16:creationId xmlns:a16="http://schemas.microsoft.com/office/drawing/2014/main" id="{3AE8C76F-FA80-88B0-121A-BB56562306A7}"/>
              </a:ext>
            </a:extLst>
          </p:cNvPr>
          <p:cNvSpPr txBox="1"/>
          <p:nvPr/>
        </p:nvSpPr>
        <p:spPr>
          <a:xfrm>
            <a:off x="774575" y="3928150"/>
            <a:ext cx="3638800" cy="906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0D2347"/>
                </a:solidFill>
              </a:rPr>
              <a:t>Within 24 Hours</a:t>
            </a:r>
          </a:p>
        </p:txBody>
      </p:sp>
      <p:sp>
        <p:nvSpPr>
          <p:cNvPr id="31" name="rd">
            <a:extLst>
              <a:ext uri="{FF2B5EF4-FFF2-40B4-BE49-F238E27FC236}">
                <a16:creationId xmlns:a16="http://schemas.microsoft.com/office/drawing/2014/main" id="{BB98165E-A57F-CFF7-80BE-7DAFD05062B6}"/>
              </a:ext>
            </a:extLst>
          </p:cNvPr>
          <p:cNvSpPr txBox="1"/>
          <p:nvPr/>
        </p:nvSpPr>
        <p:spPr>
          <a:xfrm>
            <a:off x="2874574" y="3956725"/>
            <a:ext cx="8441125" cy="906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buNone/>
            </a:pPr>
            <a:r>
              <a:rPr lang="en-US" sz="1600" b="0" dirty="0">
                <a:solidFill>
                  <a:srgbClr val="0D2347"/>
                </a:solidFill>
              </a:rPr>
              <a:t>Notification when workforce member ePHI access is changed or terminated</a:t>
            </a:r>
          </a:p>
        </p:txBody>
      </p:sp>
      <p:sp>
        <p:nvSpPr>
          <p:cNvPr id="32" name="rr">
            <a:extLst>
              <a:ext uri="{FF2B5EF4-FFF2-40B4-BE49-F238E27FC236}">
                <a16:creationId xmlns:a16="http://schemas.microsoft.com/office/drawing/2014/main" id="{8FFB49EF-B1CB-C75C-2203-4675A89F2274}"/>
              </a:ext>
            </a:extLst>
          </p:cNvPr>
          <p:cNvSpPr>
            <a:spLocks noGrp="1"/>
          </p:cNvSpPr>
          <p:nvPr/>
        </p:nvSpPr>
        <p:spPr>
          <a:xfrm>
            <a:off x="694575" y="4682474"/>
            <a:ext cx="10916400" cy="821125"/>
          </a:xfrm>
          <a:prstGeom prst="rect">
            <a:avLst/>
          </a:prstGeom>
          <a:solidFill>
            <a:srgbClr val="E8F4F7"/>
          </a:solidFill>
          <a:ln>
            <a:noFill/>
          </a:ln>
        </p:spPr>
        <p:txBody>
          <a:bodyPr/>
          <a:lstStyle/>
          <a:p>
            <a:endParaRPr sz="1600" dirty="0"/>
          </a:p>
        </p:txBody>
      </p:sp>
      <p:sp>
        <p:nvSpPr>
          <p:cNvPr id="33" name="rt">
            <a:extLst>
              <a:ext uri="{FF2B5EF4-FFF2-40B4-BE49-F238E27FC236}">
                <a16:creationId xmlns:a16="http://schemas.microsoft.com/office/drawing/2014/main" id="{F6947433-5EBF-FD9D-3644-DBCA78E443B8}"/>
              </a:ext>
            </a:extLst>
          </p:cNvPr>
          <p:cNvSpPr txBox="1"/>
          <p:nvPr/>
        </p:nvSpPr>
        <p:spPr>
          <a:xfrm>
            <a:off x="774575" y="4709324"/>
            <a:ext cx="3638800" cy="6228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1B3664"/>
                </a:solidFill>
              </a:rPr>
              <a:t>Within 24 Hours</a:t>
            </a:r>
          </a:p>
        </p:txBody>
      </p:sp>
      <p:sp>
        <p:nvSpPr>
          <p:cNvPr id="34" name="rd">
            <a:extLst>
              <a:ext uri="{FF2B5EF4-FFF2-40B4-BE49-F238E27FC236}">
                <a16:creationId xmlns:a16="http://schemas.microsoft.com/office/drawing/2014/main" id="{0645E574-ADD6-E554-10C9-0B1EFBE74A8B}"/>
              </a:ext>
            </a:extLst>
          </p:cNvPr>
          <p:cNvSpPr txBox="1"/>
          <p:nvPr/>
        </p:nvSpPr>
        <p:spPr>
          <a:xfrm>
            <a:off x="2874575" y="4684324"/>
            <a:ext cx="6786362" cy="6478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buNone/>
            </a:pPr>
            <a:r>
              <a:rPr lang="en-US" sz="1600" b="0" dirty="0">
                <a:solidFill>
                  <a:srgbClr val="334455"/>
                </a:solidFill>
              </a:rPr>
              <a:t>BA/subcontractor notification upon activation of contingency plan</a:t>
            </a:r>
          </a:p>
        </p:txBody>
      </p:sp>
      <p:sp>
        <p:nvSpPr>
          <p:cNvPr id="35" name="rr">
            <a:extLst>
              <a:ext uri="{FF2B5EF4-FFF2-40B4-BE49-F238E27FC236}">
                <a16:creationId xmlns:a16="http://schemas.microsoft.com/office/drawing/2014/main" id="{92473E55-1480-0E20-D8B2-987EC4E5C50E}"/>
              </a:ext>
            </a:extLst>
          </p:cNvPr>
          <p:cNvSpPr>
            <a:spLocks noGrp="1"/>
          </p:cNvSpPr>
          <p:nvPr/>
        </p:nvSpPr>
        <p:spPr>
          <a:xfrm>
            <a:off x="694575" y="5303450"/>
            <a:ext cx="10916400" cy="64015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sz="1600" dirty="0"/>
          </a:p>
        </p:txBody>
      </p:sp>
      <p:sp>
        <p:nvSpPr>
          <p:cNvPr id="36" name="rt">
            <a:extLst>
              <a:ext uri="{FF2B5EF4-FFF2-40B4-BE49-F238E27FC236}">
                <a16:creationId xmlns:a16="http://schemas.microsoft.com/office/drawing/2014/main" id="{FA16FD28-322F-7C28-A5E2-19F5DA96A068}"/>
              </a:ext>
            </a:extLst>
          </p:cNvPr>
          <p:cNvSpPr txBox="1"/>
          <p:nvPr/>
        </p:nvSpPr>
        <p:spPr>
          <a:xfrm>
            <a:off x="774575" y="5360850"/>
            <a:ext cx="3638800" cy="5827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0D2347"/>
                </a:solidFill>
              </a:rPr>
              <a:t>Within 72 Hours</a:t>
            </a:r>
          </a:p>
        </p:txBody>
      </p:sp>
      <p:sp>
        <p:nvSpPr>
          <p:cNvPr id="37" name="rd">
            <a:extLst>
              <a:ext uri="{FF2B5EF4-FFF2-40B4-BE49-F238E27FC236}">
                <a16:creationId xmlns:a16="http://schemas.microsoft.com/office/drawing/2014/main" id="{DEA401D7-B422-2500-EDF8-6CFCEB83D862}"/>
              </a:ext>
            </a:extLst>
          </p:cNvPr>
          <p:cNvSpPr txBox="1"/>
          <p:nvPr/>
        </p:nvSpPr>
        <p:spPr>
          <a:xfrm>
            <a:off x="2874575" y="5332150"/>
            <a:ext cx="6786362" cy="6114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600" b="0" dirty="0">
                <a:solidFill>
                  <a:srgbClr val="0D2347"/>
                </a:solidFill>
              </a:rPr>
              <a:t>Restoration of relevant electronic information systems after incident</a:t>
            </a:r>
          </a:p>
        </p:txBody>
      </p:sp>
    </p:spTree>
    <p:extLst>
      <p:ext uri="{BB962C8B-B14F-4D97-AF65-F5344CB8AC3E}">
        <p14:creationId xmlns:p14="http://schemas.microsoft.com/office/powerpoint/2010/main" val="82102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c"/>
          <p:cNvSpPr>
            <a:spLocks noGrp="1"/>
          </p:cNvSpPr>
          <p:nvPr/>
        </p:nvSpPr>
        <p:spPr>
          <a:xfrm>
            <a:off x="0" y="0"/>
            <a:ext cx="140000" cy="558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2" name="card"/>
          <p:cNvSpPr>
            <a:spLocks noGrp="1"/>
          </p:cNvSpPr>
          <p:nvPr/>
        </p:nvSpPr>
        <p:spPr>
          <a:xfrm>
            <a:off x="140000" y="0"/>
            <a:ext cx="5520000" cy="55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3" name="ctop"/>
          <p:cNvSpPr>
            <a:spLocks noGrp="1"/>
          </p:cNvSpPr>
          <p:nvPr/>
        </p:nvSpPr>
        <p:spPr>
          <a:xfrm>
            <a:off x="140000" y="0"/>
            <a:ext cx="5520000" cy="10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4" name="pill"/>
          <p:cNvSpPr>
            <a:spLocks noGrp="1"/>
          </p:cNvSpPr>
          <p:nvPr/>
        </p:nvSpPr>
        <p:spPr>
          <a:xfrm>
            <a:off x="330000" y="155000"/>
            <a:ext cx="1500000" cy="210000"/>
          </a:xfrm>
          <a:prstGeom prst="roundRect">
            <a:avLst>
              <a:gd name="adj" fmla="val 50000"/>
            </a:avLst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5" name="pt"/>
          <p:cNvSpPr txBox="1"/>
          <p:nvPr/>
        </p:nvSpPr>
        <p:spPr>
          <a:xfrm>
            <a:off x="330000" y="155000"/>
            <a:ext cx="1500000" cy="21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HITRUST CSF</a:t>
            </a:r>
          </a:p>
        </p:txBody>
      </p:sp>
      <p:sp>
        <p:nvSpPr>
          <p:cNvPr id="16" name="hdg"/>
          <p:cNvSpPr txBox="1"/>
          <p:nvPr/>
        </p:nvSpPr>
        <p:spPr>
          <a:xfrm>
            <a:off x="330000" y="425000"/>
            <a:ext cx="5150000" cy="8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92500"/>
          </a:bodyPr>
          <a:lstStyle/>
          <a:p>
            <a:pPr>
              <a:buNone/>
            </a:pPr>
            <a:r>
              <a:rPr lang="en-US" sz="3200" b="1" dirty="0">
                <a:solidFill>
                  <a:srgbClr val="0D2347"/>
                </a:solidFill>
              </a:rPr>
              <a:t>A Framework Built for HIPAA</a:t>
            </a:r>
          </a:p>
        </p:txBody>
      </p:sp>
      <p:sp>
        <p:nvSpPr>
          <p:cNvPr id="17" name="div"/>
          <p:cNvSpPr>
            <a:spLocks noGrp="1"/>
          </p:cNvSpPr>
          <p:nvPr/>
        </p:nvSpPr>
        <p:spPr>
          <a:xfrm>
            <a:off x="330000" y="1295000"/>
            <a:ext cx="700000" cy="7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9" name="body"/>
          <p:cNvSpPr txBox="1"/>
          <p:nvPr/>
        </p:nvSpPr>
        <p:spPr>
          <a:xfrm>
            <a:off x="330000" y="1538545"/>
            <a:ext cx="5150000" cy="37479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600" b="0" dirty="0">
                <a:solidFill>
                  <a:srgbClr val="334155"/>
                </a:solidFill>
              </a:rPr>
              <a:t>The HITRUST Common Security Framework (CSF) harmonizes 50+ regulatory requirements — including HIPAA — into a single certifiable, risk-based control set.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1600" b="0" dirty="0">
                <a:solidFill>
                  <a:srgbClr val="334155"/>
                </a:solidFill>
              </a:rPr>
              <a:t>For universities, HITRUST provides a structured path to demonstrate HIPAA compliance across complex hybrid entity environments.</a:t>
            </a:r>
          </a:p>
        </p:txBody>
      </p:sp>
      <p:sp>
        <p:nvSpPr>
          <p:cNvPr id="30" name="p"/>
          <p:cNvSpPr>
            <a:spLocks noGrp="1"/>
          </p:cNvSpPr>
          <p:nvPr/>
        </p:nvSpPr>
        <p:spPr>
          <a:xfrm>
            <a:off x="5700000" y="0"/>
            <a:ext cx="6492000" cy="1860000"/>
          </a:xfrm>
          <a:prstGeom prst="rect">
            <a:avLst/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1" name="pc"/>
          <p:cNvSpPr>
            <a:spLocks noGrp="1"/>
          </p:cNvSpPr>
          <p:nvPr/>
        </p:nvSpPr>
        <p:spPr>
          <a:xfrm>
            <a:off x="5800000" y="670000"/>
            <a:ext cx="520000" cy="52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2" name="pn"/>
          <p:cNvSpPr txBox="1"/>
          <p:nvPr/>
        </p:nvSpPr>
        <p:spPr>
          <a:xfrm>
            <a:off x="5800000" y="670000"/>
            <a:ext cx="520000" cy="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3" name="pt"/>
          <p:cNvSpPr txBox="1"/>
          <p:nvPr/>
        </p:nvSpPr>
        <p:spPr>
          <a:xfrm>
            <a:off x="6400000" y="160000"/>
            <a:ext cx="5692000" cy="3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17BED0"/>
                </a:solidFill>
              </a:rPr>
              <a:t>REGULATORY COVERAGE</a:t>
            </a:r>
          </a:p>
        </p:txBody>
      </p:sp>
      <p:sp>
        <p:nvSpPr>
          <p:cNvPr id="34" name="pd"/>
          <p:cNvSpPr txBox="1"/>
          <p:nvPr/>
        </p:nvSpPr>
        <p:spPr>
          <a:xfrm>
            <a:off x="6400000" y="530000"/>
            <a:ext cx="5692000" cy="12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80" b="0" dirty="0">
                <a:solidFill>
                  <a:srgbClr val="FFFFFF"/>
                </a:solidFill>
              </a:rPr>
              <a:t>Maps HIPAA Privacy, Security, and Breach Notification Rules to specific, testable controls. Every control links directly to a HIPAA regulatory requirement — no interpretation required.</a:t>
            </a:r>
          </a:p>
        </p:txBody>
      </p:sp>
      <p:sp>
        <p:nvSpPr>
          <p:cNvPr id="40" name="p"/>
          <p:cNvSpPr>
            <a:spLocks noGrp="1"/>
          </p:cNvSpPr>
          <p:nvPr/>
        </p:nvSpPr>
        <p:spPr>
          <a:xfrm>
            <a:off x="5700000" y="1860000"/>
            <a:ext cx="6492000" cy="1860000"/>
          </a:xfrm>
          <a:prstGeom prst="rect">
            <a:avLst/>
          </a:prstGeom>
          <a:solidFill>
            <a:srgbClr val="0A6B7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1" name="pc"/>
          <p:cNvSpPr>
            <a:spLocks noGrp="1"/>
          </p:cNvSpPr>
          <p:nvPr/>
        </p:nvSpPr>
        <p:spPr>
          <a:xfrm>
            <a:off x="5800000" y="2530000"/>
            <a:ext cx="520000" cy="52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2" name="pn"/>
          <p:cNvSpPr txBox="1"/>
          <p:nvPr/>
        </p:nvSpPr>
        <p:spPr>
          <a:xfrm>
            <a:off x="5800000" y="2530000"/>
            <a:ext cx="520000" cy="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0D2347"/>
                </a:solidFill>
              </a:rPr>
              <a:t>2</a:t>
            </a:r>
          </a:p>
        </p:txBody>
      </p:sp>
      <p:sp>
        <p:nvSpPr>
          <p:cNvPr id="43" name="pt"/>
          <p:cNvSpPr txBox="1"/>
          <p:nvPr/>
        </p:nvSpPr>
        <p:spPr>
          <a:xfrm>
            <a:off x="6400000" y="2020000"/>
            <a:ext cx="5692000" cy="3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FFC000"/>
                </a:solidFill>
              </a:rPr>
              <a:t>RISK-BASED TIERS</a:t>
            </a:r>
          </a:p>
        </p:txBody>
      </p:sp>
      <p:sp>
        <p:nvSpPr>
          <p:cNvPr id="44" name="pd"/>
          <p:cNvSpPr txBox="1"/>
          <p:nvPr/>
        </p:nvSpPr>
        <p:spPr>
          <a:xfrm>
            <a:off x="6400000" y="2390000"/>
            <a:ext cx="5692000" cy="12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80" b="0" dirty="0">
                <a:solidFill>
                  <a:srgbClr val="FFFFFF"/>
                </a:solidFill>
              </a:rPr>
              <a:t>Three assessment levels: e1 (foundational), i1 (intermediate), and r2 (comprehensive). Choose the tier matching your university’s risk profile, resources, and stakeholder assurance needs.</a:t>
            </a:r>
          </a:p>
        </p:txBody>
      </p:sp>
      <p:sp>
        <p:nvSpPr>
          <p:cNvPr id="50" name="p"/>
          <p:cNvSpPr>
            <a:spLocks noGrp="1"/>
          </p:cNvSpPr>
          <p:nvPr/>
        </p:nvSpPr>
        <p:spPr>
          <a:xfrm>
            <a:off x="5700000" y="3720000"/>
            <a:ext cx="6492000" cy="1860000"/>
          </a:xfrm>
          <a:prstGeom prst="rect">
            <a:avLst/>
          </a:prstGeom>
          <a:solidFill>
            <a:srgbClr val="162D5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1" name="pc"/>
          <p:cNvSpPr>
            <a:spLocks noGrp="1"/>
          </p:cNvSpPr>
          <p:nvPr/>
        </p:nvSpPr>
        <p:spPr>
          <a:xfrm>
            <a:off x="5800000" y="4390000"/>
            <a:ext cx="520000" cy="52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2" name="pn"/>
          <p:cNvSpPr txBox="1"/>
          <p:nvPr/>
        </p:nvSpPr>
        <p:spPr>
          <a:xfrm>
            <a:off x="5800000" y="4390000"/>
            <a:ext cx="520000" cy="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3" name="pt"/>
          <p:cNvSpPr txBox="1"/>
          <p:nvPr/>
        </p:nvSpPr>
        <p:spPr>
          <a:xfrm>
            <a:off x="6400000" y="3880000"/>
            <a:ext cx="5692000" cy="3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17BED0"/>
                </a:solidFill>
              </a:rPr>
              <a:t>THIRD-PARTY VALIDATED</a:t>
            </a:r>
          </a:p>
        </p:txBody>
      </p:sp>
      <p:sp>
        <p:nvSpPr>
          <p:cNvPr id="54" name="pd"/>
          <p:cNvSpPr txBox="1"/>
          <p:nvPr/>
        </p:nvSpPr>
        <p:spPr>
          <a:xfrm>
            <a:off x="6400000" y="4250000"/>
            <a:ext cx="5692000" cy="12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80" b="0" dirty="0">
                <a:solidFill>
                  <a:srgbClr val="FFFFFF"/>
                </a:solidFill>
              </a:rPr>
              <a:t>Certification requires an authorized External Assessor Organization (EAO). Independent testing produces defensible, auditable evidence of HIPAA compliance — not self-attestation.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dr"/>
          <p:cNvSpPr>
            <a:spLocks noGrp="1"/>
          </p:cNvSpPr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1" name="ttl"/>
          <p:cNvSpPr txBox="1"/>
          <p:nvPr/>
        </p:nvSpPr>
        <p:spPr>
          <a:xfrm>
            <a:off x="380000" y="60000"/>
            <a:ext cx="8800000" cy="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3000" b="1" dirty="0">
                <a:solidFill>
                  <a:srgbClr val="FFFFFF"/>
                </a:solidFill>
              </a:rPr>
              <a:t>How HITRUST Supports HIPAA Compliance</a:t>
            </a:r>
          </a:p>
        </p:txBody>
      </p:sp>
      <p:sp>
        <p:nvSpPr>
          <p:cNvPr id="12" name="pill"/>
          <p:cNvSpPr>
            <a:spLocks noGrp="1"/>
          </p:cNvSpPr>
          <p:nvPr/>
        </p:nvSpPr>
        <p:spPr>
          <a:xfrm>
            <a:off x="10100000" y="180000"/>
            <a:ext cx="1800000" cy="340000"/>
          </a:xfrm>
          <a:prstGeom prst="roundRect">
            <a:avLst>
              <a:gd name="adj" fmla="val 40000"/>
            </a:avLst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3" name="pillt"/>
          <p:cNvSpPr txBox="1"/>
          <p:nvPr/>
        </p:nvSpPr>
        <p:spPr>
          <a:xfrm>
            <a:off x="10100000" y="180000"/>
            <a:ext cx="1800000" cy="3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2500" lnSpcReduction="10000"/>
          </a:bodyPr>
          <a:lstStyle/>
          <a:p>
            <a:pPr algn="ctr">
              <a:buNone/>
            </a:pPr>
            <a:r>
              <a:rPr lang="en-US" sz="1300" b="1" dirty="0">
                <a:solidFill>
                  <a:srgbClr val="0D2347"/>
                </a:solidFill>
              </a:rPr>
              <a:t>HIPAA → HITRUST Mapping</a:t>
            </a:r>
          </a:p>
        </p:txBody>
      </p:sp>
      <p:sp>
        <p:nvSpPr>
          <p:cNvPr id="20" name="ll"/>
          <p:cNvSpPr txBox="1"/>
          <p:nvPr/>
        </p:nvSpPr>
        <p:spPr>
          <a:xfrm>
            <a:off x="380000" y="760000"/>
            <a:ext cx="5100000" cy="2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1B3664"/>
                </a:solidFill>
              </a:rPr>
              <a:t>THE CERTIFICATION PATHWAY</a:t>
            </a:r>
          </a:p>
        </p:txBody>
      </p:sp>
      <p:sp>
        <p:nvSpPr>
          <p:cNvPr id="30" name="sc0"/>
          <p:cNvSpPr>
            <a:spLocks noGrp="1"/>
          </p:cNvSpPr>
          <p:nvPr/>
        </p:nvSpPr>
        <p:spPr>
          <a:xfrm>
            <a:off x="380000" y="1050000"/>
            <a:ext cx="5400000" cy="105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31" name="sbar0"/>
          <p:cNvSpPr>
            <a:spLocks noGrp="1"/>
          </p:cNvSpPr>
          <p:nvPr/>
        </p:nvSpPr>
        <p:spPr>
          <a:xfrm>
            <a:off x="380000" y="1050000"/>
            <a:ext cx="70000" cy="1050000"/>
          </a:xfrm>
          <a:prstGeom prst="rect">
            <a:avLst/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2" name="snum0"/>
          <p:cNvSpPr>
            <a:spLocks noGrp="1"/>
          </p:cNvSpPr>
          <p:nvPr/>
        </p:nvSpPr>
        <p:spPr>
          <a:xfrm>
            <a:off x="500000" y="1365000"/>
            <a:ext cx="420000" cy="420000"/>
          </a:xfrm>
          <a:prstGeom prst="ellipse">
            <a:avLst/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3" name="snumt0"/>
          <p:cNvSpPr txBox="1"/>
          <p:nvPr/>
        </p:nvSpPr>
        <p:spPr>
          <a:xfrm>
            <a:off x="500000" y="1365000"/>
            <a:ext cx="42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700" b="1" dirty="0">
                <a:solidFill>
                  <a:srgbClr val="0D2347"/>
                </a:solidFill>
              </a:rPr>
              <a:t>01</a:t>
            </a:r>
          </a:p>
        </p:txBody>
      </p:sp>
      <p:sp>
        <p:nvSpPr>
          <p:cNvPr id="34" name="stit0"/>
          <p:cNvSpPr txBox="1"/>
          <p:nvPr/>
        </p:nvSpPr>
        <p:spPr>
          <a:xfrm>
            <a:off x="990000" y="1130000"/>
            <a:ext cx="4700000" cy="3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0D2347"/>
                </a:solidFill>
              </a:rPr>
              <a:t>Scoping</a:t>
            </a:r>
          </a:p>
        </p:txBody>
      </p:sp>
      <p:sp>
        <p:nvSpPr>
          <p:cNvPr id="35" name="sdsc0"/>
          <p:cNvSpPr txBox="1"/>
          <p:nvPr/>
        </p:nvSpPr>
        <p:spPr>
          <a:xfrm>
            <a:off x="990000" y="1450000"/>
            <a:ext cx="4700000" cy="5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92500"/>
          </a:bodyPr>
          <a:lstStyle/>
          <a:p>
            <a:pPr>
              <a:buNone/>
            </a:pPr>
            <a:r>
              <a:rPr lang="en-US" sz="1300" b="0" dirty="0">
                <a:solidFill>
                  <a:srgbClr val="445566"/>
                </a:solidFill>
              </a:rPr>
              <a:t>Define the HITRUST boundary: which health care components, systems, and data flows are in scope. For universities, scoping typically starts with the student health center.</a:t>
            </a:r>
          </a:p>
        </p:txBody>
      </p:sp>
      <p:sp>
        <p:nvSpPr>
          <p:cNvPr id="40" name="sc1"/>
          <p:cNvSpPr>
            <a:spLocks noGrp="1"/>
          </p:cNvSpPr>
          <p:nvPr/>
        </p:nvSpPr>
        <p:spPr>
          <a:xfrm>
            <a:off x="380000" y="2155000"/>
            <a:ext cx="5400000" cy="105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41" name="sbar1"/>
          <p:cNvSpPr>
            <a:spLocks noGrp="1"/>
          </p:cNvSpPr>
          <p:nvPr/>
        </p:nvSpPr>
        <p:spPr>
          <a:xfrm>
            <a:off x="380000" y="2155000"/>
            <a:ext cx="70000" cy="1050000"/>
          </a:xfrm>
          <a:prstGeom prst="rect">
            <a:avLst/>
          </a:prstGeom>
          <a:solidFill>
            <a:srgbClr val="0A6B7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2" name="snum1"/>
          <p:cNvSpPr>
            <a:spLocks noGrp="1"/>
          </p:cNvSpPr>
          <p:nvPr/>
        </p:nvSpPr>
        <p:spPr>
          <a:xfrm>
            <a:off x="500000" y="2470000"/>
            <a:ext cx="420000" cy="420000"/>
          </a:xfrm>
          <a:prstGeom prst="ellipse">
            <a:avLst/>
          </a:prstGeom>
          <a:solidFill>
            <a:srgbClr val="0A6B7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3" name="snumt1"/>
          <p:cNvSpPr txBox="1"/>
          <p:nvPr/>
        </p:nvSpPr>
        <p:spPr>
          <a:xfrm>
            <a:off x="500000" y="2470000"/>
            <a:ext cx="42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700" b="1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44" name="stit1"/>
          <p:cNvSpPr txBox="1"/>
          <p:nvPr/>
        </p:nvSpPr>
        <p:spPr>
          <a:xfrm>
            <a:off x="990000" y="2235000"/>
            <a:ext cx="4700000" cy="3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0D2347"/>
                </a:solidFill>
              </a:rPr>
              <a:t>Gap Assessment</a:t>
            </a:r>
          </a:p>
        </p:txBody>
      </p:sp>
      <p:sp>
        <p:nvSpPr>
          <p:cNvPr id="45" name="sdsc1"/>
          <p:cNvSpPr txBox="1"/>
          <p:nvPr/>
        </p:nvSpPr>
        <p:spPr>
          <a:xfrm>
            <a:off x="990000" y="2555000"/>
            <a:ext cx="4700000" cy="5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>
              <a:buNone/>
            </a:pPr>
            <a:r>
              <a:rPr lang="en-US" sz="1300" b="0" dirty="0">
                <a:solidFill>
                  <a:srgbClr val="445566"/>
                </a:solidFill>
              </a:rPr>
              <a:t>Conduct a readiness review via HITRUST MyCSF against selected controls. Identify gaps versus your current HIPAA security program before committing to full assessment.</a:t>
            </a:r>
          </a:p>
        </p:txBody>
      </p:sp>
      <p:sp>
        <p:nvSpPr>
          <p:cNvPr id="50" name="sc2"/>
          <p:cNvSpPr>
            <a:spLocks noGrp="1"/>
          </p:cNvSpPr>
          <p:nvPr/>
        </p:nvSpPr>
        <p:spPr>
          <a:xfrm>
            <a:off x="380000" y="3260000"/>
            <a:ext cx="5400000" cy="105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51" name="sbar2"/>
          <p:cNvSpPr>
            <a:spLocks noGrp="1"/>
          </p:cNvSpPr>
          <p:nvPr/>
        </p:nvSpPr>
        <p:spPr>
          <a:xfrm>
            <a:off x="380000" y="3260000"/>
            <a:ext cx="70000" cy="1050000"/>
          </a:xfrm>
          <a:prstGeom prst="rect">
            <a:avLst/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2" name="snum2"/>
          <p:cNvSpPr>
            <a:spLocks noGrp="1"/>
          </p:cNvSpPr>
          <p:nvPr/>
        </p:nvSpPr>
        <p:spPr>
          <a:xfrm>
            <a:off x="500000" y="3575000"/>
            <a:ext cx="420000" cy="420000"/>
          </a:xfrm>
          <a:prstGeom prst="ellipse">
            <a:avLst/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3" name="snumt2"/>
          <p:cNvSpPr txBox="1"/>
          <p:nvPr/>
        </p:nvSpPr>
        <p:spPr>
          <a:xfrm>
            <a:off x="500000" y="3575000"/>
            <a:ext cx="42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700" b="1" dirty="0">
                <a:solidFill>
                  <a:srgbClr val="0D2347"/>
                </a:solidFill>
              </a:rPr>
              <a:t>03</a:t>
            </a:r>
          </a:p>
        </p:txBody>
      </p:sp>
      <p:sp>
        <p:nvSpPr>
          <p:cNvPr id="54" name="stit2"/>
          <p:cNvSpPr txBox="1"/>
          <p:nvPr/>
        </p:nvSpPr>
        <p:spPr>
          <a:xfrm>
            <a:off x="990000" y="3340000"/>
            <a:ext cx="4700000" cy="3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0D2347"/>
                </a:solidFill>
              </a:rPr>
              <a:t>Remediation</a:t>
            </a:r>
          </a:p>
        </p:txBody>
      </p:sp>
      <p:sp>
        <p:nvSpPr>
          <p:cNvPr id="55" name="sdsc2"/>
          <p:cNvSpPr txBox="1"/>
          <p:nvPr/>
        </p:nvSpPr>
        <p:spPr>
          <a:xfrm>
            <a:off x="990000" y="3660000"/>
            <a:ext cx="4700000" cy="5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>
              <a:buNone/>
            </a:pPr>
            <a:r>
              <a:rPr lang="en-US" sz="1300" b="0" dirty="0">
                <a:solidFill>
                  <a:srgbClr val="445566"/>
                </a:solidFill>
              </a:rPr>
              <a:t>Implement required controls. HITRUST’s prescriptive requirements specify exactly what “done” looks like — unlike HIPAA’s flexible addressable specifications.</a:t>
            </a:r>
          </a:p>
        </p:txBody>
      </p:sp>
      <p:sp>
        <p:nvSpPr>
          <p:cNvPr id="60" name="sc3"/>
          <p:cNvSpPr>
            <a:spLocks noGrp="1"/>
          </p:cNvSpPr>
          <p:nvPr/>
        </p:nvSpPr>
        <p:spPr>
          <a:xfrm>
            <a:off x="380000" y="4365000"/>
            <a:ext cx="5400000" cy="105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61" name="sbar3"/>
          <p:cNvSpPr>
            <a:spLocks noGrp="1"/>
          </p:cNvSpPr>
          <p:nvPr/>
        </p:nvSpPr>
        <p:spPr>
          <a:xfrm>
            <a:off x="380000" y="4365000"/>
            <a:ext cx="70000" cy="1050000"/>
          </a:xfrm>
          <a:prstGeom prst="rect">
            <a:avLst/>
          </a:prstGeom>
          <a:solidFill>
            <a:srgbClr val="0A6B7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2" name="snum3"/>
          <p:cNvSpPr>
            <a:spLocks noGrp="1"/>
          </p:cNvSpPr>
          <p:nvPr/>
        </p:nvSpPr>
        <p:spPr>
          <a:xfrm>
            <a:off x="500000" y="4680000"/>
            <a:ext cx="420000" cy="420000"/>
          </a:xfrm>
          <a:prstGeom prst="ellipse">
            <a:avLst/>
          </a:prstGeom>
          <a:solidFill>
            <a:srgbClr val="0A6B7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3" name="snumt3"/>
          <p:cNvSpPr txBox="1"/>
          <p:nvPr/>
        </p:nvSpPr>
        <p:spPr>
          <a:xfrm>
            <a:off x="500000" y="4680000"/>
            <a:ext cx="42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700" b="1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64" name="stit3"/>
          <p:cNvSpPr txBox="1"/>
          <p:nvPr/>
        </p:nvSpPr>
        <p:spPr>
          <a:xfrm>
            <a:off x="990000" y="4445000"/>
            <a:ext cx="4700000" cy="3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0D2347"/>
                </a:solidFill>
              </a:rPr>
              <a:t>Validated Assessment</a:t>
            </a:r>
          </a:p>
        </p:txBody>
      </p:sp>
      <p:sp>
        <p:nvSpPr>
          <p:cNvPr id="65" name="sdsc3"/>
          <p:cNvSpPr txBox="1"/>
          <p:nvPr/>
        </p:nvSpPr>
        <p:spPr>
          <a:xfrm>
            <a:off x="990000" y="4765000"/>
            <a:ext cx="4700000" cy="5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>
              <a:buNone/>
            </a:pPr>
            <a:r>
              <a:rPr lang="en-US" sz="1300" b="0" dirty="0">
                <a:solidFill>
                  <a:srgbClr val="445566"/>
                </a:solidFill>
              </a:rPr>
              <a:t>Engage a HITRUST External Assessor Organization. Independent testing validates control effectiveness. Certificate issued upon passing; valid for two years.</a:t>
            </a:r>
          </a:p>
        </p:txBody>
      </p:sp>
      <p:sp>
        <p:nvSpPr>
          <p:cNvPr id="100" name="rl"/>
          <p:cNvSpPr txBox="1"/>
          <p:nvPr/>
        </p:nvSpPr>
        <p:spPr>
          <a:xfrm>
            <a:off x="6100000" y="760000"/>
            <a:ext cx="5800000" cy="2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1B3664"/>
                </a:solidFill>
              </a:rPr>
              <a:t>HIPAA RULE → HITRUST CONTROL DOMAIN MAPPING</a:t>
            </a:r>
          </a:p>
        </p:txBody>
      </p:sp>
      <p:sp>
        <p:nvSpPr>
          <p:cNvPr id="101" name="th"/>
          <p:cNvSpPr>
            <a:spLocks noGrp="1"/>
          </p:cNvSpPr>
          <p:nvPr/>
        </p:nvSpPr>
        <p:spPr>
          <a:xfrm>
            <a:off x="6100000" y="1050000"/>
            <a:ext cx="5800000" cy="360000"/>
          </a:xfrm>
          <a:prstGeom prst="rect">
            <a:avLst/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02" name="th1"/>
          <p:cNvSpPr txBox="1"/>
          <p:nvPr/>
        </p:nvSpPr>
        <p:spPr>
          <a:xfrm>
            <a:off x="6180000" y="1050000"/>
            <a:ext cx="250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FFFFFF"/>
                </a:solidFill>
              </a:rPr>
              <a:t>HIPAA Rule</a:t>
            </a:r>
          </a:p>
        </p:txBody>
      </p:sp>
      <p:sp>
        <p:nvSpPr>
          <p:cNvPr id="103" name="th2"/>
          <p:cNvSpPr txBox="1"/>
          <p:nvPr/>
        </p:nvSpPr>
        <p:spPr>
          <a:xfrm>
            <a:off x="8750000" y="1050000"/>
            <a:ext cx="306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FFFFFF"/>
                </a:solidFill>
              </a:rPr>
              <a:t>HITRUST Control Domain</a:t>
            </a:r>
          </a:p>
        </p:txBody>
      </p:sp>
      <p:sp>
        <p:nvSpPr>
          <p:cNvPr id="110" name="rr"/>
          <p:cNvSpPr>
            <a:spLocks noGrp="1"/>
          </p:cNvSpPr>
          <p:nvPr/>
        </p:nvSpPr>
        <p:spPr>
          <a:xfrm>
            <a:off x="6100000" y="1410000"/>
            <a:ext cx="5800000" cy="420000"/>
          </a:xfrm>
          <a:prstGeom prst="rect">
            <a:avLst/>
          </a:prstGeom>
          <a:solidFill>
            <a:srgbClr val="1C3F9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11" name="rc1"/>
          <p:cNvSpPr txBox="1"/>
          <p:nvPr/>
        </p:nvSpPr>
        <p:spPr>
          <a:xfrm>
            <a:off x="6180000" y="1410000"/>
            <a:ext cx="248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200" b="0" dirty="0">
                <a:solidFill>
                  <a:srgbClr val="A0C4E0"/>
                </a:solidFill>
              </a:rPr>
              <a:t>Security Rule – Risk Analysis</a:t>
            </a:r>
          </a:p>
        </p:txBody>
      </p:sp>
      <p:sp>
        <p:nvSpPr>
          <p:cNvPr id="112" name="rc2"/>
          <p:cNvSpPr txBox="1"/>
          <p:nvPr/>
        </p:nvSpPr>
        <p:spPr>
          <a:xfrm>
            <a:off x="8750000" y="1410000"/>
            <a:ext cx="306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200" b="1" dirty="0">
                <a:solidFill>
                  <a:srgbClr val="FFFFFF"/>
                </a:solidFill>
              </a:rPr>
              <a:t>Information Risk Management (00.a)</a:t>
            </a:r>
          </a:p>
        </p:txBody>
      </p:sp>
      <p:sp>
        <p:nvSpPr>
          <p:cNvPr id="113" name="rr"/>
          <p:cNvSpPr>
            <a:spLocks noGrp="1"/>
          </p:cNvSpPr>
          <p:nvPr/>
        </p:nvSpPr>
        <p:spPr>
          <a:xfrm>
            <a:off x="6100000" y="1830000"/>
            <a:ext cx="5800000" cy="420000"/>
          </a:xfrm>
          <a:prstGeom prst="rect">
            <a:avLst/>
          </a:prstGeom>
          <a:solidFill>
            <a:srgbClr val="E8F4F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14" name="rc1"/>
          <p:cNvSpPr txBox="1"/>
          <p:nvPr/>
        </p:nvSpPr>
        <p:spPr>
          <a:xfrm>
            <a:off x="6180000" y="1830000"/>
            <a:ext cx="248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200" b="0" dirty="0">
                <a:solidFill>
                  <a:srgbClr val="1C3F94"/>
                </a:solidFill>
              </a:rPr>
              <a:t>Security Rule – Access Control</a:t>
            </a:r>
          </a:p>
        </p:txBody>
      </p:sp>
      <p:sp>
        <p:nvSpPr>
          <p:cNvPr id="115" name="rc2"/>
          <p:cNvSpPr txBox="1"/>
          <p:nvPr/>
        </p:nvSpPr>
        <p:spPr>
          <a:xfrm>
            <a:off x="8750000" y="1830000"/>
            <a:ext cx="306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200" b="1" dirty="0">
                <a:solidFill>
                  <a:srgbClr val="334455"/>
                </a:solidFill>
              </a:rPr>
              <a:t>Access Control (01.a – 01.q)</a:t>
            </a:r>
          </a:p>
        </p:txBody>
      </p:sp>
      <p:sp>
        <p:nvSpPr>
          <p:cNvPr id="116" name="rr"/>
          <p:cNvSpPr>
            <a:spLocks noGrp="1"/>
          </p:cNvSpPr>
          <p:nvPr/>
        </p:nvSpPr>
        <p:spPr>
          <a:xfrm>
            <a:off x="6100000" y="2250000"/>
            <a:ext cx="5800000" cy="420000"/>
          </a:xfrm>
          <a:prstGeom prst="rect">
            <a:avLst/>
          </a:prstGeom>
          <a:solidFill>
            <a:srgbClr val="1C3F9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17" name="rc1"/>
          <p:cNvSpPr txBox="1"/>
          <p:nvPr/>
        </p:nvSpPr>
        <p:spPr>
          <a:xfrm>
            <a:off x="6180000" y="2250000"/>
            <a:ext cx="248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200" b="0" dirty="0">
                <a:solidFill>
                  <a:srgbClr val="A0C4E0"/>
                </a:solidFill>
              </a:rPr>
              <a:t>Security Rule – Audit Controls</a:t>
            </a:r>
          </a:p>
        </p:txBody>
      </p:sp>
      <p:sp>
        <p:nvSpPr>
          <p:cNvPr id="118" name="rc2"/>
          <p:cNvSpPr txBox="1"/>
          <p:nvPr/>
        </p:nvSpPr>
        <p:spPr>
          <a:xfrm>
            <a:off x="8750000" y="2250000"/>
            <a:ext cx="306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200" b="1" dirty="0">
                <a:solidFill>
                  <a:srgbClr val="FFFFFF"/>
                </a:solidFill>
              </a:rPr>
              <a:t>Audit Logging &amp; Monitoring (09.aa)</a:t>
            </a:r>
          </a:p>
        </p:txBody>
      </p:sp>
      <p:sp>
        <p:nvSpPr>
          <p:cNvPr id="119" name="rr"/>
          <p:cNvSpPr>
            <a:spLocks noGrp="1"/>
          </p:cNvSpPr>
          <p:nvPr/>
        </p:nvSpPr>
        <p:spPr>
          <a:xfrm>
            <a:off x="6100000" y="2670000"/>
            <a:ext cx="5800000" cy="420000"/>
          </a:xfrm>
          <a:prstGeom prst="rect">
            <a:avLst/>
          </a:prstGeom>
          <a:solidFill>
            <a:srgbClr val="E8F4F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20" name="rc1"/>
          <p:cNvSpPr txBox="1"/>
          <p:nvPr/>
        </p:nvSpPr>
        <p:spPr>
          <a:xfrm>
            <a:off x="6180000" y="2670000"/>
            <a:ext cx="248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200" b="0" dirty="0">
                <a:solidFill>
                  <a:srgbClr val="1C3F94"/>
                </a:solidFill>
              </a:rPr>
              <a:t>Security Rule – Encryption</a:t>
            </a:r>
          </a:p>
        </p:txBody>
      </p:sp>
      <p:sp>
        <p:nvSpPr>
          <p:cNvPr id="121" name="rc2"/>
          <p:cNvSpPr txBox="1"/>
          <p:nvPr/>
        </p:nvSpPr>
        <p:spPr>
          <a:xfrm>
            <a:off x="8750000" y="2670000"/>
            <a:ext cx="306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200" b="1" dirty="0">
                <a:solidFill>
                  <a:srgbClr val="334455"/>
                </a:solidFill>
              </a:rPr>
              <a:t>Cryptography (10.f – 10.g)</a:t>
            </a:r>
          </a:p>
        </p:txBody>
      </p:sp>
      <p:sp>
        <p:nvSpPr>
          <p:cNvPr id="122" name="rr"/>
          <p:cNvSpPr>
            <a:spLocks noGrp="1"/>
          </p:cNvSpPr>
          <p:nvPr/>
        </p:nvSpPr>
        <p:spPr>
          <a:xfrm>
            <a:off x="6100000" y="3090000"/>
            <a:ext cx="5800000" cy="420000"/>
          </a:xfrm>
          <a:prstGeom prst="rect">
            <a:avLst/>
          </a:prstGeom>
          <a:solidFill>
            <a:srgbClr val="1C3F9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23" name="rc1"/>
          <p:cNvSpPr txBox="1"/>
          <p:nvPr/>
        </p:nvSpPr>
        <p:spPr>
          <a:xfrm>
            <a:off x="6180000" y="3090000"/>
            <a:ext cx="248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200" b="0" dirty="0">
                <a:solidFill>
                  <a:srgbClr val="A0C4E0"/>
                </a:solidFill>
              </a:rPr>
              <a:t>Security Rule – Contingency Planning</a:t>
            </a:r>
          </a:p>
        </p:txBody>
      </p:sp>
      <p:sp>
        <p:nvSpPr>
          <p:cNvPr id="124" name="rc2"/>
          <p:cNvSpPr txBox="1"/>
          <p:nvPr/>
        </p:nvSpPr>
        <p:spPr>
          <a:xfrm>
            <a:off x="8750000" y="3090000"/>
            <a:ext cx="306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200" b="1" dirty="0">
                <a:solidFill>
                  <a:srgbClr val="FFFFFF"/>
                </a:solidFill>
              </a:rPr>
              <a:t>Business Continuity (14.a – 14.g)</a:t>
            </a:r>
          </a:p>
        </p:txBody>
      </p:sp>
      <p:sp>
        <p:nvSpPr>
          <p:cNvPr id="125" name="rr"/>
          <p:cNvSpPr>
            <a:spLocks noGrp="1"/>
          </p:cNvSpPr>
          <p:nvPr/>
        </p:nvSpPr>
        <p:spPr>
          <a:xfrm>
            <a:off x="6100000" y="3510000"/>
            <a:ext cx="5800000" cy="420000"/>
          </a:xfrm>
          <a:prstGeom prst="rect">
            <a:avLst/>
          </a:prstGeom>
          <a:solidFill>
            <a:srgbClr val="E8F4F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26" name="rc1"/>
          <p:cNvSpPr txBox="1"/>
          <p:nvPr/>
        </p:nvSpPr>
        <p:spPr>
          <a:xfrm>
            <a:off x="6180000" y="3510000"/>
            <a:ext cx="248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200" b="0" dirty="0">
                <a:solidFill>
                  <a:srgbClr val="1C3F94"/>
                </a:solidFill>
              </a:rPr>
              <a:t>Security Rule – BA Management</a:t>
            </a:r>
          </a:p>
        </p:txBody>
      </p:sp>
      <p:sp>
        <p:nvSpPr>
          <p:cNvPr id="127" name="rc2"/>
          <p:cNvSpPr txBox="1"/>
          <p:nvPr/>
        </p:nvSpPr>
        <p:spPr>
          <a:xfrm>
            <a:off x="8750000" y="3510000"/>
            <a:ext cx="306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200" b="1" dirty="0">
                <a:solidFill>
                  <a:srgbClr val="334455"/>
                </a:solidFill>
              </a:rPr>
              <a:t>Third-Party Assurance (05.a – 05.i)</a:t>
            </a:r>
          </a:p>
        </p:txBody>
      </p:sp>
      <p:sp>
        <p:nvSpPr>
          <p:cNvPr id="128" name="rr"/>
          <p:cNvSpPr>
            <a:spLocks noGrp="1"/>
          </p:cNvSpPr>
          <p:nvPr/>
        </p:nvSpPr>
        <p:spPr>
          <a:xfrm>
            <a:off x="6100000" y="3930000"/>
            <a:ext cx="5800000" cy="420000"/>
          </a:xfrm>
          <a:prstGeom prst="rect">
            <a:avLst/>
          </a:prstGeom>
          <a:solidFill>
            <a:srgbClr val="1C3F9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29" name="rc1"/>
          <p:cNvSpPr txBox="1"/>
          <p:nvPr/>
        </p:nvSpPr>
        <p:spPr>
          <a:xfrm>
            <a:off x="6180000" y="3930000"/>
            <a:ext cx="248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200" b="0" dirty="0">
                <a:solidFill>
                  <a:srgbClr val="A0C4E0"/>
                </a:solidFill>
              </a:rPr>
              <a:t>Privacy Rule – Individual Rights</a:t>
            </a:r>
          </a:p>
        </p:txBody>
      </p:sp>
      <p:sp>
        <p:nvSpPr>
          <p:cNvPr id="130" name="rc2"/>
          <p:cNvSpPr txBox="1"/>
          <p:nvPr/>
        </p:nvSpPr>
        <p:spPr>
          <a:xfrm>
            <a:off x="8750000" y="3930000"/>
            <a:ext cx="306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200" b="1" dirty="0">
                <a:solidFill>
                  <a:srgbClr val="FFFFFF"/>
                </a:solidFill>
              </a:rPr>
              <a:t>Data Privacy (19.a – 19.b)</a:t>
            </a:r>
          </a:p>
        </p:txBody>
      </p:sp>
      <p:sp>
        <p:nvSpPr>
          <p:cNvPr id="131" name="rr"/>
          <p:cNvSpPr>
            <a:spLocks noGrp="1"/>
          </p:cNvSpPr>
          <p:nvPr/>
        </p:nvSpPr>
        <p:spPr>
          <a:xfrm>
            <a:off x="6100000" y="4350000"/>
            <a:ext cx="5800000" cy="420000"/>
          </a:xfrm>
          <a:prstGeom prst="rect">
            <a:avLst/>
          </a:prstGeom>
          <a:solidFill>
            <a:srgbClr val="E8F4F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32" name="rc1"/>
          <p:cNvSpPr txBox="1"/>
          <p:nvPr/>
        </p:nvSpPr>
        <p:spPr>
          <a:xfrm>
            <a:off x="6180000" y="4350000"/>
            <a:ext cx="248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200" b="0" dirty="0">
                <a:solidFill>
                  <a:srgbClr val="1C3F94"/>
                </a:solidFill>
              </a:rPr>
              <a:t>Breach Notification Rule</a:t>
            </a:r>
          </a:p>
        </p:txBody>
      </p:sp>
      <p:sp>
        <p:nvSpPr>
          <p:cNvPr id="133" name="rc2"/>
          <p:cNvSpPr txBox="1"/>
          <p:nvPr/>
        </p:nvSpPr>
        <p:spPr>
          <a:xfrm>
            <a:off x="8750000" y="4350000"/>
            <a:ext cx="3060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200" b="1" dirty="0">
                <a:solidFill>
                  <a:srgbClr val="334455"/>
                </a:solidFill>
              </a:rPr>
              <a:t>Incident Management (11.a – 11.f)</a:t>
            </a:r>
          </a:p>
        </p:txBody>
      </p:sp>
      <p:sp>
        <p:nvSpPr>
          <p:cNvPr id="200" name="nb"/>
          <p:cNvSpPr>
            <a:spLocks noGrp="1"/>
          </p:cNvSpPr>
          <p:nvPr/>
        </p:nvSpPr>
        <p:spPr>
          <a:xfrm>
            <a:off x="6100000" y="4770000"/>
            <a:ext cx="5800000" cy="400000"/>
          </a:xfrm>
          <a:prstGeom prst="rect">
            <a:avLst/>
          </a:prstGeom>
          <a:solidFill>
            <a:srgbClr val="FFF3CD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01" name="nbar"/>
          <p:cNvSpPr>
            <a:spLocks noGrp="1"/>
          </p:cNvSpPr>
          <p:nvPr/>
        </p:nvSpPr>
        <p:spPr>
          <a:xfrm>
            <a:off x="6100000" y="4770000"/>
            <a:ext cx="80000" cy="4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02" name="nt"/>
          <p:cNvSpPr txBox="1"/>
          <p:nvPr/>
        </p:nvSpPr>
        <p:spPr>
          <a:xfrm>
            <a:off x="6260000" y="4800000"/>
            <a:ext cx="556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77500" lnSpcReduction="20000"/>
          </a:bodyPr>
          <a:lstStyle/>
          <a:p>
            <a:pPr>
              <a:buNone/>
            </a:pPr>
            <a:r>
              <a:rPr lang="en-US" sz="1250" b="0" i="1" dirty="0">
                <a:solidFill>
                  <a:srgbClr val="5A4500"/>
                </a:solidFill>
              </a:rPr>
              <a:t>HITRUST control numbering (e.g., 01.a) creates a direct audit trail linking each certification requirement to the underlying HIPAA rule — invaluable for OCR documentation.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ECE0-3995-80FC-2A2C-623D45917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HIPAA Security and Privacy Rule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42A5F-9A0A-2514-A2D6-FBE03944F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What Does it Mean for Higher Ed Institutions?</a:t>
            </a:r>
          </a:p>
        </p:txBody>
      </p:sp>
    </p:spTree>
    <p:extLst>
      <p:ext uri="{BB962C8B-B14F-4D97-AF65-F5344CB8AC3E}">
        <p14:creationId xmlns:p14="http://schemas.microsoft.com/office/powerpoint/2010/main" val="843953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"/>
          <p:cNvSpPr>
            <a:spLocks noGrp="1"/>
          </p:cNvSpPr>
          <p:nvPr/>
        </p:nvSpPr>
        <p:spPr>
          <a:xfrm>
            <a:off x="0" y="0"/>
            <a:ext cx="12192000" cy="6076335"/>
          </a:xfrm>
          <a:prstGeom prst="rect">
            <a:avLst/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1" name="tstr"/>
          <p:cNvSpPr>
            <a:spLocks noGrp="1"/>
          </p:cNvSpPr>
          <p:nvPr/>
        </p:nvSpPr>
        <p:spPr>
          <a:xfrm>
            <a:off x="0" y="0"/>
            <a:ext cx="12192000" cy="3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2" name="ttl"/>
          <p:cNvSpPr txBox="1"/>
          <p:nvPr/>
        </p:nvSpPr>
        <p:spPr>
          <a:xfrm>
            <a:off x="380000" y="60000"/>
            <a:ext cx="11432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3400" b="1" dirty="0">
                <a:solidFill>
                  <a:srgbClr val="FFFFFF"/>
                </a:solidFill>
              </a:rPr>
              <a:t>Example University Use Cases for HITRUST Certification</a:t>
            </a:r>
          </a:p>
        </p:txBody>
      </p:sp>
      <p:sp>
        <p:nvSpPr>
          <p:cNvPr id="13" name="sub"/>
          <p:cNvSpPr txBox="1"/>
          <p:nvPr/>
        </p:nvSpPr>
        <p:spPr>
          <a:xfrm>
            <a:off x="380000" y="620000"/>
            <a:ext cx="11432000" cy="23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500" b="0" i="1" dirty="0">
                <a:solidFill>
                  <a:srgbClr val="17BED0"/>
                </a:solidFill>
              </a:rPr>
              <a:t>Where HITRUST delivers</a:t>
            </a:r>
            <a:r>
              <a:rPr lang="en-US" sz="1500" i="1" dirty="0">
                <a:solidFill>
                  <a:srgbClr val="17BED0"/>
                </a:solidFill>
              </a:rPr>
              <a:t> strong</a:t>
            </a:r>
            <a:r>
              <a:rPr lang="en-US" sz="1500" b="0" i="1" dirty="0">
                <a:solidFill>
                  <a:srgbClr val="17BED0"/>
                </a:solidFill>
              </a:rPr>
              <a:t> compliance and assurance value in higher education</a:t>
            </a:r>
          </a:p>
        </p:txBody>
      </p:sp>
      <p:sp>
        <p:nvSpPr>
          <p:cNvPr id="20" name="card"/>
          <p:cNvSpPr>
            <a:spLocks noGrp="1"/>
          </p:cNvSpPr>
          <p:nvPr/>
        </p:nvSpPr>
        <p:spPr>
          <a:xfrm>
            <a:off x="380000" y="920000"/>
            <a:ext cx="3760000" cy="2020000"/>
          </a:xfrm>
          <a:prstGeom prst="roundRect">
            <a:avLst>
              <a:gd name="adj" fmla="val 20000"/>
            </a:avLst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1" name="ctop"/>
          <p:cNvSpPr>
            <a:spLocks noGrp="1"/>
          </p:cNvSpPr>
          <p:nvPr/>
        </p:nvSpPr>
        <p:spPr>
          <a:xfrm>
            <a:off x="380000" y="920000"/>
            <a:ext cx="3760000" cy="6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2" name="cic"/>
          <p:cNvSpPr>
            <a:spLocks noGrp="1"/>
          </p:cNvSpPr>
          <p:nvPr/>
        </p:nvSpPr>
        <p:spPr>
          <a:xfrm>
            <a:off x="500000" y="1050000"/>
            <a:ext cx="440000" cy="44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3" name="ict"/>
          <p:cNvSpPr txBox="1"/>
          <p:nvPr/>
        </p:nvSpPr>
        <p:spPr>
          <a:xfrm>
            <a:off x="500000" y="1050000"/>
            <a:ext cx="440000" cy="4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SH</a:t>
            </a:r>
          </a:p>
        </p:txBody>
      </p:sp>
      <p:sp>
        <p:nvSpPr>
          <p:cNvPr id="24" name="ctit"/>
          <p:cNvSpPr txBox="1"/>
          <p:nvPr/>
        </p:nvSpPr>
        <p:spPr>
          <a:xfrm>
            <a:off x="1030000" y="1050000"/>
            <a:ext cx="2980000" cy="3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17BED0"/>
                </a:solidFill>
              </a:rPr>
              <a:t>Student Health Centers</a:t>
            </a:r>
          </a:p>
        </p:txBody>
      </p:sp>
      <p:sp>
        <p:nvSpPr>
          <p:cNvPr id="25" name="cdsc"/>
          <p:cNvSpPr txBox="1"/>
          <p:nvPr/>
        </p:nvSpPr>
        <p:spPr>
          <a:xfrm>
            <a:off x="500000" y="1540000"/>
            <a:ext cx="3520000" cy="1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280" b="0" dirty="0">
                <a:solidFill>
                  <a:srgbClr val="B0C8E0"/>
                </a:solidFill>
              </a:rPr>
              <a:t>Student health clinics are the core HIPAA health care component at most universities. HITRUST certification validates EHR security, access controls, breach response, and BA agreements across the clinic ecosystem.</a:t>
            </a:r>
          </a:p>
        </p:txBody>
      </p:sp>
      <p:sp>
        <p:nvSpPr>
          <p:cNvPr id="30" name="card"/>
          <p:cNvSpPr>
            <a:spLocks noGrp="1"/>
          </p:cNvSpPr>
          <p:nvPr/>
        </p:nvSpPr>
        <p:spPr>
          <a:xfrm>
            <a:off x="4296000" y="920000"/>
            <a:ext cx="3760000" cy="2020000"/>
          </a:xfrm>
          <a:prstGeom prst="roundRect">
            <a:avLst>
              <a:gd name="adj" fmla="val 20000"/>
            </a:avLst>
          </a:prstGeom>
          <a:solidFill>
            <a:srgbClr val="162D5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1" name="ctop"/>
          <p:cNvSpPr>
            <a:spLocks noGrp="1"/>
          </p:cNvSpPr>
          <p:nvPr/>
        </p:nvSpPr>
        <p:spPr>
          <a:xfrm>
            <a:off x="4296000" y="920000"/>
            <a:ext cx="3760000" cy="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2" name="cic"/>
          <p:cNvSpPr>
            <a:spLocks noGrp="1"/>
          </p:cNvSpPr>
          <p:nvPr/>
        </p:nvSpPr>
        <p:spPr>
          <a:xfrm>
            <a:off x="4416000" y="1050000"/>
            <a:ext cx="440000" cy="44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3" name="ict"/>
          <p:cNvSpPr txBox="1"/>
          <p:nvPr/>
        </p:nvSpPr>
        <p:spPr>
          <a:xfrm>
            <a:off x="4416000" y="1050000"/>
            <a:ext cx="440000" cy="4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500" b="1" dirty="0">
                <a:solidFill>
                  <a:srgbClr val="0D2347"/>
                </a:solidFill>
              </a:rPr>
              <a:t>RC</a:t>
            </a:r>
          </a:p>
        </p:txBody>
      </p:sp>
      <p:sp>
        <p:nvSpPr>
          <p:cNvPr id="34" name="ctit"/>
          <p:cNvSpPr txBox="1"/>
          <p:nvPr/>
        </p:nvSpPr>
        <p:spPr>
          <a:xfrm>
            <a:off x="4946000" y="1050000"/>
            <a:ext cx="2980000" cy="3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FFC000"/>
                </a:solidFill>
              </a:rPr>
              <a:t>Research with PHI</a:t>
            </a:r>
          </a:p>
        </p:txBody>
      </p:sp>
      <p:sp>
        <p:nvSpPr>
          <p:cNvPr id="35" name="cdsc"/>
          <p:cNvSpPr txBox="1"/>
          <p:nvPr/>
        </p:nvSpPr>
        <p:spPr>
          <a:xfrm>
            <a:off x="4416000" y="1540000"/>
            <a:ext cx="3520000" cy="1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280" b="0" dirty="0">
                <a:solidFill>
                  <a:srgbClr val="B0C8E0"/>
                </a:solidFill>
              </a:rPr>
              <a:t>Sponsored research using patient data requires demonstrable HIPAA safeguards. HITRUST provides a recognized framework for validating research data environments, supporting IRB approvals and sponsor requirements.</a:t>
            </a:r>
          </a:p>
        </p:txBody>
      </p:sp>
      <p:sp>
        <p:nvSpPr>
          <p:cNvPr id="40" name="card"/>
          <p:cNvSpPr>
            <a:spLocks noGrp="1"/>
          </p:cNvSpPr>
          <p:nvPr/>
        </p:nvSpPr>
        <p:spPr>
          <a:xfrm>
            <a:off x="8212000" y="920000"/>
            <a:ext cx="3760000" cy="2020000"/>
          </a:xfrm>
          <a:prstGeom prst="roundRect">
            <a:avLst>
              <a:gd name="adj" fmla="val 20000"/>
            </a:avLst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1" name="ctop"/>
          <p:cNvSpPr>
            <a:spLocks noGrp="1"/>
          </p:cNvSpPr>
          <p:nvPr/>
        </p:nvSpPr>
        <p:spPr>
          <a:xfrm>
            <a:off x="8212000" y="920000"/>
            <a:ext cx="3760000" cy="6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2" name="cic"/>
          <p:cNvSpPr>
            <a:spLocks noGrp="1"/>
          </p:cNvSpPr>
          <p:nvPr/>
        </p:nvSpPr>
        <p:spPr>
          <a:xfrm>
            <a:off x="8332000" y="1050000"/>
            <a:ext cx="440000" cy="44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3" name="ict"/>
          <p:cNvSpPr txBox="1"/>
          <p:nvPr/>
        </p:nvSpPr>
        <p:spPr>
          <a:xfrm>
            <a:off x="8332000" y="1050000"/>
            <a:ext cx="440000" cy="4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CC</a:t>
            </a:r>
          </a:p>
        </p:txBody>
      </p:sp>
      <p:sp>
        <p:nvSpPr>
          <p:cNvPr id="44" name="ctit"/>
          <p:cNvSpPr txBox="1"/>
          <p:nvPr/>
        </p:nvSpPr>
        <p:spPr>
          <a:xfrm>
            <a:off x="8862000" y="1050000"/>
            <a:ext cx="2980000" cy="3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85000" lnSpcReduction="10000"/>
          </a:bodyPr>
          <a:lstStyle/>
          <a:p>
            <a:pPr>
              <a:buNone/>
            </a:pPr>
            <a:r>
              <a:rPr lang="en-US" sz="1700" b="1" dirty="0">
                <a:solidFill>
                  <a:srgbClr val="17BED0"/>
                </a:solidFill>
              </a:rPr>
              <a:t>Counseling &amp; Behavioral Health</a:t>
            </a:r>
          </a:p>
        </p:txBody>
      </p:sp>
      <p:sp>
        <p:nvSpPr>
          <p:cNvPr id="45" name="cdsc"/>
          <p:cNvSpPr txBox="1"/>
          <p:nvPr/>
        </p:nvSpPr>
        <p:spPr>
          <a:xfrm>
            <a:off x="8332000" y="1540000"/>
            <a:ext cx="3520000" cy="1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280" b="0" dirty="0">
                <a:solidFill>
                  <a:srgbClr val="B0C8E0"/>
                </a:solidFill>
              </a:rPr>
              <a:t>Counseling centers face heightened HIPAA obligations for psychotherapy notes. HITRUST Domain 19 privacy controls directly address reproductive health, mental health, and sensitive PHI handling requirements.</a:t>
            </a:r>
          </a:p>
        </p:txBody>
      </p:sp>
      <p:sp>
        <p:nvSpPr>
          <p:cNvPr id="50" name="card"/>
          <p:cNvSpPr>
            <a:spLocks noGrp="1"/>
          </p:cNvSpPr>
          <p:nvPr/>
        </p:nvSpPr>
        <p:spPr>
          <a:xfrm>
            <a:off x="380000" y="3060000"/>
            <a:ext cx="3760000" cy="2020000"/>
          </a:xfrm>
          <a:prstGeom prst="roundRect">
            <a:avLst>
              <a:gd name="adj" fmla="val 20000"/>
            </a:avLst>
          </a:prstGeom>
          <a:solidFill>
            <a:srgbClr val="162D5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1" name="ctop"/>
          <p:cNvSpPr>
            <a:spLocks noGrp="1"/>
          </p:cNvSpPr>
          <p:nvPr/>
        </p:nvSpPr>
        <p:spPr>
          <a:xfrm>
            <a:off x="380000" y="3060000"/>
            <a:ext cx="3760000" cy="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2" name="cic"/>
          <p:cNvSpPr>
            <a:spLocks noGrp="1"/>
          </p:cNvSpPr>
          <p:nvPr/>
        </p:nvSpPr>
        <p:spPr>
          <a:xfrm>
            <a:off x="500000" y="3190000"/>
            <a:ext cx="440000" cy="44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3" name="ict"/>
          <p:cNvSpPr txBox="1"/>
          <p:nvPr/>
        </p:nvSpPr>
        <p:spPr>
          <a:xfrm>
            <a:off x="500000" y="3190000"/>
            <a:ext cx="440000" cy="4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500" b="1" dirty="0">
                <a:solidFill>
                  <a:srgbClr val="0D2347"/>
                </a:solidFill>
              </a:rPr>
              <a:t>IT</a:t>
            </a:r>
          </a:p>
        </p:txBody>
      </p:sp>
      <p:sp>
        <p:nvSpPr>
          <p:cNvPr id="54" name="ctit"/>
          <p:cNvSpPr txBox="1"/>
          <p:nvPr/>
        </p:nvSpPr>
        <p:spPr>
          <a:xfrm>
            <a:off x="1030000" y="3190000"/>
            <a:ext cx="2980000" cy="3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FFC000"/>
                </a:solidFill>
              </a:rPr>
              <a:t>Shared IT &amp; Cloud Services</a:t>
            </a:r>
          </a:p>
        </p:txBody>
      </p:sp>
      <p:sp>
        <p:nvSpPr>
          <p:cNvPr id="55" name="cdsc"/>
          <p:cNvSpPr txBox="1"/>
          <p:nvPr/>
        </p:nvSpPr>
        <p:spPr>
          <a:xfrm>
            <a:off x="500000" y="3680000"/>
            <a:ext cx="3520000" cy="1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280" b="0" dirty="0">
                <a:solidFill>
                  <a:srgbClr val="B0C8E0"/>
                </a:solidFill>
              </a:rPr>
              <a:t>Central IT serving health care components is a Business Associate. HITRUST certification for shared IT demonstrates BA technical safeguards to OCR — satisfying the proposed annual verification requirement.</a:t>
            </a:r>
          </a:p>
        </p:txBody>
      </p:sp>
      <p:sp>
        <p:nvSpPr>
          <p:cNvPr id="60" name="card"/>
          <p:cNvSpPr>
            <a:spLocks noGrp="1"/>
          </p:cNvSpPr>
          <p:nvPr/>
        </p:nvSpPr>
        <p:spPr>
          <a:xfrm>
            <a:off x="4296000" y="3060000"/>
            <a:ext cx="3760000" cy="2020000"/>
          </a:xfrm>
          <a:prstGeom prst="roundRect">
            <a:avLst>
              <a:gd name="adj" fmla="val 20000"/>
            </a:avLst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1" name="ctop"/>
          <p:cNvSpPr>
            <a:spLocks noGrp="1"/>
          </p:cNvSpPr>
          <p:nvPr/>
        </p:nvSpPr>
        <p:spPr>
          <a:xfrm>
            <a:off x="4296000" y="3060000"/>
            <a:ext cx="3760000" cy="6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2" name="cic"/>
          <p:cNvSpPr>
            <a:spLocks noGrp="1"/>
          </p:cNvSpPr>
          <p:nvPr/>
        </p:nvSpPr>
        <p:spPr>
          <a:xfrm>
            <a:off x="4416000" y="3190000"/>
            <a:ext cx="440000" cy="44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3" name="ict"/>
          <p:cNvSpPr txBox="1"/>
          <p:nvPr/>
        </p:nvSpPr>
        <p:spPr>
          <a:xfrm>
            <a:off x="4416000" y="3190000"/>
            <a:ext cx="440000" cy="4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FP</a:t>
            </a:r>
          </a:p>
        </p:txBody>
      </p:sp>
      <p:sp>
        <p:nvSpPr>
          <p:cNvPr id="64" name="ctit"/>
          <p:cNvSpPr txBox="1"/>
          <p:nvPr/>
        </p:nvSpPr>
        <p:spPr>
          <a:xfrm>
            <a:off x="4946000" y="3190000"/>
            <a:ext cx="2980000" cy="3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17BED0"/>
                </a:solidFill>
              </a:rPr>
              <a:t>Faculty Practice Plans</a:t>
            </a:r>
          </a:p>
        </p:txBody>
      </p:sp>
      <p:sp>
        <p:nvSpPr>
          <p:cNvPr id="65" name="cdsc"/>
          <p:cNvSpPr txBox="1"/>
          <p:nvPr/>
        </p:nvSpPr>
        <p:spPr>
          <a:xfrm>
            <a:off x="4416000" y="3680000"/>
            <a:ext cx="3520000" cy="1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280" b="0" dirty="0">
                <a:solidFill>
                  <a:srgbClr val="B0C8E0"/>
                </a:solidFill>
              </a:rPr>
              <a:t>Academic faculty practices billing Medicare and Medicaid are covered entities within the hybrid structure. HITRUST provides a scalable, certifiable compliance program across specialties and clinical locations.</a:t>
            </a:r>
          </a:p>
        </p:txBody>
      </p:sp>
      <p:sp>
        <p:nvSpPr>
          <p:cNvPr id="70" name="card"/>
          <p:cNvSpPr>
            <a:spLocks noGrp="1"/>
          </p:cNvSpPr>
          <p:nvPr/>
        </p:nvSpPr>
        <p:spPr>
          <a:xfrm>
            <a:off x="8212000" y="3060000"/>
            <a:ext cx="3760000" cy="2020000"/>
          </a:xfrm>
          <a:prstGeom prst="roundRect">
            <a:avLst>
              <a:gd name="adj" fmla="val 20000"/>
            </a:avLst>
          </a:prstGeom>
          <a:solidFill>
            <a:srgbClr val="162D5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71" name="ctop"/>
          <p:cNvSpPr>
            <a:spLocks noGrp="1"/>
          </p:cNvSpPr>
          <p:nvPr/>
        </p:nvSpPr>
        <p:spPr>
          <a:xfrm>
            <a:off x="8212000" y="3060000"/>
            <a:ext cx="3760000" cy="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72" name="cic"/>
          <p:cNvSpPr>
            <a:spLocks noGrp="1"/>
          </p:cNvSpPr>
          <p:nvPr/>
        </p:nvSpPr>
        <p:spPr>
          <a:xfrm>
            <a:off x="8332000" y="3190000"/>
            <a:ext cx="440000" cy="44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73" name="ict"/>
          <p:cNvSpPr txBox="1"/>
          <p:nvPr/>
        </p:nvSpPr>
        <p:spPr>
          <a:xfrm>
            <a:off x="8332000" y="3190000"/>
            <a:ext cx="440000" cy="4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500" b="1" dirty="0">
                <a:solidFill>
                  <a:srgbClr val="0D2347"/>
                </a:solidFill>
              </a:rPr>
              <a:t>TH</a:t>
            </a:r>
          </a:p>
        </p:txBody>
      </p:sp>
      <p:sp>
        <p:nvSpPr>
          <p:cNvPr id="74" name="ctit"/>
          <p:cNvSpPr txBox="1"/>
          <p:nvPr/>
        </p:nvSpPr>
        <p:spPr>
          <a:xfrm>
            <a:off x="8862000" y="3190000"/>
            <a:ext cx="2980000" cy="3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FFC000"/>
                </a:solidFill>
              </a:rPr>
              <a:t>Telehealth &amp; Digital Health</a:t>
            </a:r>
          </a:p>
        </p:txBody>
      </p:sp>
      <p:sp>
        <p:nvSpPr>
          <p:cNvPr id="75" name="cdsc"/>
          <p:cNvSpPr txBox="1"/>
          <p:nvPr/>
        </p:nvSpPr>
        <p:spPr>
          <a:xfrm>
            <a:off x="8332000" y="3680000"/>
            <a:ext cx="3520000" cy="1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280" b="0" dirty="0">
                <a:solidFill>
                  <a:srgbClr val="B0C8E0"/>
                </a:solidFill>
              </a:rPr>
              <a:t>Post-pandemic telehealth expansion created new ePHI risks across mobile apps, video platforms, and patient portals. HITRUST i1 certification efficiently validates security controls for telehealth service delivery.</a:t>
            </a:r>
          </a:p>
        </p:txBody>
      </p:sp>
      <p:sp>
        <p:nvSpPr>
          <p:cNvPr id="90" name="cta"/>
          <p:cNvSpPr>
            <a:spLocks noGrp="1"/>
          </p:cNvSpPr>
          <p:nvPr/>
        </p:nvSpPr>
        <p:spPr>
          <a:xfrm>
            <a:off x="0" y="5220000"/>
            <a:ext cx="12192000" cy="20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91" name="ctat"/>
          <p:cNvSpPr txBox="1"/>
          <p:nvPr/>
        </p:nvSpPr>
        <p:spPr>
          <a:xfrm>
            <a:off x="380000" y="5230000"/>
            <a:ext cx="11432000" cy="3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2500" lnSpcReduction="10000"/>
          </a:bodyPr>
          <a:lstStyle/>
          <a:p>
            <a:pPr>
              <a:buNone/>
            </a:pPr>
            <a:r>
              <a:rPr lang="en-US" sz="1350" b="0" i="1" dirty="0">
                <a:solidFill>
                  <a:srgbClr val="0D2347"/>
                </a:solidFill>
              </a:rPr>
              <a:t>Internal Audit Insight: HITRUST certification does not replace the HIPAA risk analysis — it provides the structured control framework that makes the risk analysis defensible and the remediation program actionable.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>
            <a:extLst>
              <a:ext uri="{FF2B5EF4-FFF2-40B4-BE49-F238E27FC236}">
                <a16:creationId xmlns:a16="http://schemas.microsoft.com/office/drawing/2014/main" id="{29251011-B88D-072F-02AA-F399290D5755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076335"/>
          </a:xfrm>
          <a:prstGeom prst="rect">
            <a:avLst/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14D8A492-F28A-7459-2DFF-78A08298254D}"/>
              </a:ext>
            </a:extLst>
          </p:cNvPr>
          <p:cNvSpPr/>
          <p:nvPr/>
        </p:nvSpPr>
        <p:spPr>
          <a:xfrm>
            <a:off x="7124699" y="207466"/>
            <a:ext cx="5089749" cy="1267866"/>
          </a:xfrm>
          <a:prstGeom prst="roundRect">
            <a:avLst>
              <a:gd name="adj" fmla="val 12020"/>
            </a:avLst>
          </a:prstGeom>
          <a:solidFill>
            <a:srgbClr val="1A5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 dirty="0"/>
          </a:p>
        </p:txBody>
      </p:sp>
      <p:pic>
        <p:nvPicPr>
          <p:cNvPr id="5" name="Picture 3" descr="image.png">
            <a:extLst>
              <a:ext uri="{FF2B5EF4-FFF2-40B4-BE49-F238E27FC236}">
                <a16:creationId xmlns:a16="http://schemas.microsoft.com/office/drawing/2014/main" id="{F559B9DC-8FED-D5C9-BBFA-0DD54787C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9955" y="1494437"/>
            <a:ext cx="183298" cy="200008"/>
          </a:xfrm>
          <a:prstGeom prst="rect">
            <a:avLst/>
          </a:prstGeom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05F0246-7AE4-1E18-5470-A4F817E451AA}"/>
              </a:ext>
            </a:extLst>
          </p:cNvPr>
          <p:cNvSpPr/>
          <p:nvPr/>
        </p:nvSpPr>
        <p:spPr>
          <a:xfrm>
            <a:off x="7124699" y="1713660"/>
            <a:ext cx="5089749" cy="1039266"/>
          </a:xfrm>
          <a:prstGeom prst="roundRect">
            <a:avLst>
              <a:gd name="adj" fmla="val 14664"/>
            </a:avLst>
          </a:prstGeom>
          <a:solidFill>
            <a:srgbClr val="1A5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 dirty="0"/>
          </a:p>
        </p:txBody>
      </p:sp>
      <p:pic>
        <p:nvPicPr>
          <p:cNvPr id="7" name="Picture 5" descr="image.png">
            <a:extLst>
              <a:ext uri="{FF2B5EF4-FFF2-40B4-BE49-F238E27FC236}">
                <a16:creationId xmlns:a16="http://schemas.microsoft.com/office/drawing/2014/main" id="{88C1F7A1-DDF7-99AE-75E4-67D1718DE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9955" y="2771990"/>
            <a:ext cx="183298" cy="200008"/>
          </a:xfrm>
          <a:prstGeom prst="rect">
            <a:avLst/>
          </a:prstGeom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300C5C55-BCB0-8D91-6330-2ACD3B056868}"/>
              </a:ext>
            </a:extLst>
          </p:cNvPr>
          <p:cNvSpPr/>
          <p:nvPr/>
        </p:nvSpPr>
        <p:spPr>
          <a:xfrm>
            <a:off x="7124699" y="2981526"/>
            <a:ext cx="5089749" cy="1039266"/>
          </a:xfrm>
          <a:prstGeom prst="roundRect">
            <a:avLst>
              <a:gd name="adj" fmla="val 14664"/>
            </a:avLst>
          </a:prstGeom>
          <a:solidFill>
            <a:srgbClr val="1A5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 dirty="0"/>
          </a:p>
        </p:txBody>
      </p:sp>
      <p:pic>
        <p:nvPicPr>
          <p:cNvPr id="9" name="Picture 7" descr="image.png">
            <a:extLst>
              <a:ext uri="{FF2B5EF4-FFF2-40B4-BE49-F238E27FC236}">
                <a16:creationId xmlns:a16="http://schemas.microsoft.com/office/drawing/2014/main" id="{E82D9A33-3439-99BC-BA0D-5F528ADC9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9955" y="4039816"/>
            <a:ext cx="183298" cy="200008"/>
          </a:xfrm>
          <a:prstGeom prst="rect">
            <a:avLst/>
          </a:prstGeom>
        </p:spPr>
      </p:pic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61B3C4CB-1CA3-C20F-D7F4-81A7F7462414}"/>
              </a:ext>
            </a:extLst>
          </p:cNvPr>
          <p:cNvSpPr/>
          <p:nvPr/>
        </p:nvSpPr>
        <p:spPr>
          <a:xfrm>
            <a:off x="7124699" y="4288300"/>
            <a:ext cx="5089749" cy="1039266"/>
          </a:xfrm>
          <a:prstGeom prst="roundRect">
            <a:avLst>
              <a:gd name="adj" fmla="val 14664"/>
            </a:avLst>
          </a:prstGeom>
          <a:solidFill>
            <a:srgbClr val="1A5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C62C50-8F04-0638-89A8-12280E3761B3}"/>
              </a:ext>
            </a:extLst>
          </p:cNvPr>
          <p:cNvSpPr txBox="1"/>
          <p:nvPr/>
        </p:nvSpPr>
        <p:spPr>
          <a:xfrm>
            <a:off x="457278" y="131454"/>
            <a:ext cx="6210143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800" b="1" i="0" dirty="0">
                <a:solidFill>
                  <a:srgbClr val="E4863B"/>
                </a:solidFill>
                <a:latin typeface="Raleway"/>
              </a:rPr>
              <a:t>Research with Protected Health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8E170-9D53-3678-D045-978AFCA81FFA}"/>
              </a:ext>
            </a:extLst>
          </p:cNvPr>
          <p:cNvSpPr txBox="1"/>
          <p:nvPr/>
        </p:nvSpPr>
        <p:spPr>
          <a:xfrm>
            <a:off x="7353116" y="455105"/>
            <a:ext cx="3979606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E4863B"/>
                </a:solidFill>
                <a:latin typeface="Raleway"/>
              </a:rPr>
              <a:t>IRB Review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264972-26E1-0714-27F9-31437C066826}"/>
              </a:ext>
            </a:extLst>
          </p:cNvPr>
          <p:cNvSpPr txBox="1"/>
          <p:nvPr/>
        </p:nvSpPr>
        <p:spPr>
          <a:xfrm>
            <a:off x="7353116" y="808562"/>
            <a:ext cx="3979607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 dirty="0">
                <a:solidFill>
                  <a:srgbClr val="CCE2FF"/>
                </a:solidFill>
                <a:latin typeface="Raleway"/>
              </a:rPr>
              <a:t>Privacy Board approval or waiver for research without authorization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9103D-4DD1-8151-730E-FF7F273DF806}"/>
              </a:ext>
            </a:extLst>
          </p:cNvPr>
          <p:cNvSpPr txBox="1"/>
          <p:nvPr/>
        </p:nvSpPr>
        <p:spPr>
          <a:xfrm>
            <a:off x="7353115" y="1961249"/>
            <a:ext cx="4222799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E4863B"/>
                </a:solidFill>
                <a:latin typeface="Raleway"/>
              </a:rPr>
              <a:t>Authorization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FE788C-7B4B-4ED5-2A4B-77C2DD302F5A}"/>
              </a:ext>
            </a:extLst>
          </p:cNvPr>
          <p:cNvSpPr txBox="1"/>
          <p:nvPr/>
        </p:nvSpPr>
        <p:spPr>
          <a:xfrm>
            <a:off x="7353115" y="2275797"/>
            <a:ext cx="4395047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 dirty="0">
                <a:solidFill>
                  <a:srgbClr val="CCE2FF"/>
                </a:solidFill>
                <a:latin typeface="Raleway"/>
              </a:rPr>
              <a:t>Signed HIPAA authorization from each research participant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CF3772-F181-9EAC-7816-CE315C0AA62D}"/>
              </a:ext>
            </a:extLst>
          </p:cNvPr>
          <p:cNvSpPr txBox="1"/>
          <p:nvPr/>
        </p:nvSpPr>
        <p:spPr>
          <a:xfrm>
            <a:off x="7353115" y="3229072"/>
            <a:ext cx="4395047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E4863B"/>
                </a:solidFill>
                <a:latin typeface="Raleway"/>
              </a:rPr>
              <a:t>Limited Data Set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112E4-DDAD-52F6-841A-847C4E435BBD}"/>
              </a:ext>
            </a:extLst>
          </p:cNvPr>
          <p:cNvSpPr txBox="1"/>
          <p:nvPr/>
        </p:nvSpPr>
        <p:spPr>
          <a:xfrm>
            <a:off x="7353116" y="3582530"/>
            <a:ext cx="4471551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 dirty="0">
                <a:solidFill>
                  <a:srgbClr val="CCE2FF"/>
                </a:solidFill>
                <a:latin typeface="Raleway"/>
              </a:rPr>
              <a:t>Use data with minimal identifiers under data use agreement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B8BBB7-2E91-E022-BF85-1DEF70E6F18B}"/>
              </a:ext>
            </a:extLst>
          </p:cNvPr>
          <p:cNvSpPr txBox="1"/>
          <p:nvPr/>
        </p:nvSpPr>
        <p:spPr>
          <a:xfrm>
            <a:off x="7353116" y="4535804"/>
            <a:ext cx="4395046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E4863B"/>
                </a:solidFill>
                <a:latin typeface="Raleway"/>
              </a:rPr>
              <a:t>De-identification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0A7AFF-F5AA-EE72-5EC7-D6FE12A5937E}"/>
              </a:ext>
            </a:extLst>
          </p:cNvPr>
          <p:cNvSpPr txBox="1"/>
          <p:nvPr/>
        </p:nvSpPr>
        <p:spPr>
          <a:xfrm>
            <a:off x="7353116" y="4889262"/>
            <a:ext cx="452451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 dirty="0">
                <a:solidFill>
                  <a:srgbClr val="CCE2FF"/>
                </a:solidFill>
                <a:latin typeface="Raleway"/>
              </a:rPr>
              <a:t>Remove all 18 HIPAA identifiers for unrestricted research use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B34CBF-CFDE-4AF0-BF90-E2D75C132978}"/>
              </a:ext>
            </a:extLst>
          </p:cNvPr>
          <p:cNvSpPr txBox="1"/>
          <p:nvPr/>
        </p:nvSpPr>
        <p:spPr>
          <a:xfrm>
            <a:off x="362077" y="1034964"/>
            <a:ext cx="6210144" cy="46013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67576" indent="-167576" algn="l">
              <a:lnSpc>
                <a:spcPts val="2203"/>
              </a:lnSpc>
              <a:spcBef>
                <a:spcPts val="0"/>
              </a:spcBef>
              <a:spcAft>
                <a:spcPts val="0"/>
              </a:spcAft>
              <a:buClr>
                <a:srgbClr val="E4863B"/>
              </a:buClr>
              <a:buSzPct val="100000"/>
              <a:buFont typeface="Raleway" charset="0"/>
              <a:buChar char="●"/>
            </a:pPr>
            <a:r>
              <a:rPr b="0" i="0" dirty="0">
                <a:solidFill>
                  <a:srgbClr val="E8E8E8"/>
                </a:solidFill>
                <a:latin typeface="Raleway"/>
              </a:rPr>
              <a:t>Researchers accessing medical records for recruitment, retrospective reviews, or prospective studies must obtain IRB-approved authorization or waiver before PHI access</a:t>
            </a:r>
          </a:p>
          <a:p>
            <a:pPr marL="167576" indent="-167576" algn="l">
              <a:lnSpc>
                <a:spcPts val="2203"/>
              </a:lnSpc>
              <a:spcBef>
                <a:spcPts val="959"/>
              </a:spcBef>
              <a:spcAft>
                <a:spcPts val="0"/>
              </a:spcAft>
              <a:buClr>
                <a:srgbClr val="E4863B"/>
              </a:buClr>
              <a:buSzPct val="100000"/>
              <a:buFont typeface="Raleway" charset="0"/>
              <a:buChar char="●"/>
            </a:pPr>
            <a:r>
              <a:rPr b="0" i="0" dirty="0">
                <a:solidFill>
                  <a:srgbClr val="E8E8E8"/>
                </a:solidFill>
                <a:latin typeface="Raleway"/>
              </a:rPr>
              <a:t>Research conducted by university hospitals and medical centers creates PHI subject to HIPAA even when investigators are faculty conducting academic research</a:t>
            </a:r>
          </a:p>
          <a:p>
            <a:pPr marL="167576" indent="-167576" algn="l">
              <a:lnSpc>
                <a:spcPts val="2203"/>
              </a:lnSpc>
              <a:spcBef>
                <a:spcPts val="959"/>
              </a:spcBef>
              <a:spcAft>
                <a:spcPts val="0"/>
              </a:spcAft>
              <a:buClr>
                <a:srgbClr val="E4863B"/>
              </a:buClr>
              <a:buSzPct val="100000"/>
              <a:buFont typeface="Raleway" charset="0"/>
              <a:buChar char="●"/>
            </a:pPr>
            <a:r>
              <a:rPr b="0" i="0" dirty="0">
                <a:solidFill>
                  <a:srgbClr val="E8E8E8"/>
                </a:solidFill>
                <a:latin typeface="Raleway"/>
              </a:rPr>
              <a:t>New asset inventory and network mapping requirements extend to research data systems containing PHI, including grant-funded databases and collaborative platforms</a:t>
            </a:r>
          </a:p>
          <a:p>
            <a:pPr marL="167576" indent="-167576" algn="l">
              <a:lnSpc>
                <a:spcPts val="2203"/>
              </a:lnSpc>
              <a:spcBef>
                <a:spcPts val="959"/>
              </a:spcBef>
              <a:spcAft>
                <a:spcPts val="0"/>
              </a:spcAft>
              <a:buClr>
                <a:srgbClr val="E4863B"/>
              </a:buClr>
              <a:buSzPct val="100000"/>
              <a:buFont typeface="Raleway" charset="0"/>
              <a:buChar char="●"/>
            </a:pPr>
            <a:r>
              <a:rPr b="0" i="0" dirty="0">
                <a:solidFill>
                  <a:srgbClr val="E8E8E8"/>
                </a:solidFill>
                <a:latin typeface="Raleway"/>
              </a:rPr>
              <a:t>Annual risk analysis must assess research-specific threats including unauthorized data sharing, inadequate de-identification, and research participant re-identification risks</a:t>
            </a:r>
            <a:r>
              <a:rPr sz="1100" b="0" i="0" dirty="0">
                <a:solidFill>
                  <a:srgbClr val="E4863B"/>
                </a:solidFill>
                <a:latin typeface="Raleway"/>
              </a:rPr>
              <a:t> </a:t>
            </a:r>
            <a:r>
              <a:rPr sz="1100" b="0" i="0" dirty="0">
                <a:solidFill>
                  <a:srgbClr val="E4863B"/>
                </a:solidFill>
                <a:latin typeface="Raleway"/>
                <a:hlinkClick r:id="rId4" tooltip="Research - HHS.gov"/>
              </a:rPr>
              <a:t>[7]</a:t>
            </a:r>
          </a:p>
        </p:txBody>
      </p:sp>
    </p:spTree>
    <p:extLst>
      <p:ext uri="{BB962C8B-B14F-4D97-AF65-F5344CB8AC3E}">
        <p14:creationId xmlns:p14="http://schemas.microsoft.com/office/powerpoint/2010/main" val="2981667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98969-9063-7E41-B111-74B194401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">
            <a:extLst>
              <a:ext uri="{FF2B5EF4-FFF2-40B4-BE49-F238E27FC236}">
                <a16:creationId xmlns:a16="http://schemas.microsoft.com/office/drawing/2014/main" id="{994ED16D-5C48-47DB-2523-1889B4685348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076335"/>
          </a:xfrm>
          <a:prstGeom prst="rect">
            <a:avLst/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2BDF46-2F40-DB7F-BB5A-F199314F8CBA}"/>
              </a:ext>
            </a:extLst>
          </p:cNvPr>
          <p:cNvGrpSpPr/>
          <p:nvPr/>
        </p:nvGrpSpPr>
        <p:grpSpPr>
          <a:xfrm>
            <a:off x="1308104" y="2678389"/>
            <a:ext cx="9606330" cy="701224"/>
            <a:chOff x="2524061" y="2968600"/>
            <a:chExt cx="7143571" cy="9265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0A3E17B-8D07-C919-52E7-A17A43484A9A}"/>
                </a:ext>
              </a:extLst>
            </p:cNvPr>
            <p:cNvSpPr/>
            <p:nvPr/>
          </p:nvSpPr>
          <p:spPr>
            <a:xfrm>
              <a:off x="2524061" y="2968600"/>
              <a:ext cx="7143571" cy="926580"/>
            </a:xfrm>
            <a:prstGeom prst="rect">
              <a:avLst/>
            </a:prstGeom>
            <a:solidFill>
              <a:srgbClr val="0E3566">
                <a:alpha val="10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2A7718-A8FC-05EE-0CA1-46006164B160}"/>
                </a:ext>
              </a:extLst>
            </p:cNvPr>
            <p:cNvSpPr txBox="1"/>
            <p:nvPr/>
          </p:nvSpPr>
          <p:spPr>
            <a:xfrm>
              <a:off x="2752656" y="3188991"/>
              <a:ext cx="285742" cy="27735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1" i="0" dirty="0">
                  <a:solidFill>
                    <a:srgbClr val="E4863B"/>
                  </a:solidFill>
                  <a:latin typeface="Raleway"/>
                </a:rPr>
                <a:t>A)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7E74FE-D687-F85F-462F-4059E5C6871A}"/>
                </a:ext>
              </a:extLst>
            </p:cNvPr>
            <p:cNvSpPr txBox="1"/>
            <p:nvPr/>
          </p:nvSpPr>
          <p:spPr>
            <a:xfrm>
              <a:off x="3209844" y="3168620"/>
              <a:ext cx="5953720" cy="520438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600" b="0" i="0" dirty="0">
                  <a:solidFill>
                    <a:srgbClr val="E8E8E8"/>
                  </a:solidFill>
                  <a:latin typeface="Raleway"/>
                </a:rPr>
                <a:t>Centralized research compliance office coordinates all PHI research approvals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99CEC79-23EC-3A99-ADA6-23076AFDCE10}"/>
              </a:ext>
            </a:extLst>
          </p:cNvPr>
          <p:cNvGrpSpPr/>
          <p:nvPr/>
        </p:nvGrpSpPr>
        <p:grpSpPr>
          <a:xfrm>
            <a:off x="1308104" y="3562371"/>
            <a:ext cx="9606330" cy="615686"/>
            <a:chOff x="2524061" y="4077937"/>
            <a:chExt cx="7143571" cy="61568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331C73-AD15-D6E8-0956-FB143F8A8FD4}"/>
                </a:ext>
              </a:extLst>
            </p:cNvPr>
            <p:cNvSpPr/>
            <p:nvPr/>
          </p:nvSpPr>
          <p:spPr>
            <a:xfrm>
              <a:off x="2524061" y="4077937"/>
              <a:ext cx="7143571" cy="615686"/>
            </a:xfrm>
            <a:prstGeom prst="rect">
              <a:avLst/>
            </a:prstGeom>
            <a:solidFill>
              <a:srgbClr val="0E3566">
                <a:alpha val="10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C613E5-654D-2514-9A7A-ED1CE7CCC754}"/>
                </a:ext>
              </a:extLst>
            </p:cNvPr>
            <p:cNvSpPr txBox="1"/>
            <p:nvPr/>
          </p:nvSpPr>
          <p:spPr>
            <a:xfrm>
              <a:off x="2752656" y="4230333"/>
              <a:ext cx="285742" cy="27735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1" i="0" dirty="0">
                  <a:solidFill>
                    <a:srgbClr val="E4863B"/>
                  </a:solidFill>
                  <a:latin typeface="Raleway"/>
                </a:rPr>
                <a:t>B)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DE8132-DD9C-EA19-70B7-B1DD0EC34716}"/>
                </a:ext>
              </a:extLst>
            </p:cNvPr>
            <p:cNvSpPr txBox="1"/>
            <p:nvPr/>
          </p:nvSpPr>
          <p:spPr>
            <a:xfrm>
              <a:off x="3209844" y="4277957"/>
              <a:ext cx="4789853" cy="23773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600" b="0" i="0" dirty="0">
                  <a:solidFill>
                    <a:srgbClr val="E8E8E8"/>
                  </a:solidFill>
                  <a:latin typeface="Raleway"/>
                </a:rPr>
                <a:t>Individual IRBs manage HIPAA requirements per study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47D087-B242-ABF8-E003-568CBF27E0A6}"/>
              </a:ext>
            </a:extLst>
          </p:cNvPr>
          <p:cNvGrpSpPr/>
          <p:nvPr/>
        </p:nvGrpSpPr>
        <p:grpSpPr>
          <a:xfrm>
            <a:off x="1308104" y="4360814"/>
            <a:ext cx="9606330" cy="615686"/>
            <a:chOff x="2524061" y="4876380"/>
            <a:chExt cx="7143571" cy="6156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E8A80A-E484-EFFC-51A7-A346DDBF75CD}"/>
                </a:ext>
              </a:extLst>
            </p:cNvPr>
            <p:cNvSpPr/>
            <p:nvPr/>
          </p:nvSpPr>
          <p:spPr>
            <a:xfrm>
              <a:off x="2524061" y="4876380"/>
              <a:ext cx="7143571" cy="615686"/>
            </a:xfrm>
            <a:prstGeom prst="rect">
              <a:avLst/>
            </a:prstGeom>
            <a:solidFill>
              <a:srgbClr val="0E3566">
                <a:alpha val="10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AC6CA9-7EA9-EAD4-F89F-E0D10AB35A98}"/>
                </a:ext>
              </a:extLst>
            </p:cNvPr>
            <p:cNvSpPr txBox="1"/>
            <p:nvPr/>
          </p:nvSpPr>
          <p:spPr>
            <a:xfrm>
              <a:off x="2752656" y="5028776"/>
              <a:ext cx="285742" cy="27735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1" i="0" dirty="0">
                  <a:solidFill>
                    <a:srgbClr val="E4863B"/>
                  </a:solidFill>
                  <a:latin typeface="Raleway"/>
                </a:rPr>
                <a:t>C)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C54DDC-D3D9-5CA4-0E28-19BD2BC3A542}"/>
                </a:ext>
              </a:extLst>
            </p:cNvPr>
            <p:cNvSpPr txBox="1"/>
            <p:nvPr/>
          </p:nvSpPr>
          <p:spPr>
            <a:xfrm>
              <a:off x="3209844" y="5076400"/>
              <a:ext cx="5007063" cy="23773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600" b="0" i="0" dirty="0">
                  <a:solidFill>
                    <a:srgbClr val="E8E8E8"/>
                  </a:solidFill>
                  <a:latin typeface="Raleway"/>
                </a:rPr>
                <a:t>Decentralized approach with department-level oversight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F7FE59-B7EC-1114-7414-3490893F52B1}"/>
              </a:ext>
            </a:extLst>
          </p:cNvPr>
          <p:cNvGrpSpPr/>
          <p:nvPr/>
        </p:nvGrpSpPr>
        <p:grpSpPr>
          <a:xfrm>
            <a:off x="1308104" y="5159257"/>
            <a:ext cx="9606330" cy="615686"/>
            <a:chOff x="2524061" y="5674823"/>
            <a:chExt cx="7143571" cy="6156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86AA6A-27A5-D7DC-0034-AD78DB1F5967}"/>
                </a:ext>
              </a:extLst>
            </p:cNvPr>
            <p:cNvSpPr/>
            <p:nvPr/>
          </p:nvSpPr>
          <p:spPr>
            <a:xfrm>
              <a:off x="2524061" y="5674823"/>
              <a:ext cx="7143571" cy="615686"/>
            </a:xfrm>
            <a:prstGeom prst="rect">
              <a:avLst/>
            </a:prstGeom>
            <a:solidFill>
              <a:srgbClr val="0E3566">
                <a:alpha val="10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43992F2-94A8-0FC0-4BAD-2C8CE895D0F2}"/>
                </a:ext>
              </a:extLst>
            </p:cNvPr>
            <p:cNvSpPr txBox="1"/>
            <p:nvPr/>
          </p:nvSpPr>
          <p:spPr>
            <a:xfrm>
              <a:off x="2752656" y="5827219"/>
              <a:ext cx="285742" cy="27735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1" i="0" dirty="0">
                  <a:solidFill>
                    <a:srgbClr val="E4863B"/>
                  </a:solidFill>
                  <a:latin typeface="Raleway"/>
                </a:rPr>
                <a:t>D)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A3E087-3991-4183-5EDE-9245D34FB734}"/>
                </a:ext>
              </a:extLst>
            </p:cNvPr>
            <p:cNvSpPr txBox="1"/>
            <p:nvPr/>
          </p:nvSpPr>
          <p:spPr>
            <a:xfrm>
              <a:off x="3209844" y="5874843"/>
              <a:ext cx="4624681" cy="23773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600" b="0" i="0" dirty="0">
                  <a:solidFill>
                    <a:srgbClr val="E8E8E8"/>
                  </a:solidFill>
                  <a:latin typeface="Raleway"/>
                </a:rPr>
                <a:t>Inconsistent practices across different research units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0713D5F-FA85-A0EE-41C0-40AD4479BCB1}"/>
              </a:ext>
            </a:extLst>
          </p:cNvPr>
          <p:cNvSpPr txBox="1"/>
          <p:nvPr/>
        </p:nvSpPr>
        <p:spPr>
          <a:xfrm>
            <a:off x="517757" y="313683"/>
            <a:ext cx="9540643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2800" b="0" i="0" dirty="0">
                <a:solidFill>
                  <a:srgbClr val="E4863B"/>
                </a:solidFill>
                <a:latin typeface="Raleway"/>
              </a:rPr>
              <a:t>Polling Question 3 - Research PHI Management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D5DD24-708E-C154-AD14-F74BAEE900DE}"/>
              </a:ext>
            </a:extLst>
          </p:cNvPr>
          <p:cNvSpPr txBox="1"/>
          <p:nvPr/>
        </p:nvSpPr>
        <p:spPr>
          <a:xfrm>
            <a:off x="637199" y="944948"/>
            <a:ext cx="8895907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2000" b="0" i="0" dirty="0">
                <a:solidFill>
                  <a:srgbClr val="CF6E49"/>
                </a:solidFill>
                <a:latin typeface="Raleway"/>
              </a:rPr>
              <a:t>Evaluating Research Data Protection Practices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0253B6-DCDE-1D34-15EB-9562DF7264F7}"/>
              </a:ext>
            </a:extLst>
          </p:cNvPr>
          <p:cNvSpPr txBox="1"/>
          <p:nvPr/>
        </p:nvSpPr>
        <p:spPr>
          <a:xfrm>
            <a:off x="723076" y="1582709"/>
            <a:ext cx="1032754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b="1" i="0" dirty="0">
                <a:solidFill>
                  <a:srgbClr val="E8E8E8"/>
                </a:solidFill>
                <a:latin typeface="Raleway"/>
              </a:rPr>
              <a:t>POLL: How does your institution currently manage HIPAA compliance for research involving PHI?</a:t>
            </a:r>
          </a:p>
        </p:txBody>
      </p:sp>
    </p:spTree>
    <p:extLst>
      <p:ext uri="{BB962C8B-B14F-4D97-AF65-F5344CB8AC3E}">
        <p14:creationId xmlns:p14="http://schemas.microsoft.com/office/powerpoint/2010/main" val="483438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OCR Enforcement: What Gets Universities in Trouble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000"/>
            <a:ext cx="10515600" cy="3750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600" dirty="0"/>
              <a:t>HHS OCR has increasingly focused enforcement on systemic failures. Common findings in higher education:</a:t>
            </a:r>
          </a:p>
          <a:p>
            <a:endParaRPr lang="en-US" sz="1200" dirty="0"/>
          </a:p>
          <a:p>
            <a:pPr>
              <a:buNone/>
            </a:pPr>
            <a:r>
              <a:rPr lang="en-US" sz="2000" b="1" dirty="0"/>
              <a:t>Top OCR Enforcement Findings</a:t>
            </a:r>
          </a:p>
          <a:p>
            <a:pPr marL="342900" indent="-342900">
              <a:buChar char="•"/>
            </a:pPr>
            <a:r>
              <a:rPr lang="en-US" sz="1600" dirty="0"/>
              <a:t>Failure to conduct or document an accurate, thorough risk analysis (most-cited finding since 2015)</a:t>
            </a:r>
          </a:p>
          <a:p>
            <a:pPr marL="342900" indent="-342900">
              <a:buChar char="•"/>
            </a:pPr>
            <a:r>
              <a:rPr lang="en-US" sz="1600" dirty="0"/>
              <a:t>Missing Business Associate Agreements — especially for IT and cloud vendors</a:t>
            </a:r>
          </a:p>
          <a:p>
            <a:pPr marL="342900" indent="-342900">
              <a:buChar char="•"/>
            </a:pPr>
            <a:r>
              <a:rPr lang="en-US" sz="1600" dirty="0"/>
              <a:t>Failure to provide timely patient record access upon request</a:t>
            </a:r>
          </a:p>
          <a:p>
            <a:pPr marL="342900" indent="-342900">
              <a:buChar char="•"/>
            </a:pPr>
            <a:r>
              <a:rPr lang="en-US" sz="1600" dirty="0"/>
              <a:t>Insufficient access controls: shared logins, excessive privileges, no audit trails</a:t>
            </a:r>
          </a:p>
          <a:p>
            <a:endParaRPr lang="en-US" sz="1200" dirty="0"/>
          </a:p>
          <a:p>
            <a:pPr>
              <a:buNone/>
            </a:pPr>
            <a:r>
              <a:rPr lang="en-US" sz="2000" b="1" dirty="0"/>
              <a:t>Notable University Cases</a:t>
            </a:r>
          </a:p>
          <a:p>
            <a:pPr marL="342900" indent="-342900">
              <a:buChar char="•"/>
            </a:pPr>
            <a:r>
              <a:rPr lang="en-US" sz="1600" dirty="0"/>
              <a:t>$865K — failure to restrict database access and delayed risk analysis</a:t>
            </a:r>
          </a:p>
          <a:p>
            <a:pPr marL="342900" indent="-342900">
              <a:buChar char="•"/>
            </a:pPr>
            <a:r>
              <a:rPr lang="en-US" sz="1600" dirty="0"/>
              <a:t>$3M — unencrypted devices and missing BAAs</a:t>
            </a:r>
          </a:p>
          <a:p>
            <a:pPr marL="342900" indent="-342900">
              <a:buChar char="•"/>
            </a:pPr>
            <a:r>
              <a:rPr lang="en-US" sz="1600" dirty="0"/>
              <a:t>$1.04M — unencrypted laptop theft affecting 20,000 patients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_r">
            <a:extLst>
              <a:ext uri="{FF2B5EF4-FFF2-40B4-BE49-F238E27FC236}">
                <a16:creationId xmlns:a16="http://schemas.microsoft.com/office/drawing/2014/main" id="{8B4057AF-C54F-60CA-09D8-8ABC66EDB122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5580000"/>
          </a:xfrm>
          <a:prstGeom prst="rect">
            <a:avLst/>
          </a:prstGeom>
          <a:solidFill>
            <a:srgbClr val="F3F7FB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1" name="bg_l">
            <a:extLst>
              <a:ext uri="{FF2B5EF4-FFF2-40B4-BE49-F238E27FC236}">
                <a16:creationId xmlns:a16="http://schemas.microsoft.com/office/drawing/2014/main" id="{7A5FFB8F-4212-4865-C594-48E557BCCEE9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3800000" cy="5580000"/>
          </a:xfrm>
          <a:prstGeom prst="rect">
            <a:avLst/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2" name="l_teal">
            <a:extLst>
              <a:ext uri="{FF2B5EF4-FFF2-40B4-BE49-F238E27FC236}">
                <a16:creationId xmlns:a16="http://schemas.microsoft.com/office/drawing/2014/main" id="{239E9862-753A-04AC-08B4-CF337355AB08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3800000" cy="6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3" name="badge">
            <a:extLst>
              <a:ext uri="{FF2B5EF4-FFF2-40B4-BE49-F238E27FC236}">
                <a16:creationId xmlns:a16="http://schemas.microsoft.com/office/drawing/2014/main" id="{106A4942-0C61-7BDD-D34C-3D25962876E9}"/>
              </a:ext>
            </a:extLst>
          </p:cNvPr>
          <p:cNvSpPr>
            <a:spLocks noGrp="1"/>
          </p:cNvSpPr>
          <p:nvPr/>
        </p:nvSpPr>
        <p:spPr>
          <a:xfrm>
            <a:off x="280000" y="160000"/>
            <a:ext cx="2200000" cy="220000"/>
          </a:xfrm>
          <a:prstGeom prst="roundRect">
            <a:avLst>
              <a:gd name="adj" fmla="val 45000"/>
            </a:avLst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4" name="badge_t">
            <a:extLst>
              <a:ext uri="{FF2B5EF4-FFF2-40B4-BE49-F238E27FC236}">
                <a16:creationId xmlns:a16="http://schemas.microsoft.com/office/drawing/2014/main" id="{5C314BB6-7E17-F757-05AE-7523D592B5C6}"/>
              </a:ext>
            </a:extLst>
          </p:cNvPr>
          <p:cNvSpPr txBox="1"/>
          <p:nvPr/>
        </p:nvSpPr>
        <p:spPr>
          <a:xfrm>
            <a:off x="280000" y="160000"/>
            <a:ext cx="2200000" cy="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200" b="1" dirty="0">
                <a:solidFill>
                  <a:srgbClr val="0D2347"/>
                </a:solidFill>
              </a:rPr>
              <a:t>INTERNAL AUDIT</a:t>
            </a:r>
          </a:p>
        </p:txBody>
      </p:sp>
      <p:sp>
        <p:nvSpPr>
          <p:cNvPr id="15" name="ttl">
            <a:extLst>
              <a:ext uri="{FF2B5EF4-FFF2-40B4-BE49-F238E27FC236}">
                <a16:creationId xmlns:a16="http://schemas.microsoft.com/office/drawing/2014/main" id="{9D87FFFB-E0ED-4325-EFA9-DB8E383CE41C}"/>
              </a:ext>
            </a:extLst>
          </p:cNvPr>
          <p:cNvSpPr txBox="1"/>
          <p:nvPr/>
        </p:nvSpPr>
        <p:spPr>
          <a:xfrm>
            <a:off x="280000" y="460000"/>
            <a:ext cx="3260000" cy="1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FFFF"/>
                </a:solidFill>
              </a:rPr>
              <a:t>Audit Program Considerations:</a:t>
            </a:r>
          </a:p>
          <a:p>
            <a:pPr>
              <a:buNone/>
            </a:pPr>
            <a:r>
              <a:rPr lang="en-US" sz="2800" b="1" dirty="0">
                <a:solidFill>
                  <a:srgbClr val="17BED0"/>
                </a:solidFill>
              </a:rPr>
              <a:t>Security Rule</a:t>
            </a:r>
          </a:p>
        </p:txBody>
      </p:sp>
      <p:sp>
        <p:nvSpPr>
          <p:cNvPr id="16" name="div">
            <a:extLst>
              <a:ext uri="{FF2B5EF4-FFF2-40B4-BE49-F238E27FC236}">
                <a16:creationId xmlns:a16="http://schemas.microsoft.com/office/drawing/2014/main" id="{B02193A6-3A47-C5E5-EDCE-94570767D76A}"/>
              </a:ext>
            </a:extLst>
          </p:cNvPr>
          <p:cNvSpPr>
            <a:spLocks noGrp="1"/>
          </p:cNvSpPr>
          <p:nvPr/>
        </p:nvSpPr>
        <p:spPr>
          <a:xfrm>
            <a:off x="280000" y="2200000"/>
            <a:ext cx="800000" cy="7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7" name="sub">
            <a:extLst>
              <a:ext uri="{FF2B5EF4-FFF2-40B4-BE49-F238E27FC236}">
                <a16:creationId xmlns:a16="http://schemas.microsoft.com/office/drawing/2014/main" id="{F84DD998-8E3C-8C19-AF18-554820550856}"/>
              </a:ext>
            </a:extLst>
          </p:cNvPr>
          <p:cNvSpPr txBox="1"/>
          <p:nvPr/>
        </p:nvSpPr>
        <p:spPr>
          <a:xfrm>
            <a:off x="280000" y="2270000"/>
            <a:ext cx="3260000" cy="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>
              <a:buNone/>
            </a:pPr>
            <a:r>
              <a:rPr lang="en-US" sz="1450" b="0" dirty="0">
                <a:solidFill>
                  <a:srgbClr val="90B8CC"/>
                </a:solidFill>
              </a:rPr>
              <a:t>Practical questions internal audit should ask to assess Security Rule compliance effectiveness.</a:t>
            </a:r>
          </a:p>
        </p:txBody>
      </p:sp>
      <p:sp>
        <p:nvSpPr>
          <p:cNvPr id="18" name="rh">
            <a:extLst>
              <a:ext uri="{FF2B5EF4-FFF2-40B4-BE49-F238E27FC236}">
                <a16:creationId xmlns:a16="http://schemas.microsoft.com/office/drawing/2014/main" id="{1534245C-44A0-4739-A79D-08A5A7061275}"/>
              </a:ext>
            </a:extLst>
          </p:cNvPr>
          <p:cNvSpPr txBox="1"/>
          <p:nvPr/>
        </p:nvSpPr>
        <p:spPr>
          <a:xfrm>
            <a:off x="3980000" y="80000"/>
            <a:ext cx="8012000" cy="2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00" b="1" dirty="0">
                <a:solidFill>
                  <a:srgbClr val="1B3664"/>
                </a:solidFill>
              </a:rPr>
              <a:t>KEY QUESTIONS FOR INTERNAL AUDIT</a:t>
            </a:r>
          </a:p>
        </p:txBody>
      </p:sp>
      <p:sp>
        <p:nvSpPr>
          <p:cNvPr id="19" name="rdiv">
            <a:extLst>
              <a:ext uri="{FF2B5EF4-FFF2-40B4-BE49-F238E27FC236}">
                <a16:creationId xmlns:a16="http://schemas.microsoft.com/office/drawing/2014/main" id="{9E76405A-AD3D-FA86-324D-3B27626AA5EF}"/>
              </a:ext>
            </a:extLst>
          </p:cNvPr>
          <p:cNvSpPr>
            <a:spLocks noGrp="1"/>
          </p:cNvSpPr>
          <p:nvPr/>
        </p:nvSpPr>
        <p:spPr>
          <a:xfrm>
            <a:off x="3980000" y="330000"/>
            <a:ext cx="700000" cy="7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0" name="rr0">
            <a:extLst>
              <a:ext uri="{FF2B5EF4-FFF2-40B4-BE49-F238E27FC236}">
                <a16:creationId xmlns:a16="http://schemas.microsoft.com/office/drawing/2014/main" id="{EC68A175-ED63-B1C8-48AF-60C869773315}"/>
              </a:ext>
            </a:extLst>
          </p:cNvPr>
          <p:cNvSpPr>
            <a:spLocks noGrp="1"/>
          </p:cNvSpPr>
          <p:nvPr/>
        </p:nvSpPr>
        <p:spPr>
          <a:xfrm>
            <a:off x="3900000" y="380000"/>
            <a:ext cx="8272000" cy="560000"/>
          </a:xfrm>
          <a:prstGeom prst="rect">
            <a:avLst/>
          </a:prstGeom>
          <a:solidFill>
            <a:srgbClr val="EBF2F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1" name="rc0">
            <a:extLst>
              <a:ext uri="{FF2B5EF4-FFF2-40B4-BE49-F238E27FC236}">
                <a16:creationId xmlns:a16="http://schemas.microsoft.com/office/drawing/2014/main" id="{3CCBDAC1-AC39-0D17-F176-17E82649D13F}"/>
              </a:ext>
            </a:extLst>
          </p:cNvPr>
          <p:cNvSpPr>
            <a:spLocks noGrp="1"/>
          </p:cNvSpPr>
          <p:nvPr/>
        </p:nvSpPr>
        <p:spPr>
          <a:xfrm>
            <a:off x="3980000" y="480000"/>
            <a:ext cx="360000" cy="36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2" name="rt0">
            <a:extLst>
              <a:ext uri="{FF2B5EF4-FFF2-40B4-BE49-F238E27FC236}">
                <a16:creationId xmlns:a16="http://schemas.microsoft.com/office/drawing/2014/main" id="{9D9CBD3A-77D6-DC96-E8AD-EC528902B964}"/>
              </a:ext>
            </a:extLst>
          </p:cNvPr>
          <p:cNvSpPr txBox="1"/>
          <p:nvPr/>
        </p:nvSpPr>
        <p:spPr>
          <a:xfrm>
            <a:off x="3980000" y="48000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900" b="1" dirty="0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23" name="rq0">
            <a:extLst>
              <a:ext uri="{FF2B5EF4-FFF2-40B4-BE49-F238E27FC236}">
                <a16:creationId xmlns:a16="http://schemas.microsoft.com/office/drawing/2014/main" id="{D0FE517C-C16B-BDB9-6230-160DB935AFB2}"/>
              </a:ext>
            </a:extLst>
          </p:cNvPr>
          <p:cNvSpPr txBox="1"/>
          <p:nvPr/>
        </p:nvSpPr>
        <p:spPr>
          <a:xfrm>
            <a:off x="4430000" y="440000"/>
            <a:ext cx="7492000" cy="4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400" b="0" dirty="0">
                <a:solidFill>
                  <a:srgbClr val="4A6580"/>
                </a:solidFill>
              </a:rPr>
              <a:t>Has a written risk analysis been completed in the past 12 months, covering all ePHI locations including cloud and mobile?</a:t>
            </a:r>
          </a:p>
        </p:txBody>
      </p:sp>
      <p:sp>
        <p:nvSpPr>
          <p:cNvPr id="24" name="rr1">
            <a:extLst>
              <a:ext uri="{FF2B5EF4-FFF2-40B4-BE49-F238E27FC236}">
                <a16:creationId xmlns:a16="http://schemas.microsoft.com/office/drawing/2014/main" id="{C9E580AD-E078-E1C2-C85D-0A0EC61DF1D0}"/>
              </a:ext>
            </a:extLst>
          </p:cNvPr>
          <p:cNvSpPr>
            <a:spLocks noGrp="1"/>
          </p:cNvSpPr>
          <p:nvPr/>
        </p:nvSpPr>
        <p:spPr>
          <a:xfrm>
            <a:off x="3900000" y="940000"/>
            <a:ext cx="8272000" cy="5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5" name="rc1">
            <a:extLst>
              <a:ext uri="{FF2B5EF4-FFF2-40B4-BE49-F238E27FC236}">
                <a16:creationId xmlns:a16="http://schemas.microsoft.com/office/drawing/2014/main" id="{18382AC6-0686-A0E7-3021-4E9A206A3BD4}"/>
              </a:ext>
            </a:extLst>
          </p:cNvPr>
          <p:cNvSpPr>
            <a:spLocks noGrp="1"/>
          </p:cNvSpPr>
          <p:nvPr/>
        </p:nvSpPr>
        <p:spPr>
          <a:xfrm>
            <a:off x="3980000" y="1040000"/>
            <a:ext cx="360000" cy="36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6" name="rt1">
            <a:extLst>
              <a:ext uri="{FF2B5EF4-FFF2-40B4-BE49-F238E27FC236}">
                <a16:creationId xmlns:a16="http://schemas.microsoft.com/office/drawing/2014/main" id="{DE529A5E-047B-3322-CDFA-5D70C2E782BA}"/>
              </a:ext>
            </a:extLst>
          </p:cNvPr>
          <p:cNvSpPr txBox="1"/>
          <p:nvPr/>
        </p:nvSpPr>
        <p:spPr>
          <a:xfrm>
            <a:off x="3980000" y="104000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900" b="1" dirty="0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27" name="rq1">
            <a:extLst>
              <a:ext uri="{FF2B5EF4-FFF2-40B4-BE49-F238E27FC236}">
                <a16:creationId xmlns:a16="http://schemas.microsoft.com/office/drawing/2014/main" id="{38E8ED22-1388-3B7A-49A5-88E30B22AEEC}"/>
              </a:ext>
            </a:extLst>
          </p:cNvPr>
          <p:cNvSpPr txBox="1"/>
          <p:nvPr/>
        </p:nvSpPr>
        <p:spPr>
          <a:xfrm>
            <a:off x="4430000" y="1000000"/>
            <a:ext cx="7492000" cy="4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400" b="0" dirty="0">
                <a:solidFill>
                  <a:srgbClr val="4A6580"/>
                </a:solidFill>
              </a:rPr>
              <a:t>Does a written technology asset inventory exist and is it current?</a:t>
            </a:r>
          </a:p>
        </p:txBody>
      </p:sp>
      <p:sp>
        <p:nvSpPr>
          <p:cNvPr id="28" name="rr2">
            <a:extLst>
              <a:ext uri="{FF2B5EF4-FFF2-40B4-BE49-F238E27FC236}">
                <a16:creationId xmlns:a16="http://schemas.microsoft.com/office/drawing/2014/main" id="{28F45787-2C57-3F45-06E1-F13F1711BC5B}"/>
              </a:ext>
            </a:extLst>
          </p:cNvPr>
          <p:cNvSpPr>
            <a:spLocks noGrp="1"/>
          </p:cNvSpPr>
          <p:nvPr/>
        </p:nvSpPr>
        <p:spPr>
          <a:xfrm>
            <a:off x="3900000" y="1500000"/>
            <a:ext cx="8272000" cy="560000"/>
          </a:xfrm>
          <a:prstGeom prst="rect">
            <a:avLst/>
          </a:prstGeom>
          <a:solidFill>
            <a:srgbClr val="EBF2F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9" name="rc2">
            <a:extLst>
              <a:ext uri="{FF2B5EF4-FFF2-40B4-BE49-F238E27FC236}">
                <a16:creationId xmlns:a16="http://schemas.microsoft.com/office/drawing/2014/main" id="{ACE0B262-156E-88C9-907E-DA2F9DA094FE}"/>
              </a:ext>
            </a:extLst>
          </p:cNvPr>
          <p:cNvSpPr>
            <a:spLocks noGrp="1"/>
          </p:cNvSpPr>
          <p:nvPr/>
        </p:nvSpPr>
        <p:spPr>
          <a:xfrm>
            <a:off x="3980000" y="1600000"/>
            <a:ext cx="360000" cy="36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0" name="rt2">
            <a:extLst>
              <a:ext uri="{FF2B5EF4-FFF2-40B4-BE49-F238E27FC236}">
                <a16:creationId xmlns:a16="http://schemas.microsoft.com/office/drawing/2014/main" id="{E07D5C51-20FC-B616-0E25-857408CD0418}"/>
              </a:ext>
            </a:extLst>
          </p:cNvPr>
          <p:cNvSpPr txBox="1"/>
          <p:nvPr/>
        </p:nvSpPr>
        <p:spPr>
          <a:xfrm>
            <a:off x="3980000" y="160000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900" b="1" dirty="0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31" name="rq2">
            <a:extLst>
              <a:ext uri="{FF2B5EF4-FFF2-40B4-BE49-F238E27FC236}">
                <a16:creationId xmlns:a16="http://schemas.microsoft.com/office/drawing/2014/main" id="{C47337DE-D6A1-1C1A-3E16-AEBD9F66EF1E}"/>
              </a:ext>
            </a:extLst>
          </p:cNvPr>
          <p:cNvSpPr txBox="1"/>
          <p:nvPr/>
        </p:nvSpPr>
        <p:spPr>
          <a:xfrm>
            <a:off x="4430000" y="1560000"/>
            <a:ext cx="7492000" cy="4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400" b="0" dirty="0">
                <a:solidFill>
                  <a:srgbClr val="4A6580"/>
                </a:solidFill>
              </a:rPr>
              <a:t>Is MFA deployed across all systems accessing ePHI? Are exceptions documented with compensating controls?</a:t>
            </a:r>
          </a:p>
        </p:txBody>
      </p:sp>
      <p:sp>
        <p:nvSpPr>
          <p:cNvPr id="32" name="rr3">
            <a:extLst>
              <a:ext uri="{FF2B5EF4-FFF2-40B4-BE49-F238E27FC236}">
                <a16:creationId xmlns:a16="http://schemas.microsoft.com/office/drawing/2014/main" id="{030981F6-6E54-8C33-3D53-3DFE4510A089}"/>
              </a:ext>
            </a:extLst>
          </p:cNvPr>
          <p:cNvSpPr>
            <a:spLocks noGrp="1"/>
          </p:cNvSpPr>
          <p:nvPr/>
        </p:nvSpPr>
        <p:spPr>
          <a:xfrm>
            <a:off x="3900000" y="2060000"/>
            <a:ext cx="8272000" cy="5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3" name="rc3">
            <a:extLst>
              <a:ext uri="{FF2B5EF4-FFF2-40B4-BE49-F238E27FC236}">
                <a16:creationId xmlns:a16="http://schemas.microsoft.com/office/drawing/2014/main" id="{64379411-F146-2DBB-50CD-2BB4E8180095}"/>
              </a:ext>
            </a:extLst>
          </p:cNvPr>
          <p:cNvSpPr>
            <a:spLocks noGrp="1"/>
          </p:cNvSpPr>
          <p:nvPr/>
        </p:nvSpPr>
        <p:spPr>
          <a:xfrm>
            <a:off x="3980000" y="2160000"/>
            <a:ext cx="360000" cy="36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4" name="rt3">
            <a:extLst>
              <a:ext uri="{FF2B5EF4-FFF2-40B4-BE49-F238E27FC236}">
                <a16:creationId xmlns:a16="http://schemas.microsoft.com/office/drawing/2014/main" id="{F156C409-A535-0602-B06C-A6B3CB20971F}"/>
              </a:ext>
            </a:extLst>
          </p:cNvPr>
          <p:cNvSpPr txBox="1"/>
          <p:nvPr/>
        </p:nvSpPr>
        <p:spPr>
          <a:xfrm>
            <a:off x="3980000" y="216000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900" b="1" dirty="0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35" name="rq3">
            <a:extLst>
              <a:ext uri="{FF2B5EF4-FFF2-40B4-BE49-F238E27FC236}">
                <a16:creationId xmlns:a16="http://schemas.microsoft.com/office/drawing/2014/main" id="{EFA0FBD0-361C-86B5-69FC-F50B8FD7A0A0}"/>
              </a:ext>
            </a:extLst>
          </p:cNvPr>
          <p:cNvSpPr txBox="1"/>
          <p:nvPr/>
        </p:nvSpPr>
        <p:spPr>
          <a:xfrm>
            <a:off x="4430000" y="2120000"/>
            <a:ext cx="7492000" cy="4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400" b="0" dirty="0">
                <a:solidFill>
                  <a:srgbClr val="4A6580"/>
                </a:solidFill>
              </a:rPr>
              <a:t>Is ePHI encrypted at rest and in transit? Are unencrypted repositories known and tracked?</a:t>
            </a:r>
          </a:p>
        </p:txBody>
      </p:sp>
      <p:sp>
        <p:nvSpPr>
          <p:cNvPr id="36" name="rr4">
            <a:extLst>
              <a:ext uri="{FF2B5EF4-FFF2-40B4-BE49-F238E27FC236}">
                <a16:creationId xmlns:a16="http://schemas.microsoft.com/office/drawing/2014/main" id="{70D5A6B7-BA19-6ED8-C01C-CCD4539541B7}"/>
              </a:ext>
            </a:extLst>
          </p:cNvPr>
          <p:cNvSpPr>
            <a:spLocks noGrp="1"/>
          </p:cNvSpPr>
          <p:nvPr/>
        </p:nvSpPr>
        <p:spPr>
          <a:xfrm>
            <a:off x="3900000" y="2620000"/>
            <a:ext cx="8272000" cy="560000"/>
          </a:xfrm>
          <a:prstGeom prst="rect">
            <a:avLst/>
          </a:prstGeom>
          <a:solidFill>
            <a:srgbClr val="EBF2F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7" name="rc4">
            <a:extLst>
              <a:ext uri="{FF2B5EF4-FFF2-40B4-BE49-F238E27FC236}">
                <a16:creationId xmlns:a16="http://schemas.microsoft.com/office/drawing/2014/main" id="{DA46DCBB-60CD-224E-B908-B928707078F7}"/>
              </a:ext>
            </a:extLst>
          </p:cNvPr>
          <p:cNvSpPr>
            <a:spLocks noGrp="1"/>
          </p:cNvSpPr>
          <p:nvPr/>
        </p:nvSpPr>
        <p:spPr>
          <a:xfrm>
            <a:off x="3980000" y="2720000"/>
            <a:ext cx="360000" cy="36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8" name="rt4">
            <a:extLst>
              <a:ext uri="{FF2B5EF4-FFF2-40B4-BE49-F238E27FC236}">
                <a16:creationId xmlns:a16="http://schemas.microsoft.com/office/drawing/2014/main" id="{7D6EA72A-4A2D-8D86-0A74-F4FDFDB5E510}"/>
              </a:ext>
            </a:extLst>
          </p:cNvPr>
          <p:cNvSpPr txBox="1"/>
          <p:nvPr/>
        </p:nvSpPr>
        <p:spPr>
          <a:xfrm>
            <a:off x="3980000" y="272000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900" b="1" dirty="0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39" name="rq4">
            <a:extLst>
              <a:ext uri="{FF2B5EF4-FFF2-40B4-BE49-F238E27FC236}">
                <a16:creationId xmlns:a16="http://schemas.microsoft.com/office/drawing/2014/main" id="{4BA5CC14-04AD-8700-660A-666856A817EC}"/>
              </a:ext>
            </a:extLst>
          </p:cNvPr>
          <p:cNvSpPr txBox="1"/>
          <p:nvPr/>
        </p:nvSpPr>
        <p:spPr>
          <a:xfrm>
            <a:off x="4430000" y="2680000"/>
            <a:ext cx="7492000" cy="4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400" b="0" dirty="0">
                <a:solidFill>
                  <a:srgbClr val="4A6580"/>
                </a:solidFill>
              </a:rPr>
              <a:t>Are quarterly access reviews conducted for privileged accounts?</a:t>
            </a:r>
          </a:p>
        </p:txBody>
      </p:sp>
      <p:sp>
        <p:nvSpPr>
          <p:cNvPr id="40" name="rr5">
            <a:extLst>
              <a:ext uri="{FF2B5EF4-FFF2-40B4-BE49-F238E27FC236}">
                <a16:creationId xmlns:a16="http://schemas.microsoft.com/office/drawing/2014/main" id="{EF2CE476-F801-C24D-67E9-81F39E13A3C4}"/>
              </a:ext>
            </a:extLst>
          </p:cNvPr>
          <p:cNvSpPr>
            <a:spLocks noGrp="1"/>
          </p:cNvSpPr>
          <p:nvPr/>
        </p:nvSpPr>
        <p:spPr>
          <a:xfrm>
            <a:off x="3900000" y="3180000"/>
            <a:ext cx="8272000" cy="5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1" name="rc5">
            <a:extLst>
              <a:ext uri="{FF2B5EF4-FFF2-40B4-BE49-F238E27FC236}">
                <a16:creationId xmlns:a16="http://schemas.microsoft.com/office/drawing/2014/main" id="{B6D71FB6-2B4B-B69B-5C62-D5CB0E9A2486}"/>
              </a:ext>
            </a:extLst>
          </p:cNvPr>
          <p:cNvSpPr>
            <a:spLocks noGrp="1"/>
          </p:cNvSpPr>
          <p:nvPr/>
        </p:nvSpPr>
        <p:spPr>
          <a:xfrm>
            <a:off x="3980000" y="3280000"/>
            <a:ext cx="360000" cy="36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2" name="rt5">
            <a:extLst>
              <a:ext uri="{FF2B5EF4-FFF2-40B4-BE49-F238E27FC236}">
                <a16:creationId xmlns:a16="http://schemas.microsoft.com/office/drawing/2014/main" id="{20D5A7FC-87AD-45B2-B8B8-55CC244DE80F}"/>
              </a:ext>
            </a:extLst>
          </p:cNvPr>
          <p:cNvSpPr txBox="1"/>
          <p:nvPr/>
        </p:nvSpPr>
        <p:spPr>
          <a:xfrm>
            <a:off x="3980000" y="328000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900" b="1" dirty="0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43" name="rq5">
            <a:extLst>
              <a:ext uri="{FF2B5EF4-FFF2-40B4-BE49-F238E27FC236}">
                <a16:creationId xmlns:a16="http://schemas.microsoft.com/office/drawing/2014/main" id="{64741FBD-15E3-7CB1-0380-79EC2C0BF200}"/>
              </a:ext>
            </a:extLst>
          </p:cNvPr>
          <p:cNvSpPr txBox="1"/>
          <p:nvPr/>
        </p:nvSpPr>
        <p:spPr>
          <a:xfrm>
            <a:off x="4430000" y="3240000"/>
            <a:ext cx="7492000" cy="4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400" b="0" dirty="0">
                <a:solidFill>
                  <a:srgbClr val="4A6580"/>
                </a:solidFill>
              </a:rPr>
              <a:t>Is there a documented vulnerability management program with defined patch timelines?</a:t>
            </a:r>
          </a:p>
        </p:txBody>
      </p:sp>
      <p:sp>
        <p:nvSpPr>
          <p:cNvPr id="44" name="rr6">
            <a:extLst>
              <a:ext uri="{FF2B5EF4-FFF2-40B4-BE49-F238E27FC236}">
                <a16:creationId xmlns:a16="http://schemas.microsoft.com/office/drawing/2014/main" id="{55581DB8-E511-378C-0AAC-71304F474537}"/>
              </a:ext>
            </a:extLst>
          </p:cNvPr>
          <p:cNvSpPr>
            <a:spLocks noGrp="1"/>
          </p:cNvSpPr>
          <p:nvPr/>
        </p:nvSpPr>
        <p:spPr>
          <a:xfrm>
            <a:off x="3900000" y="3740000"/>
            <a:ext cx="8272000" cy="560000"/>
          </a:xfrm>
          <a:prstGeom prst="rect">
            <a:avLst/>
          </a:prstGeom>
          <a:solidFill>
            <a:srgbClr val="EBF2F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5" name="rc6">
            <a:extLst>
              <a:ext uri="{FF2B5EF4-FFF2-40B4-BE49-F238E27FC236}">
                <a16:creationId xmlns:a16="http://schemas.microsoft.com/office/drawing/2014/main" id="{382C58AF-A9C1-7F54-DFA5-B68767E0152A}"/>
              </a:ext>
            </a:extLst>
          </p:cNvPr>
          <p:cNvSpPr>
            <a:spLocks noGrp="1"/>
          </p:cNvSpPr>
          <p:nvPr/>
        </p:nvSpPr>
        <p:spPr>
          <a:xfrm>
            <a:off x="3980000" y="3840000"/>
            <a:ext cx="360000" cy="36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6" name="rt6">
            <a:extLst>
              <a:ext uri="{FF2B5EF4-FFF2-40B4-BE49-F238E27FC236}">
                <a16:creationId xmlns:a16="http://schemas.microsoft.com/office/drawing/2014/main" id="{19315B57-22F0-CA79-A738-D717981A94D1}"/>
              </a:ext>
            </a:extLst>
          </p:cNvPr>
          <p:cNvSpPr txBox="1"/>
          <p:nvPr/>
        </p:nvSpPr>
        <p:spPr>
          <a:xfrm>
            <a:off x="3980000" y="384000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900" b="1" dirty="0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47" name="rq6">
            <a:extLst>
              <a:ext uri="{FF2B5EF4-FFF2-40B4-BE49-F238E27FC236}">
                <a16:creationId xmlns:a16="http://schemas.microsoft.com/office/drawing/2014/main" id="{5F6AFCC2-7330-817B-64B3-E180B78F8507}"/>
              </a:ext>
            </a:extLst>
          </p:cNvPr>
          <p:cNvSpPr txBox="1"/>
          <p:nvPr/>
        </p:nvSpPr>
        <p:spPr>
          <a:xfrm>
            <a:off x="4430000" y="3800000"/>
            <a:ext cx="7492000" cy="4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400" b="0" dirty="0">
                <a:solidFill>
                  <a:srgbClr val="4A6580"/>
                </a:solidFill>
              </a:rPr>
              <a:t>Has the contingency plan been tested within the past year with documented results and remediation?</a:t>
            </a:r>
          </a:p>
        </p:txBody>
      </p:sp>
      <p:sp>
        <p:nvSpPr>
          <p:cNvPr id="48" name="tip_bg">
            <a:extLst>
              <a:ext uri="{FF2B5EF4-FFF2-40B4-BE49-F238E27FC236}">
                <a16:creationId xmlns:a16="http://schemas.microsoft.com/office/drawing/2014/main" id="{9FE5AD06-FA1B-513C-53D3-DFB6853FA017}"/>
              </a:ext>
            </a:extLst>
          </p:cNvPr>
          <p:cNvSpPr>
            <a:spLocks noGrp="1"/>
          </p:cNvSpPr>
          <p:nvPr/>
        </p:nvSpPr>
        <p:spPr>
          <a:xfrm>
            <a:off x="0" y="4380000"/>
            <a:ext cx="12192000" cy="871000"/>
          </a:xfrm>
          <a:prstGeom prst="rect">
            <a:avLst/>
          </a:prstGeom>
          <a:solidFill>
            <a:srgbClr val="0A1E38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9" name="tip_bar">
            <a:extLst>
              <a:ext uri="{FF2B5EF4-FFF2-40B4-BE49-F238E27FC236}">
                <a16:creationId xmlns:a16="http://schemas.microsoft.com/office/drawing/2014/main" id="{35457BA4-4197-1B11-781D-41B0E10F0049}"/>
              </a:ext>
            </a:extLst>
          </p:cNvPr>
          <p:cNvSpPr>
            <a:spLocks noGrp="1"/>
          </p:cNvSpPr>
          <p:nvPr/>
        </p:nvSpPr>
        <p:spPr>
          <a:xfrm>
            <a:off x="0" y="4380000"/>
            <a:ext cx="80000" cy="87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0" name="tip_lbl">
            <a:extLst>
              <a:ext uri="{FF2B5EF4-FFF2-40B4-BE49-F238E27FC236}">
                <a16:creationId xmlns:a16="http://schemas.microsoft.com/office/drawing/2014/main" id="{90824CE7-3C39-B194-C3E6-79E0743302D4}"/>
              </a:ext>
            </a:extLst>
          </p:cNvPr>
          <p:cNvSpPr txBox="1"/>
          <p:nvPr/>
        </p:nvSpPr>
        <p:spPr>
          <a:xfrm>
            <a:off x="180000" y="4450000"/>
            <a:ext cx="1200000" cy="2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200" b="1" dirty="0">
                <a:solidFill>
                  <a:srgbClr val="FFC000"/>
                </a:solidFill>
              </a:rPr>
              <a:t>AUDIT TIP</a:t>
            </a:r>
          </a:p>
        </p:txBody>
      </p:sp>
      <p:sp>
        <p:nvSpPr>
          <p:cNvPr id="51" name="tip_txt">
            <a:extLst>
              <a:ext uri="{FF2B5EF4-FFF2-40B4-BE49-F238E27FC236}">
                <a16:creationId xmlns:a16="http://schemas.microsoft.com/office/drawing/2014/main" id="{F161B36D-6C5E-D6D1-7625-2806863CF875}"/>
              </a:ext>
            </a:extLst>
          </p:cNvPr>
          <p:cNvSpPr txBox="1"/>
          <p:nvPr/>
        </p:nvSpPr>
        <p:spPr>
          <a:xfrm>
            <a:off x="180000" y="4670000"/>
            <a:ext cx="11700000" cy="3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>
              <a:buNone/>
            </a:pPr>
            <a:r>
              <a:rPr lang="en-US" sz="1450" b="0" i="1" dirty="0">
                <a:solidFill>
                  <a:srgbClr val="C0D8E8"/>
                </a:solidFill>
              </a:rPr>
              <a:t>Request the most recent risk analysis and trace identified risks to documented remediation actions — the gap between identified risk and remediation is a frequent OCR finding.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dr">
            <a:extLst>
              <a:ext uri="{FF2B5EF4-FFF2-40B4-BE49-F238E27FC236}">
                <a16:creationId xmlns:a16="http://schemas.microsoft.com/office/drawing/2014/main" id="{F3A64034-16A9-13FF-4A3C-9AC4D1E9E4D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80000"/>
          </a:xfrm>
          <a:prstGeom prst="rect">
            <a:avLst/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" name="htop">
            <a:extLst>
              <a:ext uri="{FF2B5EF4-FFF2-40B4-BE49-F238E27FC236}">
                <a16:creationId xmlns:a16="http://schemas.microsoft.com/office/drawing/2014/main" id="{CD4E384A-ABD3-4523-14A3-48661E5EF159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55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" name="ttl">
            <a:extLst>
              <a:ext uri="{FF2B5EF4-FFF2-40B4-BE49-F238E27FC236}">
                <a16:creationId xmlns:a16="http://schemas.microsoft.com/office/drawing/2014/main" id="{5E27462D-182A-621C-6BCF-62B65DA1BE67}"/>
              </a:ext>
            </a:extLst>
          </p:cNvPr>
          <p:cNvSpPr txBox="1"/>
          <p:nvPr/>
        </p:nvSpPr>
        <p:spPr>
          <a:xfrm>
            <a:off x="380000" y="65000"/>
            <a:ext cx="1143200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lnSpcReduction="10000"/>
          </a:bodyPr>
          <a:lstStyle/>
          <a:p>
            <a:pPr>
              <a:buNone/>
            </a:pPr>
            <a:r>
              <a:rPr lang="en-US" sz="2800" b="1" dirty="0">
                <a:solidFill>
                  <a:srgbClr val="FFFFFF"/>
                </a:solidFill>
              </a:rPr>
              <a:t>The Role of Internal Audit in HIPAA Governance</a:t>
            </a:r>
          </a:p>
        </p:txBody>
      </p:sp>
      <p:sp>
        <p:nvSpPr>
          <p:cNvPr id="8" name="s1h">
            <a:extLst>
              <a:ext uri="{FF2B5EF4-FFF2-40B4-BE49-F238E27FC236}">
                <a16:creationId xmlns:a16="http://schemas.microsoft.com/office/drawing/2014/main" id="{79204DA2-9D70-A14B-B71E-41B4D0297DB8}"/>
              </a:ext>
            </a:extLst>
          </p:cNvPr>
          <p:cNvSpPr txBox="1"/>
          <p:nvPr/>
        </p:nvSpPr>
        <p:spPr>
          <a:xfrm>
            <a:off x="380000" y="835000"/>
            <a:ext cx="7000000" cy="21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00" b="1" dirty="0">
                <a:solidFill>
                  <a:srgbClr val="1B3664"/>
                </a:solidFill>
              </a:rPr>
              <a:t>OPPORTUNITIES FOR INTERNAL AUDIT</a:t>
            </a:r>
          </a:p>
        </p:txBody>
      </p:sp>
      <p:sp>
        <p:nvSpPr>
          <p:cNvPr id="9" name="s1div">
            <a:extLst>
              <a:ext uri="{FF2B5EF4-FFF2-40B4-BE49-F238E27FC236}">
                <a16:creationId xmlns:a16="http://schemas.microsoft.com/office/drawing/2014/main" id="{A886C510-8366-2B25-475B-B03DDEC370AE}"/>
              </a:ext>
            </a:extLst>
          </p:cNvPr>
          <p:cNvSpPr>
            <a:spLocks noGrp="1"/>
          </p:cNvSpPr>
          <p:nvPr/>
        </p:nvSpPr>
        <p:spPr>
          <a:xfrm>
            <a:off x="380000" y="1050000"/>
            <a:ext cx="600000" cy="6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0" name="card">
            <a:extLst>
              <a:ext uri="{FF2B5EF4-FFF2-40B4-BE49-F238E27FC236}">
                <a16:creationId xmlns:a16="http://schemas.microsoft.com/office/drawing/2014/main" id="{2EA7F067-7809-9E79-B71F-8B2D09755F61}"/>
              </a:ext>
            </a:extLst>
          </p:cNvPr>
          <p:cNvSpPr>
            <a:spLocks noGrp="1"/>
          </p:cNvSpPr>
          <p:nvPr/>
        </p:nvSpPr>
        <p:spPr>
          <a:xfrm>
            <a:off x="380000" y="1120000"/>
            <a:ext cx="5706000" cy="1020000"/>
          </a:xfrm>
          <a:prstGeom prst="roundRect">
            <a:avLst>
              <a:gd name="adj" fmla="val 14000"/>
            </a:avLst>
          </a:prstGeom>
          <a:solidFill>
            <a:srgbClr val="FFFFFF"/>
          </a:solidFill>
          <a:ln w="9525">
            <a:solidFill>
              <a:srgbClr val="E4EDF5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11" name="bar">
            <a:extLst>
              <a:ext uri="{FF2B5EF4-FFF2-40B4-BE49-F238E27FC236}">
                <a16:creationId xmlns:a16="http://schemas.microsoft.com/office/drawing/2014/main" id="{471DD298-094A-4E71-9CB9-05A1F7FB1BE2}"/>
              </a:ext>
            </a:extLst>
          </p:cNvPr>
          <p:cNvSpPr>
            <a:spLocks noGrp="1"/>
          </p:cNvSpPr>
          <p:nvPr/>
        </p:nvSpPr>
        <p:spPr>
          <a:xfrm>
            <a:off x="380000" y="1120000"/>
            <a:ext cx="65000" cy="102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2" name="hl">
            <a:extLst>
              <a:ext uri="{FF2B5EF4-FFF2-40B4-BE49-F238E27FC236}">
                <a16:creationId xmlns:a16="http://schemas.microsoft.com/office/drawing/2014/main" id="{864EAD8F-34C3-E15B-7C07-818290F199BA}"/>
              </a:ext>
            </a:extLst>
          </p:cNvPr>
          <p:cNvSpPr txBox="1"/>
          <p:nvPr/>
        </p:nvSpPr>
        <p:spPr>
          <a:xfrm>
            <a:off x="525000" y="1240000"/>
            <a:ext cx="5481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1B3664"/>
                </a:solidFill>
              </a:rPr>
              <a:t>Support gap assessments</a:t>
            </a:r>
          </a:p>
        </p:txBody>
      </p:sp>
      <p:sp>
        <p:nvSpPr>
          <p:cNvPr id="13" name="dt">
            <a:extLst>
              <a:ext uri="{FF2B5EF4-FFF2-40B4-BE49-F238E27FC236}">
                <a16:creationId xmlns:a16="http://schemas.microsoft.com/office/drawing/2014/main" id="{EC837975-9EAB-A6D6-6AAE-1227735610E0}"/>
              </a:ext>
            </a:extLst>
          </p:cNvPr>
          <p:cNvSpPr txBox="1"/>
          <p:nvPr/>
        </p:nvSpPr>
        <p:spPr>
          <a:xfrm>
            <a:off x="525000" y="1550000"/>
            <a:ext cx="5481000" cy="51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50" b="0" dirty="0">
                <a:solidFill>
                  <a:srgbClr val="4A6580"/>
                </a:solidFill>
              </a:rPr>
              <a:t>Advisory opportunity: benchmark compliance and identify remediation priorities across health care components</a:t>
            </a:r>
          </a:p>
        </p:txBody>
      </p:sp>
      <p:sp>
        <p:nvSpPr>
          <p:cNvPr id="14" name="card">
            <a:extLst>
              <a:ext uri="{FF2B5EF4-FFF2-40B4-BE49-F238E27FC236}">
                <a16:creationId xmlns:a16="http://schemas.microsoft.com/office/drawing/2014/main" id="{BA31CD54-6AC8-A79F-E62B-17E3154EB378}"/>
              </a:ext>
            </a:extLst>
          </p:cNvPr>
          <p:cNvSpPr>
            <a:spLocks noGrp="1"/>
          </p:cNvSpPr>
          <p:nvPr/>
        </p:nvSpPr>
        <p:spPr>
          <a:xfrm>
            <a:off x="6286000" y="1120000"/>
            <a:ext cx="5706000" cy="1020000"/>
          </a:xfrm>
          <a:prstGeom prst="roundRect">
            <a:avLst>
              <a:gd name="adj" fmla="val 14000"/>
            </a:avLst>
          </a:prstGeom>
          <a:solidFill>
            <a:srgbClr val="FFFFFF"/>
          </a:solidFill>
          <a:ln w="9525">
            <a:solidFill>
              <a:srgbClr val="E4EDF5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15" name="bar">
            <a:extLst>
              <a:ext uri="{FF2B5EF4-FFF2-40B4-BE49-F238E27FC236}">
                <a16:creationId xmlns:a16="http://schemas.microsoft.com/office/drawing/2014/main" id="{7FE15F93-CDD0-A071-FA03-115C8FF3C533}"/>
              </a:ext>
            </a:extLst>
          </p:cNvPr>
          <p:cNvSpPr>
            <a:spLocks noGrp="1"/>
          </p:cNvSpPr>
          <p:nvPr/>
        </p:nvSpPr>
        <p:spPr>
          <a:xfrm>
            <a:off x="6286000" y="1120000"/>
            <a:ext cx="65000" cy="1020000"/>
          </a:xfrm>
          <a:prstGeom prst="rect">
            <a:avLst/>
          </a:prstGeom>
          <a:solidFill>
            <a:srgbClr val="0E8FA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6" name="hl">
            <a:extLst>
              <a:ext uri="{FF2B5EF4-FFF2-40B4-BE49-F238E27FC236}">
                <a16:creationId xmlns:a16="http://schemas.microsoft.com/office/drawing/2014/main" id="{F3AEA8FC-D17A-6E79-E241-D2774254E093}"/>
              </a:ext>
            </a:extLst>
          </p:cNvPr>
          <p:cNvSpPr txBox="1"/>
          <p:nvPr/>
        </p:nvSpPr>
        <p:spPr>
          <a:xfrm>
            <a:off x="6431000" y="1240000"/>
            <a:ext cx="5481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0A6B7A"/>
                </a:solidFill>
              </a:rPr>
              <a:t>Test key technical controls</a:t>
            </a:r>
          </a:p>
        </p:txBody>
      </p:sp>
      <p:sp>
        <p:nvSpPr>
          <p:cNvPr id="17" name="dt">
            <a:extLst>
              <a:ext uri="{FF2B5EF4-FFF2-40B4-BE49-F238E27FC236}">
                <a16:creationId xmlns:a16="http://schemas.microsoft.com/office/drawing/2014/main" id="{BB516240-4AFB-0DDB-1B45-BD8870B3DADF}"/>
              </a:ext>
            </a:extLst>
          </p:cNvPr>
          <p:cNvSpPr txBox="1"/>
          <p:nvPr/>
        </p:nvSpPr>
        <p:spPr>
          <a:xfrm>
            <a:off x="6431000" y="1550000"/>
            <a:ext cx="5481000" cy="51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50" b="0" dirty="0">
                <a:solidFill>
                  <a:srgbClr val="4A6580"/>
                </a:solidFill>
              </a:rPr>
              <a:t>Evaluate access management, encryption, audit logging, and MFA deployment against Security Rule requirements</a:t>
            </a:r>
          </a:p>
        </p:txBody>
      </p:sp>
      <p:sp>
        <p:nvSpPr>
          <p:cNvPr id="18" name="card">
            <a:extLst>
              <a:ext uri="{FF2B5EF4-FFF2-40B4-BE49-F238E27FC236}">
                <a16:creationId xmlns:a16="http://schemas.microsoft.com/office/drawing/2014/main" id="{30CD38B5-489E-98AE-47DB-3808641A3DEE}"/>
              </a:ext>
            </a:extLst>
          </p:cNvPr>
          <p:cNvSpPr>
            <a:spLocks noGrp="1"/>
          </p:cNvSpPr>
          <p:nvPr/>
        </p:nvSpPr>
        <p:spPr>
          <a:xfrm>
            <a:off x="380000" y="2200000"/>
            <a:ext cx="5706000" cy="1020000"/>
          </a:xfrm>
          <a:prstGeom prst="roundRect">
            <a:avLst>
              <a:gd name="adj" fmla="val 14000"/>
            </a:avLst>
          </a:prstGeom>
          <a:solidFill>
            <a:srgbClr val="FFFFFF"/>
          </a:solidFill>
          <a:ln w="9525">
            <a:solidFill>
              <a:srgbClr val="E4EDF5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19" name="bar">
            <a:extLst>
              <a:ext uri="{FF2B5EF4-FFF2-40B4-BE49-F238E27FC236}">
                <a16:creationId xmlns:a16="http://schemas.microsoft.com/office/drawing/2014/main" id="{9BE47002-A03E-9811-860A-D1E590A02B00}"/>
              </a:ext>
            </a:extLst>
          </p:cNvPr>
          <p:cNvSpPr>
            <a:spLocks noGrp="1"/>
          </p:cNvSpPr>
          <p:nvPr/>
        </p:nvSpPr>
        <p:spPr>
          <a:xfrm>
            <a:off x="380000" y="2200000"/>
            <a:ext cx="65000" cy="102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0" name="hl">
            <a:extLst>
              <a:ext uri="{FF2B5EF4-FFF2-40B4-BE49-F238E27FC236}">
                <a16:creationId xmlns:a16="http://schemas.microsoft.com/office/drawing/2014/main" id="{B159BD1C-67A2-C744-1499-DF96C4712BC2}"/>
              </a:ext>
            </a:extLst>
          </p:cNvPr>
          <p:cNvSpPr txBox="1"/>
          <p:nvPr/>
        </p:nvSpPr>
        <p:spPr>
          <a:xfrm>
            <a:off x="525000" y="2320000"/>
            <a:ext cx="5481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1B3664"/>
                </a:solidFill>
              </a:rPr>
              <a:t>Assess the risk analysis</a:t>
            </a:r>
          </a:p>
        </p:txBody>
      </p:sp>
      <p:sp>
        <p:nvSpPr>
          <p:cNvPr id="21" name="dt">
            <a:extLst>
              <a:ext uri="{FF2B5EF4-FFF2-40B4-BE49-F238E27FC236}">
                <a16:creationId xmlns:a16="http://schemas.microsoft.com/office/drawing/2014/main" id="{DBB7DEC2-25C7-2924-2E20-44AE173362A9}"/>
              </a:ext>
            </a:extLst>
          </p:cNvPr>
          <p:cNvSpPr txBox="1"/>
          <p:nvPr/>
        </p:nvSpPr>
        <p:spPr>
          <a:xfrm>
            <a:off x="525000" y="2630000"/>
            <a:ext cx="5481000" cy="51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50" b="0" dirty="0">
                <a:solidFill>
                  <a:srgbClr val="4A6580"/>
                </a:solidFill>
              </a:rPr>
              <a:t>Annually evaluate whether the HIPAA risk analysis is written, comprehensive, current, and linked to a risk management plan</a:t>
            </a:r>
          </a:p>
        </p:txBody>
      </p:sp>
      <p:sp>
        <p:nvSpPr>
          <p:cNvPr id="22" name="card">
            <a:extLst>
              <a:ext uri="{FF2B5EF4-FFF2-40B4-BE49-F238E27FC236}">
                <a16:creationId xmlns:a16="http://schemas.microsoft.com/office/drawing/2014/main" id="{4C9006ED-255D-7CBD-0D8A-295D0724FF9B}"/>
              </a:ext>
            </a:extLst>
          </p:cNvPr>
          <p:cNvSpPr>
            <a:spLocks noGrp="1"/>
          </p:cNvSpPr>
          <p:nvPr/>
        </p:nvSpPr>
        <p:spPr>
          <a:xfrm>
            <a:off x="6286000" y="2200000"/>
            <a:ext cx="5706000" cy="1020000"/>
          </a:xfrm>
          <a:prstGeom prst="roundRect">
            <a:avLst>
              <a:gd name="adj" fmla="val 14000"/>
            </a:avLst>
          </a:prstGeom>
          <a:solidFill>
            <a:srgbClr val="FFFFFF"/>
          </a:solidFill>
          <a:ln w="9525">
            <a:solidFill>
              <a:srgbClr val="E4EDF5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23" name="bar">
            <a:extLst>
              <a:ext uri="{FF2B5EF4-FFF2-40B4-BE49-F238E27FC236}">
                <a16:creationId xmlns:a16="http://schemas.microsoft.com/office/drawing/2014/main" id="{C344F5E2-8677-CD05-B9C8-4D283571CF9B}"/>
              </a:ext>
            </a:extLst>
          </p:cNvPr>
          <p:cNvSpPr>
            <a:spLocks noGrp="1"/>
          </p:cNvSpPr>
          <p:nvPr/>
        </p:nvSpPr>
        <p:spPr>
          <a:xfrm>
            <a:off x="6286000" y="2200000"/>
            <a:ext cx="65000" cy="1020000"/>
          </a:xfrm>
          <a:prstGeom prst="rect">
            <a:avLst/>
          </a:prstGeom>
          <a:solidFill>
            <a:srgbClr val="0E8FA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4" name="hl">
            <a:extLst>
              <a:ext uri="{FF2B5EF4-FFF2-40B4-BE49-F238E27FC236}">
                <a16:creationId xmlns:a16="http://schemas.microsoft.com/office/drawing/2014/main" id="{BBB8FAC3-0847-57A7-34F9-D8FDBF035E7F}"/>
              </a:ext>
            </a:extLst>
          </p:cNvPr>
          <p:cNvSpPr txBox="1"/>
          <p:nvPr/>
        </p:nvSpPr>
        <p:spPr>
          <a:xfrm>
            <a:off x="6431000" y="2320000"/>
            <a:ext cx="5481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0A6B7A"/>
                </a:solidFill>
              </a:rPr>
              <a:t>Evaluate training effectiveness</a:t>
            </a:r>
          </a:p>
        </p:txBody>
      </p:sp>
      <p:sp>
        <p:nvSpPr>
          <p:cNvPr id="25" name="dt">
            <a:extLst>
              <a:ext uri="{FF2B5EF4-FFF2-40B4-BE49-F238E27FC236}">
                <a16:creationId xmlns:a16="http://schemas.microsoft.com/office/drawing/2014/main" id="{1F026A02-405D-C99D-0BB2-EDEC23F29055}"/>
              </a:ext>
            </a:extLst>
          </p:cNvPr>
          <p:cNvSpPr txBox="1"/>
          <p:nvPr/>
        </p:nvSpPr>
        <p:spPr>
          <a:xfrm>
            <a:off x="6431000" y="2630000"/>
            <a:ext cx="5481000" cy="51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50" b="0" dirty="0">
                <a:solidFill>
                  <a:srgbClr val="4A6580"/>
                </a:solidFill>
              </a:rPr>
              <a:t>Not just whether training occurred — assess comprehension, coverage, and role-specific content for ePHI-handling staff</a:t>
            </a:r>
          </a:p>
        </p:txBody>
      </p:sp>
      <p:sp>
        <p:nvSpPr>
          <p:cNvPr id="26" name="card">
            <a:extLst>
              <a:ext uri="{FF2B5EF4-FFF2-40B4-BE49-F238E27FC236}">
                <a16:creationId xmlns:a16="http://schemas.microsoft.com/office/drawing/2014/main" id="{E4C89AB6-FF45-4C8E-205A-6C35A5BBA087}"/>
              </a:ext>
            </a:extLst>
          </p:cNvPr>
          <p:cNvSpPr>
            <a:spLocks noGrp="1"/>
          </p:cNvSpPr>
          <p:nvPr/>
        </p:nvSpPr>
        <p:spPr>
          <a:xfrm>
            <a:off x="380000" y="3280000"/>
            <a:ext cx="5706000" cy="1020000"/>
          </a:xfrm>
          <a:prstGeom prst="roundRect">
            <a:avLst>
              <a:gd name="adj" fmla="val 14000"/>
            </a:avLst>
          </a:prstGeom>
          <a:solidFill>
            <a:srgbClr val="FFFFFF"/>
          </a:solidFill>
          <a:ln w="9525">
            <a:solidFill>
              <a:srgbClr val="E4EDF5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27" name="bar">
            <a:extLst>
              <a:ext uri="{FF2B5EF4-FFF2-40B4-BE49-F238E27FC236}">
                <a16:creationId xmlns:a16="http://schemas.microsoft.com/office/drawing/2014/main" id="{FE90F171-95D1-CCDB-0A45-52EDECBC4428}"/>
              </a:ext>
            </a:extLst>
          </p:cNvPr>
          <p:cNvSpPr>
            <a:spLocks noGrp="1"/>
          </p:cNvSpPr>
          <p:nvPr/>
        </p:nvSpPr>
        <p:spPr>
          <a:xfrm>
            <a:off x="380000" y="3280000"/>
            <a:ext cx="65000" cy="102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8" name="hl">
            <a:extLst>
              <a:ext uri="{FF2B5EF4-FFF2-40B4-BE49-F238E27FC236}">
                <a16:creationId xmlns:a16="http://schemas.microsoft.com/office/drawing/2014/main" id="{7A891BD5-6631-3ADF-EAA0-4FEB7D4BBA34}"/>
              </a:ext>
            </a:extLst>
          </p:cNvPr>
          <p:cNvSpPr txBox="1"/>
          <p:nvPr/>
        </p:nvSpPr>
        <p:spPr>
          <a:xfrm>
            <a:off x="525000" y="3400000"/>
            <a:ext cx="5481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1B3664"/>
                </a:solidFill>
              </a:rPr>
              <a:t>Review BAA inventory</a:t>
            </a:r>
          </a:p>
        </p:txBody>
      </p:sp>
      <p:sp>
        <p:nvSpPr>
          <p:cNvPr id="29" name="dt">
            <a:extLst>
              <a:ext uri="{FF2B5EF4-FFF2-40B4-BE49-F238E27FC236}">
                <a16:creationId xmlns:a16="http://schemas.microsoft.com/office/drawing/2014/main" id="{2D061156-51A3-ABF5-D26F-A2C21C09ECC9}"/>
              </a:ext>
            </a:extLst>
          </p:cNvPr>
          <p:cNvSpPr txBox="1"/>
          <p:nvPr/>
        </p:nvSpPr>
        <p:spPr>
          <a:xfrm>
            <a:off x="525000" y="3710000"/>
            <a:ext cx="5481000" cy="51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50" b="0" dirty="0">
                <a:solidFill>
                  <a:srgbClr val="4A6580"/>
                </a:solidFill>
              </a:rPr>
              <a:t>Test completeness of Business Associate Agreements and agreement quality — including annual verification requirements</a:t>
            </a:r>
          </a:p>
        </p:txBody>
      </p:sp>
      <p:sp>
        <p:nvSpPr>
          <p:cNvPr id="30" name="card">
            <a:extLst>
              <a:ext uri="{FF2B5EF4-FFF2-40B4-BE49-F238E27FC236}">
                <a16:creationId xmlns:a16="http://schemas.microsoft.com/office/drawing/2014/main" id="{2600D2AD-D6F1-940D-E09E-9F8AB4282983}"/>
              </a:ext>
            </a:extLst>
          </p:cNvPr>
          <p:cNvSpPr>
            <a:spLocks noGrp="1"/>
          </p:cNvSpPr>
          <p:nvPr/>
        </p:nvSpPr>
        <p:spPr>
          <a:xfrm>
            <a:off x="6286000" y="3280000"/>
            <a:ext cx="5706000" cy="1020000"/>
          </a:xfrm>
          <a:prstGeom prst="roundRect">
            <a:avLst>
              <a:gd name="adj" fmla="val 14000"/>
            </a:avLst>
          </a:prstGeom>
          <a:solidFill>
            <a:srgbClr val="FFFFFF"/>
          </a:solidFill>
          <a:ln w="9525">
            <a:solidFill>
              <a:srgbClr val="E4EDF5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31" name="bar">
            <a:extLst>
              <a:ext uri="{FF2B5EF4-FFF2-40B4-BE49-F238E27FC236}">
                <a16:creationId xmlns:a16="http://schemas.microsoft.com/office/drawing/2014/main" id="{5C995AF3-CA34-A2BD-776D-5F8128121ABA}"/>
              </a:ext>
            </a:extLst>
          </p:cNvPr>
          <p:cNvSpPr>
            <a:spLocks noGrp="1"/>
          </p:cNvSpPr>
          <p:nvPr/>
        </p:nvSpPr>
        <p:spPr>
          <a:xfrm>
            <a:off x="6286000" y="3280000"/>
            <a:ext cx="65000" cy="1020000"/>
          </a:xfrm>
          <a:prstGeom prst="rect">
            <a:avLst/>
          </a:prstGeom>
          <a:solidFill>
            <a:srgbClr val="0E8FA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2" name="hl">
            <a:extLst>
              <a:ext uri="{FF2B5EF4-FFF2-40B4-BE49-F238E27FC236}">
                <a16:creationId xmlns:a16="http://schemas.microsoft.com/office/drawing/2014/main" id="{1D0CB0A8-808D-66C2-A0F3-C7645DFF3BA1}"/>
              </a:ext>
            </a:extLst>
          </p:cNvPr>
          <p:cNvSpPr txBox="1"/>
          <p:nvPr/>
        </p:nvSpPr>
        <p:spPr>
          <a:xfrm>
            <a:off x="6431000" y="3400000"/>
            <a:ext cx="5481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00" b="1" dirty="0">
                <a:solidFill>
                  <a:srgbClr val="0A6B7A"/>
                </a:solidFill>
              </a:rPr>
              <a:t>Assess breach response</a:t>
            </a:r>
          </a:p>
        </p:txBody>
      </p:sp>
      <p:sp>
        <p:nvSpPr>
          <p:cNvPr id="33" name="dt">
            <a:extLst>
              <a:ext uri="{FF2B5EF4-FFF2-40B4-BE49-F238E27FC236}">
                <a16:creationId xmlns:a16="http://schemas.microsoft.com/office/drawing/2014/main" id="{30C8322C-AF39-69F4-B2CC-570A30DD87AB}"/>
              </a:ext>
            </a:extLst>
          </p:cNvPr>
          <p:cNvSpPr txBox="1"/>
          <p:nvPr/>
        </p:nvSpPr>
        <p:spPr>
          <a:xfrm>
            <a:off x="6431000" y="3710000"/>
            <a:ext cx="5481000" cy="51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50" b="0" dirty="0">
                <a:solidFill>
                  <a:srgbClr val="4A6580"/>
                </a:solidFill>
              </a:rPr>
              <a:t>Test whether security incidents are being identified, analyzed under HIPAA breach rules, and documented appropriately</a:t>
            </a:r>
          </a:p>
        </p:txBody>
      </p:sp>
      <p:sp>
        <p:nvSpPr>
          <p:cNvPr id="34" name="s2bg">
            <a:extLst>
              <a:ext uri="{FF2B5EF4-FFF2-40B4-BE49-F238E27FC236}">
                <a16:creationId xmlns:a16="http://schemas.microsoft.com/office/drawing/2014/main" id="{89DEA1BA-0D9A-D801-608A-DEDD68877D4F}"/>
              </a:ext>
            </a:extLst>
          </p:cNvPr>
          <p:cNvSpPr>
            <a:spLocks noGrp="1"/>
          </p:cNvSpPr>
          <p:nvPr/>
        </p:nvSpPr>
        <p:spPr>
          <a:xfrm>
            <a:off x="0" y="4360000"/>
            <a:ext cx="12192000" cy="1220000"/>
          </a:xfrm>
          <a:prstGeom prst="rect">
            <a:avLst/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5" name="s2top">
            <a:extLst>
              <a:ext uri="{FF2B5EF4-FFF2-40B4-BE49-F238E27FC236}">
                <a16:creationId xmlns:a16="http://schemas.microsoft.com/office/drawing/2014/main" id="{BE7DE806-48B9-268B-5479-2EEEC49E85A6}"/>
              </a:ext>
            </a:extLst>
          </p:cNvPr>
          <p:cNvSpPr>
            <a:spLocks noGrp="1"/>
          </p:cNvSpPr>
          <p:nvPr/>
        </p:nvSpPr>
        <p:spPr>
          <a:xfrm>
            <a:off x="0" y="4360000"/>
            <a:ext cx="12192000" cy="55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6" name="s2h">
            <a:extLst>
              <a:ext uri="{FF2B5EF4-FFF2-40B4-BE49-F238E27FC236}">
                <a16:creationId xmlns:a16="http://schemas.microsoft.com/office/drawing/2014/main" id="{4A445FBE-5700-3E9D-181D-3D9D3862272F}"/>
              </a:ext>
            </a:extLst>
          </p:cNvPr>
          <p:cNvSpPr txBox="1"/>
          <p:nvPr/>
        </p:nvSpPr>
        <p:spPr>
          <a:xfrm>
            <a:off x="380000" y="4435000"/>
            <a:ext cx="4000000" cy="21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00" b="1" dirty="0">
                <a:solidFill>
                  <a:srgbClr val="FFC000"/>
                </a:solidFill>
              </a:rPr>
              <a:t>REPORTING CONSIDERATIONS</a:t>
            </a:r>
          </a:p>
        </p:txBody>
      </p:sp>
      <p:sp>
        <p:nvSpPr>
          <p:cNvPr id="37" name="rc">
            <a:extLst>
              <a:ext uri="{FF2B5EF4-FFF2-40B4-BE49-F238E27FC236}">
                <a16:creationId xmlns:a16="http://schemas.microsoft.com/office/drawing/2014/main" id="{883BC617-F2D8-DF2E-1364-6FECB94881A4}"/>
              </a:ext>
            </a:extLst>
          </p:cNvPr>
          <p:cNvSpPr>
            <a:spLocks noGrp="1"/>
          </p:cNvSpPr>
          <p:nvPr/>
        </p:nvSpPr>
        <p:spPr>
          <a:xfrm>
            <a:off x="380000" y="4700000"/>
            <a:ext cx="3760000" cy="800000"/>
          </a:xfrm>
          <a:prstGeom prst="roundRect">
            <a:avLst>
              <a:gd name="adj" fmla="val 14000"/>
            </a:avLst>
          </a:prstGeom>
          <a:solidFill>
            <a:srgbClr val="0D2E5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8" name="rb">
            <a:extLst>
              <a:ext uri="{FF2B5EF4-FFF2-40B4-BE49-F238E27FC236}">
                <a16:creationId xmlns:a16="http://schemas.microsoft.com/office/drawing/2014/main" id="{12926B6B-A805-013A-19B1-EEF714A1B989}"/>
              </a:ext>
            </a:extLst>
          </p:cNvPr>
          <p:cNvSpPr>
            <a:spLocks noGrp="1"/>
          </p:cNvSpPr>
          <p:nvPr/>
        </p:nvSpPr>
        <p:spPr>
          <a:xfrm>
            <a:off x="380000" y="4700000"/>
            <a:ext cx="65000" cy="80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9" name="rl">
            <a:extLst>
              <a:ext uri="{FF2B5EF4-FFF2-40B4-BE49-F238E27FC236}">
                <a16:creationId xmlns:a16="http://schemas.microsoft.com/office/drawing/2014/main" id="{F843ED00-1689-CE08-A659-A3E4FFCF4733}"/>
              </a:ext>
            </a:extLst>
          </p:cNvPr>
          <p:cNvSpPr txBox="1"/>
          <p:nvPr/>
        </p:nvSpPr>
        <p:spPr>
          <a:xfrm>
            <a:off x="525000" y="4800000"/>
            <a:ext cx="3540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650" b="1" dirty="0">
                <a:solidFill>
                  <a:srgbClr val="17BED0"/>
                </a:solidFill>
              </a:rPr>
              <a:t>Audit Committee Reporting</a:t>
            </a:r>
          </a:p>
        </p:txBody>
      </p:sp>
      <p:sp>
        <p:nvSpPr>
          <p:cNvPr id="40" name="rd">
            <a:extLst>
              <a:ext uri="{FF2B5EF4-FFF2-40B4-BE49-F238E27FC236}">
                <a16:creationId xmlns:a16="http://schemas.microsoft.com/office/drawing/2014/main" id="{D21C71C9-26BC-CD15-0B45-DD2E1AD7795B}"/>
              </a:ext>
            </a:extLst>
          </p:cNvPr>
          <p:cNvSpPr txBox="1"/>
          <p:nvPr/>
        </p:nvSpPr>
        <p:spPr>
          <a:xfrm>
            <a:off x="525000" y="5100000"/>
            <a:ext cx="3540000" cy="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>
              <a:buNone/>
            </a:pPr>
            <a:r>
              <a:rPr lang="en-US" sz="1330" b="0" dirty="0">
                <a:solidFill>
                  <a:srgbClr val="A0C0D8"/>
                </a:solidFill>
              </a:rPr>
              <a:t>Report HIPAA findings with risk-rated language and management responses</a:t>
            </a:r>
          </a:p>
        </p:txBody>
      </p:sp>
      <p:sp>
        <p:nvSpPr>
          <p:cNvPr id="41" name="rc">
            <a:extLst>
              <a:ext uri="{FF2B5EF4-FFF2-40B4-BE49-F238E27FC236}">
                <a16:creationId xmlns:a16="http://schemas.microsoft.com/office/drawing/2014/main" id="{3C834A16-353F-B205-AC2D-77B191AFB925}"/>
              </a:ext>
            </a:extLst>
          </p:cNvPr>
          <p:cNvSpPr>
            <a:spLocks noGrp="1"/>
          </p:cNvSpPr>
          <p:nvPr/>
        </p:nvSpPr>
        <p:spPr>
          <a:xfrm>
            <a:off x="4276000" y="4700000"/>
            <a:ext cx="3760000" cy="800000"/>
          </a:xfrm>
          <a:prstGeom prst="roundRect">
            <a:avLst>
              <a:gd name="adj" fmla="val 14000"/>
            </a:avLst>
          </a:prstGeom>
          <a:solidFill>
            <a:srgbClr val="0D2E5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2" name="rb">
            <a:extLst>
              <a:ext uri="{FF2B5EF4-FFF2-40B4-BE49-F238E27FC236}">
                <a16:creationId xmlns:a16="http://schemas.microsoft.com/office/drawing/2014/main" id="{5421C909-65A4-7630-C79A-B727618F9BEF}"/>
              </a:ext>
            </a:extLst>
          </p:cNvPr>
          <p:cNvSpPr>
            <a:spLocks noGrp="1"/>
          </p:cNvSpPr>
          <p:nvPr/>
        </p:nvSpPr>
        <p:spPr>
          <a:xfrm>
            <a:off x="4276000" y="4700000"/>
            <a:ext cx="65000" cy="8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3" name="rl">
            <a:extLst>
              <a:ext uri="{FF2B5EF4-FFF2-40B4-BE49-F238E27FC236}">
                <a16:creationId xmlns:a16="http://schemas.microsoft.com/office/drawing/2014/main" id="{64452895-40EF-52CA-CB8C-ED0A478D7CC9}"/>
              </a:ext>
            </a:extLst>
          </p:cNvPr>
          <p:cNvSpPr txBox="1"/>
          <p:nvPr/>
        </p:nvSpPr>
        <p:spPr>
          <a:xfrm>
            <a:off x="4421000" y="4800000"/>
            <a:ext cx="3540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650" b="1" dirty="0">
                <a:solidFill>
                  <a:srgbClr val="FFC000"/>
                </a:solidFill>
              </a:rPr>
              <a:t>Legal Coordination</a:t>
            </a:r>
          </a:p>
        </p:txBody>
      </p:sp>
      <p:sp>
        <p:nvSpPr>
          <p:cNvPr id="44" name="rd">
            <a:extLst>
              <a:ext uri="{FF2B5EF4-FFF2-40B4-BE49-F238E27FC236}">
                <a16:creationId xmlns:a16="http://schemas.microsoft.com/office/drawing/2014/main" id="{49E18901-E40D-638A-DA66-8833D5B582A7}"/>
              </a:ext>
            </a:extLst>
          </p:cNvPr>
          <p:cNvSpPr txBox="1"/>
          <p:nvPr/>
        </p:nvSpPr>
        <p:spPr>
          <a:xfrm>
            <a:off x="4421000" y="5100000"/>
            <a:ext cx="3540000" cy="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77500" lnSpcReduction="20000"/>
          </a:bodyPr>
          <a:lstStyle/>
          <a:p>
            <a:pPr>
              <a:buNone/>
            </a:pPr>
            <a:r>
              <a:rPr lang="en-US" sz="1330" b="0" dirty="0">
                <a:solidFill>
                  <a:srgbClr val="A0C0D8"/>
                </a:solidFill>
              </a:rPr>
              <a:t>Coordinate with Privacy Officer and General Counsel — findings may carry legal privilege implications</a:t>
            </a:r>
          </a:p>
        </p:txBody>
      </p:sp>
      <p:sp>
        <p:nvSpPr>
          <p:cNvPr id="45" name="rc">
            <a:extLst>
              <a:ext uri="{FF2B5EF4-FFF2-40B4-BE49-F238E27FC236}">
                <a16:creationId xmlns:a16="http://schemas.microsoft.com/office/drawing/2014/main" id="{6917D14D-F0F9-7014-A1D6-7DCA7279E23C}"/>
              </a:ext>
            </a:extLst>
          </p:cNvPr>
          <p:cNvSpPr>
            <a:spLocks noGrp="1"/>
          </p:cNvSpPr>
          <p:nvPr/>
        </p:nvSpPr>
        <p:spPr>
          <a:xfrm>
            <a:off x="8172000" y="4700000"/>
            <a:ext cx="3760000" cy="800000"/>
          </a:xfrm>
          <a:prstGeom prst="roundRect">
            <a:avLst>
              <a:gd name="adj" fmla="val 14000"/>
            </a:avLst>
          </a:prstGeom>
          <a:solidFill>
            <a:srgbClr val="0D2E5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6" name="rb">
            <a:extLst>
              <a:ext uri="{FF2B5EF4-FFF2-40B4-BE49-F238E27FC236}">
                <a16:creationId xmlns:a16="http://schemas.microsoft.com/office/drawing/2014/main" id="{333AAB51-B24B-7FB5-D640-78D1D586B4D0}"/>
              </a:ext>
            </a:extLst>
          </p:cNvPr>
          <p:cNvSpPr>
            <a:spLocks noGrp="1"/>
          </p:cNvSpPr>
          <p:nvPr/>
        </p:nvSpPr>
        <p:spPr>
          <a:xfrm>
            <a:off x="8172000" y="4700000"/>
            <a:ext cx="65000" cy="80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7" name="rl">
            <a:extLst>
              <a:ext uri="{FF2B5EF4-FFF2-40B4-BE49-F238E27FC236}">
                <a16:creationId xmlns:a16="http://schemas.microsoft.com/office/drawing/2014/main" id="{D5764E01-FFA7-02C5-A13B-726ACD6B7BEC}"/>
              </a:ext>
            </a:extLst>
          </p:cNvPr>
          <p:cNvSpPr txBox="1"/>
          <p:nvPr/>
        </p:nvSpPr>
        <p:spPr>
          <a:xfrm>
            <a:off x="8317000" y="4800000"/>
            <a:ext cx="3540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650" b="1" dirty="0">
                <a:solidFill>
                  <a:srgbClr val="17BED0"/>
                </a:solidFill>
              </a:rPr>
              <a:t>Track Remediation</a:t>
            </a:r>
          </a:p>
        </p:txBody>
      </p:sp>
      <p:sp>
        <p:nvSpPr>
          <p:cNvPr id="48" name="rd">
            <a:extLst>
              <a:ext uri="{FF2B5EF4-FFF2-40B4-BE49-F238E27FC236}">
                <a16:creationId xmlns:a16="http://schemas.microsoft.com/office/drawing/2014/main" id="{D41A7F6E-7D0C-D0E4-57EC-1EF4DF742DE6}"/>
              </a:ext>
            </a:extLst>
          </p:cNvPr>
          <p:cNvSpPr txBox="1"/>
          <p:nvPr/>
        </p:nvSpPr>
        <p:spPr>
          <a:xfrm>
            <a:off x="8317000" y="5100000"/>
            <a:ext cx="3540000" cy="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>
              <a:buNone/>
            </a:pPr>
            <a:r>
              <a:rPr lang="en-US" sz="1330" b="0" dirty="0">
                <a:solidFill>
                  <a:srgbClr val="A0C0D8"/>
                </a:solidFill>
              </a:rPr>
              <a:t>Monitor prior HIPAA findings — repeat findings are a significant red flag for OCR</a:t>
            </a:r>
          </a:p>
        </p:txBody>
      </p:sp>
    </p:spTree>
    <p:extLst>
      <p:ext uri="{BB962C8B-B14F-4D97-AF65-F5344CB8AC3E}">
        <p14:creationId xmlns:p14="http://schemas.microsoft.com/office/powerpoint/2010/main" val="1669030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Role of Internal Audit in HIPAA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000"/>
            <a:ext cx="10515600" cy="3750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1600" dirty="0"/>
              <a:t>Internal audit provides independent assurance that management’s compliance program is effective — it does not own HIPAA compliance.</a:t>
            </a:r>
          </a:p>
          <a:p>
            <a:endParaRPr lang="en-US" sz="1200" dirty="0"/>
          </a:p>
          <a:p>
            <a:pPr>
              <a:buNone/>
            </a:pPr>
            <a:r>
              <a:rPr lang="en-US" sz="2000" b="1" dirty="0"/>
              <a:t>What Internal Audit Should Be Doing</a:t>
            </a:r>
          </a:p>
          <a:p>
            <a:pPr marL="342900" indent="-342900">
              <a:buChar char="•"/>
            </a:pPr>
            <a:r>
              <a:rPr lang="en-US" sz="1600" dirty="0"/>
              <a:t>Support compliance gap assessments and benchmarks – great opportunity for advisory projects</a:t>
            </a:r>
          </a:p>
          <a:p>
            <a:pPr marL="342900" indent="-342900">
              <a:buChar char="•"/>
            </a:pPr>
            <a:r>
              <a:rPr lang="en-US" sz="1600" dirty="0"/>
              <a:t>Annually assess adequacy of the HIPAA risk analysis subsequent risk management plan</a:t>
            </a:r>
          </a:p>
          <a:p>
            <a:pPr marL="342900" indent="-342900">
              <a:buChar char="•"/>
            </a:pPr>
            <a:r>
              <a:rPr lang="en-US" sz="1600" dirty="0"/>
              <a:t>Review BAA inventory completeness and agreement quality on a rotating basis</a:t>
            </a:r>
          </a:p>
          <a:p>
            <a:pPr marL="342900" indent="-342900">
              <a:buChar char="•"/>
            </a:pPr>
            <a:r>
              <a:rPr lang="en-US" sz="1600" dirty="0"/>
              <a:t>Test key technical controls: access management, encryption status, audit logging, and MFA deployment</a:t>
            </a:r>
          </a:p>
          <a:p>
            <a:pPr marL="342900" indent="-342900">
              <a:buChar char="•"/>
            </a:pPr>
            <a:r>
              <a:rPr lang="en-US" sz="1600" dirty="0"/>
              <a:t>Evaluate workforce training effectiveness — not just whether training occurred</a:t>
            </a:r>
          </a:p>
          <a:p>
            <a:pPr marL="342900" indent="-342900">
              <a:buChar char="•"/>
            </a:pPr>
            <a:r>
              <a:rPr lang="en-US" sz="1600" dirty="0"/>
              <a:t>Assess breach response procedures and test whether incidents are being properly analyzed</a:t>
            </a:r>
          </a:p>
          <a:p>
            <a:endParaRPr lang="en-US" sz="1200" dirty="0"/>
          </a:p>
          <a:p>
            <a:pPr>
              <a:buNone/>
            </a:pPr>
            <a:r>
              <a:rPr lang="en-US" sz="2000" b="1" dirty="0"/>
              <a:t>Reporting Considerations</a:t>
            </a:r>
          </a:p>
          <a:p>
            <a:pPr marL="342900" indent="-342900">
              <a:buChar char="•"/>
            </a:pPr>
            <a:r>
              <a:rPr lang="en-US" sz="1600" dirty="0"/>
              <a:t>Report HIPAA findings to the audit committee with risk-rated language and management responses</a:t>
            </a:r>
          </a:p>
          <a:p>
            <a:pPr marL="342900" indent="-342900">
              <a:buChar char="•"/>
            </a:pPr>
            <a:r>
              <a:rPr lang="en-US" sz="1600" dirty="0"/>
              <a:t>Coordinate with the Privacy Officer and General Counsel — findings may have legal privilege implications</a:t>
            </a:r>
          </a:p>
          <a:p>
            <a:pPr marL="342900" indent="-342900">
              <a:buChar char="•"/>
            </a:pPr>
            <a:r>
              <a:rPr lang="en-US" sz="1600" dirty="0"/>
              <a:t>Track remediation of prior HIPAA findings — repeat findings are a significant red flag for OCR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EBDD3-0C85-104E-1DF8-D7D6C2B92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">
            <a:extLst>
              <a:ext uri="{FF2B5EF4-FFF2-40B4-BE49-F238E27FC236}">
                <a16:creationId xmlns:a16="http://schemas.microsoft.com/office/drawing/2014/main" id="{DABEDEAE-D87C-7D93-6F6E-C3AF93335C2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076335"/>
          </a:xfrm>
          <a:prstGeom prst="rect">
            <a:avLst/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0E0137-97AB-7C2A-1288-7A37A5452114}"/>
              </a:ext>
            </a:extLst>
          </p:cNvPr>
          <p:cNvGrpSpPr/>
          <p:nvPr/>
        </p:nvGrpSpPr>
        <p:grpSpPr>
          <a:xfrm>
            <a:off x="1308104" y="2678389"/>
            <a:ext cx="9606330" cy="701224"/>
            <a:chOff x="2524061" y="2968600"/>
            <a:chExt cx="7143571" cy="9265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FC0226C-843B-5545-EBAD-90E2D31BCCD4}"/>
                </a:ext>
              </a:extLst>
            </p:cNvPr>
            <p:cNvSpPr/>
            <p:nvPr/>
          </p:nvSpPr>
          <p:spPr>
            <a:xfrm>
              <a:off x="2524061" y="2968600"/>
              <a:ext cx="7143571" cy="926580"/>
            </a:xfrm>
            <a:prstGeom prst="rect">
              <a:avLst/>
            </a:prstGeom>
            <a:solidFill>
              <a:srgbClr val="0E3566">
                <a:alpha val="10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DE03D6-AECD-841F-1AB5-A91B3BCCDA73}"/>
                </a:ext>
              </a:extLst>
            </p:cNvPr>
            <p:cNvSpPr txBox="1"/>
            <p:nvPr/>
          </p:nvSpPr>
          <p:spPr>
            <a:xfrm>
              <a:off x="2752656" y="3188991"/>
              <a:ext cx="285742" cy="27735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1" i="0" dirty="0">
                  <a:solidFill>
                    <a:srgbClr val="E4863B"/>
                  </a:solidFill>
                  <a:latin typeface="Raleway"/>
                </a:rPr>
                <a:t>A)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488584-FFCE-97E0-C6DF-3E226419DEC1}"/>
                </a:ext>
              </a:extLst>
            </p:cNvPr>
            <p:cNvSpPr txBox="1"/>
            <p:nvPr/>
          </p:nvSpPr>
          <p:spPr>
            <a:xfrm>
              <a:off x="3209844" y="3168620"/>
              <a:ext cx="5953720" cy="520438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i="0" dirty="0">
                  <a:solidFill>
                    <a:srgbClr val="E8E8E8"/>
                  </a:solidFill>
                  <a:latin typeface="Raleway"/>
                </a:rPr>
                <a:t>Yes, Audit / Compliance Projects</a:t>
              </a:r>
              <a:endParaRPr sz="1600" b="0" i="0" dirty="0">
                <a:solidFill>
                  <a:srgbClr val="E8E8E8"/>
                </a:solidFill>
                <a:latin typeface="Raleway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2D83C50-9599-7F54-020E-5823726D68FD}"/>
              </a:ext>
            </a:extLst>
          </p:cNvPr>
          <p:cNvGrpSpPr/>
          <p:nvPr/>
        </p:nvGrpSpPr>
        <p:grpSpPr>
          <a:xfrm>
            <a:off x="1308104" y="3562371"/>
            <a:ext cx="9606330" cy="615686"/>
            <a:chOff x="2524061" y="4077937"/>
            <a:chExt cx="7143571" cy="61568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DD3C41-BD8F-2DF2-AEFC-409F325625A8}"/>
                </a:ext>
              </a:extLst>
            </p:cNvPr>
            <p:cNvSpPr/>
            <p:nvPr/>
          </p:nvSpPr>
          <p:spPr>
            <a:xfrm>
              <a:off x="2524061" y="4077937"/>
              <a:ext cx="7143571" cy="615686"/>
            </a:xfrm>
            <a:prstGeom prst="rect">
              <a:avLst/>
            </a:prstGeom>
            <a:solidFill>
              <a:srgbClr val="0E3566">
                <a:alpha val="10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922563-794B-2192-6EC8-CE3BF2F54D90}"/>
                </a:ext>
              </a:extLst>
            </p:cNvPr>
            <p:cNvSpPr txBox="1"/>
            <p:nvPr/>
          </p:nvSpPr>
          <p:spPr>
            <a:xfrm>
              <a:off x="2752656" y="4230333"/>
              <a:ext cx="285742" cy="27735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1" i="0" dirty="0">
                  <a:solidFill>
                    <a:srgbClr val="E4863B"/>
                  </a:solidFill>
                  <a:latin typeface="Raleway"/>
                </a:rPr>
                <a:t>B)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CFD29C-CCC2-384B-F3BC-B5D9A850A171}"/>
                </a:ext>
              </a:extLst>
            </p:cNvPr>
            <p:cNvSpPr txBox="1"/>
            <p:nvPr/>
          </p:nvSpPr>
          <p:spPr>
            <a:xfrm>
              <a:off x="3209844" y="4277957"/>
              <a:ext cx="4789853" cy="23773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i="0" dirty="0">
                  <a:solidFill>
                    <a:srgbClr val="E8E8E8"/>
                  </a:solidFill>
                  <a:latin typeface="Raleway"/>
                </a:rPr>
                <a:t>Yes, Advisory Projects</a:t>
              </a:r>
              <a:endParaRPr sz="1600" b="0" i="0" dirty="0">
                <a:solidFill>
                  <a:srgbClr val="E8E8E8"/>
                </a:solidFill>
                <a:latin typeface="Raleway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9ABC0-49F7-D236-8D0D-5D780C8E6D59}"/>
              </a:ext>
            </a:extLst>
          </p:cNvPr>
          <p:cNvGrpSpPr/>
          <p:nvPr/>
        </p:nvGrpSpPr>
        <p:grpSpPr>
          <a:xfrm>
            <a:off x="1308104" y="4360814"/>
            <a:ext cx="9606330" cy="615686"/>
            <a:chOff x="2524061" y="4876380"/>
            <a:chExt cx="7143571" cy="6156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B0E806-B379-11D5-B2AE-D5EBD2EB3C24}"/>
                </a:ext>
              </a:extLst>
            </p:cNvPr>
            <p:cNvSpPr/>
            <p:nvPr/>
          </p:nvSpPr>
          <p:spPr>
            <a:xfrm>
              <a:off x="2524061" y="4876380"/>
              <a:ext cx="7143571" cy="615686"/>
            </a:xfrm>
            <a:prstGeom prst="rect">
              <a:avLst/>
            </a:prstGeom>
            <a:solidFill>
              <a:srgbClr val="0E3566">
                <a:alpha val="10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3D46A3-9E04-ED18-04B2-844E970BF0DB}"/>
                </a:ext>
              </a:extLst>
            </p:cNvPr>
            <p:cNvSpPr txBox="1"/>
            <p:nvPr/>
          </p:nvSpPr>
          <p:spPr>
            <a:xfrm>
              <a:off x="2752656" y="5028776"/>
              <a:ext cx="285742" cy="27735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1" i="0" dirty="0">
                  <a:solidFill>
                    <a:srgbClr val="E4863B"/>
                  </a:solidFill>
                  <a:latin typeface="Raleway"/>
                </a:rPr>
                <a:t>C)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19763A-D87A-371C-7060-67E3807A79C0}"/>
                </a:ext>
              </a:extLst>
            </p:cNvPr>
            <p:cNvSpPr txBox="1"/>
            <p:nvPr/>
          </p:nvSpPr>
          <p:spPr>
            <a:xfrm>
              <a:off x="3209844" y="5076400"/>
              <a:ext cx="5007063" cy="23773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i="0" dirty="0">
                  <a:solidFill>
                    <a:srgbClr val="E8E8E8"/>
                  </a:solidFill>
                  <a:latin typeface="Raleway"/>
                </a:rPr>
                <a:t>Both</a:t>
              </a:r>
              <a:endParaRPr sz="1600" b="0" i="0" dirty="0">
                <a:solidFill>
                  <a:srgbClr val="E8E8E8"/>
                </a:solidFill>
                <a:latin typeface="Raleway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8EE984-62B9-40A0-023C-B5A30D042996}"/>
              </a:ext>
            </a:extLst>
          </p:cNvPr>
          <p:cNvGrpSpPr/>
          <p:nvPr/>
        </p:nvGrpSpPr>
        <p:grpSpPr>
          <a:xfrm>
            <a:off x="1308104" y="5159257"/>
            <a:ext cx="9606330" cy="615686"/>
            <a:chOff x="2524061" y="5674823"/>
            <a:chExt cx="7143571" cy="6156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D9C00B-1674-46A2-7CDD-00AB4B593266}"/>
                </a:ext>
              </a:extLst>
            </p:cNvPr>
            <p:cNvSpPr/>
            <p:nvPr/>
          </p:nvSpPr>
          <p:spPr>
            <a:xfrm>
              <a:off x="2524061" y="5674823"/>
              <a:ext cx="7143571" cy="615686"/>
            </a:xfrm>
            <a:prstGeom prst="rect">
              <a:avLst/>
            </a:prstGeom>
            <a:solidFill>
              <a:srgbClr val="0E3566">
                <a:alpha val="10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C7C99DD-A2F3-9ECA-F9FE-DA47C34FCF09}"/>
                </a:ext>
              </a:extLst>
            </p:cNvPr>
            <p:cNvSpPr txBox="1"/>
            <p:nvPr/>
          </p:nvSpPr>
          <p:spPr>
            <a:xfrm>
              <a:off x="2752656" y="5827219"/>
              <a:ext cx="285742" cy="27735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1" i="0" dirty="0">
                  <a:solidFill>
                    <a:srgbClr val="E4863B"/>
                  </a:solidFill>
                  <a:latin typeface="Raleway"/>
                </a:rPr>
                <a:t>D)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FE978C-2AAF-D0A9-FF5E-6C56FEB76070}"/>
                </a:ext>
              </a:extLst>
            </p:cNvPr>
            <p:cNvSpPr txBox="1"/>
            <p:nvPr/>
          </p:nvSpPr>
          <p:spPr>
            <a:xfrm>
              <a:off x="3209844" y="5874843"/>
              <a:ext cx="4624681" cy="23773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i="0" dirty="0">
                  <a:solidFill>
                    <a:srgbClr val="E8E8E8"/>
                  </a:solidFill>
                  <a:latin typeface="Raleway"/>
                </a:rPr>
                <a:t>No Audit, Compliance, or Advisory Projects Currently</a:t>
              </a:r>
              <a:endParaRPr sz="1600" b="0" i="0" dirty="0">
                <a:solidFill>
                  <a:srgbClr val="E8E8E8"/>
                </a:solidFill>
                <a:latin typeface="Raleway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46DC469-3C03-BDD9-C6AB-BDC330ED9288}"/>
              </a:ext>
            </a:extLst>
          </p:cNvPr>
          <p:cNvSpPr txBox="1"/>
          <p:nvPr/>
        </p:nvSpPr>
        <p:spPr>
          <a:xfrm>
            <a:off x="517757" y="313683"/>
            <a:ext cx="9540643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2800" b="0" i="0" dirty="0">
                <a:solidFill>
                  <a:srgbClr val="E4863B"/>
                </a:solidFill>
                <a:latin typeface="Raleway"/>
              </a:rPr>
              <a:t>Polling Question </a:t>
            </a:r>
            <a:r>
              <a:rPr lang="en-US" sz="2800" b="0" i="0" dirty="0">
                <a:solidFill>
                  <a:srgbClr val="E4863B"/>
                </a:solidFill>
                <a:latin typeface="Raleway"/>
              </a:rPr>
              <a:t>4</a:t>
            </a:r>
            <a:r>
              <a:rPr sz="2800" b="0" i="0" dirty="0">
                <a:solidFill>
                  <a:srgbClr val="E4863B"/>
                </a:solidFill>
                <a:latin typeface="Raleway"/>
              </a:rPr>
              <a:t> </a:t>
            </a:r>
            <a:r>
              <a:rPr lang="en-US" sz="2800" b="0" i="0" dirty="0">
                <a:solidFill>
                  <a:srgbClr val="E4863B"/>
                </a:solidFill>
                <a:latin typeface="Raleway"/>
              </a:rPr>
              <a:t>–</a:t>
            </a:r>
            <a:r>
              <a:rPr sz="2800" b="0" i="0" dirty="0">
                <a:solidFill>
                  <a:srgbClr val="E4863B"/>
                </a:solidFill>
                <a:latin typeface="Raleway"/>
              </a:rPr>
              <a:t> </a:t>
            </a:r>
            <a:r>
              <a:rPr lang="en-US" sz="2800" b="0" i="0" dirty="0">
                <a:solidFill>
                  <a:srgbClr val="E4863B"/>
                </a:solidFill>
                <a:latin typeface="Raleway"/>
              </a:rPr>
              <a:t>Internal Audit’s Role</a:t>
            </a:r>
            <a:endParaRPr sz="2800" b="0" i="0" dirty="0">
              <a:solidFill>
                <a:srgbClr val="E4863B"/>
              </a:solidFill>
              <a:latin typeface="Raleway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F911A3-7E84-C7A4-E638-AE3F0E1F3360}"/>
              </a:ext>
            </a:extLst>
          </p:cNvPr>
          <p:cNvSpPr txBox="1"/>
          <p:nvPr/>
        </p:nvSpPr>
        <p:spPr>
          <a:xfrm>
            <a:off x="723076" y="1582709"/>
            <a:ext cx="1032754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b="1" i="0" dirty="0">
                <a:solidFill>
                  <a:srgbClr val="E8E8E8"/>
                </a:solidFill>
                <a:latin typeface="Raleway"/>
              </a:rPr>
              <a:t>POLL:</a:t>
            </a:r>
            <a:r>
              <a:rPr lang="en-US" b="1" i="0" dirty="0">
                <a:solidFill>
                  <a:srgbClr val="E8E8E8"/>
                </a:solidFill>
                <a:latin typeface="Raleway"/>
              </a:rPr>
              <a:t> Is Your Institution Currently Performing any Audit or Advisory Work related to HIPAA Compliance?</a:t>
            </a:r>
            <a:endParaRPr b="1" i="0" dirty="0">
              <a:solidFill>
                <a:srgbClr val="E8E8E8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466542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dr">
            <a:extLst>
              <a:ext uri="{FF2B5EF4-FFF2-40B4-BE49-F238E27FC236}">
                <a16:creationId xmlns:a16="http://schemas.microsoft.com/office/drawing/2014/main" id="{7947982C-314D-91FD-6084-706EF9C4E729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20000"/>
          </a:xfrm>
          <a:prstGeom prst="rect">
            <a:avLst/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9" name="htop">
            <a:extLst>
              <a:ext uri="{FF2B5EF4-FFF2-40B4-BE49-F238E27FC236}">
                <a16:creationId xmlns:a16="http://schemas.microsoft.com/office/drawing/2014/main" id="{77DCD2D0-1141-C698-20E0-674903FE5549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55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0" name="ttl">
            <a:extLst>
              <a:ext uri="{FF2B5EF4-FFF2-40B4-BE49-F238E27FC236}">
                <a16:creationId xmlns:a16="http://schemas.microsoft.com/office/drawing/2014/main" id="{45BB6108-C45B-57D1-6AEE-F9DCEF4BA280}"/>
              </a:ext>
            </a:extLst>
          </p:cNvPr>
          <p:cNvSpPr txBox="1"/>
          <p:nvPr/>
        </p:nvSpPr>
        <p:spPr>
          <a:xfrm>
            <a:off x="380000" y="70000"/>
            <a:ext cx="9000000" cy="4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lnSpcReduction="10000"/>
          </a:bodyPr>
          <a:lstStyle/>
          <a:p>
            <a:pPr>
              <a:buNone/>
            </a:pPr>
            <a:r>
              <a:rPr lang="en-US" sz="3200" b="1" dirty="0">
                <a:solidFill>
                  <a:srgbClr val="FFFFFF"/>
                </a:solidFill>
              </a:rPr>
              <a:t>Key Takeaways</a:t>
            </a:r>
          </a:p>
        </p:txBody>
      </p:sp>
      <p:sp>
        <p:nvSpPr>
          <p:cNvPr id="11" name="pill">
            <a:extLst>
              <a:ext uri="{FF2B5EF4-FFF2-40B4-BE49-F238E27FC236}">
                <a16:creationId xmlns:a16="http://schemas.microsoft.com/office/drawing/2014/main" id="{136A1C56-9D1B-861D-BD39-A17B79CA2C86}"/>
              </a:ext>
            </a:extLst>
          </p:cNvPr>
          <p:cNvSpPr>
            <a:spLocks noGrp="1"/>
          </p:cNvSpPr>
          <p:nvPr/>
        </p:nvSpPr>
        <p:spPr>
          <a:xfrm>
            <a:off x="10200000" y="185000"/>
            <a:ext cx="1680000" cy="260000"/>
          </a:xfrm>
          <a:prstGeom prst="roundRect">
            <a:avLst>
              <a:gd name="adj" fmla="val 45000"/>
            </a:avLst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2" name="pt">
            <a:extLst>
              <a:ext uri="{FF2B5EF4-FFF2-40B4-BE49-F238E27FC236}">
                <a16:creationId xmlns:a16="http://schemas.microsoft.com/office/drawing/2014/main" id="{CB719030-1C65-6A15-63A8-A664F617F2AF}"/>
              </a:ext>
            </a:extLst>
          </p:cNvPr>
          <p:cNvSpPr txBox="1"/>
          <p:nvPr/>
        </p:nvSpPr>
        <p:spPr>
          <a:xfrm>
            <a:off x="10200000" y="185000"/>
            <a:ext cx="1680000" cy="2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250" b="1" dirty="0">
                <a:solidFill>
                  <a:srgbClr val="0D2347"/>
                </a:solidFill>
              </a:rPr>
              <a:t>Session Summary</a:t>
            </a:r>
          </a:p>
        </p:txBody>
      </p:sp>
      <p:sp>
        <p:nvSpPr>
          <p:cNvPr id="13" name="card0">
            <a:extLst>
              <a:ext uri="{FF2B5EF4-FFF2-40B4-BE49-F238E27FC236}">
                <a16:creationId xmlns:a16="http://schemas.microsoft.com/office/drawing/2014/main" id="{664EBA20-3ECC-2F7D-9B5F-859EDFC7D1FF}"/>
              </a:ext>
            </a:extLst>
          </p:cNvPr>
          <p:cNvSpPr>
            <a:spLocks noGrp="1"/>
          </p:cNvSpPr>
          <p:nvPr/>
        </p:nvSpPr>
        <p:spPr>
          <a:xfrm>
            <a:off x="380000" y="720000"/>
            <a:ext cx="5600000" cy="1360000"/>
          </a:xfrm>
          <a:prstGeom prst="roundRect">
            <a:avLst>
              <a:gd name="adj" fmla="val 14000"/>
            </a:avLst>
          </a:prstGeom>
          <a:solidFill>
            <a:srgbClr val="FFFFFF"/>
          </a:solidFill>
          <a:ln w="9525">
            <a:solidFill>
              <a:srgbClr val="E8F0F8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14" name="bar0">
            <a:extLst>
              <a:ext uri="{FF2B5EF4-FFF2-40B4-BE49-F238E27FC236}">
                <a16:creationId xmlns:a16="http://schemas.microsoft.com/office/drawing/2014/main" id="{47AC27C9-6153-0D1F-E501-35CA02837C41}"/>
              </a:ext>
            </a:extLst>
          </p:cNvPr>
          <p:cNvSpPr>
            <a:spLocks noGrp="1"/>
          </p:cNvSpPr>
          <p:nvPr/>
        </p:nvSpPr>
        <p:spPr>
          <a:xfrm>
            <a:off x="380000" y="720000"/>
            <a:ext cx="70000" cy="136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5" name="nc0">
            <a:extLst>
              <a:ext uri="{FF2B5EF4-FFF2-40B4-BE49-F238E27FC236}">
                <a16:creationId xmlns:a16="http://schemas.microsoft.com/office/drawing/2014/main" id="{93F42C29-A2D7-FA7F-A5A1-973413F21716}"/>
              </a:ext>
            </a:extLst>
          </p:cNvPr>
          <p:cNvSpPr>
            <a:spLocks noGrp="1"/>
          </p:cNvSpPr>
          <p:nvPr/>
        </p:nvSpPr>
        <p:spPr>
          <a:xfrm>
            <a:off x="510000" y="1150000"/>
            <a:ext cx="500000" cy="50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6" name="nt0">
            <a:extLst>
              <a:ext uri="{FF2B5EF4-FFF2-40B4-BE49-F238E27FC236}">
                <a16:creationId xmlns:a16="http://schemas.microsoft.com/office/drawing/2014/main" id="{850DBA13-8146-996A-F51E-0F0C9B551CAD}"/>
              </a:ext>
            </a:extLst>
          </p:cNvPr>
          <p:cNvSpPr txBox="1"/>
          <p:nvPr/>
        </p:nvSpPr>
        <p:spPr>
          <a:xfrm>
            <a:off x="510000" y="1150000"/>
            <a:ext cx="500000" cy="5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6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7" name="hl0">
            <a:extLst>
              <a:ext uri="{FF2B5EF4-FFF2-40B4-BE49-F238E27FC236}">
                <a16:creationId xmlns:a16="http://schemas.microsoft.com/office/drawing/2014/main" id="{327F985F-F2D2-665B-01BE-CD3F34B9902F}"/>
              </a:ext>
            </a:extLst>
          </p:cNvPr>
          <p:cNvSpPr txBox="1"/>
          <p:nvPr/>
        </p:nvSpPr>
        <p:spPr>
          <a:xfrm>
            <a:off x="1090000" y="900000"/>
            <a:ext cx="4810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50" b="1" dirty="0">
                <a:solidFill>
                  <a:srgbClr val="0D2347"/>
                </a:solidFill>
              </a:rPr>
              <a:t>The addressable era is ending</a:t>
            </a:r>
          </a:p>
        </p:txBody>
      </p:sp>
      <p:sp>
        <p:nvSpPr>
          <p:cNvPr id="18" name="dt0">
            <a:extLst>
              <a:ext uri="{FF2B5EF4-FFF2-40B4-BE49-F238E27FC236}">
                <a16:creationId xmlns:a16="http://schemas.microsoft.com/office/drawing/2014/main" id="{BCB1BAC4-80D7-6FD5-B7C4-C494449F4758}"/>
              </a:ext>
            </a:extLst>
          </p:cNvPr>
          <p:cNvSpPr txBox="1"/>
          <p:nvPr/>
        </p:nvSpPr>
        <p:spPr>
          <a:xfrm>
            <a:off x="1090000" y="1210000"/>
            <a:ext cx="4810000" cy="7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80" b="0" dirty="0">
                <a:solidFill>
                  <a:srgbClr val="4A6580"/>
                </a:solidFill>
              </a:rPr>
              <a:t>The 2024 NPRM makes nearly all Security Rule specifications mandatory — the most significant update since 2003.</a:t>
            </a:r>
          </a:p>
        </p:txBody>
      </p:sp>
      <p:sp>
        <p:nvSpPr>
          <p:cNvPr id="19" name="card1">
            <a:extLst>
              <a:ext uri="{FF2B5EF4-FFF2-40B4-BE49-F238E27FC236}">
                <a16:creationId xmlns:a16="http://schemas.microsoft.com/office/drawing/2014/main" id="{52E208DA-23BB-56B1-9D25-8E2D163AA1ED}"/>
              </a:ext>
            </a:extLst>
          </p:cNvPr>
          <p:cNvSpPr>
            <a:spLocks noGrp="1"/>
          </p:cNvSpPr>
          <p:nvPr/>
        </p:nvSpPr>
        <p:spPr>
          <a:xfrm>
            <a:off x="6232000" y="720000"/>
            <a:ext cx="5600000" cy="1360000"/>
          </a:xfrm>
          <a:prstGeom prst="roundRect">
            <a:avLst>
              <a:gd name="adj" fmla="val 14000"/>
            </a:avLst>
          </a:prstGeom>
          <a:solidFill>
            <a:srgbClr val="FFFFFF"/>
          </a:solidFill>
          <a:ln w="9525">
            <a:solidFill>
              <a:srgbClr val="E8F0F8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20" name="bar1">
            <a:extLst>
              <a:ext uri="{FF2B5EF4-FFF2-40B4-BE49-F238E27FC236}">
                <a16:creationId xmlns:a16="http://schemas.microsoft.com/office/drawing/2014/main" id="{F012AB5E-DA37-32E2-7EE2-E5378494E575}"/>
              </a:ext>
            </a:extLst>
          </p:cNvPr>
          <p:cNvSpPr>
            <a:spLocks noGrp="1"/>
          </p:cNvSpPr>
          <p:nvPr/>
        </p:nvSpPr>
        <p:spPr>
          <a:xfrm>
            <a:off x="6232000" y="720000"/>
            <a:ext cx="70000" cy="1360000"/>
          </a:xfrm>
          <a:prstGeom prst="rect">
            <a:avLst/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1" name="nc1">
            <a:extLst>
              <a:ext uri="{FF2B5EF4-FFF2-40B4-BE49-F238E27FC236}">
                <a16:creationId xmlns:a16="http://schemas.microsoft.com/office/drawing/2014/main" id="{A7139CFF-4124-4E8D-0D4E-FCD60A423D83}"/>
              </a:ext>
            </a:extLst>
          </p:cNvPr>
          <p:cNvSpPr>
            <a:spLocks noGrp="1"/>
          </p:cNvSpPr>
          <p:nvPr/>
        </p:nvSpPr>
        <p:spPr>
          <a:xfrm>
            <a:off x="6362000" y="1150000"/>
            <a:ext cx="500000" cy="500000"/>
          </a:xfrm>
          <a:prstGeom prst="ellipse">
            <a:avLst/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2" name="nt1">
            <a:extLst>
              <a:ext uri="{FF2B5EF4-FFF2-40B4-BE49-F238E27FC236}">
                <a16:creationId xmlns:a16="http://schemas.microsoft.com/office/drawing/2014/main" id="{89FBBB43-20C8-9B53-B07C-1C60C9D525A8}"/>
              </a:ext>
            </a:extLst>
          </p:cNvPr>
          <p:cNvSpPr txBox="1"/>
          <p:nvPr/>
        </p:nvSpPr>
        <p:spPr>
          <a:xfrm>
            <a:off x="6362000" y="1150000"/>
            <a:ext cx="500000" cy="5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3" name="hl1">
            <a:extLst>
              <a:ext uri="{FF2B5EF4-FFF2-40B4-BE49-F238E27FC236}">
                <a16:creationId xmlns:a16="http://schemas.microsoft.com/office/drawing/2014/main" id="{65C5B396-7E74-40D5-9B54-BBB8EFD890F6}"/>
              </a:ext>
            </a:extLst>
          </p:cNvPr>
          <p:cNvSpPr txBox="1"/>
          <p:nvPr/>
        </p:nvSpPr>
        <p:spPr>
          <a:xfrm>
            <a:off x="6942000" y="900000"/>
            <a:ext cx="4810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50" b="1" dirty="0">
                <a:solidFill>
                  <a:srgbClr val="0D2347"/>
                </a:solidFill>
              </a:rPr>
              <a:t>Universities have unique complexity</a:t>
            </a:r>
          </a:p>
        </p:txBody>
      </p:sp>
      <p:sp>
        <p:nvSpPr>
          <p:cNvPr id="24" name="dt1">
            <a:extLst>
              <a:ext uri="{FF2B5EF4-FFF2-40B4-BE49-F238E27FC236}">
                <a16:creationId xmlns:a16="http://schemas.microsoft.com/office/drawing/2014/main" id="{2126A149-1381-8F45-79D7-1BCB8DB2C5C8}"/>
              </a:ext>
            </a:extLst>
          </p:cNvPr>
          <p:cNvSpPr txBox="1"/>
          <p:nvPr/>
        </p:nvSpPr>
        <p:spPr>
          <a:xfrm>
            <a:off x="6942000" y="1210000"/>
            <a:ext cx="4810000" cy="7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80" b="0" dirty="0">
                <a:solidFill>
                  <a:srgbClr val="4A6580"/>
                </a:solidFill>
              </a:rPr>
              <a:t>Hybrid covered entity status, FERPA/HIPAA overlap, shared IT, and research programs create compliance challenges no other sector faces.</a:t>
            </a:r>
          </a:p>
        </p:txBody>
      </p:sp>
      <p:sp>
        <p:nvSpPr>
          <p:cNvPr id="25" name="card2">
            <a:extLst>
              <a:ext uri="{FF2B5EF4-FFF2-40B4-BE49-F238E27FC236}">
                <a16:creationId xmlns:a16="http://schemas.microsoft.com/office/drawing/2014/main" id="{9DA60146-41D6-5256-3789-B055CB615EB3}"/>
              </a:ext>
            </a:extLst>
          </p:cNvPr>
          <p:cNvSpPr>
            <a:spLocks noGrp="1"/>
          </p:cNvSpPr>
          <p:nvPr/>
        </p:nvSpPr>
        <p:spPr>
          <a:xfrm>
            <a:off x="380000" y="2180000"/>
            <a:ext cx="5600000" cy="1360000"/>
          </a:xfrm>
          <a:prstGeom prst="roundRect">
            <a:avLst>
              <a:gd name="adj" fmla="val 14000"/>
            </a:avLst>
          </a:prstGeom>
          <a:solidFill>
            <a:srgbClr val="FFFFFF"/>
          </a:solidFill>
          <a:ln w="9525">
            <a:solidFill>
              <a:srgbClr val="E8F0F8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26" name="bar2">
            <a:extLst>
              <a:ext uri="{FF2B5EF4-FFF2-40B4-BE49-F238E27FC236}">
                <a16:creationId xmlns:a16="http://schemas.microsoft.com/office/drawing/2014/main" id="{1EE8AE73-503E-CDD7-B478-989A30B0D510}"/>
              </a:ext>
            </a:extLst>
          </p:cNvPr>
          <p:cNvSpPr>
            <a:spLocks noGrp="1"/>
          </p:cNvSpPr>
          <p:nvPr/>
        </p:nvSpPr>
        <p:spPr>
          <a:xfrm>
            <a:off x="380000" y="2180000"/>
            <a:ext cx="70000" cy="136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7" name="nc2">
            <a:extLst>
              <a:ext uri="{FF2B5EF4-FFF2-40B4-BE49-F238E27FC236}">
                <a16:creationId xmlns:a16="http://schemas.microsoft.com/office/drawing/2014/main" id="{D597278B-034D-3EF1-ADE3-F2B04557BA23}"/>
              </a:ext>
            </a:extLst>
          </p:cNvPr>
          <p:cNvSpPr>
            <a:spLocks noGrp="1"/>
          </p:cNvSpPr>
          <p:nvPr/>
        </p:nvSpPr>
        <p:spPr>
          <a:xfrm>
            <a:off x="510000" y="2610000"/>
            <a:ext cx="500000" cy="50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8" name="nt2">
            <a:extLst>
              <a:ext uri="{FF2B5EF4-FFF2-40B4-BE49-F238E27FC236}">
                <a16:creationId xmlns:a16="http://schemas.microsoft.com/office/drawing/2014/main" id="{193BE34C-E5F0-D6B3-EA4B-C02A79BBA5FF}"/>
              </a:ext>
            </a:extLst>
          </p:cNvPr>
          <p:cNvSpPr txBox="1"/>
          <p:nvPr/>
        </p:nvSpPr>
        <p:spPr>
          <a:xfrm>
            <a:off x="510000" y="2610000"/>
            <a:ext cx="500000" cy="5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6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9" name="hl2">
            <a:extLst>
              <a:ext uri="{FF2B5EF4-FFF2-40B4-BE49-F238E27FC236}">
                <a16:creationId xmlns:a16="http://schemas.microsoft.com/office/drawing/2014/main" id="{8FAF2B38-EF44-973E-472D-DB7F79D25919}"/>
              </a:ext>
            </a:extLst>
          </p:cNvPr>
          <p:cNvSpPr txBox="1"/>
          <p:nvPr/>
        </p:nvSpPr>
        <p:spPr>
          <a:xfrm>
            <a:off x="1090000" y="2360000"/>
            <a:ext cx="4810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50" b="1" dirty="0">
                <a:solidFill>
                  <a:srgbClr val="0D2347"/>
                </a:solidFill>
              </a:rPr>
              <a:t>The risk analysis is everything</a:t>
            </a:r>
          </a:p>
        </p:txBody>
      </p:sp>
      <p:sp>
        <p:nvSpPr>
          <p:cNvPr id="30" name="dt2">
            <a:extLst>
              <a:ext uri="{FF2B5EF4-FFF2-40B4-BE49-F238E27FC236}">
                <a16:creationId xmlns:a16="http://schemas.microsoft.com/office/drawing/2014/main" id="{4321A7AA-BEA5-A3DD-B055-A9E14ECF8D64}"/>
              </a:ext>
            </a:extLst>
          </p:cNvPr>
          <p:cNvSpPr txBox="1"/>
          <p:nvPr/>
        </p:nvSpPr>
        <p:spPr>
          <a:xfrm>
            <a:off x="1090000" y="2670000"/>
            <a:ext cx="4810000" cy="7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80" b="0" dirty="0">
                <a:solidFill>
                  <a:srgbClr val="4A6580"/>
                </a:solidFill>
              </a:rPr>
              <a:t>If it is not written, comprehensive, and current, no other Security Rule control can be considered effective or defensible.</a:t>
            </a:r>
          </a:p>
        </p:txBody>
      </p:sp>
      <p:sp>
        <p:nvSpPr>
          <p:cNvPr id="31" name="card3">
            <a:extLst>
              <a:ext uri="{FF2B5EF4-FFF2-40B4-BE49-F238E27FC236}">
                <a16:creationId xmlns:a16="http://schemas.microsoft.com/office/drawing/2014/main" id="{77103DF0-1368-B4CB-C12C-814DD7A50B7F}"/>
              </a:ext>
            </a:extLst>
          </p:cNvPr>
          <p:cNvSpPr>
            <a:spLocks noGrp="1"/>
          </p:cNvSpPr>
          <p:nvPr/>
        </p:nvSpPr>
        <p:spPr>
          <a:xfrm>
            <a:off x="6232000" y="2180000"/>
            <a:ext cx="5600000" cy="1360000"/>
          </a:xfrm>
          <a:prstGeom prst="roundRect">
            <a:avLst>
              <a:gd name="adj" fmla="val 14000"/>
            </a:avLst>
          </a:prstGeom>
          <a:solidFill>
            <a:srgbClr val="FFFFFF"/>
          </a:solidFill>
          <a:ln w="9525">
            <a:solidFill>
              <a:srgbClr val="E8F0F8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32" name="bar3">
            <a:extLst>
              <a:ext uri="{FF2B5EF4-FFF2-40B4-BE49-F238E27FC236}">
                <a16:creationId xmlns:a16="http://schemas.microsoft.com/office/drawing/2014/main" id="{85CF5C5B-ED1A-8D07-540D-6544436D377F}"/>
              </a:ext>
            </a:extLst>
          </p:cNvPr>
          <p:cNvSpPr>
            <a:spLocks noGrp="1"/>
          </p:cNvSpPr>
          <p:nvPr/>
        </p:nvSpPr>
        <p:spPr>
          <a:xfrm>
            <a:off x="6232000" y="2180000"/>
            <a:ext cx="70000" cy="1360000"/>
          </a:xfrm>
          <a:prstGeom prst="rect">
            <a:avLst/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3" name="nc3">
            <a:extLst>
              <a:ext uri="{FF2B5EF4-FFF2-40B4-BE49-F238E27FC236}">
                <a16:creationId xmlns:a16="http://schemas.microsoft.com/office/drawing/2014/main" id="{E84370A1-66C5-7966-C4F6-0F4928D5C617}"/>
              </a:ext>
            </a:extLst>
          </p:cNvPr>
          <p:cNvSpPr>
            <a:spLocks noGrp="1"/>
          </p:cNvSpPr>
          <p:nvPr/>
        </p:nvSpPr>
        <p:spPr>
          <a:xfrm>
            <a:off x="6362000" y="2610000"/>
            <a:ext cx="500000" cy="500000"/>
          </a:xfrm>
          <a:prstGeom prst="ellipse">
            <a:avLst/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4" name="nt3">
            <a:extLst>
              <a:ext uri="{FF2B5EF4-FFF2-40B4-BE49-F238E27FC236}">
                <a16:creationId xmlns:a16="http://schemas.microsoft.com/office/drawing/2014/main" id="{E5D141E2-5CA3-9182-2B87-CC7C34646424}"/>
              </a:ext>
            </a:extLst>
          </p:cNvPr>
          <p:cNvSpPr txBox="1"/>
          <p:nvPr/>
        </p:nvSpPr>
        <p:spPr>
          <a:xfrm>
            <a:off x="6362000" y="2610000"/>
            <a:ext cx="500000" cy="5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6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5" name="hl3">
            <a:extLst>
              <a:ext uri="{FF2B5EF4-FFF2-40B4-BE49-F238E27FC236}">
                <a16:creationId xmlns:a16="http://schemas.microsoft.com/office/drawing/2014/main" id="{EB5C3A78-5539-7779-3C72-84CF3EA73C86}"/>
              </a:ext>
            </a:extLst>
          </p:cNvPr>
          <p:cNvSpPr txBox="1"/>
          <p:nvPr/>
        </p:nvSpPr>
        <p:spPr>
          <a:xfrm>
            <a:off x="6942000" y="2360000"/>
            <a:ext cx="4810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50" b="1" dirty="0">
                <a:solidFill>
                  <a:srgbClr val="0D2347"/>
                </a:solidFill>
              </a:rPr>
              <a:t>BA management needs active oversight</a:t>
            </a:r>
          </a:p>
        </p:txBody>
      </p:sp>
      <p:sp>
        <p:nvSpPr>
          <p:cNvPr id="36" name="dt3">
            <a:extLst>
              <a:ext uri="{FF2B5EF4-FFF2-40B4-BE49-F238E27FC236}">
                <a16:creationId xmlns:a16="http://schemas.microsoft.com/office/drawing/2014/main" id="{68958B0F-89BD-096B-307D-785F9C5F951F}"/>
              </a:ext>
            </a:extLst>
          </p:cNvPr>
          <p:cNvSpPr txBox="1"/>
          <p:nvPr/>
        </p:nvSpPr>
        <p:spPr>
          <a:xfrm>
            <a:off x="6942000" y="2670000"/>
            <a:ext cx="4810000" cy="7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80" b="0" dirty="0">
                <a:solidFill>
                  <a:srgbClr val="4A6580"/>
                </a:solidFill>
              </a:rPr>
              <a:t>The proposed rule requires annual written verification of BA technical safeguards — a signed BAA is no longer sufficient.</a:t>
            </a:r>
          </a:p>
        </p:txBody>
      </p:sp>
      <p:sp>
        <p:nvSpPr>
          <p:cNvPr id="37" name="card4">
            <a:extLst>
              <a:ext uri="{FF2B5EF4-FFF2-40B4-BE49-F238E27FC236}">
                <a16:creationId xmlns:a16="http://schemas.microsoft.com/office/drawing/2014/main" id="{24CCA1B1-3D64-CA2C-3E56-7B00A49800FE}"/>
              </a:ext>
            </a:extLst>
          </p:cNvPr>
          <p:cNvSpPr>
            <a:spLocks noGrp="1"/>
          </p:cNvSpPr>
          <p:nvPr/>
        </p:nvSpPr>
        <p:spPr>
          <a:xfrm>
            <a:off x="380000" y="3640000"/>
            <a:ext cx="5600000" cy="1360000"/>
          </a:xfrm>
          <a:prstGeom prst="roundRect">
            <a:avLst>
              <a:gd name="adj" fmla="val 14000"/>
            </a:avLst>
          </a:prstGeom>
          <a:solidFill>
            <a:srgbClr val="FFFFFF"/>
          </a:solidFill>
          <a:ln w="9525">
            <a:solidFill>
              <a:srgbClr val="E8F0F8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38" name="bar4">
            <a:extLst>
              <a:ext uri="{FF2B5EF4-FFF2-40B4-BE49-F238E27FC236}">
                <a16:creationId xmlns:a16="http://schemas.microsoft.com/office/drawing/2014/main" id="{F34BDD57-183D-1EAA-4E6A-79010ABF167B}"/>
              </a:ext>
            </a:extLst>
          </p:cNvPr>
          <p:cNvSpPr>
            <a:spLocks noGrp="1"/>
          </p:cNvSpPr>
          <p:nvPr/>
        </p:nvSpPr>
        <p:spPr>
          <a:xfrm>
            <a:off x="380000" y="3640000"/>
            <a:ext cx="70000" cy="136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9" name="nc4">
            <a:extLst>
              <a:ext uri="{FF2B5EF4-FFF2-40B4-BE49-F238E27FC236}">
                <a16:creationId xmlns:a16="http://schemas.microsoft.com/office/drawing/2014/main" id="{F25A2BE4-68A9-9ECD-9B83-77B0A9B57912}"/>
              </a:ext>
            </a:extLst>
          </p:cNvPr>
          <p:cNvSpPr>
            <a:spLocks noGrp="1"/>
          </p:cNvSpPr>
          <p:nvPr/>
        </p:nvSpPr>
        <p:spPr>
          <a:xfrm>
            <a:off x="510000" y="4070000"/>
            <a:ext cx="500000" cy="50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0" name="nt4">
            <a:extLst>
              <a:ext uri="{FF2B5EF4-FFF2-40B4-BE49-F238E27FC236}">
                <a16:creationId xmlns:a16="http://schemas.microsoft.com/office/drawing/2014/main" id="{FE90A1B9-F406-9607-A55E-DBAB7F87C569}"/>
              </a:ext>
            </a:extLst>
          </p:cNvPr>
          <p:cNvSpPr txBox="1"/>
          <p:nvPr/>
        </p:nvSpPr>
        <p:spPr>
          <a:xfrm>
            <a:off x="510000" y="4070000"/>
            <a:ext cx="500000" cy="5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6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1" name="hl4">
            <a:extLst>
              <a:ext uri="{FF2B5EF4-FFF2-40B4-BE49-F238E27FC236}">
                <a16:creationId xmlns:a16="http://schemas.microsoft.com/office/drawing/2014/main" id="{583C7971-0D88-E86E-BD50-E8F38E2D43C8}"/>
              </a:ext>
            </a:extLst>
          </p:cNvPr>
          <p:cNvSpPr txBox="1"/>
          <p:nvPr/>
        </p:nvSpPr>
        <p:spPr>
          <a:xfrm>
            <a:off x="1090000" y="3820000"/>
            <a:ext cx="4810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50" b="1" dirty="0">
                <a:solidFill>
                  <a:srgbClr val="0D2347"/>
                </a:solidFill>
              </a:rPr>
              <a:t>Internal audit has a clear role</a:t>
            </a:r>
          </a:p>
        </p:txBody>
      </p:sp>
      <p:sp>
        <p:nvSpPr>
          <p:cNvPr id="42" name="dt4">
            <a:extLst>
              <a:ext uri="{FF2B5EF4-FFF2-40B4-BE49-F238E27FC236}">
                <a16:creationId xmlns:a16="http://schemas.microsoft.com/office/drawing/2014/main" id="{B20C2C1B-D54E-0BD1-D36C-9EED35EE7CA3}"/>
              </a:ext>
            </a:extLst>
          </p:cNvPr>
          <p:cNvSpPr txBox="1"/>
          <p:nvPr/>
        </p:nvSpPr>
        <p:spPr>
          <a:xfrm>
            <a:off x="1090000" y="4130000"/>
            <a:ext cx="4810000" cy="7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80" b="0" dirty="0">
                <a:solidFill>
                  <a:srgbClr val="4A6580"/>
                </a:solidFill>
              </a:rPr>
              <a:t>Independently assess HIPAA compliance annually. Report findings to the audit committee with risk ratings and track to remediation.</a:t>
            </a:r>
          </a:p>
        </p:txBody>
      </p:sp>
      <p:sp>
        <p:nvSpPr>
          <p:cNvPr id="43" name="card5">
            <a:extLst>
              <a:ext uri="{FF2B5EF4-FFF2-40B4-BE49-F238E27FC236}">
                <a16:creationId xmlns:a16="http://schemas.microsoft.com/office/drawing/2014/main" id="{AEB927F4-CD3D-F463-370B-125153F8FFCB}"/>
              </a:ext>
            </a:extLst>
          </p:cNvPr>
          <p:cNvSpPr>
            <a:spLocks noGrp="1"/>
          </p:cNvSpPr>
          <p:nvPr/>
        </p:nvSpPr>
        <p:spPr>
          <a:xfrm>
            <a:off x="6232000" y="3640000"/>
            <a:ext cx="5600000" cy="1360000"/>
          </a:xfrm>
          <a:prstGeom prst="roundRect">
            <a:avLst>
              <a:gd name="adj" fmla="val 14000"/>
            </a:avLst>
          </a:prstGeom>
          <a:solidFill>
            <a:srgbClr val="FFFFFF"/>
          </a:solidFill>
          <a:ln w="9525">
            <a:solidFill>
              <a:srgbClr val="E8F0F8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44" name="bar5">
            <a:extLst>
              <a:ext uri="{FF2B5EF4-FFF2-40B4-BE49-F238E27FC236}">
                <a16:creationId xmlns:a16="http://schemas.microsoft.com/office/drawing/2014/main" id="{E11F4CF8-463A-93CA-608B-4392C1D8E235}"/>
              </a:ext>
            </a:extLst>
          </p:cNvPr>
          <p:cNvSpPr>
            <a:spLocks noGrp="1"/>
          </p:cNvSpPr>
          <p:nvPr/>
        </p:nvSpPr>
        <p:spPr>
          <a:xfrm>
            <a:off x="6232000" y="3640000"/>
            <a:ext cx="70000" cy="1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5" name="nc5">
            <a:extLst>
              <a:ext uri="{FF2B5EF4-FFF2-40B4-BE49-F238E27FC236}">
                <a16:creationId xmlns:a16="http://schemas.microsoft.com/office/drawing/2014/main" id="{68750E77-A3E2-7A5D-68D6-1FF447215E91}"/>
              </a:ext>
            </a:extLst>
          </p:cNvPr>
          <p:cNvSpPr>
            <a:spLocks noGrp="1"/>
          </p:cNvSpPr>
          <p:nvPr/>
        </p:nvSpPr>
        <p:spPr>
          <a:xfrm>
            <a:off x="6362000" y="4070000"/>
            <a:ext cx="500000" cy="50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6" name="nt5">
            <a:extLst>
              <a:ext uri="{FF2B5EF4-FFF2-40B4-BE49-F238E27FC236}">
                <a16:creationId xmlns:a16="http://schemas.microsoft.com/office/drawing/2014/main" id="{FDB76285-35BF-69D5-6521-B0537BA41940}"/>
              </a:ext>
            </a:extLst>
          </p:cNvPr>
          <p:cNvSpPr txBox="1"/>
          <p:nvPr/>
        </p:nvSpPr>
        <p:spPr>
          <a:xfrm>
            <a:off x="6362000" y="4070000"/>
            <a:ext cx="500000" cy="5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600" b="1" dirty="0">
                <a:solidFill>
                  <a:srgbClr val="0D2347"/>
                </a:solidFill>
              </a:rPr>
              <a:t>6</a:t>
            </a:r>
          </a:p>
        </p:txBody>
      </p:sp>
      <p:sp>
        <p:nvSpPr>
          <p:cNvPr id="47" name="hl5">
            <a:extLst>
              <a:ext uri="{FF2B5EF4-FFF2-40B4-BE49-F238E27FC236}">
                <a16:creationId xmlns:a16="http://schemas.microsoft.com/office/drawing/2014/main" id="{39653008-0368-EBF0-FA16-46B8B738F436}"/>
              </a:ext>
            </a:extLst>
          </p:cNvPr>
          <p:cNvSpPr txBox="1"/>
          <p:nvPr/>
        </p:nvSpPr>
        <p:spPr>
          <a:xfrm>
            <a:off x="6942000" y="3820000"/>
            <a:ext cx="4810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750" b="1" dirty="0">
                <a:solidFill>
                  <a:srgbClr val="0D2347"/>
                </a:solidFill>
              </a:rPr>
              <a:t>Act now — don’t wait for the final rule</a:t>
            </a:r>
          </a:p>
        </p:txBody>
      </p:sp>
      <p:sp>
        <p:nvSpPr>
          <p:cNvPr id="48" name="dt5">
            <a:extLst>
              <a:ext uri="{FF2B5EF4-FFF2-40B4-BE49-F238E27FC236}">
                <a16:creationId xmlns:a16="http://schemas.microsoft.com/office/drawing/2014/main" id="{216BD15A-9549-2C8C-D4A6-417EB252ED73}"/>
              </a:ext>
            </a:extLst>
          </p:cNvPr>
          <p:cNvSpPr txBox="1"/>
          <p:nvPr/>
        </p:nvSpPr>
        <p:spPr>
          <a:xfrm>
            <a:off x="6942000" y="4130000"/>
            <a:ext cx="4810000" cy="7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80" b="0" dirty="0">
                <a:solidFill>
                  <a:srgbClr val="4A6580"/>
                </a:solidFill>
              </a:rPr>
              <a:t>Institutions that begin gap remediation today will be more prepared for the compressed timelines and enforcement exposure when the rule takes effect.</a:t>
            </a:r>
          </a:p>
        </p:txBody>
      </p:sp>
      <p:sp>
        <p:nvSpPr>
          <p:cNvPr id="49" name="cbar">
            <a:extLst>
              <a:ext uri="{FF2B5EF4-FFF2-40B4-BE49-F238E27FC236}">
                <a16:creationId xmlns:a16="http://schemas.microsoft.com/office/drawing/2014/main" id="{8DF4A8B2-832F-9EA5-51AF-1BAF916D8967}"/>
              </a:ext>
            </a:extLst>
          </p:cNvPr>
          <p:cNvSpPr>
            <a:spLocks noGrp="1"/>
          </p:cNvSpPr>
          <p:nvPr/>
        </p:nvSpPr>
        <p:spPr>
          <a:xfrm>
            <a:off x="380000" y="5080000"/>
            <a:ext cx="11432000" cy="340000"/>
          </a:xfrm>
          <a:prstGeom prst="roundRect">
            <a:avLst>
              <a:gd name="adj" fmla="val 14000"/>
            </a:avLst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0" name="cbar_l">
            <a:extLst>
              <a:ext uri="{FF2B5EF4-FFF2-40B4-BE49-F238E27FC236}">
                <a16:creationId xmlns:a16="http://schemas.microsoft.com/office/drawing/2014/main" id="{D069FD38-DFA8-FA24-9421-37BFEFF8AA07}"/>
              </a:ext>
            </a:extLst>
          </p:cNvPr>
          <p:cNvSpPr>
            <a:spLocks noGrp="1"/>
          </p:cNvSpPr>
          <p:nvPr/>
        </p:nvSpPr>
        <p:spPr>
          <a:xfrm>
            <a:off x="380000" y="5080000"/>
            <a:ext cx="80000" cy="3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1" name="ctxt">
            <a:extLst>
              <a:ext uri="{FF2B5EF4-FFF2-40B4-BE49-F238E27FC236}">
                <a16:creationId xmlns:a16="http://schemas.microsoft.com/office/drawing/2014/main" id="{1A874110-A008-1B54-7A3C-6B4D736F1BD7}"/>
              </a:ext>
            </a:extLst>
          </p:cNvPr>
          <p:cNvSpPr txBox="1"/>
          <p:nvPr/>
        </p:nvSpPr>
        <p:spPr>
          <a:xfrm>
            <a:off x="560000" y="5080000"/>
            <a:ext cx="11140000" cy="3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1550" b="1" i="1" dirty="0">
                <a:solidFill>
                  <a:srgbClr val="FFFFFF"/>
                </a:solidFill>
              </a:rPr>
              <a:t>The universities best positioned for the final rule are the ones closing gaps now — not waiting.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000"/>
            <a:ext cx="10515600" cy="3750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b="1" dirty="0"/>
              <a:t>Key Regulatory Resources</a:t>
            </a:r>
          </a:p>
          <a:p>
            <a:pPr marL="342900" indent="-342900">
              <a:buChar char="•"/>
            </a:pPr>
            <a:r>
              <a:rPr lang="en-US" sz="1600" dirty="0"/>
              <a:t>2024 HIPAA Security Rule NPRM — federalregister.gov</a:t>
            </a:r>
          </a:p>
          <a:p>
            <a:pPr marL="342900" indent="-342900">
              <a:buChar char="•"/>
            </a:pPr>
            <a:r>
              <a:rPr lang="en-US" sz="1600" dirty="0"/>
              <a:t>HHS OCR HIPAA Guidance — hhs.gov/hipaa/for-professionals</a:t>
            </a:r>
          </a:p>
          <a:p>
            <a:pPr marL="342900" indent="-342900">
              <a:buChar char="•"/>
            </a:pPr>
            <a:r>
              <a:rPr lang="en-US" sz="1600" dirty="0"/>
              <a:t>HHS Cyber Performance Goals — hhs.gov/cyber</a:t>
            </a:r>
          </a:p>
          <a:p>
            <a:pPr marL="342900" indent="-342900">
              <a:buChar char="•"/>
            </a:pPr>
            <a:r>
              <a:rPr lang="en-US" sz="1600" dirty="0"/>
              <a:t>NIST SP 800-66 Rev. 2 — HIPAA Security Rule implementation guidance</a:t>
            </a:r>
          </a:p>
          <a:p>
            <a:endParaRPr lang="en-US" sz="1200" dirty="0"/>
          </a:p>
          <a:p>
            <a:pPr>
              <a:buNone/>
            </a:pPr>
            <a:r>
              <a:rPr lang="en-US" sz="2000" b="1" dirty="0"/>
              <a:t>Higher Education Resources</a:t>
            </a:r>
          </a:p>
          <a:p>
            <a:pPr marL="342900" indent="-342900">
              <a:buChar char="•"/>
            </a:pPr>
            <a:r>
              <a:rPr lang="en-US" sz="1600" dirty="0"/>
              <a:t>EDUCAUSE HIPAA Resources — educause.edu</a:t>
            </a:r>
          </a:p>
          <a:p>
            <a:pPr marL="342900" indent="-342900">
              <a:buChar char="•"/>
            </a:pPr>
            <a:r>
              <a:rPr lang="en-US" sz="1600" dirty="0"/>
              <a:t>NACUBO HIPAA guidance for business officers</a:t>
            </a:r>
          </a:p>
          <a:p>
            <a:pPr marL="342900" indent="-342900">
              <a:buChar char="•"/>
            </a:pPr>
            <a:r>
              <a:rPr lang="en-US" sz="1600" dirty="0"/>
              <a:t>ACUA HIPAA Audit Guide (available in member resources)</a:t>
            </a:r>
          </a:p>
          <a:p>
            <a:endParaRPr lang="en-US" sz="1200" dirty="0"/>
          </a:p>
          <a:p>
            <a:pPr>
              <a:buNone/>
            </a:pPr>
            <a:r>
              <a:rPr lang="en-US" sz="2000" b="1" dirty="0"/>
              <a:t>Questions?</a:t>
            </a:r>
          </a:p>
          <a:p>
            <a:pPr>
              <a:buNone/>
            </a:pPr>
            <a:r>
              <a:rPr lang="en-US" sz="1600" dirty="0"/>
              <a:t>Please complete the session evaluation — your feedback helps ACUA improve its programming.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Session Overview</a:t>
            </a:r>
          </a:p>
        </p:txBody>
      </p:sp>
      <p:sp>
        <p:nvSpPr>
          <p:cNvPr id="46" name="cdiv">
            <a:extLst>
              <a:ext uri="{FF2B5EF4-FFF2-40B4-BE49-F238E27FC236}">
                <a16:creationId xmlns:a16="http://schemas.microsoft.com/office/drawing/2014/main" id="{AB1B246C-1D51-7A27-58F2-173B6CBC293D}"/>
              </a:ext>
            </a:extLst>
          </p:cNvPr>
          <p:cNvSpPr>
            <a:spLocks noGrp="1"/>
          </p:cNvSpPr>
          <p:nvPr/>
        </p:nvSpPr>
        <p:spPr>
          <a:xfrm>
            <a:off x="4789040" y="1690688"/>
            <a:ext cx="86419" cy="3661534"/>
          </a:xfrm>
          <a:prstGeom prst="rect">
            <a:avLst/>
          </a:prstGeom>
          <a:solidFill>
            <a:srgbClr val="17BED0">
              <a:alpha val="25000"/>
            </a:srgbClr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7" name="th">
            <a:extLst>
              <a:ext uri="{FF2B5EF4-FFF2-40B4-BE49-F238E27FC236}">
                <a16:creationId xmlns:a16="http://schemas.microsoft.com/office/drawing/2014/main" id="{F8354871-2730-B888-AE69-3297A7C6B38F}"/>
              </a:ext>
            </a:extLst>
          </p:cNvPr>
          <p:cNvSpPr txBox="1"/>
          <p:nvPr/>
        </p:nvSpPr>
        <p:spPr>
          <a:xfrm>
            <a:off x="5704552" y="1092222"/>
            <a:ext cx="6400000" cy="23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17BED0"/>
                </a:solidFill>
              </a:rPr>
              <a:t>TOPICS WE WILL COVER</a:t>
            </a:r>
          </a:p>
        </p:txBody>
      </p:sp>
      <p:sp>
        <p:nvSpPr>
          <p:cNvPr id="48" name="tdiv">
            <a:extLst>
              <a:ext uri="{FF2B5EF4-FFF2-40B4-BE49-F238E27FC236}">
                <a16:creationId xmlns:a16="http://schemas.microsoft.com/office/drawing/2014/main" id="{A40A15FF-1582-6914-89E9-C4C65E6D97A5}"/>
              </a:ext>
            </a:extLst>
          </p:cNvPr>
          <p:cNvSpPr>
            <a:spLocks noGrp="1"/>
          </p:cNvSpPr>
          <p:nvPr/>
        </p:nvSpPr>
        <p:spPr>
          <a:xfrm>
            <a:off x="5359889" y="1337222"/>
            <a:ext cx="682015" cy="7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sz="2400" dirty="0"/>
          </a:p>
        </p:txBody>
      </p:sp>
      <p:sp>
        <p:nvSpPr>
          <p:cNvPr id="49" name="tc">
            <a:extLst>
              <a:ext uri="{FF2B5EF4-FFF2-40B4-BE49-F238E27FC236}">
                <a16:creationId xmlns:a16="http://schemas.microsoft.com/office/drawing/2014/main" id="{5D701EBE-B03A-DFD4-4BB7-1A6386B73B8C}"/>
              </a:ext>
            </a:extLst>
          </p:cNvPr>
          <p:cNvSpPr>
            <a:spLocks noGrp="1"/>
          </p:cNvSpPr>
          <p:nvPr/>
        </p:nvSpPr>
        <p:spPr>
          <a:xfrm>
            <a:off x="5023629" y="1382222"/>
            <a:ext cx="3478275" cy="1440000"/>
          </a:xfrm>
          <a:prstGeom prst="roundRect">
            <a:avLst>
              <a:gd name="adj" fmla="val 16000"/>
            </a:avLst>
          </a:prstGeom>
          <a:solidFill>
            <a:srgbClr val="132540"/>
          </a:solidFill>
          <a:ln>
            <a:noFill/>
          </a:ln>
        </p:spPr>
        <p:txBody>
          <a:bodyPr/>
          <a:lstStyle/>
          <a:p>
            <a:endParaRPr sz="2400" dirty="0"/>
          </a:p>
        </p:txBody>
      </p:sp>
      <p:sp>
        <p:nvSpPr>
          <p:cNvPr id="50" name="ta">
            <a:extLst>
              <a:ext uri="{FF2B5EF4-FFF2-40B4-BE49-F238E27FC236}">
                <a16:creationId xmlns:a16="http://schemas.microsoft.com/office/drawing/2014/main" id="{96940621-4CAB-C1AA-27A7-E4836D879EBE}"/>
              </a:ext>
            </a:extLst>
          </p:cNvPr>
          <p:cNvSpPr>
            <a:spLocks noGrp="1"/>
          </p:cNvSpPr>
          <p:nvPr/>
        </p:nvSpPr>
        <p:spPr>
          <a:xfrm>
            <a:off x="5023629" y="1382222"/>
            <a:ext cx="3478275" cy="55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sz="2400" dirty="0"/>
          </a:p>
        </p:txBody>
      </p:sp>
      <p:sp>
        <p:nvSpPr>
          <p:cNvPr id="51" name="tn">
            <a:extLst>
              <a:ext uri="{FF2B5EF4-FFF2-40B4-BE49-F238E27FC236}">
                <a16:creationId xmlns:a16="http://schemas.microsoft.com/office/drawing/2014/main" id="{8AC76C23-6DB8-0F7C-BFB7-72897E73B78A}"/>
              </a:ext>
            </a:extLst>
          </p:cNvPr>
          <p:cNvSpPr>
            <a:spLocks noGrp="1"/>
          </p:cNvSpPr>
          <p:nvPr/>
        </p:nvSpPr>
        <p:spPr>
          <a:xfrm>
            <a:off x="5153751" y="1892222"/>
            <a:ext cx="477410" cy="42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sz="2400" dirty="0"/>
          </a:p>
        </p:txBody>
      </p:sp>
      <p:sp>
        <p:nvSpPr>
          <p:cNvPr id="52" name="nnt">
            <a:extLst>
              <a:ext uri="{FF2B5EF4-FFF2-40B4-BE49-F238E27FC236}">
                <a16:creationId xmlns:a16="http://schemas.microsoft.com/office/drawing/2014/main" id="{DD50B927-5688-67D2-D1BF-E4041E7E1B5C}"/>
              </a:ext>
            </a:extLst>
          </p:cNvPr>
          <p:cNvSpPr txBox="1"/>
          <p:nvPr/>
        </p:nvSpPr>
        <p:spPr>
          <a:xfrm>
            <a:off x="5163479" y="1892222"/>
            <a:ext cx="47741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53" name="tt">
            <a:extLst>
              <a:ext uri="{FF2B5EF4-FFF2-40B4-BE49-F238E27FC236}">
                <a16:creationId xmlns:a16="http://schemas.microsoft.com/office/drawing/2014/main" id="{E81FE2A7-DA22-2FA0-A071-4B744D4BA2AF}"/>
              </a:ext>
            </a:extLst>
          </p:cNvPr>
          <p:cNvSpPr txBox="1"/>
          <p:nvPr/>
        </p:nvSpPr>
        <p:spPr>
          <a:xfrm>
            <a:off x="5743414" y="1462222"/>
            <a:ext cx="2648490" cy="2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17BED0"/>
                </a:solidFill>
              </a:rPr>
              <a:t>HIPAA 101</a:t>
            </a:r>
          </a:p>
        </p:txBody>
      </p:sp>
      <p:sp>
        <p:nvSpPr>
          <p:cNvPr id="54" name="td">
            <a:extLst>
              <a:ext uri="{FF2B5EF4-FFF2-40B4-BE49-F238E27FC236}">
                <a16:creationId xmlns:a16="http://schemas.microsoft.com/office/drawing/2014/main" id="{33A3ADD1-4E2C-BCE2-1C80-B28B4C615B78}"/>
              </a:ext>
            </a:extLst>
          </p:cNvPr>
          <p:cNvSpPr txBox="1"/>
          <p:nvPr/>
        </p:nvSpPr>
        <p:spPr>
          <a:xfrm>
            <a:off x="5743414" y="1782222"/>
            <a:ext cx="2648490" cy="95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600" b="0" dirty="0">
                <a:solidFill>
                  <a:srgbClr val="8BAFC4"/>
                </a:solidFill>
              </a:rPr>
              <a:t>Background and the regulatory landscape</a:t>
            </a:r>
          </a:p>
        </p:txBody>
      </p:sp>
      <p:sp>
        <p:nvSpPr>
          <p:cNvPr id="55" name="tc">
            <a:extLst>
              <a:ext uri="{FF2B5EF4-FFF2-40B4-BE49-F238E27FC236}">
                <a16:creationId xmlns:a16="http://schemas.microsoft.com/office/drawing/2014/main" id="{555F218A-90CA-34C7-13B7-40CE0AB07F29}"/>
              </a:ext>
            </a:extLst>
          </p:cNvPr>
          <p:cNvSpPr>
            <a:spLocks noGrp="1"/>
          </p:cNvSpPr>
          <p:nvPr/>
        </p:nvSpPr>
        <p:spPr>
          <a:xfrm>
            <a:off x="8636676" y="1382222"/>
            <a:ext cx="3467876" cy="1440000"/>
          </a:xfrm>
          <a:prstGeom prst="roundRect">
            <a:avLst>
              <a:gd name="adj" fmla="val 16000"/>
            </a:avLst>
          </a:prstGeom>
          <a:solidFill>
            <a:srgbClr val="132540"/>
          </a:solidFill>
          <a:ln>
            <a:noFill/>
          </a:ln>
        </p:spPr>
        <p:txBody>
          <a:bodyPr/>
          <a:lstStyle/>
          <a:p>
            <a:endParaRPr sz="2400" dirty="0"/>
          </a:p>
        </p:txBody>
      </p:sp>
      <p:sp>
        <p:nvSpPr>
          <p:cNvPr id="56" name="ta">
            <a:extLst>
              <a:ext uri="{FF2B5EF4-FFF2-40B4-BE49-F238E27FC236}">
                <a16:creationId xmlns:a16="http://schemas.microsoft.com/office/drawing/2014/main" id="{BB69E1FC-15E6-4F57-634F-878F97D9B453}"/>
              </a:ext>
            </a:extLst>
          </p:cNvPr>
          <p:cNvSpPr>
            <a:spLocks noGrp="1"/>
          </p:cNvSpPr>
          <p:nvPr/>
        </p:nvSpPr>
        <p:spPr>
          <a:xfrm>
            <a:off x="8636676" y="1382222"/>
            <a:ext cx="3467876" cy="55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sz="2400" dirty="0"/>
          </a:p>
        </p:txBody>
      </p:sp>
      <p:sp>
        <p:nvSpPr>
          <p:cNvPr id="57" name="tn">
            <a:extLst>
              <a:ext uri="{FF2B5EF4-FFF2-40B4-BE49-F238E27FC236}">
                <a16:creationId xmlns:a16="http://schemas.microsoft.com/office/drawing/2014/main" id="{3070345F-E760-0564-A6E5-7FC35C7EEEB0}"/>
              </a:ext>
            </a:extLst>
          </p:cNvPr>
          <p:cNvSpPr>
            <a:spLocks noGrp="1"/>
          </p:cNvSpPr>
          <p:nvPr/>
        </p:nvSpPr>
        <p:spPr>
          <a:xfrm>
            <a:off x="8746246" y="1892222"/>
            <a:ext cx="475983" cy="42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sz="2400" dirty="0"/>
          </a:p>
        </p:txBody>
      </p:sp>
      <p:sp>
        <p:nvSpPr>
          <p:cNvPr id="58" name="nnt">
            <a:extLst>
              <a:ext uri="{FF2B5EF4-FFF2-40B4-BE49-F238E27FC236}">
                <a16:creationId xmlns:a16="http://schemas.microsoft.com/office/drawing/2014/main" id="{300A35CF-A74F-DF7E-E7EB-C5A98BB83D1A}"/>
              </a:ext>
            </a:extLst>
          </p:cNvPr>
          <p:cNvSpPr txBox="1"/>
          <p:nvPr/>
        </p:nvSpPr>
        <p:spPr>
          <a:xfrm>
            <a:off x="8717064" y="1892222"/>
            <a:ext cx="475983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rgbClr val="0A1A2E"/>
                </a:solidFill>
              </a:rPr>
              <a:t>02</a:t>
            </a:r>
          </a:p>
        </p:txBody>
      </p:sp>
      <p:sp>
        <p:nvSpPr>
          <p:cNvPr id="59" name="tt">
            <a:extLst>
              <a:ext uri="{FF2B5EF4-FFF2-40B4-BE49-F238E27FC236}">
                <a16:creationId xmlns:a16="http://schemas.microsoft.com/office/drawing/2014/main" id="{C7E79B05-BA0C-6D30-E6C5-E2818531059A}"/>
              </a:ext>
            </a:extLst>
          </p:cNvPr>
          <p:cNvSpPr txBox="1"/>
          <p:nvPr/>
        </p:nvSpPr>
        <p:spPr>
          <a:xfrm>
            <a:off x="9315810" y="1462222"/>
            <a:ext cx="2640572" cy="2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/>
          <a:p>
            <a:pPr>
              <a:buNone/>
            </a:pPr>
            <a:r>
              <a:rPr lang="en-US" b="1" dirty="0">
                <a:solidFill>
                  <a:srgbClr val="FFC000"/>
                </a:solidFill>
              </a:rPr>
              <a:t>Hybrid Covered Entities</a:t>
            </a:r>
          </a:p>
        </p:txBody>
      </p:sp>
      <p:sp>
        <p:nvSpPr>
          <p:cNvPr id="60" name="td">
            <a:extLst>
              <a:ext uri="{FF2B5EF4-FFF2-40B4-BE49-F238E27FC236}">
                <a16:creationId xmlns:a16="http://schemas.microsoft.com/office/drawing/2014/main" id="{16F113FA-116E-9AE9-AEDD-CC2CF7589184}"/>
              </a:ext>
            </a:extLst>
          </p:cNvPr>
          <p:cNvSpPr txBox="1"/>
          <p:nvPr/>
        </p:nvSpPr>
        <p:spPr>
          <a:xfrm>
            <a:off x="9315810" y="1782222"/>
            <a:ext cx="2640572" cy="95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600" b="0" dirty="0">
                <a:solidFill>
                  <a:srgbClr val="8BAFC4"/>
                </a:solidFill>
              </a:rPr>
              <a:t>Unique university challenges and obligations</a:t>
            </a:r>
          </a:p>
        </p:txBody>
      </p:sp>
      <p:sp>
        <p:nvSpPr>
          <p:cNvPr id="61" name="tc">
            <a:extLst>
              <a:ext uri="{FF2B5EF4-FFF2-40B4-BE49-F238E27FC236}">
                <a16:creationId xmlns:a16="http://schemas.microsoft.com/office/drawing/2014/main" id="{ABB22177-9334-1BD8-5B33-29786AA0FA2F}"/>
              </a:ext>
            </a:extLst>
          </p:cNvPr>
          <p:cNvSpPr>
            <a:spLocks noGrp="1"/>
          </p:cNvSpPr>
          <p:nvPr/>
        </p:nvSpPr>
        <p:spPr>
          <a:xfrm>
            <a:off x="5023629" y="2902222"/>
            <a:ext cx="3478275" cy="1440000"/>
          </a:xfrm>
          <a:prstGeom prst="roundRect">
            <a:avLst>
              <a:gd name="adj" fmla="val 16000"/>
            </a:avLst>
          </a:prstGeom>
          <a:solidFill>
            <a:srgbClr val="132540"/>
          </a:solidFill>
          <a:ln>
            <a:noFill/>
          </a:ln>
        </p:spPr>
        <p:txBody>
          <a:bodyPr/>
          <a:lstStyle/>
          <a:p>
            <a:endParaRPr sz="2400" dirty="0"/>
          </a:p>
        </p:txBody>
      </p:sp>
      <p:sp>
        <p:nvSpPr>
          <p:cNvPr id="62" name="ta">
            <a:extLst>
              <a:ext uri="{FF2B5EF4-FFF2-40B4-BE49-F238E27FC236}">
                <a16:creationId xmlns:a16="http://schemas.microsoft.com/office/drawing/2014/main" id="{D61B39A8-575F-5F6B-8AAF-8ACCAFF79FF3}"/>
              </a:ext>
            </a:extLst>
          </p:cNvPr>
          <p:cNvSpPr>
            <a:spLocks noGrp="1"/>
          </p:cNvSpPr>
          <p:nvPr/>
        </p:nvSpPr>
        <p:spPr>
          <a:xfrm>
            <a:off x="5023629" y="2902222"/>
            <a:ext cx="3478275" cy="55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sz="2400" dirty="0"/>
          </a:p>
        </p:txBody>
      </p:sp>
      <p:sp>
        <p:nvSpPr>
          <p:cNvPr id="63" name="tn">
            <a:extLst>
              <a:ext uri="{FF2B5EF4-FFF2-40B4-BE49-F238E27FC236}">
                <a16:creationId xmlns:a16="http://schemas.microsoft.com/office/drawing/2014/main" id="{A42DAFDA-1E0E-622A-F1E1-FCCC87DDCDC9}"/>
              </a:ext>
            </a:extLst>
          </p:cNvPr>
          <p:cNvSpPr>
            <a:spLocks noGrp="1"/>
          </p:cNvSpPr>
          <p:nvPr/>
        </p:nvSpPr>
        <p:spPr>
          <a:xfrm>
            <a:off x="5153751" y="3412222"/>
            <a:ext cx="477410" cy="42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sz="2400" dirty="0"/>
          </a:p>
        </p:txBody>
      </p:sp>
      <p:sp>
        <p:nvSpPr>
          <p:cNvPr id="64" name="nnt">
            <a:extLst>
              <a:ext uri="{FF2B5EF4-FFF2-40B4-BE49-F238E27FC236}">
                <a16:creationId xmlns:a16="http://schemas.microsoft.com/office/drawing/2014/main" id="{5F570710-C48A-6807-F500-35D831E3B1CE}"/>
              </a:ext>
            </a:extLst>
          </p:cNvPr>
          <p:cNvSpPr txBox="1"/>
          <p:nvPr/>
        </p:nvSpPr>
        <p:spPr>
          <a:xfrm>
            <a:off x="5163479" y="3412222"/>
            <a:ext cx="47741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65" name="tt">
            <a:extLst>
              <a:ext uri="{FF2B5EF4-FFF2-40B4-BE49-F238E27FC236}">
                <a16:creationId xmlns:a16="http://schemas.microsoft.com/office/drawing/2014/main" id="{C9A40A2E-3C64-C19B-3C13-E34FCE8A37C2}"/>
              </a:ext>
            </a:extLst>
          </p:cNvPr>
          <p:cNvSpPr txBox="1"/>
          <p:nvPr/>
        </p:nvSpPr>
        <p:spPr>
          <a:xfrm>
            <a:off x="5743414" y="2982222"/>
            <a:ext cx="2648490" cy="2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/>
          <a:p>
            <a:pPr>
              <a:buNone/>
            </a:pPr>
            <a:r>
              <a:rPr lang="en-US" b="1" dirty="0">
                <a:solidFill>
                  <a:srgbClr val="17BED0"/>
                </a:solidFill>
              </a:rPr>
              <a:t>Security Rule Updates</a:t>
            </a:r>
          </a:p>
        </p:txBody>
      </p:sp>
      <p:sp>
        <p:nvSpPr>
          <p:cNvPr id="66" name="td">
            <a:extLst>
              <a:ext uri="{FF2B5EF4-FFF2-40B4-BE49-F238E27FC236}">
                <a16:creationId xmlns:a16="http://schemas.microsoft.com/office/drawing/2014/main" id="{C62B627F-00B3-4594-CEE4-6A55278948A2}"/>
              </a:ext>
            </a:extLst>
          </p:cNvPr>
          <p:cNvSpPr txBox="1"/>
          <p:nvPr/>
        </p:nvSpPr>
        <p:spPr>
          <a:xfrm>
            <a:off x="5743414" y="3302222"/>
            <a:ext cx="2648490" cy="95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600" b="0" dirty="0">
                <a:solidFill>
                  <a:srgbClr val="8BAFC4"/>
                </a:solidFill>
              </a:rPr>
              <a:t>2024 NPRM: key proposed changes</a:t>
            </a:r>
          </a:p>
        </p:txBody>
      </p:sp>
      <p:sp>
        <p:nvSpPr>
          <p:cNvPr id="67" name="tc">
            <a:extLst>
              <a:ext uri="{FF2B5EF4-FFF2-40B4-BE49-F238E27FC236}">
                <a16:creationId xmlns:a16="http://schemas.microsoft.com/office/drawing/2014/main" id="{6D8BE9B7-C8EE-BA41-DE47-89256FBD8FD3}"/>
              </a:ext>
            </a:extLst>
          </p:cNvPr>
          <p:cNvSpPr>
            <a:spLocks noGrp="1"/>
          </p:cNvSpPr>
          <p:nvPr/>
        </p:nvSpPr>
        <p:spPr>
          <a:xfrm>
            <a:off x="8636676" y="2902222"/>
            <a:ext cx="3467876" cy="1440000"/>
          </a:xfrm>
          <a:prstGeom prst="roundRect">
            <a:avLst>
              <a:gd name="adj" fmla="val 16000"/>
            </a:avLst>
          </a:prstGeom>
          <a:solidFill>
            <a:srgbClr val="132540"/>
          </a:solidFill>
          <a:ln>
            <a:noFill/>
          </a:ln>
        </p:spPr>
        <p:txBody>
          <a:bodyPr/>
          <a:lstStyle/>
          <a:p>
            <a:endParaRPr sz="2400" dirty="0"/>
          </a:p>
        </p:txBody>
      </p:sp>
      <p:sp>
        <p:nvSpPr>
          <p:cNvPr id="68" name="ta">
            <a:extLst>
              <a:ext uri="{FF2B5EF4-FFF2-40B4-BE49-F238E27FC236}">
                <a16:creationId xmlns:a16="http://schemas.microsoft.com/office/drawing/2014/main" id="{2206E3DD-044D-5F8B-815B-C9DCF2E209F5}"/>
              </a:ext>
            </a:extLst>
          </p:cNvPr>
          <p:cNvSpPr>
            <a:spLocks noGrp="1"/>
          </p:cNvSpPr>
          <p:nvPr/>
        </p:nvSpPr>
        <p:spPr>
          <a:xfrm>
            <a:off x="8636676" y="2902222"/>
            <a:ext cx="3467876" cy="55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sz="2400" dirty="0"/>
          </a:p>
        </p:txBody>
      </p:sp>
      <p:sp>
        <p:nvSpPr>
          <p:cNvPr id="69" name="tn">
            <a:extLst>
              <a:ext uri="{FF2B5EF4-FFF2-40B4-BE49-F238E27FC236}">
                <a16:creationId xmlns:a16="http://schemas.microsoft.com/office/drawing/2014/main" id="{FDD31840-DEDA-B76B-01D6-0EE101691344}"/>
              </a:ext>
            </a:extLst>
          </p:cNvPr>
          <p:cNvSpPr>
            <a:spLocks noGrp="1"/>
          </p:cNvSpPr>
          <p:nvPr/>
        </p:nvSpPr>
        <p:spPr>
          <a:xfrm>
            <a:off x="8746246" y="3412222"/>
            <a:ext cx="475983" cy="42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sz="2400" dirty="0"/>
          </a:p>
        </p:txBody>
      </p:sp>
      <p:sp>
        <p:nvSpPr>
          <p:cNvPr id="70" name="nnt">
            <a:extLst>
              <a:ext uri="{FF2B5EF4-FFF2-40B4-BE49-F238E27FC236}">
                <a16:creationId xmlns:a16="http://schemas.microsoft.com/office/drawing/2014/main" id="{67175DEA-52A7-C9A5-F8CC-DFD70DA9FAB8}"/>
              </a:ext>
            </a:extLst>
          </p:cNvPr>
          <p:cNvSpPr txBox="1"/>
          <p:nvPr/>
        </p:nvSpPr>
        <p:spPr>
          <a:xfrm>
            <a:off x="8717064" y="3412222"/>
            <a:ext cx="475983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rgbClr val="0A1A2E"/>
                </a:solidFill>
              </a:rPr>
              <a:t>04</a:t>
            </a:r>
          </a:p>
        </p:txBody>
      </p:sp>
      <p:sp>
        <p:nvSpPr>
          <p:cNvPr id="71" name="tt">
            <a:extLst>
              <a:ext uri="{FF2B5EF4-FFF2-40B4-BE49-F238E27FC236}">
                <a16:creationId xmlns:a16="http://schemas.microsoft.com/office/drawing/2014/main" id="{87CC53A8-BF96-2A46-2BA0-3FB5A958B206}"/>
              </a:ext>
            </a:extLst>
          </p:cNvPr>
          <p:cNvSpPr txBox="1"/>
          <p:nvPr/>
        </p:nvSpPr>
        <p:spPr>
          <a:xfrm>
            <a:off x="9315810" y="2982222"/>
            <a:ext cx="2640572" cy="2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C000"/>
                </a:solidFill>
              </a:rPr>
              <a:t>Privacy Rule Updates</a:t>
            </a:r>
          </a:p>
        </p:txBody>
      </p:sp>
      <p:sp>
        <p:nvSpPr>
          <p:cNvPr id="72" name="td">
            <a:extLst>
              <a:ext uri="{FF2B5EF4-FFF2-40B4-BE49-F238E27FC236}">
                <a16:creationId xmlns:a16="http://schemas.microsoft.com/office/drawing/2014/main" id="{7A862091-D9EE-6E7B-ACB7-30C4AD73CCFC}"/>
              </a:ext>
            </a:extLst>
          </p:cNvPr>
          <p:cNvSpPr txBox="1"/>
          <p:nvPr/>
        </p:nvSpPr>
        <p:spPr>
          <a:xfrm>
            <a:off x="9315810" y="3302222"/>
            <a:ext cx="2640572" cy="95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600" b="0" dirty="0">
                <a:solidFill>
                  <a:srgbClr val="8BAFC4"/>
                </a:solidFill>
              </a:rPr>
              <a:t>Proposed changes and university impact</a:t>
            </a:r>
          </a:p>
        </p:txBody>
      </p:sp>
      <p:sp>
        <p:nvSpPr>
          <p:cNvPr id="73" name="tc">
            <a:extLst>
              <a:ext uri="{FF2B5EF4-FFF2-40B4-BE49-F238E27FC236}">
                <a16:creationId xmlns:a16="http://schemas.microsoft.com/office/drawing/2014/main" id="{5046DD15-2FFD-C90B-3C81-B02BD75104FA}"/>
              </a:ext>
            </a:extLst>
          </p:cNvPr>
          <p:cNvSpPr>
            <a:spLocks noGrp="1"/>
          </p:cNvSpPr>
          <p:nvPr/>
        </p:nvSpPr>
        <p:spPr>
          <a:xfrm>
            <a:off x="5023629" y="4422222"/>
            <a:ext cx="3478275" cy="1440000"/>
          </a:xfrm>
          <a:prstGeom prst="roundRect">
            <a:avLst>
              <a:gd name="adj" fmla="val 16000"/>
            </a:avLst>
          </a:prstGeom>
          <a:solidFill>
            <a:srgbClr val="132540"/>
          </a:solidFill>
          <a:ln>
            <a:noFill/>
          </a:ln>
        </p:spPr>
        <p:txBody>
          <a:bodyPr/>
          <a:lstStyle/>
          <a:p>
            <a:endParaRPr sz="2400" dirty="0"/>
          </a:p>
        </p:txBody>
      </p:sp>
      <p:sp>
        <p:nvSpPr>
          <p:cNvPr id="74" name="ta">
            <a:extLst>
              <a:ext uri="{FF2B5EF4-FFF2-40B4-BE49-F238E27FC236}">
                <a16:creationId xmlns:a16="http://schemas.microsoft.com/office/drawing/2014/main" id="{BC607B65-4357-677E-20DC-455C3CF3A1C3}"/>
              </a:ext>
            </a:extLst>
          </p:cNvPr>
          <p:cNvSpPr>
            <a:spLocks noGrp="1"/>
          </p:cNvSpPr>
          <p:nvPr/>
        </p:nvSpPr>
        <p:spPr>
          <a:xfrm>
            <a:off x="5023629" y="4422222"/>
            <a:ext cx="3478275" cy="55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sz="2400" dirty="0"/>
          </a:p>
        </p:txBody>
      </p:sp>
      <p:sp>
        <p:nvSpPr>
          <p:cNvPr id="75" name="tn">
            <a:extLst>
              <a:ext uri="{FF2B5EF4-FFF2-40B4-BE49-F238E27FC236}">
                <a16:creationId xmlns:a16="http://schemas.microsoft.com/office/drawing/2014/main" id="{A2C28EED-2F6C-BBFE-C87B-9B97BB372F9D}"/>
              </a:ext>
            </a:extLst>
          </p:cNvPr>
          <p:cNvSpPr>
            <a:spLocks noGrp="1"/>
          </p:cNvSpPr>
          <p:nvPr/>
        </p:nvSpPr>
        <p:spPr>
          <a:xfrm>
            <a:off x="5153751" y="4932222"/>
            <a:ext cx="477410" cy="42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sz="2400" dirty="0"/>
          </a:p>
        </p:txBody>
      </p:sp>
      <p:sp>
        <p:nvSpPr>
          <p:cNvPr id="76" name="nnt">
            <a:extLst>
              <a:ext uri="{FF2B5EF4-FFF2-40B4-BE49-F238E27FC236}">
                <a16:creationId xmlns:a16="http://schemas.microsoft.com/office/drawing/2014/main" id="{604BC4B7-30CF-4940-1B07-0D6F0AC15EE0}"/>
              </a:ext>
            </a:extLst>
          </p:cNvPr>
          <p:cNvSpPr txBox="1"/>
          <p:nvPr/>
        </p:nvSpPr>
        <p:spPr>
          <a:xfrm>
            <a:off x="5163479" y="4932222"/>
            <a:ext cx="477410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05</a:t>
            </a:r>
          </a:p>
        </p:txBody>
      </p:sp>
      <p:sp>
        <p:nvSpPr>
          <p:cNvPr id="77" name="tt">
            <a:extLst>
              <a:ext uri="{FF2B5EF4-FFF2-40B4-BE49-F238E27FC236}">
                <a16:creationId xmlns:a16="http://schemas.microsoft.com/office/drawing/2014/main" id="{3A755A0C-CA1E-9800-A3F0-FA004F84C61A}"/>
              </a:ext>
            </a:extLst>
          </p:cNvPr>
          <p:cNvSpPr txBox="1"/>
          <p:nvPr/>
        </p:nvSpPr>
        <p:spPr>
          <a:xfrm>
            <a:off x="5743414" y="4502222"/>
            <a:ext cx="2648490" cy="2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17BED0"/>
                </a:solidFill>
              </a:rPr>
              <a:t>Breach Notification</a:t>
            </a:r>
          </a:p>
        </p:txBody>
      </p:sp>
      <p:sp>
        <p:nvSpPr>
          <p:cNvPr id="78" name="td">
            <a:extLst>
              <a:ext uri="{FF2B5EF4-FFF2-40B4-BE49-F238E27FC236}">
                <a16:creationId xmlns:a16="http://schemas.microsoft.com/office/drawing/2014/main" id="{61689383-133E-21B1-DFFE-DA6BD21E9319}"/>
              </a:ext>
            </a:extLst>
          </p:cNvPr>
          <p:cNvSpPr txBox="1"/>
          <p:nvPr/>
        </p:nvSpPr>
        <p:spPr>
          <a:xfrm>
            <a:off x="5743414" y="4822222"/>
            <a:ext cx="2648490" cy="95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600" b="0" dirty="0">
                <a:solidFill>
                  <a:srgbClr val="8BAFC4"/>
                </a:solidFill>
              </a:rPr>
              <a:t>Rule updates and higher ed implications</a:t>
            </a:r>
          </a:p>
        </p:txBody>
      </p:sp>
      <p:sp>
        <p:nvSpPr>
          <p:cNvPr id="79" name="tc">
            <a:extLst>
              <a:ext uri="{FF2B5EF4-FFF2-40B4-BE49-F238E27FC236}">
                <a16:creationId xmlns:a16="http://schemas.microsoft.com/office/drawing/2014/main" id="{083DAD45-FE3B-1FD7-1C0F-0DCB6CD7B48B}"/>
              </a:ext>
            </a:extLst>
          </p:cNvPr>
          <p:cNvSpPr>
            <a:spLocks noGrp="1"/>
          </p:cNvSpPr>
          <p:nvPr/>
        </p:nvSpPr>
        <p:spPr>
          <a:xfrm>
            <a:off x="8636676" y="4422222"/>
            <a:ext cx="3467876" cy="1440000"/>
          </a:xfrm>
          <a:prstGeom prst="roundRect">
            <a:avLst>
              <a:gd name="adj" fmla="val 16000"/>
            </a:avLst>
          </a:prstGeom>
          <a:solidFill>
            <a:srgbClr val="132540"/>
          </a:solidFill>
          <a:ln>
            <a:noFill/>
          </a:ln>
        </p:spPr>
        <p:txBody>
          <a:bodyPr/>
          <a:lstStyle/>
          <a:p>
            <a:endParaRPr sz="2400" dirty="0"/>
          </a:p>
        </p:txBody>
      </p:sp>
      <p:sp>
        <p:nvSpPr>
          <p:cNvPr id="80" name="ta">
            <a:extLst>
              <a:ext uri="{FF2B5EF4-FFF2-40B4-BE49-F238E27FC236}">
                <a16:creationId xmlns:a16="http://schemas.microsoft.com/office/drawing/2014/main" id="{582796EF-02EB-CEF7-4CF3-733312E87D62}"/>
              </a:ext>
            </a:extLst>
          </p:cNvPr>
          <p:cNvSpPr>
            <a:spLocks noGrp="1"/>
          </p:cNvSpPr>
          <p:nvPr/>
        </p:nvSpPr>
        <p:spPr>
          <a:xfrm>
            <a:off x="8636676" y="4422222"/>
            <a:ext cx="3467876" cy="55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sz="2400" dirty="0"/>
          </a:p>
        </p:txBody>
      </p:sp>
      <p:sp>
        <p:nvSpPr>
          <p:cNvPr id="81" name="tn">
            <a:extLst>
              <a:ext uri="{FF2B5EF4-FFF2-40B4-BE49-F238E27FC236}">
                <a16:creationId xmlns:a16="http://schemas.microsoft.com/office/drawing/2014/main" id="{FBD9DAE2-CCDA-F7FF-0493-AB4C2BA68EAF}"/>
              </a:ext>
            </a:extLst>
          </p:cNvPr>
          <p:cNvSpPr>
            <a:spLocks noGrp="1"/>
          </p:cNvSpPr>
          <p:nvPr/>
        </p:nvSpPr>
        <p:spPr>
          <a:xfrm>
            <a:off x="8746246" y="4932222"/>
            <a:ext cx="475983" cy="42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sz="2400" dirty="0"/>
          </a:p>
        </p:txBody>
      </p:sp>
      <p:sp>
        <p:nvSpPr>
          <p:cNvPr id="82" name="nnt">
            <a:extLst>
              <a:ext uri="{FF2B5EF4-FFF2-40B4-BE49-F238E27FC236}">
                <a16:creationId xmlns:a16="http://schemas.microsoft.com/office/drawing/2014/main" id="{5DE49F7E-D197-7511-ECFB-B321C2083190}"/>
              </a:ext>
            </a:extLst>
          </p:cNvPr>
          <p:cNvSpPr txBox="1"/>
          <p:nvPr/>
        </p:nvSpPr>
        <p:spPr>
          <a:xfrm>
            <a:off x="8717064" y="4932222"/>
            <a:ext cx="475983" cy="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rgbClr val="0A1A2E"/>
                </a:solidFill>
              </a:rPr>
              <a:t>06</a:t>
            </a:r>
          </a:p>
        </p:txBody>
      </p:sp>
      <p:sp>
        <p:nvSpPr>
          <p:cNvPr id="83" name="tt">
            <a:extLst>
              <a:ext uri="{FF2B5EF4-FFF2-40B4-BE49-F238E27FC236}">
                <a16:creationId xmlns:a16="http://schemas.microsoft.com/office/drawing/2014/main" id="{ACC532AD-84B7-EB87-BB00-FB45EAD28E2F}"/>
              </a:ext>
            </a:extLst>
          </p:cNvPr>
          <p:cNvSpPr txBox="1"/>
          <p:nvPr/>
        </p:nvSpPr>
        <p:spPr>
          <a:xfrm>
            <a:off x="9315810" y="4502222"/>
            <a:ext cx="2640572" cy="2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C000"/>
                </a:solidFill>
              </a:rPr>
              <a:t>Audit Considerations</a:t>
            </a:r>
          </a:p>
        </p:txBody>
      </p:sp>
      <p:sp>
        <p:nvSpPr>
          <p:cNvPr id="84" name="td">
            <a:extLst>
              <a:ext uri="{FF2B5EF4-FFF2-40B4-BE49-F238E27FC236}">
                <a16:creationId xmlns:a16="http://schemas.microsoft.com/office/drawing/2014/main" id="{B69DEF16-11AD-8187-16D0-1B3F2D6CF6F6}"/>
              </a:ext>
            </a:extLst>
          </p:cNvPr>
          <p:cNvSpPr txBox="1"/>
          <p:nvPr/>
        </p:nvSpPr>
        <p:spPr>
          <a:xfrm>
            <a:off x="9315810" y="4822222"/>
            <a:ext cx="2640572" cy="95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600" b="0" dirty="0">
                <a:solidFill>
                  <a:srgbClr val="8BAFC4"/>
                </a:solidFill>
              </a:rPr>
              <a:t>Internal audit program and practical takeaways</a:t>
            </a:r>
          </a:p>
        </p:txBody>
      </p:sp>
      <p:sp>
        <p:nvSpPr>
          <p:cNvPr id="85" name="lo">
            <a:extLst>
              <a:ext uri="{FF2B5EF4-FFF2-40B4-BE49-F238E27FC236}">
                <a16:creationId xmlns:a16="http://schemas.microsoft.com/office/drawing/2014/main" id="{78BC9AC0-83B8-ECF4-B2D6-CF17AAF03849}"/>
              </a:ext>
            </a:extLst>
          </p:cNvPr>
          <p:cNvSpPr>
            <a:spLocks noGrp="1"/>
          </p:cNvSpPr>
          <p:nvPr/>
        </p:nvSpPr>
        <p:spPr>
          <a:xfrm>
            <a:off x="396358" y="1745617"/>
            <a:ext cx="4269919" cy="3620493"/>
          </a:xfrm>
          <a:prstGeom prst="roundRect">
            <a:avLst>
              <a:gd name="adj" fmla="val 18000"/>
            </a:avLst>
          </a:prstGeom>
          <a:solidFill>
            <a:srgbClr val="0A254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86" name="lobar">
            <a:extLst>
              <a:ext uri="{FF2B5EF4-FFF2-40B4-BE49-F238E27FC236}">
                <a16:creationId xmlns:a16="http://schemas.microsoft.com/office/drawing/2014/main" id="{40AAC13D-67CE-D03F-5DDF-DE8A80FBE0A1}"/>
              </a:ext>
            </a:extLst>
          </p:cNvPr>
          <p:cNvSpPr>
            <a:spLocks noGrp="1"/>
          </p:cNvSpPr>
          <p:nvPr/>
        </p:nvSpPr>
        <p:spPr>
          <a:xfrm>
            <a:off x="396358" y="1745617"/>
            <a:ext cx="71624" cy="36204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87" name="lolbl">
            <a:extLst>
              <a:ext uri="{FF2B5EF4-FFF2-40B4-BE49-F238E27FC236}">
                <a16:creationId xmlns:a16="http://schemas.microsoft.com/office/drawing/2014/main" id="{C8683C93-7F0D-4682-2CCC-C87F9B96E79C}"/>
              </a:ext>
            </a:extLst>
          </p:cNvPr>
          <p:cNvSpPr txBox="1"/>
          <p:nvPr/>
        </p:nvSpPr>
        <p:spPr>
          <a:xfrm>
            <a:off x="586358" y="2121906"/>
            <a:ext cx="4854536" cy="12930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C000"/>
                </a:solidFill>
              </a:rPr>
              <a:t>LEARNING OBJECTIVE</a:t>
            </a:r>
          </a:p>
        </p:txBody>
      </p:sp>
      <p:sp>
        <p:nvSpPr>
          <p:cNvPr id="88" name="lotxt">
            <a:extLst>
              <a:ext uri="{FF2B5EF4-FFF2-40B4-BE49-F238E27FC236}">
                <a16:creationId xmlns:a16="http://schemas.microsoft.com/office/drawing/2014/main" id="{19ABA6DD-FFB7-4649-1BE5-34942FBCD3E3}"/>
              </a:ext>
            </a:extLst>
          </p:cNvPr>
          <p:cNvSpPr txBox="1"/>
          <p:nvPr/>
        </p:nvSpPr>
        <p:spPr>
          <a:xfrm>
            <a:off x="586359" y="2584822"/>
            <a:ext cx="3752178" cy="22712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2400" b="0" i="1" dirty="0">
                <a:solidFill>
                  <a:srgbClr val="A8C8DC"/>
                </a:solidFill>
              </a:rPr>
              <a:t>Identify key proposed changes, assess applicability to your institution, and prioritize areas for internal audit focus.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0EE7-DF39-0F15-4717-AD487DA6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DE0BD8C-203B-A42F-7B22-7E66F6EAC963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5"/>
          <a:srcRect l="1495" r="1495"/>
          <a:stretch>
            <a:fillRect/>
          </a:stretch>
        </p:blipFill>
        <p:spPr>
          <a:xfrm>
            <a:off x="7049843" y="1690688"/>
            <a:ext cx="2356821" cy="3036831"/>
          </a:xfrm>
        </p:spPr>
      </p:pic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279E7057-8DC5-ABF5-BEC9-A3600C7DFA3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/>
          <a:srcRect l="9224" t="4769" r="9044" b="10980"/>
          <a:stretch>
            <a:fillRect/>
          </a:stretch>
        </p:blipFill>
        <p:spPr>
          <a:xfrm>
            <a:off x="2680580" y="1690688"/>
            <a:ext cx="2356821" cy="30368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AE591E-28D9-E781-04C5-F021D2E956C0}"/>
              </a:ext>
            </a:extLst>
          </p:cNvPr>
          <p:cNvSpPr txBox="1"/>
          <p:nvPr/>
        </p:nvSpPr>
        <p:spPr>
          <a:xfrm>
            <a:off x="2570620" y="4951379"/>
            <a:ext cx="257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Paul Douglas, Partner</a:t>
            </a:r>
          </a:p>
          <a:p>
            <a:r>
              <a:rPr lang="en-US" b="1" dirty="0"/>
              <a:t>EisnerAmper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24F6CE-A496-1047-35DF-2F38DB1AE73A}"/>
              </a:ext>
            </a:extLst>
          </p:cNvPr>
          <p:cNvSpPr txBox="1"/>
          <p:nvPr/>
        </p:nvSpPr>
        <p:spPr>
          <a:xfrm>
            <a:off x="6942484" y="4951380"/>
            <a:ext cx="268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Danielle Keller, Partner</a:t>
            </a:r>
          </a:p>
          <a:p>
            <a:r>
              <a:rPr lang="en-US" b="1" dirty="0"/>
              <a:t>EisnerAmper</a:t>
            </a:r>
          </a:p>
        </p:txBody>
      </p:sp>
    </p:spTree>
    <p:extLst>
      <p:ext uri="{BB962C8B-B14F-4D97-AF65-F5344CB8AC3E}">
        <p14:creationId xmlns:p14="http://schemas.microsoft.com/office/powerpoint/2010/main" val="245577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82D0-974C-CD63-AF04-4ACB2603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dr">
            <a:extLst>
              <a:ext uri="{FF2B5EF4-FFF2-40B4-BE49-F238E27FC236}">
                <a16:creationId xmlns:a16="http://schemas.microsoft.com/office/drawing/2014/main" id="{222ED202-7C6A-C8DA-FBF1-81ED7710E406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60000"/>
          </a:xfrm>
          <a:prstGeom prst="rect">
            <a:avLst/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" name="htop">
            <a:extLst>
              <a:ext uri="{FF2B5EF4-FFF2-40B4-BE49-F238E27FC236}">
                <a16:creationId xmlns:a16="http://schemas.microsoft.com/office/drawing/2014/main" id="{B6A001F5-3AD8-B400-EF33-6927DE231481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55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6" name="ttl">
            <a:extLst>
              <a:ext uri="{FF2B5EF4-FFF2-40B4-BE49-F238E27FC236}">
                <a16:creationId xmlns:a16="http://schemas.microsoft.com/office/drawing/2014/main" id="{4347A551-BCB5-7691-A469-C0896ADFCAF0}"/>
              </a:ext>
            </a:extLst>
          </p:cNvPr>
          <p:cNvSpPr txBox="1"/>
          <p:nvPr/>
        </p:nvSpPr>
        <p:spPr>
          <a:xfrm>
            <a:off x="380000" y="75000"/>
            <a:ext cx="9200000" cy="51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FFFFFF"/>
                </a:solidFill>
              </a:rPr>
              <a:t>HIPAA: A Brief Refresher</a:t>
            </a:r>
          </a:p>
        </p:txBody>
      </p:sp>
      <p:sp>
        <p:nvSpPr>
          <p:cNvPr id="7" name="pill">
            <a:extLst>
              <a:ext uri="{FF2B5EF4-FFF2-40B4-BE49-F238E27FC236}">
                <a16:creationId xmlns:a16="http://schemas.microsoft.com/office/drawing/2014/main" id="{081865F7-D0AE-5631-6897-41F0E2202204}"/>
              </a:ext>
            </a:extLst>
          </p:cNvPr>
          <p:cNvSpPr>
            <a:spLocks noGrp="1"/>
          </p:cNvSpPr>
          <p:nvPr/>
        </p:nvSpPr>
        <p:spPr>
          <a:xfrm>
            <a:off x="10150000" y="195000"/>
            <a:ext cx="1700000" cy="280000"/>
          </a:xfrm>
          <a:prstGeom prst="roundRect">
            <a:avLst>
              <a:gd name="adj" fmla="val 45000"/>
            </a:avLst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8" name="pt">
            <a:extLst>
              <a:ext uri="{FF2B5EF4-FFF2-40B4-BE49-F238E27FC236}">
                <a16:creationId xmlns:a16="http://schemas.microsoft.com/office/drawing/2014/main" id="{A8E0AA40-FA50-31AF-E961-77CAA3FEFE78}"/>
              </a:ext>
            </a:extLst>
          </p:cNvPr>
          <p:cNvSpPr txBox="1"/>
          <p:nvPr/>
        </p:nvSpPr>
        <p:spPr>
          <a:xfrm>
            <a:off x="10150000" y="195000"/>
            <a:ext cx="1700000" cy="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1400" b="1" dirty="0">
                <a:solidFill>
                  <a:srgbClr val="0D2347"/>
                </a:solidFill>
              </a:rPr>
              <a:t>HIPAA 101</a:t>
            </a:r>
          </a:p>
        </p:txBody>
      </p:sp>
      <p:sp>
        <p:nvSpPr>
          <p:cNvPr id="9" name="b1bg">
            <a:extLst>
              <a:ext uri="{FF2B5EF4-FFF2-40B4-BE49-F238E27FC236}">
                <a16:creationId xmlns:a16="http://schemas.microsoft.com/office/drawing/2014/main" id="{B12F0343-94D4-F0F1-7FF0-3B73185767D7}"/>
              </a:ext>
            </a:extLst>
          </p:cNvPr>
          <p:cNvSpPr>
            <a:spLocks noGrp="1"/>
          </p:cNvSpPr>
          <p:nvPr/>
        </p:nvSpPr>
        <p:spPr>
          <a:xfrm>
            <a:off x="0" y="660000"/>
            <a:ext cx="12192000" cy="16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0" name="b1acc">
            <a:extLst>
              <a:ext uri="{FF2B5EF4-FFF2-40B4-BE49-F238E27FC236}">
                <a16:creationId xmlns:a16="http://schemas.microsoft.com/office/drawing/2014/main" id="{0CAA1B75-F778-395B-0C01-2CEFA8438E5F}"/>
              </a:ext>
            </a:extLst>
          </p:cNvPr>
          <p:cNvSpPr>
            <a:spLocks noGrp="1"/>
          </p:cNvSpPr>
          <p:nvPr/>
        </p:nvSpPr>
        <p:spPr>
          <a:xfrm>
            <a:off x="0" y="660000"/>
            <a:ext cx="100000" cy="1680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1" name="b1ic">
            <a:extLst>
              <a:ext uri="{FF2B5EF4-FFF2-40B4-BE49-F238E27FC236}">
                <a16:creationId xmlns:a16="http://schemas.microsoft.com/office/drawing/2014/main" id="{08C727A8-F924-2480-9D9B-31755BCA0C9F}"/>
              </a:ext>
            </a:extLst>
          </p:cNvPr>
          <p:cNvSpPr>
            <a:spLocks noGrp="1"/>
          </p:cNvSpPr>
          <p:nvPr/>
        </p:nvSpPr>
        <p:spPr>
          <a:xfrm>
            <a:off x="240000" y="1180000"/>
            <a:ext cx="640000" cy="640000"/>
          </a:xfrm>
          <a:prstGeom prst="ellipse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2" name="b1n">
            <a:extLst>
              <a:ext uri="{FF2B5EF4-FFF2-40B4-BE49-F238E27FC236}">
                <a16:creationId xmlns:a16="http://schemas.microsoft.com/office/drawing/2014/main" id="{30943523-2F6D-337E-2419-79A176D5117C}"/>
              </a:ext>
            </a:extLst>
          </p:cNvPr>
          <p:cNvSpPr txBox="1"/>
          <p:nvPr/>
        </p:nvSpPr>
        <p:spPr>
          <a:xfrm>
            <a:off x="240000" y="1180000"/>
            <a:ext cx="640000" cy="6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" name="b1lbl">
            <a:extLst>
              <a:ext uri="{FF2B5EF4-FFF2-40B4-BE49-F238E27FC236}">
                <a16:creationId xmlns:a16="http://schemas.microsoft.com/office/drawing/2014/main" id="{240B0358-2FF6-3F84-523F-8DD6C59D8186}"/>
              </a:ext>
            </a:extLst>
          </p:cNvPr>
          <p:cNvSpPr txBox="1"/>
          <p:nvPr/>
        </p:nvSpPr>
        <p:spPr>
          <a:xfrm>
            <a:off x="1020000" y="740000"/>
            <a:ext cx="4000000" cy="2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200" b="1" dirty="0">
                <a:solidFill>
                  <a:srgbClr val="17BED0"/>
                </a:solidFill>
              </a:rPr>
              <a:t>THE THREE CORE RULES</a:t>
            </a:r>
          </a:p>
        </p:txBody>
      </p:sp>
      <p:sp>
        <p:nvSpPr>
          <p:cNvPr id="14" name="b1ttl">
            <a:extLst>
              <a:ext uri="{FF2B5EF4-FFF2-40B4-BE49-F238E27FC236}">
                <a16:creationId xmlns:a16="http://schemas.microsoft.com/office/drawing/2014/main" id="{B6B3B3F2-0A4F-49DB-DF52-543D5452F0E0}"/>
              </a:ext>
            </a:extLst>
          </p:cNvPr>
          <p:cNvSpPr txBox="1"/>
          <p:nvPr/>
        </p:nvSpPr>
        <p:spPr>
          <a:xfrm>
            <a:off x="1020000" y="950000"/>
            <a:ext cx="400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2200" b="1" dirty="0">
                <a:solidFill>
                  <a:srgbClr val="0D2347"/>
                </a:solidFill>
              </a:rPr>
              <a:t>What HIPAA Governs</a:t>
            </a:r>
          </a:p>
        </p:txBody>
      </p:sp>
      <p:sp>
        <p:nvSpPr>
          <p:cNvPr id="15" name="rc">
            <a:extLst>
              <a:ext uri="{FF2B5EF4-FFF2-40B4-BE49-F238E27FC236}">
                <a16:creationId xmlns:a16="http://schemas.microsoft.com/office/drawing/2014/main" id="{1E705966-40A3-707D-9195-98BDAE82F7D8}"/>
              </a:ext>
            </a:extLst>
          </p:cNvPr>
          <p:cNvSpPr>
            <a:spLocks noGrp="1"/>
          </p:cNvSpPr>
          <p:nvPr/>
        </p:nvSpPr>
        <p:spPr>
          <a:xfrm>
            <a:off x="1020000" y="1360000"/>
            <a:ext cx="3560000" cy="860000"/>
          </a:xfrm>
          <a:prstGeom prst="roundRect">
            <a:avLst>
              <a:gd name="adj" fmla="val 16000"/>
            </a:avLst>
          </a:prstGeom>
          <a:solidFill>
            <a:srgbClr val="E2ECF4"/>
          </a:solidFill>
          <a:ln w="15875">
            <a:solidFill>
              <a:srgbClr val="17BED0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16" name="rt">
            <a:extLst>
              <a:ext uri="{FF2B5EF4-FFF2-40B4-BE49-F238E27FC236}">
                <a16:creationId xmlns:a16="http://schemas.microsoft.com/office/drawing/2014/main" id="{762F81B1-35D0-60FE-A084-09DAC4AD6C26}"/>
              </a:ext>
            </a:extLst>
          </p:cNvPr>
          <p:cNvSpPr>
            <a:spLocks noGrp="1"/>
          </p:cNvSpPr>
          <p:nvPr/>
        </p:nvSpPr>
        <p:spPr>
          <a:xfrm>
            <a:off x="1020000" y="1360000"/>
            <a:ext cx="3560000" cy="55000"/>
          </a:xfrm>
          <a:prstGeom prst="rect">
            <a:avLst/>
          </a:prstGeom>
          <a:solidFill>
            <a:srgbClr val="17BED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17" name="rtit">
            <a:extLst>
              <a:ext uri="{FF2B5EF4-FFF2-40B4-BE49-F238E27FC236}">
                <a16:creationId xmlns:a16="http://schemas.microsoft.com/office/drawing/2014/main" id="{74486D95-4E4F-7F84-EFB4-7A37191CA4ED}"/>
              </a:ext>
            </a:extLst>
          </p:cNvPr>
          <p:cNvSpPr txBox="1"/>
          <p:nvPr/>
        </p:nvSpPr>
        <p:spPr>
          <a:xfrm>
            <a:off x="1160000" y="1470000"/>
            <a:ext cx="3280000" cy="23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500" b="1" dirty="0">
                <a:solidFill>
                  <a:srgbClr val="17BED0"/>
                </a:solidFill>
              </a:rPr>
              <a:t>PRIVACY RULE</a:t>
            </a:r>
          </a:p>
        </p:txBody>
      </p:sp>
      <p:sp>
        <p:nvSpPr>
          <p:cNvPr id="18" name="rdsc">
            <a:extLst>
              <a:ext uri="{FF2B5EF4-FFF2-40B4-BE49-F238E27FC236}">
                <a16:creationId xmlns:a16="http://schemas.microsoft.com/office/drawing/2014/main" id="{2ADCA39E-E609-DA1C-7C11-F2C38C90E496}"/>
              </a:ext>
            </a:extLst>
          </p:cNvPr>
          <p:cNvSpPr txBox="1"/>
          <p:nvPr/>
        </p:nvSpPr>
        <p:spPr>
          <a:xfrm>
            <a:off x="1160000" y="1720000"/>
            <a:ext cx="3280000" cy="4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50" b="0" dirty="0">
                <a:solidFill>
                  <a:srgbClr val="5A7A96"/>
                </a:solidFill>
              </a:rPr>
              <a:t>Governs use and disclosure of Protected Health Information (PHI)</a:t>
            </a:r>
          </a:p>
        </p:txBody>
      </p:sp>
      <p:sp>
        <p:nvSpPr>
          <p:cNvPr id="19" name="rc">
            <a:extLst>
              <a:ext uri="{FF2B5EF4-FFF2-40B4-BE49-F238E27FC236}">
                <a16:creationId xmlns:a16="http://schemas.microsoft.com/office/drawing/2014/main" id="{75616768-1DDD-DEB9-4146-D2C4F25E10B1}"/>
              </a:ext>
            </a:extLst>
          </p:cNvPr>
          <p:cNvSpPr>
            <a:spLocks noGrp="1"/>
          </p:cNvSpPr>
          <p:nvPr/>
        </p:nvSpPr>
        <p:spPr>
          <a:xfrm>
            <a:off x="4710000" y="1360000"/>
            <a:ext cx="3560000" cy="860000"/>
          </a:xfrm>
          <a:prstGeom prst="roundRect">
            <a:avLst>
              <a:gd name="adj" fmla="val 16000"/>
            </a:avLst>
          </a:prstGeom>
          <a:solidFill>
            <a:srgbClr val="E2ECF4"/>
          </a:solidFill>
          <a:ln w="15875">
            <a:solidFill>
              <a:srgbClr val="1B3664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20" name="rt">
            <a:extLst>
              <a:ext uri="{FF2B5EF4-FFF2-40B4-BE49-F238E27FC236}">
                <a16:creationId xmlns:a16="http://schemas.microsoft.com/office/drawing/2014/main" id="{3E94592D-F150-E586-5E51-78363EB37B1E}"/>
              </a:ext>
            </a:extLst>
          </p:cNvPr>
          <p:cNvSpPr>
            <a:spLocks noGrp="1"/>
          </p:cNvSpPr>
          <p:nvPr/>
        </p:nvSpPr>
        <p:spPr>
          <a:xfrm>
            <a:off x="4710000" y="1360000"/>
            <a:ext cx="3560000" cy="55000"/>
          </a:xfrm>
          <a:prstGeom prst="rect">
            <a:avLst/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1" name="rtit">
            <a:extLst>
              <a:ext uri="{FF2B5EF4-FFF2-40B4-BE49-F238E27FC236}">
                <a16:creationId xmlns:a16="http://schemas.microsoft.com/office/drawing/2014/main" id="{5D679B81-B847-7F7A-8D52-ABE1013DCFF5}"/>
              </a:ext>
            </a:extLst>
          </p:cNvPr>
          <p:cNvSpPr txBox="1"/>
          <p:nvPr/>
        </p:nvSpPr>
        <p:spPr>
          <a:xfrm>
            <a:off x="4850000" y="1470000"/>
            <a:ext cx="3280000" cy="23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500" b="1" dirty="0">
                <a:solidFill>
                  <a:srgbClr val="1B3664"/>
                </a:solidFill>
              </a:rPr>
              <a:t>SECURITY RULE</a:t>
            </a:r>
          </a:p>
        </p:txBody>
      </p:sp>
      <p:sp>
        <p:nvSpPr>
          <p:cNvPr id="22" name="rdsc">
            <a:extLst>
              <a:ext uri="{FF2B5EF4-FFF2-40B4-BE49-F238E27FC236}">
                <a16:creationId xmlns:a16="http://schemas.microsoft.com/office/drawing/2014/main" id="{972AE161-1633-6A51-A2D8-063CAB09A09C}"/>
              </a:ext>
            </a:extLst>
          </p:cNvPr>
          <p:cNvSpPr txBox="1"/>
          <p:nvPr/>
        </p:nvSpPr>
        <p:spPr>
          <a:xfrm>
            <a:off x="4850000" y="1720000"/>
            <a:ext cx="3280000" cy="4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50" b="0" dirty="0">
                <a:solidFill>
                  <a:srgbClr val="5A7A96"/>
                </a:solidFill>
              </a:rPr>
              <a:t>Establishes administrative, physical, and technical safeguards for ePHI</a:t>
            </a:r>
          </a:p>
        </p:txBody>
      </p:sp>
      <p:sp>
        <p:nvSpPr>
          <p:cNvPr id="23" name="rc">
            <a:extLst>
              <a:ext uri="{FF2B5EF4-FFF2-40B4-BE49-F238E27FC236}">
                <a16:creationId xmlns:a16="http://schemas.microsoft.com/office/drawing/2014/main" id="{19F4400F-FBD3-60FE-A7A6-F714D48A459F}"/>
              </a:ext>
            </a:extLst>
          </p:cNvPr>
          <p:cNvSpPr>
            <a:spLocks noGrp="1"/>
          </p:cNvSpPr>
          <p:nvPr/>
        </p:nvSpPr>
        <p:spPr>
          <a:xfrm>
            <a:off x="8400000" y="1360000"/>
            <a:ext cx="3560000" cy="860000"/>
          </a:xfrm>
          <a:prstGeom prst="roundRect">
            <a:avLst>
              <a:gd name="adj" fmla="val 16000"/>
            </a:avLst>
          </a:prstGeom>
          <a:solidFill>
            <a:srgbClr val="E2ECF4"/>
          </a:solidFill>
          <a:ln w="15875">
            <a:solidFill>
              <a:srgbClr val="0A6B7A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24" name="rt">
            <a:extLst>
              <a:ext uri="{FF2B5EF4-FFF2-40B4-BE49-F238E27FC236}">
                <a16:creationId xmlns:a16="http://schemas.microsoft.com/office/drawing/2014/main" id="{29E31AA5-F4FF-C8AA-DBA1-65F164054125}"/>
              </a:ext>
            </a:extLst>
          </p:cNvPr>
          <p:cNvSpPr>
            <a:spLocks noGrp="1"/>
          </p:cNvSpPr>
          <p:nvPr/>
        </p:nvSpPr>
        <p:spPr>
          <a:xfrm>
            <a:off x="8400000" y="1360000"/>
            <a:ext cx="3560000" cy="55000"/>
          </a:xfrm>
          <a:prstGeom prst="rect">
            <a:avLst/>
          </a:prstGeom>
          <a:solidFill>
            <a:srgbClr val="0A6B7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5" name="rtit">
            <a:extLst>
              <a:ext uri="{FF2B5EF4-FFF2-40B4-BE49-F238E27FC236}">
                <a16:creationId xmlns:a16="http://schemas.microsoft.com/office/drawing/2014/main" id="{1773985A-F068-510A-AC47-92D0C7E4BC4B}"/>
              </a:ext>
            </a:extLst>
          </p:cNvPr>
          <p:cNvSpPr txBox="1"/>
          <p:nvPr/>
        </p:nvSpPr>
        <p:spPr>
          <a:xfrm>
            <a:off x="8540000" y="1470000"/>
            <a:ext cx="3280000" cy="23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500" b="1" dirty="0">
                <a:solidFill>
                  <a:srgbClr val="0A6B7A"/>
                </a:solidFill>
              </a:rPr>
              <a:t>BREACH NOTIFICATION</a:t>
            </a:r>
          </a:p>
        </p:txBody>
      </p:sp>
      <p:sp>
        <p:nvSpPr>
          <p:cNvPr id="26" name="rdsc">
            <a:extLst>
              <a:ext uri="{FF2B5EF4-FFF2-40B4-BE49-F238E27FC236}">
                <a16:creationId xmlns:a16="http://schemas.microsoft.com/office/drawing/2014/main" id="{D7534B20-3286-B139-8EB7-D757831AB86A}"/>
              </a:ext>
            </a:extLst>
          </p:cNvPr>
          <p:cNvSpPr txBox="1"/>
          <p:nvPr/>
        </p:nvSpPr>
        <p:spPr>
          <a:xfrm>
            <a:off x="8540000" y="1720000"/>
            <a:ext cx="3280000" cy="4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92500"/>
          </a:bodyPr>
          <a:lstStyle/>
          <a:p>
            <a:pPr>
              <a:buNone/>
            </a:pPr>
            <a:r>
              <a:rPr lang="en-US" sz="1350" b="0" dirty="0">
                <a:solidFill>
                  <a:srgbClr val="5A7A96"/>
                </a:solidFill>
              </a:rPr>
              <a:t>Requires notification to individuals and HHS when unsecured PHI is compromised</a:t>
            </a:r>
          </a:p>
        </p:txBody>
      </p:sp>
      <p:sp>
        <p:nvSpPr>
          <p:cNvPr id="27" name="sep1">
            <a:extLst>
              <a:ext uri="{FF2B5EF4-FFF2-40B4-BE49-F238E27FC236}">
                <a16:creationId xmlns:a16="http://schemas.microsoft.com/office/drawing/2014/main" id="{C46345B3-DAAC-B55D-895D-39BE97D5DABF}"/>
              </a:ext>
            </a:extLst>
          </p:cNvPr>
          <p:cNvSpPr>
            <a:spLocks noGrp="1"/>
          </p:cNvSpPr>
          <p:nvPr/>
        </p:nvSpPr>
        <p:spPr>
          <a:xfrm>
            <a:off x="100000" y="2337000"/>
            <a:ext cx="12000000" cy="4000"/>
          </a:xfrm>
          <a:prstGeom prst="rect">
            <a:avLst/>
          </a:prstGeom>
          <a:solidFill>
            <a:srgbClr val="E2ECF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8" name="b2bg">
            <a:extLst>
              <a:ext uri="{FF2B5EF4-FFF2-40B4-BE49-F238E27FC236}">
                <a16:creationId xmlns:a16="http://schemas.microsoft.com/office/drawing/2014/main" id="{46B36167-E4AB-8363-8E15-6EC88CFACA70}"/>
              </a:ext>
            </a:extLst>
          </p:cNvPr>
          <p:cNvSpPr>
            <a:spLocks noGrp="1"/>
          </p:cNvSpPr>
          <p:nvPr/>
        </p:nvSpPr>
        <p:spPr>
          <a:xfrm>
            <a:off x="0" y="2340000"/>
            <a:ext cx="12192000" cy="1660000"/>
          </a:xfrm>
          <a:prstGeom prst="rect">
            <a:avLst/>
          </a:prstGeom>
          <a:solidFill>
            <a:srgbClr val="F2F6FA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9" name="b2acc">
            <a:extLst>
              <a:ext uri="{FF2B5EF4-FFF2-40B4-BE49-F238E27FC236}">
                <a16:creationId xmlns:a16="http://schemas.microsoft.com/office/drawing/2014/main" id="{0D79EB7A-780F-8A86-9AB9-E614EA90756A}"/>
              </a:ext>
            </a:extLst>
          </p:cNvPr>
          <p:cNvSpPr>
            <a:spLocks noGrp="1"/>
          </p:cNvSpPr>
          <p:nvPr/>
        </p:nvSpPr>
        <p:spPr>
          <a:xfrm>
            <a:off x="0" y="2340000"/>
            <a:ext cx="100000" cy="1660000"/>
          </a:xfrm>
          <a:prstGeom prst="rect">
            <a:avLst/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0" name="b2ic">
            <a:extLst>
              <a:ext uri="{FF2B5EF4-FFF2-40B4-BE49-F238E27FC236}">
                <a16:creationId xmlns:a16="http://schemas.microsoft.com/office/drawing/2014/main" id="{9DA6B9DF-9231-BBD7-D466-9C7D3F0B0871}"/>
              </a:ext>
            </a:extLst>
          </p:cNvPr>
          <p:cNvSpPr>
            <a:spLocks noGrp="1"/>
          </p:cNvSpPr>
          <p:nvPr/>
        </p:nvSpPr>
        <p:spPr>
          <a:xfrm>
            <a:off x="240000" y="2850000"/>
            <a:ext cx="640000" cy="640000"/>
          </a:xfrm>
          <a:prstGeom prst="ellipse">
            <a:avLst/>
          </a:prstGeom>
          <a:solidFill>
            <a:srgbClr val="1B366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1" name="b2n">
            <a:extLst>
              <a:ext uri="{FF2B5EF4-FFF2-40B4-BE49-F238E27FC236}">
                <a16:creationId xmlns:a16="http://schemas.microsoft.com/office/drawing/2014/main" id="{E6FFA6EA-864C-0E53-7D76-5524872BE779}"/>
              </a:ext>
            </a:extLst>
          </p:cNvPr>
          <p:cNvSpPr txBox="1"/>
          <p:nvPr/>
        </p:nvSpPr>
        <p:spPr>
          <a:xfrm>
            <a:off x="240000" y="2850000"/>
            <a:ext cx="640000" cy="6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2" name="b2lbl">
            <a:extLst>
              <a:ext uri="{FF2B5EF4-FFF2-40B4-BE49-F238E27FC236}">
                <a16:creationId xmlns:a16="http://schemas.microsoft.com/office/drawing/2014/main" id="{B06E2E09-8D37-6BA1-49B3-6BF90C47063E}"/>
              </a:ext>
            </a:extLst>
          </p:cNvPr>
          <p:cNvSpPr txBox="1"/>
          <p:nvPr/>
        </p:nvSpPr>
        <p:spPr>
          <a:xfrm>
            <a:off x="1020000" y="2420000"/>
            <a:ext cx="4000000" cy="2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200" b="1" dirty="0">
                <a:solidFill>
                  <a:srgbClr val="1B3664"/>
                </a:solidFill>
              </a:rPr>
              <a:t>WHO MUST COMPLY</a:t>
            </a:r>
          </a:p>
        </p:txBody>
      </p:sp>
      <p:sp>
        <p:nvSpPr>
          <p:cNvPr id="33" name="b2ttl">
            <a:extLst>
              <a:ext uri="{FF2B5EF4-FFF2-40B4-BE49-F238E27FC236}">
                <a16:creationId xmlns:a16="http://schemas.microsoft.com/office/drawing/2014/main" id="{14311863-967C-02BF-B13A-B778DE2FE182}"/>
              </a:ext>
            </a:extLst>
          </p:cNvPr>
          <p:cNvSpPr txBox="1"/>
          <p:nvPr/>
        </p:nvSpPr>
        <p:spPr>
          <a:xfrm>
            <a:off x="1020000" y="2630000"/>
            <a:ext cx="400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2200" b="1" dirty="0">
                <a:solidFill>
                  <a:srgbClr val="0D2347"/>
                </a:solidFill>
              </a:rPr>
              <a:t>Regulated Entities</a:t>
            </a:r>
          </a:p>
        </p:txBody>
      </p:sp>
      <p:sp>
        <p:nvSpPr>
          <p:cNvPr id="34" name="ce">
            <a:extLst>
              <a:ext uri="{FF2B5EF4-FFF2-40B4-BE49-F238E27FC236}">
                <a16:creationId xmlns:a16="http://schemas.microsoft.com/office/drawing/2014/main" id="{0AF2A4D5-4CF3-DBD3-04D3-13D547D098B8}"/>
              </a:ext>
            </a:extLst>
          </p:cNvPr>
          <p:cNvSpPr>
            <a:spLocks noGrp="1"/>
          </p:cNvSpPr>
          <p:nvPr/>
        </p:nvSpPr>
        <p:spPr>
          <a:xfrm>
            <a:off x="1020000" y="3040000"/>
            <a:ext cx="5360000" cy="840000"/>
          </a:xfrm>
          <a:prstGeom prst="roundRect">
            <a:avLst>
              <a:gd name="adj" fmla="val 16000"/>
            </a:avLst>
          </a:prstGeom>
          <a:solidFill>
            <a:srgbClr val="FFFFFF"/>
          </a:solidFill>
          <a:ln w="15875">
            <a:solidFill>
              <a:srgbClr val="1C3F94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35" name="cet">
            <a:extLst>
              <a:ext uri="{FF2B5EF4-FFF2-40B4-BE49-F238E27FC236}">
                <a16:creationId xmlns:a16="http://schemas.microsoft.com/office/drawing/2014/main" id="{68FD658B-EFA8-3098-C8CE-ACF3FA88BA34}"/>
              </a:ext>
            </a:extLst>
          </p:cNvPr>
          <p:cNvSpPr>
            <a:spLocks noGrp="1"/>
          </p:cNvSpPr>
          <p:nvPr/>
        </p:nvSpPr>
        <p:spPr>
          <a:xfrm>
            <a:off x="1020000" y="3040000"/>
            <a:ext cx="5360000" cy="55000"/>
          </a:xfrm>
          <a:prstGeom prst="rect">
            <a:avLst/>
          </a:prstGeom>
          <a:solidFill>
            <a:srgbClr val="1C3F9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36" name="celbl">
            <a:extLst>
              <a:ext uri="{FF2B5EF4-FFF2-40B4-BE49-F238E27FC236}">
                <a16:creationId xmlns:a16="http://schemas.microsoft.com/office/drawing/2014/main" id="{93A558F5-F90E-6ECD-EB63-CA2589843EB0}"/>
              </a:ext>
            </a:extLst>
          </p:cNvPr>
          <p:cNvSpPr txBox="1"/>
          <p:nvPr/>
        </p:nvSpPr>
        <p:spPr>
          <a:xfrm>
            <a:off x="1180000" y="3140000"/>
            <a:ext cx="5040000" cy="2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500" b="1" dirty="0">
                <a:solidFill>
                  <a:srgbClr val="1C3F94"/>
                </a:solidFill>
              </a:rPr>
              <a:t>COVERED ENTITIES</a:t>
            </a:r>
          </a:p>
        </p:txBody>
      </p:sp>
      <p:sp>
        <p:nvSpPr>
          <p:cNvPr id="37" name="cedsc">
            <a:extLst>
              <a:ext uri="{FF2B5EF4-FFF2-40B4-BE49-F238E27FC236}">
                <a16:creationId xmlns:a16="http://schemas.microsoft.com/office/drawing/2014/main" id="{22915C58-06C3-139B-724C-A07B7E5C5EE5}"/>
              </a:ext>
            </a:extLst>
          </p:cNvPr>
          <p:cNvSpPr txBox="1"/>
          <p:nvPr/>
        </p:nvSpPr>
        <p:spPr>
          <a:xfrm>
            <a:off x="1180000" y="3400000"/>
            <a:ext cx="5040000" cy="43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80" b="0" dirty="0">
                <a:solidFill>
                  <a:srgbClr val="5A7A96"/>
                </a:solidFill>
              </a:rPr>
              <a:t>Health plans, healthcare clearinghouses, and healthcare providers that transmit PHI electronically</a:t>
            </a:r>
          </a:p>
        </p:txBody>
      </p:sp>
      <p:sp>
        <p:nvSpPr>
          <p:cNvPr id="38" name="ba">
            <a:extLst>
              <a:ext uri="{FF2B5EF4-FFF2-40B4-BE49-F238E27FC236}">
                <a16:creationId xmlns:a16="http://schemas.microsoft.com/office/drawing/2014/main" id="{BFE34B93-1E4E-12FE-E7D2-C68910B75BB2}"/>
              </a:ext>
            </a:extLst>
          </p:cNvPr>
          <p:cNvSpPr>
            <a:spLocks noGrp="1"/>
          </p:cNvSpPr>
          <p:nvPr/>
        </p:nvSpPr>
        <p:spPr>
          <a:xfrm>
            <a:off x="6600000" y="3040000"/>
            <a:ext cx="5360000" cy="840000"/>
          </a:xfrm>
          <a:prstGeom prst="roundRect">
            <a:avLst>
              <a:gd name="adj" fmla="val 16000"/>
            </a:avLst>
          </a:prstGeom>
          <a:solidFill>
            <a:srgbClr val="FFFFFF"/>
          </a:solidFill>
          <a:ln w="15875">
            <a:solidFill>
              <a:srgbClr val="0E8FA0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39" name="bat">
            <a:extLst>
              <a:ext uri="{FF2B5EF4-FFF2-40B4-BE49-F238E27FC236}">
                <a16:creationId xmlns:a16="http://schemas.microsoft.com/office/drawing/2014/main" id="{F7B40394-13B6-1F3F-1CFD-7342CA56BF44}"/>
              </a:ext>
            </a:extLst>
          </p:cNvPr>
          <p:cNvSpPr>
            <a:spLocks noGrp="1"/>
          </p:cNvSpPr>
          <p:nvPr/>
        </p:nvSpPr>
        <p:spPr>
          <a:xfrm>
            <a:off x="6600000" y="3040000"/>
            <a:ext cx="5360000" cy="55000"/>
          </a:xfrm>
          <a:prstGeom prst="rect">
            <a:avLst/>
          </a:prstGeom>
          <a:solidFill>
            <a:srgbClr val="0E8FA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0" name="balbl">
            <a:extLst>
              <a:ext uri="{FF2B5EF4-FFF2-40B4-BE49-F238E27FC236}">
                <a16:creationId xmlns:a16="http://schemas.microsoft.com/office/drawing/2014/main" id="{E02DC00B-42EB-5EDF-7C95-96D916AD79F7}"/>
              </a:ext>
            </a:extLst>
          </p:cNvPr>
          <p:cNvSpPr txBox="1"/>
          <p:nvPr/>
        </p:nvSpPr>
        <p:spPr>
          <a:xfrm>
            <a:off x="6760000" y="3140000"/>
            <a:ext cx="5040000" cy="2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500" b="1" dirty="0">
                <a:solidFill>
                  <a:srgbClr val="0E8FA0"/>
                </a:solidFill>
              </a:rPr>
              <a:t>BUSINESS ASSOCIATES</a:t>
            </a:r>
          </a:p>
        </p:txBody>
      </p:sp>
      <p:sp>
        <p:nvSpPr>
          <p:cNvPr id="41" name="badsc">
            <a:extLst>
              <a:ext uri="{FF2B5EF4-FFF2-40B4-BE49-F238E27FC236}">
                <a16:creationId xmlns:a16="http://schemas.microsoft.com/office/drawing/2014/main" id="{E7AA3281-6F9C-B4B7-87AB-0387D2458B67}"/>
              </a:ext>
            </a:extLst>
          </p:cNvPr>
          <p:cNvSpPr txBox="1"/>
          <p:nvPr/>
        </p:nvSpPr>
        <p:spPr>
          <a:xfrm>
            <a:off x="6760000" y="3400000"/>
            <a:ext cx="5040000" cy="43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80" b="0" dirty="0">
                <a:solidFill>
                  <a:srgbClr val="5A7A96"/>
                </a:solidFill>
              </a:rPr>
              <a:t>Vendors who create, receive, maintain, or transmit PHI on behalf of a covered entity</a:t>
            </a:r>
          </a:p>
        </p:txBody>
      </p:sp>
      <p:sp>
        <p:nvSpPr>
          <p:cNvPr id="42" name="sep2">
            <a:extLst>
              <a:ext uri="{FF2B5EF4-FFF2-40B4-BE49-F238E27FC236}">
                <a16:creationId xmlns:a16="http://schemas.microsoft.com/office/drawing/2014/main" id="{A0300F7C-4CDD-F0EF-E5AC-63078B264336}"/>
              </a:ext>
            </a:extLst>
          </p:cNvPr>
          <p:cNvSpPr>
            <a:spLocks noGrp="1"/>
          </p:cNvSpPr>
          <p:nvPr/>
        </p:nvSpPr>
        <p:spPr>
          <a:xfrm>
            <a:off x="100000" y="4425000"/>
            <a:ext cx="12000000" cy="4000"/>
          </a:xfrm>
          <a:prstGeom prst="rect">
            <a:avLst/>
          </a:prstGeom>
          <a:solidFill>
            <a:srgbClr val="E2ECF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3" name="b3bg">
            <a:extLst>
              <a:ext uri="{FF2B5EF4-FFF2-40B4-BE49-F238E27FC236}">
                <a16:creationId xmlns:a16="http://schemas.microsoft.com/office/drawing/2014/main" id="{865A7A2C-7518-8B0C-E046-BA4D79B71B82}"/>
              </a:ext>
            </a:extLst>
          </p:cNvPr>
          <p:cNvSpPr>
            <a:spLocks noGrp="1"/>
          </p:cNvSpPr>
          <p:nvPr/>
        </p:nvSpPr>
        <p:spPr>
          <a:xfrm>
            <a:off x="0" y="4428000"/>
            <a:ext cx="12192000" cy="1480000"/>
          </a:xfrm>
          <a:prstGeom prst="rect">
            <a:avLst/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4" name="b3acc">
            <a:extLst>
              <a:ext uri="{FF2B5EF4-FFF2-40B4-BE49-F238E27FC236}">
                <a16:creationId xmlns:a16="http://schemas.microsoft.com/office/drawing/2014/main" id="{ED8EA14D-B03C-4F04-AB01-7A9754655A7A}"/>
              </a:ext>
            </a:extLst>
          </p:cNvPr>
          <p:cNvSpPr>
            <a:spLocks noGrp="1"/>
          </p:cNvSpPr>
          <p:nvPr/>
        </p:nvSpPr>
        <p:spPr>
          <a:xfrm>
            <a:off x="0" y="4428000"/>
            <a:ext cx="100000" cy="14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5" name="b3ic">
            <a:extLst>
              <a:ext uri="{FF2B5EF4-FFF2-40B4-BE49-F238E27FC236}">
                <a16:creationId xmlns:a16="http://schemas.microsoft.com/office/drawing/2014/main" id="{7A2EC893-D867-3B34-595B-9611A48EF1DC}"/>
              </a:ext>
            </a:extLst>
          </p:cNvPr>
          <p:cNvSpPr>
            <a:spLocks noGrp="1"/>
          </p:cNvSpPr>
          <p:nvPr/>
        </p:nvSpPr>
        <p:spPr>
          <a:xfrm>
            <a:off x="240000" y="4848000"/>
            <a:ext cx="640000" cy="64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6" name="b3n">
            <a:extLst>
              <a:ext uri="{FF2B5EF4-FFF2-40B4-BE49-F238E27FC236}">
                <a16:creationId xmlns:a16="http://schemas.microsoft.com/office/drawing/2014/main" id="{99CB446F-25E8-4B60-4E3F-FD4DF5B4BAB0}"/>
              </a:ext>
            </a:extLst>
          </p:cNvPr>
          <p:cNvSpPr txBox="1"/>
          <p:nvPr/>
        </p:nvSpPr>
        <p:spPr>
          <a:xfrm>
            <a:off x="240000" y="4848000"/>
            <a:ext cx="640000" cy="6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endParaRPr lang="en-US" sz="3600" b="1" dirty="0">
              <a:solidFill>
                <a:srgbClr val="0D2347"/>
              </a:solidFill>
            </a:endParaRPr>
          </a:p>
        </p:txBody>
      </p:sp>
      <p:sp>
        <p:nvSpPr>
          <p:cNvPr id="47" name="b3lbl">
            <a:extLst>
              <a:ext uri="{FF2B5EF4-FFF2-40B4-BE49-F238E27FC236}">
                <a16:creationId xmlns:a16="http://schemas.microsoft.com/office/drawing/2014/main" id="{B3BB9C7C-E2E8-6880-76AF-66E9B7C013D6}"/>
              </a:ext>
            </a:extLst>
          </p:cNvPr>
          <p:cNvSpPr txBox="1"/>
          <p:nvPr/>
        </p:nvSpPr>
        <p:spPr>
          <a:xfrm>
            <a:off x="1020000" y="4518000"/>
            <a:ext cx="3600000" cy="2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200" b="1" dirty="0">
                <a:solidFill>
                  <a:srgbClr val="FFC000"/>
                </a:solidFill>
              </a:rPr>
              <a:t>ENFORCEMENT</a:t>
            </a:r>
          </a:p>
        </p:txBody>
      </p:sp>
      <p:sp>
        <p:nvSpPr>
          <p:cNvPr id="48" name="b3ttl">
            <a:extLst>
              <a:ext uri="{FF2B5EF4-FFF2-40B4-BE49-F238E27FC236}">
                <a16:creationId xmlns:a16="http://schemas.microsoft.com/office/drawing/2014/main" id="{CF893404-5529-59D1-753D-1F54BBDC1BC5}"/>
              </a:ext>
            </a:extLst>
          </p:cNvPr>
          <p:cNvSpPr txBox="1"/>
          <p:nvPr/>
        </p:nvSpPr>
        <p:spPr>
          <a:xfrm>
            <a:off x="1020000" y="4795000"/>
            <a:ext cx="4465000" cy="25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>
              <a:buNone/>
            </a:pPr>
            <a:r>
              <a:rPr lang="en-US" sz="1900" b="1" dirty="0">
                <a:solidFill>
                  <a:srgbClr val="FFFFFF"/>
                </a:solidFill>
              </a:rPr>
              <a:t>HHS Office for Civil Rights (OCR)</a:t>
            </a:r>
          </a:p>
        </p:txBody>
      </p:sp>
      <p:sp>
        <p:nvSpPr>
          <p:cNvPr id="49" name="b3sub">
            <a:extLst>
              <a:ext uri="{FF2B5EF4-FFF2-40B4-BE49-F238E27FC236}">
                <a16:creationId xmlns:a16="http://schemas.microsoft.com/office/drawing/2014/main" id="{F939D891-6D05-DCF5-E966-1F36898123AB}"/>
              </a:ext>
            </a:extLst>
          </p:cNvPr>
          <p:cNvSpPr txBox="1"/>
          <p:nvPr/>
        </p:nvSpPr>
        <p:spPr>
          <a:xfrm>
            <a:off x="1020000" y="5078000"/>
            <a:ext cx="4625000" cy="7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en-US" sz="1380" b="0" dirty="0">
                <a:solidFill>
                  <a:srgbClr val="90B8CC"/>
                </a:solidFill>
              </a:rPr>
              <a:t>Administers and enforces the HIPAA Privacy, Security, and Breach Notification Rules</a:t>
            </a:r>
          </a:p>
        </p:txBody>
      </p:sp>
      <p:sp>
        <p:nvSpPr>
          <p:cNvPr id="50" name="stat">
            <a:extLst>
              <a:ext uri="{FF2B5EF4-FFF2-40B4-BE49-F238E27FC236}">
                <a16:creationId xmlns:a16="http://schemas.microsoft.com/office/drawing/2014/main" id="{1E773F2A-4069-699C-3FB7-391D9FCB4822}"/>
              </a:ext>
            </a:extLst>
          </p:cNvPr>
          <p:cNvSpPr txBox="1"/>
          <p:nvPr/>
        </p:nvSpPr>
        <p:spPr>
          <a:xfrm>
            <a:off x="5745000" y="4528000"/>
            <a:ext cx="1855000" cy="12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buNone/>
            </a:pPr>
            <a:r>
              <a:rPr lang="en-US" sz="5400" b="1" dirty="0">
                <a:solidFill>
                  <a:srgbClr val="FFC000"/>
                </a:solidFill>
              </a:rPr>
              <a:t>200+</a:t>
            </a:r>
          </a:p>
        </p:txBody>
      </p:sp>
      <p:sp>
        <p:nvSpPr>
          <p:cNvPr id="51" name="vdiv">
            <a:extLst>
              <a:ext uri="{FF2B5EF4-FFF2-40B4-BE49-F238E27FC236}">
                <a16:creationId xmlns:a16="http://schemas.microsoft.com/office/drawing/2014/main" id="{937E75A7-818A-1EF4-95DE-D389326EC76B}"/>
              </a:ext>
            </a:extLst>
          </p:cNvPr>
          <p:cNvSpPr>
            <a:spLocks noGrp="1"/>
          </p:cNvSpPr>
          <p:nvPr/>
        </p:nvSpPr>
        <p:spPr>
          <a:xfrm>
            <a:off x="7700000" y="4588000"/>
            <a:ext cx="5000" cy="1160000"/>
          </a:xfrm>
          <a:prstGeom prst="rect">
            <a:avLst/>
          </a:prstGeom>
          <a:solidFill>
            <a:srgbClr val="1C3F94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52" name="rdesc">
            <a:extLst>
              <a:ext uri="{FF2B5EF4-FFF2-40B4-BE49-F238E27FC236}">
                <a16:creationId xmlns:a16="http://schemas.microsoft.com/office/drawing/2014/main" id="{FD48385A-1215-2EFA-2B5C-E8D9D4E8829A}"/>
              </a:ext>
            </a:extLst>
          </p:cNvPr>
          <p:cNvSpPr txBox="1"/>
          <p:nvPr/>
        </p:nvSpPr>
        <p:spPr>
          <a:xfrm>
            <a:off x="7860000" y="4588000"/>
            <a:ext cx="4000000" cy="1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FFFFFF"/>
                </a:solidFill>
              </a:rPr>
              <a:t>University related HIPAA Breaches impacting 500 or more patients since 2010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1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96000" cy="608951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304800" y="343115"/>
            <a:ext cx="5486400" cy="562272"/>
          </a:xfrm>
          <a:prstGeom prst="roundRect">
            <a:avLst>
              <a:gd name="adj" fmla="val 27104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1210188"/>
            <a:ext cx="5486400" cy="1033016"/>
          </a:xfrm>
          <a:prstGeom prst="roundRect">
            <a:avLst>
              <a:gd name="adj" fmla="val 14752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2365094"/>
            <a:ext cx="5486400" cy="815875"/>
          </a:xfrm>
          <a:prstGeom prst="roundRect">
            <a:avLst>
              <a:gd name="adj" fmla="val 18679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3302860"/>
            <a:ext cx="5486400" cy="1033016"/>
          </a:xfrm>
          <a:prstGeom prst="roundRect">
            <a:avLst>
              <a:gd name="adj" fmla="val 14752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73481" y="503268"/>
            <a:ext cx="4149037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000" b="1" i="0" dirty="0">
                <a:solidFill>
                  <a:srgbClr val="304B84"/>
                </a:solidFill>
                <a:latin typeface="Poppins"/>
              </a:rPr>
              <a:t>University (Single Legal Entity)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386" y="1353002"/>
            <a:ext cx="4515269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Healthcare Components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386" y="1675504"/>
            <a:ext cx="4725025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0" dirty="0">
                <a:solidFill>
                  <a:srgbClr val="2D2D2D"/>
                </a:solidFill>
                <a:latin typeface="Aptos"/>
              </a:rPr>
              <a:t>Student health services, employee health plans, research with PHI, athletics medicine (if billing insurance)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386" y="2507879"/>
            <a:ext cx="4816827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Business Associate Functions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385" y="2830381"/>
            <a:ext cx="497246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0" dirty="0">
                <a:solidFill>
                  <a:srgbClr val="2D2D2D"/>
                </a:solidFill>
                <a:latin typeface="Aptos"/>
              </a:rPr>
              <a:t>HR benefits administration, IT support, compliance units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386" y="3445621"/>
            <a:ext cx="468886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Non-Covered Components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386" y="3768124"/>
            <a:ext cx="468886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0" dirty="0">
                <a:solidFill>
                  <a:srgbClr val="2D2D2D"/>
                </a:solidFill>
                <a:latin typeface="Aptos"/>
              </a:rPr>
              <a:t>Academic departments, admissions, general administration, athletics (non-billing)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639" y="259103"/>
            <a:ext cx="5486262" cy="16629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3602" b="0" i="0" dirty="0">
                <a:solidFill>
                  <a:srgbClr val="304B84"/>
                </a:solidFill>
                <a:latin typeface="Poppins"/>
              </a:rPr>
              <a:t>Understanding University HIPAA Applicability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639" y="2345323"/>
            <a:ext cx="5486262" cy="42056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98085" indent="-198085" algn="l">
              <a:lnSpc>
                <a:spcPts val="1943"/>
              </a:lnSpc>
              <a:spcBef>
                <a:spcPts val="0"/>
              </a:spcBef>
              <a:spcAft>
                <a:spcPts val="0"/>
              </a:spcAft>
              <a:buClr>
                <a:srgbClr val="304B84"/>
              </a:buClr>
              <a:buSzPct val="100000"/>
              <a:buFont typeface="Aptos" charset="0"/>
              <a:buChar char="●"/>
            </a:pPr>
            <a:r>
              <a:rPr sz="1295" b="0" i="0" dirty="0">
                <a:solidFill>
                  <a:srgbClr val="2D2D2D"/>
                </a:solidFill>
                <a:latin typeface="Aptos"/>
              </a:rPr>
              <a:t>Hybrid entity status allows universities to designate only specific components as HIPAA-covered, protecting academic and administrative functions from compliance burden</a:t>
            </a:r>
            <a:r>
              <a:rPr sz="917" b="0" i="0" dirty="0">
                <a:solidFill>
                  <a:srgbClr val="243E75"/>
                </a:solidFill>
                <a:latin typeface="Aptos"/>
              </a:rPr>
              <a:t> </a:t>
            </a:r>
            <a:r>
              <a:rPr sz="917" b="0" i="0" dirty="0">
                <a:solidFill>
                  <a:srgbClr val="243E75"/>
                </a:solidFill>
                <a:latin typeface="Aptos"/>
                <a:hlinkClick r:id="rId2" tooltip="Proposed HIPAA Updates 2026 Compliance Roadmap for Hi..."/>
              </a:rPr>
              <a:t>[1]</a:t>
            </a:r>
          </a:p>
          <a:p>
            <a:pPr marL="198085" indent="-198085" algn="l">
              <a:lnSpc>
                <a:spcPts val="1943"/>
              </a:lnSpc>
              <a:spcBef>
                <a:spcPts val="1200"/>
              </a:spcBef>
              <a:spcAft>
                <a:spcPts val="0"/>
              </a:spcAft>
              <a:buClr>
                <a:srgbClr val="304B84"/>
              </a:buClr>
              <a:buSzPct val="100000"/>
              <a:buFont typeface="Aptos" charset="0"/>
              <a:buChar char="●"/>
            </a:pPr>
            <a:r>
              <a:rPr sz="1295" b="0" i="0" dirty="0">
                <a:solidFill>
                  <a:srgbClr val="2D2D2D"/>
                </a:solidFill>
                <a:latin typeface="Aptos"/>
              </a:rPr>
              <a:t>Student health records are generally FERPA education records but become PHI when health centers bill insurance electronically or operate as HIPAA covered entities</a:t>
            </a:r>
            <a:r>
              <a:rPr sz="917" b="0" i="0" dirty="0">
                <a:solidFill>
                  <a:srgbClr val="243E75"/>
                </a:solidFill>
                <a:latin typeface="Aptos"/>
              </a:rPr>
              <a:t> </a:t>
            </a:r>
            <a:r>
              <a:rPr sz="917" b="0" i="0" dirty="0">
                <a:solidFill>
                  <a:srgbClr val="243E75"/>
                </a:solidFill>
                <a:latin typeface="Aptos"/>
                <a:hlinkClick r:id="rId2" tooltip="Proposed HIPAA Updates 2026 Compliance Roadmap for Hi..."/>
              </a:rPr>
              <a:t>[1]</a:t>
            </a:r>
          </a:p>
          <a:p>
            <a:pPr marL="198085" indent="-198085" algn="l">
              <a:lnSpc>
                <a:spcPts val="1943"/>
              </a:lnSpc>
              <a:spcBef>
                <a:spcPts val="1200"/>
              </a:spcBef>
              <a:spcAft>
                <a:spcPts val="0"/>
              </a:spcAft>
              <a:buClr>
                <a:srgbClr val="304B84"/>
              </a:buClr>
              <a:buSzPct val="100000"/>
              <a:buFont typeface="Aptos" charset="0"/>
              <a:buChar char="●"/>
            </a:pPr>
            <a:r>
              <a:rPr sz="1295" b="0" i="0" dirty="0">
                <a:solidFill>
                  <a:srgbClr val="2D2D2D"/>
                </a:solidFill>
                <a:latin typeface="Aptos"/>
              </a:rPr>
              <a:t>Universities must maintain documented firewalls between healthcare and non-healthcare components to prevent unauthorized PHI access across departments and ensure proper segregation</a:t>
            </a:r>
          </a:p>
          <a:p>
            <a:pPr marL="198085" indent="-198085" algn="l">
              <a:lnSpc>
                <a:spcPts val="1943"/>
              </a:lnSpc>
              <a:spcBef>
                <a:spcPts val="1200"/>
              </a:spcBef>
              <a:spcAft>
                <a:spcPts val="0"/>
              </a:spcAft>
              <a:buClr>
                <a:srgbClr val="304B84"/>
              </a:buClr>
              <a:buSzPct val="100000"/>
              <a:buFont typeface="Aptos" charset="0"/>
              <a:buChar char="●"/>
            </a:pPr>
            <a:r>
              <a:rPr sz="1295" b="0" i="0" dirty="0">
                <a:solidFill>
                  <a:srgbClr val="2D2D2D"/>
                </a:solidFill>
                <a:latin typeface="Aptos"/>
              </a:rPr>
              <a:t>Without proper hybrid entity designation documentation, entire institution could be subject to HIPAA requirements, dramatically expanding compliance scope, audit burden, and regulatory risk exposure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Universities as Hybrid Covered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000"/>
            <a:ext cx="10515600" cy="3750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1600" dirty="0"/>
              <a:t>Many universities are hybrid entities — they contain both covered and non-covered functions within one legal organization.</a:t>
            </a:r>
          </a:p>
          <a:p>
            <a:endParaRPr lang="en-US" sz="1200" dirty="0"/>
          </a:p>
          <a:p>
            <a:pPr>
              <a:buNone/>
            </a:pPr>
            <a:r>
              <a:rPr lang="en-US" sz="2000" b="1" dirty="0"/>
              <a:t>What Makes a University a Hybrid Entity</a:t>
            </a:r>
          </a:p>
          <a:p>
            <a:pPr marL="342900" indent="-342900">
              <a:buChar char="•"/>
            </a:pPr>
            <a:r>
              <a:rPr lang="en-US" sz="1600" dirty="0"/>
              <a:t>A university may operate a student health center, faculty practice plan, or hospital qualifying as a healthcare provider</a:t>
            </a:r>
          </a:p>
          <a:p>
            <a:pPr marL="342900" indent="-342900">
              <a:buChar char="•"/>
            </a:pPr>
            <a:r>
              <a:rPr lang="en-US" sz="1600" dirty="0"/>
              <a:t>Health care components are subject to HIPAA; other functions (admissions, financial aid, general research) are not</a:t>
            </a:r>
          </a:p>
          <a:p>
            <a:pPr marL="342900" indent="-342900">
              <a:buChar char="•"/>
            </a:pPr>
            <a:r>
              <a:rPr lang="en-US" sz="1600" dirty="0"/>
              <a:t>The institution must formally designate its health care components in writing</a:t>
            </a:r>
          </a:p>
          <a:p>
            <a:endParaRPr lang="en-US" sz="1200" dirty="0"/>
          </a:p>
          <a:p>
            <a:pPr>
              <a:buNone/>
            </a:pPr>
            <a:r>
              <a:rPr lang="en-US" sz="2000" b="1" dirty="0"/>
              <a:t>Key Compliance Requirements</a:t>
            </a:r>
          </a:p>
          <a:p>
            <a:pPr marL="342900" indent="-342900">
              <a:buChar char="•"/>
            </a:pPr>
            <a:r>
              <a:rPr lang="en-US" sz="1600" dirty="0"/>
              <a:t>Erect “firewalls” between health care components and other university units</a:t>
            </a:r>
          </a:p>
          <a:p>
            <a:pPr marL="342900" indent="-342900">
              <a:buChar char="•"/>
            </a:pPr>
            <a:r>
              <a:rPr lang="en-US" sz="1600" dirty="0"/>
              <a:t>Workforce in health care components must be trained on HIPAA policies</a:t>
            </a:r>
          </a:p>
          <a:p>
            <a:pPr marL="342900" indent="-342900">
              <a:buChar char="•"/>
            </a:pPr>
            <a:r>
              <a:rPr lang="en-US" sz="1600" dirty="0"/>
              <a:t>Shared services (IT, HR, Finance) that touch ePHI must comply with the Security Rule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D8328-BDBA-00D7-8C0D-D7DFE7640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">
            <a:extLst>
              <a:ext uri="{FF2B5EF4-FFF2-40B4-BE49-F238E27FC236}">
                <a16:creationId xmlns:a16="http://schemas.microsoft.com/office/drawing/2014/main" id="{54A86C89-96DB-DC45-922A-9EEC93A066F3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076335"/>
          </a:xfrm>
          <a:prstGeom prst="rect">
            <a:avLst/>
          </a:prstGeom>
          <a:solidFill>
            <a:srgbClr val="0D2347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8EC93DB-F111-FCA8-D2CF-40A23505ECD4}"/>
              </a:ext>
            </a:extLst>
          </p:cNvPr>
          <p:cNvSpPr/>
          <p:nvPr/>
        </p:nvSpPr>
        <p:spPr>
          <a:xfrm>
            <a:off x="1167724" y="2192038"/>
            <a:ext cx="9170815" cy="579090"/>
          </a:xfrm>
          <a:prstGeom prst="roundRect">
            <a:avLst>
              <a:gd name="adj" fmla="val 26317"/>
            </a:avLst>
          </a:prstGeom>
          <a:solidFill>
            <a:srgbClr val="0E35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A5BA5C2-AF41-4B5C-C30E-6BB96608465D}"/>
              </a:ext>
            </a:extLst>
          </p:cNvPr>
          <p:cNvSpPr/>
          <p:nvPr/>
        </p:nvSpPr>
        <p:spPr>
          <a:xfrm>
            <a:off x="1167724" y="2923528"/>
            <a:ext cx="9170815" cy="579090"/>
          </a:xfrm>
          <a:prstGeom prst="roundRect">
            <a:avLst>
              <a:gd name="adj" fmla="val 26317"/>
            </a:avLst>
          </a:prstGeom>
          <a:solidFill>
            <a:srgbClr val="0E35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07DBB1B-66E9-D7BF-367C-775A3B649222}"/>
              </a:ext>
            </a:extLst>
          </p:cNvPr>
          <p:cNvSpPr/>
          <p:nvPr/>
        </p:nvSpPr>
        <p:spPr>
          <a:xfrm>
            <a:off x="1167724" y="3655019"/>
            <a:ext cx="9170815" cy="579090"/>
          </a:xfrm>
          <a:prstGeom prst="roundRect">
            <a:avLst>
              <a:gd name="adj" fmla="val 26317"/>
            </a:avLst>
          </a:prstGeom>
          <a:solidFill>
            <a:srgbClr val="0E35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0D0490-F78C-4AB7-A0F3-301DC9B4547C}"/>
              </a:ext>
            </a:extLst>
          </p:cNvPr>
          <p:cNvSpPr/>
          <p:nvPr/>
        </p:nvSpPr>
        <p:spPr>
          <a:xfrm>
            <a:off x="1167724" y="4386509"/>
            <a:ext cx="9170815" cy="579090"/>
          </a:xfrm>
          <a:prstGeom prst="roundRect">
            <a:avLst>
              <a:gd name="adj" fmla="val 26317"/>
            </a:avLst>
          </a:prstGeom>
          <a:solidFill>
            <a:srgbClr val="0E35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B310E-16BB-C595-CC2F-534DD72F1056}"/>
              </a:ext>
            </a:extLst>
          </p:cNvPr>
          <p:cNvSpPr txBox="1"/>
          <p:nvPr/>
        </p:nvSpPr>
        <p:spPr>
          <a:xfrm>
            <a:off x="304791" y="284929"/>
            <a:ext cx="1029835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800" b="1" i="0" dirty="0">
                <a:solidFill>
                  <a:srgbClr val="E4863B"/>
                </a:solidFill>
                <a:latin typeface="Raleway"/>
              </a:rPr>
              <a:t>Polling Question 1 - Hybrid Entity Designation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BF8F83-0E85-46C5-F0FD-AD6C72D13674}"/>
              </a:ext>
            </a:extLst>
          </p:cNvPr>
          <p:cNvSpPr txBox="1"/>
          <p:nvPr/>
        </p:nvSpPr>
        <p:spPr>
          <a:xfrm>
            <a:off x="0" y="873370"/>
            <a:ext cx="9396919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b="0" i="0" dirty="0">
                <a:solidFill>
                  <a:srgbClr val="CF6E49"/>
                </a:solidFill>
                <a:latin typeface="Raleway"/>
              </a:rPr>
              <a:t>Interactive Assessment - Understanding Current Hybrid Entity Practices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3C008-8788-3036-1A0C-09F046B07F16}"/>
              </a:ext>
            </a:extLst>
          </p:cNvPr>
          <p:cNvSpPr txBox="1"/>
          <p:nvPr/>
        </p:nvSpPr>
        <p:spPr>
          <a:xfrm>
            <a:off x="1167679" y="1618697"/>
            <a:ext cx="956193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2000" b="1" i="0" dirty="0">
                <a:solidFill>
                  <a:srgbClr val="E4863B"/>
                </a:solidFill>
                <a:latin typeface="Raleway"/>
              </a:rPr>
              <a:t>POLL: Has your university formally designated itself as a HIPAA hybrid entity?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143A6-319E-F4F8-28B5-945DBA90EFB8}"/>
              </a:ext>
            </a:extLst>
          </p:cNvPr>
          <p:cNvSpPr txBox="1"/>
          <p:nvPr/>
        </p:nvSpPr>
        <p:spPr>
          <a:xfrm>
            <a:off x="1396274" y="2344365"/>
            <a:ext cx="23779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E4863B"/>
                </a:solidFill>
                <a:latin typeface="Raleway"/>
              </a:rPr>
              <a:t>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72218-2465-08A3-D625-07D5A6F72202}"/>
              </a:ext>
            </a:extLst>
          </p:cNvPr>
          <p:cNvSpPr txBox="1"/>
          <p:nvPr/>
        </p:nvSpPr>
        <p:spPr>
          <a:xfrm>
            <a:off x="1853461" y="2372939"/>
            <a:ext cx="5843717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0" i="0" dirty="0">
                <a:solidFill>
                  <a:srgbClr val="E8E8E8"/>
                </a:solidFill>
                <a:latin typeface="Raleway"/>
              </a:rPr>
              <a:t>Yes, with documented healthcare components listed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2062BB-67BF-9152-A4E0-5D17F965D2E7}"/>
              </a:ext>
            </a:extLst>
          </p:cNvPr>
          <p:cNvSpPr txBox="1"/>
          <p:nvPr/>
        </p:nvSpPr>
        <p:spPr>
          <a:xfrm>
            <a:off x="1396274" y="3075837"/>
            <a:ext cx="23799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E4863B"/>
                </a:solidFill>
                <a:latin typeface="Raleway"/>
              </a:rPr>
              <a:t>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929F87-B052-73E6-99C1-3CF323716B58}"/>
              </a:ext>
            </a:extLst>
          </p:cNvPr>
          <p:cNvSpPr txBox="1"/>
          <p:nvPr/>
        </p:nvSpPr>
        <p:spPr>
          <a:xfrm>
            <a:off x="1853462" y="3104411"/>
            <a:ext cx="444062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0" i="0" dirty="0">
                <a:solidFill>
                  <a:srgbClr val="E8E8E8"/>
                </a:solidFill>
                <a:latin typeface="Raleway"/>
              </a:rPr>
              <a:t>Yes, but documentation needs updating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CAEC4E-1BB0-6FF0-B2C4-59C1016D4392}"/>
              </a:ext>
            </a:extLst>
          </p:cNvPr>
          <p:cNvSpPr txBox="1"/>
          <p:nvPr/>
        </p:nvSpPr>
        <p:spPr>
          <a:xfrm>
            <a:off x="1396274" y="3807309"/>
            <a:ext cx="239366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E4863B"/>
                </a:solidFill>
                <a:latin typeface="Raleway"/>
              </a:rPr>
              <a:t>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242E76-FF99-5C20-FD52-39E27F67D493}"/>
              </a:ext>
            </a:extLst>
          </p:cNvPr>
          <p:cNvSpPr txBox="1"/>
          <p:nvPr/>
        </p:nvSpPr>
        <p:spPr>
          <a:xfrm>
            <a:off x="1853462" y="3835883"/>
            <a:ext cx="437931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0" i="0" dirty="0">
                <a:solidFill>
                  <a:srgbClr val="E8E8E8"/>
                </a:solidFill>
                <a:latin typeface="Raleway"/>
              </a:rPr>
              <a:t>No, we operate as a fully covered entity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C78344-1BFD-4B99-E25A-034AAF4E801A}"/>
              </a:ext>
            </a:extLst>
          </p:cNvPr>
          <p:cNvSpPr txBox="1"/>
          <p:nvPr/>
        </p:nvSpPr>
        <p:spPr>
          <a:xfrm>
            <a:off x="1396274" y="4538781"/>
            <a:ext cx="2425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E4863B"/>
                </a:solidFill>
                <a:latin typeface="Raleway"/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1F7CFE-3EA3-22EA-3DA5-D29A908AE247}"/>
              </a:ext>
            </a:extLst>
          </p:cNvPr>
          <p:cNvSpPr txBox="1"/>
          <p:nvPr/>
        </p:nvSpPr>
        <p:spPr>
          <a:xfrm>
            <a:off x="1853462" y="4567355"/>
            <a:ext cx="363986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0" i="0" dirty="0">
                <a:solidFill>
                  <a:srgbClr val="E8E8E8"/>
                </a:solidFill>
                <a:latin typeface="Raleway"/>
              </a:rPr>
              <a:t>Unsure or currently under review</a:t>
            </a:r>
          </a:p>
        </p:txBody>
      </p:sp>
    </p:spTree>
    <p:extLst>
      <p:ext uri="{BB962C8B-B14F-4D97-AF65-F5344CB8AC3E}">
        <p14:creationId xmlns:p14="http://schemas.microsoft.com/office/powerpoint/2010/main" val="260879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7FEAEBC-0F9B-D0BD-8FE1-E581D6EEB66F}"/>
              </a:ext>
            </a:extLst>
          </p:cNvPr>
          <p:cNvSpPr/>
          <p:nvPr/>
        </p:nvSpPr>
        <p:spPr>
          <a:xfrm>
            <a:off x="7833270" y="0"/>
            <a:ext cx="4358729" cy="6118698"/>
          </a:xfrm>
          <a:prstGeom prst="rect">
            <a:avLst/>
          </a:prstGeom>
          <a:solidFill>
            <a:srgbClr val="092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CAB5B6-5328-F01F-0EAE-F380FE977EF7}"/>
              </a:ext>
            </a:extLst>
          </p:cNvPr>
          <p:cNvSpPr/>
          <p:nvPr/>
        </p:nvSpPr>
        <p:spPr>
          <a:xfrm>
            <a:off x="8138070" y="1384382"/>
            <a:ext cx="152400" cy="135971"/>
          </a:xfrm>
          <a:prstGeom prst="ellipse">
            <a:avLst/>
          </a:prstGeom>
          <a:solidFill>
            <a:srgbClr val="E48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0298A3-0977-52E4-A25C-DDD93D75ECC0}"/>
              </a:ext>
            </a:extLst>
          </p:cNvPr>
          <p:cNvSpPr/>
          <p:nvPr/>
        </p:nvSpPr>
        <p:spPr>
          <a:xfrm>
            <a:off x="8206531" y="2187178"/>
            <a:ext cx="19050" cy="689946"/>
          </a:xfrm>
          <a:prstGeom prst="rect">
            <a:avLst/>
          </a:prstGeom>
          <a:solidFill>
            <a:srgbClr val="5B9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6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2B3215-0D5A-8EE1-01C7-8B5A770D2A6C}"/>
              </a:ext>
            </a:extLst>
          </p:cNvPr>
          <p:cNvSpPr/>
          <p:nvPr/>
        </p:nvSpPr>
        <p:spPr>
          <a:xfrm>
            <a:off x="8138070" y="2372852"/>
            <a:ext cx="152400" cy="135971"/>
          </a:xfrm>
          <a:prstGeom prst="ellipse">
            <a:avLst/>
          </a:prstGeom>
          <a:solidFill>
            <a:srgbClr val="E48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5A039B-A79B-CAF6-3712-A841DAC226DE}"/>
              </a:ext>
            </a:extLst>
          </p:cNvPr>
          <p:cNvSpPr/>
          <p:nvPr/>
        </p:nvSpPr>
        <p:spPr>
          <a:xfrm>
            <a:off x="8206531" y="2875842"/>
            <a:ext cx="19050" cy="689946"/>
          </a:xfrm>
          <a:prstGeom prst="rect">
            <a:avLst/>
          </a:prstGeom>
          <a:solidFill>
            <a:srgbClr val="5B9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6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40B6-742F-8DB2-4D39-65A37DB26990}"/>
              </a:ext>
            </a:extLst>
          </p:cNvPr>
          <p:cNvSpPr/>
          <p:nvPr/>
        </p:nvSpPr>
        <p:spPr>
          <a:xfrm>
            <a:off x="8138070" y="3576468"/>
            <a:ext cx="152400" cy="135971"/>
          </a:xfrm>
          <a:prstGeom prst="ellipse">
            <a:avLst/>
          </a:prstGeom>
          <a:solidFill>
            <a:srgbClr val="E48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51B0CD-D609-4C67-8572-994CC53D8C99}"/>
              </a:ext>
            </a:extLst>
          </p:cNvPr>
          <p:cNvSpPr/>
          <p:nvPr/>
        </p:nvSpPr>
        <p:spPr>
          <a:xfrm>
            <a:off x="8206531" y="3733799"/>
            <a:ext cx="19050" cy="689946"/>
          </a:xfrm>
          <a:prstGeom prst="rect">
            <a:avLst/>
          </a:prstGeom>
          <a:solidFill>
            <a:srgbClr val="5B9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6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96B8DE2-2B0C-394E-DFFD-744F66047264}"/>
              </a:ext>
            </a:extLst>
          </p:cNvPr>
          <p:cNvSpPr/>
          <p:nvPr/>
        </p:nvSpPr>
        <p:spPr>
          <a:xfrm>
            <a:off x="8138070" y="4435840"/>
            <a:ext cx="152400" cy="135971"/>
          </a:xfrm>
          <a:prstGeom prst="ellipse">
            <a:avLst/>
          </a:prstGeom>
          <a:solidFill>
            <a:srgbClr val="E48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238DE1-A147-6550-BEC1-603529FCBB23}"/>
              </a:ext>
            </a:extLst>
          </p:cNvPr>
          <p:cNvSpPr txBox="1"/>
          <p:nvPr/>
        </p:nvSpPr>
        <p:spPr>
          <a:xfrm>
            <a:off x="8442658" y="1212697"/>
            <a:ext cx="2995185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400" b="1" i="0" dirty="0">
                <a:solidFill>
                  <a:srgbClr val="E4863B"/>
                </a:solidFill>
                <a:latin typeface="Raleway"/>
              </a:rPr>
              <a:t>Dec 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99E43C-113E-9D64-12F3-DBF535193101}"/>
              </a:ext>
            </a:extLst>
          </p:cNvPr>
          <p:cNvSpPr txBox="1"/>
          <p:nvPr/>
        </p:nvSpPr>
        <p:spPr>
          <a:xfrm>
            <a:off x="8442659" y="1582029"/>
            <a:ext cx="3444243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0" i="0" dirty="0">
                <a:solidFill>
                  <a:srgbClr val="E8E8E8"/>
                </a:solidFill>
                <a:latin typeface="Raleway"/>
              </a:rPr>
              <a:t>Proposed Rule Published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64BFE8-F78F-42AD-9E49-444DCE9E811D}"/>
              </a:ext>
            </a:extLst>
          </p:cNvPr>
          <p:cNvSpPr txBox="1"/>
          <p:nvPr/>
        </p:nvSpPr>
        <p:spPr>
          <a:xfrm>
            <a:off x="8442658" y="2272446"/>
            <a:ext cx="2995185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400" b="1" i="0" dirty="0">
                <a:solidFill>
                  <a:srgbClr val="E4863B"/>
                </a:solidFill>
                <a:latin typeface="Raleway"/>
              </a:rPr>
              <a:t>Mar 2025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8D8870-0283-6DD0-02A3-DE9DEE4F2E5E}"/>
              </a:ext>
            </a:extLst>
          </p:cNvPr>
          <p:cNvSpPr txBox="1"/>
          <p:nvPr/>
        </p:nvSpPr>
        <p:spPr>
          <a:xfrm>
            <a:off x="8442658" y="2650646"/>
            <a:ext cx="3425193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0" i="0" dirty="0">
                <a:solidFill>
                  <a:srgbClr val="E8E8E8"/>
                </a:solidFill>
                <a:latin typeface="Raleway"/>
              </a:rPr>
              <a:t>Comment Period Closed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208857-CC74-11B6-E47A-5A0D66C4320D}"/>
              </a:ext>
            </a:extLst>
          </p:cNvPr>
          <p:cNvSpPr txBox="1"/>
          <p:nvPr/>
        </p:nvSpPr>
        <p:spPr>
          <a:xfrm>
            <a:off x="8442658" y="3456457"/>
            <a:ext cx="2702263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400" b="1" i="0" dirty="0">
                <a:solidFill>
                  <a:srgbClr val="E4863B"/>
                </a:solidFill>
                <a:latin typeface="Raleway"/>
              </a:rPr>
              <a:t>May 2026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726487-1674-6966-A3C5-858CB02C899F}"/>
              </a:ext>
            </a:extLst>
          </p:cNvPr>
          <p:cNvSpPr txBox="1"/>
          <p:nvPr/>
        </p:nvSpPr>
        <p:spPr>
          <a:xfrm>
            <a:off x="8442659" y="3846069"/>
            <a:ext cx="3444243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0" i="0" dirty="0">
                <a:solidFill>
                  <a:srgbClr val="E8E8E8"/>
                </a:solidFill>
                <a:latin typeface="Raleway"/>
              </a:rPr>
              <a:t>Final Rule Expected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5FB3D0-794C-96F8-689B-A7BCC6B1ED99}"/>
              </a:ext>
            </a:extLst>
          </p:cNvPr>
          <p:cNvSpPr txBox="1"/>
          <p:nvPr/>
        </p:nvSpPr>
        <p:spPr>
          <a:xfrm>
            <a:off x="8442658" y="4354601"/>
            <a:ext cx="2842113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400" b="1" i="0" dirty="0">
                <a:solidFill>
                  <a:srgbClr val="E4863B"/>
                </a:solidFill>
                <a:latin typeface="Raleway"/>
              </a:rPr>
              <a:t>Jan 2027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A2C714-FDB8-9C6A-8139-E2C505C465F2}"/>
              </a:ext>
            </a:extLst>
          </p:cNvPr>
          <p:cNvSpPr txBox="1"/>
          <p:nvPr/>
        </p:nvSpPr>
        <p:spPr>
          <a:xfrm>
            <a:off x="8442659" y="4669685"/>
            <a:ext cx="344424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0" i="0" dirty="0">
                <a:solidFill>
                  <a:srgbClr val="E8E8E8"/>
                </a:solidFill>
                <a:latin typeface="Raleway"/>
              </a:rPr>
              <a:t>Compliance Deadline (240 days after publication)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0E5276-AC95-0A95-0ECC-52F7AC39C834}"/>
              </a:ext>
            </a:extLst>
          </p:cNvPr>
          <p:cNvSpPr txBox="1"/>
          <p:nvPr/>
        </p:nvSpPr>
        <p:spPr>
          <a:xfrm>
            <a:off x="255107" y="1572103"/>
            <a:ext cx="7223489" cy="34667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98085" indent="-198085" algn="l">
              <a:lnSpc>
                <a:spcPts val="2203"/>
              </a:lnSpc>
              <a:spcBef>
                <a:spcPts val="0"/>
              </a:spcBef>
              <a:spcAft>
                <a:spcPts val="0"/>
              </a:spcAft>
              <a:buClr>
                <a:srgbClr val="E4863B"/>
              </a:buClr>
              <a:buSzPct val="100000"/>
              <a:buFont typeface="Raleway" charset="0"/>
              <a:buChar char="●"/>
            </a:pPr>
            <a:r>
              <a:rPr b="0" i="0" dirty="0">
                <a:solidFill>
                  <a:srgbClr val="002060"/>
                </a:solidFill>
                <a:latin typeface="Raleway"/>
              </a:rPr>
              <a:t>Office for Civil Rights published Notice of Proposed Rulemaking in December 2024, proposing sweeping cybersecurity enhancements for healthcare entities</a:t>
            </a:r>
            <a:r>
              <a:rPr sz="1100" b="0" i="0" dirty="0">
                <a:solidFill>
                  <a:srgbClr val="002060"/>
                </a:solidFill>
                <a:latin typeface="Raleway"/>
              </a:rPr>
              <a:t> </a:t>
            </a:r>
            <a:r>
              <a:rPr sz="1100" b="0" i="0" dirty="0">
                <a:solidFill>
                  <a:srgbClr val="002060"/>
                </a:solidFill>
                <a:latin typeface="Raleway"/>
                <a:hlinkClick r:id="rId2" tooltip="Regulatory Initiatives | HHS.g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[3]</a:t>
            </a:r>
          </a:p>
          <a:p>
            <a:pPr marL="198085" indent="-198085" algn="l">
              <a:lnSpc>
                <a:spcPts val="2203"/>
              </a:lnSpc>
              <a:spcBef>
                <a:spcPts val="959"/>
              </a:spcBef>
              <a:spcAft>
                <a:spcPts val="0"/>
              </a:spcAft>
              <a:buClr>
                <a:srgbClr val="E4863B"/>
              </a:buClr>
              <a:buSzPct val="100000"/>
              <a:buFont typeface="Raleway" charset="0"/>
              <a:buChar char="●"/>
            </a:pPr>
            <a:r>
              <a:rPr b="0" i="0" dirty="0">
                <a:solidFill>
                  <a:srgbClr val="002060"/>
                </a:solidFill>
                <a:latin typeface="Raleway"/>
              </a:rPr>
              <a:t>Nearly 5,000 public comments were submitted during the comment period, with significant feedback from healthcare and higher education sectors</a:t>
            </a:r>
          </a:p>
          <a:p>
            <a:pPr marL="198085" indent="-198085" algn="l">
              <a:lnSpc>
                <a:spcPts val="2203"/>
              </a:lnSpc>
              <a:spcBef>
                <a:spcPts val="959"/>
              </a:spcBef>
              <a:spcAft>
                <a:spcPts val="0"/>
              </a:spcAft>
              <a:buClr>
                <a:srgbClr val="E4863B"/>
              </a:buClr>
              <a:buSzPct val="100000"/>
              <a:buFont typeface="Raleway" charset="0"/>
              <a:buChar char="●"/>
            </a:pPr>
            <a:r>
              <a:rPr b="0" i="0" dirty="0">
                <a:solidFill>
                  <a:srgbClr val="002060"/>
                </a:solidFill>
                <a:latin typeface="Raleway"/>
              </a:rPr>
              <a:t>If finalized as proposed, organizations face approximately eight months from publication to demonstrate full compliance with all new requirements</a:t>
            </a:r>
          </a:p>
          <a:p>
            <a:pPr marL="198085" indent="-198085" algn="l">
              <a:lnSpc>
                <a:spcPts val="2203"/>
              </a:lnSpc>
              <a:spcBef>
                <a:spcPts val="959"/>
              </a:spcBef>
              <a:spcAft>
                <a:spcPts val="0"/>
              </a:spcAft>
              <a:buClr>
                <a:srgbClr val="E4863B"/>
              </a:buClr>
              <a:buSzPct val="100000"/>
              <a:buFont typeface="Raleway" charset="0"/>
              <a:buChar char="●"/>
            </a:pPr>
            <a:r>
              <a:rPr b="0" i="0" dirty="0">
                <a:solidFill>
                  <a:srgbClr val="002060"/>
                </a:solidFill>
                <a:latin typeface="Raleway"/>
              </a:rPr>
              <a:t>OCR estimates first-year compliance costs across all covered entities and business associates could reach nine billion dollars</a:t>
            </a:r>
            <a:r>
              <a:rPr sz="1100" b="0" i="0" dirty="0">
                <a:solidFill>
                  <a:srgbClr val="002060"/>
                </a:solidFill>
                <a:latin typeface="Raleway"/>
              </a:rPr>
              <a:t> </a:t>
            </a:r>
            <a:r>
              <a:rPr sz="1100" b="0" i="0" dirty="0">
                <a:solidFill>
                  <a:srgbClr val="002060"/>
                </a:solidFill>
                <a:latin typeface="Raleway"/>
                <a:hlinkClick r:id="rId3" tooltip="HIPAA Security Rule Changes: 2025 &amp; 2026 HIPAA Updat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[2]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D1FC80C3-5518-F03B-1A48-E234DBE90B2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669008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3F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/>
              <a:t>Timeline to Compliance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6FB01B-5490-A40C-FFBE-3C210FB0F3CC}"/>
              </a:ext>
            </a:extLst>
          </p:cNvPr>
          <p:cNvSpPr/>
          <p:nvPr/>
        </p:nvSpPr>
        <p:spPr>
          <a:xfrm>
            <a:off x="8208997" y="1537089"/>
            <a:ext cx="19050" cy="689946"/>
          </a:xfrm>
          <a:prstGeom prst="rect">
            <a:avLst/>
          </a:prstGeom>
          <a:solidFill>
            <a:srgbClr val="5B9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0458397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D35004\AppData\Local\Templafy\AddIns\PowerPointVsto\bf576511-c6ba-4e20-95c4-91474c9df7b3.j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D35004\AppData\Local\Templafy\AddIns\PowerPointVsto\ec0afd18-7c56-4963-bd0a-612d65fcffa2.jpe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3c5f9c-3e24-4f7a-976a-7e11b5d0ad11" xsi:nil="true"/>
    <lcf76f155ced4ddcb4097134ff3c332f xmlns="6a14ffba-8f1c-4d10-af01-ae154dbd531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D8CECF97277543A5E9D3D1D281E1C9" ma:contentTypeVersion="15" ma:contentTypeDescription="Create a new document." ma:contentTypeScope="" ma:versionID="955f1cafef099e37f32c9ca022dd83a4">
  <xsd:schema xmlns:xsd="http://www.w3.org/2001/XMLSchema" xmlns:xs="http://www.w3.org/2001/XMLSchema" xmlns:p="http://schemas.microsoft.com/office/2006/metadata/properties" xmlns:ns2="6a14ffba-8f1c-4d10-af01-ae154dbd531f" xmlns:ns3="133c5f9c-3e24-4f7a-976a-7e11b5d0ad11" targetNamespace="http://schemas.microsoft.com/office/2006/metadata/properties" ma:root="true" ma:fieldsID="f0f030521a26037b6394b585fb0cada0" ns2:_="" ns3:_="">
    <xsd:import namespace="6a14ffba-8f1c-4d10-af01-ae154dbd531f"/>
    <xsd:import namespace="133c5f9c-3e24-4f7a-976a-7e11b5d0ad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4ffba-8f1c-4d10-af01-ae154dbd5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eb52383-127c-47be-ae82-bafae2b473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c5f9c-3e24-4f7a-976a-7e11b5d0ad1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6f57eec-5ee8-41c2-9076-598c2bb67857}" ma:internalName="TaxCatchAll" ma:showField="CatchAllData" ma:web="133c5f9c-3e24-4f7a-976a-7e11b5d0ad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7E821-8008-4273-8F90-65881FC3EB82}">
  <ds:schemaRefs>
    <ds:schemaRef ds:uri="133c5f9c-3e24-4f7a-976a-7e11b5d0ad11"/>
    <ds:schemaRef ds:uri="6a14ffba-8f1c-4d10-af01-ae154dbd531f"/>
    <ds:schemaRef ds:uri="82503f46-9826-42c2-86ff-ea7cbe387080"/>
    <ds:schemaRef ds:uri="bff12c65-967a-4018-a79b-6a01a20e62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AF063F-E888-4CE2-B713-7B4FE7BE35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DA8C29-DDB1-4DB7-B0B7-F9F8053C66FA}">
  <ds:schemaRefs>
    <ds:schemaRef ds:uri="133c5f9c-3e24-4f7a-976a-7e11b5d0ad11"/>
    <ds:schemaRef ds:uri="6a14ffba-8f1c-4d10-af01-ae154dbd53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3689</Words>
  <Application>Microsoft Office PowerPoint</Application>
  <PresentationFormat>Widescreen</PresentationFormat>
  <Paragraphs>447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</vt:lpstr>
      <vt:lpstr>Arial</vt:lpstr>
      <vt:lpstr>Poppins</vt:lpstr>
      <vt:lpstr>Raleway</vt:lpstr>
      <vt:lpstr>Office Theme</vt:lpstr>
      <vt:lpstr>PowerPoint Presentation</vt:lpstr>
      <vt:lpstr>HIPAA Security and Privacy Rule Updates</vt:lpstr>
      <vt:lpstr>Session Overview</vt:lpstr>
      <vt:lpstr>Presenters</vt:lpstr>
      <vt:lpstr>PowerPoint Presentation</vt:lpstr>
      <vt:lpstr>PowerPoint Presentation</vt:lpstr>
      <vt:lpstr>Universities as Hybrid Covered Entities</vt:lpstr>
      <vt:lpstr>PowerPoint Presentation</vt:lpstr>
      <vt:lpstr>PowerPoint Presentation</vt:lpstr>
      <vt:lpstr>Unique HIPAA Challenges at Universities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OCR Enforcement: What Gets Universities in Trouble</vt:lpstr>
      <vt:lpstr>PowerPoint Presentation</vt:lpstr>
      <vt:lpstr>PowerPoint Presentation</vt:lpstr>
      <vt:lpstr>The Role of Internal Audit in HIPAA Governance</vt:lpstr>
      <vt:lpstr>PowerPoint Presentation</vt:lpstr>
      <vt:lpstr>PowerPoint Presentation</vt:lpstr>
      <vt:lpstr>Resources and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Dobbs</dc:creator>
  <cp:lastModifiedBy>Douglas, Paul</cp:lastModifiedBy>
  <cp:revision>3</cp:revision>
  <dcterms:created xsi:type="dcterms:W3CDTF">2024-01-11T21:45:42Z</dcterms:created>
  <dcterms:modified xsi:type="dcterms:W3CDTF">2026-03-16T14:28:31Z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0x010100A2D8CECF97277543A5E9D3D1D281E1C9</vt:lpwstr>
  </property>
  <property fmtid="{D5CDD505-2E9C-101B-9397-08002B2CF9AE}" pid="3" name="MediaServiceImageTags">
    <vt:lpwstr/>
  </property>
</Properties>
</file>