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7" r:id="rId5"/>
    <p:sldId id="256" r:id="rId6"/>
    <p:sldId id="258" r:id="rId7"/>
    <p:sldId id="266" r:id="rId8"/>
    <p:sldId id="262" r:id="rId9"/>
    <p:sldId id="267" r:id="rId10"/>
    <p:sldId id="268" r:id="rId11"/>
    <p:sldId id="291" r:id="rId12"/>
    <p:sldId id="292" r:id="rId13"/>
    <p:sldId id="293"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7"/>
    <a:srgbClr val="45477B"/>
    <a:srgbClr val="1C3F94"/>
    <a:srgbClr val="2141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1"/>
    <p:restoredTop sz="73952" autoAdjust="0"/>
  </p:normalViewPr>
  <p:slideViewPr>
    <p:cSldViewPr snapToGrid="0">
      <p:cViewPr varScale="1">
        <p:scale>
          <a:sx n="61" d="100"/>
          <a:sy n="61" d="100"/>
        </p:scale>
        <p:origin x="84"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08298-C0FF-45CA-9D28-EE3A8A8BC448}" type="doc">
      <dgm:prSet loTypeId="urn:microsoft.com/office/officeart/2005/8/layout/chart3" loCatId="relationship" qsTypeId="urn:microsoft.com/office/officeart/2005/8/quickstyle/simple1" qsCatId="simple" csTypeId="urn:microsoft.com/office/officeart/2005/8/colors/colorful5" csCatId="colorful" phldr="1"/>
      <dgm:spPr/>
      <dgm:t>
        <a:bodyPr/>
        <a:lstStyle/>
        <a:p>
          <a:endParaRPr lang="en-US"/>
        </a:p>
      </dgm:t>
    </dgm:pt>
    <dgm:pt modelId="{F877BE69-50C3-46B5-934B-76FE746DF391}">
      <dgm:prSet phldrT="[Text]"/>
      <dgm:spPr/>
      <dgm:t>
        <a:bodyPr/>
        <a:lstStyle/>
        <a:p>
          <a:r>
            <a:rPr lang="en-US" dirty="0"/>
            <a:t> Information Security</a:t>
          </a:r>
        </a:p>
      </dgm:t>
    </dgm:pt>
    <dgm:pt modelId="{C1CE180D-D4D2-40BE-BBBE-544A4180B490}" type="parTrans" cxnId="{CCC1E3BF-FBAF-4E3D-B637-4961FDC3964C}">
      <dgm:prSet/>
      <dgm:spPr/>
      <dgm:t>
        <a:bodyPr/>
        <a:lstStyle/>
        <a:p>
          <a:endParaRPr lang="en-US"/>
        </a:p>
      </dgm:t>
    </dgm:pt>
    <dgm:pt modelId="{B29AE0F7-BF41-44BE-9FE9-D10560871932}" type="sibTrans" cxnId="{CCC1E3BF-FBAF-4E3D-B637-4961FDC3964C}">
      <dgm:prSet/>
      <dgm:spPr/>
      <dgm:t>
        <a:bodyPr/>
        <a:lstStyle/>
        <a:p>
          <a:endParaRPr lang="en-US"/>
        </a:p>
      </dgm:t>
    </dgm:pt>
    <dgm:pt modelId="{00833AE5-7FBA-4DDC-8BC3-123DDE4D0208}">
      <dgm:prSet phldrT="[Text]"/>
      <dgm:spPr/>
      <dgm:t>
        <a:bodyPr/>
        <a:lstStyle/>
        <a:p>
          <a:r>
            <a:rPr lang="en-US" dirty="0"/>
            <a:t>Information Technology</a:t>
          </a:r>
        </a:p>
      </dgm:t>
    </dgm:pt>
    <dgm:pt modelId="{A7845C7A-E704-4E6A-9D1C-504BD1EE3F39}" type="parTrans" cxnId="{79B0BB91-133E-43E8-B9A8-6AF7277E4C55}">
      <dgm:prSet/>
      <dgm:spPr/>
      <dgm:t>
        <a:bodyPr/>
        <a:lstStyle/>
        <a:p>
          <a:endParaRPr lang="en-US"/>
        </a:p>
      </dgm:t>
    </dgm:pt>
    <dgm:pt modelId="{F9938C66-F288-4BFC-A13F-20EE6DFFFFF0}" type="sibTrans" cxnId="{79B0BB91-133E-43E8-B9A8-6AF7277E4C55}">
      <dgm:prSet/>
      <dgm:spPr/>
      <dgm:t>
        <a:bodyPr/>
        <a:lstStyle/>
        <a:p>
          <a:endParaRPr lang="en-US"/>
        </a:p>
      </dgm:t>
    </dgm:pt>
    <dgm:pt modelId="{2E28EB5A-E8EF-4905-82C7-35DB88F07C1C}">
      <dgm:prSet phldrT="[Text]"/>
      <dgm:spPr/>
      <dgm:t>
        <a:bodyPr/>
        <a:lstStyle/>
        <a:p>
          <a:r>
            <a:rPr lang="en-US" dirty="0"/>
            <a:t>Investments</a:t>
          </a:r>
        </a:p>
      </dgm:t>
    </dgm:pt>
    <dgm:pt modelId="{55FCBCBD-F99C-46AC-9A12-0DB7831A2319}" type="parTrans" cxnId="{F98DE270-4DA8-498B-8CEC-5D55FDF882DB}">
      <dgm:prSet/>
      <dgm:spPr/>
      <dgm:t>
        <a:bodyPr/>
        <a:lstStyle/>
        <a:p>
          <a:endParaRPr lang="en-US"/>
        </a:p>
      </dgm:t>
    </dgm:pt>
    <dgm:pt modelId="{FBFAB6BA-E3FA-491D-AC0E-79C176A03EBE}" type="sibTrans" cxnId="{F98DE270-4DA8-498B-8CEC-5D55FDF882DB}">
      <dgm:prSet/>
      <dgm:spPr/>
      <dgm:t>
        <a:bodyPr/>
        <a:lstStyle/>
        <a:p>
          <a:endParaRPr lang="en-US"/>
        </a:p>
      </dgm:t>
    </dgm:pt>
    <dgm:pt modelId="{E97C0E9F-7FA0-44F8-86FE-A7BD8C6E1EEE}">
      <dgm:prSet phldrT="[Text]"/>
      <dgm:spPr/>
      <dgm:t>
        <a:bodyPr/>
        <a:lstStyle/>
        <a:p>
          <a:r>
            <a:rPr lang="en-US" dirty="0"/>
            <a:t>Member Services</a:t>
          </a:r>
        </a:p>
      </dgm:t>
    </dgm:pt>
    <dgm:pt modelId="{D0DAB69A-D272-49C6-ACFB-F2882033D8D1}" type="parTrans" cxnId="{82F55B4E-23DD-4AF9-A3AF-10CFDFBF2DD0}">
      <dgm:prSet/>
      <dgm:spPr/>
      <dgm:t>
        <a:bodyPr/>
        <a:lstStyle/>
        <a:p>
          <a:endParaRPr lang="en-US"/>
        </a:p>
      </dgm:t>
    </dgm:pt>
    <dgm:pt modelId="{68FFCCE7-DA40-49BF-B27F-D48CDF7DB39B}" type="sibTrans" cxnId="{82F55B4E-23DD-4AF9-A3AF-10CFDFBF2DD0}">
      <dgm:prSet/>
      <dgm:spPr/>
      <dgm:t>
        <a:bodyPr/>
        <a:lstStyle/>
        <a:p>
          <a:endParaRPr lang="en-US"/>
        </a:p>
      </dgm:t>
    </dgm:pt>
    <dgm:pt modelId="{A489A76C-4A4C-4504-AD2F-70E5AF12C036}">
      <dgm:prSet phldrT="[Text]"/>
      <dgm:spPr/>
      <dgm:t>
        <a:bodyPr/>
        <a:lstStyle/>
        <a:p>
          <a:r>
            <a:rPr lang="en-US" dirty="0"/>
            <a:t>Finance</a:t>
          </a:r>
        </a:p>
      </dgm:t>
    </dgm:pt>
    <dgm:pt modelId="{5C2CCDF0-AF1D-4D03-90F8-6CEC197756A8}" type="parTrans" cxnId="{152F8201-ED09-4B3A-809F-48EC3BB96373}">
      <dgm:prSet/>
      <dgm:spPr/>
      <dgm:t>
        <a:bodyPr/>
        <a:lstStyle/>
        <a:p>
          <a:endParaRPr lang="en-US"/>
        </a:p>
      </dgm:t>
    </dgm:pt>
    <dgm:pt modelId="{B3E1F099-33EF-4DE0-9D35-255A2B778DA8}" type="sibTrans" cxnId="{152F8201-ED09-4B3A-809F-48EC3BB96373}">
      <dgm:prSet/>
      <dgm:spPr/>
      <dgm:t>
        <a:bodyPr/>
        <a:lstStyle/>
        <a:p>
          <a:endParaRPr lang="en-US"/>
        </a:p>
      </dgm:t>
    </dgm:pt>
    <dgm:pt modelId="{1522381E-D87F-4578-B75B-1362296A5712}">
      <dgm:prSet phldrT="[Text]"/>
      <dgm:spPr/>
      <dgm:t>
        <a:bodyPr/>
        <a:lstStyle/>
        <a:p>
          <a:r>
            <a:rPr lang="en-US" dirty="0"/>
            <a:t>Operations</a:t>
          </a:r>
        </a:p>
      </dgm:t>
    </dgm:pt>
    <dgm:pt modelId="{0A3CE646-C6C5-4598-8922-F35495793F31}" type="parTrans" cxnId="{B9D9F683-A9CC-49DE-A2EF-ECA9345A1261}">
      <dgm:prSet/>
      <dgm:spPr/>
      <dgm:t>
        <a:bodyPr/>
        <a:lstStyle/>
        <a:p>
          <a:endParaRPr lang="en-US"/>
        </a:p>
      </dgm:t>
    </dgm:pt>
    <dgm:pt modelId="{CDD61629-15B8-4526-94C7-3E3605C31AC3}" type="sibTrans" cxnId="{B9D9F683-A9CC-49DE-A2EF-ECA9345A1261}">
      <dgm:prSet/>
      <dgm:spPr/>
      <dgm:t>
        <a:bodyPr/>
        <a:lstStyle/>
        <a:p>
          <a:endParaRPr lang="en-US"/>
        </a:p>
      </dgm:t>
    </dgm:pt>
    <dgm:pt modelId="{E29D9F31-71E6-4F76-8839-63C8C72D40BF}" type="pres">
      <dgm:prSet presAssocID="{BDC08298-C0FF-45CA-9D28-EE3A8A8BC448}" presName="compositeShape" presStyleCnt="0">
        <dgm:presLayoutVars>
          <dgm:chMax val="7"/>
          <dgm:dir/>
          <dgm:resizeHandles val="exact"/>
        </dgm:presLayoutVars>
      </dgm:prSet>
      <dgm:spPr/>
    </dgm:pt>
    <dgm:pt modelId="{F7917DCF-434A-4538-984B-110D8F58A18F}" type="pres">
      <dgm:prSet presAssocID="{BDC08298-C0FF-45CA-9D28-EE3A8A8BC448}" presName="wedge1" presStyleLbl="node1" presStyleIdx="0" presStyleCnt="6"/>
      <dgm:spPr/>
    </dgm:pt>
    <dgm:pt modelId="{9476C5DD-D6FE-484F-8FC0-EDBB9F90E1BD}" type="pres">
      <dgm:prSet presAssocID="{BDC08298-C0FF-45CA-9D28-EE3A8A8BC448}" presName="wedge1Tx" presStyleLbl="node1" presStyleIdx="0" presStyleCnt="6">
        <dgm:presLayoutVars>
          <dgm:chMax val="0"/>
          <dgm:chPref val="0"/>
          <dgm:bulletEnabled val="1"/>
        </dgm:presLayoutVars>
      </dgm:prSet>
      <dgm:spPr/>
    </dgm:pt>
    <dgm:pt modelId="{05BC5074-59C8-4FAE-9CFD-BA34B8365C70}" type="pres">
      <dgm:prSet presAssocID="{BDC08298-C0FF-45CA-9D28-EE3A8A8BC448}" presName="wedge2" presStyleLbl="node1" presStyleIdx="1" presStyleCnt="6"/>
      <dgm:spPr/>
    </dgm:pt>
    <dgm:pt modelId="{276A85A0-AAF0-4790-A862-A6CD80BF86B1}" type="pres">
      <dgm:prSet presAssocID="{BDC08298-C0FF-45CA-9D28-EE3A8A8BC448}" presName="wedge2Tx" presStyleLbl="node1" presStyleIdx="1" presStyleCnt="6">
        <dgm:presLayoutVars>
          <dgm:chMax val="0"/>
          <dgm:chPref val="0"/>
          <dgm:bulletEnabled val="1"/>
        </dgm:presLayoutVars>
      </dgm:prSet>
      <dgm:spPr/>
    </dgm:pt>
    <dgm:pt modelId="{5CBF2A7E-09A1-4A69-BA26-29A080C16E96}" type="pres">
      <dgm:prSet presAssocID="{BDC08298-C0FF-45CA-9D28-EE3A8A8BC448}" presName="wedge3" presStyleLbl="node1" presStyleIdx="2" presStyleCnt="6"/>
      <dgm:spPr/>
    </dgm:pt>
    <dgm:pt modelId="{4D284D07-0EF4-4718-BBD9-056C1E319AE3}" type="pres">
      <dgm:prSet presAssocID="{BDC08298-C0FF-45CA-9D28-EE3A8A8BC448}" presName="wedge3Tx" presStyleLbl="node1" presStyleIdx="2" presStyleCnt="6">
        <dgm:presLayoutVars>
          <dgm:chMax val="0"/>
          <dgm:chPref val="0"/>
          <dgm:bulletEnabled val="1"/>
        </dgm:presLayoutVars>
      </dgm:prSet>
      <dgm:spPr/>
    </dgm:pt>
    <dgm:pt modelId="{4FA44FCE-3E8A-4F2E-949E-DB9BD3488B03}" type="pres">
      <dgm:prSet presAssocID="{BDC08298-C0FF-45CA-9D28-EE3A8A8BC448}" presName="wedge4" presStyleLbl="node1" presStyleIdx="3" presStyleCnt="6"/>
      <dgm:spPr/>
    </dgm:pt>
    <dgm:pt modelId="{A5D27209-BC51-4143-B339-3D4D8C2FA109}" type="pres">
      <dgm:prSet presAssocID="{BDC08298-C0FF-45CA-9D28-EE3A8A8BC448}" presName="wedge4Tx" presStyleLbl="node1" presStyleIdx="3" presStyleCnt="6">
        <dgm:presLayoutVars>
          <dgm:chMax val="0"/>
          <dgm:chPref val="0"/>
          <dgm:bulletEnabled val="1"/>
        </dgm:presLayoutVars>
      </dgm:prSet>
      <dgm:spPr/>
    </dgm:pt>
    <dgm:pt modelId="{DD576B29-1D53-4E07-BA85-7A7FCDA634C5}" type="pres">
      <dgm:prSet presAssocID="{BDC08298-C0FF-45CA-9D28-EE3A8A8BC448}" presName="wedge5" presStyleLbl="node1" presStyleIdx="4" presStyleCnt="6"/>
      <dgm:spPr/>
    </dgm:pt>
    <dgm:pt modelId="{BE6EEFA7-7FC4-4947-B377-14E109FEC50F}" type="pres">
      <dgm:prSet presAssocID="{BDC08298-C0FF-45CA-9D28-EE3A8A8BC448}" presName="wedge5Tx" presStyleLbl="node1" presStyleIdx="4" presStyleCnt="6">
        <dgm:presLayoutVars>
          <dgm:chMax val="0"/>
          <dgm:chPref val="0"/>
          <dgm:bulletEnabled val="1"/>
        </dgm:presLayoutVars>
      </dgm:prSet>
      <dgm:spPr/>
    </dgm:pt>
    <dgm:pt modelId="{FD750E2A-43D2-4DD7-8ACB-B24FEE532712}" type="pres">
      <dgm:prSet presAssocID="{BDC08298-C0FF-45CA-9D28-EE3A8A8BC448}" presName="wedge6" presStyleLbl="node1" presStyleIdx="5" presStyleCnt="6"/>
      <dgm:spPr/>
    </dgm:pt>
    <dgm:pt modelId="{6BF33004-4A30-487C-B9E9-92EB7E39FF5F}" type="pres">
      <dgm:prSet presAssocID="{BDC08298-C0FF-45CA-9D28-EE3A8A8BC448}" presName="wedge6Tx" presStyleLbl="node1" presStyleIdx="5" presStyleCnt="6">
        <dgm:presLayoutVars>
          <dgm:chMax val="0"/>
          <dgm:chPref val="0"/>
          <dgm:bulletEnabled val="1"/>
        </dgm:presLayoutVars>
      </dgm:prSet>
      <dgm:spPr/>
    </dgm:pt>
  </dgm:ptLst>
  <dgm:cxnLst>
    <dgm:cxn modelId="{152F8201-ED09-4B3A-809F-48EC3BB96373}" srcId="{BDC08298-C0FF-45CA-9D28-EE3A8A8BC448}" destId="{A489A76C-4A4C-4504-AD2F-70E5AF12C036}" srcOrd="4" destOrd="0" parTransId="{5C2CCDF0-AF1D-4D03-90F8-6CEC197756A8}" sibTransId="{B3E1F099-33EF-4DE0-9D35-255A2B778DA8}"/>
    <dgm:cxn modelId="{3E8AB80C-ABBE-4E0A-B088-A9A29B20B390}" type="presOf" srcId="{BDC08298-C0FF-45CA-9D28-EE3A8A8BC448}" destId="{E29D9F31-71E6-4F76-8839-63C8C72D40BF}" srcOrd="0" destOrd="0" presId="urn:microsoft.com/office/officeart/2005/8/layout/chart3"/>
    <dgm:cxn modelId="{5FACF620-07FE-4F17-9C2E-105A95694886}" type="presOf" srcId="{F877BE69-50C3-46B5-934B-76FE746DF391}" destId="{9476C5DD-D6FE-484F-8FC0-EDBB9F90E1BD}" srcOrd="1" destOrd="0" presId="urn:microsoft.com/office/officeart/2005/8/layout/chart3"/>
    <dgm:cxn modelId="{E791F344-7F80-445A-8B09-418A16197D59}" type="presOf" srcId="{F877BE69-50C3-46B5-934B-76FE746DF391}" destId="{F7917DCF-434A-4538-984B-110D8F58A18F}" srcOrd="0" destOrd="0" presId="urn:microsoft.com/office/officeart/2005/8/layout/chart3"/>
    <dgm:cxn modelId="{0CF99A49-23EE-4ADB-B2F0-2D6F70EC5CA8}" type="presOf" srcId="{00833AE5-7FBA-4DDC-8BC3-123DDE4D0208}" destId="{276A85A0-AAF0-4790-A862-A6CD80BF86B1}" srcOrd="1" destOrd="0" presId="urn:microsoft.com/office/officeart/2005/8/layout/chart3"/>
    <dgm:cxn modelId="{7F7F0A6D-0BC3-44F0-8814-AF1B15AF04E9}" type="presOf" srcId="{E97C0E9F-7FA0-44F8-86FE-A7BD8C6E1EEE}" destId="{5CBF2A7E-09A1-4A69-BA26-29A080C16E96}" srcOrd="0" destOrd="0" presId="urn:microsoft.com/office/officeart/2005/8/layout/chart3"/>
    <dgm:cxn modelId="{82F55B4E-23DD-4AF9-A3AF-10CFDFBF2DD0}" srcId="{BDC08298-C0FF-45CA-9D28-EE3A8A8BC448}" destId="{E97C0E9F-7FA0-44F8-86FE-A7BD8C6E1EEE}" srcOrd="2" destOrd="0" parTransId="{D0DAB69A-D272-49C6-ACFB-F2882033D8D1}" sibTransId="{68FFCCE7-DA40-49BF-B27F-D48CDF7DB39B}"/>
    <dgm:cxn modelId="{F98DE270-4DA8-498B-8CEC-5D55FDF882DB}" srcId="{BDC08298-C0FF-45CA-9D28-EE3A8A8BC448}" destId="{2E28EB5A-E8EF-4905-82C7-35DB88F07C1C}" srcOrd="3" destOrd="0" parTransId="{55FCBCBD-F99C-46AC-9A12-0DB7831A2319}" sibTransId="{FBFAB6BA-E3FA-491D-AC0E-79C176A03EBE}"/>
    <dgm:cxn modelId="{FDF7EE7D-8841-4446-97EE-4E95090E786B}" type="presOf" srcId="{00833AE5-7FBA-4DDC-8BC3-123DDE4D0208}" destId="{05BC5074-59C8-4FAE-9CFD-BA34B8365C70}" srcOrd="0" destOrd="0" presId="urn:microsoft.com/office/officeart/2005/8/layout/chart3"/>
    <dgm:cxn modelId="{B9D9F683-A9CC-49DE-A2EF-ECA9345A1261}" srcId="{BDC08298-C0FF-45CA-9D28-EE3A8A8BC448}" destId="{1522381E-D87F-4578-B75B-1362296A5712}" srcOrd="5" destOrd="0" parTransId="{0A3CE646-C6C5-4598-8922-F35495793F31}" sibTransId="{CDD61629-15B8-4526-94C7-3E3605C31AC3}"/>
    <dgm:cxn modelId="{D2656486-F5CE-415B-A9E2-BF18EA4C4AED}" type="presOf" srcId="{2E28EB5A-E8EF-4905-82C7-35DB88F07C1C}" destId="{4FA44FCE-3E8A-4F2E-949E-DB9BD3488B03}" srcOrd="0" destOrd="0" presId="urn:microsoft.com/office/officeart/2005/8/layout/chart3"/>
    <dgm:cxn modelId="{79B0BB91-133E-43E8-B9A8-6AF7277E4C55}" srcId="{BDC08298-C0FF-45CA-9D28-EE3A8A8BC448}" destId="{00833AE5-7FBA-4DDC-8BC3-123DDE4D0208}" srcOrd="1" destOrd="0" parTransId="{A7845C7A-E704-4E6A-9D1C-504BD1EE3F39}" sibTransId="{F9938C66-F288-4BFC-A13F-20EE6DFFFFF0}"/>
    <dgm:cxn modelId="{6EC5D79B-F1DA-4A1A-92DE-3FFFAA008D79}" type="presOf" srcId="{2E28EB5A-E8EF-4905-82C7-35DB88F07C1C}" destId="{A5D27209-BC51-4143-B339-3D4D8C2FA109}" srcOrd="1" destOrd="0" presId="urn:microsoft.com/office/officeart/2005/8/layout/chart3"/>
    <dgm:cxn modelId="{971F82B6-1439-44CF-B329-30CAAF210A9B}" type="presOf" srcId="{E97C0E9F-7FA0-44F8-86FE-A7BD8C6E1EEE}" destId="{4D284D07-0EF4-4718-BBD9-056C1E319AE3}" srcOrd="1" destOrd="0" presId="urn:microsoft.com/office/officeart/2005/8/layout/chart3"/>
    <dgm:cxn modelId="{CCC1E3BF-FBAF-4E3D-B637-4961FDC3964C}" srcId="{BDC08298-C0FF-45CA-9D28-EE3A8A8BC448}" destId="{F877BE69-50C3-46B5-934B-76FE746DF391}" srcOrd="0" destOrd="0" parTransId="{C1CE180D-D4D2-40BE-BBBE-544A4180B490}" sibTransId="{B29AE0F7-BF41-44BE-9FE9-D10560871932}"/>
    <dgm:cxn modelId="{406978C7-4602-4FF6-8DF6-ECC6EF60C9CF}" type="presOf" srcId="{A489A76C-4A4C-4504-AD2F-70E5AF12C036}" destId="{BE6EEFA7-7FC4-4947-B377-14E109FEC50F}" srcOrd="1" destOrd="0" presId="urn:microsoft.com/office/officeart/2005/8/layout/chart3"/>
    <dgm:cxn modelId="{96CA08CA-2D24-4B41-A98C-C5899EAC7366}" type="presOf" srcId="{1522381E-D87F-4578-B75B-1362296A5712}" destId="{FD750E2A-43D2-4DD7-8ACB-B24FEE532712}" srcOrd="0" destOrd="0" presId="urn:microsoft.com/office/officeart/2005/8/layout/chart3"/>
    <dgm:cxn modelId="{79D265CD-C5B9-461A-BBC8-3D7273A5B476}" type="presOf" srcId="{1522381E-D87F-4578-B75B-1362296A5712}" destId="{6BF33004-4A30-487C-B9E9-92EB7E39FF5F}" srcOrd="1" destOrd="0" presId="urn:microsoft.com/office/officeart/2005/8/layout/chart3"/>
    <dgm:cxn modelId="{9AD94FFC-ABAE-440C-A3AB-2D55808FC1A8}" type="presOf" srcId="{A489A76C-4A4C-4504-AD2F-70E5AF12C036}" destId="{DD576B29-1D53-4E07-BA85-7A7FCDA634C5}" srcOrd="0" destOrd="0" presId="urn:microsoft.com/office/officeart/2005/8/layout/chart3"/>
    <dgm:cxn modelId="{12679183-D4F1-42CE-A589-D7A2A92B72E8}" type="presParOf" srcId="{E29D9F31-71E6-4F76-8839-63C8C72D40BF}" destId="{F7917DCF-434A-4538-984B-110D8F58A18F}" srcOrd="0" destOrd="0" presId="urn:microsoft.com/office/officeart/2005/8/layout/chart3"/>
    <dgm:cxn modelId="{7AEBE2A1-B682-4685-9A7D-1473928390A3}" type="presParOf" srcId="{E29D9F31-71E6-4F76-8839-63C8C72D40BF}" destId="{9476C5DD-D6FE-484F-8FC0-EDBB9F90E1BD}" srcOrd="1" destOrd="0" presId="urn:microsoft.com/office/officeart/2005/8/layout/chart3"/>
    <dgm:cxn modelId="{216FCA84-E842-4335-8329-3D018138A0AF}" type="presParOf" srcId="{E29D9F31-71E6-4F76-8839-63C8C72D40BF}" destId="{05BC5074-59C8-4FAE-9CFD-BA34B8365C70}" srcOrd="2" destOrd="0" presId="urn:microsoft.com/office/officeart/2005/8/layout/chart3"/>
    <dgm:cxn modelId="{7E111200-E712-4D38-B915-D5FE62D5F516}" type="presParOf" srcId="{E29D9F31-71E6-4F76-8839-63C8C72D40BF}" destId="{276A85A0-AAF0-4790-A862-A6CD80BF86B1}" srcOrd="3" destOrd="0" presId="urn:microsoft.com/office/officeart/2005/8/layout/chart3"/>
    <dgm:cxn modelId="{C29D317B-150B-4EF0-A6EC-923738CB6930}" type="presParOf" srcId="{E29D9F31-71E6-4F76-8839-63C8C72D40BF}" destId="{5CBF2A7E-09A1-4A69-BA26-29A080C16E96}" srcOrd="4" destOrd="0" presId="urn:microsoft.com/office/officeart/2005/8/layout/chart3"/>
    <dgm:cxn modelId="{D994048A-181C-4A3F-8B7F-D87578EDADC8}" type="presParOf" srcId="{E29D9F31-71E6-4F76-8839-63C8C72D40BF}" destId="{4D284D07-0EF4-4718-BBD9-056C1E319AE3}" srcOrd="5" destOrd="0" presId="urn:microsoft.com/office/officeart/2005/8/layout/chart3"/>
    <dgm:cxn modelId="{DB18DFBD-89D2-445C-BE30-8CB54C283DE6}" type="presParOf" srcId="{E29D9F31-71E6-4F76-8839-63C8C72D40BF}" destId="{4FA44FCE-3E8A-4F2E-949E-DB9BD3488B03}" srcOrd="6" destOrd="0" presId="urn:microsoft.com/office/officeart/2005/8/layout/chart3"/>
    <dgm:cxn modelId="{F9124F2E-F893-41F8-9B15-7C43B1C10244}" type="presParOf" srcId="{E29D9F31-71E6-4F76-8839-63C8C72D40BF}" destId="{A5D27209-BC51-4143-B339-3D4D8C2FA109}" srcOrd="7" destOrd="0" presId="urn:microsoft.com/office/officeart/2005/8/layout/chart3"/>
    <dgm:cxn modelId="{EC595C6F-3C2E-4B19-B957-0456BD9A0F38}" type="presParOf" srcId="{E29D9F31-71E6-4F76-8839-63C8C72D40BF}" destId="{DD576B29-1D53-4E07-BA85-7A7FCDA634C5}" srcOrd="8" destOrd="0" presId="urn:microsoft.com/office/officeart/2005/8/layout/chart3"/>
    <dgm:cxn modelId="{10820963-10F5-4414-AC51-D41B732CC1E5}" type="presParOf" srcId="{E29D9F31-71E6-4F76-8839-63C8C72D40BF}" destId="{BE6EEFA7-7FC4-4947-B377-14E109FEC50F}" srcOrd="9" destOrd="0" presId="urn:microsoft.com/office/officeart/2005/8/layout/chart3"/>
    <dgm:cxn modelId="{EE32C4C8-C480-4222-8AAF-A050C1E51D98}" type="presParOf" srcId="{E29D9F31-71E6-4F76-8839-63C8C72D40BF}" destId="{FD750E2A-43D2-4DD7-8ACB-B24FEE532712}" srcOrd="10" destOrd="0" presId="urn:microsoft.com/office/officeart/2005/8/layout/chart3"/>
    <dgm:cxn modelId="{70B62C0E-DA67-474C-9B58-AAC13E5822F8}" type="presParOf" srcId="{E29D9F31-71E6-4F76-8839-63C8C72D40BF}" destId="{6BF33004-4A30-487C-B9E9-92EB7E39FF5F}"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7DCF-434A-4538-984B-110D8F58A18F}">
      <dsp:nvSpPr>
        <dsp:cNvPr id="0" name=""/>
        <dsp:cNvSpPr/>
      </dsp:nvSpPr>
      <dsp:spPr>
        <a:xfrm>
          <a:off x="3833580" y="273566"/>
          <a:ext cx="3938237" cy="3938237"/>
        </a:xfrm>
        <a:prstGeom prst="pie">
          <a:avLst>
            <a:gd name="adj1" fmla="val 16200000"/>
            <a:gd name="adj2" fmla="val 19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 Information Security</a:t>
          </a:r>
        </a:p>
      </dsp:txBody>
      <dsp:txXfrm>
        <a:off x="5844894" y="695520"/>
        <a:ext cx="1148652" cy="843908"/>
      </dsp:txXfrm>
    </dsp:sp>
    <dsp:sp modelId="{05BC5074-59C8-4FAE-9CFD-BA34B8365C70}">
      <dsp:nvSpPr>
        <dsp:cNvPr id="0" name=""/>
        <dsp:cNvSpPr/>
      </dsp:nvSpPr>
      <dsp:spPr>
        <a:xfrm>
          <a:off x="3716371" y="476573"/>
          <a:ext cx="3938237" cy="3938237"/>
        </a:xfrm>
        <a:prstGeom prst="pie">
          <a:avLst>
            <a:gd name="adj1" fmla="val 19800000"/>
            <a:gd name="adj2" fmla="val 180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Information Technology</a:t>
          </a:r>
        </a:p>
      </dsp:txBody>
      <dsp:txXfrm>
        <a:off x="6412188" y="2047180"/>
        <a:ext cx="1190848" cy="797024"/>
      </dsp:txXfrm>
    </dsp:sp>
    <dsp:sp modelId="{5CBF2A7E-09A1-4A69-BA26-29A080C16E96}">
      <dsp:nvSpPr>
        <dsp:cNvPr id="0" name=""/>
        <dsp:cNvSpPr/>
      </dsp:nvSpPr>
      <dsp:spPr>
        <a:xfrm>
          <a:off x="3716371" y="476573"/>
          <a:ext cx="3938237" cy="3938237"/>
        </a:xfrm>
        <a:prstGeom prst="pie">
          <a:avLst>
            <a:gd name="adj1" fmla="val 1800000"/>
            <a:gd name="adj2" fmla="val 54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Member Services</a:t>
          </a:r>
        </a:p>
      </dsp:txBody>
      <dsp:txXfrm>
        <a:off x="5727685" y="3148949"/>
        <a:ext cx="1148652" cy="843908"/>
      </dsp:txXfrm>
    </dsp:sp>
    <dsp:sp modelId="{4FA44FCE-3E8A-4F2E-949E-DB9BD3488B03}">
      <dsp:nvSpPr>
        <dsp:cNvPr id="0" name=""/>
        <dsp:cNvSpPr/>
      </dsp:nvSpPr>
      <dsp:spPr>
        <a:xfrm>
          <a:off x="3716371" y="476573"/>
          <a:ext cx="3938237" cy="3938237"/>
        </a:xfrm>
        <a:prstGeom prst="pie">
          <a:avLst>
            <a:gd name="adj1" fmla="val 5400000"/>
            <a:gd name="adj2" fmla="val 900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Investments</a:t>
          </a:r>
        </a:p>
      </dsp:txBody>
      <dsp:txXfrm>
        <a:off x="4494641" y="3148949"/>
        <a:ext cx="1148652" cy="843908"/>
      </dsp:txXfrm>
    </dsp:sp>
    <dsp:sp modelId="{DD576B29-1D53-4E07-BA85-7A7FCDA634C5}">
      <dsp:nvSpPr>
        <dsp:cNvPr id="0" name=""/>
        <dsp:cNvSpPr/>
      </dsp:nvSpPr>
      <dsp:spPr>
        <a:xfrm>
          <a:off x="3716371" y="476573"/>
          <a:ext cx="3938237" cy="3938237"/>
        </a:xfrm>
        <a:prstGeom prst="pie">
          <a:avLst>
            <a:gd name="adj1" fmla="val 9000000"/>
            <a:gd name="adj2" fmla="val 126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Finance</a:t>
          </a:r>
        </a:p>
      </dsp:txBody>
      <dsp:txXfrm>
        <a:off x="3777319" y="2047180"/>
        <a:ext cx="1190848" cy="797024"/>
      </dsp:txXfrm>
    </dsp:sp>
    <dsp:sp modelId="{FD750E2A-43D2-4DD7-8ACB-B24FEE532712}">
      <dsp:nvSpPr>
        <dsp:cNvPr id="0" name=""/>
        <dsp:cNvSpPr/>
      </dsp:nvSpPr>
      <dsp:spPr>
        <a:xfrm>
          <a:off x="3716371" y="476573"/>
          <a:ext cx="3938237" cy="3938237"/>
        </a:xfrm>
        <a:prstGeom prst="pie">
          <a:avLst>
            <a:gd name="adj1" fmla="val 126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Operations</a:t>
          </a:r>
        </a:p>
      </dsp:txBody>
      <dsp:txXfrm>
        <a:off x="4494641" y="898527"/>
        <a:ext cx="1148652" cy="84390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37F4A-D339-4393-982F-0D6311B48E1B}"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A4A54-8925-41D2-ADBE-D225A5E611A4}" type="slidenum">
              <a:rPr lang="en-US" smtClean="0"/>
              <a:t>‹#›</a:t>
            </a:fld>
            <a:endParaRPr lang="en-US"/>
          </a:p>
        </p:txBody>
      </p:sp>
    </p:spTree>
    <p:extLst>
      <p:ext uri="{BB962C8B-B14F-4D97-AF65-F5344CB8AC3E}">
        <p14:creationId xmlns:p14="http://schemas.microsoft.com/office/powerpoint/2010/main" val="127485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ea typeface="Aptos" panose="020B0004020202020204" pitchFamily="34" charset="0"/>
              </a:rPr>
              <a:t>Effectively communicating information to the board is instrumental to the process of communicating risks and the results of internal audit function. Sharing critical data can become challenging when board members have a variety of experience and understanding.</a:t>
            </a:r>
            <a:br>
              <a:rPr lang="en-US" sz="1200" dirty="0">
                <a:latin typeface="Century Gothic" panose="020B0502020202020204" pitchFamily="34" charset="0"/>
                <a:ea typeface="Aptos" panose="020B0004020202020204" pitchFamily="34" charset="0"/>
              </a:rPr>
            </a:br>
            <a:br>
              <a:rPr lang="en-US" sz="1200" dirty="0">
                <a:latin typeface="Century Gothic" panose="020B0502020202020204" pitchFamily="34" charset="0"/>
                <a:ea typeface="Aptos" panose="020B0004020202020204" pitchFamily="34" charset="0"/>
              </a:rPr>
            </a:br>
            <a:r>
              <a:rPr lang="en-US" sz="1200" dirty="0">
                <a:latin typeface="Century Gothic" panose="020B0502020202020204" pitchFamily="34" charset="0"/>
                <a:ea typeface="Aptos" panose="020B0004020202020204" pitchFamily="34" charset="0"/>
              </a:rPr>
              <a:t>Our presentation will offer insight into the reports your board finds most valuable and include information on reporting on IT/cybersecurity risks and IT/cybersecurity projects. </a:t>
            </a:r>
            <a:endParaRPr lang="en-US" sz="1200" dirty="0">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0CA4A54-8925-41D2-ADBE-D225A5E611A4}" type="slidenum">
              <a:rPr lang="en-US" smtClean="0"/>
              <a:t>3</a:t>
            </a:fld>
            <a:endParaRPr lang="en-US"/>
          </a:p>
        </p:txBody>
      </p:sp>
    </p:spTree>
    <p:extLst>
      <p:ext uri="{BB962C8B-B14F-4D97-AF65-F5344CB8AC3E}">
        <p14:creationId xmlns:p14="http://schemas.microsoft.com/office/powerpoint/2010/main" val="60043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BC1B-E15B-719E-D429-30C73407B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621FF-FDBC-BBE0-154D-3D0E08435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6CB25-FEF3-2A00-47EC-55E4D73ECE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ADD8B-0499-5D8D-E3AF-67B08A8B6458}"/>
              </a:ext>
            </a:extLst>
          </p:cNvPr>
          <p:cNvSpPr>
            <a:spLocks noGrp="1"/>
          </p:cNvSpPr>
          <p:nvPr>
            <p:ph type="sldNum" sz="quarter" idx="5"/>
          </p:nvPr>
        </p:nvSpPr>
        <p:spPr/>
        <p:txBody>
          <a:bodyPr/>
          <a:lstStyle/>
          <a:p>
            <a:fld id="{C0CA4A54-8925-41D2-ADBE-D225A5E611A4}" type="slidenum">
              <a:rPr lang="en-US" smtClean="0"/>
              <a:t>4</a:t>
            </a:fld>
            <a:endParaRPr lang="en-US"/>
          </a:p>
        </p:txBody>
      </p:sp>
    </p:spTree>
    <p:extLst>
      <p:ext uri="{BB962C8B-B14F-4D97-AF65-F5344CB8AC3E}">
        <p14:creationId xmlns:p14="http://schemas.microsoft.com/office/powerpoint/2010/main" val="302921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Firewall Blocked 40,000 Attacks Last Month.</a:t>
            </a:r>
          </a:p>
          <a:p>
            <a:r>
              <a:rPr lang="en-US" dirty="0"/>
              <a:t>	What did the firewall not block?</a:t>
            </a:r>
            <a:br>
              <a:rPr lang="en-US" dirty="0"/>
            </a:br>
            <a:r>
              <a:rPr lang="en-US" dirty="0"/>
              <a:t>	How do we know we’re blocking the right things?</a:t>
            </a:r>
            <a:br>
              <a:rPr lang="en-US" dirty="0"/>
            </a:br>
            <a:endParaRPr lang="en-US" dirty="0"/>
          </a:p>
          <a:p>
            <a:r>
              <a:rPr lang="en-US" dirty="0"/>
              <a:t>Quarantined 11,745 Suspicious E-mails</a:t>
            </a:r>
          </a:p>
          <a:p>
            <a:r>
              <a:rPr lang="en-US" dirty="0"/>
              <a:t>	What did we ever do about these emails?</a:t>
            </a:r>
          </a:p>
          <a:p>
            <a:r>
              <a:rPr lang="en-US" dirty="0"/>
              <a:t>	Were those inbound or outbound?</a:t>
            </a:r>
          </a:p>
          <a:p>
            <a:r>
              <a:rPr lang="en-US" dirty="0"/>
              <a:t>	Did we stop attacks? Or did we stop business/work?</a:t>
            </a:r>
          </a:p>
          <a:p>
            <a:endParaRPr lang="en-US" dirty="0"/>
          </a:p>
          <a:p>
            <a:r>
              <a:rPr lang="en-US" dirty="0"/>
              <a:t>Following Best Practices</a:t>
            </a:r>
          </a:p>
          <a:p>
            <a:r>
              <a:rPr lang="en-US" dirty="0"/>
              <a:t>	Whose best practices</a:t>
            </a:r>
          </a:p>
          <a:p>
            <a:r>
              <a:rPr lang="en-US" dirty="0"/>
              <a:t>	How many are we following? All of them? Or a subset?</a:t>
            </a:r>
          </a:p>
          <a:p>
            <a:r>
              <a:rPr lang="en-US" dirty="0"/>
              <a:t>	Do these apply to our whole environment or only a portion? PCI, SOC 2, Financially Relevant Systems, etc.</a:t>
            </a:r>
          </a:p>
          <a:p>
            <a:endParaRPr lang="en-US" dirty="0"/>
          </a:p>
          <a:p>
            <a:r>
              <a:rPr lang="en-US" dirty="0"/>
              <a:t>Better than 68% of Peers</a:t>
            </a:r>
          </a:p>
          <a:p>
            <a:r>
              <a:rPr lang="en-US" dirty="0"/>
              <a:t>	Who determined this?</a:t>
            </a:r>
          </a:p>
          <a:p>
            <a:r>
              <a:rPr lang="en-US" dirty="0"/>
              <a:t>	Is this good enough? 32% are better than you!</a:t>
            </a:r>
          </a:p>
          <a:p>
            <a:r>
              <a:rPr lang="en-US" dirty="0"/>
              <a:t>	Does it even matter? If your peers get ‘hacked’ do you improve? Or just not look as bad?</a:t>
            </a:r>
          </a:p>
          <a:p>
            <a:endParaRPr lang="en-US" dirty="0"/>
          </a:p>
          <a:p>
            <a:r>
              <a:rPr lang="en-US" dirty="0"/>
              <a:t>We Had No Findings on Our Annual Penetration Test and Security Audit</a:t>
            </a:r>
          </a:p>
          <a:p>
            <a:r>
              <a:rPr lang="en-US" dirty="0"/>
              <a:t>	While that would be great if it is true and represents risk – However does that line up with expectations?</a:t>
            </a:r>
          </a:p>
          <a:p>
            <a:r>
              <a:rPr lang="en-US" dirty="0"/>
              <a:t>	No findings but are there multiple large ticket items in the IT/Security budget or headcount? How much more security do those initiatives ‘buy’? What unidentified risk from the assessments are those expansions addressing?</a:t>
            </a:r>
          </a:p>
          <a:p>
            <a:r>
              <a:rPr lang="en-US" dirty="0"/>
              <a:t>	Is there any chance that the scope, coverage, metrics, or results skewed in those security assessments?</a:t>
            </a:r>
          </a:p>
          <a:p>
            <a:r>
              <a:rPr lang="en-US" dirty="0"/>
              <a:t>Delivered Security Awareness Training to 85% of Employees</a:t>
            </a:r>
          </a:p>
          <a:p>
            <a:r>
              <a:rPr lang="en-US" dirty="0"/>
              <a:t>	Was it ‘good’ quality training that covered the bare basics?</a:t>
            </a:r>
          </a:p>
          <a:p>
            <a:r>
              <a:rPr lang="en-US" dirty="0"/>
              <a:t>		Some Training is Better than No Training but this is presented as a positive when really it should be We missed training 15% and we’d really like to have made multiple training attempts in the year.</a:t>
            </a:r>
          </a:p>
          <a:p>
            <a:endParaRPr lang="en-US" dirty="0"/>
          </a:p>
        </p:txBody>
      </p:sp>
      <p:sp>
        <p:nvSpPr>
          <p:cNvPr id="4" name="Slide Number Placeholder 3"/>
          <p:cNvSpPr>
            <a:spLocks noGrp="1"/>
          </p:cNvSpPr>
          <p:nvPr>
            <p:ph type="sldNum" sz="quarter" idx="5"/>
          </p:nvPr>
        </p:nvSpPr>
        <p:spPr/>
        <p:txBody>
          <a:bodyPr/>
          <a:lstStyle/>
          <a:p>
            <a:fld id="{C0CA4A54-8925-41D2-ADBE-D225A5E611A4}" type="slidenum">
              <a:rPr lang="en-US" smtClean="0"/>
              <a:t>14</a:t>
            </a:fld>
            <a:endParaRPr lang="en-US"/>
          </a:p>
        </p:txBody>
      </p:sp>
    </p:spTree>
    <p:extLst>
      <p:ext uri="{BB962C8B-B14F-4D97-AF65-F5344CB8AC3E}">
        <p14:creationId xmlns:p14="http://schemas.microsoft.com/office/powerpoint/2010/main" val="180386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everything?</a:t>
            </a:r>
            <a:br>
              <a:rPr lang="en-US" dirty="0"/>
            </a:br>
            <a:r>
              <a:rPr lang="en-US" dirty="0"/>
              <a:t>Is this good just because it is green?</a:t>
            </a:r>
          </a:p>
        </p:txBody>
      </p:sp>
      <p:sp>
        <p:nvSpPr>
          <p:cNvPr id="4" name="Slide Number Placeholder 3"/>
          <p:cNvSpPr>
            <a:spLocks noGrp="1"/>
          </p:cNvSpPr>
          <p:nvPr>
            <p:ph type="sldNum" sz="quarter" idx="5"/>
          </p:nvPr>
        </p:nvSpPr>
        <p:spPr/>
        <p:txBody>
          <a:bodyPr/>
          <a:lstStyle/>
          <a:p>
            <a:fld id="{C0CA4A54-8925-41D2-ADBE-D225A5E611A4}" type="slidenum">
              <a:rPr lang="en-US" smtClean="0"/>
              <a:t>15</a:t>
            </a:fld>
            <a:endParaRPr lang="en-US"/>
          </a:p>
        </p:txBody>
      </p:sp>
    </p:spTree>
    <p:extLst>
      <p:ext uri="{BB962C8B-B14F-4D97-AF65-F5344CB8AC3E}">
        <p14:creationId xmlns:p14="http://schemas.microsoft.com/office/powerpoint/2010/main" val="220827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Cybersecurity can help unlock the potential of technology along with digital transformation activities through an enhanced understanding of capabilities (possibilities) that directly correlated with strategic objectives and plans within the organization. Needed for organizational resilience.</a:t>
            </a:r>
          </a:p>
        </p:txBody>
      </p:sp>
      <p:sp>
        <p:nvSpPr>
          <p:cNvPr id="4" name="Slide Number Placeholder 3"/>
          <p:cNvSpPr>
            <a:spLocks noGrp="1"/>
          </p:cNvSpPr>
          <p:nvPr>
            <p:ph type="sldNum" sz="quarter" idx="5"/>
          </p:nvPr>
        </p:nvSpPr>
        <p:spPr/>
        <p:txBody>
          <a:bodyPr/>
          <a:lstStyle/>
          <a:p>
            <a:fld id="{C0CA4A54-8925-41D2-ADBE-D225A5E611A4}" type="slidenum">
              <a:rPr lang="en-US" smtClean="0"/>
              <a:t>17</a:t>
            </a:fld>
            <a:endParaRPr lang="en-US"/>
          </a:p>
        </p:txBody>
      </p:sp>
    </p:spTree>
    <p:extLst>
      <p:ext uri="{BB962C8B-B14F-4D97-AF65-F5344CB8AC3E}">
        <p14:creationId xmlns:p14="http://schemas.microsoft.com/office/powerpoint/2010/main" val="1176581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3" descr="A white cover with blue triangles and text&#10;&#10;AI-generated content may be incorrect.">
            <a:extLst>
              <a:ext uri="{FF2B5EF4-FFF2-40B4-BE49-F238E27FC236}">
                <a16:creationId xmlns:a16="http://schemas.microsoft.com/office/drawing/2014/main" id="{22E60DA8-9809-FF22-78D6-6464D69EF5E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43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5AA2-4323-1D05-8FEF-816ADD50C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2ADB7-DBCE-9ED8-9024-0F459A513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69F03C-4000-687C-A22F-1A628EFAC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8674F-F340-CDAA-D8D1-A96BD5EC6629}"/>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6" name="Footer Placeholder 5">
            <a:extLst>
              <a:ext uri="{FF2B5EF4-FFF2-40B4-BE49-F238E27FC236}">
                <a16:creationId xmlns:a16="http://schemas.microsoft.com/office/drawing/2014/main" id="{7A1FA29A-DD66-C39C-8529-2B74945354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F14903-437F-1A4D-B572-FB56C561E300}"/>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0543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5CFC-A95F-C90F-C5E0-6745B823A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9D1C79-694E-F8F9-781C-4454B41D1B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1A0EA-38B8-80F5-535D-FD934BBFF0A6}"/>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5" name="Footer Placeholder 4">
            <a:extLst>
              <a:ext uri="{FF2B5EF4-FFF2-40B4-BE49-F238E27FC236}">
                <a16:creationId xmlns:a16="http://schemas.microsoft.com/office/drawing/2014/main" id="{738794B5-0F83-C79F-6359-74F975998C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CF2856-4F30-1F01-5A7A-2422D8CA976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6815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10E40-FBB1-EEEE-B936-4D31403D1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48E23-B371-722D-CF80-B1C22E186B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79DC0-28B4-D458-656E-CD434EC2D0A5}"/>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5" name="Footer Placeholder 4">
            <a:extLst>
              <a:ext uri="{FF2B5EF4-FFF2-40B4-BE49-F238E27FC236}">
                <a16:creationId xmlns:a16="http://schemas.microsoft.com/office/drawing/2014/main" id="{54F9F1F8-03B0-3C43-55DC-F7C16ACEB0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CE7DB-181D-2675-CAD8-9D2139AAF1B6}"/>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512185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26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7C57-D8CD-7AF7-512E-25EAF3E4B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664E1-9993-6C04-870E-6397CC029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46C44-9D69-8E11-9AA2-2685FF414E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5" name="Footer Placeholder 4">
            <a:extLst>
              <a:ext uri="{FF2B5EF4-FFF2-40B4-BE49-F238E27FC236}">
                <a16:creationId xmlns:a16="http://schemas.microsoft.com/office/drawing/2014/main" id="{93EC565D-BF0F-51D7-0323-48F250AE08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9B5A9-F855-EF07-C418-3307EEA38C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6777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E2A9-61FF-DE2E-12AB-FABECA288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C1A38-0D74-956A-CB50-671AEC35AA4F}"/>
              </a:ext>
            </a:extLst>
          </p:cNvPr>
          <p:cNvSpPr>
            <a:spLocks noGrp="1"/>
          </p:cNvSpPr>
          <p:nvPr>
            <p:ph idx="1"/>
          </p:nvPr>
        </p:nvSpPr>
        <p:spPr>
          <a:xfrm>
            <a:off x="838200" y="1825625"/>
            <a:ext cx="10515600" cy="33024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55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1627-9F62-6607-7DBD-14FEAB425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FF1FA-978C-D747-E375-5E773435EF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BF71-2227-73CA-6E6D-F3303D24844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5" name="Footer Placeholder 4">
            <a:extLst>
              <a:ext uri="{FF2B5EF4-FFF2-40B4-BE49-F238E27FC236}">
                <a16:creationId xmlns:a16="http://schemas.microsoft.com/office/drawing/2014/main" id="{115E65CB-2A8E-696B-DCAA-C07D011B1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52DE29-0624-3809-8795-A1B9E08B0F2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101435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EB40-F333-AC74-0CE4-239A144F7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75A14-97D3-1D2D-2DA0-B9D2F0602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93749-1D1D-6D42-EBD2-41F47542F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2D3B8-01AD-9372-AE4D-76C481519DF3}"/>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6" name="Footer Placeholder 5">
            <a:extLst>
              <a:ext uri="{FF2B5EF4-FFF2-40B4-BE49-F238E27FC236}">
                <a16:creationId xmlns:a16="http://schemas.microsoft.com/office/drawing/2014/main" id="{2FF3142B-B5A6-F5DB-8965-8587AC2940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4C2760-46D0-93C4-4B04-0443D349F05E}"/>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0825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C3A4-1AEA-DFF5-C97E-CA1FD384E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6CD7E-69F6-8494-9902-B08D773E1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78764-235C-3781-E681-61E7D9456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91D2AB-7B04-5EF4-0797-15C606793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4CA5C-AB4B-504F-87A7-D3DECA732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883A3-9278-732F-1E05-61F03560BFA4}"/>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8" name="Footer Placeholder 7">
            <a:extLst>
              <a:ext uri="{FF2B5EF4-FFF2-40B4-BE49-F238E27FC236}">
                <a16:creationId xmlns:a16="http://schemas.microsoft.com/office/drawing/2014/main" id="{BAB8806B-C9D4-23A3-69FA-BD59EFB81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0768DE1-8BCC-6CA8-9283-05FEDB9C4D5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529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6DDB-BB21-1229-A927-5A06ACCF2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3335B-B400-14EB-7FEB-BFA630FFA062}"/>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4" name="Footer Placeholder 3">
            <a:extLst>
              <a:ext uri="{FF2B5EF4-FFF2-40B4-BE49-F238E27FC236}">
                <a16:creationId xmlns:a16="http://schemas.microsoft.com/office/drawing/2014/main" id="{492C1D8E-B0B3-4071-AA25-10C5E979EA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5871E81-6E6B-E94D-9DF4-E558F6BF6C6C}"/>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276582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22F7D-3592-0C64-B953-06D14F23025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3" name="Footer Placeholder 2">
            <a:extLst>
              <a:ext uri="{FF2B5EF4-FFF2-40B4-BE49-F238E27FC236}">
                <a16:creationId xmlns:a16="http://schemas.microsoft.com/office/drawing/2014/main" id="{0CF8E911-5A2C-FA24-CB72-EEED0EFF5D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4240A4-0ACB-42D2-4128-6EB15D70B3B5}"/>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8151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D386-89D7-579E-3DE7-5C676CCC6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F600D-6E88-D649-E54A-B3643A020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C535AD-AD01-5002-3EC1-C9490883C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CFE11-9EBF-85E7-B367-A394231FCF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3/25/2026</a:t>
            </a:fld>
            <a:endParaRPr lang="en-US"/>
          </a:p>
        </p:txBody>
      </p:sp>
      <p:sp>
        <p:nvSpPr>
          <p:cNvPr id="6" name="Footer Placeholder 5">
            <a:extLst>
              <a:ext uri="{FF2B5EF4-FFF2-40B4-BE49-F238E27FC236}">
                <a16:creationId xmlns:a16="http://schemas.microsoft.com/office/drawing/2014/main" id="{16E1A10D-7CF7-62E1-7C28-4CD2DFC701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956D5B-3C6A-40A2-1BC9-AD665BE8F1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188455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BAB30-13CB-9AE7-7C88-7D32B86DF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AF1E5F-552D-7171-52DB-6F27FF7659F6}"/>
              </a:ext>
            </a:extLst>
          </p:cNvPr>
          <p:cNvSpPr>
            <a:spLocks noGrp="1"/>
          </p:cNvSpPr>
          <p:nvPr>
            <p:ph type="body" idx="1"/>
          </p:nvPr>
        </p:nvSpPr>
        <p:spPr>
          <a:xfrm>
            <a:off x="838200" y="1825625"/>
            <a:ext cx="10515600" cy="3586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8F03B90-94F5-0F8C-870B-407C48092991}"/>
              </a:ext>
            </a:extLst>
          </p:cNvPr>
          <p:cNvPicPr>
            <a:picLocks noChangeAspect="1"/>
          </p:cNvPicPr>
          <p:nvPr userDrawn="1"/>
        </p:nvPicPr>
        <p:blipFill>
          <a:blip r:embed="rId15"/>
          <a:stretch>
            <a:fillRect/>
          </a:stretch>
        </p:blipFill>
        <p:spPr>
          <a:xfrm>
            <a:off x="0" y="6096000"/>
            <a:ext cx="12192000" cy="762000"/>
          </a:xfrm>
          <a:prstGeom prst="rect">
            <a:avLst/>
          </a:prstGeom>
        </p:spPr>
      </p:pic>
    </p:spTree>
    <p:extLst>
      <p:ext uri="{BB962C8B-B14F-4D97-AF65-F5344CB8AC3E}">
        <p14:creationId xmlns:p14="http://schemas.microsoft.com/office/powerpoint/2010/main" val="395005719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cisa.gov/resources-tools/resources/cyber-resilience-review-downloadable-resources" TargetMode="External"/><Relationship Id="rId3" Type="http://schemas.openxmlformats.org/officeDocument/2006/relationships/hyperlink" Target="https://attack.mitre.org/" TargetMode="External"/><Relationship Id="rId7" Type="http://schemas.openxmlformats.org/officeDocument/2006/relationships/hyperlink" Target="https://www.csoonline.com/article/3367797/12-tips-for-effectively-presenting-cybersecurity-to-the-board.html" TargetMode="External"/><Relationship Id="rId2" Type="http://schemas.openxmlformats.org/officeDocument/2006/relationships/hyperlink" Target="https://weaver.com/executive-resource/incident-response-checklist-executives" TargetMode="External"/><Relationship Id="rId1" Type="http://schemas.openxmlformats.org/officeDocument/2006/relationships/slideLayout" Target="../slideLayouts/slideLayout3.xml"/><Relationship Id="rId6" Type="http://schemas.openxmlformats.org/officeDocument/2006/relationships/hyperlink" Target="https://www.cisa.gov/sites/default/files/publications/RVA%20INFOGRAPHIC_508c.pdf" TargetMode="External"/><Relationship Id="rId5" Type="http://schemas.openxmlformats.org/officeDocument/2006/relationships/hyperlink" Target="https://www.cisa.gov/sites/default/files/publications/RVA_INFOGRAPHIC_508c.pdf" TargetMode="External"/><Relationship Id="rId4" Type="http://schemas.openxmlformats.org/officeDocument/2006/relationships/hyperlink" Target="https://www.nacdonlin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5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2102" y="0"/>
            <a:ext cx="5120640" cy="6065520"/>
          </a:xfrm>
          <a:prstGeom prst="rect">
            <a:avLst/>
          </a:prstGeom>
          <a:solidFill>
            <a:srgbClr val="1C3F94"/>
          </a:solidFill>
          <a:ln w="12700">
            <a:solidFill>
              <a:srgbClr val="0D1B2A"/>
            </a:solidFill>
            <a:prstDash val="solid"/>
          </a:ln>
        </p:spPr>
        <p:txBody>
          <a:bodyPr/>
          <a:lstStyle/>
          <a:p>
            <a:endParaRPr lang="en-US" sz="2400"/>
          </a:p>
        </p:txBody>
      </p:sp>
      <p:sp>
        <p:nvSpPr>
          <p:cNvPr id="3" name="Shape 1"/>
          <p:cNvSpPr/>
          <p:nvPr/>
        </p:nvSpPr>
        <p:spPr>
          <a:xfrm>
            <a:off x="5120640" y="0"/>
            <a:ext cx="82822" cy="6065520"/>
          </a:xfrm>
          <a:prstGeom prst="rect">
            <a:avLst/>
          </a:prstGeom>
          <a:solidFill>
            <a:srgbClr val="F39C12"/>
          </a:solidFill>
          <a:ln w="12700">
            <a:solidFill>
              <a:srgbClr val="F39C12"/>
            </a:solidFill>
            <a:prstDash val="solid"/>
          </a:ln>
        </p:spPr>
        <p:txBody>
          <a:bodyPr/>
          <a:lstStyle/>
          <a:p>
            <a:endParaRPr lang="en-US" sz="2400"/>
          </a:p>
        </p:txBody>
      </p:sp>
      <p:sp>
        <p:nvSpPr>
          <p:cNvPr id="6" name="Text 4"/>
          <p:cNvSpPr/>
          <p:nvPr/>
        </p:nvSpPr>
        <p:spPr>
          <a:xfrm>
            <a:off x="487260" y="658368"/>
            <a:ext cx="4127412" cy="2926080"/>
          </a:xfrm>
          <a:prstGeom prst="rect">
            <a:avLst/>
          </a:prstGeom>
          <a:noFill/>
          <a:ln/>
        </p:spPr>
        <p:txBody>
          <a:bodyPr wrap="square" rtlCol="0" anchor="t"/>
          <a:lstStyle/>
          <a:p>
            <a:pPr>
              <a:lnSpc>
                <a:spcPct val="115000"/>
              </a:lnSpc>
            </a:pPr>
            <a:r>
              <a:rPr lang="en-US" sz="4000" b="1" dirty="0">
                <a:solidFill>
                  <a:srgbClr val="FFFFFF"/>
                </a:solidFill>
              </a:rPr>
              <a:t>5 Risk Signals</a:t>
            </a:r>
            <a:endParaRPr lang="en-US" sz="4000" dirty="0"/>
          </a:p>
          <a:p>
            <a:pPr>
              <a:lnSpc>
                <a:spcPct val="115000"/>
              </a:lnSpc>
            </a:pPr>
            <a:r>
              <a:rPr lang="en-US" sz="4000" b="1" dirty="0">
                <a:solidFill>
                  <a:srgbClr val="FFFFFF"/>
                </a:solidFill>
              </a:rPr>
              <a:t>Boards</a:t>
            </a:r>
            <a:endParaRPr lang="en-US" sz="4000" dirty="0"/>
          </a:p>
          <a:p>
            <a:pPr>
              <a:lnSpc>
                <a:spcPct val="115000"/>
              </a:lnSpc>
            </a:pPr>
            <a:r>
              <a:rPr lang="en-US" sz="4000" b="1" dirty="0">
                <a:solidFill>
                  <a:srgbClr val="FFFFFF"/>
                </a:solidFill>
              </a:rPr>
              <a:t>Can Act On</a:t>
            </a:r>
            <a:endParaRPr lang="en-US" sz="4000" dirty="0"/>
          </a:p>
        </p:txBody>
      </p:sp>
      <p:sp>
        <p:nvSpPr>
          <p:cNvPr id="7" name="Shape 5"/>
          <p:cNvSpPr/>
          <p:nvPr/>
        </p:nvSpPr>
        <p:spPr>
          <a:xfrm>
            <a:off x="329184" y="2956560"/>
            <a:ext cx="4389120" cy="30480"/>
          </a:xfrm>
          <a:prstGeom prst="rect">
            <a:avLst/>
          </a:prstGeom>
          <a:solidFill>
            <a:srgbClr val="2E4057"/>
          </a:solidFill>
          <a:ln w="12700">
            <a:solidFill>
              <a:srgbClr val="2E4057"/>
            </a:solidFill>
            <a:prstDash val="solid"/>
          </a:ln>
        </p:spPr>
        <p:txBody>
          <a:bodyPr/>
          <a:lstStyle/>
          <a:p>
            <a:endParaRPr lang="en-US" sz="2400"/>
          </a:p>
        </p:txBody>
      </p:sp>
      <p:sp>
        <p:nvSpPr>
          <p:cNvPr id="9" name="Shape 7"/>
          <p:cNvSpPr/>
          <p:nvPr/>
        </p:nvSpPr>
        <p:spPr>
          <a:xfrm>
            <a:off x="329184" y="3591175"/>
            <a:ext cx="4389120" cy="1524000"/>
          </a:xfrm>
          <a:prstGeom prst="rect">
            <a:avLst/>
          </a:prstGeom>
          <a:solidFill>
            <a:srgbClr val="00BAC7"/>
          </a:solidFill>
          <a:ln w="12700">
            <a:solidFill>
              <a:srgbClr val="F39C12"/>
            </a:solidFill>
            <a:prstDash val="solid"/>
          </a:ln>
        </p:spPr>
        <p:txBody>
          <a:bodyPr/>
          <a:lstStyle/>
          <a:p>
            <a:endParaRPr lang="en-US" sz="2400"/>
          </a:p>
        </p:txBody>
      </p:sp>
      <p:sp>
        <p:nvSpPr>
          <p:cNvPr id="10" name="Text 8"/>
          <p:cNvSpPr/>
          <p:nvPr/>
        </p:nvSpPr>
        <p:spPr>
          <a:xfrm>
            <a:off x="487260" y="3828288"/>
            <a:ext cx="2438400" cy="304800"/>
          </a:xfrm>
          <a:prstGeom prst="rect">
            <a:avLst/>
          </a:prstGeom>
          <a:noFill/>
          <a:ln/>
        </p:spPr>
        <p:txBody>
          <a:bodyPr wrap="square" lIns="0" tIns="0" rIns="0" bIns="0" rtlCol="0" anchor="ctr"/>
          <a:lstStyle/>
          <a:p>
            <a:r>
              <a:rPr lang="en-US" sz="1000" b="1" kern="0" spc="333" dirty="0">
                <a:solidFill>
                  <a:schemeClr val="bg2">
                    <a:lumMod val="25000"/>
                  </a:schemeClr>
                </a:solidFill>
              </a:rPr>
              <a:t>BOARD ACTION</a:t>
            </a:r>
            <a:endParaRPr lang="en-US" sz="1000" dirty="0">
              <a:solidFill>
                <a:schemeClr val="bg2">
                  <a:lumMod val="25000"/>
                </a:schemeClr>
              </a:solidFill>
            </a:endParaRPr>
          </a:p>
        </p:txBody>
      </p:sp>
      <p:sp>
        <p:nvSpPr>
          <p:cNvPr id="11" name="Text 9"/>
          <p:cNvSpPr/>
          <p:nvPr/>
        </p:nvSpPr>
        <p:spPr>
          <a:xfrm>
            <a:off x="573024" y="4242816"/>
            <a:ext cx="4145280" cy="975360"/>
          </a:xfrm>
          <a:prstGeom prst="rect">
            <a:avLst/>
          </a:prstGeom>
          <a:noFill/>
          <a:ln/>
        </p:spPr>
        <p:txBody>
          <a:bodyPr wrap="square" rtlCol="0" anchor="t"/>
          <a:lstStyle/>
          <a:p>
            <a:pPr>
              <a:lnSpc>
                <a:spcPct val="130000"/>
              </a:lnSpc>
            </a:pPr>
            <a:r>
              <a:rPr lang="en-US" sz="1400" i="1" dirty="0">
                <a:solidFill>
                  <a:srgbClr val="FFFFFF"/>
                </a:solidFill>
              </a:rPr>
              <a:t>Ask : "Where are we in the risk trend — and what would change that trajectory?"</a:t>
            </a:r>
            <a:endParaRPr lang="en-US" sz="1400" dirty="0"/>
          </a:p>
        </p:txBody>
      </p:sp>
      <p:sp>
        <p:nvSpPr>
          <p:cNvPr id="12" name="Shape 10"/>
          <p:cNvSpPr/>
          <p:nvPr/>
        </p:nvSpPr>
        <p:spPr>
          <a:xfrm>
            <a:off x="5425440" y="243840"/>
            <a:ext cx="6522720" cy="1194816"/>
          </a:xfrm>
          <a:prstGeom prst="rect">
            <a:avLst/>
          </a:prstGeom>
          <a:solidFill>
            <a:srgbClr val="EAF0F6"/>
          </a:solidFill>
          <a:ln w="12700">
            <a:solidFill>
              <a:srgbClr val="EAF0F6"/>
            </a:solidFill>
            <a:prstDash val="solid"/>
          </a:ln>
        </p:spPr>
        <p:txBody>
          <a:bodyPr/>
          <a:lstStyle/>
          <a:p>
            <a:endParaRPr lang="en-US" sz="2400"/>
          </a:p>
        </p:txBody>
      </p:sp>
      <p:sp>
        <p:nvSpPr>
          <p:cNvPr id="13" name="Shape 11"/>
          <p:cNvSpPr/>
          <p:nvPr/>
        </p:nvSpPr>
        <p:spPr>
          <a:xfrm>
            <a:off x="5608320" y="463296"/>
            <a:ext cx="463296" cy="463296"/>
          </a:xfrm>
          <a:prstGeom prst="rect">
            <a:avLst/>
          </a:prstGeom>
          <a:solidFill>
            <a:srgbClr val="F39C12"/>
          </a:solidFill>
          <a:ln w="12700">
            <a:solidFill>
              <a:srgbClr val="F39C12"/>
            </a:solidFill>
            <a:prstDash val="solid"/>
          </a:ln>
        </p:spPr>
        <p:txBody>
          <a:bodyPr/>
          <a:lstStyle/>
          <a:p>
            <a:endParaRPr lang="en-US" sz="2400"/>
          </a:p>
        </p:txBody>
      </p:sp>
      <p:sp>
        <p:nvSpPr>
          <p:cNvPr id="14" name="Text 12"/>
          <p:cNvSpPr/>
          <p:nvPr/>
        </p:nvSpPr>
        <p:spPr>
          <a:xfrm>
            <a:off x="5608320" y="463296"/>
            <a:ext cx="463296" cy="463296"/>
          </a:xfrm>
          <a:prstGeom prst="rect">
            <a:avLst/>
          </a:prstGeom>
          <a:noFill/>
          <a:ln/>
        </p:spPr>
        <p:txBody>
          <a:bodyPr wrap="square" lIns="0" tIns="0" rIns="0" bIns="0" rtlCol="0" anchor="ctr"/>
          <a:lstStyle/>
          <a:p>
            <a:pPr algn="ctr"/>
            <a:r>
              <a:rPr lang="en-US" sz="1600" b="1" dirty="0">
                <a:solidFill>
                  <a:srgbClr val="0D1B2A"/>
                </a:solidFill>
              </a:rPr>
              <a:t>1</a:t>
            </a:r>
            <a:endParaRPr lang="en-US" sz="1600" dirty="0"/>
          </a:p>
        </p:txBody>
      </p:sp>
      <p:sp>
        <p:nvSpPr>
          <p:cNvPr id="15" name="Text 13"/>
          <p:cNvSpPr/>
          <p:nvPr/>
        </p:nvSpPr>
        <p:spPr>
          <a:xfrm>
            <a:off x="6217920" y="365760"/>
            <a:ext cx="5608320" cy="463296"/>
          </a:xfrm>
          <a:prstGeom prst="rect">
            <a:avLst/>
          </a:prstGeom>
          <a:noFill/>
          <a:ln/>
        </p:spPr>
        <p:txBody>
          <a:bodyPr wrap="square" rtlCol="0" anchor="ctr"/>
          <a:lstStyle/>
          <a:p>
            <a:r>
              <a:rPr lang="en-US" sz="1533" b="1" dirty="0">
                <a:solidFill>
                  <a:srgbClr val="1A252F"/>
                </a:solidFill>
              </a:rPr>
              <a:t>Risk Trend — Are We Safer Than Last Quarter?</a:t>
            </a:r>
            <a:endParaRPr lang="en-US" sz="1533" dirty="0"/>
          </a:p>
        </p:txBody>
      </p:sp>
      <p:sp>
        <p:nvSpPr>
          <p:cNvPr id="16" name="Text 14"/>
          <p:cNvSpPr/>
          <p:nvPr/>
        </p:nvSpPr>
        <p:spPr>
          <a:xfrm>
            <a:off x="6217920" y="841248"/>
            <a:ext cx="5608320" cy="536448"/>
          </a:xfrm>
          <a:prstGeom prst="rect">
            <a:avLst/>
          </a:prstGeom>
          <a:noFill/>
          <a:ln/>
        </p:spPr>
        <p:txBody>
          <a:bodyPr wrap="square" rtlCol="0" anchor="t"/>
          <a:lstStyle/>
          <a:p>
            <a:pPr>
              <a:lnSpc>
                <a:spcPct val="120000"/>
              </a:lnSpc>
            </a:pPr>
            <a:r>
              <a:rPr lang="en-US" sz="1267" dirty="0">
                <a:solidFill>
                  <a:srgbClr val="1B4F72"/>
                </a:solidFill>
              </a:rPr>
              <a:t>Show a directional index, not a count. Rising or falling risk posture vs. peers is what the board can govern.</a:t>
            </a:r>
            <a:endParaRPr lang="en-US" sz="1267" dirty="0"/>
          </a:p>
        </p:txBody>
      </p:sp>
      <p:sp>
        <p:nvSpPr>
          <p:cNvPr id="17" name="Shape 15"/>
          <p:cNvSpPr/>
          <p:nvPr/>
        </p:nvSpPr>
        <p:spPr>
          <a:xfrm>
            <a:off x="5608320" y="1658112"/>
            <a:ext cx="463296" cy="463296"/>
          </a:xfrm>
          <a:prstGeom prst="rect">
            <a:avLst/>
          </a:prstGeom>
          <a:solidFill>
            <a:srgbClr val="F39C12"/>
          </a:solidFill>
          <a:ln w="12700">
            <a:solidFill>
              <a:srgbClr val="F39C12"/>
            </a:solidFill>
            <a:prstDash val="solid"/>
          </a:ln>
        </p:spPr>
        <p:txBody>
          <a:bodyPr/>
          <a:lstStyle/>
          <a:p>
            <a:endParaRPr lang="en-US" sz="2400"/>
          </a:p>
        </p:txBody>
      </p:sp>
      <p:sp>
        <p:nvSpPr>
          <p:cNvPr id="18" name="Text 16"/>
          <p:cNvSpPr/>
          <p:nvPr/>
        </p:nvSpPr>
        <p:spPr>
          <a:xfrm>
            <a:off x="5608320" y="1658112"/>
            <a:ext cx="463296" cy="463296"/>
          </a:xfrm>
          <a:prstGeom prst="rect">
            <a:avLst/>
          </a:prstGeom>
          <a:noFill/>
          <a:ln/>
        </p:spPr>
        <p:txBody>
          <a:bodyPr wrap="square" lIns="0" tIns="0" rIns="0" bIns="0" rtlCol="0" anchor="ctr"/>
          <a:lstStyle/>
          <a:p>
            <a:pPr algn="ctr"/>
            <a:r>
              <a:rPr lang="en-US" sz="1600" b="1" dirty="0">
                <a:solidFill>
                  <a:srgbClr val="0D1B2A"/>
                </a:solidFill>
              </a:rPr>
              <a:t>2</a:t>
            </a:r>
            <a:endParaRPr lang="en-US" sz="1600" dirty="0"/>
          </a:p>
        </p:txBody>
      </p:sp>
      <p:sp>
        <p:nvSpPr>
          <p:cNvPr id="19" name="Text 17"/>
          <p:cNvSpPr/>
          <p:nvPr/>
        </p:nvSpPr>
        <p:spPr>
          <a:xfrm>
            <a:off x="6217920" y="1560576"/>
            <a:ext cx="5608320" cy="463296"/>
          </a:xfrm>
          <a:prstGeom prst="rect">
            <a:avLst/>
          </a:prstGeom>
          <a:noFill/>
          <a:ln/>
        </p:spPr>
        <p:txBody>
          <a:bodyPr wrap="square" rtlCol="0" anchor="ctr"/>
          <a:lstStyle/>
          <a:p>
            <a:r>
              <a:rPr lang="en-US" sz="1533" b="1" dirty="0">
                <a:solidFill>
                  <a:srgbClr val="1A252F"/>
                </a:solidFill>
              </a:rPr>
              <a:t>Detection &amp; Containment Speed</a:t>
            </a:r>
            <a:endParaRPr lang="en-US" sz="1533" dirty="0"/>
          </a:p>
        </p:txBody>
      </p:sp>
      <p:sp>
        <p:nvSpPr>
          <p:cNvPr id="20" name="Text 18"/>
          <p:cNvSpPr/>
          <p:nvPr/>
        </p:nvSpPr>
        <p:spPr>
          <a:xfrm>
            <a:off x="6217920" y="2036064"/>
            <a:ext cx="5608320" cy="536448"/>
          </a:xfrm>
          <a:prstGeom prst="rect">
            <a:avLst/>
          </a:prstGeom>
          <a:noFill/>
          <a:ln/>
        </p:spPr>
        <p:txBody>
          <a:bodyPr wrap="square" rtlCol="0" anchor="t"/>
          <a:lstStyle/>
          <a:p>
            <a:pPr>
              <a:lnSpc>
                <a:spcPct val="120000"/>
              </a:lnSpc>
            </a:pPr>
            <a:r>
              <a:rPr lang="en-US" sz="1267" dirty="0">
                <a:solidFill>
                  <a:srgbClr val="1B4F72"/>
                </a:solidFill>
              </a:rPr>
              <a:t>Mean time to detect + mean time to contain. "If we can recover in hours, it's a headache. If weeks, it's a disaster." — CSO Online</a:t>
            </a:r>
            <a:endParaRPr lang="en-US" sz="1267" dirty="0"/>
          </a:p>
        </p:txBody>
      </p:sp>
      <p:sp>
        <p:nvSpPr>
          <p:cNvPr id="21" name="Shape 19"/>
          <p:cNvSpPr/>
          <p:nvPr/>
        </p:nvSpPr>
        <p:spPr>
          <a:xfrm>
            <a:off x="5425440" y="2633472"/>
            <a:ext cx="6522720" cy="1194816"/>
          </a:xfrm>
          <a:prstGeom prst="rect">
            <a:avLst/>
          </a:prstGeom>
          <a:solidFill>
            <a:srgbClr val="EAF0F6"/>
          </a:solidFill>
          <a:ln w="12700">
            <a:solidFill>
              <a:srgbClr val="EAF0F6"/>
            </a:solidFill>
            <a:prstDash val="solid"/>
          </a:ln>
        </p:spPr>
        <p:txBody>
          <a:bodyPr/>
          <a:lstStyle/>
          <a:p>
            <a:endParaRPr lang="en-US" sz="2400"/>
          </a:p>
        </p:txBody>
      </p:sp>
      <p:sp>
        <p:nvSpPr>
          <p:cNvPr id="22" name="Shape 20"/>
          <p:cNvSpPr/>
          <p:nvPr/>
        </p:nvSpPr>
        <p:spPr>
          <a:xfrm>
            <a:off x="5608320" y="2852928"/>
            <a:ext cx="463296" cy="463296"/>
          </a:xfrm>
          <a:prstGeom prst="rect">
            <a:avLst/>
          </a:prstGeom>
          <a:solidFill>
            <a:srgbClr val="F39C12"/>
          </a:solidFill>
          <a:ln w="12700">
            <a:solidFill>
              <a:srgbClr val="F39C12"/>
            </a:solidFill>
            <a:prstDash val="solid"/>
          </a:ln>
        </p:spPr>
        <p:txBody>
          <a:bodyPr/>
          <a:lstStyle/>
          <a:p>
            <a:endParaRPr lang="en-US" sz="2400"/>
          </a:p>
        </p:txBody>
      </p:sp>
      <p:sp>
        <p:nvSpPr>
          <p:cNvPr id="23" name="Text 21"/>
          <p:cNvSpPr/>
          <p:nvPr/>
        </p:nvSpPr>
        <p:spPr>
          <a:xfrm>
            <a:off x="5608320" y="2852928"/>
            <a:ext cx="463296" cy="463296"/>
          </a:xfrm>
          <a:prstGeom prst="rect">
            <a:avLst/>
          </a:prstGeom>
          <a:noFill/>
          <a:ln/>
        </p:spPr>
        <p:txBody>
          <a:bodyPr wrap="square" lIns="0" tIns="0" rIns="0" bIns="0" rtlCol="0" anchor="ctr"/>
          <a:lstStyle/>
          <a:p>
            <a:pPr algn="ctr"/>
            <a:r>
              <a:rPr lang="en-US" sz="1600" b="1" dirty="0">
                <a:solidFill>
                  <a:srgbClr val="0D1B2A"/>
                </a:solidFill>
              </a:rPr>
              <a:t>3</a:t>
            </a:r>
            <a:endParaRPr lang="en-US" sz="1600" dirty="0"/>
          </a:p>
        </p:txBody>
      </p:sp>
      <p:sp>
        <p:nvSpPr>
          <p:cNvPr id="24" name="Text 22"/>
          <p:cNvSpPr/>
          <p:nvPr/>
        </p:nvSpPr>
        <p:spPr>
          <a:xfrm>
            <a:off x="6217920" y="2755392"/>
            <a:ext cx="5608320" cy="463296"/>
          </a:xfrm>
          <a:prstGeom prst="rect">
            <a:avLst/>
          </a:prstGeom>
          <a:noFill/>
          <a:ln/>
        </p:spPr>
        <p:txBody>
          <a:bodyPr wrap="square" rtlCol="0" anchor="ctr"/>
          <a:lstStyle/>
          <a:p>
            <a:r>
              <a:rPr lang="en-US" sz="1533" b="1" dirty="0">
                <a:solidFill>
                  <a:srgbClr val="1A252F"/>
                </a:solidFill>
              </a:rPr>
              <a:t>Cyber Budget</a:t>
            </a:r>
            <a:endParaRPr lang="en-US" sz="1533" dirty="0"/>
          </a:p>
        </p:txBody>
      </p:sp>
      <p:sp>
        <p:nvSpPr>
          <p:cNvPr id="25" name="Text 23"/>
          <p:cNvSpPr/>
          <p:nvPr/>
        </p:nvSpPr>
        <p:spPr>
          <a:xfrm>
            <a:off x="6217920" y="3230880"/>
            <a:ext cx="5608320" cy="536448"/>
          </a:xfrm>
          <a:prstGeom prst="rect">
            <a:avLst/>
          </a:prstGeom>
          <a:noFill/>
          <a:ln/>
        </p:spPr>
        <p:txBody>
          <a:bodyPr wrap="square" rtlCol="0" anchor="t"/>
          <a:lstStyle/>
          <a:p>
            <a:pPr>
              <a:lnSpc>
                <a:spcPct val="120000"/>
              </a:lnSpc>
            </a:pPr>
            <a:r>
              <a:rPr lang="en-US" sz="1267" dirty="0">
                <a:solidFill>
                  <a:srgbClr val="1B4F72"/>
                </a:solidFill>
              </a:rPr>
              <a:t>% of IT budget on security and spend per employee. Supports the funding conversation.</a:t>
            </a:r>
            <a:endParaRPr lang="en-US" sz="1267" dirty="0"/>
          </a:p>
        </p:txBody>
      </p:sp>
      <p:sp>
        <p:nvSpPr>
          <p:cNvPr id="26" name="Shape 24"/>
          <p:cNvSpPr/>
          <p:nvPr/>
        </p:nvSpPr>
        <p:spPr>
          <a:xfrm>
            <a:off x="5608320" y="4047744"/>
            <a:ext cx="463296" cy="463296"/>
          </a:xfrm>
          <a:prstGeom prst="rect">
            <a:avLst/>
          </a:prstGeom>
          <a:solidFill>
            <a:srgbClr val="F39C12"/>
          </a:solidFill>
          <a:ln w="12700">
            <a:solidFill>
              <a:srgbClr val="F39C12"/>
            </a:solidFill>
            <a:prstDash val="solid"/>
          </a:ln>
        </p:spPr>
        <p:txBody>
          <a:bodyPr/>
          <a:lstStyle/>
          <a:p>
            <a:endParaRPr lang="en-US" sz="2400"/>
          </a:p>
        </p:txBody>
      </p:sp>
      <p:sp>
        <p:nvSpPr>
          <p:cNvPr id="27" name="Text 25"/>
          <p:cNvSpPr/>
          <p:nvPr/>
        </p:nvSpPr>
        <p:spPr>
          <a:xfrm>
            <a:off x="5608320" y="4047744"/>
            <a:ext cx="463296" cy="463296"/>
          </a:xfrm>
          <a:prstGeom prst="rect">
            <a:avLst/>
          </a:prstGeom>
          <a:noFill/>
          <a:ln/>
        </p:spPr>
        <p:txBody>
          <a:bodyPr wrap="square" lIns="0" tIns="0" rIns="0" bIns="0" rtlCol="0" anchor="ctr"/>
          <a:lstStyle/>
          <a:p>
            <a:pPr algn="ctr"/>
            <a:r>
              <a:rPr lang="en-US" sz="1600" b="1" dirty="0">
                <a:solidFill>
                  <a:srgbClr val="0D1B2A"/>
                </a:solidFill>
              </a:rPr>
              <a:t>4</a:t>
            </a:r>
            <a:endParaRPr lang="en-US" sz="1600" dirty="0"/>
          </a:p>
        </p:txBody>
      </p:sp>
      <p:sp>
        <p:nvSpPr>
          <p:cNvPr id="28" name="Text 26"/>
          <p:cNvSpPr/>
          <p:nvPr/>
        </p:nvSpPr>
        <p:spPr>
          <a:xfrm>
            <a:off x="6217920" y="3950208"/>
            <a:ext cx="5608320" cy="463296"/>
          </a:xfrm>
          <a:prstGeom prst="rect">
            <a:avLst/>
          </a:prstGeom>
          <a:noFill/>
          <a:ln/>
        </p:spPr>
        <p:txBody>
          <a:bodyPr wrap="square" rtlCol="0" anchor="ctr"/>
          <a:lstStyle/>
          <a:p>
            <a:r>
              <a:rPr lang="en-US" sz="1533" b="1" dirty="0">
                <a:solidFill>
                  <a:srgbClr val="1A252F"/>
                </a:solidFill>
              </a:rPr>
              <a:t>Third-Party Exposure</a:t>
            </a:r>
            <a:endParaRPr lang="en-US" sz="1533" dirty="0"/>
          </a:p>
        </p:txBody>
      </p:sp>
      <p:sp>
        <p:nvSpPr>
          <p:cNvPr id="29" name="Text 27"/>
          <p:cNvSpPr/>
          <p:nvPr/>
        </p:nvSpPr>
        <p:spPr>
          <a:xfrm>
            <a:off x="6217920" y="4425696"/>
            <a:ext cx="5608320" cy="536448"/>
          </a:xfrm>
          <a:prstGeom prst="rect">
            <a:avLst/>
          </a:prstGeom>
          <a:noFill/>
          <a:ln/>
        </p:spPr>
        <p:txBody>
          <a:bodyPr wrap="square" rtlCol="0" anchor="t"/>
          <a:lstStyle/>
          <a:p>
            <a:pPr>
              <a:lnSpc>
                <a:spcPct val="120000"/>
              </a:lnSpc>
            </a:pPr>
            <a:r>
              <a:rPr lang="en-US" sz="1267" dirty="0">
                <a:solidFill>
                  <a:srgbClr val="1B4F72"/>
                </a:solidFill>
              </a:rPr>
              <a:t>How many vendors access our network or sensitive data? What's their monitored risk posture? Supply chain = residual risk.</a:t>
            </a:r>
            <a:endParaRPr lang="en-US" sz="1267" dirty="0"/>
          </a:p>
        </p:txBody>
      </p:sp>
      <p:sp>
        <p:nvSpPr>
          <p:cNvPr id="30" name="Shape 28"/>
          <p:cNvSpPr/>
          <p:nvPr/>
        </p:nvSpPr>
        <p:spPr>
          <a:xfrm>
            <a:off x="5425440" y="5023104"/>
            <a:ext cx="6522720" cy="1048512"/>
          </a:xfrm>
          <a:prstGeom prst="rect">
            <a:avLst/>
          </a:prstGeom>
          <a:solidFill>
            <a:srgbClr val="EAF0F6"/>
          </a:solidFill>
          <a:ln w="12700">
            <a:solidFill>
              <a:srgbClr val="EAF0F6"/>
            </a:solidFill>
            <a:prstDash val="solid"/>
          </a:ln>
        </p:spPr>
        <p:txBody>
          <a:bodyPr/>
          <a:lstStyle/>
          <a:p>
            <a:endParaRPr lang="en-US" sz="2400"/>
          </a:p>
        </p:txBody>
      </p:sp>
      <p:sp>
        <p:nvSpPr>
          <p:cNvPr id="31" name="Shape 29"/>
          <p:cNvSpPr/>
          <p:nvPr/>
        </p:nvSpPr>
        <p:spPr>
          <a:xfrm>
            <a:off x="5608320" y="5242560"/>
            <a:ext cx="463296" cy="463296"/>
          </a:xfrm>
          <a:prstGeom prst="rect">
            <a:avLst/>
          </a:prstGeom>
          <a:solidFill>
            <a:srgbClr val="F39C12"/>
          </a:solidFill>
          <a:ln w="12700">
            <a:solidFill>
              <a:srgbClr val="F39C12"/>
            </a:solidFill>
            <a:prstDash val="solid"/>
          </a:ln>
        </p:spPr>
        <p:txBody>
          <a:bodyPr/>
          <a:lstStyle/>
          <a:p>
            <a:endParaRPr lang="en-US" sz="2400"/>
          </a:p>
        </p:txBody>
      </p:sp>
      <p:sp>
        <p:nvSpPr>
          <p:cNvPr id="32" name="Text 30"/>
          <p:cNvSpPr/>
          <p:nvPr/>
        </p:nvSpPr>
        <p:spPr>
          <a:xfrm>
            <a:off x="5608320" y="5242560"/>
            <a:ext cx="463296" cy="463296"/>
          </a:xfrm>
          <a:prstGeom prst="rect">
            <a:avLst/>
          </a:prstGeom>
          <a:noFill/>
          <a:ln/>
        </p:spPr>
        <p:txBody>
          <a:bodyPr wrap="square" lIns="0" tIns="0" rIns="0" bIns="0" rtlCol="0" anchor="ctr"/>
          <a:lstStyle/>
          <a:p>
            <a:pPr algn="ctr"/>
            <a:r>
              <a:rPr lang="en-US" sz="1600" b="1" dirty="0">
                <a:solidFill>
                  <a:srgbClr val="0D1B2A"/>
                </a:solidFill>
              </a:rPr>
              <a:t>5</a:t>
            </a:r>
            <a:endParaRPr lang="en-US" sz="1600" dirty="0"/>
          </a:p>
        </p:txBody>
      </p:sp>
      <p:sp>
        <p:nvSpPr>
          <p:cNvPr id="33" name="Text 31"/>
          <p:cNvSpPr/>
          <p:nvPr/>
        </p:nvSpPr>
        <p:spPr>
          <a:xfrm>
            <a:off x="6217920" y="5145024"/>
            <a:ext cx="5608320" cy="463296"/>
          </a:xfrm>
          <a:prstGeom prst="rect">
            <a:avLst/>
          </a:prstGeom>
          <a:noFill/>
          <a:ln/>
        </p:spPr>
        <p:txBody>
          <a:bodyPr wrap="square" rtlCol="0" anchor="ctr"/>
          <a:lstStyle/>
          <a:p>
            <a:r>
              <a:rPr lang="en-US" sz="1533" b="1" dirty="0">
                <a:solidFill>
                  <a:srgbClr val="1A252F"/>
                </a:solidFill>
              </a:rPr>
              <a:t>Resilience Posture — Can We Absorb a Hit?</a:t>
            </a:r>
            <a:endParaRPr lang="en-US" sz="1533" dirty="0"/>
          </a:p>
        </p:txBody>
      </p:sp>
      <p:sp>
        <p:nvSpPr>
          <p:cNvPr id="34" name="Text 32"/>
          <p:cNvSpPr/>
          <p:nvPr/>
        </p:nvSpPr>
        <p:spPr>
          <a:xfrm>
            <a:off x="6217920" y="5620512"/>
            <a:ext cx="5608320" cy="536448"/>
          </a:xfrm>
          <a:prstGeom prst="rect">
            <a:avLst/>
          </a:prstGeom>
          <a:noFill/>
          <a:ln/>
        </p:spPr>
        <p:txBody>
          <a:bodyPr wrap="square" rtlCol="0" anchor="t"/>
          <a:lstStyle/>
          <a:p>
            <a:pPr>
              <a:lnSpc>
                <a:spcPct val="120000"/>
              </a:lnSpc>
            </a:pPr>
            <a:r>
              <a:rPr lang="en-US" sz="1267" dirty="0">
                <a:solidFill>
                  <a:srgbClr val="1B4F72"/>
                </a:solidFill>
              </a:rPr>
              <a:t>Phishing resistance trend, critical system uptime (MTBF), and unfunded initiatives that leave gaps. AI is amplifying all three.</a:t>
            </a:r>
            <a:endParaRPr lang="en-US" sz="126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6001-F0F3-849E-AB57-47BDAFD30EED}"/>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BC18A144-775E-2590-9977-BD8BCB07AD96}"/>
              </a:ext>
            </a:extLst>
          </p:cNvPr>
          <p:cNvSpPr>
            <a:spLocks noGrp="1"/>
          </p:cNvSpPr>
          <p:nvPr>
            <p:ph idx="1"/>
          </p:nvPr>
        </p:nvSpPr>
        <p:spPr>
          <a:xfrm>
            <a:off x="838200" y="1825625"/>
            <a:ext cx="10515600" cy="3893531"/>
          </a:xfrm>
        </p:spPr>
        <p:txBody>
          <a:bodyPr>
            <a:normAutofit lnSpcReduction="10000"/>
          </a:bodyPr>
          <a:lstStyle/>
          <a:p>
            <a:pPr marL="0" indent="0">
              <a:buNone/>
            </a:pPr>
            <a:r>
              <a:rPr lang="en-US" dirty="0"/>
              <a:t>How frequently is cybersecurity discussed with your Board or Audit Committee?</a:t>
            </a:r>
          </a:p>
          <a:p>
            <a:pPr marL="0" indent="0">
              <a:buNone/>
            </a:pPr>
            <a:endParaRPr lang="en-US" dirty="0"/>
          </a:p>
          <a:p>
            <a:pPr marL="514350" indent="-514350">
              <a:buAutoNum type="alphaUcPeriod"/>
            </a:pPr>
            <a:r>
              <a:rPr lang="en-US" dirty="0"/>
              <a:t>Quarterly – Standing Agenda</a:t>
            </a:r>
          </a:p>
          <a:p>
            <a:pPr marL="514350" indent="-514350">
              <a:buAutoNum type="alphaUcPeriod"/>
            </a:pPr>
            <a:r>
              <a:rPr lang="en-US" dirty="0"/>
              <a:t>Two (2) or Three (3) times a year – Standing Agenda</a:t>
            </a:r>
          </a:p>
          <a:p>
            <a:pPr marL="514350" indent="-514350">
              <a:buAutoNum type="alphaUcPeriod"/>
            </a:pPr>
            <a:r>
              <a:rPr lang="en-US" dirty="0"/>
              <a:t>Annual Update – Standing Agenda</a:t>
            </a:r>
          </a:p>
          <a:p>
            <a:pPr marL="514350" indent="-514350">
              <a:buAutoNum type="alphaUcPeriod"/>
            </a:pPr>
            <a:r>
              <a:rPr lang="en-US" dirty="0"/>
              <a:t>Ad Hoc – As Requested by the Board or Audit Committee</a:t>
            </a:r>
          </a:p>
          <a:p>
            <a:pPr marL="514350" indent="-514350">
              <a:buAutoNum type="alphaUcPeriod"/>
            </a:pPr>
            <a:r>
              <a:rPr lang="en-US" dirty="0"/>
              <a:t>I’m unsure, but someone is probably doing that</a:t>
            </a:r>
          </a:p>
        </p:txBody>
      </p:sp>
    </p:spTree>
    <p:extLst>
      <p:ext uri="{BB962C8B-B14F-4D97-AF65-F5344CB8AC3E}">
        <p14:creationId xmlns:p14="http://schemas.microsoft.com/office/powerpoint/2010/main" val="213199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6680-D4F7-5D23-C54B-697B05DD18E1}"/>
              </a:ext>
            </a:extLst>
          </p:cNvPr>
          <p:cNvSpPr>
            <a:spLocks noGrp="1"/>
          </p:cNvSpPr>
          <p:nvPr>
            <p:ph type="title"/>
          </p:nvPr>
        </p:nvSpPr>
        <p:spPr/>
        <p:txBody>
          <a:bodyPr/>
          <a:lstStyle/>
          <a:p>
            <a:r>
              <a:rPr lang="en-US" dirty="0"/>
              <a:t>They’re Getting Info…</a:t>
            </a:r>
          </a:p>
        </p:txBody>
      </p:sp>
      <p:sp>
        <p:nvSpPr>
          <p:cNvPr id="3" name="Content Placeholder 2">
            <a:extLst>
              <a:ext uri="{FF2B5EF4-FFF2-40B4-BE49-F238E27FC236}">
                <a16:creationId xmlns:a16="http://schemas.microsoft.com/office/drawing/2014/main" id="{21751EF3-41D0-3A2D-790B-AC4161910143}"/>
              </a:ext>
            </a:extLst>
          </p:cNvPr>
          <p:cNvSpPr>
            <a:spLocks noGrp="1"/>
          </p:cNvSpPr>
          <p:nvPr>
            <p:ph sz="half" idx="1"/>
          </p:nvPr>
        </p:nvSpPr>
        <p:spPr>
          <a:xfrm>
            <a:off x="167318" y="2047500"/>
            <a:ext cx="5181600" cy="2763000"/>
          </a:xfrm>
        </p:spPr>
        <p:style>
          <a:lnRef idx="2">
            <a:schemeClr val="accent5">
              <a:shade val="15000"/>
            </a:schemeClr>
          </a:lnRef>
          <a:fillRef idx="1">
            <a:schemeClr val="accent5"/>
          </a:fillRef>
          <a:effectRef idx="0">
            <a:schemeClr val="accent5"/>
          </a:effectRef>
          <a:fontRef idx="minor">
            <a:schemeClr val="lt1"/>
          </a:fontRef>
        </p:style>
        <p:txBody>
          <a:bodyPr anchor="ctr"/>
          <a:lstStyle/>
          <a:p>
            <a:pPr marL="0" indent="0" algn="ctr">
              <a:buNone/>
            </a:pPr>
            <a:r>
              <a:rPr lang="en-US" dirty="0"/>
              <a:t>Your Board is getting information and updates. </a:t>
            </a:r>
          </a:p>
          <a:p>
            <a:pPr marL="0" indent="0" algn="ctr">
              <a:buNone/>
            </a:pPr>
            <a:endParaRPr lang="en-US" dirty="0"/>
          </a:p>
          <a:p>
            <a:pPr marL="0" indent="0" algn="ctr">
              <a:buNone/>
            </a:pPr>
            <a:r>
              <a:rPr lang="en-US" dirty="0"/>
              <a:t>Are </a:t>
            </a:r>
            <a:r>
              <a:rPr lang="en-US" b="1" dirty="0"/>
              <a:t>YOU</a:t>
            </a:r>
            <a:r>
              <a:rPr lang="en-US" dirty="0"/>
              <a:t> the one providing it to them? </a:t>
            </a:r>
          </a:p>
        </p:txBody>
      </p:sp>
      <p:pic>
        <p:nvPicPr>
          <p:cNvPr id="5" name="Content Placeholder 3">
            <a:extLst>
              <a:ext uri="{FF2B5EF4-FFF2-40B4-BE49-F238E27FC236}">
                <a16:creationId xmlns:a16="http://schemas.microsoft.com/office/drawing/2014/main" id="{13B7549B-1286-51BD-01E4-BA134C9658BE}"/>
              </a:ext>
            </a:extLst>
          </p:cNvPr>
          <p:cNvPicPr>
            <a:picLocks noChangeAspect="1"/>
          </p:cNvPicPr>
          <p:nvPr/>
        </p:nvPicPr>
        <p:blipFill>
          <a:blip r:embed="rId2"/>
          <a:stretch>
            <a:fillRect/>
          </a:stretch>
        </p:blipFill>
        <p:spPr>
          <a:xfrm>
            <a:off x="5620766" y="1690688"/>
            <a:ext cx="6403916" cy="4143711"/>
          </a:xfrm>
          <a:prstGeom prst="rect">
            <a:avLst/>
          </a:prstGeom>
          <a:ln>
            <a:solidFill>
              <a:schemeClr val="tx1">
                <a:lumMod val="50000"/>
              </a:schemeClr>
            </a:solidFill>
          </a:ln>
          <a:effectLst/>
        </p:spPr>
      </p:pic>
    </p:spTree>
    <p:extLst>
      <p:ext uri="{BB962C8B-B14F-4D97-AF65-F5344CB8AC3E}">
        <p14:creationId xmlns:p14="http://schemas.microsoft.com/office/powerpoint/2010/main" val="375388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FB64-9621-61DA-4F0E-E2E6F9F59CCC}"/>
              </a:ext>
            </a:extLst>
          </p:cNvPr>
          <p:cNvSpPr>
            <a:spLocks noGrp="1"/>
          </p:cNvSpPr>
          <p:nvPr>
            <p:ph type="title"/>
          </p:nvPr>
        </p:nvSpPr>
        <p:spPr/>
        <p:txBody>
          <a:bodyPr/>
          <a:lstStyle/>
          <a:p>
            <a:r>
              <a:rPr lang="en-US" dirty="0"/>
              <a:t>Board vs. CISO</a:t>
            </a:r>
          </a:p>
        </p:txBody>
      </p:sp>
      <p:sp>
        <p:nvSpPr>
          <p:cNvPr id="3" name="Content Placeholder 2">
            <a:extLst>
              <a:ext uri="{FF2B5EF4-FFF2-40B4-BE49-F238E27FC236}">
                <a16:creationId xmlns:a16="http://schemas.microsoft.com/office/drawing/2014/main" id="{703E0B4A-2A97-F1C2-AAE9-6BC8ECE7E16F}"/>
              </a:ext>
            </a:extLst>
          </p:cNvPr>
          <p:cNvSpPr>
            <a:spLocks noGrp="1"/>
          </p:cNvSpPr>
          <p:nvPr>
            <p:ph idx="1"/>
          </p:nvPr>
        </p:nvSpPr>
        <p:spPr/>
        <p:txBody>
          <a:bodyPr/>
          <a:lstStyle/>
          <a:p>
            <a:pPr>
              <a:buClr>
                <a:schemeClr val="tx1"/>
              </a:buClr>
            </a:pPr>
            <a:r>
              <a:rPr lang="en-US" dirty="0"/>
              <a:t>~33% of </a:t>
            </a:r>
            <a:r>
              <a:rPr lang="en-US" dirty="0" err="1"/>
              <a:t>BoD</a:t>
            </a:r>
            <a:r>
              <a:rPr lang="en-US" dirty="0"/>
              <a:t> members see their CISOs only at board presentations</a:t>
            </a:r>
          </a:p>
          <a:p>
            <a:pPr>
              <a:buClr>
                <a:schemeClr val="tx1"/>
              </a:buClr>
            </a:pPr>
            <a:r>
              <a:rPr lang="en-US" dirty="0"/>
              <a:t>Fewer than half (47%) of members serve on boards that interact with their CISOs regularly</a:t>
            </a:r>
          </a:p>
          <a:p>
            <a:pPr>
              <a:buClr>
                <a:schemeClr val="tx1"/>
              </a:buClr>
            </a:pPr>
            <a:r>
              <a:rPr lang="en-US" dirty="0"/>
              <a:t>Just 69% of responding board members see eye-to-eye with their chief information security officers (CISOs)</a:t>
            </a:r>
          </a:p>
        </p:txBody>
      </p:sp>
      <p:sp>
        <p:nvSpPr>
          <p:cNvPr id="4" name="TextBox 3">
            <a:extLst>
              <a:ext uri="{FF2B5EF4-FFF2-40B4-BE49-F238E27FC236}">
                <a16:creationId xmlns:a16="http://schemas.microsoft.com/office/drawing/2014/main" id="{D3D99948-FA70-EFF6-3DC5-65951BC21D8E}"/>
              </a:ext>
            </a:extLst>
          </p:cNvPr>
          <p:cNvSpPr txBox="1"/>
          <p:nvPr/>
        </p:nvSpPr>
        <p:spPr>
          <a:xfrm>
            <a:off x="838200" y="5465694"/>
            <a:ext cx="6168426" cy="246221"/>
          </a:xfrm>
          <a:prstGeom prst="rect">
            <a:avLst/>
          </a:prstGeom>
          <a:noFill/>
        </p:spPr>
        <p:txBody>
          <a:bodyPr wrap="square">
            <a:spAutoFit/>
          </a:bodyPr>
          <a:lstStyle/>
          <a:p>
            <a:r>
              <a:rPr lang="en-US" sz="1000" dirty="0">
                <a:solidFill>
                  <a:schemeClr val="bg1">
                    <a:lumMod val="50000"/>
                  </a:schemeClr>
                </a:solidFill>
                <a:latin typeface="Arial" panose="020B0604020202020204" pitchFamily="34" charset="0"/>
                <a:cs typeface="Arial" panose="020B0604020202020204" pitchFamily="34" charset="0"/>
              </a:rPr>
              <a:t>https://hbr.org/2023/05/boards-are-having-the-wrong-conversations-about-cybersecurity</a:t>
            </a:r>
          </a:p>
        </p:txBody>
      </p:sp>
    </p:spTree>
    <p:extLst>
      <p:ext uri="{BB962C8B-B14F-4D97-AF65-F5344CB8AC3E}">
        <p14:creationId xmlns:p14="http://schemas.microsoft.com/office/powerpoint/2010/main" val="223311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E752-75BA-6BAD-2C0B-0F6F202EB84F}"/>
              </a:ext>
            </a:extLst>
          </p:cNvPr>
          <p:cNvSpPr>
            <a:spLocks noGrp="1"/>
          </p:cNvSpPr>
          <p:nvPr>
            <p:ph type="title"/>
          </p:nvPr>
        </p:nvSpPr>
        <p:spPr/>
        <p:txBody>
          <a:bodyPr/>
          <a:lstStyle/>
          <a:p>
            <a:r>
              <a:rPr lang="en-US" dirty="0"/>
              <a:t>What Doesn’t Work</a:t>
            </a:r>
          </a:p>
        </p:txBody>
      </p:sp>
      <p:sp>
        <p:nvSpPr>
          <p:cNvPr id="3" name="Rounded Rectangular Callout 3">
            <a:extLst>
              <a:ext uri="{FF2B5EF4-FFF2-40B4-BE49-F238E27FC236}">
                <a16:creationId xmlns:a16="http://schemas.microsoft.com/office/drawing/2014/main" id="{96A83ECD-41FE-6DB3-1058-B48A0417D99F}"/>
              </a:ext>
            </a:extLst>
          </p:cNvPr>
          <p:cNvSpPr/>
          <p:nvPr/>
        </p:nvSpPr>
        <p:spPr>
          <a:xfrm>
            <a:off x="2095260" y="1480571"/>
            <a:ext cx="3789587" cy="1790806"/>
          </a:xfrm>
          <a:prstGeom prst="wedgeRoundRectCallout">
            <a:avLst>
              <a:gd name="adj1" fmla="val -22720"/>
              <a:gd name="adj2" fmla="val 74683"/>
              <a:gd name="adj3" fmla="val 16667"/>
            </a:avLst>
          </a:prstGeom>
          <a:solidFill>
            <a:schemeClr val="tx2"/>
          </a:solidFill>
          <a:ln w="12700" cap="flat" cmpd="sng" algn="ctr">
            <a:solidFill>
              <a:schemeClr val="tx2"/>
            </a:solidFill>
            <a:prstDash val="solid"/>
            <a:miter lim="800000"/>
          </a:ln>
          <a:effectLst/>
        </p:spPr>
        <p:txBody>
          <a:bodyPr rtlCol="0" anchor="ctr"/>
          <a:lstStyle/>
          <a:p>
            <a:pPr algn="ctr" defTabSz="914378">
              <a:defRPr/>
            </a:pPr>
            <a:r>
              <a:rPr lang="en-US" sz="2000" kern="0" dirty="0">
                <a:solidFill>
                  <a:prstClr val="white"/>
                </a:solidFill>
                <a:latin typeface="Arial" panose="020B0604020202020204" pitchFamily="34" charset="0"/>
                <a:cs typeface="Arial" panose="020B0604020202020204" pitchFamily="34" charset="0"/>
              </a:rPr>
              <a:t>Our Firewall Blocked 40,000 Attacks Last Month</a:t>
            </a:r>
          </a:p>
        </p:txBody>
      </p:sp>
      <p:sp>
        <p:nvSpPr>
          <p:cNvPr id="4" name="Rounded Rectangular Callout 4">
            <a:extLst>
              <a:ext uri="{FF2B5EF4-FFF2-40B4-BE49-F238E27FC236}">
                <a16:creationId xmlns:a16="http://schemas.microsoft.com/office/drawing/2014/main" id="{B272B8C1-239B-AD08-32A8-0625F876AB5B}"/>
              </a:ext>
            </a:extLst>
          </p:cNvPr>
          <p:cNvSpPr/>
          <p:nvPr/>
        </p:nvSpPr>
        <p:spPr>
          <a:xfrm>
            <a:off x="542960" y="3870388"/>
            <a:ext cx="3104599" cy="1573541"/>
          </a:xfrm>
          <a:prstGeom prst="wedgeRoundRectCallout">
            <a:avLst>
              <a:gd name="adj1" fmla="val -20522"/>
              <a:gd name="adj2" fmla="val 69920"/>
              <a:gd name="adj3" fmla="val 16667"/>
            </a:avLst>
          </a:prstGeom>
          <a:solidFill>
            <a:schemeClr val="accent4"/>
          </a:solidFill>
          <a:ln w="12700" cap="flat" cmpd="sng" algn="ctr">
            <a:solidFill>
              <a:schemeClr val="accent4"/>
            </a:solidFill>
            <a:prstDash val="solid"/>
            <a:miter lim="800000"/>
          </a:ln>
          <a:effectLst/>
        </p:spPr>
        <p:txBody>
          <a:bodyPr rtlCol="0" anchor="ctr"/>
          <a:lstStyle/>
          <a:p>
            <a:pPr algn="ctr" defTabSz="914378">
              <a:defRPr/>
            </a:pPr>
            <a:r>
              <a:rPr lang="en-US" sz="2000" kern="0" dirty="0">
                <a:solidFill>
                  <a:prstClr val="white"/>
                </a:solidFill>
                <a:latin typeface="Arial" panose="020B0604020202020204" pitchFamily="34" charset="0"/>
                <a:cs typeface="Arial" panose="020B0604020202020204" pitchFamily="34" charset="0"/>
              </a:rPr>
              <a:t>Quarantined 11,745 Suspicious E-mails</a:t>
            </a:r>
          </a:p>
        </p:txBody>
      </p:sp>
      <p:sp>
        <p:nvSpPr>
          <p:cNvPr id="5" name="Rounded Rectangular Callout 5">
            <a:extLst>
              <a:ext uri="{FF2B5EF4-FFF2-40B4-BE49-F238E27FC236}">
                <a16:creationId xmlns:a16="http://schemas.microsoft.com/office/drawing/2014/main" id="{5A7C7A59-A980-17E1-D251-E2525023F0BE}"/>
              </a:ext>
            </a:extLst>
          </p:cNvPr>
          <p:cNvSpPr/>
          <p:nvPr/>
        </p:nvSpPr>
        <p:spPr>
          <a:xfrm>
            <a:off x="8427371" y="3646266"/>
            <a:ext cx="3376702" cy="1573540"/>
          </a:xfrm>
          <a:prstGeom prst="wedgeRoundRectCallout">
            <a:avLst>
              <a:gd name="adj1" fmla="val -26625"/>
              <a:gd name="adj2" fmla="val 77339"/>
              <a:gd name="adj3" fmla="val 16667"/>
            </a:avLst>
          </a:prstGeom>
          <a:solidFill>
            <a:schemeClr val="accent6"/>
          </a:solidFill>
          <a:ln w="12700" cap="flat" cmpd="sng" algn="ctr">
            <a:solidFill>
              <a:schemeClr val="accent6"/>
            </a:solidFill>
            <a:prstDash val="solid"/>
            <a:miter lim="800000"/>
          </a:ln>
          <a:effectLst/>
        </p:spPr>
        <p:txBody>
          <a:bodyPr rtlCol="0" anchor="ctr"/>
          <a:lstStyle/>
          <a:p>
            <a:pPr algn="ctr" defTabSz="914378">
              <a:defRPr/>
            </a:pPr>
            <a:r>
              <a:rPr lang="en-US" sz="2000" kern="0" dirty="0">
                <a:solidFill>
                  <a:prstClr val="white"/>
                </a:solidFill>
                <a:latin typeface="Arial" panose="020B0604020202020204" pitchFamily="34" charset="0"/>
                <a:cs typeface="Arial" panose="020B0604020202020204" pitchFamily="34" charset="0"/>
              </a:rPr>
              <a:t>Following Best Practices</a:t>
            </a:r>
          </a:p>
          <a:p>
            <a:pPr algn="ctr" defTabSz="914378">
              <a:defRPr/>
            </a:pPr>
            <a:r>
              <a:rPr lang="en-US" sz="2000" kern="0" dirty="0">
                <a:solidFill>
                  <a:prstClr val="white"/>
                </a:solidFill>
                <a:latin typeface="Arial" panose="020B0604020202020204" pitchFamily="34" charset="0"/>
                <a:cs typeface="Arial" panose="020B0604020202020204" pitchFamily="34" charset="0"/>
              </a:rPr>
              <a:t>Better than 68% of peers</a:t>
            </a:r>
          </a:p>
        </p:txBody>
      </p:sp>
      <p:sp>
        <p:nvSpPr>
          <p:cNvPr id="6" name="Rounded Rectangular Callout 6">
            <a:extLst>
              <a:ext uri="{FF2B5EF4-FFF2-40B4-BE49-F238E27FC236}">
                <a16:creationId xmlns:a16="http://schemas.microsoft.com/office/drawing/2014/main" id="{C71BD0BF-885F-B675-003A-CEFF5FF0BB50}"/>
              </a:ext>
            </a:extLst>
          </p:cNvPr>
          <p:cNvSpPr/>
          <p:nvPr/>
        </p:nvSpPr>
        <p:spPr>
          <a:xfrm>
            <a:off x="3990053" y="3653124"/>
            <a:ext cx="3981174" cy="1790806"/>
          </a:xfrm>
          <a:prstGeom prst="wedgeRoundRectCallout">
            <a:avLst>
              <a:gd name="adj1" fmla="val -9557"/>
              <a:gd name="adj2" fmla="val 72202"/>
              <a:gd name="adj3" fmla="val 16667"/>
            </a:avLst>
          </a:prstGeom>
          <a:solidFill>
            <a:schemeClr val="accent3"/>
          </a:solidFill>
          <a:ln w="12700" cap="flat" cmpd="sng" algn="ctr">
            <a:solidFill>
              <a:schemeClr val="accent3"/>
            </a:solidFill>
            <a:prstDash val="solid"/>
            <a:miter lim="800000"/>
          </a:ln>
          <a:effectLst/>
        </p:spPr>
        <p:txBody>
          <a:bodyPr rtlCol="0" anchor="ctr"/>
          <a:lstStyle/>
          <a:p>
            <a:pPr algn="ctr" defTabSz="914378">
              <a:defRPr/>
            </a:pPr>
            <a:r>
              <a:rPr lang="en-US" sz="2000" kern="0" dirty="0">
                <a:solidFill>
                  <a:prstClr val="white"/>
                </a:solidFill>
                <a:latin typeface="Arial" panose="020B0604020202020204" pitchFamily="34" charset="0"/>
                <a:cs typeface="Arial" panose="020B0604020202020204" pitchFamily="34" charset="0"/>
              </a:rPr>
              <a:t>We Had No Findings on Our Annual Penetration Test, Security Audit, Third-Party Review, etc…</a:t>
            </a:r>
          </a:p>
        </p:txBody>
      </p:sp>
      <p:sp>
        <p:nvSpPr>
          <p:cNvPr id="7" name="Rounded Rectangular Callout 7">
            <a:extLst>
              <a:ext uri="{FF2B5EF4-FFF2-40B4-BE49-F238E27FC236}">
                <a16:creationId xmlns:a16="http://schemas.microsoft.com/office/drawing/2014/main" id="{89D12CAB-C3BC-043D-85D6-35D5DA5C063F}"/>
              </a:ext>
            </a:extLst>
          </p:cNvPr>
          <p:cNvSpPr/>
          <p:nvPr/>
        </p:nvSpPr>
        <p:spPr>
          <a:xfrm>
            <a:off x="6952727" y="1243532"/>
            <a:ext cx="3658501" cy="1790806"/>
          </a:xfrm>
          <a:prstGeom prst="wedgeRoundRectCallout">
            <a:avLst>
              <a:gd name="adj1" fmla="val -17266"/>
              <a:gd name="adj2" fmla="val 81653"/>
              <a:gd name="adj3" fmla="val 16667"/>
            </a:avLst>
          </a:prstGeom>
          <a:solidFill>
            <a:schemeClr val="accent1"/>
          </a:solidFill>
          <a:ln w="12700" cap="flat" cmpd="sng" algn="ctr">
            <a:solidFill>
              <a:schemeClr val="accent1"/>
            </a:solidFill>
            <a:prstDash val="solid"/>
            <a:miter lim="800000"/>
          </a:ln>
          <a:effectLst/>
        </p:spPr>
        <p:txBody>
          <a:bodyPr rtlCol="0" anchor="ctr"/>
          <a:lstStyle/>
          <a:p>
            <a:pPr algn="ctr" defTabSz="914378">
              <a:defRPr/>
            </a:pPr>
            <a:r>
              <a:rPr lang="en-US" sz="2000" kern="0" dirty="0">
                <a:solidFill>
                  <a:prstClr val="white"/>
                </a:solidFill>
                <a:latin typeface="Arial" panose="020B0604020202020204" pitchFamily="34" charset="0"/>
                <a:cs typeface="Arial" panose="020B0604020202020204" pitchFamily="34" charset="0"/>
              </a:rPr>
              <a:t>Delivered Security Awareness Training to 85% of Employees</a:t>
            </a:r>
          </a:p>
        </p:txBody>
      </p:sp>
    </p:spTree>
    <p:extLst>
      <p:ext uri="{BB962C8B-B14F-4D97-AF65-F5344CB8AC3E}">
        <p14:creationId xmlns:p14="http://schemas.microsoft.com/office/powerpoint/2010/main" val="328081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CC65-5CD0-B8FE-6B73-B7862666878F}"/>
              </a:ext>
            </a:extLst>
          </p:cNvPr>
          <p:cNvSpPr>
            <a:spLocks noGrp="1"/>
          </p:cNvSpPr>
          <p:nvPr>
            <p:ph type="title"/>
          </p:nvPr>
        </p:nvSpPr>
        <p:spPr/>
        <p:txBody>
          <a:bodyPr/>
          <a:lstStyle/>
          <a:p>
            <a:r>
              <a:rPr lang="en-US" dirty="0"/>
              <a:t>Missing Context</a:t>
            </a:r>
          </a:p>
        </p:txBody>
      </p:sp>
      <p:pic>
        <p:nvPicPr>
          <p:cNvPr id="3" name="Picture 2">
            <a:extLst>
              <a:ext uri="{FF2B5EF4-FFF2-40B4-BE49-F238E27FC236}">
                <a16:creationId xmlns:a16="http://schemas.microsoft.com/office/drawing/2014/main" id="{725F6818-C863-3488-9C65-E31C06F1A914}"/>
              </a:ext>
            </a:extLst>
          </p:cNvPr>
          <p:cNvPicPr>
            <a:picLocks noChangeAspect="1"/>
          </p:cNvPicPr>
          <p:nvPr/>
        </p:nvPicPr>
        <p:blipFill rotWithShape="1">
          <a:blip r:embed="rId3"/>
          <a:srcRect l="3860" r="3256" b="6862"/>
          <a:stretch/>
        </p:blipFill>
        <p:spPr>
          <a:xfrm>
            <a:off x="747285" y="1739190"/>
            <a:ext cx="5050370" cy="2848597"/>
          </a:xfrm>
          <a:prstGeom prst="rect">
            <a:avLst/>
          </a:prstGeom>
          <a:ln>
            <a:solidFill>
              <a:sysClr val="windowText" lastClr="000000">
                <a:lumMod val="50000"/>
              </a:sysClr>
            </a:solidFill>
          </a:ln>
          <a:effectLst/>
        </p:spPr>
      </p:pic>
      <p:pic>
        <p:nvPicPr>
          <p:cNvPr id="4" name="Picture 3">
            <a:extLst>
              <a:ext uri="{FF2B5EF4-FFF2-40B4-BE49-F238E27FC236}">
                <a16:creationId xmlns:a16="http://schemas.microsoft.com/office/drawing/2014/main" id="{E888B357-3C17-5AAD-7004-9D8834423B4E}"/>
              </a:ext>
            </a:extLst>
          </p:cNvPr>
          <p:cNvPicPr>
            <a:picLocks noChangeAspect="1"/>
          </p:cNvPicPr>
          <p:nvPr/>
        </p:nvPicPr>
        <p:blipFill>
          <a:blip r:embed="rId4"/>
          <a:stretch>
            <a:fillRect/>
          </a:stretch>
        </p:blipFill>
        <p:spPr>
          <a:xfrm>
            <a:off x="6316018" y="1690688"/>
            <a:ext cx="5037782" cy="2848597"/>
          </a:xfrm>
          <a:prstGeom prst="rect">
            <a:avLst/>
          </a:prstGeom>
          <a:ln>
            <a:solidFill>
              <a:sysClr val="windowText" lastClr="000000">
                <a:lumMod val="50000"/>
              </a:sysClr>
            </a:solidFill>
          </a:ln>
          <a:effectLst/>
        </p:spPr>
      </p:pic>
      <p:sp>
        <p:nvSpPr>
          <p:cNvPr id="5" name="Rounded Rectangle 9">
            <a:extLst>
              <a:ext uri="{FF2B5EF4-FFF2-40B4-BE49-F238E27FC236}">
                <a16:creationId xmlns:a16="http://schemas.microsoft.com/office/drawing/2014/main" id="{A091863C-A861-B3A3-4874-8A853F27018E}"/>
              </a:ext>
            </a:extLst>
          </p:cNvPr>
          <p:cNvSpPr/>
          <p:nvPr/>
        </p:nvSpPr>
        <p:spPr>
          <a:xfrm>
            <a:off x="838200" y="5057308"/>
            <a:ext cx="10515600" cy="774290"/>
          </a:xfrm>
          <a:prstGeom prst="roundRect">
            <a:avLst/>
          </a:prstGeom>
          <a:solidFill>
            <a:schemeClr val="accent1"/>
          </a:solidFill>
          <a:ln w="12700" cap="flat" cmpd="sng" algn="ctr">
            <a:solidFill>
              <a:schemeClr val="accent1"/>
            </a:solidFill>
            <a:prstDash val="solid"/>
            <a:miter lim="800000"/>
          </a:ln>
          <a:effectLst/>
        </p:spPr>
        <p:txBody>
          <a:bodyPr rtlCol="0" anchor="ctr"/>
          <a:lstStyle/>
          <a:p>
            <a:pPr algn="ctr" defTabSz="914378">
              <a:defRPr/>
            </a:pPr>
            <a:r>
              <a:rPr lang="en-US" sz="2000" kern="0" dirty="0">
                <a:solidFill>
                  <a:prstClr val="white"/>
                </a:solidFill>
                <a:latin typeface="Arial" panose="020B0604020202020204" pitchFamily="34" charset="0"/>
                <a:cs typeface="Arial" panose="020B0604020202020204" pitchFamily="34" charset="0"/>
              </a:rPr>
              <a:t>Board Materials are Often Shared Ahead of Meetings and Need Enough Context to Stand Alone without Supporting Verbal Comments</a:t>
            </a:r>
          </a:p>
        </p:txBody>
      </p:sp>
    </p:spTree>
    <p:extLst>
      <p:ext uri="{BB962C8B-B14F-4D97-AF65-F5344CB8AC3E}">
        <p14:creationId xmlns:p14="http://schemas.microsoft.com/office/powerpoint/2010/main" val="175045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7897-651D-3485-8258-A55CD86EA3A2}"/>
              </a:ext>
            </a:extLst>
          </p:cNvPr>
          <p:cNvSpPr>
            <a:spLocks noGrp="1"/>
          </p:cNvSpPr>
          <p:nvPr>
            <p:ph type="title"/>
          </p:nvPr>
        </p:nvSpPr>
        <p:spPr>
          <a:xfrm>
            <a:off x="382385" y="187354"/>
            <a:ext cx="10515600" cy="1325563"/>
          </a:xfrm>
        </p:spPr>
        <p:txBody>
          <a:bodyPr/>
          <a:lstStyle/>
          <a:p>
            <a:r>
              <a:rPr lang="en-US" dirty="0"/>
              <a:t>Steps That Work</a:t>
            </a:r>
          </a:p>
        </p:txBody>
      </p:sp>
      <p:sp>
        <p:nvSpPr>
          <p:cNvPr id="3" name="Content Placeholder 2">
            <a:extLst>
              <a:ext uri="{FF2B5EF4-FFF2-40B4-BE49-F238E27FC236}">
                <a16:creationId xmlns:a16="http://schemas.microsoft.com/office/drawing/2014/main" id="{739F2930-FB7C-FC7F-B097-D4BA3651D9A6}"/>
              </a:ext>
            </a:extLst>
          </p:cNvPr>
          <p:cNvSpPr>
            <a:spLocks noGrp="1"/>
          </p:cNvSpPr>
          <p:nvPr>
            <p:ph idx="1"/>
          </p:nvPr>
        </p:nvSpPr>
        <p:spPr>
          <a:xfrm>
            <a:off x="382385" y="1512917"/>
            <a:ext cx="11371811" cy="4405746"/>
          </a:xfrm>
        </p:spPr>
        <p:txBody>
          <a:bodyPr>
            <a:normAutofit fontScale="70000" lnSpcReduction="20000"/>
          </a:bodyPr>
          <a:lstStyle/>
          <a:p>
            <a:pPr marL="285743" indent="-285743"/>
            <a:r>
              <a:rPr lang="en-US" sz="2600" b="1" dirty="0"/>
              <a:t>Gain Consensus (not just one-way communication) on the Attack Surface &amp; Threat Landscape</a:t>
            </a:r>
          </a:p>
          <a:p>
            <a:pPr marL="628634" lvl="1" indent="-171446"/>
            <a:r>
              <a:rPr lang="en-US" sz="2600" dirty="0"/>
              <a:t>What Do We Have (Assets &amp; Resources)?</a:t>
            </a:r>
          </a:p>
          <a:p>
            <a:pPr marL="1085823" lvl="2" indent="-171446"/>
            <a:r>
              <a:rPr lang="en-US" sz="2600" dirty="0"/>
              <a:t>Tied to Mission / Objectives / Goals</a:t>
            </a:r>
          </a:p>
          <a:p>
            <a:pPr marL="628634" lvl="1" indent="-171446"/>
            <a:r>
              <a:rPr lang="en-US" sz="2600" dirty="0"/>
              <a:t>What are the Threats / Risks?</a:t>
            </a:r>
          </a:p>
          <a:p>
            <a:pPr marL="285743" indent="-285743"/>
            <a:r>
              <a:rPr lang="en-US" sz="2900" b="1" dirty="0"/>
              <a:t>Transparency on Program Capabilities</a:t>
            </a:r>
          </a:p>
          <a:p>
            <a:pPr marL="628634" lvl="1" indent="-171446"/>
            <a:r>
              <a:rPr lang="en-US" sz="2600" dirty="0"/>
              <a:t>Current Protections and Gaps of Exposure</a:t>
            </a:r>
          </a:p>
          <a:p>
            <a:pPr marL="628634" lvl="1" indent="-171446"/>
            <a:r>
              <a:rPr lang="en-US" sz="2600" dirty="0"/>
              <a:t>Scope &amp; Coverage</a:t>
            </a:r>
          </a:p>
          <a:p>
            <a:pPr marL="1085823" lvl="2" indent="-171446"/>
            <a:r>
              <a:rPr lang="en-US" sz="2600" dirty="0"/>
              <a:t>How much of our environment (technology landscape) is covered by our cybersecurity program?</a:t>
            </a:r>
          </a:p>
          <a:p>
            <a:pPr marL="285743" indent="-285743"/>
            <a:r>
              <a:rPr lang="en-US" sz="2600" b="1" dirty="0"/>
              <a:t>Risk Inventory</a:t>
            </a:r>
          </a:p>
          <a:p>
            <a:pPr marL="628634" lvl="1" indent="-171446"/>
            <a:r>
              <a:rPr lang="en-US" sz="2600" dirty="0"/>
              <a:t>What Types of Exposure </a:t>
            </a:r>
          </a:p>
          <a:p>
            <a:pPr marL="285743" indent="-285743"/>
            <a:r>
              <a:rPr lang="en-US" sz="2600" b="1" dirty="0"/>
              <a:t>Roadmap - Show Your Work</a:t>
            </a:r>
          </a:p>
          <a:p>
            <a:pPr marL="628634" lvl="1" indent="-171446"/>
            <a:r>
              <a:rPr lang="en-US" sz="2600" dirty="0"/>
              <a:t>What projects are on the horizon (timeline, resources required)</a:t>
            </a:r>
          </a:p>
          <a:p>
            <a:pPr marL="628634" lvl="1" indent="-171446"/>
            <a:r>
              <a:rPr lang="en-US" sz="2600" dirty="0"/>
              <a:t>Status – On-Track, Completed, Delayed, Moot </a:t>
            </a:r>
          </a:p>
          <a:p>
            <a:pPr marL="628634" lvl="1" indent="-171446"/>
            <a:r>
              <a:rPr lang="en-US" sz="2600" dirty="0"/>
              <a:t>What improvements are tabled</a:t>
            </a:r>
          </a:p>
          <a:p>
            <a:pPr marL="1085823" lvl="2" indent="-171446"/>
            <a:r>
              <a:rPr lang="en-US" sz="2600" dirty="0"/>
              <a:t>“We’ve had that on our radar, but don’t have budget…”</a:t>
            </a:r>
          </a:p>
          <a:p>
            <a:endParaRPr lang="en-US" dirty="0"/>
          </a:p>
        </p:txBody>
      </p:sp>
    </p:spTree>
    <p:extLst>
      <p:ext uri="{BB962C8B-B14F-4D97-AF65-F5344CB8AC3E}">
        <p14:creationId xmlns:p14="http://schemas.microsoft.com/office/powerpoint/2010/main" val="124346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C39B-30FE-6058-9693-EE5D426E9CAD}"/>
              </a:ext>
            </a:extLst>
          </p:cNvPr>
          <p:cNvSpPr>
            <a:spLocks noGrp="1"/>
          </p:cNvSpPr>
          <p:nvPr>
            <p:ph type="title"/>
          </p:nvPr>
        </p:nvSpPr>
        <p:spPr/>
        <p:txBody>
          <a:bodyPr/>
          <a:lstStyle/>
          <a:p>
            <a:r>
              <a:rPr lang="en-US" dirty="0"/>
              <a:t>Are We Sitting at the Same Table?</a:t>
            </a:r>
          </a:p>
        </p:txBody>
      </p:sp>
      <p:grpSp>
        <p:nvGrpSpPr>
          <p:cNvPr id="3" name="Group 2">
            <a:extLst>
              <a:ext uri="{FF2B5EF4-FFF2-40B4-BE49-F238E27FC236}">
                <a16:creationId xmlns:a16="http://schemas.microsoft.com/office/drawing/2014/main" id="{50CA93EC-A8B4-FE2B-0729-8ABC0AB74E45}"/>
              </a:ext>
            </a:extLst>
          </p:cNvPr>
          <p:cNvGrpSpPr/>
          <p:nvPr/>
        </p:nvGrpSpPr>
        <p:grpSpPr>
          <a:xfrm>
            <a:off x="1010229" y="1421177"/>
            <a:ext cx="10078949" cy="4530736"/>
            <a:chOff x="428690" y="1575209"/>
            <a:chExt cx="11207920" cy="4553218"/>
          </a:xfrm>
        </p:grpSpPr>
        <p:sp>
          <p:nvSpPr>
            <p:cNvPr id="4" name="Freeform 18">
              <a:extLst>
                <a:ext uri="{FF2B5EF4-FFF2-40B4-BE49-F238E27FC236}">
                  <a16:creationId xmlns:a16="http://schemas.microsoft.com/office/drawing/2014/main" id="{F9CAA5AF-EE67-C65D-ACD0-AAE1D7568634}"/>
                </a:ext>
              </a:extLst>
            </p:cNvPr>
            <p:cNvSpPr/>
            <p:nvPr/>
          </p:nvSpPr>
          <p:spPr>
            <a:xfrm>
              <a:off x="428690" y="1575209"/>
              <a:ext cx="3502475" cy="2101485"/>
            </a:xfrm>
            <a:custGeom>
              <a:avLst/>
              <a:gdLst>
                <a:gd name="connsiteX0" fmla="*/ 0 w 3502475"/>
                <a:gd name="connsiteY0" fmla="*/ 0 h 2101485"/>
                <a:gd name="connsiteX1" fmla="*/ 3502475 w 3502475"/>
                <a:gd name="connsiteY1" fmla="*/ 0 h 2101485"/>
                <a:gd name="connsiteX2" fmla="*/ 3502475 w 3502475"/>
                <a:gd name="connsiteY2" fmla="*/ 2101485 h 2101485"/>
                <a:gd name="connsiteX3" fmla="*/ 0 w 3502475"/>
                <a:gd name="connsiteY3" fmla="*/ 2101485 h 2101485"/>
                <a:gd name="connsiteX4" fmla="*/ 0 w 3502475"/>
                <a:gd name="connsiteY4" fmla="*/ 0 h 210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5" h="2101485">
                  <a:moveTo>
                    <a:pt x="0" y="0"/>
                  </a:moveTo>
                  <a:lnTo>
                    <a:pt x="3502475" y="0"/>
                  </a:lnTo>
                  <a:lnTo>
                    <a:pt x="3502475" y="2101485"/>
                  </a:lnTo>
                  <a:lnTo>
                    <a:pt x="0" y="2101485"/>
                  </a:lnTo>
                  <a:lnTo>
                    <a:pt x="0" y="0"/>
                  </a:lnTo>
                  <a:close/>
                </a:path>
              </a:pathLst>
            </a:custGeom>
            <a:solidFill>
              <a:schemeClr val="tx2"/>
            </a:solidFill>
            <a:ln w="12700" cap="flat" cmpd="sng" algn="ctr">
              <a:solidFill>
                <a:schemeClr val="tx2"/>
              </a:solidFill>
              <a:prstDash val="solid"/>
              <a:miter lim="800000"/>
            </a:ln>
            <a:effectLst/>
          </p:spPr>
          <p:txBody>
            <a:bodyPr spcFirstLastPara="0" vert="horz" wrap="square" lIns="83820" tIns="83820" rIns="83820" bIns="83820" numCol="1" spcCol="1270" anchor="ctr" anchorCtr="0">
              <a:noAutofit/>
            </a:bodyPr>
            <a:lstStyle/>
            <a:p>
              <a:pPr algn="ctr" defTabSz="977876">
                <a:lnSpc>
                  <a:spcPct val="90000"/>
                </a:lnSpc>
                <a:spcBef>
                  <a:spcPct val="0"/>
                </a:spcBef>
                <a:spcAft>
                  <a:spcPct val="35000"/>
                </a:spcAft>
                <a:defRPr/>
              </a:pPr>
              <a:r>
                <a:rPr lang="en-US" sz="2000" kern="0" dirty="0">
                  <a:solidFill>
                    <a:prstClr val="white"/>
                  </a:solidFill>
                  <a:latin typeface="Arial" panose="020B0604020202020204" pitchFamily="34" charset="0"/>
                  <a:cs typeface="Arial" panose="020B0604020202020204" pitchFamily="34" charset="0"/>
                </a:rPr>
                <a:t>Cybersecurity is an Organizational Enabler, Not Just a Liability</a:t>
              </a:r>
            </a:p>
          </p:txBody>
        </p:sp>
        <p:sp>
          <p:nvSpPr>
            <p:cNvPr id="5" name="Freeform 19">
              <a:extLst>
                <a:ext uri="{FF2B5EF4-FFF2-40B4-BE49-F238E27FC236}">
                  <a16:creationId xmlns:a16="http://schemas.microsoft.com/office/drawing/2014/main" id="{65EB81B9-D619-502D-C1AD-9F16FE9F1601}"/>
                </a:ext>
              </a:extLst>
            </p:cNvPr>
            <p:cNvSpPr/>
            <p:nvPr/>
          </p:nvSpPr>
          <p:spPr>
            <a:xfrm>
              <a:off x="4281412" y="1575209"/>
              <a:ext cx="3502475" cy="2101485"/>
            </a:xfrm>
            <a:custGeom>
              <a:avLst/>
              <a:gdLst>
                <a:gd name="connsiteX0" fmla="*/ 0 w 3502475"/>
                <a:gd name="connsiteY0" fmla="*/ 0 h 2101485"/>
                <a:gd name="connsiteX1" fmla="*/ 3502475 w 3502475"/>
                <a:gd name="connsiteY1" fmla="*/ 0 h 2101485"/>
                <a:gd name="connsiteX2" fmla="*/ 3502475 w 3502475"/>
                <a:gd name="connsiteY2" fmla="*/ 2101485 h 2101485"/>
                <a:gd name="connsiteX3" fmla="*/ 0 w 3502475"/>
                <a:gd name="connsiteY3" fmla="*/ 2101485 h 2101485"/>
                <a:gd name="connsiteX4" fmla="*/ 0 w 3502475"/>
                <a:gd name="connsiteY4" fmla="*/ 0 h 210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5" h="2101485">
                  <a:moveTo>
                    <a:pt x="0" y="0"/>
                  </a:moveTo>
                  <a:lnTo>
                    <a:pt x="3502475" y="0"/>
                  </a:lnTo>
                  <a:lnTo>
                    <a:pt x="3502475" y="2101485"/>
                  </a:lnTo>
                  <a:lnTo>
                    <a:pt x="0" y="2101485"/>
                  </a:lnTo>
                  <a:lnTo>
                    <a:pt x="0" y="0"/>
                  </a:lnTo>
                  <a:close/>
                </a:path>
              </a:pathLst>
            </a:custGeom>
            <a:solidFill>
              <a:schemeClr val="accent1"/>
            </a:solidFill>
            <a:ln w="12700" cap="flat" cmpd="sng" algn="ctr">
              <a:solidFill>
                <a:schemeClr val="accent1"/>
              </a:solidFill>
              <a:prstDash val="solid"/>
              <a:miter lim="800000"/>
            </a:ln>
            <a:effectLst/>
          </p:spPr>
          <p:txBody>
            <a:bodyPr spcFirstLastPara="0" vert="horz" wrap="square" lIns="83820" tIns="83820" rIns="83820" bIns="83820" numCol="1" spcCol="1270" anchor="ctr" anchorCtr="0">
              <a:noAutofit/>
            </a:bodyPr>
            <a:lstStyle/>
            <a:p>
              <a:pPr algn="ctr" defTabSz="977876">
                <a:lnSpc>
                  <a:spcPct val="90000"/>
                </a:lnSpc>
                <a:spcBef>
                  <a:spcPct val="0"/>
                </a:spcBef>
                <a:spcAft>
                  <a:spcPct val="35000"/>
                </a:spcAft>
                <a:defRPr/>
              </a:pPr>
              <a:r>
                <a:rPr lang="en-US" sz="2000" kern="0" dirty="0">
                  <a:solidFill>
                    <a:prstClr val="white"/>
                  </a:solidFill>
                  <a:latin typeface="Arial" panose="020B0604020202020204" pitchFamily="34" charset="0"/>
                  <a:cs typeface="Arial" panose="020B0604020202020204" pitchFamily="34" charset="0"/>
                </a:rPr>
                <a:t>Cyber Risk to Internal Mission &amp; Objectives not just Systems</a:t>
              </a:r>
            </a:p>
          </p:txBody>
        </p:sp>
        <p:sp>
          <p:nvSpPr>
            <p:cNvPr id="6" name="Freeform 20">
              <a:extLst>
                <a:ext uri="{FF2B5EF4-FFF2-40B4-BE49-F238E27FC236}">
                  <a16:creationId xmlns:a16="http://schemas.microsoft.com/office/drawing/2014/main" id="{65547DF4-1DE0-7F62-CAD4-4E4E2F0A94B7}"/>
                </a:ext>
              </a:extLst>
            </p:cNvPr>
            <p:cNvSpPr/>
            <p:nvPr/>
          </p:nvSpPr>
          <p:spPr>
            <a:xfrm>
              <a:off x="8134135" y="1575209"/>
              <a:ext cx="3502475" cy="2101485"/>
            </a:xfrm>
            <a:custGeom>
              <a:avLst/>
              <a:gdLst>
                <a:gd name="connsiteX0" fmla="*/ 0 w 3502475"/>
                <a:gd name="connsiteY0" fmla="*/ 0 h 2101485"/>
                <a:gd name="connsiteX1" fmla="*/ 3502475 w 3502475"/>
                <a:gd name="connsiteY1" fmla="*/ 0 h 2101485"/>
                <a:gd name="connsiteX2" fmla="*/ 3502475 w 3502475"/>
                <a:gd name="connsiteY2" fmla="*/ 2101485 h 2101485"/>
                <a:gd name="connsiteX3" fmla="*/ 0 w 3502475"/>
                <a:gd name="connsiteY3" fmla="*/ 2101485 h 2101485"/>
                <a:gd name="connsiteX4" fmla="*/ 0 w 3502475"/>
                <a:gd name="connsiteY4" fmla="*/ 0 h 210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5" h="2101485">
                  <a:moveTo>
                    <a:pt x="0" y="0"/>
                  </a:moveTo>
                  <a:lnTo>
                    <a:pt x="3502475" y="0"/>
                  </a:lnTo>
                  <a:lnTo>
                    <a:pt x="3502475" y="2101485"/>
                  </a:lnTo>
                  <a:lnTo>
                    <a:pt x="0" y="2101485"/>
                  </a:lnTo>
                  <a:lnTo>
                    <a:pt x="0" y="0"/>
                  </a:lnTo>
                  <a:close/>
                </a:path>
              </a:pathLst>
            </a:custGeom>
            <a:solidFill>
              <a:schemeClr val="accent4"/>
            </a:solidFill>
            <a:ln w="12700" cap="flat" cmpd="sng" algn="ctr">
              <a:solidFill>
                <a:schemeClr val="accent4"/>
              </a:solidFill>
              <a:prstDash val="solid"/>
              <a:miter lim="800000"/>
            </a:ln>
            <a:effectLst/>
          </p:spPr>
          <p:txBody>
            <a:bodyPr spcFirstLastPara="0" vert="horz" wrap="square" lIns="83820" tIns="83820" rIns="83820" bIns="83820" numCol="1" spcCol="1270" anchor="ctr" anchorCtr="0">
              <a:noAutofit/>
            </a:bodyPr>
            <a:lstStyle/>
            <a:p>
              <a:pPr algn="ctr" defTabSz="977876">
                <a:lnSpc>
                  <a:spcPct val="90000"/>
                </a:lnSpc>
                <a:spcBef>
                  <a:spcPct val="0"/>
                </a:spcBef>
                <a:spcAft>
                  <a:spcPct val="35000"/>
                </a:spcAft>
                <a:defRPr/>
              </a:pPr>
              <a:r>
                <a:rPr lang="en-US" sz="2000" kern="0" dirty="0">
                  <a:solidFill>
                    <a:prstClr val="white"/>
                  </a:solidFill>
                  <a:latin typeface="Arial" panose="020B0604020202020204" pitchFamily="34" charset="0"/>
                  <a:cs typeface="Arial" panose="020B0604020202020204" pitchFamily="34" charset="0"/>
                </a:rPr>
                <a:t>View Cyber Risk as Economic Impact/Driver with Operational and Reputational Risk Linked</a:t>
              </a:r>
            </a:p>
          </p:txBody>
        </p:sp>
        <p:sp>
          <p:nvSpPr>
            <p:cNvPr id="7" name="Freeform 21">
              <a:extLst>
                <a:ext uri="{FF2B5EF4-FFF2-40B4-BE49-F238E27FC236}">
                  <a16:creationId xmlns:a16="http://schemas.microsoft.com/office/drawing/2014/main" id="{4E99A3D8-8AA1-EA06-C39B-6A6A1CEB11AB}"/>
                </a:ext>
              </a:extLst>
            </p:cNvPr>
            <p:cNvSpPr/>
            <p:nvPr/>
          </p:nvSpPr>
          <p:spPr>
            <a:xfrm>
              <a:off x="2355051" y="4026942"/>
              <a:ext cx="3502476" cy="2101485"/>
            </a:xfrm>
            <a:custGeom>
              <a:avLst/>
              <a:gdLst>
                <a:gd name="connsiteX0" fmla="*/ 0 w 3502475"/>
                <a:gd name="connsiteY0" fmla="*/ 0 h 2101485"/>
                <a:gd name="connsiteX1" fmla="*/ 3502475 w 3502475"/>
                <a:gd name="connsiteY1" fmla="*/ 0 h 2101485"/>
                <a:gd name="connsiteX2" fmla="*/ 3502475 w 3502475"/>
                <a:gd name="connsiteY2" fmla="*/ 2101485 h 2101485"/>
                <a:gd name="connsiteX3" fmla="*/ 0 w 3502475"/>
                <a:gd name="connsiteY3" fmla="*/ 2101485 h 2101485"/>
                <a:gd name="connsiteX4" fmla="*/ 0 w 3502475"/>
                <a:gd name="connsiteY4" fmla="*/ 0 h 210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5" h="2101485">
                  <a:moveTo>
                    <a:pt x="0" y="0"/>
                  </a:moveTo>
                  <a:lnTo>
                    <a:pt x="3502475" y="0"/>
                  </a:lnTo>
                  <a:lnTo>
                    <a:pt x="3502475" y="2101485"/>
                  </a:lnTo>
                  <a:lnTo>
                    <a:pt x="0" y="2101485"/>
                  </a:lnTo>
                  <a:lnTo>
                    <a:pt x="0" y="0"/>
                  </a:lnTo>
                  <a:close/>
                </a:path>
              </a:pathLst>
            </a:custGeom>
            <a:solidFill>
              <a:schemeClr val="accent3"/>
            </a:solidFill>
            <a:ln w="12700" cap="flat" cmpd="sng" algn="ctr">
              <a:solidFill>
                <a:schemeClr val="accent3"/>
              </a:solidFill>
              <a:prstDash val="solid"/>
              <a:miter lim="800000"/>
            </a:ln>
            <a:effectLst/>
          </p:spPr>
          <p:txBody>
            <a:bodyPr spcFirstLastPara="0" vert="horz" wrap="square" lIns="83820" tIns="83820" rIns="83820" bIns="83820" numCol="1" spcCol="1270" anchor="t" anchorCtr="0">
              <a:noAutofit/>
            </a:bodyPr>
            <a:lstStyle/>
            <a:p>
              <a:pPr algn="ctr" defTabSz="977876">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a:p>
              <a:pPr algn="ctr" defTabSz="977876">
                <a:lnSpc>
                  <a:spcPct val="90000"/>
                </a:lnSpc>
                <a:spcBef>
                  <a:spcPct val="0"/>
                </a:spcBef>
                <a:spcAft>
                  <a:spcPct val="35000"/>
                </a:spcAft>
                <a:defRPr/>
              </a:pPr>
              <a:r>
                <a:rPr lang="en-US" sz="2000" kern="0" dirty="0">
                  <a:solidFill>
                    <a:prstClr val="white"/>
                  </a:solidFill>
                  <a:latin typeface="Arial" panose="020B0604020202020204" pitchFamily="34" charset="0"/>
                  <a:cs typeface="Arial" panose="020B0604020202020204" pitchFamily="34" charset="0"/>
                </a:rPr>
                <a:t>Expertise (Resources) for the Board</a:t>
              </a:r>
            </a:p>
            <a:p>
              <a:pPr marL="0" lvl="1" algn="ctr" defTabSz="755631">
                <a:lnSpc>
                  <a:spcPct val="90000"/>
                </a:lnSpc>
                <a:spcBef>
                  <a:spcPct val="0"/>
                </a:spcBef>
                <a:spcAft>
                  <a:spcPct val="15000"/>
                </a:spcAft>
                <a:buClr>
                  <a:prstClr val="white"/>
                </a:buClr>
                <a:defRPr/>
              </a:pPr>
              <a:r>
                <a:rPr lang="en-US" sz="2000" i="1" kern="0" dirty="0">
                  <a:solidFill>
                    <a:prstClr val="white"/>
                  </a:solidFill>
                  <a:latin typeface="Arial" panose="020B0604020202020204" pitchFamily="34" charset="0"/>
                  <a:cs typeface="Arial" panose="020B0604020202020204" pitchFamily="34" charset="0"/>
                </a:rPr>
                <a:t>Either available on-demand or confirmed understanding</a:t>
              </a:r>
            </a:p>
          </p:txBody>
        </p:sp>
        <p:sp>
          <p:nvSpPr>
            <p:cNvPr id="8" name="Freeform 22">
              <a:extLst>
                <a:ext uri="{FF2B5EF4-FFF2-40B4-BE49-F238E27FC236}">
                  <a16:creationId xmlns:a16="http://schemas.microsoft.com/office/drawing/2014/main" id="{65042B60-90A8-1A8F-5B36-99120CE0CA37}"/>
                </a:ext>
              </a:extLst>
            </p:cNvPr>
            <p:cNvSpPr/>
            <p:nvPr/>
          </p:nvSpPr>
          <p:spPr>
            <a:xfrm>
              <a:off x="6207774" y="4026942"/>
              <a:ext cx="3502475" cy="2101485"/>
            </a:xfrm>
            <a:custGeom>
              <a:avLst/>
              <a:gdLst>
                <a:gd name="connsiteX0" fmla="*/ 0 w 3502475"/>
                <a:gd name="connsiteY0" fmla="*/ 0 h 2101485"/>
                <a:gd name="connsiteX1" fmla="*/ 3502475 w 3502475"/>
                <a:gd name="connsiteY1" fmla="*/ 0 h 2101485"/>
                <a:gd name="connsiteX2" fmla="*/ 3502475 w 3502475"/>
                <a:gd name="connsiteY2" fmla="*/ 2101485 h 2101485"/>
                <a:gd name="connsiteX3" fmla="*/ 0 w 3502475"/>
                <a:gd name="connsiteY3" fmla="*/ 2101485 h 2101485"/>
                <a:gd name="connsiteX4" fmla="*/ 0 w 3502475"/>
                <a:gd name="connsiteY4" fmla="*/ 0 h 210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5" h="2101485">
                  <a:moveTo>
                    <a:pt x="0" y="0"/>
                  </a:moveTo>
                  <a:lnTo>
                    <a:pt x="3502475" y="0"/>
                  </a:lnTo>
                  <a:lnTo>
                    <a:pt x="3502475" y="2101485"/>
                  </a:lnTo>
                  <a:lnTo>
                    <a:pt x="0" y="2101485"/>
                  </a:lnTo>
                  <a:lnTo>
                    <a:pt x="0" y="0"/>
                  </a:lnTo>
                  <a:close/>
                </a:path>
              </a:pathLst>
            </a:custGeom>
            <a:solidFill>
              <a:schemeClr val="accent6"/>
            </a:solidFill>
            <a:ln w="12700" cap="flat" cmpd="sng" algn="ctr">
              <a:solidFill>
                <a:schemeClr val="accent6"/>
              </a:solidFill>
              <a:prstDash val="solid"/>
              <a:miter lim="800000"/>
            </a:ln>
            <a:effectLst/>
          </p:spPr>
          <p:txBody>
            <a:bodyPr spcFirstLastPara="0" vert="horz" wrap="square" lIns="83820" tIns="83820" rIns="83820" bIns="83820" numCol="1" spcCol="1270" anchor="t" anchorCtr="0">
              <a:noAutofit/>
            </a:bodyPr>
            <a:lstStyle/>
            <a:p>
              <a:pPr algn="ctr" defTabSz="977876">
                <a:lnSpc>
                  <a:spcPct val="90000"/>
                </a:lnSpc>
                <a:spcBef>
                  <a:spcPct val="0"/>
                </a:spcBef>
                <a:spcAft>
                  <a:spcPct val="35000"/>
                </a:spcAft>
                <a:defRPr/>
              </a:pPr>
              <a:endParaRPr lang="en-US" sz="2000" kern="0" dirty="0">
                <a:solidFill>
                  <a:prstClr val="white"/>
                </a:solidFill>
                <a:latin typeface="Arial" panose="020B0604020202020204" pitchFamily="34" charset="0"/>
                <a:cs typeface="Arial" panose="020B0604020202020204" pitchFamily="34" charset="0"/>
              </a:endParaRPr>
            </a:p>
            <a:p>
              <a:pPr algn="ctr" defTabSz="977876">
                <a:lnSpc>
                  <a:spcPct val="90000"/>
                </a:lnSpc>
                <a:spcBef>
                  <a:spcPct val="0"/>
                </a:spcBef>
                <a:spcAft>
                  <a:spcPct val="35000"/>
                </a:spcAft>
                <a:defRPr/>
              </a:pPr>
              <a:r>
                <a:rPr lang="en-US" sz="2000" kern="0" dirty="0">
                  <a:solidFill>
                    <a:prstClr val="white"/>
                  </a:solidFill>
                  <a:latin typeface="Arial" panose="020B0604020202020204" pitchFamily="34" charset="0"/>
                  <a:cs typeface="Arial" panose="020B0604020202020204" pitchFamily="34" charset="0"/>
                </a:rPr>
                <a:t>Relationships and Collaboration</a:t>
              </a:r>
            </a:p>
            <a:p>
              <a:pPr marL="0" lvl="1" algn="ctr" defTabSz="755631">
                <a:lnSpc>
                  <a:spcPct val="90000"/>
                </a:lnSpc>
                <a:spcBef>
                  <a:spcPct val="0"/>
                </a:spcBef>
                <a:spcAft>
                  <a:spcPct val="15000"/>
                </a:spcAft>
                <a:buClr>
                  <a:prstClr val="white"/>
                </a:buClr>
                <a:defRPr/>
              </a:pPr>
              <a:r>
                <a:rPr lang="en-US" sz="2000" i="1" kern="0" dirty="0">
                  <a:solidFill>
                    <a:prstClr val="white"/>
                  </a:solidFill>
                  <a:latin typeface="Arial" panose="020B0604020202020204" pitchFamily="34" charset="0"/>
                  <a:cs typeface="Arial" panose="020B0604020202020204" pitchFamily="34" charset="0"/>
                </a:rPr>
                <a:t>Tone for fostering effective results</a:t>
              </a:r>
            </a:p>
          </p:txBody>
        </p:sp>
      </p:grpSp>
    </p:spTree>
    <p:extLst>
      <p:ext uri="{BB962C8B-B14F-4D97-AF65-F5344CB8AC3E}">
        <p14:creationId xmlns:p14="http://schemas.microsoft.com/office/powerpoint/2010/main" val="523495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F40C-B0D0-06C7-1EF5-1513C4F39483}"/>
              </a:ext>
            </a:extLst>
          </p:cNvPr>
          <p:cNvSpPr>
            <a:spLocks noGrp="1"/>
          </p:cNvSpPr>
          <p:nvPr>
            <p:ph type="title"/>
          </p:nvPr>
        </p:nvSpPr>
        <p:spPr/>
        <p:txBody>
          <a:bodyPr/>
          <a:lstStyle/>
          <a:p>
            <a:r>
              <a:rPr lang="en-US" dirty="0"/>
              <a:t>Management is Talking, But Is the Board Listening?</a:t>
            </a:r>
          </a:p>
        </p:txBody>
      </p:sp>
      <p:sp>
        <p:nvSpPr>
          <p:cNvPr id="3" name="Content Placeholder 2">
            <a:extLst>
              <a:ext uri="{FF2B5EF4-FFF2-40B4-BE49-F238E27FC236}">
                <a16:creationId xmlns:a16="http://schemas.microsoft.com/office/drawing/2014/main" id="{5D658FB5-0082-D346-63D9-792193BFBC8B}"/>
              </a:ext>
            </a:extLst>
          </p:cNvPr>
          <p:cNvSpPr>
            <a:spLocks noGrp="1"/>
          </p:cNvSpPr>
          <p:nvPr>
            <p:ph idx="1"/>
          </p:nvPr>
        </p:nvSpPr>
        <p:spPr/>
        <p:txBody>
          <a:bodyPr>
            <a:normAutofit/>
          </a:bodyPr>
          <a:lstStyle/>
          <a:p>
            <a:pPr marL="285743" indent="-285743">
              <a:buClr>
                <a:schemeClr val="tx1"/>
              </a:buClr>
            </a:pPr>
            <a:r>
              <a:rPr lang="en-US" sz="2000" dirty="0"/>
              <a:t>Assumption that quarterly “cyber” presentations are provided to the Board</a:t>
            </a:r>
          </a:p>
          <a:p>
            <a:pPr marL="628634" lvl="1" indent="-171446">
              <a:buClr>
                <a:schemeClr val="tx1"/>
              </a:buClr>
            </a:pPr>
            <a:r>
              <a:rPr lang="en-US" sz="2000" dirty="0"/>
              <a:t>Are questions asked?</a:t>
            </a:r>
          </a:p>
          <a:p>
            <a:pPr marL="628634" lvl="1" indent="-171446">
              <a:buClr>
                <a:schemeClr val="tx1"/>
              </a:buClr>
            </a:pPr>
            <a:r>
              <a:rPr lang="en-US" sz="2000" dirty="0"/>
              <a:t>What is the quality or level of connection in the questions?</a:t>
            </a:r>
          </a:p>
          <a:p>
            <a:pPr marL="628634" lvl="1" indent="-171446">
              <a:buClr>
                <a:schemeClr val="tx1"/>
              </a:buClr>
            </a:pPr>
            <a:r>
              <a:rPr lang="en-US" sz="2000" dirty="0"/>
              <a:t>Is that a feedback loop for improvement in materials or updates shared?</a:t>
            </a:r>
          </a:p>
          <a:p>
            <a:pPr marL="285743" indent="-285743">
              <a:buClr>
                <a:schemeClr val="tx1"/>
              </a:buClr>
            </a:pPr>
            <a:r>
              <a:rPr lang="en-US" sz="2000" dirty="0"/>
              <a:t>Has the </a:t>
            </a:r>
            <a:r>
              <a:rPr lang="en-US" sz="2000" dirty="0" err="1"/>
              <a:t>BoD</a:t>
            </a:r>
            <a:r>
              <a:rPr lang="en-US" sz="2000" dirty="0"/>
              <a:t> members’ experiences and background been considered, and updates tailored accordingly?</a:t>
            </a:r>
          </a:p>
          <a:p>
            <a:pPr marL="285743" indent="-285743">
              <a:buClr>
                <a:schemeClr val="tx1"/>
              </a:buClr>
            </a:pPr>
            <a:r>
              <a:rPr lang="en-US" sz="2000" dirty="0"/>
              <a:t>Does the Board have a good ‘backdrop’ of the field of Cyber to exercise meaningful governance?</a:t>
            </a:r>
          </a:p>
        </p:txBody>
      </p:sp>
    </p:spTree>
    <p:extLst>
      <p:ext uri="{BB962C8B-B14F-4D97-AF65-F5344CB8AC3E}">
        <p14:creationId xmlns:p14="http://schemas.microsoft.com/office/powerpoint/2010/main" val="1210979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513FA-BE14-7778-73DF-8AE62E29A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C29D7-9239-68A4-BDF5-B30886CDF098}"/>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4B95BBE3-1879-B786-8F18-4317A3EBE93A}"/>
              </a:ext>
            </a:extLst>
          </p:cNvPr>
          <p:cNvSpPr>
            <a:spLocks noGrp="1"/>
          </p:cNvSpPr>
          <p:nvPr>
            <p:ph idx="1"/>
          </p:nvPr>
        </p:nvSpPr>
        <p:spPr>
          <a:xfrm>
            <a:off x="838200" y="1825625"/>
            <a:ext cx="10515600" cy="3893531"/>
          </a:xfrm>
        </p:spPr>
        <p:txBody>
          <a:bodyPr>
            <a:normAutofit/>
          </a:bodyPr>
          <a:lstStyle/>
          <a:p>
            <a:pPr marL="0" indent="0">
              <a:buNone/>
            </a:pPr>
            <a:r>
              <a:rPr lang="en-US" dirty="0"/>
              <a:t>How confident are YOU that your Board/Audit Committee understands your cybersecurity posture or hygiene?</a:t>
            </a:r>
          </a:p>
          <a:p>
            <a:pPr marL="0" indent="0">
              <a:buNone/>
            </a:pPr>
            <a:endParaRPr lang="en-US" dirty="0"/>
          </a:p>
          <a:p>
            <a:pPr marL="514350" indent="-514350">
              <a:buAutoNum type="alphaUcPeriod"/>
            </a:pPr>
            <a:r>
              <a:rPr lang="en-US" dirty="0"/>
              <a:t>I feel strongly that they DO understand</a:t>
            </a:r>
          </a:p>
          <a:p>
            <a:pPr marL="514350" indent="-514350">
              <a:buAutoNum type="alphaUcPeriod"/>
            </a:pPr>
            <a:r>
              <a:rPr lang="en-US" dirty="0"/>
              <a:t>I’m saying there’s a chance, but let’s not put a number</a:t>
            </a:r>
          </a:p>
          <a:p>
            <a:pPr marL="514350" indent="-514350">
              <a:buAutoNum type="alphaUcPeriod"/>
            </a:pPr>
            <a:r>
              <a:rPr lang="en-US" dirty="0"/>
              <a:t>We may need to huddle on this</a:t>
            </a:r>
          </a:p>
          <a:p>
            <a:pPr marL="514350" indent="-514350">
              <a:buAutoNum type="alphaUcPeriod"/>
            </a:pPr>
            <a:r>
              <a:rPr lang="en-US" dirty="0"/>
              <a:t>I’m too scared to answer</a:t>
            </a:r>
          </a:p>
        </p:txBody>
      </p:sp>
    </p:spTree>
    <p:extLst>
      <p:ext uri="{BB962C8B-B14F-4D97-AF65-F5344CB8AC3E}">
        <p14:creationId xmlns:p14="http://schemas.microsoft.com/office/powerpoint/2010/main" val="353108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ECE0-3995-80FC-2A2C-623D45917173}"/>
              </a:ext>
            </a:extLst>
          </p:cNvPr>
          <p:cNvSpPr>
            <a:spLocks noGrp="1"/>
          </p:cNvSpPr>
          <p:nvPr>
            <p:ph type="ctrTitle"/>
          </p:nvPr>
        </p:nvSpPr>
        <p:spPr>
          <a:xfrm>
            <a:off x="764771" y="1122363"/>
            <a:ext cx="10873047" cy="2387600"/>
          </a:xfrm>
        </p:spPr>
        <p:txBody>
          <a:bodyPr>
            <a:normAutofit fontScale="90000"/>
          </a:bodyPr>
          <a:lstStyle/>
          <a:p>
            <a:r>
              <a:rPr lang="en-US" dirty="0"/>
              <a:t>Communicating with the Board:</a:t>
            </a:r>
            <a:br>
              <a:rPr lang="en-US" dirty="0"/>
            </a:br>
            <a:r>
              <a:rPr lang="en-US" dirty="0"/>
              <a:t>Addressing Board Reports</a:t>
            </a:r>
          </a:p>
        </p:txBody>
      </p:sp>
      <p:sp>
        <p:nvSpPr>
          <p:cNvPr id="3" name="Subtitle 2">
            <a:extLst>
              <a:ext uri="{FF2B5EF4-FFF2-40B4-BE49-F238E27FC236}">
                <a16:creationId xmlns:a16="http://schemas.microsoft.com/office/drawing/2014/main" id="{03742A5F-9A0A-2514-A2D6-FBE03944FC4D}"/>
              </a:ext>
            </a:extLst>
          </p:cNvPr>
          <p:cNvSpPr>
            <a:spLocks noGrp="1"/>
          </p:cNvSpPr>
          <p:nvPr>
            <p:ph type="subTitle" idx="1"/>
          </p:nvPr>
        </p:nvSpPr>
        <p:spPr>
          <a:xfrm>
            <a:off x="883920" y="3685165"/>
            <a:ext cx="10424160" cy="1655762"/>
          </a:xfrm>
        </p:spPr>
        <p:txBody>
          <a:bodyPr>
            <a:normAutofit fontScale="92500" lnSpcReduction="10000"/>
          </a:bodyPr>
          <a:lstStyle/>
          <a:p>
            <a:r>
              <a:rPr lang="en-US" dirty="0"/>
              <a:t>ACUA – Spring 2026</a:t>
            </a:r>
          </a:p>
          <a:p>
            <a:endParaRPr lang="en-US" dirty="0"/>
          </a:p>
          <a:p>
            <a:r>
              <a:rPr lang="en-US" b="1" dirty="0"/>
              <a:t>Trip Hillman</a:t>
            </a:r>
            <a:r>
              <a:rPr lang="en-US" dirty="0"/>
              <a:t>, </a:t>
            </a:r>
            <a:r>
              <a:rPr lang="en-US" i="1" dirty="0"/>
              <a:t>CISSP, GPEN, QSA, GSNA, CISA, GCWN, GCFE, CEH, CCSK</a:t>
            </a:r>
          </a:p>
          <a:p>
            <a:r>
              <a:rPr lang="en-US" b="1" dirty="0"/>
              <a:t>Reema </a:t>
            </a:r>
            <a:r>
              <a:rPr lang="en-US" b="1" dirty="0" err="1"/>
              <a:t>Parappilly</a:t>
            </a:r>
            <a:r>
              <a:rPr lang="en-US" dirty="0"/>
              <a:t>, </a:t>
            </a:r>
            <a:r>
              <a:rPr lang="en-US" i="1" dirty="0"/>
              <a:t>CISA, CDPSE</a:t>
            </a:r>
          </a:p>
        </p:txBody>
      </p:sp>
    </p:spTree>
    <p:extLst>
      <p:ext uri="{BB962C8B-B14F-4D97-AF65-F5344CB8AC3E}">
        <p14:creationId xmlns:p14="http://schemas.microsoft.com/office/powerpoint/2010/main" val="84395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B5A1-0748-362B-3C78-63B040558C14}"/>
              </a:ext>
            </a:extLst>
          </p:cNvPr>
          <p:cNvSpPr>
            <a:spLocks noGrp="1"/>
          </p:cNvSpPr>
          <p:nvPr>
            <p:ph type="title"/>
          </p:nvPr>
        </p:nvSpPr>
        <p:spPr/>
        <p:txBody>
          <a:bodyPr/>
          <a:lstStyle/>
          <a:p>
            <a:r>
              <a:rPr lang="en-US" dirty="0"/>
              <a:t>National Association of Corporate Directors</a:t>
            </a:r>
          </a:p>
        </p:txBody>
      </p:sp>
      <p:pic>
        <p:nvPicPr>
          <p:cNvPr id="3" name="Picture 2">
            <a:extLst>
              <a:ext uri="{FF2B5EF4-FFF2-40B4-BE49-F238E27FC236}">
                <a16:creationId xmlns:a16="http://schemas.microsoft.com/office/drawing/2014/main" id="{8DF1A73F-23D4-CBA8-0D3D-B265DDD679BD}"/>
              </a:ext>
            </a:extLst>
          </p:cNvPr>
          <p:cNvPicPr>
            <a:picLocks noChangeAspect="1"/>
          </p:cNvPicPr>
          <p:nvPr/>
        </p:nvPicPr>
        <p:blipFill>
          <a:blip r:embed="rId2"/>
          <a:stretch>
            <a:fillRect/>
          </a:stretch>
        </p:blipFill>
        <p:spPr>
          <a:xfrm>
            <a:off x="890357" y="1750333"/>
            <a:ext cx="2536426" cy="2921420"/>
          </a:xfrm>
          <a:prstGeom prst="rect">
            <a:avLst/>
          </a:prstGeom>
          <a:ln>
            <a:solidFill>
              <a:schemeClr val="tx1">
                <a:lumMod val="50000"/>
              </a:schemeClr>
            </a:solidFill>
          </a:ln>
          <a:effectLst/>
        </p:spPr>
      </p:pic>
      <p:pic>
        <p:nvPicPr>
          <p:cNvPr id="4" name="Picture 3">
            <a:extLst>
              <a:ext uri="{FF2B5EF4-FFF2-40B4-BE49-F238E27FC236}">
                <a16:creationId xmlns:a16="http://schemas.microsoft.com/office/drawing/2014/main" id="{61C74427-6A32-D784-A281-7A957A2900B3}"/>
              </a:ext>
            </a:extLst>
          </p:cNvPr>
          <p:cNvPicPr>
            <a:picLocks noChangeAspect="1"/>
          </p:cNvPicPr>
          <p:nvPr/>
        </p:nvPicPr>
        <p:blipFill>
          <a:blip r:embed="rId3"/>
          <a:stretch>
            <a:fillRect/>
          </a:stretch>
        </p:blipFill>
        <p:spPr>
          <a:xfrm>
            <a:off x="6737789" y="1815079"/>
            <a:ext cx="3202203" cy="3997843"/>
          </a:xfrm>
          <a:prstGeom prst="rect">
            <a:avLst/>
          </a:prstGeom>
          <a:ln>
            <a:solidFill>
              <a:schemeClr val="tx1">
                <a:lumMod val="50000"/>
              </a:schemeClr>
            </a:solidFill>
          </a:ln>
          <a:effectLst/>
        </p:spPr>
      </p:pic>
      <p:pic>
        <p:nvPicPr>
          <p:cNvPr id="5" name="Picture 4">
            <a:extLst>
              <a:ext uri="{FF2B5EF4-FFF2-40B4-BE49-F238E27FC236}">
                <a16:creationId xmlns:a16="http://schemas.microsoft.com/office/drawing/2014/main" id="{268017F8-873F-940F-122E-E7111544D52D}"/>
              </a:ext>
            </a:extLst>
          </p:cNvPr>
          <p:cNvPicPr>
            <a:picLocks noChangeAspect="1"/>
          </p:cNvPicPr>
          <p:nvPr/>
        </p:nvPicPr>
        <p:blipFill>
          <a:blip r:embed="rId4"/>
          <a:stretch>
            <a:fillRect/>
          </a:stretch>
        </p:blipFill>
        <p:spPr>
          <a:xfrm>
            <a:off x="8858755" y="2896240"/>
            <a:ext cx="2862190" cy="2261129"/>
          </a:xfrm>
          <a:prstGeom prst="rect">
            <a:avLst/>
          </a:prstGeom>
          <a:ln>
            <a:solidFill>
              <a:schemeClr val="tx1">
                <a:lumMod val="50000"/>
              </a:schemeClr>
            </a:solidFill>
          </a:ln>
          <a:effectLst/>
        </p:spPr>
      </p:pic>
      <p:pic>
        <p:nvPicPr>
          <p:cNvPr id="6" name="Picture 5">
            <a:extLst>
              <a:ext uri="{FF2B5EF4-FFF2-40B4-BE49-F238E27FC236}">
                <a16:creationId xmlns:a16="http://schemas.microsoft.com/office/drawing/2014/main" id="{E6EC3FD0-2C2E-027F-E30A-7B502ED58E0F}"/>
              </a:ext>
            </a:extLst>
          </p:cNvPr>
          <p:cNvPicPr>
            <a:picLocks noChangeAspect="1"/>
          </p:cNvPicPr>
          <p:nvPr/>
        </p:nvPicPr>
        <p:blipFill>
          <a:blip r:embed="rId5"/>
          <a:stretch>
            <a:fillRect/>
          </a:stretch>
        </p:blipFill>
        <p:spPr>
          <a:xfrm>
            <a:off x="4372974" y="1565468"/>
            <a:ext cx="2536426" cy="3222110"/>
          </a:xfrm>
          <a:prstGeom prst="rect">
            <a:avLst/>
          </a:prstGeom>
          <a:ln>
            <a:solidFill>
              <a:schemeClr val="tx1">
                <a:lumMod val="50000"/>
              </a:schemeClr>
            </a:solidFill>
          </a:ln>
          <a:effectLst/>
        </p:spPr>
      </p:pic>
      <p:pic>
        <p:nvPicPr>
          <p:cNvPr id="7" name="Content Placeholder 3">
            <a:extLst>
              <a:ext uri="{FF2B5EF4-FFF2-40B4-BE49-F238E27FC236}">
                <a16:creationId xmlns:a16="http://schemas.microsoft.com/office/drawing/2014/main" id="{9BE6106B-8606-EC5F-5290-527E258B8A2F}"/>
              </a:ext>
            </a:extLst>
          </p:cNvPr>
          <p:cNvPicPr>
            <a:picLocks noChangeAspect="1"/>
          </p:cNvPicPr>
          <p:nvPr/>
        </p:nvPicPr>
        <p:blipFill>
          <a:blip r:embed="rId6"/>
          <a:stretch>
            <a:fillRect/>
          </a:stretch>
        </p:blipFill>
        <p:spPr>
          <a:xfrm>
            <a:off x="2252008" y="2519231"/>
            <a:ext cx="2536426" cy="3293691"/>
          </a:xfrm>
          <a:prstGeom prst="rect">
            <a:avLst/>
          </a:prstGeom>
          <a:ln>
            <a:solidFill>
              <a:schemeClr val="tx1">
                <a:lumMod val="50000"/>
              </a:schemeClr>
            </a:solidFill>
          </a:ln>
          <a:effectLst/>
        </p:spPr>
      </p:pic>
    </p:spTree>
    <p:extLst>
      <p:ext uri="{BB962C8B-B14F-4D97-AF65-F5344CB8AC3E}">
        <p14:creationId xmlns:p14="http://schemas.microsoft.com/office/powerpoint/2010/main" val="400517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4773-0C68-6F1B-F02C-3D9C05A63144}"/>
              </a:ext>
            </a:extLst>
          </p:cNvPr>
          <p:cNvSpPr>
            <a:spLocks noGrp="1"/>
          </p:cNvSpPr>
          <p:nvPr>
            <p:ph type="title"/>
          </p:nvPr>
        </p:nvSpPr>
        <p:spPr/>
        <p:txBody>
          <a:bodyPr/>
          <a:lstStyle/>
          <a:p>
            <a:r>
              <a:rPr lang="en-US" dirty="0"/>
              <a:t>Frameworks Provide Perspective</a:t>
            </a:r>
          </a:p>
        </p:txBody>
      </p:sp>
      <p:sp>
        <p:nvSpPr>
          <p:cNvPr id="3" name="Content Placeholder 2">
            <a:extLst>
              <a:ext uri="{FF2B5EF4-FFF2-40B4-BE49-F238E27FC236}">
                <a16:creationId xmlns:a16="http://schemas.microsoft.com/office/drawing/2014/main" id="{3310704C-3812-300A-9381-FB4DF4035C1A}"/>
              </a:ext>
            </a:extLst>
          </p:cNvPr>
          <p:cNvSpPr>
            <a:spLocks noGrp="1"/>
          </p:cNvSpPr>
          <p:nvPr>
            <p:ph idx="1"/>
          </p:nvPr>
        </p:nvSpPr>
        <p:spPr>
          <a:xfrm>
            <a:off x="838200" y="1825626"/>
            <a:ext cx="10515600" cy="2164484"/>
          </a:xfrm>
        </p:spPr>
        <p:txBody>
          <a:bodyPr/>
          <a:lstStyle/>
          <a:p>
            <a:pPr marL="285115" indent="-285115">
              <a:buClr>
                <a:schemeClr val="tx1"/>
              </a:buClr>
            </a:pPr>
            <a:r>
              <a:rPr lang="en-US" dirty="0"/>
              <a:t>Cybersecurity is an expanding field</a:t>
            </a:r>
          </a:p>
          <a:p>
            <a:pPr marL="285115" indent="-285115">
              <a:buClr>
                <a:schemeClr val="tx1"/>
              </a:buClr>
            </a:pPr>
            <a:r>
              <a:rPr lang="en-US" dirty="0"/>
              <a:t>Frameworks for perspective on cybersecurity can help provide the backdrop for additional conversations</a:t>
            </a:r>
          </a:p>
          <a:p>
            <a:pPr marL="285115" indent="-285115">
              <a:buClr>
                <a:schemeClr val="tx1"/>
              </a:buClr>
            </a:pPr>
            <a:r>
              <a:rPr lang="en-US" dirty="0"/>
              <a:t>How much of ‘cyber’ is there? What is applicable to ‘us’?</a:t>
            </a:r>
          </a:p>
        </p:txBody>
      </p:sp>
      <p:pic>
        <p:nvPicPr>
          <p:cNvPr id="4" name="Picture 3">
            <a:extLst>
              <a:ext uri="{FF2B5EF4-FFF2-40B4-BE49-F238E27FC236}">
                <a16:creationId xmlns:a16="http://schemas.microsoft.com/office/drawing/2014/main" id="{3633AAEA-F1D3-A807-A946-99F955FA640A}"/>
              </a:ext>
            </a:extLst>
          </p:cNvPr>
          <p:cNvPicPr>
            <a:picLocks noChangeAspect="1"/>
          </p:cNvPicPr>
          <p:nvPr/>
        </p:nvPicPr>
        <p:blipFill>
          <a:blip r:embed="rId2"/>
          <a:stretch>
            <a:fillRect/>
          </a:stretch>
        </p:blipFill>
        <p:spPr>
          <a:xfrm>
            <a:off x="1888050" y="4606896"/>
            <a:ext cx="2292721" cy="432460"/>
          </a:xfrm>
          <a:prstGeom prst="rect">
            <a:avLst/>
          </a:prstGeom>
          <a:ln>
            <a:noFill/>
          </a:ln>
          <a:effectLst/>
        </p:spPr>
      </p:pic>
      <p:pic>
        <p:nvPicPr>
          <p:cNvPr id="5" name="Picture 4">
            <a:extLst>
              <a:ext uri="{FF2B5EF4-FFF2-40B4-BE49-F238E27FC236}">
                <a16:creationId xmlns:a16="http://schemas.microsoft.com/office/drawing/2014/main" id="{12A8FBCF-A536-5622-E7FB-DB3A7FA3EBFD}"/>
              </a:ext>
            </a:extLst>
          </p:cNvPr>
          <p:cNvPicPr>
            <a:picLocks noChangeAspect="1"/>
          </p:cNvPicPr>
          <p:nvPr/>
        </p:nvPicPr>
        <p:blipFill rotWithShape="1">
          <a:blip r:embed="rId3"/>
          <a:srcRect l="24004" t="943" r="23375" b="4298"/>
          <a:stretch/>
        </p:blipFill>
        <p:spPr>
          <a:xfrm>
            <a:off x="6321689" y="4031312"/>
            <a:ext cx="1684445" cy="1516671"/>
          </a:xfrm>
          <a:prstGeom prst="rect">
            <a:avLst/>
          </a:prstGeom>
          <a:ln>
            <a:noFill/>
          </a:ln>
          <a:effectLst/>
        </p:spPr>
      </p:pic>
      <p:pic>
        <p:nvPicPr>
          <p:cNvPr id="6" name="Picture 5">
            <a:extLst>
              <a:ext uri="{FF2B5EF4-FFF2-40B4-BE49-F238E27FC236}">
                <a16:creationId xmlns:a16="http://schemas.microsoft.com/office/drawing/2014/main" id="{BFFE35C5-3972-2974-972B-74052C27C517}"/>
              </a:ext>
            </a:extLst>
          </p:cNvPr>
          <p:cNvPicPr>
            <a:picLocks noChangeAspect="1"/>
          </p:cNvPicPr>
          <p:nvPr/>
        </p:nvPicPr>
        <p:blipFill>
          <a:blip r:embed="rId4"/>
          <a:stretch>
            <a:fillRect/>
          </a:stretch>
        </p:blipFill>
        <p:spPr>
          <a:xfrm>
            <a:off x="8279926" y="4630021"/>
            <a:ext cx="2242812" cy="409334"/>
          </a:xfrm>
          <a:prstGeom prst="rect">
            <a:avLst/>
          </a:prstGeom>
          <a:ln>
            <a:noFill/>
          </a:ln>
          <a:effectLst/>
        </p:spPr>
      </p:pic>
      <p:pic>
        <p:nvPicPr>
          <p:cNvPr id="7" name="Picture 2" descr="What's New in the NIST Cybersecurity Framework 2.0">
            <a:extLst>
              <a:ext uri="{FF2B5EF4-FFF2-40B4-BE49-F238E27FC236}">
                <a16:creationId xmlns:a16="http://schemas.microsoft.com/office/drawing/2014/main" id="{B55A811C-EDD5-4042-99C4-CDB79F78BF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32" t="6913" r="14099" b="18206"/>
          <a:stretch/>
        </p:blipFill>
        <p:spPr bwMode="auto">
          <a:xfrm>
            <a:off x="4363451" y="3990110"/>
            <a:ext cx="1684445" cy="166282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4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00AA-D38A-22A6-9A43-2E86A2EC80A9}"/>
              </a:ext>
            </a:extLst>
          </p:cNvPr>
          <p:cNvSpPr>
            <a:spLocks noGrp="1"/>
          </p:cNvSpPr>
          <p:nvPr>
            <p:ph type="title"/>
          </p:nvPr>
        </p:nvSpPr>
        <p:spPr/>
        <p:txBody>
          <a:bodyPr/>
          <a:lstStyle/>
          <a:p>
            <a:r>
              <a:rPr lang="en-US" dirty="0"/>
              <a:t>MITRE ATT&amp;CK Framework</a:t>
            </a:r>
          </a:p>
        </p:txBody>
      </p:sp>
      <p:pic>
        <p:nvPicPr>
          <p:cNvPr id="3" name="Content Placeholder 3">
            <a:extLst>
              <a:ext uri="{FF2B5EF4-FFF2-40B4-BE49-F238E27FC236}">
                <a16:creationId xmlns:a16="http://schemas.microsoft.com/office/drawing/2014/main" id="{C541FE72-FFB7-9295-8FDB-986811E6DE93}"/>
              </a:ext>
            </a:extLst>
          </p:cNvPr>
          <p:cNvPicPr>
            <a:picLocks noChangeAspect="1"/>
          </p:cNvPicPr>
          <p:nvPr/>
        </p:nvPicPr>
        <p:blipFill>
          <a:blip r:embed="rId2"/>
          <a:stretch>
            <a:fillRect/>
          </a:stretch>
        </p:blipFill>
        <p:spPr>
          <a:xfrm>
            <a:off x="1004450" y="1491395"/>
            <a:ext cx="10034847" cy="4188754"/>
          </a:xfrm>
          <a:prstGeom prst="rect">
            <a:avLst/>
          </a:prstGeom>
          <a:ln>
            <a:solidFill>
              <a:schemeClr val="tx1"/>
            </a:solidFill>
          </a:ln>
          <a:effectLst/>
        </p:spPr>
      </p:pic>
      <p:sp>
        <p:nvSpPr>
          <p:cNvPr id="4" name="Rectangle 3">
            <a:extLst>
              <a:ext uri="{FF2B5EF4-FFF2-40B4-BE49-F238E27FC236}">
                <a16:creationId xmlns:a16="http://schemas.microsoft.com/office/drawing/2014/main" id="{1DCE05CD-603F-EF21-3AA8-8E8B943917A6}"/>
              </a:ext>
            </a:extLst>
          </p:cNvPr>
          <p:cNvSpPr/>
          <p:nvPr/>
        </p:nvSpPr>
        <p:spPr>
          <a:xfrm>
            <a:off x="1059877" y="5826056"/>
            <a:ext cx="2367472" cy="276999"/>
          </a:xfrm>
          <a:prstGeom prst="rect">
            <a:avLst/>
          </a:prstGeom>
        </p:spPr>
        <p:txBody>
          <a:bodyPr wrap="square">
            <a:spAutoFit/>
          </a:bodyPr>
          <a:lstStyle/>
          <a:p>
            <a:pPr defTabSz="914378"/>
            <a:r>
              <a:rPr lang="en-US" sz="1200" dirty="0">
                <a:solidFill>
                  <a:srgbClr val="999999"/>
                </a:solidFill>
                <a:latin typeface="Arial" panose="020B0604020202020204" pitchFamily="34" charset="0"/>
                <a:cs typeface="Arial" panose="020B0604020202020204" pitchFamily="34" charset="0"/>
              </a:rPr>
              <a:t>https://attack.mitre.org/</a:t>
            </a:r>
          </a:p>
        </p:txBody>
      </p:sp>
    </p:spTree>
    <p:extLst>
      <p:ext uri="{BB962C8B-B14F-4D97-AF65-F5344CB8AC3E}">
        <p14:creationId xmlns:p14="http://schemas.microsoft.com/office/powerpoint/2010/main" val="372518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B508-4A95-85C1-CAA5-AB58146EA27A}"/>
              </a:ext>
            </a:extLst>
          </p:cNvPr>
          <p:cNvSpPr>
            <a:spLocks noGrp="1"/>
          </p:cNvSpPr>
          <p:nvPr>
            <p:ph type="title"/>
          </p:nvPr>
        </p:nvSpPr>
        <p:spPr/>
        <p:txBody>
          <a:bodyPr>
            <a:normAutofit fontScale="90000"/>
          </a:bodyPr>
          <a:lstStyle/>
          <a:p>
            <a:r>
              <a:rPr lang="en-US" dirty="0"/>
              <a:t>Risk and Vulnerability Assessment Mapped by the MITRE ATT&amp;CK Framework</a:t>
            </a:r>
          </a:p>
        </p:txBody>
      </p:sp>
      <p:pic>
        <p:nvPicPr>
          <p:cNvPr id="3" name="Picture 2">
            <a:extLst>
              <a:ext uri="{FF2B5EF4-FFF2-40B4-BE49-F238E27FC236}">
                <a16:creationId xmlns:a16="http://schemas.microsoft.com/office/drawing/2014/main" id="{1540901C-0DAA-59E0-B9DB-1C3C986B2BA6}"/>
              </a:ext>
            </a:extLst>
          </p:cNvPr>
          <p:cNvPicPr>
            <a:picLocks noChangeAspect="1"/>
          </p:cNvPicPr>
          <p:nvPr/>
        </p:nvPicPr>
        <p:blipFill>
          <a:blip r:embed="rId2"/>
          <a:stretch>
            <a:fillRect/>
          </a:stretch>
        </p:blipFill>
        <p:spPr>
          <a:xfrm>
            <a:off x="997295" y="1845214"/>
            <a:ext cx="4440551" cy="3567766"/>
          </a:xfrm>
          <a:prstGeom prst="rect">
            <a:avLst/>
          </a:prstGeom>
          <a:ln>
            <a:solidFill>
              <a:schemeClr val="tx1"/>
            </a:solidFill>
          </a:ln>
          <a:effectLst/>
        </p:spPr>
      </p:pic>
      <p:sp>
        <p:nvSpPr>
          <p:cNvPr id="7" name="TextBox 6">
            <a:extLst>
              <a:ext uri="{FF2B5EF4-FFF2-40B4-BE49-F238E27FC236}">
                <a16:creationId xmlns:a16="http://schemas.microsoft.com/office/drawing/2014/main" id="{EC2181F3-91BF-EA27-8CF4-C38910A8C91B}"/>
              </a:ext>
            </a:extLst>
          </p:cNvPr>
          <p:cNvSpPr txBox="1"/>
          <p:nvPr/>
        </p:nvSpPr>
        <p:spPr>
          <a:xfrm>
            <a:off x="6096000" y="2459504"/>
            <a:ext cx="5442065"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Mapping of tactics that were successful in DHA CISA Security Assessments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Informs discussion and preparation for “feasibility” and “real-world representation”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Can be used to show what “attack methods” are commonly utilized</a:t>
            </a:r>
          </a:p>
        </p:txBody>
      </p:sp>
      <p:sp>
        <p:nvSpPr>
          <p:cNvPr id="8" name="Rectangle 7">
            <a:extLst>
              <a:ext uri="{FF2B5EF4-FFF2-40B4-BE49-F238E27FC236}">
                <a16:creationId xmlns:a16="http://schemas.microsoft.com/office/drawing/2014/main" id="{04725088-71E1-FBB5-5862-F37CED458CF9}"/>
              </a:ext>
            </a:extLst>
          </p:cNvPr>
          <p:cNvSpPr/>
          <p:nvPr/>
        </p:nvSpPr>
        <p:spPr>
          <a:xfrm>
            <a:off x="997295" y="5567506"/>
            <a:ext cx="4745716" cy="230832"/>
          </a:xfrm>
          <a:prstGeom prst="rect">
            <a:avLst/>
          </a:prstGeom>
        </p:spPr>
        <p:txBody>
          <a:bodyPr wrap="square">
            <a:spAutoFit/>
          </a:bodyPr>
          <a:lstStyle/>
          <a:p>
            <a:pPr defTabSz="914378"/>
            <a:r>
              <a:rPr lang="en-US" sz="900" dirty="0">
                <a:solidFill>
                  <a:prstClr val="white">
                    <a:lumMod val="50000"/>
                  </a:prstClr>
                </a:solidFill>
                <a:latin typeface="Arial" panose="020B0604020202020204" pitchFamily="34" charset="0"/>
                <a:cs typeface="Arial" panose="020B0604020202020204" pitchFamily="34" charset="0"/>
              </a:rPr>
              <a:t>https://www.cisa.gov/sites/default/files/publications/RVA_INFOGRAPHIC_508c.pdf</a:t>
            </a:r>
          </a:p>
        </p:txBody>
      </p:sp>
    </p:spTree>
    <p:extLst>
      <p:ext uri="{BB962C8B-B14F-4D97-AF65-F5344CB8AC3E}">
        <p14:creationId xmlns:p14="http://schemas.microsoft.com/office/powerpoint/2010/main" val="106668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3FBC-5892-E54D-314E-30E8AD0F8C2E}"/>
              </a:ext>
            </a:extLst>
          </p:cNvPr>
          <p:cNvSpPr>
            <a:spLocks noGrp="1"/>
          </p:cNvSpPr>
          <p:nvPr>
            <p:ph type="title"/>
          </p:nvPr>
        </p:nvSpPr>
        <p:spPr/>
        <p:txBody>
          <a:bodyPr/>
          <a:lstStyle/>
          <a:p>
            <a:r>
              <a:rPr lang="en-US" dirty="0"/>
              <a:t>Mitigation for Top Techniques</a:t>
            </a:r>
          </a:p>
        </p:txBody>
      </p:sp>
      <p:pic>
        <p:nvPicPr>
          <p:cNvPr id="3" name="Content Placeholder 8">
            <a:extLst>
              <a:ext uri="{FF2B5EF4-FFF2-40B4-BE49-F238E27FC236}">
                <a16:creationId xmlns:a16="http://schemas.microsoft.com/office/drawing/2014/main" id="{27EBB9DE-2800-68E3-E45D-D79F2A8EF8F4}"/>
              </a:ext>
            </a:extLst>
          </p:cNvPr>
          <p:cNvPicPr>
            <a:picLocks noChangeAspect="1"/>
          </p:cNvPicPr>
          <p:nvPr/>
        </p:nvPicPr>
        <p:blipFill>
          <a:blip r:embed="rId2"/>
          <a:stretch>
            <a:fillRect/>
          </a:stretch>
        </p:blipFill>
        <p:spPr>
          <a:xfrm>
            <a:off x="995459" y="1424767"/>
            <a:ext cx="9469582" cy="4074965"/>
          </a:xfrm>
          <a:prstGeom prst="rect">
            <a:avLst/>
          </a:prstGeom>
          <a:ln>
            <a:solidFill>
              <a:schemeClr val="tx1"/>
            </a:solidFill>
          </a:ln>
          <a:effectLst/>
        </p:spPr>
      </p:pic>
      <p:sp>
        <p:nvSpPr>
          <p:cNvPr id="4" name="Rectangle 3">
            <a:extLst>
              <a:ext uri="{FF2B5EF4-FFF2-40B4-BE49-F238E27FC236}">
                <a16:creationId xmlns:a16="http://schemas.microsoft.com/office/drawing/2014/main" id="{CA3F558F-549A-71B2-C11D-88942EF81816}"/>
              </a:ext>
            </a:extLst>
          </p:cNvPr>
          <p:cNvSpPr/>
          <p:nvPr/>
        </p:nvSpPr>
        <p:spPr>
          <a:xfrm>
            <a:off x="1361209" y="5641699"/>
            <a:ext cx="6818507" cy="261610"/>
          </a:xfrm>
          <a:prstGeom prst="rect">
            <a:avLst/>
          </a:prstGeom>
        </p:spPr>
        <p:txBody>
          <a:bodyPr wrap="square">
            <a:spAutoFit/>
          </a:bodyPr>
          <a:lstStyle/>
          <a:p>
            <a:pPr defTabSz="914378"/>
            <a:r>
              <a:rPr lang="en-US" sz="1100" dirty="0">
                <a:solidFill>
                  <a:srgbClr val="999999"/>
                </a:solidFill>
                <a:latin typeface="Arial" panose="020B0604020202020204" pitchFamily="34" charset="0"/>
                <a:cs typeface="Arial" panose="020B0604020202020204" pitchFamily="34" charset="0"/>
              </a:rPr>
              <a:t>https://www.cisa.gov/sites/default/files/publications/RVA%20INFOGRAPHIC_508c.pdf</a:t>
            </a:r>
          </a:p>
        </p:txBody>
      </p:sp>
    </p:spTree>
    <p:extLst>
      <p:ext uri="{BB962C8B-B14F-4D97-AF65-F5344CB8AC3E}">
        <p14:creationId xmlns:p14="http://schemas.microsoft.com/office/powerpoint/2010/main" val="321095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FB9A-7F48-0FA0-CD4E-3A125116AF6C}"/>
              </a:ext>
            </a:extLst>
          </p:cNvPr>
          <p:cNvSpPr>
            <a:spLocks noGrp="1"/>
          </p:cNvSpPr>
          <p:nvPr>
            <p:ph type="title"/>
          </p:nvPr>
        </p:nvSpPr>
        <p:spPr/>
        <p:txBody>
          <a:bodyPr/>
          <a:lstStyle/>
          <a:p>
            <a:r>
              <a:rPr lang="en-US" dirty="0"/>
              <a:t>Cyber Risk Assessment</a:t>
            </a:r>
          </a:p>
        </p:txBody>
      </p:sp>
      <p:pic>
        <p:nvPicPr>
          <p:cNvPr id="3" name="Picture 2">
            <a:extLst>
              <a:ext uri="{FF2B5EF4-FFF2-40B4-BE49-F238E27FC236}">
                <a16:creationId xmlns:a16="http://schemas.microsoft.com/office/drawing/2014/main" id="{E4211408-43E4-6FB9-C031-A2E9BFF0084C}"/>
              </a:ext>
            </a:extLst>
          </p:cNvPr>
          <p:cNvPicPr/>
          <p:nvPr/>
        </p:nvPicPr>
        <p:blipFill>
          <a:blip r:embed="rId2"/>
          <a:stretch>
            <a:fillRect/>
          </a:stretch>
        </p:blipFill>
        <p:spPr>
          <a:xfrm>
            <a:off x="652579" y="1690688"/>
            <a:ext cx="5736724" cy="3239926"/>
          </a:xfrm>
          <a:prstGeom prst="rect">
            <a:avLst/>
          </a:prstGeom>
          <a:ln>
            <a:solidFill>
              <a:schemeClr val="tx1"/>
            </a:solidFill>
          </a:ln>
          <a:effectLst/>
        </p:spPr>
      </p:pic>
      <p:pic>
        <p:nvPicPr>
          <p:cNvPr id="4" name="Picture 3">
            <a:extLst>
              <a:ext uri="{FF2B5EF4-FFF2-40B4-BE49-F238E27FC236}">
                <a16:creationId xmlns:a16="http://schemas.microsoft.com/office/drawing/2014/main" id="{8BDB9564-C1D7-31B3-86EE-8383370DB2FB}"/>
              </a:ext>
            </a:extLst>
          </p:cNvPr>
          <p:cNvPicPr>
            <a:picLocks noChangeAspect="1"/>
          </p:cNvPicPr>
          <p:nvPr/>
        </p:nvPicPr>
        <p:blipFill>
          <a:blip r:embed="rId3"/>
          <a:stretch>
            <a:fillRect/>
          </a:stretch>
        </p:blipFill>
        <p:spPr>
          <a:xfrm>
            <a:off x="3836143" y="2375155"/>
            <a:ext cx="6504890" cy="3578216"/>
          </a:xfrm>
          <a:prstGeom prst="rect">
            <a:avLst/>
          </a:prstGeom>
          <a:ln>
            <a:solidFill>
              <a:schemeClr val="tx1"/>
            </a:solidFill>
          </a:ln>
          <a:effectLst/>
        </p:spPr>
      </p:pic>
      <p:sp>
        <p:nvSpPr>
          <p:cNvPr id="5" name="Rounded Rectangle 6">
            <a:extLst>
              <a:ext uri="{FF2B5EF4-FFF2-40B4-BE49-F238E27FC236}">
                <a16:creationId xmlns:a16="http://schemas.microsoft.com/office/drawing/2014/main" id="{D06EE9AE-97C9-D83F-5E1F-F18CD75D9C1B}"/>
              </a:ext>
            </a:extLst>
          </p:cNvPr>
          <p:cNvSpPr/>
          <p:nvPr/>
        </p:nvSpPr>
        <p:spPr>
          <a:xfrm>
            <a:off x="7939819" y="1242031"/>
            <a:ext cx="3599601" cy="1484544"/>
          </a:xfrm>
          <a:prstGeom prst="roundRect">
            <a:avLst/>
          </a:prstGeom>
          <a:solidFill>
            <a:schemeClr val="accent1"/>
          </a:solidFill>
          <a:ln w="12700" cap="flat" cmpd="sng" algn="ctr">
            <a:solidFill>
              <a:schemeClr val="accent1"/>
            </a:solidFill>
            <a:prstDash val="solid"/>
            <a:miter lim="800000"/>
          </a:ln>
          <a:effectLst/>
        </p:spPr>
        <p:txBody>
          <a:bodyPr rtlCol="0" anchor="ctr"/>
          <a:lstStyle/>
          <a:p>
            <a:pPr algn="ctr" defTabSz="914378">
              <a:defRPr/>
            </a:pPr>
            <a:r>
              <a:rPr lang="en-US" sz="2000" kern="0" dirty="0">
                <a:solidFill>
                  <a:prstClr val="white"/>
                </a:solidFill>
                <a:latin typeface="Arial" panose="020B0604020202020204" pitchFamily="34" charset="0"/>
                <a:cs typeface="Arial" panose="020B0604020202020204" pitchFamily="34" charset="0"/>
              </a:rPr>
              <a:t>Risk Assessments can Help Assess Current Posture and Prioritize Program Safeguards and Controls</a:t>
            </a:r>
          </a:p>
        </p:txBody>
      </p:sp>
    </p:spTree>
    <p:extLst>
      <p:ext uri="{BB962C8B-B14F-4D97-AF65-F5344CB8AC3E}">
        <p14:creationId xmlns:p14="http://schemas.microsoft.com/office/powerpoint/2010/main" val="51634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803A-EFD8-1FBD-EA4C-F084EAAEDF1D}"/>
              </a:ext>
            </a:extLst>
          </p:cNvPr>
          <p:cNvSpPr>
            <a:spLocks noGrp="1"/>
          </p:cNvSpPr>
          <p:nvPr>
            <p:ph type="title"/>
          </p:nvPr>
        </p:nvSpPr>
        <p:spPr/>
        <p:txBody>
          <a:bodyPr/>
          <a:lstStyle/>
          <a:p>
            <a:r>
              <a:rPr lang="en-US" dirty="0"/>
              <a:t>Representing the IS Risk Universe</a:t>
            </a:r>
          </a:p>
        </p:txBody>
      </p:sp>
      <p:pic>
        <p:nvPicPr>
          <p:cNvPr id="3" name="Picture 2">
            <a:extLst>
              <a:ext uri="{FF2B5EF4-FFF2-40B4-BE49-F238E27FC236}">
                <a16:creationId xmlns:a16="http://schemas.microsoft.com/office/drawing/2014/main" id="{47B8ECFC-50FB-F1CC-0689-5AE76D3B685D}"/>
              </a:ext>
            </a:extLst>
          </p:cNvPr>
          <p:cNvPicPr>
            <a:picLocks noChangeAspect="1"/>
          </p:cNvPicPr>
          <p:nvPr/>
        </p:nvPicPr>
        <p:blipFill>
          <a:blip r:embed="rId2"/>
          <a:stretch>
            <a:fillRect/>
          </a:stretch>
        </p:blipFill>
        <p:spPr>
          <a:xfrm>
            <a:off x="1327188" y="1578466"/>
            <a:ext cx="9296477" cy="4204854"/>
          </a:xfrm>
          <a:prstGeom prst="rect">
            <a:avLst/>
          </a:prstGeom>
        </p:spPr>
      </p:pic>
    </p:spTree>
    <p:extLst>
      <p:ext uri="{BB962C8B-B14F-4D97-AF65-F5344CB8AC3E}">
        <p14:creationId xmlns:p14="http://schemas.microsoft.com/office/powerpoint/2010/main" val="598822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0252-D839-4029-A0E1-075C3CBBFBDD}"/>
              </a:ext>
            </a:extLst>
          </p:cNvPr>
          <p:cNvSpPr>
            <a:spLocks noGrp="1"/>
          </p:cNvSpPr>
          <p:nvPr>
            <p:ph type="title"/>
          </p:nvPr>
        </p:nvSpPr>
        <p:spPr/>
        <p:txBody>
          <a:bodyPr/>
          <a:lstStyle/>
          <a:p>
            <a:r>
              <a:rPr lang="en-US" dirty="0"/>
              <a:t>Representing the IS Risk Universe</a:t>
            </a:r>
          </a:p>
        </p:txBody>
      </p:sp>
      <p:pic>
        <p:nvPicPr>
          <p:cNvPr id="3" name="Picture 2">
            <a:extLst>
              <a:ext uri="{FF2B5EF4-FFF2-40B4-BE49-F238E27FC236}">
                <a16:creationId xmlns:a16="http://schemas.microsoft.com/office/drawing/2014/main" id="{59732778-097E-6BFB-958A-DA1F65482485}"/>
              </a:ext>
            </a:extLst>
          </p:cNvPr>
          <p:cNvPicPr>
            <a:picLocks noChangeAspect="1"/>
          </p:cNvPicPr>
          <p:nvPr/>
        </p:nvPicPr>
        <p:blipFill>
          <a:blip r:embed="rId2"/>
          <a:stretch>
            <a:fillRect/>
          </a:stretch>
        </p:blipFill>
        <p:spPr>
          <a:xfrm>
            <a:off x="1496290" y="1407914"/>
            <a:ext cx="9199419" cy="4636703"/>
          </a:xfrm>
          <a:prstGeom prst="rect">
            <a:avLst/>
          </a:prstGeom>
        </p:spPr>
      </p:pic>
    </p:spTree>
    <p:extLst>
      <p:ext uri="{BB962C8B-B14F-4D97-AF65-F5344CB8AC3E}">
        <p14:creationId xmlns:p14="http://schemas.microsoft.com/office/powerpoint/2010/main" val="913045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2BF8-A473-6D77-0D53-6E3A2B58FD4B}"/>
              </a:ext>
            </a:extLst>
          </p:cNvPr>
          <p:cNvSpPr>
            <a:spLocks noGrp="1"/>
          </p:cNvSpPr>
          <p:nvPr>
            <p:ph type="title"/>
          </p:nvPr>
        </p:nvSpPr>
        <p:spPr/>
        <p:txBody>
          <a:bodyPr/>
          <a:lstStyle/>
          <a:p>
            <a:r>
              <a:rPr lang="en-US" dirty="0"/>
              <a:t>Representing the Risk Universe</a:t>
            </a:r>
          </a:p>
        </p:txBody>
      </p:sp>
      <p:pic>
        <p:nvPicPr>
          <p:cNvPr id="3" name="Picture 2" descr="Updated NIST Cybersecurity Framework (CSF) Tool Released | Chronicles of a  CISO">
            <a:extLst>
              <a:ext uri="{FF2B5EF4-FFF2-40B4-BE49-F238E27FC236}">
                <a16:creationId xmlns:a16="http://schemas.microsoft.com/office/drawing/2014/main" id="{4AAA2D69-80BA-C1B2-4A08-7281DC3FD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60" y="1593220"/>
            <a:ext cx="6064985" cy="453823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6">
            <a:extLst>
              <a:ext uri="{FF2B5EF4-FFF2-40B4-BE49-F238E27FC236}">
                <a16:creationId xmlns:a16="http://schemas.microsoft.com/office/drawing/2014/main" id="{0D902791-079F-3CF5-4EF3-83EE15315E85}"/>
              </a:ext>
            </a:extLst>
          </p:cNvPr>
          <p:cNvSpPr/>
          <p:nvPr/>
        </p:nvSpPr>
        <p:spPr>
          <a:xfrm>
            <a:off x="838200" y="2854700"/>
            <a:ext cx="3599601" cy="1484544"/>
          </a:xfrm>
          <a:prstGeom prst="roundRect">
            <a:avLst/>
          </a:prstGeom>
          <a:solidFill>
            <a:schemeClr val="accent1"/>
          </a:solidFill>
          <a:ln w="12700" cap="flat" cmpd="sng" algn="ctr">
            <a:solidFill>
              <a:schemeClr val="accent1"/>
            </a:solidFill>
            <a:prstDash val="solid"/>
            <a:miter lim="800000"/>
          </a:ln>
          <a:effectLst/>
        </p:spPr>
        <p:txBody>
          <a:bodyPr rtlCol="0" anchor="ctr"/>
          <a:lstStyle/>
          <a:p>
            <a:pPr algn="ctr" defTabSz="914378">
              <a:defRPr/>
            </a:pPr>
            <a:r>
              <a:rPr lang="en-US" sz="2000" kern="0" dirty="0">
                <a:solidFill>
                  <a:prstClr val="white"/>
                </a:solidFill>
                <a:latin typeface="Arial" panose="020B0604020202020204" pitchFamily="34" charset="0"/>
                <a:cs typeface="Arial" panose="020B0604020202020204" pitchFamily="34" charset="0"/>
              </a:rPr>
              <a:t>Maturity Levels </a:t>
            </a:r>
          </a:p>
          <a:p>
            <a:pPr algn="ctr" defTabSz="914378">
              <a:defRPr/>
            </a:pPr>
            <a:endParaRPr lang="en-US" sz="2000" kern="0" dirty="0">
              <a:solidFill>
                <a:prstClr val="white"/>
              </a:solidFill>
              <a:latin typeface="Arial" panose="020B0604020202020204" pitchFamily="34" charset="0"/>
              <a:cs typeface="Arial" panose="020B0604020202020204" pitchFamily="34" charset="0"/>
            </a:endParaRPr>
          </a:p>
          <a:p>
            <a:pPr algn="ctr" defTabSz="914378">
              <a:defRPr/>
            </a:pPr>
            <a:r>
              <a:rPr lang="en-US" sz="2000" kern="0" dirty="0">
                <a:solidFill>
                  <a:prstClr val="white"/>
                </a:solidFill>
                <a:latin typeface="Arial" panose="020B0604020202020204" pitchFamily="34" charset="0"/>
                <a:cs typeface="Arial" panose="020B0604020202020204" pitchFamily="34" charset="0"/>
              </a:rPr>
              <a:t>Current vs. Target</a:t>
            </a:r>
          </a:p>
        </p:txBody>
      </p:sp>
    </p:spTree>
    <p:extLst>
      <p:ext uri="{BB962C8B-B14F-4D97-AF65-F5344CB8AC3E}">
        <p14:creationId xmlns:p14="http://schemas.microsoft.com/office/powerpoint/2010/main" val="3448825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3527-9114-2069-C8FA-1F1F27F1A53E}"/>
              </a:ext>
            </a:extLst>
          </p:cNvPr>
          <p:cNvSpPr>
            <a:spLocks noGrp="1"/>
          </p:cNvSpPr>
          <p:nvPr>
            <p:ph type="title"/>
          </p:nvPr>
        </p:nvSpPr>
        <p:spPr/>
        <p:txBody>
          <a:bodyPr/>
          <a:lstStyle/>
          <a:p>
            <a:r>
              <a:rPr lang="en-US" dirty="0"/>
              <a:t>Kick Start a Program &amp; Incident Response</a:t>
            </a:r>
          </a:p>
        </p:txBody>
      </p:sp>
      <p:pic>
        <p:nvPicPr>
          <p:cNvPr id="3" name="Picture 2">
            <a:extLst>
              <a:ext uri="{FF2B5EF4-FFF2-40B4-BE49-F238E27FC236}">
                <a16:creationId xmlns:a16="http://schemas.microsoft.com/office/drawing/2014/main" id="{7C65A223-3E84-2B1B-23BF-5FBC3DBEF99C}"/>
              </a:ext>
            </a:extLst>
          </p:cNvPr>
          <p:cNvPicPr>
            <a:picLocks noChangeAspect="1"/>
          </p:cNvPicPr>
          <p:nvPr/>
        </p:nvPicPr>
        <p:blipFill>
          <a:blip r:embed="rId2"/>
          <a:stretch>
            <a:fillRect/>
          </a:stretch>
        </p:blipFill>
        <p:spPr>
          <a:xfrm>
            <a:off x="838200" y="1922936"/>
            <a:ext cx="2856197" cy="3686849"/>
          </a:xfrm>
          <a:prstGeom prst="rect">
            <a:avLst/>
          </a:prstGeom>
          <a:ln>
            <a:solidFill>
              <a:sysClr val="windowText" lastClr="000000">
                <a:lumMod val="50000"/>
              </a:sysClr>
            </a:solidFill>
          </a:ln>
          <a:effectLst/>
        </p:spPr>
      </p:pic>
      <p:pic>
        <p:nvPicPr>
          <p:cNvPr id="4" name="Picture 3">
            <a:extLst>
              <a:ext uri="{FF2B5EF4-FFF2-40B4-BE49-F238E27FC236}">
                <a16:creationId xmlns:a16="http://schemas.microsoft.com/office/drawing/2014/main" id="{4553C079-8460-4236-7B09-2D581DD1E1FD}"/>
              </a:ext>
            </a:extLst>
          </p:cNvPr>
          <p:cNvPicPr>
            <a:picLocks noChangeAspect="1"/>
          </p:cNvPicPr>
          <p:nvPr/>
        </p:nvPicPr>
        <p:blipFill>
          <a:blip r:embed="rId3"/>
          <a:stretch>
            <a:fillRect/>
          </a:stretch>
        </p:blipFill>
        <p:spPr>
          <a:xfrm>
            <a:off x="4558282" y="1922936"/>
            <a:ext cx="2856197" cy="3686849"/>
          </a:xfrm>
          <a:prstGeom prst="rect">
            <a:avLst/>
          </a:prstGeom>
          <a:ln>
            <a:solidFill>
              <a:sysClr val="windowText" lastClr="000000">
                <a:lumMod val="50000"/>
              </a:sysClr>
            </a:solidFill>
          </a:ln>
          <a:effectLst/>
        </p:spPr>
      </p:pic>
      <p:pic>
        <p:nvPicPr>
          <p:cNvPr id="5" name="Picture 4">
            <a:extLst>
              <a:ext uri="{FF2B5EF4-FFF2-40B4-BE49-F238E27FC236}">
                <a16:creationId xmlns:a16="http://schemas.microsoft.com/office/drawing/2014/main" id="{6E79BA7C-4A9F-A211-0A5F-2B000DFE71A7}"/>
              </a:ext>
            </a:extLst>
          </p:cNvPr>
          <p:cNvPicPr>
            <a:picLocks noChangeAspect="1"/>
          </p:cNvPicPr>
          <p:nvPr/>
        </p:nvPicPr>
        <p:blipFill>
          <a:blip r:embed="rId4"/>
          <a:stretch>
            <a:fillRect/>
          </a:stretch>
        </p:blipFill>
        <p:spPr>
          <a:xfrm>
            <a:off x="8278364" y="1922936"/>
            <a:ext cx="2856198" cy="3686850"/>
          </a:xfrm>
          <a:prstGeom prst="rect">
            <a:avLst/>
          </a:prstGeom>
          <a:ln>
            <a:solidFill>
              <a:sysClr val="windowText" lastClr="000000">
                <a:lumMod val="50000"/>
              </a:sysClr>
            </a:solidFill>
          </a:ln>
          <a:effectLst/>
        </p:spPr>
      </p:pic>
    </p:spTree>
    <p:extLst>
      <p:ext uri="{BB962C8B-B14F-4D97-AF65-F5344CB8AC3E}">
        <p14:creationId xmlns:p14="http://schemas.microsoft.com/office/powerpoint/2010/main" val="163187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F3F5-BF4D-FA87-92EF-50F13775183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75C997F-40BC-C927-ECF7-6C0837398892}"/>
              </a:ext>
            </a:extLst>
          </p:cNvPr>
          <p:cNvSpPr>
            <a:spLocks noGrp="1"/>
          </p:cNvSpPr>
          <p:nvPr>
            <p:ph idx="1"/>
          </p:nvPr>
        </p:nvSpPr>
        <p:spPr/>
        <p:txBody>
          <a:bodyPr/>
          <a:lstStyle/>
          <a:p>
            <a:pPr>
              <a:buClr>
                <a:schemeClr val="tx1"/>
              </a:buClr>
            </a:pPr>
            <a:r>
              <a:rPr lang="en-US" dirty="0"/>
              <a:t>Understand the Challenges and Pain-points of Existing Communication by Examining What Doesn’t Work</a:t>
            </a:r>
          </a:p>
          <a:p>
            <a:pPr>
              <a:buClr>
                <a:schemeClr val="tx1"/>
              </a:buClr>
            </a:pPr>
            <a:r>
              <a:rPr lang="en-US" dirty="0"/>
              <a:t>Determine What Communications Move-the-Needle and How to Filter out the Noise</a:t>
            </a:r>
          </a:p>
          <a:p>
            <a:pPr>
              <a:buClr>
                <a:schemeClr val="tx1"/>
              </a:buClr>
            </a:pPr>
            <a:r>
              <a:rPr lang="en-US" dirty="0"/>
              <a:t>Be able to Identify Board Expectations of Cyber Program and Interpret Board-level Questions</a:t>
            </a:r>
          </a:p>
        </p:txBody>
      </p:sp>
    </p:spTree>
    <p:extLst>
      <p:ext uri="{BB962C8B-B14F-4D97-AF65-F5344CB8AC3E}">
        <p14:creationId xmlns:p14="http://schemas.microsoft.com/office/powerpoint/2010/main" val="61635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10CBA-2888-8BD6-5427-93C7D27A5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43BF6-4864-2A91-6641-53285CE55B9D}"/>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7708EE35-320C-D0C8-6A3B-21F764934C05}"/>
              </a:ext>
            </a:extLst>
          </p:cNvPr>
          <p:cNvSpPr>
            <a:spLocks noGrp="1"/>
          </p:cNvSpPr>
          <p:nvPr>
            <p:ph idx="1"/>
          </p:nvPr>
        </p:nvSpPr>
        <p:spPr>
          <a:xfrm>
            <a:off x="838200" y="1825625"/>
            <a:ext cx="10515600" cy="3893531"/>
          </a:xfrm>
        </p:spPr>
        <p:txBody>
          <a:bodyPr>
            <a:normAutofit lnSpcReduction="10000"/>
          </a:bodyPr>
          <a:lstStyle/>
          <a:p>
            <a:pPr marL="0" indent="0">
              <a:buNone/>
            </a:pPr>
            <a:r>
              <a:rPr lang="en-US" dirty="0"/>
              <a:t>What do you think your Board/Audit Committee could benefit from related to governing cybersecurity?</a:t>
            </a:r>
          </a:p>
          <a:p>
            <a:pPr marL="0" indent="0">
              <a:buNone/>
            </a:pPr>
            <a:endParaRPr lang="en-US" dirty="0"/>
          </a:p>
          <a:p>
            <a:pPr marL="514350" indent="-514350">
              <a:buAutoNum type="alphaUcPeriod"/>
            </a:pPr>
            <a:r>
              <a:rPr lang="en-US" dirty="0"/>
              <a:t>External educational resources to upskill</a:t>
            </a:r>
          </a:p>
          <a:p>
            <a:pPr marL="514350" indent="-514350">
              <a:buAutoNum type="alphaUcPeriod"/>
            </a:pPr>
            <a:r>
              <a:rPr lang="en-US" dirty="0"/>
              <a:t>More information on our cybersecurity program (Broad, 30,000 foot view)</a:t>
            </a:r>
          </a:p>
          <a:p>
            <a:pPr marL="514350" indent="-514350">
              <a:buAutoNum type="alphaUcPeriod"/>
            </a:pPr>
            <a:r>
              <a:rPr lang="en-US" dirty="0"/>
              <a:t>More information on our cyber capabilities – Protect, Detect, Respond and Recover</a:t>
            </a:r>
          </a:p>
          <a:p>
            <a:pPr marL="514350" indent="-514350">
              <a:buAutoNum type="alphaUcPeriod"/>
            </a:pPr>
            <a:r>
              <a:rPr lang="en-US" dirty="0"/>
              <a:t>Tony the Tiger – They’re Great! </a:t>
            </a:r>
          </a:p>
        </p:txBody>
      </p:sp>
    </p:spTree>
    <p:extLst>
      <p:ext uri="{BB962C8B-B14F-4D97-AF65-F5344CB8AC3E}">
        <p14:creationId xmlns:p14="http://schemas.microsoft.com/office/powerpoint/2010/main" val="375582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0FED-C6EF-5A9F-B7DD-A32CF0DAF33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B45964D-5299-4BFA-2DB1-226AA812187A}"/>
              </a:ext>
            </a:extLst>
          </p:cNvPr>
          <p:cNvSpPr>
            <a:spLocks noGrp="1"/>
          </p:cNvSpPr>
          <p:nvPr>
            <p:ph idx="1"/>
          </p:nvPr>
        </p:nvSpPr>
        <p:spPr>
          <a:xfrm>
            <a:off x="838200" y="1825625"/>
            <a:ext cx="10515600" cy="3743902"/>
          </a:xfrm>
        </p:spPr>
        <p:txBody>
          <a:bodyPr>
            <a:normAutofit fontScale="77500" lnSpcReduction="20000"/>
          </a:bodyPr>
          <a:lstStyle/>
          <a:p>
            <a:r>
              <a:rPr lang="en-US" dirty="0">
                <a:solidFill>
                  <a:srgbClr val="000000"/>
                </a:solidFill>
                <a:hlinkClick r:id="rId2"/>
              </a:rPr>
              <a:t>https://weaver.com/executive-resource/incident-response-checklist-executives</a:t>
            </a:r>
            <a:endParaRPr lang="en-US" dirty="0">
              <a:solidFill>
                <a:srgbClr val="000000"/>
              </a:solidFill>
            </a:endParaRPr>
          </a:p>
          <a:p>
            <a:r>
              <a:rPr lang="en-US" dirty="0">
                <a:solidFill>
                  <a:srgbClr val="000000"/>
                </a:solidFill>
                <a:hlinkClick r:id="rId3"/>
              </a:rPr>
              <a:t>https://attack.mitre.org/</a:t>
            </a:r>
            <a:endParaRPr lang="en-US" dirty="0">
              <a:solidFill>
                <a:srgbClr val="000000"/>
              </a:solidFill>
            </a:endParaRPr>
          </a:p>
          <a:p>
            <a:r>
              <a:rPr lang="en-US" dirty="0">
                <a:solidFill>
                  <a:srgbClr val="000000"/>
                </a:solidFill>
                <a:hlinkClick r:id="rId4"/>
              </a:rPr>
              <a:t>https://www.nacdonline.org/</a:t>
            </a:r>
            <a:endParaRPr lang="en-US" dirty="0">
              <a:solidFill>
                <a:srgbClr val="000000"/>
              </a:solidFill>
            </a:endParaRPr>
          </a:p>
          <a:p>
            <a:r>
              <a:rPr lang="en-US" dirty="0">
                <a:solidFill>
                  <a:srgbClr val="000000"/>
                </a:solidFill>
                <a:hlinkClick r:id="rId5"/>
              </a:rPr>
              <a:t>https://www.cisa.gov/sites/default/files/publications/RVA_INFOGRAPHIC_508c.pdf</a:t>
            </a:r>
            <a:endParaRPr lang="en-US" dirty="0">
              <a:solidFill>
                <a:srgbClr val="000000"/>
              </a:solidFill>
            </a:endParaRPr>
          </a:p>
          <a:p>
            <a:r>
              <a:rPr lang="en-US" dirty="0">
                <a:solidFill>
                  <a:srgbClr val="000000"/>
                </a:solidFill>
                <a:hlinkClick r:id="rId6"/>
              </a:rPr>
              <a:t>https://www.cisa.gov/sites/default/files/publications/RVA%20INFOGRAPHIC_508c.pdf</a:t>
            </a:r>
            <a:endParaRPr lang="en-US" dirty="0">
              <a:solidFill>
                <a:srgbClr val="000000"/>
              </a:solidFill>
            </a:endParaRPr>
          </a:p>
          <a:p>
            <a:r>
              <a:rPr lang="en-US" dirty="0">
                <a:solidFill>
                  <a:srgbClr val="000000"/>
                </a:solidFill>
                <a:hlinkClick r:id="rId7"/>
              </a:rPr>
              <a:t>https://www.csoonline.com/article/3367797/12-tips-for-effectively-presenting-cybersecurity-to-the-board.html</a:t>
            </a:r>
            <a:endParaRPr lang="en-US" dirty="0">
              <a:solidFill>
                <a:srgbClr val="000000"/>
              </a:solidFill>
            </a:endParaRPr>
          </a:p>
          <a:p>
            <a:r>
              <a:rPr lang="en-US" dirty="0">
                <a:solidFill>
                  <a:srgbClr val="000000"/>
                </a:solidFill>
                <a:hlinkClick r:id="rId8"/>
              </a:rPr>
              <a:t>https://www.cisa.gov/resources-tools/resources/cyber-resilience-review-downloadable-resources</a:t>
            </a:r>
            <a:endParaRPr lang="en-US" dirty="0">
              <a:solidFill>
                <a:srgbClr val="000000"/>
              </a:solidFill>
            </a:endParaRPr>
          </a:p>
        </p:txBody>
      </p:sp>
    </p:spTree>
    <p:extLst>
      <p:ext uri="{BB962C8B-B14F-4D97-AF65-F5344CB8AC3E}">
        <p14:creationId xmlns:p14="http://schemas.microsoft.com/office/powerpoint/2010/main" val="25519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36BFE-8178-05A9-5CF9-07E5D83C1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4C8F8-505F-0F73-B6DA-D79B52AD6E84}"/>
              </a:ext>
            </a:extLst>
          </p:cNvPr>
          <p:cNvSpPr>
            <a:spLocks noGrp="1"/>
          </p:cNvSpPr>
          <p:nvPr>
            <p:ph type="title"/>
          </p:nvPr>
        </p:nvSpPr>
        <p:spPr/>
        <p:txBody>
          <a:bodyPr/>
          <a:lstStyle/>
          <a:p>
            <a:r>
              <a:rPr lang="en-US" dirty="0"/>
              <a:t>Today’s Presenters</a:t>
            </a:r>
          </a:p>
        </p:txBody>
      </p:sp>
      <p:sp>
        <p:nvSpPr>
          <p:cNvPr id="3" name="Content Placeholder 2">
            <a:extLst>
              <a:ext uri="{FF2B5EF4-FFF2-40B4-BE49-F238E27FC236}">
                <a16:creationId xmlns:a16="http://schemas.microsoft.com/office/drawing/2014/main" id="{07D76546-39CA-B87D-BA93-3AD996607B34}"/>
              </a:ext>
            </a:extLst>
          </p:cNvPr>
          <p:cNvSpPr>
            <a:spLocks noGrp="1"/>
          </p:cNvSpPr>
          <p:nvPr>
            <p:ph idx="1"/>
          </p:nvPr>
        </p:nvSpPr>
        <p:spPr>
          <a:xfrm>
            <a:off x="971203" y="1690688"/>
            <a:ext cx="7457902" cy="3812337"/>
          </a:xfrm>
        </p:spPr>
        <p:txBody>
          <a:bodyPr>
            <a:normAutofit fontScale="70000" lnSpcReduction="20000"/>
          </a:bodyPr>
          <a:lstStyle/>
          <a:p>
            <a:pPr marL="0" indent="0">
              <a:buClr>
                <a:srgbClr val="63B433"/>
              </a:buClr>
              <a:buNone/>
            </a:pPr>
            <a:r>
              <a:rPr lang="en-US" b="1" dirty="0"/>
              <a:t>Trip Hillman</a:t>
            </a:r>
          </a:p>
          <a:p>
            <a:pPr marL="0" indent="0">
              <a:buClr>
                <a:srgbClr val="63B433"/>
              </a:buClr>
              <a:buNone/>
            </a:pPr>
            <a:r>
              <a:rPr lang="en-US" b="1" dirty="0"/>
              <a:t>CISSP, GPEN, QSA, GSNA, CISA, GCWN, GCFE, CEH, CCSK</a:t>
            </a:r>
          </a:p>
          <a:p>
            <a:pPr marL="0" indent="0">
              <a:buClr>
                <a:srgbClr val="63B433"/>
              </a:buClr>
              <a:buNone/>
            </a:pPr>
            <a:r>
              <a:rPr lang="en-US" dirty="0"/>
              <a:t>Weaver, Partner | Consulting Services</a:t>
            </a:r>
          </a:p>
          <a:p>
            <a:pPr marL="0" indent="0">
              <a:buClr>
                <a:srgbClr val="63B433"/>
              </a:buClr>
              <a:buNone/>
            </a:pPr>
            <a:r>
              <a:rPr lang="en-US" dirty="0"/>
              <a:t>972-448-9276</a:t>
            </a:r>
          </a:p>
          <a:p>
            <a:pPr marL="0" indent="0">
              <a:buClr>
                <a:srgbClr val="63B433"/>
              </a:buClr>
              <a:buNone/>
            </a:pPr>
            <a:r>
              <a:rPr lang="en-US" dirty="0"/>
              <a:t>trip.hillman@weaver.com</a:t>
            </a:r>
            <a:endParaRPr lang="en-US" dirty="0">
              <a:solidFill>
                <a:srgbClr val="000000"/>
              </a:solidFill>
            </a:endParaRPr>
          </a:p>
          <a:p>
            <a:pPr>
              <a:buClr>
                <a:srgbClr val="63B433"/>
              </a:buClr>
            </a:pPr>
            <a:endParaRPr lang="en-US" dirty="0">
              <a:solidFill>
                <a:srgbClr val="000000"/>
              </a:solidFill>
            </a:endParaRPr>
          </a:p>
          <a:p>
            <a:pPr marL="0" indent="0">
              <a:buClr>
                <a:srgbClr val="63B433"/>
              </a:buClr>
              <a:buNone/>
            </a:pPr>
            <a:r>
              <a:rPr lang="en-US" b="1" dirty="0"/>
              <a:t>Reema </a:t>
            </a:r>
            <a:r>
              <a:rPr lang="en-US" b="1" dirty="0" err="1"/>
              <a:t>Parappilly</a:t>
            </a:r>
            <a:endParaRPr lang="en-US" b="1" dirty="0"/>
          </a:p>
          <a:p>
            <a:pPr marL="0" indent="0">
              <a:buClr>
                <a:srgbClr val="63B433"/>
              </a:buClr>
              <a:buNone/>
            </a:pPr>
            <a:r>
              <a:rPr lang="en-US" b="1" dirty="0"/>
              <a:t>CISA, CDPSE</a:t>
            </a:r>
          </a:p>
          <a:p>
            <a:pPr marL="0" indent="0">
              <a:buClr>
                <a:srgbClr val="63B433"/>
              </a:buClr>
              <a:buNone/>
            </a:pPr>
            <a:r>
              <a:rPr lang="en-US" dirty="0"/>
              <a:t>Weaver, Partner | Governance, Risk, and Compliance Services</a:t>
            </a:r>
          </a:p>
          <a:p>
            <a:pPr marL="0" indent="0">
              <a:buClr>
                <a:srgbClr val="63B433"/>
              </a:buClr>
              <a:buNone/>
            </a:pPr>
            <a:r>
              <a:rPr lang="en-US" dirty="0"/>
              <a:t>832-320-3254</a:t>
            </a:r>
          </a:p>
          <a:p>
            <a:pPr marL="0" indent="0">
              <a:buClr>
                <a:srgbClr val="63B433"/>
              </a:buClr>
              <a:buNone/>
            </a:pPr>
            <a:r>
              <a:rPr lang="en-US" dirty="0"/>
              <a:t>reema.p@weaver.com</a:t>
            </a:r>
          </a:p>
          <a:p>
            <a:pPr>
              <a:buClr>
                <a:srgbClr val="63B433"/>
              </a:buClr>
            </a:pPr>
            <a:endParaRPr lang="en-US" dirty="0"/>
          </a:p>
        </p:txBody>
      </p:sp>
      <p:pic>
        <p:nvPicPr>
          <p:cNvPr id="4" name="Picture 3" descr="A person in a suit&#10;&#10;Description automatically generated">
            <a:extLst>
              <a:ext uri="{FF2B5EF4-FFF2-40B4-BE49-F238E27FC236}">
                <a16:creationId xmlns:a16="http://schemas.microsoft.com/office/drawing/2014/main" id="{CFAE90C4-F742-948C-F75D-ECAF3CBF25D5}"/>
              </a:ext>
            </a:extLst>
          </p:cNvPr>
          <p:cNvPicPr>
            <a:picLocks noChangeAspect="1"/>
          </p:cNvPicPr>
          <p:nvPr/>
        </p:nvPicPr>
        <p:blipFill>
          <a:blip r:embed="rId3"/>
          <a:stretch>
            <a:fillRect/>
          </a:stretch>
        </p:blipFill>
        <p:spPr>
          <a:xfrm>
            <a:off x="9302706" y="1124121"/>
            <a:ext cx="1461722" cy="2046412"/>
          </a:xfrm>
          <a:prstGeom prst="rect">
            <a:avLst/>
          </a:prstGeom>
          <a:ln>
            <a:solidFill>
              <a:schemeClr val="tx1"/>
            </a:solidFill>
          </a:ln>
        </p:spPr>
      </p:pic>
      <p:pic>
        <p:nvPicPr>
          <p:cNvPr id="5" name="Picture 4" descr="A person smiling at the camera&#10;&#10;Description automatically generated">
            <a:extLst>
              <a:ext uri="{FF2B5EF4-FFF2-40B4-BE49-F238E27FC236}">
                <a16:creationId xmlns:a16="http://schemas.microsoft.com/office/drawing/2014/main" id="{76819BF3-231B-069B-48F8-E17D32485DD2}"/>
              </a:ext>
            </a:extLst>
          </p:cNvPr>
          <p:cNvPicPr>
            <a:picLocks noChangeAspect="1"/>
          </p:cNvPicPr>
          <p:nvPr/>
        </p:nvPicPr>
        <p:blipFill>
          <a:blip r:embed="rId4"/>
          <a:stretch>
            <a:fillRect/>
          </a:stretch>
        </p:blipFill>
        <p:spPr>
          <a:xfrm>
            <a:off x="9369207" y="3507693"/>
            <a:ext cx="1461724" cy="2046413"/>
          </a:xfrm>
          <a:prstGeom prst="rect">
            <a:avLst/>
          </a:prstGeom>
          <a:ln>
            <a:solidFill>
              <a:schemeClr val="tx1"/>
            </a:solidFill>
          </a:ln>
        </p:spPr>
      </p:pic>
    </p:spTree>
    <p:extLst>
      <p:ext uri="{BB962C8B-B14F-4D97-AF65-F5344CB8AC3E}">
        <p14:creationId xmlns:p14="http://schemas.microsoft.com/office/powerpoint/2010/main" val="329555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3FBC-57F8-3F91-5FE3-83F59179A08F}"/>
              </a:ext>
            </a:extLst>
          </p:cNvPr>
          <p:cNvSpPr>
            <a:spLocks noGrp="1"/>
          </p:cNvSpPr>
          <p:nvPr>
            <p:ph type="title"/>
          </p:nvPr>
        </p:nvSpPr>
        <p:spPr/>
        <p:txBody>
          <a:bodyPr/>
          <a:lstStyle/>
          <a:p>
            <a:r>
              <a:rPr lang="en-US" dirty="0"/>
              <a:t>Risk Universe</a:t>
            </a:r>
          </a:p>
        </p:txBody>
      </p:sp>
      <p:graphicFrame>
        <p:nvGraphicFramePr>
          <p:cNvPr id="6" name="Content Placeholder 6">
            <a:extLst>
              <a:ext uri="{FF2B5EF4-FFF2-40B4-BE49-F238E27FC236}">
                <a16:creationId xmlns:a16="http://schemas.microsoft.com/office/drawing/2014/main" id="{AE12F57B-8BDF-CEAD-77C0-899A553BFB6D}"/>
              </a:ext>
            </a:extLst>
          </p:cNvPr>
          <p:cNvGraphicFramePr>
            <a:graphicFrameLocks/>
          </p:cNvGraphicFramePr>
          <p:nvPr>
            <p:extLst>
              <p:ext uri="{D42A27DB-BD31-4B8C-83A1-F6EECF244321}">
                <p14:modId xmlns:p14="http://schemas.microsoft.com/office/powerpoint/2010/main" val="2007016273"/>
              </p:ext>
            </p:extLst>
          </p:nvPr>
        </p:nvGraphicFramePr>
        <p:xfrm>
          <a:off x="216131" y="1064030"/>
          <a:ext cx="11488189" cy="4688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91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4007-11F3-E39B-E6EF-F401FF9B5D5E}"/>
              </a:ext>
            </a:extLst>
          </p:cNvPr>
          <p:cNvSpPr>
            <a:spLocks noGrp="1"/>
          </p:cNvSpPr>
          <p:nvPr>
            <p:ph type="title"/>
          </p:nvPr>
        </p:nvSpPr>
        <p:spPr/>
        <p:txBody>
          <a:bodyPr/>
          <a:lstStyle/>
          <a:p>
            <a:r>
              <a:rPr lang="en-US" dirty="0"/>
              <a:t>What Drives the Board Conversations</a:t>
            </a:r>
          </a:p>
        </p:txBody>
      </p:sp>
      <p:sp>
        <p:nvSpPr>
          <p:cNvPr id="3" name="Content Placeholder 2">
            <a:extLst>
              <a:ext uri="{FF2B5EF4-FFF2-40B4-BE49-F238E27FC236}">
                <a16:creationId xmlns:a16="http://schemas.microsoft.com/office/drawing/2014/main" id="{F5009AC5-CD67-2767-8256-DD3688ACC9C9}"/>
              </a:ext>
            </a:extLst>
          </p:cNvPr>
          <p:cNvSpPr>
            <a:spLocks noGrp="1"/>
          </p:cNvSpPr>
          <p:nvPr>
            <p:ph idx="1"/>
          </p:nvPr>
        </p:nvSpPr>
        <p:spPr/>
        <p:txBody>
          <a:bodyPr/>
          <a:lstStyle/>
          <a:p>
            <a:pPr>
              <a:buClr>
                <a:schemeClr val="tx1"/>
              </a:buClr>
            </a:pPr>
            <a:r>
              <a:rPr lang="en-US" dirty="0"/>
              <a:t>Board members’ background and experience typically drive the areas that they focus on</a:t>
            </a:r>
          </a:p>
          <a:p>
            <a:pPr>
              <a:buClr>
                <a:schemeClr val="tx1"/>
              </a:buClr>
            </a:pPr>
            <a:r>
              <a:rPr lang="en-US" dirty="0"/>
              <a:t>Entity strategy and major initiatives</a:t>
            </a:r>
          </a:p>
          <a:p>
            <a:pPr>
              <a:buClr>
                <a:schemeClr val="tx1"/>
              </a:buClr>
            </a:pPr>
            <a:r>
              <a:rPr lang="en-US" dirty="0"/>
              <a:t>Economy, market</a:t>
            </a:r>
          </a:p>
          <a:p>
            <a:pPr>
              <a:buClr>
                <a:schemeClr val="tx1"/>
              </a:buClr>
            </a:pPr>
            <a:r>
              <a:rPr lang="en-US" dirty="0"/>
              <a:t>Hot topics / current issues</a:t>
            </a:r>
          </a:p>
        </p:txBody>
      </p:sp>
    </p:spTree>
    <p:extLst>
      <p:ext uri="{BB962C8B-B14F-4D97-AF65-F5344CB8AC3E}">
        <p14:creationId xmlns:p14="http://schemas.microsoft.com/office/powerpoint/2010/main" val="161444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3102-C9F1-E81B-AA51-CADE76E66C47}"/>
              </a:ext>
            </a:extLst>
          </p:cNvPr>
          <p:cNvSpPr>
            <a:spLocks noGrp="1"/>
          </p:cNvSpPr>
          <p:nvPr>
            <p:ph type="title"/>
          </p:nvPr>
        </p:nvSpPr>
        <p:spPr/>
        <p:txBody>
          <a:bodyPr/>
          <a:lstStyle/>
          <a:p>
            <a:r>
              <a:rPr lang="en-US" dirty="0"/>
              <a:t>Management vs. Internal Audit</a:t>
            </a:r>
          </a:p>
        </p:txBody>
      </p:sp>
      <p:sp>
        <p:nvSpPr>
          <p:cNvPr id="3" name="Content Placeholder 2">
            <a:extLst>
              <a:ext uri="{FF2B5EF4-FFF2-40B4-BE49-F238E27FC236}">
                <a16:creationId xmlns:a16="http://schemas.microsoft.com/office/drawing/2014/main" id="{286C2520-BEC3-A9B6-FC75-5E5824161545}"/>
              </a:ext>
            </a:extLst>
          </p:cNvPr>
          <p:cNvSpPr>
            <a:spLocks noGrp="1"/>
          </p:cNvSpPr>
          <p:nvPr>
            <p:ph idx="1"/>
          </p:nvPr>
        </p:nvSpPr>
        <p:spPr/>
        <p:txBody>
          <a:bodyPr/>
          <a:lstStyle/>
          <a:p>
            <a:r>
              <a:rPr lang="en-US" dirty="0"/>
              <a:t>Management’s communications and priorities</a:t>
            </a:r>
          </a:p>
          <a:p>
            <a:r>
              <a:rPr lang="en-US" dirty="0"/>
              <a:t>Internal Audit’s communications, responsibilities and priorities</a:t>
            </a:r>
          </a:p>
        </p:txBody>
      </p:sp>
      <p:pic>
        <p:nvPicPr>
          <p:cNvPr id="4" name="Picture 2" descr="24,100+ Seesaw Stock Photos, Pictures ...">
            <a:extLst>
              <a:ext uri="{FF2B5EF4-FFF2-40B4-BE49-F238E27FC236}">
                <a16:creationId xmlns:a16="http://schemas.microsoft.com/office/drawing/2014/main" id="{8A1E9F92-D7CB-0F8F-54E2-4DA1AD671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797" y="3176048"/>
            <a:ext cx="3766039" cy="252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0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F39C12"/>
          </a:solidFill>
          <a:ln w="12700">
            <a:solidFill>
              <a:srgbClr val="F39C12"/>
            </a:solidFill>
            <a:prstDash val="solid"/>
          </a:ln>
        </p:spPr>
        <p:txBody>
          <a:bodyPr/>
          <a:lstStyle/>
          <a:p>
            <a:endParaRPr lang="en-US" sz="2400"/>
          </a:p>
        </p:txBody>
      </p:sp>
      <p:sp>
        <p:nvSpPr>
          <p:cNvPr id="5" name="Text 3"/>
          <p:cNvSpPr/>
          <p:nvPr/>
        </p:nvSpPr>
        <p:spPr>
          <a:xfrm>
            <a:off x="426720" y="552635"/>
            <a:ext cx="11216640" cy="1203224"/>
          </a:xfrm>
          <a:prstGeom prst="rect">
            <a:avLst/>
          </a:prstGeom>
          <a:noFill/>
          <a:ln/>
        </p:spPr>
        <p:txBody>
          <a:bodyPr wrap="square" rtlCol="0" anchor="t"/>
          <a:lstStyle/>
          <a:p>
            <a:r>
              <a:rPr lang="en-US" sz="5867" b="1" kern="0" spc="-133" dirty="0">
                <a:solidFill>
                  <a:schemeClr val="tx1">
                    <a:lumMod val="50000"/>
                    <a:lumOff val="50000"/>
                  </a:schemeClr>
                </a:solidFill>
              </a:rPr>
              <a:t>Cybersecurity Is Business Risk.</a:t>
            </a:r>
            <a:endParaRPr lang="en-US" sz="5867" dirty="0">
              <a:solidFill>
                <a:schemeClr val="tx1">
                  <a:lumMod val="50000"/>
                  <a:lumOff val="50000"/>
                </a:schemeClr>
              </a:solidFill>
            </a:endParaRPr>
          </a:p>
        </p:txBody>
      </p:sp>
      <p:sp>
        <p:nvSpPr>
          <p:cNvPr id="6" name="Text 4"/>
          <p:cNvSpPr/>
          <p:nvPr/>
        </p:nvSpPr>
        <p:spPr>
          <a:xfrm>
            <a:off x="426720" y="1616912"/>
            <a:ext cx="7559040" cy="548640"/>
          </a:xfrm>
          <a:prstGeom prst="rect">
            <a:avLst/>
          </a:prstGeom>
          <a:noFill/>
          <a:ln/>
        </p:spPr>
        <p:txBody>
          <a:bodyPr wrap="square" rtlCol="0" anchor="ctr"/>
          <a:lstStyle/>
          <a:p>
            <a:r>
              <a:rPr lang="en-US" sz="2133" i="1" dirty="0">
                <a:solidFill>
                  <a:srgbClr val="F39C12"/>
                </a:solidFill>
              </a:rPr>
              <a:t>What Boards Need to Hear — and Act On</a:t>
            </a:r>
            <a:endParaRPr lang="en-US" sz="2133" dirty="0"/>
          </a:p>
        </p:txBody>
      </p:sp>
      <p:sp>
        <p:nvSpPr>
          <p:cNvPr id="7" name="Shape 5"/>
          <p:cNvSpPr/>
          <p:nvPr/>
        </p:nvSpPr>
        <p:spPr>
          <a:xfrm>
            <a:off x="426720" y="2305550"/>
            <a:ext cx="6705600" cy="30480"/>
          </a:xfrm>
          <a:prstGeom prst="rect">
            <a:avLst/>
          </a:prstGeom>
          <a:solidFill>
            <a:srgbClr val="2E4057"/>
          </a:solidFill>
          <a:ln w="12700">
            <a:solidFill>
              <a:srgbClr val="2E4057"/>
            </a:solidFill>
            <a:prstDash val="solid"/>
          </a:ln>
        </p:spPr>
        <p:txBody>
          <a:bodyPr/>
          <a:lstStyle/>
          <a:p>
            <a:endParaRPr lang="en-US" sz="2400"/>
          </a:p>
        </p:txBody>
      </p:sp>
      <p:sp>
        <p:nvSpPr>
          <p:cNvPr id="8" name="Shape 6"/>
          <p:cNvSpPr/>
          <p:nvPr/>
        </p:nvSpPr>
        <p:spPr>
          <a:xfrm>
            <a:off x="426720" y="2776203"/>
            <a:ext cx="11338560" cy="2255520"/>
          </a:xfrm>
          <a:prstGeom prst="rect">
            <a:avLst/>
          </a:prstGeom>
          <a:solidFill>
            <a:srgbClr val="21418A"/>
          </a:solidFill>
          <a:ln w="19050">
            <a:solidFill>
              <a:srgbClr val="F39C12"/>
            </a:solidFill>
            <a:prstDash val="solid"/>
          </a:ln>
        </p:spPr>
        <p:txBody>
          <a:bodyPr/>
          <a:lstStyle/>
          <a:p>
            <a:endParaRPr lang="en-US" sz="2400"/>
          </a:p>
        </p:txBody>
      </p:sp>
      <p:sp>
        <p:nvSpPr>
          <p:cNvPr id="9" name="Text 7"/>
          <p:cNvSpPr/>
          <p:nvPr/>
        </p:nvSpPr>
        <p:spPr>
          <a:xfrm>
            <a:off x="670560" y="2898123"/>
            <a:ext cx="2438400" cy="341376"/>
          </a:xfrm>
          <a:prstGeom prst="rect">
            <a:avLst/>
          </a:prstGeom>
          <a:noFill/>
          <a:ln/>
        </p:spPr>
        <p:txBody>
          <a:bodyPr wrap="square" lIns="0" tIns="0" rIns="0" bIns="0" rtlCol="0" anchor="ctr"/>
          <a:lstStyle/>
          <a:p>
            <a:r>
              <a:rPr lang="en-US" sz="1067" b="1" kern="0" spc="400" dirty="0">
                <a:solidFill>
                  <a:srgbClr val="F39C12"/>
                </a:solidFill>
              </a:rPr>
              <a:t>KEY TAKEAWAY</a:t>
            </a:r>
            <a:endParaRPr lang="en-US" sz="1067" dirty="0"/>
          </a:p>
        </p:txBody>
      </p:sp>
      <p:sp>
        <p:nvSpPr>
          <p:cNvPr id="10" name="Text 8"/>
          <p:cNvSpPr/>
          <p:nvPr/>
        </p:nvSpPr>
        <p:spPr>
          <a:xfrm>
            <a:off x="670560" y="3263883"/>
            <a:ext cx="10972800" cy="1584960"/>
          </a:xfrm>
          <a:prstGeom prst="rect">
            <a:avLst/>
          </a:prstGeom>
          <a:noFill/>
          <a:ln/>
        </p:spPr>
        <p:txBody>
          <a:bodyPr wrap="square" rtlCol="0" anchor="t"/>
          <a:lstStyle/>
          <a:p>
            <a:pPr>
              <a:lnSpc>
                <a:spcPct val="130000"/>
              </a:lnSpc>
            </a:pPr>
            <a:r>
              <a:rPr lang="en-US" dirty="0">
                <a:solidFill>
                  <a:srgbClr val="FFFFFF"/>
                </a:solidFill>
              </a:rPr>
              <a:t>Boards that treat cybersecurity as an IT problem are exposed. Boards that treat it as enterprise risk - with clear appetite, financial consequence, and measurable resilience - are protected. </a:t>
            </a:r>
          </a:p>
          <a:p>
            <a:pPr>
              <a:lnSpc>
                <a:spcPct val="130000"/>
              </a:lnSpc>
            </a:pPr>
            <a:endParaRPr lang="en-US" dirty="0">
              <a:solidFill>
                <a:srgbClr val="FFFFFF"/>
              </a:solidFill>
            </a:endParaRPr>
          </a:p>
          <a:p>
            <a:pPr>
              <a:lnSpc>
                <a:spcPct val="130000"/>
              </a:lnSpc>
            </a:pPr>
            <a:r>
              <a:rPr lang="en-US" dirty="0">
                <a:solidFill>
                  <a:srgbClr val="FFFFFF"/>
                </a:solidFill>
              </a:rPr>
              <a:t>The CISO's job is to make that distinction impossible to ignore. &lt;&lt; </a:t>
            </a:r>
            <a:r>
              <a:rPr lang="en-US" b="1" dirty="0">
                <a:solidFill>
                  <a:srgbClr val="FFFFFF"/>
                </a:solidFill>
              </a:rPr>
              <a:t>Internal Audit </a:t>
            </a:r>
            <a:r>
              <a:rPr lang="en-US" dirty="0">
                <a:solidFill>
                  <a:srgbClr val="FFFFFF"/>
                </a:solidFill>
              </a:rPr>
              <a:t>may have to help!</a:t>
            </a:r>
            <a:endParaRPr lang="en-US" dirty="0"/>
          </a:p>
        </p:txBody>
      </p:sp>
      <p:sp>
        <p:nvSpPr>
          <p:cNvPr id="11" name="Text 9"/>
          <p:cNvSpPr/>
          <p:nvPr/>
        </p:nvSpPr>
        <p:spPr>
          <a:xfrm>
            <a:off x="426720" y="6461760"/>
            <a:ext cx="11338560" cy="268224"/>
          </a:xfrm>
          <a:prstGeom prst="rect">
            <a:avLst/>
          </a:prstGeom>
          <a:noFill/>
          <a:ln/>
        </p:spPr>
        <p:txBody>
          <a:bodyPr wrap="square" rtlCol="0" anchor="ctr"/>
          <a:lstStyle/>
          <a:p>
            <a:pPr algn="r"/>
            <a:r>
              <a:rPr lang="en-US" sz="1067" dirty="0">
                <a:solidFill>
                  <a:srgbClr val="8395A7"/>
                </a:solidFill>
              </a:rPr>
              <a:t>Prepared for Board Review  ·  Confidential</a:t>
            </a:r>
            <a:endParaRPr lang="en-US" sz="1067" dirty="0"/>
          </a:p>
        </p:txBody>
      </p:sp>
      <p:sp>
        <p:nvSpPr>
          <p:cNvPr id="30" name="Shape 28"/>
          <p:cNvSpPr/>
          <p:nvPr/>
        </p:nvSpPr>
        <p:spPr>
          <a:xfrm>
            <a:off x="426720" y="5291854"/>
            <a:ext cx="11338560" cy="701040"/>
          </a:xfrm>
          <a:prstGeom prst="rect">
            <a:avLst/>
          </a:prstGeom>
          <a:solidFill>
            <a:srgbClr val="00BAC7"/>
          </a:solidFill>
          <a:ln w="12700">
            <a:solidFill>
              <a:srgbClr val="1B4F72"/>
            </a:solidFill>
            <a:prstDash val="solid"/>
          </a:ln>
        </p:spPr>
        <p:txBody>
          <a:bodyPr/>
          <a:lstStyle/>
          <a:p>
            <a:endParaRPr lang="en-US" sz="2400"/>
          </a:p>
        </p:txBody>
      </p:sp>
      <p:sp>
        <p:nvSpPr>
          <p:cNvPr id="31" name="Text 29"/>
          <p:cNvSpPr/>
          <p:nvPr/>
        </p:nvSpPr>
        <p:spPr>
          <a:xfrm>
            <a:off x="792480" y="5291854"/>
            <a:ext cx="10658246" cy="701040"/>
          </a:xfrm>
          <a:prstGeom prst="rect">
            <a:avLst/>
          </a:prstGeom>
          <a:noFill/>
          <a:ln/>
        </p:spPr>
        <p:txBody>
          <a:bodyPr wrap="square" rtlCol="0" anchor="ctr"/>
          <a:lstStyle/>
          <a:p>
            <a:r>
              <a:rPr lang="en-US" sz="1600" i="1" dirty="0">
                <a:solidFill>
                  <a:srgbClr val="FFFFFF"/>
                </a:solidFill>
              </a:rPr>
              <a:t>"The board's job is to make sure management is doing its job. My job is to align with management on cyber risk strategy and get their support." — Adam Fletcher, CSO, Blackstone</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1097280"/>
          </a:xfrm>
          <a:prstGeom prst="rect">
            <a:avLst/>
          </a:prstGeom>
          <a:solidFill>
            <a:srgbClr val="0D1B2A"/>
          </a:solidFill>
          <a:ln w="12700">
            <a:solidFill>
              <a:srgbClr val="0D1B2A"/>
            </a:solidFill>
            <a:prstDash val="solid"/>
          </a:ln>
        </p:spPr>
        <p:txBody>
          <a:bodyPr/>
          <a:lstStyle/>
          <a:p>
            <a:endParaRPr lang="en-US" sz="2400"/>
          </a:p>
        </p:txBody>
      </p:sp>
      <p:sp>
        <p:nvSpPr>
          <p:cNvPr id="3" name="Text 1"/>
          <p:cNvSpPr/>
          <p:nvPr/>
        </p:nvSpPr>
        <p:spPr>
          <a:xfrm>
            <a:off x="487680" y="0"/>
            <a:ext cx="10972800" cy="1097280"/>
          </a:xfrm>
          <a:prstGeom prst="rect">
            <a:avLst/>
          </a:prstGeom>
          <a:noFill/>
          <a:ln/>
        </p:spPr>
        <p:txBody>
          <a:bodyPr wrap="square" rtlCol="0" anchor="ctr"/>
          <a:lstStyle/>
          <a:p>
            <a:r>
              <a:rPr lang="en-US" sz="2933" b="1" kern="0" spc="133" dirty="0">
                <a:solidFill>
                  <a:srgbClr val="FFFFFF"/>
                </a:solidFill>
              </a:rPr>
              <a:t>WHAT THE BOARD NEEDS TO KNOW</a:t>
            </a:r>
            <a:endParaRPr lang="en-US" sz="2933" dirty="0"/>
          </a:p>
        </p:txBody>
      </p:sp>
      <p:sp>
        <p:nvSpPr>
          <p:cNvPr id="6" name="Shape 4"/>
          <p:cNvSpPr/>
          <p:nvPr/>
        </p:nvSpPr>
        <p:spPr>
          <a:xfrm>
            <a:off x="341376" y="1280160"/>
            <a:ext cx="3657600" cy="4632960"/>
          </a:xfrm>
          <a:prstGeom prst="rect">
            <a:avLst/>
          </a:prstGeom>
          <a:solidFill>
            <a:srgbClr val="FFFFFF"/>
          </a:solidFill>
          <a:ln w="9525">
            <a:solidFill>
              <a:srgbClr val="D0D8E0"/>
            </a:solidFill>
            <a:prstDash val="solid"/>
          </a:ln>
          <a:effectLst>
            <a:outerShdw blurRad="101600" dist="25400" dir="8100000" algn="bl" rotWithShape="0">
              <a:srgbClr val="000000">
                <a:alpha val="8000"/>
              </a:srgbClr>
            </a:outerShdw>
          </a:effectLst>
        </p:spPr>
        <p:txBody>
          <a:bodyPr/>
          <a:lstStyle/>
          <a:p>
            <a:endParaRPr lang="en-US" sz="2400"/>
          </a:p>
        </p:txBody>
      </p:sp>
      <p:sp>
        <p:nvSpPr>
          <p:cNvPr id="7" name="Shape 5"/>
          <p:cNvSpPr/>
          <p:nvPr/>
        </p:nvSpPr>
        <p:spPr>
          <a:xfrm>
            <a:off x="341376" y="1280160"/>
            <a:ext cx="3657600" cy="109728"/>
          </a:xfrm>
          <a:prstGeom prst="rect">
            <a:avLst/>
          </a:prstGeom>
          <a:solidFill>
            <a:srgbClr val="F39C12"/>
          </a:solidFill>
          <a:ln w="12700">
            <a:solidFill>
              <a:srgbClr val="F39C12"/>
            </a:solidFill>
            <a:prstDash val="solid"/>
          </a:ln>
        </p:spPr>
        <p:txBody>
          <a:bodyPr/>
          <a:lstStyle/>
          <a:p>
            <a:endParaRPr lang="en-US" sz="2400"/>
          </a:p>
        </p:txBody>
      </p:sp>
      <p:sp>
        <p:nvSpPr>
          <p:cNvPr id="8" name="Shape 6"/>
          <p:cNvSpPr/>
          <p:nvPr/>
        </p:nvSpPr>
        <p:spPr>
          <a:xfrm>
            <a:off x="585216" y="1548384"/>
            <a:ext cx="560832" cy="560832"/>
          </a:xfrm>
          <a:prstGeom prst="rect">
            <a:avLst/>
          </a:prstGeom>
          <a:solidFill>
            <a:srgbClr val="0D1B2A"/>
          </a:solidFill>
          <a:ln w="12700">
            <a:solidFill>
              <a:srgbClr val="0D1B2A"/>
            </a:solidFill>
            <a:prstDash val="solid"/>
          </a:ln>
        </p:spPr>
        <p:txBody>
          <a:bodyPr/>
          <a:lstStyle/>
          <a:p>
            <a:endParaRPr lang="en-US" sz="2400"/>
          </a:p>
        </p:txBody>
      </p:sp>
      <p:sp>
        <p:nvSpPr>
          <p:cNvPr id="9" name="Text 7"/>
          <p:cNvSpPr/>
          <p:nvPr/>
        </p:nvSpPr>
        <p:spPr>
          <a:xfrm>
            <a:off x="585216" y="1548384"/>
            <a:ext cx="560832" cy="560832"/>
          </a:xfrm>
          <a:prstGeom prst="rect">
            <a:avLst/>
          </a:prstGeom>
          <a:noFill/>
          <a:ln/>
        </p:spPr>
        <p:txBody>
          <a:bodyPr wrap="square" lIns="0" tIns="0" rIns="0" bIns="0" rtlCol="0" anchor="ctr"/>
          <a:lstStyle/>
          <a:p>
            <a:pPr algn="ctr"/>
            <a:r>
              <a:rPr lang="en-US" sz="1733" b="1" dirty="0">
                <a:solidFill>
                  <a:srgbClr val="F39C12"/>
                </a:solidFill>
              </a:rPr>
              <a:t>01</a:t>
            </a:r>
            <a:endParaRPr lang="en-US" sz="1733" dirty="0"/>
          </a:p>
        </p:txBody>
      </p:sp>
      <p:sp>
        <p:nvSpPr>
          <p:cNvPr id="10" name="Text 8"/>
          <p:cNvSpPr/>
          <p:nvPr/>
        </p:nvSpPr>
        <p:spPr>
          <a:xfrm>
            <a:off x="585216" y="2231136"/>
            <a:ext cx="3169920" cy="877824"/>
          </a:xfrm>
          <a:prstGeom prst="rect">
            <a:avLst/>
          </a:prstGeom>
          <a:noFill/>
          <a:ln/>
        </p:spPr>
        <p:txBody>
          <a:bodyPr wrap="square" rtlCol="0" anchor="t"/>
          <a:lstStyle/>
          <a:p>
            <a:r>
              <a:rPr lang="en-US" sz="2000" b="1" dirty="0">
                <a:solidFill>
                  <a:srgbClr val="1A252F"/>
                </a:solidFill>
              </a:rPr>
              <a:t>Risk Posture,</a:t>
            </a:r>
            <a:endParaRPr lang="en-US" sz="2000" dirty="0"/>
          </a:p>
          <a:p>
            <a:r>
              <a:rPr lang="en-US" sz="2000" b="1" dirty="0">
                <a:solidFill>
                  <a:srgbClr val="1A252F"/>
                </a:solidFill>
              </a:rPr>
              <a:t>Not Activity</a:t>
            </a:r>
            <a:endParaRPr lang="en-US" sz="2000" dirty="0"/>
          </a:p>
        </p:txBody>
      </p:sp>
      <p:sp>
        <p:nvSpPr>
          <p:cNvPr id="11" name="Shape 9"/>
          <p:cNvSpPr/>
          <p:nvPr/>
        </p:nvSpPr>
        <p:spPr>
          <a:xfrm>
            <a:off x="585216" y="3206496"/>
            <a:ext cx="3169920" cy="24384"/>
          </a:xfrm>
          <a:prstGeom prst="rect">
            <a:avLst/>
          </a:prstGeom>
          <a:solidFill>
            <a:srgbClr val="F39C12"/>
          </a:solidFill>
          <a:ln w="12700">
            <a:solidFill>
              <a:srgbClr val="F39C12"/>
            </a:solidFill>
            <a:prstDash val="solid"/>
          </a:ln>
        </p:spPr>
        <p:txBody>
          <a:bodyPr/>
          <a:lstStyle/>
          <a:p>
            <a:endParaRPr lang="en-US" sz="2400"/>
          </a:p>
        </p:txBody>
      </p:sp>
      <p:sp>
        <p:nvSpPr>
          <p:cNvPr id="12" name="Text 10"/>
          <p:cNvSpPr/>
          <p:nvPr/>
        </p:nvSpPr>
        <p:spPr>
          <a:xfrm>
            <a:off x="585216" y="3352800"/>
            <a:ext cx="3169920" cy="2438400"/>
          </a:xfrm>
          <a:prstGeom prst="rect">
            <a:avLst/>
          </a:prstGeom>
          <a:noFill/>
          <a:ln/>
        </p:spPr>
        <p:txBody>
          <a:bodyPr wrap="square" rtlCol="0" anchor="t"/>
          <a:lstStyle/>
          <a:p>
            <a:pPr>
              <a:lnSpc>
                <a:spcPct val="135000"/>
              </a:lnSpc>
            </a:pPr>
            <a:r>
              <a:rPr lang="en-US" sz="1533" dirty="0">
                <a:solidFill>
                  <a:srgbClr val="1A252F"/>
                </a:solidFill>
              </a:rPr>
              <a:t>Boards don't need to know how many attacks were blocked. They need to know whether </a:t>
            </a:r>
            <a:r>
              <a:rPr lang="en-US" sz="1533" b="1" dirty="0">
                <a:solidFill>
                  <a:srgbClr val="1A252F"/>
                </a:solidFill>
              </a:rPr>
              <a:t>risk is rising or falling, </a:t>
            </a:r>
            <a:r>
              <a:rPr lang="en-US" sz="1533" dirty="0">
                <a:solidFill>
                  <a:srgbClr val="1A252F"/>
                </a:solidFill>
              </a:rPr>
              <a:t>and why. Frame every update around </a:t>
            </a:r>
            <a:r>
              <a:rPr lang="en-US" sz="1533" b="1" dirty="0">
                <a:solidFill>
                  <a:srgbClr val="1A252F"/>
                </a:solidFill>
              </a:rPr>
              <a:t>org exposure, not security operations</a:t>
            </a:r>
            <a:r>
              <a:rPr lang="en-US" sz="1533" dirty="0">
                <a:solidFill>
                  <a:srgbClr val="1A252F"/>
                </a:solidFill>
              </a:rPr>
              <a:t>.</a:t>
            </a:r>
            <a:endParaRPr lang="en-US" sz="1533" dirty="0"/>
          </a:p>
        </p:txBody>
      </p:sp>
      <p:sp>
        <p:nvSpPr>
          <p:cNvPr id="14" name="Shape 12"/>
          <p:cNvSpPr/>
          <p:nvPr/>
        </p:nvSpPr>
        <p:spPr>
          <a:xfrm>
            <a:off x="4340352" y="1280160"/>
            <a:ext cx="3657600" cy="4632960"/>
          </a:xfrm>
          <a:prstGeom prst="rect">
            <a:avLst/>
          </a:prstGeom>
          <a:solidFill>
            <a:srgbClr val="FFFFFF"/>
          </a:solidFill>
          <a:ln w="9525">
            <a:solidFill>
              <a:srgbClr val="D0D8E0"/>
            </a:solidFill>
            <a:prstDash val="solid"/>
          </a:ln>
          <a:effectLst>
            <a:outerShdw blurRad="101600" dist="25400" dir="8100000" algn="bl" rotWithShape="0">
              <a:srgbClr val="000000">
                <a:alpha val="8000"/>
              </a:srgbClr>
            </a:outerShdw>
          </a:effectLst>
        </p:spPr>
        <p:txBody>
          <a:bodyPr/>
          <a:lstStyle/>
          <a:p>
            <a:endParaRPr lang="en-US" sz="2400"/>
          </a:p>
        </p:txBody>
      </p:sp>
      <p:sp>
        <p:nvSpPr>
          <p:cNvPr id="15" name="Shape 13"/>
          <p:cNvSpPr/>
          <p:nvPr/>
        </p:nvSpPr>
        <p:spPr>
          <a:xfrm>
            <a:off x="4340352" y="1280160"/>
            <a:ext cx="3657600" cy="109728"/>
          </a:xfrm>
          <a:prstGeom prst="rect">
            <a:avLst/>
          </a:prstGeom>
          <a:solidFill>
            <a:srgbClr val="F39C12"/>
          </a:solidFill>
          <a:ln w="12700">
            <a:solidFill>
              <a:srgbClr val="F39C12"/>
            </a:solidFill>
            <a:prstDash val="solid"/>
          </a:ln>
        </p:spPr>
        <p:txBody>
          <a:bodyPr/>
          <a:lstStyle/>
          <a:p>
            <a:endParaRPr lang="en-US" sz="2400"/>
          </a:p>
        </p:txBody>
      </p:sp>
      <p:sp>
        <p:nvSpPr>
          <p:cNvPr id="16" name="Shape 14"/>
          <p:cNvSpPr/>
          <p:nvPr/>
        </p:nvSpPr>
        <p:spPr>
          <a:xfrm>
            <a:off x="4584192" y="1548384"/>
            <a:ext cx="560832" cy="560832"/>
          </a:xfrm>
          <a:prstGeom prst="rect">
            <a:avLst/>
          </a:prstGeom>
          <a:solidFill>
            <a:srgbClr val="0D1B2A"/>
          </a:solidFill>
          <a:ln w="12700">
            <a:solidFill>
              <a:srgbClr val="0D1B2A"/>
            </a:solidFill>
            <a:prstDash val="solid"/>
          </a:ln>
        </p:spPr>
        <p:txBody>
          <a:bodyPr/>
          <a:lstStyle/>
          <a:p>
            <a:endParaRPr lang="en-US" sz="2400"/>
          </a:p>
        </p:txBody>
      </p:sp>
      <p:sp>
        <p:nvSpPr>
          <p:cNvPr id="17" name="Text 15"/>
          <p:cNvSpPr/>
          <p:nvPr/>
        </p:nvSpPr>
        <p:spPr>
          <a:xfrm>
            <a:off x="4584192" y="1548384"/>
            <a:ext cx="560832" cy="560832"/>
          </a:xfrm>
          <a:prstGeom prst="rect">
            <a:avLst/>
          </a:prstGeom>
          <a:noFill/>
          <a:ln/>
        </p:spPr>
        <p:txBody>
          <a:bodyPr wrap="square" lIns="0" tIns="0" rIns="0" bIns="0" rtlCol="0" anchor="ctr"/>
          <a:lstStyle/>
          <a:p>
            <a:pPr algn="ctr"/>
            <a:r>
              <a:rPr lang="en-US" sz="1733" b="1" dirty="0">
                <a:solidFill>
                  <a:srgbClr val="F39C12"/>
                </a:solidFill>
              </a:rPr>
              <a:t>02</a:t>
            </a:r>
            <a:endParaRPr lang="en-US" sz="1733" dirty="0"/>
          </a:p>
        </p:txBody>
      </p:sp>
      <p:sp>
        <p:nvSpPr>
          <p:cNvPr id="18" name="Text 16"/>
          <p:cNvSpPr/>
          <p:nvPr/>
        </p:nvSpPr>
        <p:spPr>
          <a:xfrm>
            <a:off x="4584192" y="2231136"/>
            <a:ext cx="3169920" cy="877824"/>
          </a:xfrm>
          <a:prstGeom prst="rect">
            <a:avLst/>
          </a:prstGeom>
          <a:noFill/>
          <a:ln/>
        </p:spPr>
        <p:txBody>
          <a:bodyPr wrap="square" rtlCol="0" anchor="t"/>
          <a:lstStyle/>
          <a:p>
            <a:r>
              <a:rPr lang="en-US" sz="2000" b="1" dirty="0">
                <a:solidFill>
                  <a:srgbClr val="1A252F"/>
                </a:solidFill>
              </a:rPr>
              <a:t>Signals That</a:t>
            </a:r>
            <a:endParaRPr lang="en-US" sz="2000" dirty="0"/>
          </a:p>
          <a:p>
            <a:r>
              <a:rPr lang="en-US" sz="2000" b="1" dirty="0">
                <a:solidFill>
                  <a:srgbClr val="1A252F"/>
                </a:solidFill>
              </a:rPr>
              <a:t>Drive Decisions</a:t>
            </a:r>
            <a:endParaRPr lang="en-US" sz="2000" dirty="0"/>
          </a:p>
        </p:txBody>
      </p:sp>
      <p:sp>
        <p:nvSpPr>
          <p:cNvPr id="19" name="Shape 17"/>
          <p:cNvSpPr/>
          <p:nvPr/>
        </p:nvSpPr>
        <p:spPr>
          <a:xfrm>
            <a:off x="4584192" y="3206496"/>
            <a:ext cx="3169920" cy="24384"/>
          </a:xfrm>
          <a:prstGeom prst="rect">
            <a:avLst/>
          </a:prstGeom>
          <a:solidFill>
            <a:srgbClr val="F39C12"/>
          </a:solidFill>
          <a:ln w="12700">
            <a:solidFill>
              <a:srgbClr val="F39C12"/>
            </a:solidFill>
            <a:prstDash val="solid"/>
          </a:ln>
        </p:spPr>
        <p:txBody>
          <a:bodyPr/>
          <a:lstStyle/>
          <a:p>
            <a:endParaRPr lang="en-US" sz="2400"/>
          </a:p>
        </p:txBody>
      </p:sp>
      <p:sp>
        <p:nvSpPr>
          <p:cNvPr id="20" name="Text 18"/>
          <p:cNvSpPr/>
          <p:nvPr/>
        </p:nvSpPr>
        <p:spPr>
          <a:xfrm>
            <a:off x="4584191" y="3352800"/>
            <a:ext cx="3298567" cy="2097024"/>
          </a:xfrm>
          <a:prstGeom prst="rect">
            <a:avLst/>
          </a:prstGeom>
          <a:noFill/>
          <a:ln/>
        </p:spPr>
        <p:txBody>
          <a:bodyPr wrap="square" rtlCol="0" anchor="t"/>
          <a:lstStyle/>
          <a:p>
            <a:pPr>
              <a:lnSpc>
                <a:spcPct val="135000"/>
              </a:lnSpc>
            </a:pPr>
            <a:r>
              <a:rPr lang="en-US" sz="1533" dirty="0">
                <a:solidFill>
                  <a:srgbClr val="1A252F"/>
                </a:solidFill>
              </a:rPr>
              <a:t>The metrics that matter: </a:t>
            </a:r>
            <a:r>
              <a:rPr lang="en-US" sz="1533" b="1" dirty="0">
                <a:solidFill>
                  <a:srgbClr val="1A252F"/>
                </a:solidFill>
              </a:rPr>
              <a:t>detection speed</a:t>
            </a:r>
            <a:r>
              <a:rPr lang="en-US" sz="1533" dirty="0">
                <a:solidFill>
                  <a:srgbClr val="1A252F"/>
                </a:solidFill>
              </a:rPr>
              <a:t>, </a:t>
            </a:r>
            <a:r>
              <a:rPr lang="en-US" sz="1533" b="1" dirty="0">
                <a:solidFill>
                  <a:srgbClr val="1A252F"/>
                </a:solidFill>
              </a:rPr>
              <a:t>containment time</a:t>
            </a:r>
            <a:r>
              <a:rPr lang="en-US" sz="1533" dirty="0">
                <a:solidFill>
                  <a:srgbClr val="1A252F"/>
                </a:solidFill>
              </a:rPr>
              <a:t>, resilience posture, </a:t>
            </a:r>
            <a:r>
              <a:rPr lang="en-US" sz="1533" b="1" dirty="0">
                <a:solidFill>
                  <a:srgbClr val="1A252F"/>
                </a:solidFill>
              </a:rPr>
              <a:t>third-party exposure</a:t>
            </a:r>
            <a:r>
              <a:rPr lang="en-US" sz="1533" dirty="0">
                <a:solidFill>
                  <a:srgbClr val="1A252F"/>
                </a:solidFill>
              </a:rPr>
              <a:t>, compliance, and budget. Each one maps directly to financial consequence.</a:t>
            </a:r>
            <a:endParaRPr lang="en-US" sz="1533" dirty="0"/>
          </a:p>
        </p:txBody>
      </p:sp>
      <p:sp>
        <p:nvSpPr>
          <p:cNvPr id="22" name="Shape 20"/>
          <p:cNvSpPr/>
          <p:nvPr/>
        </p:nvSpPr>
        <p:spPr>
          <a:xfrm>
            <a:off x="8339328" y="1280160"/>
            <a:ext cx="3657600" cy="4632960"/>
          </a:xfrm>
          <a:prstGeom prst="rect">
            <a:avLst/>
          </a:prstGeom>
          <a:solidFill>
            <a:srgbClr val="FFFFFF"/>
          </a:solidFill>
          <a:ln w="9525">
            <a:solidFill>
              <a:srgbClr val="D0D8E0"/>
            </a:solidFill>
            <a:prstDash val="solid"/>
          </a:ln>
          <a:effectLst>
            <a:outerShdw blurRad="101600" dist="25400" dir="8100000" algn="bl" rotWithShape="0">
              <a:srgbClr val="000000">
                <a:alpha val="8000"/>
              </a:srgbClr>
            </a:outerShdw>
          </a:effectLst>
        </p:spPr>
        <p:txBody>
          <a:bodyPr/>
          <a:lstStyle/>
          <a:p>
            <a:endParaRPr lang="en-US" sz="2400"/>
          </a:p>
        </p:txBody>
      </p:sp>
      <p:sp>
        <p:nvSpPr>
          <p:cNvPr id="23" name="Shape 21"/>
          <p:cNvSpPr/>
          <p:nvPr/>
        </p:nvSpPr>
        <p:spPr>
          <a:xfrm>
            <a:off x="8339328" y="1280160"/>
            <a:ext cx="3657600" cy="109728"/>
          </a:xfrm>
          <a:prstGeom prst="rect">
            <a:avLst/>
          </a:prstGeom>
          <a:solidFill>
            <a:srgbClr val="F39C12"/>
          </a:solidFill>
          <a:ln w="12700">
            <a:solidFill>
              <a:srgbClr val="F39C12"/>
            </a:solidFill>
            <a:prstDash val="solid"/>
          </a:ln>
        </p:spPr>
        <p:txBody>
          <a:bodyPr/>
          <a:lstStyle/>
          <a:p>
            <a:endParaRPr lang="en-US" sz="2400"/>
          </a:p>
        </p:txBody>
      </p:sp>
      <p:sp>
        <p:nvSpPr>
          <p:cNvPr id="24" name="Shape 22"/>
          <p:cNvSpPr/>
          <p:nvPr/>
        </p:nvSpPr>
        <p:spPr>
          <a:xfrm>
            <a:off x="8583168" y="1548384"/>
            <a:ext cx="560832" cy="560832"/>
          </a:xfrm>
          <a:prstGeom prst="rect">
            <a:avLst/>
          </a:prstGeom>
          <a:solidFill>
            <a:srgbClr val="0D1B2A"/>
          </a:solidFill>
          <a:ln w="12700">
            <a:solidFill>
              <a:srgbClr val="0D1B2A"/>
            </a:solidFill>
            <a:prstDash val="solid"/>
          </a:ln>
        </p:spPr>
        <p:txBody>
          <a:bodyPr/>
          <a:lstStyle/>
          <a:p>
            <a:endParaRPr lang="en-US" sz="2400"/>
          </a:p>
        </p:txBody>
      </p:sp>
      <p:sp>
        <p:nvSpPr>
          <p:cNvPr id="25" name="Text 23"/>
          <p:cNvSpPr/>
          <p:nvPr/>
        </p:nvSpPr>
        <p:spPr>
          <a:xfrm>
            <a:off x="8583168" y="1548384"/>
            <a:ext cx="560832" cy="560832"/>
          </a:xfrm>
          <a:prstGeom prst="rect">
            <a:avLst/>
          </a:prstGeom>
          <a:noFill/>
          <a:ln/>
        </p:spPr>
        <p:txBody>
          <a:bodyPr wrap="square" lIns="0" tIns="0" rIns="0" bIns="0" rtlCol="0" anchor="ctr"/>
          <a:lstStyle/>
          <a:p>
            <a:pPr algn="ctr"/>
            <a:r>
              <a:rPr lang="en-US" sz="1733" b="1" dirty="0">
                <a:solidFill>
                  <a:srgbClr val="F39C12"/>
                </a:solidFill>
              </a:rPr>
              <a:t>03</a:t>
            </a:r>
            <a:endParaRPr lang="en-US" sz="1733" dirty="0"/>
          </a:p>
        </p:txBody>
      </p:sp>
      <p:sp>
        <p:nvSpPr>
          <p:cNvPr id="26" name="Text 24"/>
          <p:cNvSpPr/>
          <p:nvPr/>
        </p:nvSpPr>
        <p:spPr>
          <a:xfrm>
            <a:off x="8583168" y="2231136"/>
            <a:ext cx="3169920" cy="877824"/>
          </a:xfrm>
          <a:prstGeom prst="rect">
            <a:avLst/>
          </a:prstGeom>
          <a:noFill/>
          <a:ln/>
        </p:spPr>
        <p:txBody>
          <a:bodyPr wrap="square" rtlCol="0" anchor="t"/>
          <a:lstStyle/>
          <a:p>
            <a:r>
              <a:rPr lang="en-US" sz="2000" b="1" dirty="0">
                <a:solidFill>
                  <a:srgbClr val="1A252F"/>
                </a:solidFill>
              </a:rPr>
              <a:t>What You Need</a:t>
            </a:r>
            <a:endParaRPr lang="en-US" sz="2000" dirty="0"/>
          </a:p>
          <a:p>
            <a:r>
              <a:rPr lang="en-US" sz="2000" b="1" dirty="0">
                <a:solidFill>
                  <a:srgbClr val="1A252F"/>
                </a:solidFill>
              </a:rPr>
              <a:t>From Them</a:t>
            </a:r>
            <a:endParaRPr lang="en-US" sz="2000" dirty="0"/>
          </a:p>
        </p:txBody>
      </p:sp>
      <p:sp>
        <p:nvSpPr>
          <p:cNvPr id="27" name="Shape 25"/>
          <p:cNvSpPr/>
          <p:nvPr/>
        </p:nvSpPr>
        <p:spPr>
          <a:xfrm>
            <a:off x="8583168" y="3206496"/>
            <a:ext cx="3169920" cy="24384"/>
          </a:xfrm>
          <a:prstGeom prst="rect">
            <a:avLst/>
          </a:prstGeom>
          <a:solidFill>
            <a:srgbClr val="F39C12"/>
          </a:solidFill>
          <a:ln w="12700">
            <a:solidFill>
              <a:srgbClr val="F39C12"/>
            </a:solidFill>
            <a:prstDash val="solid"/>
          </a:ln>
        </p:spPr>
        <p:txBody>
          <a:bodyPr/>
          <a:lstStyle/>
          <a:p>
            <a:endParaRPr lang="en-US" sz="2400"/>
          </a:p>
        </p:txBody>
      </p:sp>
      <p:sp>
        <p:nvSpPr>
          <p:cNvPr id="28" name="Text 26"/>
          <p:cNvSpPr/>
          <p:nvPr/>
        </p:nvSpPr>
        <p:spPr>
          <a:xfrm>
            <a:off x="8583168" y="3352800"/>
            <a:ext cx="3169920" cy="2097024"/>
          </a:xfrm>
          <a:prstGeom prst="rect">
            <a:avLst/>
          </a:prstGeom>
          <a:noFill/>
          <a:ln/>
        </p:spPr>
        <p:txBody>
          <a:bodyPr wrap="square" rtlCol="0" anchor="t"/>
          <a:lstStyle/>
          <a:p>
            <a:pPr>
              <a:lnSpc>
                <a:spcPct val="135000"/>
              </a:lnSpc>
            </a:pPr>
            <a:r>
              <a:rPr lang="en-US" sz="1533" dirty="0">
                <a:solidFill>
                  <a:srgbClr val="1A252F"/>
                </a:solidFill>
              </a:rPr>
              <a:t>Be explicit. Do you need more funding for an unfunded initiative? Policy cover for a hard tradeoff? Board members can only help if you ask the right questions — make it easy for them to act.</a:t>
            </a:r>
            <a:endParaRPr lang="en-US" sz="153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D1ABB482F0D24E8244E0C4ACB516D7" ma:contentTypeVersion="12" ma:contentTypeDescription="Create a new document." ma:contentTypeScope="" ma:versionID="ee8b304d082bcab0308249794b38d0af">
  <xsd:schema xmlns:xsd="http://www.w3.org/2001/XMLSchema" xmlns:xs="http://www.w3.org/2001/XMLSchema" xmlns:p="http://schemas.microsoft.com/office/2006/metadata/properties" xmlns:ns2="669232d9-cfa7-419f-b63b-1c548974579b" xmlns:ns3="78d0de1d-4220-4f91-9c5a-2d50a9c85bb4" targetNamespace="http://schemas.microsoft.com/office/2006/metadata/properties" ma:root="true" ma:fieldsID="1136056ba2fc8e42dc3a3a5382e06c67" ns2:_="" ns3:_="">
    <xsd:import namespace="669232d9-cfa7-419f-b63b-1c548974579b"/>
    <xsd:import namespace="78d0de1d-4220-4f91-9c5a-2d50a9c85b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9232d9-cfa7-419f-b63b-1c54897457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f31d17-e741-4296-85e0-e95944d9f3b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d0de1d-4220-4f91-9c5a-2d50a9c85bb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53ac403-3c2f-4c38-bad2-f1c166519657}" ma:internalName="TaxCatchAll" ma:showField="CatchAllData" ma:web="78d0de1d-4220-4f91-9c5a-2d50a9c85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8d0de1d-4220-4f91-9c5a-2d50a9c85bb4" xsi:nil="true"/>
    <lcf76f155ced4ddcb4097134ff3c332f xmlns="669232d9-cfa7-419f-b63b-1c54897457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AF063F-E888-4CE2-B713-7B4FE7BE3540}">
  <ds:schemaRefs>
    <ds:schemaRef ds:uri="http://schemas.microsoft.com/sharepoint/v3/contenttype/forms"/>
  </ds:schemaRefs>
</ds:datastoreItem>
</file>

<file path=customXml/itemProps2.xml><?xml version="1.0" encoding="utf-8"?>
<ds:datastoreItem xmlns:ds="http://schemas.openxmlformats.org/officeDocument/2006/customXml" ds:itemID="{005CAC5B-2754-4F01-ACA6-8CFE5EE5B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9232d9-cfa7-419f-b63b-1c548974579b"/>
    <ds:schemaRef ds:uri="78d0de1d-4220-4f91-9c5a-2d50a9c85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7E821-8008-4273-8F90-65881FC3EB82}">
  <ds:schemaRefs>
    <ds:schemaRef ds:uri="78d0de1d-4220-4f91-9c5a-2d50a9c85bb4"/>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 ds:uri="669232d9-cfa7-419f-b63b-1c548974579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TotalTime>
  <Words>1943</Words>
  <Application>Microsoft Office PowerPoint</Application>
  <PresentationFormat>Widescreen</PresentationFormat>
  <Paragraphs>216</Paragraphs>
  <Slides>31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Century Gothic</vt:lpstr>
      <vt:lpstr>Office Theme</vt:lpstr>
      <vt:lpstr>PowerPoint Presentation</vt:lpstr>
      <vt:lpstr>Communicating with the Board: Addressing Board Reports</vt:lpstr>
      <vt:lpstr>Learning Objectives</vt:lpstr>
      <vt:lpstr>Today’s Presenters</vt:lpstr>
      <vt:lpstr>Risk Universe</vt:lpstr>
      <vt:lpstr>What Drives the Board Conversations</vt:lpstr>
      <vt:lpstr>Management vs. Internal Audit</vt:lpstr>
      <vt:lpstr>PowerPoint Presentation</vt:lpstr>
      <vt:lpstr>PowerPoint Presentation</vt:lpstr>
      <vt:lpstr>PowerPoint Presentation</vt:lpstr>
      <vt:lpstr>Polling Question</vt:lpstr>
      <vt:lpstr>They’re Getting Info…</vt:lpstr>
      <vt:lpstr>Board vs. CISO</vt:lpstr>
      <vt:lpstr>What Doesn’t Work</vt:lpstr>
      <vt:lpstr>Missing Context</vt:lpstr>
      <vt:lpstr>Steps That Work</vt:lpstr>
      <vt:lpstr>Are We Sitting at the Same Table?</vt:lpstr>
      <vt:lpstr>Management is Talking, But Is the Board Listening?</vt:lpstr>
      <vt:lpstr>Polling Question</vt:lpstr>
      <vt:lpstr>National Association of Corporate Directors</vt:lpstr>
      <vt:lpstr>Frameworks Provide Perspective</vt:lpstr>
      <vt:lpstr>MITRE ATT&amp;CK Framework</vt:lpstr>
      <vt:lpstr>Risk and Vulnerability Assessment Mapped by the MITRE ATT&amp;CK Framework</vt:lpstr>
      <vt:lpstr>Mitigation for Top Techniques</vt:lpstr>
      <vt:lpstr>Cyber Risk Assessment</vt:lpstr>
      <vt:lpstr>Representing the IS Risk Universe</vt:lpstr>
      <vt:lpstr>Representing the IS Risk Universe</vt:lpstr>
      <vt:lpstr>Representing the Risk Universe</vt:lpstr>
      <vt:lpstr>Kick Start a Program &amp; Incident Response</vt:lpstr>
      <vt:lpstr>Polling Question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Dobbs</dc:creator>
  <cp:lastModifiedBy>Trip Hillman</cp:lastModifiedBy>
  <cp:revision>5</cp:revision>
  <dcterms:created xsi:type="dcterms:W3CDTF">2024-01-11T21:45:42Z</dcterms:created>
  <dcterms:modified xsi:type="dcterms:W3CDTF">2026-03-25T23:31:17Z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0x01010011D1ABB482F0D24E8244E0C4ACB516D7</vt:lpwstr>
  </property>
</Properties>
</file>