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5"/>
  </p:notesMasterIdLst>
  <p:sldIdLst>
    <p:sldId id="257" r:id="rId5"/>
    <p:sldId id="256" r:id="rId6"/>
    <p:sldId id="260" r:id="rId7"/>
    <p:sldId id="670" r:id="rId8"/>
    <p:sldId id="258" r:id="rId9"/>
    <p:sldId id="681" r:id="rId10"/>
    <p:sldId id="678" r:id="rId11"/>
    <p:sldId id="711" r:id="rId12"/>
    <p:sldId id="672" r:id="rId13"/>
    <p:sldId id="679" r:id="rId14"/>
    <p:sldId id="262" r:id="rId15"/>
    <p:sldId id="682" r:id="rId16"/>
    <p:sldId id="268" r:id="rId17"/>
    <p:sldId id="683" r:id="rId18"/>
    <p:sldId id="259" r:id="rId19"/>
    <p:sldId id="269" r:id="rId20"/>
    <p:sldId id="691" r:id="rId21"/>
    <p:sldId id="267" r:id="rId22"/>
    <p:sldId id="668" r:id="rId23"/>
    <p:sldId id="731" r:id="rId24"/>
    <p:sldId id="684" r:id="rId25"/>
    <p:sldId id="712" r:id="rId26"/>
    <p:sldId id="713" r:id="rId27"/>
    <p:sldId id="714" r:id="rId28"/>
    <p:sldId id="702" r:id="rId29"/>
    <p:sldId id="688" r:id="rId30"/>
    <p:sldId id="686" r:id="rId31"/>
    <p:sldId id="687" r:id="rId32"/>
    <p:sldId id="265" r:id="rId33"/>
    <p:sldId id="700" r:id="rId34"/>
    <p:sldId id="674" r:id="rId35"/>
    <p:sldId id="715" r:id="rId36"/>
    <p:sldId id="706" r:id="rId37"/>
    <p:sldId id="709" r:id="rId38"/>
    <p:sldId id="708" r:id="rId39"/>
    <p:sldId id="690" r:id="rId40"/>
    <p:sldId id="724" r:id="rId41"/>
    <p:sldId id="725" r:id="rId42"/>
    <p:sldId id="726" r:id="rId43"/>
    <p:sldId id="729" r:id="rId44"/>
    <p:sldId id="728" r:id="rId45"/>
    <p:sldId id="710" r:id="rId46"/>
    <p:sldId id="723" r:id="rId47"/>
    <p:sldId id="685" r:id="rId48"/>
    <p:sldId id="718" r:id="rId49"/>
    <p:sldId id="717" r:id="rId50"/>
    <p:sldId id="720" r:id="rId51"/>
    <p:sldId id="716" r:id="rId52"/>
    <p:sldId id="721" r:id="rId53"/>
    <p:sldId id="733" r:id="rId54"/>
    <p:sldId id="701" r:id="rId55"/>
    <p:sldId id="270" r:id="rId56"/>
    <p:sldId id="698" r:id="rId57"/>
    <p:sldId id="664" r:id="rId58"/>
    <p:sldId id="703" r:id="rId59"/>
    <p:sldId id="699" r:id="rId60"/>
    <p:sldId id="697" r:id="rId61"/>
    <p:sldId id="292" r:id="rId62"/>
    <p:sldId id="722" r:id="rId63"/>
    <p:sldId id="73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FED7A0-B72A-1450-EBFD-EA6754E12F90}" name="Mincy, Morgan" initials="MM" userId="S::Morgan.Mincy@bakertilly.com::eba8519d-f542-48dd-9c0c-8fc92de471a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14189"/>
    <a:srgbClr val="00BCC8"/>
    <a:srgbClr val="1C3F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FFAC6E-0823-416B-88DD-F3CF512939A5}" v="1" dt="2026-03-13T19:49:47.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53" autoAdjust="0"/>
    <p:restoredTop sz="80024" autoAdjust="0"/>
  </p:normalViewPr>
  <p:slideViewPr>
    <p:cSldViewPr snapToGrid="0">
      <p:cViewPr varScale="1">
        <p:scale>
          <a:sx n="68" d="100"/>
          <a:sy n="68" d="100"/>
        </p:scale>
        <p:origin x="1363"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cy, Morgan" userId="eba8519d-f542-48dd-9c0c-8fc92de471af" providerId="ADAL" clId="{88A7F0A2-4EBF-4595-8619-16D9FB0F090C}"/>
    <pc:docChg chg="custSel modSld">
      <pc:chgData name="Mincy, Morgan" userId="eba8519d-f542-48dd-9c0c-8fc92de471af" providerId="ADAL" clId="{88A7F0A2-4EBF-4595-8619-16D9FB0F090C}" dt="2026-03-13T19:49:49.701" v="36" actId="313"/>
      <pc:docMkLst>
        <pc:docMk/>
      </pc:docMkLst>
      <pc:sldChg chg="modNotesTx">
        <pc:chgData name="Mincy, Morgan" userId="eba8519d-f542-48dd-9c0c-8fc92de471af" providerId="ADAL" clId="{88A7F0A2-4EBF-4595-8619-16D9FB0F090C}" dt="2026-03-13T18:57:00.729" v="0" actId="20577"/>
        <pc:sldMkLst>
          <pc:docMk/>
          <pc:sldMk cId="1099687211" sldId="260"/>
        </pc:sldMkLst>
      </pc:sldChg>
      <pc:sldChg chg="modNotesTx">
        <pc:chgData name="Mincy, Morgan" userId="eba8519d-f542-48dd-9c0c-8fc92de471af" providerId="ADAL" clId="{88A7F0A2-4EBF-4595-8619-16D9FB0F090C}" dt="2026-03-13T18:57:23.173" v="6" actId="20577"/>
        <pc:sldMkLst>
          <pc:docMk/>
          <pc:sldMk cId="1304914698" sldId="262"/>
        </pc:sldMkLst>
      </pc:sldChg>
      <pc:sldChg chg="modNotesTx">
        <pc:chgData name="Mincy, Morgan" userId="eba8519d-f542-48dd-9c0c-8fc92de471af" providerId="ADAL" clId="{88A7F0A2-4EBF-4595-8619-16D9FB0F090C}" dt="2026-03-13T18:57:16.415" v="4" actId="20577"/>
        <pc:sldMkLst>
          <pc:docMk/>
          <pc:sldMk cId="1484592821" sldId="672"/>
        </pc:sldMkLst>
      </pc:sldChg>
      <pc:sldChg chg="modSp">
        <pc:chgData name="Mincy, Morgan" userId="eba8519d-f542-48dd-9c0c-8fc92de471af" providerId="ADAL" clId="{88A7F0A2-4EBF-4595-8619-16D9FB0F090C}" dt="2026-03-13T19:49:47.918" v="35" actId="313"/>
        <pc:sldMkLst>
          <pc:docMk/>
          <pc:sldMk cId="3137415439" sldId="674"/>
        </pc:sldMkLst>
        <pc:graphicFrameChg chg="mod">
          <ac:chgData name="Mincy, Morgan" userId="eba8519d-f542-48dd-9c0c-8fc92de471af" providerId="ADAL" clId="{88A7F0A2-4EBF-4595-8619-16D9FB0F090C}" dt="2026-03-13T19:49:47.918" v="35" actId="313"/>
          <ac:graphicFrameMkLst>
            <pc:docMk/>
            <pc:sldMk cId="3137415439" sldId="674"/>
            <ac:graphicFrameMk id="6" creationId="{9678C2B7-8550-D889-4AA3-24F0F306C516}"/>
          </ac:graphicFrameMkLst>
        </pc:graphicFrameChg>
      </pc:sldChg>
      <pc:sldChg chg="modNotesTx">
        <pc:chgData name="Mincy, Morgan" userId="eba8519d-f542-48dd-9c0c-8fc92de471af" providerId="ADAL" clId="{88A7F0A2-4EBF-4595-8619-16D9FB0F090C}" dt="2026-03-13T18:57:05.935" v="1" actId="20577"/>
        <pc:sldMkLst>
          <pc:docMk/>
          <pc:sldMk cId="3410169269" sldId="678"/>
        </pc:sldMkLst>
      </pc:sldChg>
      <pc:sldChg chg="modNotesTx">
        <pc:chgData name="Mincy, Morgan" userId="eba8519d-f542-48dd-9c0c-8fc92de471af" providerId="ADAL" clId="{88A7F0A2-4EBF-4595-8619-16D9FB0F090C}" dt="2026-03-13T18:57:20.443" v="5" actId="20577"/>
        <pc:sldMkLst>
          <pc:docMk/>
          <pc:sldMk cId="718396303" sldId="679"/>
        </pc:sldMkLst>
      </pc:sldChg>
      <pc:sldChg chg="modNotesTx">
        <pc:chgData name="Mincy, Morgan" userId="eba8519d-f542-48dd-9c0c-8fc92de471af" providerId="ADAL" clId="{88A7F0A2-4EBF-4595-8619-16D9FB0F090C}" dt="2026-03-13T18:57:26.008" v="7" actId="20577"/>
        <pc:sldMkLst>
          <pc:docMk/>
          <pc:sldMk cId="2325639930" sldId="682"/>
        </pc:sldMkLst>
      </pc:sldChg>
      <pc:sldChg chg="modNotesTx">
        <pc:chgData name="Mincy, Morgan" userId="eba8519d-f542-48dd-9c0c-8fc92de471af" providerId="ADAL" clId="{88A7F0A2-4EBF-4595-8619-16D9FB0F090C}" dt="2026-03-13T18:57:40.040" v="9" actId="20577"/>
        <pc:sldMkLst>
          <pc:docMk/>
          <pc:sldMk cId="552121715" sldId="684"/>
        </pc:sldMkLst>
      </pc:sldChg>
      <pc:sldChg chg="modNotesTx">
        <pc:chgData name="Mincy, Morgan" userId="eba8519d-f542-48dd-9c0c-8fc92de471af" providerId="ADAL" clId="{88A7F0A2-4EBF-4595-8619-16D9FB0F090C}" dt="2026-03-13T18:58:34.972" v="23" actId="20577"/>
        <pc:sldMkLst>
          <pc:docMk/>
          <pc:sldMk cId="4068033071" sldId="685"/>
        </pc:sldMkLst>
      </pc:sldChg>
      <pc:sldChg chg="modNotesTx">
        <pc:chgData name="Mincy, Morgan" userId="eba8519d-f542-48dd-9c0c-8fc92de471af" providerId="ADAL" clId="{88A7F0A2-4EBF-4595-8619-16D9FB0F090C}" dt="2026-03-13T18:57:51.440" v="13" actId="20577"/>
        <pc:sldMkLst>
          <pc:docMk/>
          <pc:sldMk cId="867078744" sldId="688"/>
        </pc:sldMkLst>
      </pc:sldChg>
      <pc:sldChg chg="modNotesTx">
        <pc:chgData name="Mincy, Morgan" userId="eba8519d-f542-48dd-9c0c-8fc92de471af" providerId="ADAL" clId="{88A7F0A2-4EBF-4595-8619-16D9FB0F090C}" dt="2026-03-13T18:58:12.908" v="16" actId="20577"/>
        <pc:sldMkLst>
          <pc:docMk/>
          <pc:sldMk cId="3613530743" sldId="690"/>
        </pc:sldMkLst>
      </pc:sldChg>
      <pc:sldChg chg="modNotesTx">
        <pc:chgData name="Mincy, Morgan" userId="eba8519d-f542-48dd-9c0c-8fc92de471af" providerId="ADAL" clId="{88A7F0A2-4EBF-4595-8619-16D9FB0F090C}" dt="2026-03-13T18:57:32.862" v="8" actId="20577"/>
        <pc:sldMkLst>
          <pc:docMk/>
          <pc:sldMk cId="3526617372" sldId="691"/>
        </pc:sldMkLst>
      </pc:sldChg>
      <pc:sldChg chg="modNotesTx">
        <pc:chgData name="Mincy, Morgan" userId="eba8519d-f542-48dd-9c0c-8fc92de471af" providerId="ADAL" clId="{88A7F0A2-4EBF-4595-8619-16D9FB0F090C}" dt="2026-03-13T19:49:29.283" v="34" actId="20577"/>
        <pc:sldMkLst>
          <pc:docMk/>
          <pc:sldMk cId="2444173709" sldId="697"/>
        </pc:sldMkLst>
      </pc:sldChg>
      <pc:sldChg chg="modNotesTx">
        <pc:chgData name="Mincy, Morgan" userId="eba8519d-f542-48dd-9c0c-8fc92de471af" providerId="ADAL" clId="{88A7F0A2-4EBF-4595-8619-16D9FB0F090C}" dt="2026-03-13T18:58:58.818" v="29" actId="20577"/>
        <pc:sldMkLst>
          <pc:docMk/>
          <pc:sldMk cId="1827225338" sldId="698"/>
        </pc:sldMkLst>
      </pc:sldChg>
      <pc:sldChg chg="modNotesTx">
        <pc:chgData name="Mincy, Morgan" userId="eba8519d-f542-48dd-9c0c-8fc92de471af" providerId="ADAL" clId="{88A7F0A2-4EBF-4595-8619-16D9FB0F090C}" dt="2026-03-13T18:57:49.098" v="12" actId="20577"/>
        <pc:sldMkLst>
          <pc:docMk/>
          <pc:sldMk cId="3635008157" sldId="702"/>
        </pc:sldMkLst>
      </pc:sldChg>
      <pc:sldChg chg="modNotesTx">
        <pc:chgData name="Mincy, Morgan" userId="eba8519d-f542-48dd-9c0c-8fc92de471af" providerId="ADAL" clId="{88A7F0A2-4EBF-4595-8619-16D9FB0F090C}" dt="2026-03-13T18:58:10.376" v="15" actId="20577"/>
        <pc:sldMkLst>
          <pc:docMk/>
          <pc:sldMk cId="3331726944" sldId="708"/>
        </pc:sldMkLst>
      </pc:sldChg>
      <pc:sldChg chg="modNotesTx">
        <pc:chgData name="Mincy, Morgan" userId="eba8519d-f542-48dd-9c0c-8fc92de471af" providerId="ADAL" clId="{88A7F0A2-4EBF-4595-8619-16D9FB0F090C}" dt="2026-03-13T18:58:28.373" v="22" actId="20577"/>
        <pc:sldMkLst>
          <pc:docMk/>
          <pc:sldMk cId="4273451555" sldId="710"/>
        </pc:sldMkLst>
      </pc:sldChg>
      <pc:sldChg chg="modNotesTx">
        <pc:chgData name="Mincy, Morgan" userId="eba8519d-f542-48dd-9c0c-8fc92de471af" providerId="ADAL" clId="{88A7F0A2-4EBF-4595-8619-16D9FB0F090C}" dt="2026-03-13T18:57:11.304" v="3" actId="20577"/>
        <pc:sldMkLst>
          <pc:docMk/>
          <pc:sldMk cId="1366435785" sldId="711"/>
        </pc:sldMkLst>
      </pc:sldChg>
      <pc:sldChg chg="modNotesTx">
        <pc:chgData name="Mincy, Morgan" userId="eba8519d-f542-48dd-9c0c-8fc92de471af" providerId="ADAL" clId="{88A7F0A2-4EBF-4595-8619-16D9FB0F090C}" dt="2026-03-13T18:57:43.495" v="10" actId="20577"/>
        <pc:sldMkLst>
          <pc:docMk/>
          <pc:sldMk cId="1764589673" sldId="713"/>
        </pc:sldMkLst>
      </pc:sldChg>
      <pc:sldChg chg="modNotesTx">
        <pc:chgData name="Mincy, Morgan" userId="eba8519d-f542-48dd-9c0c-8fc92de471af" providerId="ADAL" clId="{88A7F0A2-4EBF-4595-8619-16D9FB0F090C}" dt="2026-03-13T18:57:46.293" v="11" actId="20577"/>
        <pc:sldMkLst>
          <pc:docMk/>
          <pc:sldMk cId="2403116342" sldId="714"/>
        </pc:sldMkLst>
      </pc:sldChg>
      <pc:sldChg chg="modNotesTx">
        <pc:chgData name="Mincy, Morgan" userId="eba8519d-f542-48dd-9c0c-8fc92de471af" providerId="ADAL" clId="{88A7F0A2-4EBF-4595-8619-16D9FB0F090C}" dt="2026-03-13T18:58:04.799" v="14" actId="20577"/>
        <pc:sldMkLst>
          <pc:docMk/>
          <pc:sldMk cId="3313348658" sldId="715"/>
        </pc:sldMkLst>
      </pc:sldChg>
      <pc:sldChg chg="modNotesTx">
        <pc:chgData name="Mincy, Morgan" userId="eba8519d-f542-48dd-9c0c-8fc92de471af" providerId="ADAL" clId="{88A7F0A2-4EBF-4595-8619-16D9FB0F090C}" dt="2026-03-13T18:58:38.735" v="24" actId="20577"/>
        <pc:sldMkLst>
          <pc:docMk/>
          <pc:sldMk cId="1475062767" sldId="717"/>
        </pc:sldMkLst>
      </pc:sldChg>
      <pc:sldChg chg="modNotesTx">
        <pc:chgData name="Mincy, Morgan" userId="eba8519d-f542-48dd-9c0c-8fc92de471af" providerId="ADAL" clId="{88A7F0A2-4EBF-4595-8619-16D9FB0F090C}" dt="2026-03-13T18:58:46.536" v="27" actId="20577"/>
        <pc:sldMkLst>
          <pc:docMk/>
          <pc:sldMk cId="0" sldId="721"/>
        </pc:sldMkLst>
      </pc:sldChg>
      <pc:sldChg chg="modNotesTx">
        <pc:chgData name="Mincy, Morgan" userId="eba8519d-f542-48dd-9c0c-8fc92de471af" providerId="ADAL" clId="{88A7F0A2-4EBF-4595-8619-16D9FB0F090C}" dt="2026-03-13T19:49:49.701" v="36" actId="313"/>
        <pc:sldMkLst>
          <pc:docMk/>
          <pc:sldMk cId="1982645694" sldId="723"/>
        </pc:sldMkLst>
      </pc:sldChg>
      <pc:sldChg chg="modNotesTx">
        <pc:chgData name="Mincy, Morgan" userId="eba8519d-f542-48dd-9c0c-8fc92de471af" providerId="ADAL" clId="{88A7F0A2-4EBF-4595-8619-16D9FB0F090C}" dt="2026-03-13T18:58:15.359" v="17" actId="20577"/>
        <pc:sldMkLst>
          <pc:docMk/>
          <pc:sldMk cId="4062187197" sldId="724"/>
        </pc:sldMkLst>
      </pc:sldChg>
      <pc:sldChg chg="modNotesTx">
        <pc:chgData name="Mincy, Morgan" userId="eba8519d-f542-48dd-9c0c-8fc92de471af" providerId="ADAL" clId="{88A7F0A2-4EBF-4595-8619-16D9FB0F090C}" dt="2026-03-13T18:58:17.587" v="18" actId="20577"/>
        <pc:sldMkLst>
          <pc:docMk/>
          <pc:sldMk cId="815446833" sldId="725"/>
        </pc:sldMkLst>
      </pc:sldChg>
      <pc:sldChg chg="modNotesTx">
        <pc:chgData name="Mincy, Morgan" userId="eba8519d-f542-48dd-9c0c-8fc92de471af" providerId="ADAL" clId="{88A7F0A2-4EBF-4595-8619-16D9FB0F090C}" dt="2026-03-13T18:58:20.326" v="19" actId="20577"/>
        <pc:sldMkLst>
          <pc:docMk/>
          <pc:sldMk cId="705782335" sldId="726"/>
        </pc:sldMkLst>
      </pc:sldChg>
      <pc:sldChg chg="modNotesTx">
        <pc:chgData name="Mincy, Morgan" userId="eba8519d-f542-48dd-9c0c-8fc92de471af" providerId="ADAL" clId="{88A7F0A2-4EBF-4595-8619-16D9FB0F090C}" dt="2026-03-13T18:58:24.904" v="21" actId="20577"/>
        <pc:sldMkLst>
          <pc:docMk/>
          <pc:sldMk cId="343493701" sldId="728"/>
        </pc:sldMkLst>
      </pc:sldChg>
      <pc:sldChg chg="modNotesTx">
        <pc:chgData name="Mincy, Morgan" userId="eba8519d-f542-48dd-9c0c-8fc92de471af" providerId="ADAL" clId="{88A7F0A2-4EBF-4595-8619-16D9FB0F090C}" dt="2026-03-13T18:58:22.413" v="20" actId="20577"/>
        <pc:sldMkLst>
          <pc:docMk/>
          <pc:sldMk cId="580495283" sldId="729"/>
        </pc:sldMkLst>
      </pc:sldChg>
      <pc:sldChg chg="modNotesTx">
        <pc:chgData name="Mincy, Morgan" userId="eba8519d-f542-48dd-9c0c-8fc92de471af" providerId="ADAL" clId="{88A7F0A2-4EBF-4595-8619-16D9FB0F090C}" dt="2026-03-13T18:58:49.597" v="28" actId="20577"/>
        <pc:sldMkLst>
          <pc:docMk/>
          <pc:sldMk cId="3578756572" sldId="733"/>
        </pc:sldMkLst>
      </pc:sldChg>
    </pc:docChg>
  </pc:docChgLst>
</pc:chgInfo>
</file>

<file path=ppt/diagrams/_rels/data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D052E3-8D43-493A-8462-534B15488329}"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US"/>
        </a:p>
      </dgm:t>
    </dgm:pt>
    <dgm:pt modelId="{D312ABE2-6352-4B5D-97D0-BDF0A10E175E}">
      <dgm:prSet phldrT="[Text]" phldr="0"/>
      <dgm:spPr/>
      <dgm:t>
        <a:bodyPr/>
        <a:lstStyle/>
        <a:p>
          <a:r>
            <a:rPr lang="en-US" dirty="0"/>
            <a:t>Governance</a:t>
          </a:r>
        </a:p>
      </dgm:t>
    </dgm:pt>
    <dgm:pt modelId="{80D1256C-5C6E-4E00-BC8C-5DD61F5141E9}" type="parTrans" cxnId="{54CE7971-7062-437A-A43C-FF2BFD86A88D}">
      <dgm:prSet/>
      <dgm:spPr/>
      <dgm:t>
        <a:bodyPr/>
        <a:lstStyle/>
        <a:p>
          <a:endParaRPr lang="en-US"/>
        </a:p>
      </dgm:t>
    </dgm:pt>
    <dgm:pt modelId="{23096BBF-8A44-487D-8843-7E5E0948FB16}" type="sibTrans" cxnId="{54CE7971-7062-437A-A43C-FF2BFD86A88D}">
      <dgm:prSet/>
      <dgm:spPr/>
      <dgm:t>
        <a:bodyPr/>
        <a:lstStyle/>
        <a:p>
          <a:endParaRPr lang="en-US"/>
        </a:p>
      </dgm:t>
    </dgm:pt>
    <dgm:pt modelId="{DADB5735-A4AB-4F1E-861D-EFFEA6CE2319}">
      <dgm:prSet phldrT="[Text]" phldr="0"/>
      <dgm:spPr/>
      <dgm:t>
        <a:bodyPr/>
        <a:lstStyle/>
        <a:p>
          <a:r>
            <a:rPr lang="en-US" dirty="0"/>
            <a:t>Management</a:t>
          </a:r>
        </a:p>
      </dgm:t>
    </dgm:pt>
    <dgm:pt modelId="{1FB0CC7B-3B81-4B3A-AA80-9E02FFEFB8D2}" type="parTrans" cxnId="{D0681C47-EBF4-42E5-8AEF-DC445DFA5A52}">
      <dgm:prSet/>
      <dgm:spPr/>
      <dgm:t>
        <a:bodyPr/>
        <a:lstStyle/>
        <a:p>
          <a:endParaRPr lang="en-US"/>
        </a:p>
      </dgm:t>
    </dgm:pt>
    <dgm:pt modelId="{01839A84-C29A-4A31-8F53-77E8C22C98C7}" type="sibTrans" cxnId="{D0681C47-EBF4-42E5-8AEF-DC445DFA5A52}">
      <dgm:prSet/>
      <dgm:spPr/>
      <dgm:t>
        <a:bodyPr/>
        <a:lstStyle/>
        <a:p>
          <a:endParaRPr lang="en-US"/>
        </a:p>
      </dgm:t>
    </dgm:pt>
    <dgm:pt modelId="{3FA561D8-3FFD-4109-A04B-CD238E644225}">
      <dgm:prSet phldrT="[Text]" phldr="0"/>
      <dgm:spPr/>
      <dgm:t>
        <a:bodyPr/>
        <a:lstStyle/>
        <a:p>
          <a:r>
            <a:rPr lang="en-US" dirty="0"/>
            <a:t>Compliance</a:t>
          </a:r>
        </a:p>
      </dgm:t>
    </dgm:pt>
    <dgm:pt modelId="{4400520D-2145-4351-8A8E-5BC67F53F4F0}" type="parTrans" cxnId="{863600F6-2E41-4044-A1A9-5C6717EC8CC1}">
      <dgm:prSet/>
      <dgm:spPr/>
      <dgm:t>
        <a:bodyPr/>
        <a:lstStyle/>
        <a:p>
          <a:endParaRPr lang="en-US"/>
        </a:p>
      </dgm:t>
    </dgm:pt>
    <dgm:pt modelId="{1BE1A59A-D595-4436-AB79-B55FFEC4E8A7}" type="sibTrans" cxnId="{863600F6-2E41-4044-A1A9-5C6717EC8CC1}">
      <dgm:prSet/>
      <dgm:spPr/>
      <dgm:t>
        <a:bodyPr/>
        <a:lstStyle/>
        <a:p>
          <a:endParaRPr lang="en-US"/>
        </a:p>
      </dgm:t>
    </dgm:pt>
    <dgm:pt modelId="{FA58679B-F1F4-4668-BD06-7AA211EB0FF5}" type="pres">
      <dgm:prSet presAssocID="{1DD052E3-8D43-493A-8462-534B15488329}" presName="compositeShape" presStyleCnt="0">
        <dgm:presLayoutVars>
          <dgm:chMax val="7"/>
          <dgm:dir/>
          <dgm:resizeHandles val="exact"/>
        </dgm:presLayoutVars>
      </dgm:prSet>
      <dgm:spPr/>
    </dgm:pt>
    <dgm:pt modelId="{73779518-40D5-4DC0-A674-B7259DF3C0B6}" type="pres">
      <dgm:prSet presAssocID="{D312ABE2-6352-4B5D-97D0-BDF0A10E175E}" presName="circ1" presStyleLbl="vennNode1" presStyleIdx="0" presStyleCnt="3"/>
      <dgm:spPr/>
    </dgm:pt>
    <dgm:pt modelId="{71440CFC-3D21-461D-88B8-8052146628AF}" type="pres">
      <dgm:prSet presAssocID="{D312ABE2-6352-4B5D-97D0-BDF0A10E175E}" presName="circ1Tx" presStyleLbl="revTx" presStyleIdx="0" presStyleCnt="0">
        <dgm:presLayoutVars>
          <dgm:chMax val="0"/>
          <dgm:chPref val="0"/>
          <dgm:bulletEnabled val="1"/>
        </dgm:presLayoutVars>
      </dgm:prSet>
      <dgm:spPr/>
    </dgm:pt>
    <dgm:pt modelId="{5D58C323-A2C1-41F6-A627-9965C7A60EB8}" type="pres">
      <dgm:prSet presAssocID="{DADB5735-A4AB-4F1E-861D-EFFEA6CE2319}" presName="circ2" presStyleLbl="vennNode1" presStyleIdx="1" presStyleCnt="3"/>
      <dgm:spPr/>
    </dgm:pt>
    <dgm:pt modelId="{56FD1B30-1F08-4CA5-AEAD-97D86C9307EB}" type="pres">
      <dgm:prSet presAssocID="{DADB5735-A4AB-4F1E-861D-EFFEA6CE2319}" presName="circ2Tx" presStyleLbl="revTx" presStyleIdx="0" presStyleCnt="0">
        <dgm:presLayoutVars>
          <dgm:chMax val="0"/>
          <dgm:chPref val="0"/>
          <dgm:bulletEnabled val="1"/>
        </dgm:presLayoutVars>
      </dgm:prSet>
      <dgm:spPr/>
    </dgm:pt>
    <dgm:pt modelId="{FC347FBF-3926-4521-B51A-249CB14DFD80}" type="pres">
      <dgm:prSet presAssocID="{3FA561D8-3FFD-4109-A04B-CD238E644225}" presName="circ3" presStyleLbl="vennNode1" presStyleIdx="2" presStyleCnt="3"/>
      <dgm:spPr/>
    </dgm:pt>
    <dgm:pt modelId="{32D431CA-6645-4E22-BCB9-41296F033121}" type="pres">
      <dgm:prSet presAssocID="{3FA561D8-3FFD-4109-A04B-CD238E644225}" presName="circ3Tx" presStyleLbl="revTx" presStyleIdx="0" presStyleCnt="0">
        <dgm:presLayoutVars>
          <dgm:chMax val="0"/>
          <dgm:chPref val="0"/>
          <dgm:bulletEnabled val="1"/>
        </dgm:presLayoutVars>
      </dgm:prSet>
      <dgm:spPr/>
    </dgm:pt>
  </dgm:ptLst>
  <dgm:cxnLst>
    <dgm:cxn modelId="{D0681C47-EBF4-42E5-8AEF-DC445DFA5A52}" srcId="{1DD052E3-8D43-493A-8462-534B15488329}" destId="{DADB5735-A4AB-4F1E-861D-EFFEA6CE2319}" srcOrd="1" destOrd="0" parTransId="{1FB0CC7B-3B81-4B3A-AA80-9E02FFEFB8D2}" sibTransId="{01839A84-C29A-4A31-8F53-77E8C22C98C7}"/>
    <dgm:cxn modelId="{54CE7971-7062-437A-A43C-FF2BFD86A88D}" srcId="{1DD052E3-8D43-493A-8462-534B15488329}" destId="{D312ABE2-6352-4B5D-97D0-BDF0A10E175E}" srcOrd="0" destOrd="0" parTransId="{80D1256C-5C6E-4E00-BC8C-5DD61F5141E9}" sibTransId="{23096BBF-8A44-487D-8843-7E5E0948FB16}"/>
    <dgm:cxn modelId="{24C08078-4BAB-4C91-A692-BAC42E063867}" type="presOf" srcId="{1DD052E3-8D43-493A-8462-534B15488329}" destId="{FA58679B-F1F4-4668-BD06-7AA211EB0FF5}" srcOrd="0" destOrd="0" presId="urn:microsoft.com/office/officeart/2005/8/layout/venn1"/>
    <dgm:cxn modelId="{96F39F9E-8F77-41FE-8752-CE770BAF1682}" type="presOf" srcId="{DADB5735-A4AB-4F1E-861D-EFFEA6CE2319}" destId="{56FD1B30-1F08-4CA5-AEAD-97D86C9307EB}" srcOrd="1" destOrd="0" presId="urn:microsoft.com/office/officeart/2005/8/layout/venn1"/>
    <dgm:cxn modelId="{111655AE-F656-4A60-AF07-96C074AA4ADA}" type="presOf" srcId="{D312ABE2-6352-4B5D-97D0-BDF0A10E175E}" destId="{71440CFC-3D21-461D-88B8-8052146628AF}" srcOrd="1" destOrd="0" presId="urn:microsoft.com/office/officeart/2005/8/layout/venn1"/>
    <dgm:cxn modelId="{58F89BAE-47B1-42AF-87E1-7909F51D2F4E}" type="presOf" srcId="{3FA561D8-3FFD-4109-A04B-CD238E644225}" destId="{32D431CA-6645-4E22-BCB9-41296F033121}" srcOrd="1" destOrd="0" presId="urn:microsoft.com/office/officeart/2005/8/layout/venn1"/>
    <dgm:cxn modelId="{2E0B68C6-A652-4D57-89DC-EF96C400CE5B}" type="presOf" srcId="{3FA561D8-3FFD-4109-A04B-CD238E644225}" destId="{FC347FBF-3926-4521-B51A-249CB14DFD80}" srcOrd="0" destOrd="0" presId="urn:microsoft.com/office/officeart/2005/8/layout/venn1"/>
    <dgm:cxn modelId="{AD154DE0-3A40-4869-AB1C-3878EAE5CC3F}" type="presOf" srcId="{D312ABE2-6352-4B5D-97D0-BDF0A10E175E}" destId="{73779518-40D5-4DC0-A674-B7259DF3C0B6}" srcOrd="0" destOrd="0" presId="urn:microsoft.com/office/officeart/2005/8/layout/venn1"/>
    <dgm:cxn modelId="{C448B5E4-500B-4D1C-9D3E-7333A7DD384B}" type="presOf" srcId="{DADB5735-A4AB-4F1E-861D-EFFEA6CE2319}" destId="{5D58C323-A2C1-41F6-A627-9965C7A60EB8}" srcOrd="0" destOrd="0" presId="urn:microsoft.com/office/officeart/2005/8/layout/venn1"/>
    <dgm:cxn modelId="{863600F6-2E41-4044-A1A9-5C6717EC8CC1}" srcId="{1DD052E3-8D43-493A-8462-534B15488329}" destId="{3FA561D8-3FFD-4109-A04B-CD238E644225}" srcOrd="2" destOrd="0" parTransId="{4400520D-2145-4351-8A8E-5BC67F53F4F0}" sibTransId="{1BE1A59A-D595-4436-AB79-B55FFEC4E8A7}"/>
    <dgm:cxn modelId="{F35A17A4-EE76-46AD-A694-5BECB58F05F9}" type="presParOf" srcId="{FA58679B-F1F4-4668-BD06-7AA211EB0FF5}" destId="{73779518-40D5-4DC0-A674-B7259DF3C0B6}" srcOrd="0" destOrd="0" presId="urn:microsoft.com/office/officeart/2005/8/layout/venn1"/>
    <dgm:cxn modelId="{FDC699AA-63D8-4199-9DDD-3DB7A5792084}" type="presParOf" srcId="{FA58679B-F1F4-4668-BD06-7AA211EB0FF5}" destId="{71440CFC-3D21-461D-88B8-8052146628AF}" srcOrd="1" destOrd="0" presId="urn:microsoft.com/office/officeart/2005/8/layout/venn1"/>
    <dgm:cxn modelId="{5D2A367E-B7E9-41D7-9798-5F0D05625509}" type="presParOf" srcId="{FA58679B-F1F4-4668-BD06-7AA211EB0FF5}" destId="{5D58C323-A2C1-41F6-A627-9965C7A60EB8}" srcOrd="2" destOrd="0" presId="urn:microsoft.com/office/officeart/2005/8/layout/venn1"/>
    <dgm:cxn modelId="{2F6F51CE-284F-4AB7-9E96-42DB834689C9}" type="presParOf" srcId="{FA58679B-F1F4-4668-BD06-7AA211EB0FF5}" destId="{56FD1B30-1F08-4CA5-AEAD-97D86C9307EB}" srcOrd="3" destOrd="0" presId="urn:microsoft.com/office/officeart/2005/8/layout/venn1"/>
    <dgm:cxn modelId="{FAC4BBDE-24CF-41B1-8A7A-E951FF1B0D13}" type="presParOf" srcId="{FA58679B-F1F4-4668-BD06-7AA211EB0FF5}" destId="{FC347FBF-3926-4521-B51A-249CB14DFD80}" srcOrd="4" destOrd="0" presId="urn:microsoft.com/office/officeart/2005/8/layout/venn1"/>
    <dgm:cxn modelId="{186AD410-1B58-439B-88FF-876F5080D748}" type="presParOf" srcId="{FA58679B-F1F4-4668-BD06-7AA211EB0FF5}" destId="{32D431CA-6645-4E22-BCB9-41296F03312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361B6A5-8B00-4F13-AD5F-B5E81F66D4E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07D4640-AE4B-4F94-B9E5-CDFCED42C058}">
      <dgm:prSet phldrT="[Text]" phldr="0"/>
      <dgm:spPr/>
      <dgm:t>
        <a:bodyPr/>
        <a:lstStyle/>
        <a:p>
          <a:pPr algn="l"/>
          <a:r>
            <a:rPr lang="en-US" dirty="0"/>
            <a:t>Lagging</a:t>
          </a:r>
        </a:p>
      </dgm:t>
    </dgm:pt>
    <dgm:pt modelId="{4729052E-0E41-42BE-A51C-E14026C7363B}" type="parTrans" cxnId="{139EA7F0-9A66-4760-B997-52B830AFBD85}">
      <dgm:prSet/>
      <dgm:spPr/>
      <dgm:t>
        <a:bodyPr/>
        <a:lstStyle/>
        <a:p>
          <a:endParaRPr lang="en-US"/>
        </a:p>
      </dgm:t>
    </dgm:pt>
    <dgm:pt modelId="{B71D5EE1-67D3-4F08-AE53-0084B978B6E4}" type="sibTrans" cxnId="{139EA7F0-9A66-4760-B997-52B830AFBD85}">
      <dgm:prSet/>
      <dgm:spPr/>
      <dgm:t>
        <a:bodyPr/>
        <a:lstStyle/>
        <a:p>
          <a:endParaRPr lang="en-US"/>
        </a:p>
      </dgm:t>
    </dgm:pt>
    <dgm:pt modelId="{336E3BCB-AFC9-4220-B9DE-CD670D6FA857}">
      <dgm:prSet phldrT="[Text]"/>
      <dgm:spPr/>
      <dgm:t>
        <a:bodyPr/>
        <a:lstStyle/>
        <a:p>
          <a:r>
            <a:rPr lang="en-US" dirty="0"/>
            <a:t>Number of incidents</a:t>
          </a:r>
        </a:p>
      </dgm:t>
    </dgm:pt>
    <dgm:pt modelId="{E7FEC04E-7237-4532-9DC6-71C9E572DB16}" type="parTrans" cxnId="{F77E17D2-77C2-40BA-9CA1-39784510E459}">
      <dgm:prSet/>
      <dgm:spPr/>
      <dgm:t>
        <a:bodyPr/>
        <a:lstStyle/>
        <a:p>
          <a:endParaRPr lang="en-US"/>
        </a:p>
      </dgm:t>
    </dgm:pt>
    <dgm:pt modelId="{9B9C1055-D545-4404-970E-DD43B38A1337}" type="sibTrans" cxnId="{F77E17D2-77C2-40BA-9CA1-39784510E459}">
      <dgm:prSet/>
      <dgm:spPr/>
      <dgm:t>
        <a:bodyPr/>
        <a:lstStyle/>
        <a:p>
          <a:endParaRPr lang="en-US"/>
        </a:p>
      </dgm:t>
    </dgm:pt>
    <dgm:pt modelId="{0708B36D-366B-4555-BF00-8B2D9082A6C0}">
      <dgm:prSet phldrT="[Text]" phldr="0"/>
      <dgm:spPr/>
      <dgm:t>
        <a:bodyPr/>
        <a:lstStyle/>
        <a:p>
          <a:pPr algn="l"/>
          <a:r>
            <a:rPr lang="en-US" dirty="0"/>
            <a:t>Leading</a:t>
          </a:r>
        </a:p>
      </dgm:t>
    </dgm:pt>
    <dgm:pt modelId="{B228F9AD-216E-41A5-B9F7-593F8405CCB8}" type="parTrans" cxnId="{0DBD62B6-E06A-4A2E-A232-935129E03B9C}">
      <dgm:prSet/>
      <dgm:spPr/>
      <dgm:t>
        <a:bodyPr/>
        <a:lstStyle/>
        <a:p>
          <a:endParaRPr lang="en-US"/>
        </a:p>
      </dgm:t>
    </dgm:pt>
    <dgm:pt modelId="{6F8D689F-D2E2-480A-A7AE-47C4333DFCFB}" type="sibTrans" cxnId="{0DBD62B6-E06A-4A2E-A232-935129E03B9C}">
      <dgm:prSet/>
      <dgm:spPr/>
      <dgm:t>
        <a:bodyPr/>
        <a:lstStyle/>
        <a:p>
          <a:endParaRPr lang="en-US"/>
        </a:p>
      </dgm:t>
    </dgm:pt>
    <dgm:pt modelId="{32614CDC-A943-4979-91DF-BFCCB4C2B9E4}">
      <dgm:prSet phldrT="[Text]"/>
      <dgm:spPr/>
      <dgm:t>
        <a:bodyPr/>
        <a:lstStyle/>
        <a:p>
          <a:r>
            <a:rPr lang="en-US" dirty="0"/>
            <a:t>MFA adoption</a:t>
          </a:r>
        </a:p>
      </dgm:t>
    </dgm:pt>
    <dgm:pt modelId="{A23DD1AA-51E3-4F28-9161-1ADA86DF475A}" type="parTrans" cxnId="{FE932F12-0D5C-46CC-8D50-34D66237E705}">
      <dgm:prSet/>
      <dgm:spPr/>
      <dgm:t>
        <a:bodyPr/>
        <a:lstStyle/>
        <a:p>
          <a:endParaRPr lang="en-US"/>
        </a:p>
      </dgm:t>
    </dgm:pt>
    <dgm:pt modelId="{BDF04F63-2118-46B1-A5C6-F82D30DFEED4}" type="sibTrans" cxnId="{FE932F12-0D5C-46CC-8D50-34D66237E705}">
      <dgm:prSet/>
      <dgm:spPr/>
      <dgm:t>
        <a:bodyPr/>
        <a:lstStyle/>
        <a:p>
          <a:endParaRPr lang="en-US"/>
        </a:p>
      </dgm:t>
    </dgm:pt>
    <dgm:pt modelId="{06A9F6ED-3671-4864-B31D-5BB1AE2125CD}">
      <dgm:prSet/>
      <dgm:spPr/>
      <dgm:t>
        <a:bodyPr/>
        <a:lstStyle/>
        <a:p>
          <a:r>
            <a:rPr lang="en-US" dirty="0"/>
            <a:t>Data breaches</a:t>
          </a:r>
        </a:p>
      </dgm:t>
    </dgm:pt>
    <dgm:pt modelId="{ED7450A0-1A7B-43F9-B017-1B80CF3D6466}" type="parTrans" cxnId="{D220F269-08E9-4148-80C9-B5DB53A55C72}">
      <dgm:prSet/>
      <dgm:spPr/>
      <dgm:t>
        <a:bodyPr/>
        <a:lstStyle/>
        <a:p>
          <a:endParaRPr lang="en-US"/>
        </a:p>
      </dgm:t>
    </dgm:pt>
    <dgm:pt modelId="{156A992F-F0E7-48C0-85E0-61BC3AE5170D}" type="sibTrans" cxnId="{D220F269-08E9-4148-80C9-B5DB53A55C72}">
      <dgm:prSet/>
      <dgm:spPr/>
      <dgm:t>
        <a:bodyPr/>
        <a:lstStyle/>
        <a:p>
          <a:endParaRPr lang="en-US"/>
        </a:p>
      </dgm:t>
    </dgm:pt>
    <dgm:pt modelId="{A0569445-BD11-4BB7-BF15-CC1595BAB366}">
      <dgm:prSet/>
      <dgm:spPr/>
      <dgm:t>
        <a:bodyPr/>
        <a:lstStyle/>
        <a:p>
          <a:r>
            <a:rPr lang="en-US" dirty="0"/>
            <a:t>Policy violations</a:t>
          </a:r>
        </a:p>
      </dgm:t>
    </dgm:pt>
    <dgm:pt modelId="{DF942409-AF1E-49B1-A42D-746D36E23BF6}" type="parTrans" cxnId="{BA5DC2ED-97B3-4451-BEF2-24D5AA3295A3}">
      <dgm:prSet/>
      <dgm:spPr/>
      <dgm:t>
        <a:bodyPr/>
        <a:lstStyle/>
        <a:p>
          <a:endParaRPr lang="en-US"/>
        </a:p>
      </dgm:t>
    </dgm:pt>
    <dgm:pt modelId="{5E73BB02-1983-465C-AED3-DDB7279452F5}" type="sibTrans" cxnId="{BA5DC2ED-97B3-4451-BEF2-24D5AA3295A3}">
      <dgm:prSet/>
      <dgm:spPr/>
      <dgm:t>
        <a:bodyPr/>
        <a:lstStyle/>
        <a:p>
          <a:endParaRPr lang="en-US"/>
        </a:p>
      </dgm:t>
    </dgm:pt>
    <dgm:pt modelId="{9F076F5D-20E9-494D-8BAB-CF644513BC61}">
      <dgm:prSet/>
      <dgm:spPr/>
      <dgm:t>
        <a:bodyPr/>
        <a:lstStyle/>
        <a:p>
          <a:r>
            <a:rPr lang="en-US" dirty="0"/>
            <a:t>Patch compliance</a:t>
          </a:r>
        </a:p>
      </dgm:t>
    </dgm:pt>
    <dgm:pt modelId="{0DB0C682-1B76-4866-BC39-7BE9E7C8A6EB}" type="parTrans" cxnId="{B11FD39D-58F2-43CA-803E-255559605FA5}">
      <dgm:prSet/>
      <dgm:spPr/>
      <dgm:t>
        <a:bodyPr/>
        <a:lstStyle/>
        <a:p>
          <a:endParaRPr lang="en-US"/>
        </a:p>
      </dgm:t>
    </dgm:pt>
    <dgm:pt modelId="{700196E2-72ED-444F-8BB5-BC4E017AC5F8}" type="sibTrans" cxnId="{B11FD39D-58F2-43CA-803E-255559605FA5}">
      <dgm:prSet/>
      <dgm:spPr/>
      <dgm:t>
        <a:bodyPr/>
        <a:lstStyle/>
        <a:p>
          <a:endParaRPr lang="en-US"/>
        </a:p>
      </dgm:t>
    </dgm:pt>
    <dgm:pt modelId="{ED5AA060-5D94-4943-BD04-9FEC6BF37D1C}">
      <dgm:prSet/>
      <dgm:spPr/>
      <dgm:t>
        <a:bodyPr/>
        <a:lstStyle/>
        <a:p>
          <a:r>
            <a:rPr lang="en-US" dirty="0"/>
            <a:t>Detection time</a:t>
          </a:r>
        </a:p>
      </dgm:t>
    </dgm:pt>
    <dgm:pt modelId="{BC3E384D-B72F-436A-A843-48EA9606DEF3}" type="parTrans" cxnId="{830D5306-0281-44DE-810C-B11EC8890A74}">
      <dgm:prSet/>
      <dgm:spPr/>
      <dgm:t>
        <a:bodyPr/>
        <a:lstStyle/>
        <a:p>
          <a:endParaRPr lang="en-US"/>
        </a:p>
      </dgm:t>
    </dgm:pt>
    <dgm:pt modelId="{6D8723C2-C084-4885-A385-70624D76FD23}" type="sibTrans" cxnId="{830D5306-0281-44DE-810C-B11EC8890A74}">
      <dgm:prSet/>
      <dgm:spPr/>
      <dgm:t>
        <a:bodyPr/>
        <a:lstStyle/>
        <a:p>
          <a:endParaRPr lang="en-US"/>
        </a:p>
      </dgm:t>
    </dgm:pt>
    <dgm:pt modelId="{7081D91F-1C91-47A9-9399-A78F5C0FB890}">
      <dgm:prSet/>
      <dgm:spPr/>
      <dgm:t>
        <a:bodyPr/>
        <a:lstStyle/>
        <a:p>
          <a:r>
            <a:rPr lang="en-US" dirty="0"/>
            <a:t>Phishing resilience</a:t>
          </a:r>
        </a:p>
      </dgm:t>
    </dgm:pt>
    <dgm:pt modelId="{EBC00DE8-C113-4CDE-B3FE-4D6CE052463B}" type="parTrans" cxnId="{6F3C78F7-D366-461C-AA48-74ADE63B8FB8}">
      <dgm:prSet/>
      <dgm:spPr/>
      <dgm:t>
        <a:bodyPr/>
        <a:lstStyle/>
        <a:p>
          <a:endParaRPr lang="en-US"/>
        </a:p>
      </dgm:t>
    </dgm:pt>
    <dgm:pt modelId="{0F7F0788-F030-41BF-8CDA-5DD83E7AA765}" type="sibTrans" cxnId="{6F3C78F7-D366-461C-AA48-74ADE63B8FB8}">
      <dgm:prSet/>
      <dgm:spPr/>
      <dgm:t>
        <a:bodyPr/>
        <a:lstStyle/>
        <a:p>
          <a:endParaRPr lang="en-US"/>
        </a:p>
      </dgm:t>
    </dgm:pt>
    <dgm:pt modelId="{01105AE9-309D-45A8-B4F5-4684749862A2}" type="pres">
      <dgm:prSet presAssocID="{3361B6A5-8B00-4F13-AD5F-B5E81F66D4E4}" presName="Name0" presStyleCnt="0">
        <dgm:presLayoutVars>
          <dgm:dir/>
          <dgm:animLvl val="lvl"/>
          <dgm:resizeHandles val="exact"/>
        </dgm:presLayoutVars>
      </dgm:prSet>
      <dgm:spPr/>
    </dgm:pt>
    <dgm:pt modelId="{A7A04F8D-0CA5-45C6-8BD8-E264F587EEBB}" type="pres">
      <dgm:prSet presAssocID="{207D4640-AE4B-4F94-B9E5-CDFCED42C058}" presName="composite" presStyleCnt="0"/>
      <dgm:spPr/>
    </dgm:pt>
    <dgm:pt modelId="{CB8FD74B-6DD5-40E1-9569-3ED5F2579C7C}" type="pres">
      <dgm:prSet presAssocID="{207D4640-AE4B-4F94-B9E5-CDFCED42C058}" presName="parTx" presStyleLbl="alignNode1" presStyleIdx="0" presStyleCnt="2" custLinFactNeighborX="-76684" custLinFactNeighborY="-11082">
        <dgm:presLayoutVars>
          <dgm:chMax val="0"/>
          <dgm:chPref val="0"/>
          <dgm:bulletEnabled val="1"/>
        </dgm:presLayoutVars>
      </dgm:prSet>
      <dgm:spPr/>
    </dgm:pt>
    <dgm:pt modelId="{7CF2714C-0602-418C-BECC-05A2CA256551}" type="pres">
      <dgm:prSet presAssocID="{207D4640-AE4B-4F94-B9E5-CDFCED42C058}" presName="desTx" presStyleLbl="alignAccFollowNode1" presStyleIdx="0" presStyleCnt="2">
        <dgm:presLayoutVars>
          <dgm:bulletEnabled val="1"/>
        </dgm:presLayoutVars>
      </dgm:prSet>
      <dgm:spPr/>
    </dgm:pt>
    <dgm:pt modelId="{D82BEB38-0197-4717-9594-865BD81E73CC}" type="pres">
      <dgm:prSet presAssocID="{B71D5EE1-67D3-4F08-AE53-0084B978B6E4}" presName="space" presStyleCnt="0"/>
      <dgm:spPr/>
    </dgm:pt>
    <dgm:pt modelId="{B7681C1F-CECB-4CB8-ABD4-02DEC84A0361}" type="pres">
      <dgm:prSet presAssocID="{0708B36D-366B-4555-BF00-8B2D9082A6C0}" presName="composite" presStyleCnt="0"/>
      <dgm:spPr/>
    </dgm:pt>
    <dgm:pt modelId="{FE3D2032-F2C0-4DC7-ACC3-B837E90CA43A}" type="pres">
      <dgm:prSet presAssocID="{0708B36D-366B-4555-BF00-8B2D9082A6C0}" presName="parTx" presStyleLbl="alignNode1" presStyleIdx="1" presStyleCnt="2">
        <dgm:presLayoutVars>
          <dgm:chMax val="0"/>
          <dgm:chPref val="0"/>
          <dgm:bulletEnabled val="1"/>
        </dgm:presLayoutVars>
      </dgm:prSet>
      <dgm:spPr/>
    </dgm:pt>
    <dgm:pt modelId="{8DA4B35E-B44A-4860-B6AF-37E080E3B0D2}" type="pres">
      <dgm:prSet presAssocID="{0708B36D-366B-4555-BF00-8B2D9082A6C0}" presName="desTx" presStyleLbl="alignAccFollowNode1" presStyleIdx="1" presStyleCnt="2">
        <dgm:presLayoutVars>
          <dgm:bulletEnabled val="1"/>
        </dgm:presLayoutVars>
      </dgm:prSet>
      <dgm:spPr/>
    </dgm:pt>
  </dgm:ptLst>
  <dgm:cxnLst>
    <dgm:cxn modelId="{830D5306-0281-44DE-810C-B11EC8890A74}" srcId="{0708B36D-366B-4555-BF00-8B2D9082A6C0}" destId="{ED5AA060-5D94-4943-BD04-9FEC6BF37D1C}" srcOrd="2" destOrd="0" parTransId="{BC3E384D-B72F-436A-A843-48EA9606DEF3}" sibTransId="{6D8723C2-C084-4885-A385-70624D76FD23}"/>
    <dgm:cxn modelId="{FE932F12-0D5C-46CC-8D50-34D66237E705}" srcId="{0708B36D-366B-4555-BF00-8B2D9082A6C0}" destId="{32614CDC-A943-4979-91DF-BFCCB4C2B9E4}" srcOrd="0" destOrd="0" parTransId="{A23DD1AA-51E3-4F28-9161-1ADA86DF475A}" sibTransId="{BDF04F63-2118-46B1-A5C6-F82D30DFEED4}"/>
    <dgm:cxn modelId="{ACE1FA2E-751D-4995-B530-9B5AC26E67BF}" type="presOf" srcId="{32614CDC-A943-4979-91DF-BFCCB4C2B9E4}" destId="{8DA4B35E-B44A-4860-B6AF-37E080E3B0D2}" srcOrd="0" destOrd="0" presId="urn:microsoft.com/office/officeart/2005/8/layout/hList1"/>
    <dgm:cxn modelId="{103FBE34-34DB-4FB2-AFD9-369F05199D11}" type="presOf" srcId="{336E3BCB-AFC9-4220-B9DE-CD670D6FA857}" destId="{7CF2714C-0602-418C-BECC-05A2CA256551}" srcOrd="0" destOrd="0" presId="urn:microsoft.com/office/officeart/2005/8/layout/hList1"/>
    <dgm:cxn modelId="{25EF9B69-199F-4563-B217-277CEB4C0676}" type="presOf" srcId="{ED5AA060-5D94-4943-BD04-9FEC6BF37D1C}" destId="{8DA4B35E-B44A-4860-B6AF-37E080E3B0D2}" srcOrd="0" destOrd="2" presId="urn:microsoft.com/office/officeart/2005/8/layout/hList1"/>
    <dgm:cxn modelId="{D220F269-08E9-4148-80C9-B5DB53A55C72}" srcId="{207D4640-AE4B-4F94-B9E5-CDFCED42C058}" destId="{06A9F6ED-3671-4864-B31D-5BB1AE2125CD}" srcOrd="1" destOrd="0" parTransId="{ED7450A0-1A7B-43F9-B017-1B80CF3D6466}" sibTransId="{156A992F-F0E7-48C0-85E0-61BC3AE5170D}"/>
    <dgm:cxn modelId="{48721180-8222-45F0-87AF-C13A9B7777EA}" type="presOf" srcId="{06A9F6ED-3671-4864-B31D-5BB1AE2125CD}" destId="{7CF2714C-0602-418C-BECC-05A2CA256551}" srcOrd="0" destOrd="1" presId="urn:microsoft.com/office/officeart/2005/8/layout/hList1"/>
    <dgm:cxn modelId="{33CED982-D6BA-495E-9BC1-469ACBEBE7A9}" type="presOf" srcId="{A0569445-BD11-4BB7-BF15-CC1595BAB366}" destId="{7CF2714C-0602-418C-BECC-05A2CA256551}" srcOrd="0" destOrd="2" presId="urn:microsoft.com/office/officeart/2005/8/layout/hList1"/>
    <dgm:cxn modelId="{B11FD39D-58F2-43CA-803E-255559605FA5}" srcId="{0708B36D-366B-4555-BF00-8B2D9082A6C0}" destId="{9F076F5D-20E9-494D-8BAB-CF644513BC61}" srcOrd="1" destOrd="0" parTransId="{0DB0C682-1B76-4866-BC39-7BE9E7C8A6EB}" sibTransId="{700196E2-72ED-444F-8BB5-BC4E017AC5F8}"/>
    <dgm:cxn modelId="{08CE58A0-DD1D-4E11-ADAA-7157A42D355F}" type="presOf" srcId="{9F076F5D-20E9-494D-8BAB-CF644513BC61}" destId="{8DA4B35E-B44A-4860-B6AF-37E080E3B0D2}" srcOrd="0" destOrd="1" presId="urn:microsoft.com/office/officeart/2005/8/layout/hList1"/>
    <dgm:cxn modelId="{0DBD62B6-E06A-4A2E-A232-935129E03B9C}" srcId="{3361B6A5-8B00-4F13-AD5F-B5E81F66D4E4}" destId="{0708B36D-366B-4555-BF00-8B2D9082A6C0}" srcOrd="1" destOrd="0" parTransId="{B228F9AD-216E-41A5-B9F7-593F8405CCB8}" sibTransId="{6F8D689F-D2E2-480A-A7AE-47C4333DFCFB}"/>
    <dgm:cxn modelId="{52D7BFBC-CBA5-4CFB-AE74-C51EC6C09658}" type="presOf" srcId="{0708B36D-366B-4555-BF00-8B2D9082A6C0}" destId="{FE3D2032-F2C0-4DC7-ACC3-B837E90CA43A}" srcOrd="0" destOrd="0" presId="urn:microsoft.com/office/officeart/2005/8/layout/hList1"/>
    <dgm:cxn modelId="{536B2FC4-74B3-49EC-AA3A-1B3A56ADF794}" type="presOf" srcId="{3361B6A5-8B00-4F13-AD5F-B5E81F66D4E4}" destId="{01105AE9-309D-45A8-B4F5-4684749862A2}" srcOrd="0" destOrd="0" presId="urn:microsoft.com/office/officeart/2005/8/layout/hList1"/>
    <dgm:cxn modelId="{F8FA3ECA-4364-45AF-933B-1CB2732B5446}" type="presOf" srcId="{207D4640-AE4B-4F94-B9E5-CDFCED42C058}" destId="{CB8FD74B-6DD5-40E1-9569-3ED5F2579C7C}" srcOrd="0" destOrd="0" presId="urn:microsoft.com/office/officeart/2005/8/layout/hList1"/>
    <dgm:cxn modelId="{F77E17D2-77C2-40BA-9CA1-39784510E459}" srcId="{207D4640-AE4B-4F94-B9E5-CDFCED42C058}" destId="{336E3BCB-AFC9-4220-B9DE-CD670D6FA857}" srcOrd="0" destOrd="0" parTransId="{E7FEC04E-7237-4532-9DC6-71C9E572DB16}" sibTransId="{9B9C1055-D545-4404-970E-DD43B38A1337}"/>
    <dgm:cxn modelId="{BA5DC2ED-97B3-4451-BEF2-24D5AA3295A3}" srcId="{207D4640-AE4B-4F94-B9E5-CDFCED42C058}" destId="{A0569445-BD11-4BB7-BF15-CC1595BAB366}" srcOrd="2" destOrd="0" parTransId="{DF942409-AF1E-49B1-A42D-746D36E23BF6}" sibTransId="{5E73BB02-1983-465C-AED3-DDB7279452F5}"/>
    <dgm:cxn modelId="{139EA7F0-9A66-4760-B997-52B830AFBD85}" srcId="{3361B6A5-8B00-4F13-AD5F-B5E81F66D4E4}" destId="{207D4640-AE4B-4F94-B9E5-CDFCED42C058}" srcOrd="0" destOrd="0" parTransId="{4729052E-0E41-42BE-A51C-E14026C7363B}" sibTransId="{B71D5EE1-67D3-4F08-AE53-0084B978B6E4}"/>
    <dgm:cxn modelId="{648DFDF5-DA69-41FA-BA8E-84DF1DFFCC36}" type="presOf" srcId="{7081D91F-1C91-47A9-9399-A78F5C0FB890}" destId="{8DA4B35E-B44A-4860-B6AF-37E080E3B0D2}" srcOrd="0" destOrd="3" presId="urn:microsoft.com/office/officeart/2005/8/layout/hList1"/>
    <dgm:cxn modelId="{6F3C78F7-D366-461C-AA48-74ADE63B8FB8}" srcId="{0708B36D-366B-4555-BF00-8B2D9082A6C0}" destId="{7081D91F-1C91-47A9-9399-A78F5C0FB890}" srcOrd="3" destOrd="0" parTransId="{EBC00DE8-C113-4CDE-B3FE-4D6CE052463B}" sibTransId="{0F7F0788-F030-41BF-8CDA-5DD83E7AA765}"/>
    <dgm:cxn modelId="{1E578396-4403-44E5-9F9B-A3D1A93668E0}" type="presParOf" srcId="{01105AE9-309D-45A8-B4F5-4684749862A2}" destId="{A7A04F8D-0CA5-45C6-8BD8-E264F587EEBB}" srcOrd="0" destOrd="0" presId="urn:microsoft.com/office/officeart/2005/8/layout/hList1"/>
    <dgm:cxn modelId="{BB49423F-0F53-4FD2-84FE-9F5AA3A6593C}" type="presParOf" srcId="{A7A04F8D-0CA5-45C6-8BD8-E264F587EEBB}" destId="{CB8FD74B-6DD5-40E1-9569-3ED5F2579C7C}" srcOrd="0" destOrd="0" presId="urn:microsoft.com/office/officeart/2005/8/layout/hList1"/>
    <dgm:cxn modelId="{B62CC274-4487-41D2-B399-5332817A8026}" type="presParOf" srcId="{A7A04F8D-0CA5-45C6-8BD8-E264F587EEBB}" destId="{7CF2714C-0602-418C-BECC-05A2CA256551}" srcOrd="1" destOrd="0" presId="urn:microsoft.com/office/officeart/2005/8/layout/hList1"/>
    <dgm:cxn modelId="{2E0C8620-0360-412D-A075-8387DE56F774}" type="presParOf" srcId="{01105AE9-309D-45A8-B4F5-4684749862A2}" destId="{D82BEB38-0197-4717-9594-865BD81E73CC}" srcOrd="1" destOrd="0" presId="urn:microsoft.com/office/officeart/2005/8/layout/hList1"/>
    <dgm:cxn modelId="{0DF21E91-AEEA-4E00-B314-4953202EDB71}" type="presParOf" srcId="{01105AE9-309D-45A8-B4F5-4684749862A2}" destId="{B7681C1F-CECB-4CB8-ABD4-02DEC84A0361}" srcOrd="2" destOrd="0" presId="urn:microsoft.com/office/officeart/2005/8/layout/hList1"/>
    <dgm:cxn modelId="{F6D0E386-1801-4DA5-906A-8D8B886AF2D6}" type="presParOf" srcId="{B7681C1F-CECB-4CB8-ABD4-02DEC84A0361}" destId="{FE3D2032-F2C0-4DC7-ACC3-B837E90CA43A}" srcOrd="0" destOrd="0" presId="urn:microsoft.com/office/officeart/2005/8/layout/hList1"/>
    <dgm:cxn modelId="{0FE3B32A-CC70-4660-9732-4C91A5CFB6EC}" type="presParOf" srcId="{B7681C1F-CECB-4CB8-ABD4-02DEC84A0361}" destId="{8DA4B35E-B44A-4860-B6AF-37E080E3B0D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0C397C1-8B2C-4936-8EA1-29EBBFE39A8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994B2BD-26E7-41AA-BE01-387D518B55F3}">
      <dgm:prSet phldrT="[Text]"/>
      <dgm:spPr/>
      <dgm:t>
        <a:bodyPr/>
        <a:lstStyle/>
        <a:p>
          <a:r>
            <a:rPr lang="en-US" dirty="0"/>
            <a:t>Shows how cyber risks are actively being reduced</a:t>
          </a:r>
        </a:p>
      </dgm:t>
    </dgm:pt>
    <dgm:pt modelId="{8A1010EA-FC73-43A3-A501-2806F48576CF}" type="parTrans" cxnId="{2264283C-46D3-4567-B0A7-13947444A897}">
      <dgm:prSet/>
      <dgm:spPr/>
      <dgm:t>
        <a:bodyPr/>
        <a:lstStyle/>
        <a:p>
          <a:endParaRPr lang="en-US"/>
        </a:p>
      </dgm:t>
    </dgm:pt>
    <dgm:pt modelId="{C6E84E9C-D6BE-48A7-A4EB-1CB8CC03DB28}" type="sibTrans" cxnId="{2264283C-46D3-4567-B0A7-13947444A897}">
      <dgm:prSet/>
      <dgm:spPr/>
      <dgm:t>
        <a:bodyPr/>
        <a:lstStyle/>
        <a:p>
          <a:endParaRPr lang="en-US"/>
        </a:p>
      </dgm:t>
    </dgm:pt>
    <dgm:pt modelId="{C0773015-358F-4EBB-A7CA-F818ACC6254F}">
      <dgm:prSet/>
      <dgm:spPr/>
      <dgm:t>
        <a:bodyPr/>
        <a:lstStyle/>
        <a:p>
          <a:r>
            <a:rPr lang="en-US" dirty="0"/>
            <a:t>Connects initiatives to institutional risk priorities</a:t>
          </a:r>
        </a:p>
      </dgm:t>
    </dgm:pt>
    <dgm:pt modelId="{65EACCA9-08FD-420B-87B6-A0E839B78C2B}" type="parTrans" cxnId="{9345DE5F-62FF-4340-8269-35BD975AFB28}">
      <dgm:prSet/>
      <dgm:spPr/>
      <dgm:t>
        <a:bodyPr/>
        <a:lstStyle/>
        <a:p>
          <a:endParaRPr lang="en-US"/>
        </a:p>
      </dgm:t>
    </dgm:pt>
    <dgm:pt modelId="{C8CB60F5-8A2A-4A59-98EA-160E7B3E3CB4}" type="sibTrans" cxnId="{9345DE5F-62FF-4340-8269-35BD975AFB28}">
      <dgm:prSet/>
      <dgm:spPr/>
      <dgm:t>
        <a:bodyPr/>
        <a:lstStyle/>
        <a:p>
          <a:endParaRPr lang="en-US"/>
        </a:p>
      </dgm:t>
    </dgm:pt>
    <dgm:pt modelId="{92F3FC8D-77EC-4FFC-A4A5-1FEB72B44FC1}">
      <dgm:prSet/>
      <dgm:spPr/>
      <dgm:t>
        <a:bodyPr/>
        <a:lstStyle/>
        <a:p>
          <a:r>
            <a:rPr lang="en-US" dirty="0"/>
            <a:t>Provides visibility into progress and future investments</a:t>
          </a:r>
        </a:p>
      </dgm:t>
    </dgm:pt>
    <dgm:pt modelId="{9B55E87C-0781-4B6E-877E-898FA640EB18}" type="parTrans" cxnId="{42E6A632-8F7C-4BC9-B6ED-CD1BA0BD2D8B}">
      <dgm:prSet/>
      <dgm:spPr/>
      <dgm:t>
        <a:bodyPr/>
        <a:lstStyle/>
        <a:p>
          <a:endParaRPr lang="en-US"/>
        </a:p>
      </dgm:t>
    </dgm:pt>
    <dgm:pt modelId="{1784977E-497D-4223-BCF1-763B147E3437}" type="sibTrans" cxnId="{42E6A632-8F7C-4BC9-B6ED-CD1BA0BD2D8B}">
      <dgm:prSet/>
      <dgm:spPr/>
      <dgm:t>
        <a:bodyPr/>
        <a:lstStyle/>
        <a:p>
          <a:endParaRPr lang="en-US"/>
        </a:p>
      </dgm:t>
    </dgm:pt>
    <dgm:pt modelId="{E0A693CC-2F78-411F-A6CB-2F8C3CE4E0E4}">
      <dgm:prSet/>
      <dgm:spPr/>
      <dgm:t>
        <a:bodyPr/>
        <a:lstStyle/>
        <a:p>
          <a:r>
            <a:rPr lang="en-US" dirty="0"/>
            <a:t>Demonstrates continuous improvement in resilience</a:t>
          </a:r>
        </a:p>
      </dgm:t>
    </dgm:pt>
    <dgm:pt modelId="{996DA487-B46B-4C4F-A7A1-F5171A9843F6}" type="parTrans" cxnId="{295EC744-1839-497E-8B2F-30F1DB42ED2C}">
      <dgm:prSet/>
      <dgm:spPr/>
      <dgm:t>
        <a:bodyPr/>
        <a:lstStyle/>
        <a:p>
          <a:endParaRPr lang="en-US"/>
        </a:p>
      </dgm:t>
    </dgm:pt>
    <dgm:pt modelId="{C079271C-F4C2-430E-B6D7-14581F70AB7D}" type="sibTrans" cxnId="{295EC744-1839-497E-8B2F-30F1DB42ED2C}">
      <dgm:prSet/>
      <dgm:spPr/>
      <dgm:t>
        <a:bodyPr/>
        <a:lstStyle/>
        <a:p>
          <a:endParaRPr lang="en-US"/>
        </a:p>
      </dgm:t>
    </dgm:pt>
    <dgm:pt modelId="{352D01BA-BC84-4F56-84F7-0FA5B138D2A0}" type="pres">
      <dgm:prSet presAssocID="{40C397C1-8B2C-4936-8EA1-29EBBFE39A8F}" presName="diagram" presStyleCnt="0">
        <dgm:presLayoutVars>
          <dgm:dir/>
          <dgm:resizeHandles val="exact"/>
        </dgm:presLayoutVars>
      </dgm:prSet>
      <dgm:spPr/>
    </dgm:pt>
    <dgm:pt modelId="{22200886-0F52-485A-9B11-23B099F340F9}" type="pres">
      <dgm:prSet presAssocID="{7994B2BD-26E7-41AA-BE01-387D518B55F3}" presName="node" presStyleLbl="node1" presStyleIdx="0" presStyleCnt="4">
        <dgm:presLayoutVars>
          <dgm:bulletEnabled val="1"/>
        </dgm:presLayoutVars>
      </dgm:prSet>
      <dgm:spPr/>
    </dgm:pt>
    <dgm:pt modelId="{46A2D4A6-9FF7-4730-AA9C-FEFDC95CE607}" type="pres">
      <dgm:prSet presAssocID="{C6E84E9C-D6BE-48A7-A4EB-1CB8CC03DB28}" presName="sibTrans" presStyleCnt="0"/>
      <dgm:spPr/>
    </dgm:pt>
    <dgm:pt modelId="{3711D88E-1DEC-4B61-A79D-55829964E609}" type="pres">
      <dgm:prSet presAssocID="{C0773015-358F-4EBB-A7CA-F818ACC6254F}" presName="node" presStyleLbl="node1" presStyleIdx="1" presStyleCnt="4">
        <dgm:presLayoutVars>
          <dgm:bulletEnabled val="1"/>
        </dgm:presLayoutVars>
      </dgm:prSet>
      <dgm:spPr/>
    </dgm:pt>
    <dgm:pt modelId="{AA6E0AF0-5ED2-4288-B332-62FF57955E42}" type="pres">
      <dgm:prSet presAssocID="{C8CB60F5-8A2A-4A59-98EA-160E7B3E3CB4}" presName="sibTrans" presStyleCnt="0"/>
      <dgm:spPr/>
    </dgm:pt>
    <dgm:pt modelId="{FB886245-3DEA-4BFC-99D7-631BA22F355C}" type="pres">
      <dgm:prSet presAssocID="{92F3FC8D-77EC-4FFC-A4A5-1FEB72B44FC1}" presName="node" presStyleLbl="node1" presStyleIdx="2" presStyleCnt="4">
        <dgm:presLayoutVars>
          <dgm:bulletEnabled val="1"/>
        </dgm:presLayoutVars>
      </dgm:prSet>
      <dgm:spPr/>
    </dgm:pt>
    <dgm:pt modelId="{82328403-8D9E-4113-8356-BE7BBB185B16}" type="pres">
      <dgm:prSet presAssocID="{1784977E-497D-4223-BCF1-763B147E3437}" presName="sibTrans" presStyleCnt="0"/>
      <dgm:spPr/>
    </dgm:pt>
    <dgm:pt modelId="{7CC3A09C-2265-41DF-9F79-01F44B09E3AD}" type="pres">
      <dgm:prSet presAssocID="{E0A693CC-2F78-411F-A6CB-2F8C3CE4E0E4}" presName="node" presStyleLbl="node1" presStyleIdx="3" presStyleCnt="4">
        <dgm:presLayoutVars>
          <dgm:bulletEnabled val="1"/>
        </dgm:presLayoutVars>
      </dgm:prSet>
      <dgm:spPr/>
    </dgm:pt>
  </dgm:ptLst>
  <dgm:cxnLst>
    <dgm:cxn modelId="{A1DC980B-C3E0-48A1-A923-C3B2D0B6D040}" type="presOf" srcId="{92F3FC8D-77EC-4FFC-A4A5-1FEB72B44FC1}" destId="{FB886245-3DEA-4BFC-99D7-631BA22F355C}" srcOrd="0" destOrd="0" presId="urn:microsoft.com/office/officeart/2005/8/layout/default"/>
    <dgm:cxn modelId="{42E6A632-8F7C-4BC9-B6ED-CD1BA0BD2D8B}" srcId="{40C397C1-8B2C-4936-8EA1-29EBBFE39A8F}" destId="{92F3FC8D-77EC-4FFC-A4A5-1FEB72B44FC1}" srcOrd="2" destOrd="0" parTransId="{9B55E87C-0781-4B6E-877E-898FA640EB18}" sibTransId="{1784977E-497D-4223-BCF1-763B147E3437}"/>
    <dgm:cxn modelId="{2264283C-46D3-4567-B0A7-13947444A897}" srcId="{40C397C1-8B2C-4936-8EA1-29EBBFE39A8F}" destId="{7994B2BD-26E7-41AA-BE01-387D518B55F3}" srcOrd="0" destOrd="0" parTransId="{8A1010EA-FC73-43A3-A501-2806F48576CF}" sibTransId="{C6E84E9C-D6BE-48A7-A4EB-1CB8CC03DB28}"/>
    <dgm:cxn modelId="{9345DE5F-62FF-4340-8269-35BD975AFB28}" srcId="{40C397C1-8B2C-4936-8EA1-29EBBFE39A8F}" destId="{C0773015-358F-4EBB-A7CA-F818ACC6254F}" srcOrd="1" destOrd="0" parTransId="{65EACCA9-08FD-420B-87B6-A0E839B78C2B}" sibTransId="{C8CB60F5-8A2A-4A59-98EA-160E7B3E3CB4}"/>
    <dgm:cxn modelId="{295EC744-1839-497E-8B2F-30F1DB42ED2C}" srcId="{40C397C1-8B2C-4936-8EA1-29EBBFE39A8F}" destId="{E0A693CC-2F78-411F-A6CB-2F8C3CE4E0E4}" srcOrd="3" destOrd="0" parTransId="{996DA487-B46B-4C4F-A7A1-F5171A9843F6}" sibTransId="{C079271C-F4C2-430E-B6D7-14581F70AB7D}"/>
    <dgm:cxn modelId="{9B72B191-7D15-4631-9A59-C052DEFA3959}" type="presOf" srcId="{E0A693CC-2F78-411F-A6CB-2F8C3CE4E0E4}" destId="{7CC3A09C-2265-41DF-9F79-01F44B09E3AD}" srcOrd="0" destOrd="0" presId="urn:microsoft.com/office/officeart/2005/8/layout/default"/>
    <dgm:cxn modelId="{D335DD97-732B-4116-AE4A-2A8198B0BBEC}" type="presOf" srcId="{7994B2BD-26E7-41AA-BE01-387D518B55F3}" destId="{22200886-0F52-485A-9B11-23B099F340F9}" srcOrd="0" destOrd="0" presId="urn:microsoft.com/office/officeart/2005/8/layout/default"/>
    <dgm:cxn modelId="{FF1A9FE5-9013-4F27-93B8-CE85E557BD48}" type="presOf" srcId="{40C397C1-8B2C-4936-8EA1-29EBBFE39A8F}" destId="{352D01BA-BC84-4F56-84F7-0FA5B138D2A0}" srcOrd="0" destOrd="0" presId="urn:microsoft.com/office/officeart/2005/8/layout/default"/>
    <dgm:cxn modelId="{A618F6F9-B5EA-4BDF-A2E6-89015D6FD95E}" type="presOf" srcId="{C0773015-358F-4EBB-A7CA-F818ACC6254F}" destId="{3711D88E-1DEC-4B61-A79D-55829964E609}" srcOrd="0" destOrd="0" presId="urn:microsoft.com/office/officeart/2005/8/layout/default"/>
    <dgm:cxn modelId="{155BE3C3-C936-42A4-AC09-D8AD559B8A4E}" type="presParOf" srcId="{352D01BA-BC84-4F56-84F7-0FA5B138D2A0}" destId="{22200886-0F52-485A-9B11-23B099F340F9}" srcOrd="0" destOrd="0" presId="urn:microsoft.com/office/officeart/2005/8/layout/default"/>
    <dgm:cxn modelId="{6A81F01B-1E04-419E-B6A5-FE528164D554}" type="presParOf" srcId="{352D01BA-BC84-4F56-84F7-0FA5B138D2A0}" destId="{46A2D4A6-9FF7-4730-AA9C-FEFDC95CE607}" srcOrd="1" destOrd="0" presId="urn:microsoft.com/office/officeart/2005/8/layout/default"/>
    <dgm:cxn modelId="{5CCABC39-8E4A-4811-920D-9562D65BA6AA}" type="presParOf" srcId="{352D01BA-BC84-4F56-84F7-0FA5B138D2A0}" destId="{3711D88E-1DEC-4B61-A79D-55829964E609}" srcOrd="2" destOrd="0" presId="urn:microsoft.com/office/officeart/2005/8/layout/default"/>
    <dgm:cxn modelId="{EB1467F2-1AE9-4AA4-9265-E3CE785BCCCB}" type="presParOf" srcId="{352D01BA-BC84-4F56-84F7-0FA5B138D2A0}" destId="{AA6E0AF0-5ED2-4288-B332-62FF57955E42}" srcOrd="3" destOrd="0" presId="urn:microsoft.com/office/officeart/2005/8/layout/default"/>
    <dgm:cxn modelId="{05B27573-E619-4F9C-B59A-0B60BED1131D}" type="presParOf" srcId="{352D01BA-BC84-4F56-84F7-0FA5B138D2A0}" destId="{FB886245-3DEA-4BFC-99D7-631BA22F355C}" srcOrd="4" destOrd="0" presId="urn:microsoft.com/office/officeart/2005/8/layout/default"/>
    <dgm:cxn modelId="{AF17A23D-F3AE-4C8B-85CD-D1EB3548CF02}" type="presParOf" srcId="{352D01BA-BC84-4F56-84F7-0FA5B138D2A0}" destId="{82328403-8D9E-4113-8356-BE7BBB185B16}" srcOrd="5" destOrd="0" presId="urn:microsoft.com/office/officeart/2005/8/layout/default"/>
    <dgm:cxn modelId="{4114A185-EC68-41CF-9542-9B179F591E6E}" type="presParOf" srcId="{352D01BA-BC84-4F56-84F7-0FA5B138D2A0}" destId="{7CC3A09C-2265-41DF-9F79-01F44B09E3A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7A28441-15DB-4860-A59A-5A3D36215D9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441328-F762-40BF-B73A-CE5F848AC9FE}">
      <dgm:prSet phldrT="[Text]"/>
      <dgm:spPr/>
      <dgm:t>
        <a:bodyPr/>
        <a:lstStyle/>
        <a:p>
          <a:r>
            <a:rPr lang="en-US" dirty="0"/>
            <a:t>Do initiatives align to the institution’s highest cyber risks?</a:t>
          </a:r>
        </a:p>
      </dgm:t>
    </dgm:pt>
    <dgm:pt modelId="{3F26EDBD-4C69-4762-AC98-D13A538F379F}" type="parTrans" cxnId="{7E9717FD-F12B-49E5-985A-A5BB618026E4}">
      <dgm:prSet/>
      <dgm:spPr/>
      <dgm:t>
        <a:bodyPr/>
        <a:lstStyle/>
        <a:p>
          <a:endParaRPr lang="en-US"/>
        </a:p>
      </dgm:t>
    </dgm:pt>
    <dgm:pt modelId="{491E5F35-D8F2-4328-9960-1F68206FCB7B}" type="sibTrans" cxnId="{7E9717FD-F12B-49E5-985A-A5BB618026E4}">
      <dgm:prSet/>
      <dgm:spPr/>
      <dgm:t>
        <a:bodyPr/>
        <a:lstStyle/>
        <a:p>
          <a:endParaRPr lang="en-US"/>
        </a:p>
      </dgm:t>
    </dgm:pt>
    <dgm:pt modelId="{F6850DD2-201A-4F9C-9ED3-832A60880D40}">
      <dgm:prSet/>
      <dgm:spPr/>
      <dgm:t>
        <a:bodyPr/>
        <a:lstStyle/>
        <a:p>
          <a:r>
            <a:rPr lang="en-US" dirty="0"/>
            <a:t>Is progress and timeline clearly communicated to the board?</a:t>
          </a:r>
        </a:p>
      </dgm:t>
    </dgm:pt>
    <dgm:pt modelId="{CC1360D5-1FA5-4B23-A0D3-8BD353CC9513}" type="parTrans" cxnId="{3BE508E1-2573-4A2D-8B20-D6E4A7DAB938}">
      <dgm:prSet/>
      <dgm:spPr/>
      <dgm:t>
        <a:bodyPr/>
        <a:lstStyle/>
        <a:p>
          <a:endParaRPr lang="en-US"/>
        </a:p>
      </dgm:t>
    </dgm:pt>
    <dgm:pt modelId="{A5CA5FAA-456D-4516-ABD3-4E70722C4E2F}" type="sibTrans" cxnId="{3BE508E1-2573-4A2D-8B20-D6E4A7DAB938}">
      <dgm:prSet/>
      <dgm:spPr/>
      <dgm:t>
        <a:bodyPr/>
        <a:lstStyle/>
        <a:p>
          <a:endParaRPr lang="en-US"/>
        </a:p>
      </dgm:t>
    </dgm:pt>
    <dgm:pt modelId="{C9E0C8A5-177F-49D7-80CF-434665847F40}">
      <dgm:prSet/>
      <dgm:spPr/>
      <dgm:t>
        <a:bodyPr/>
        <a:lstStyle/>
        <a:p>
          <a:r>
            <a:rPr lang="en-US" dirty="0"/>
            <a:t>Do funding decisions align with risk priorities?</a:t>
          </a:r>
        </a:p>
      </dgm:t>
    </dgm:pt>
    <dgm:pt modelId="{EFEC6D59-0A45-4AD0-8489-CFB2B7DA0FA6}" type="parTrans" cxnId="{837FA49E-0912-474A-8221-9CEC775CBC7B}">
      <dgm:prSet/>
      <dgm:spPr/>
      <dgm:t>
        <a:bodyPr/>
        <a:lstStyle/>
        <a:p>
          <a:endParaRPr lang="en-US"/>
        </a:p>
      </dgm:t>
    </dgm:pt>
    <dgm:pt modelId="{CE66B0E2-9006-47FF-96C4-065E5FBC05A3}" type="sibTrans" cxnId="{837FA49E-0912-474A-8221-9CEC775CBC7B}">
      <dgm:prSet/>
      <dgm:spPr/>
      <dgm:t>
        <a:bodyPr/>
        <a:lstStyle/>
        <a:p>
          <a:endParaRPr lang="en-US"/>
        </a:p>
      </dgm:t>
    </dgm:pt>
    <dgm:pt modelId="{C9F08FCE-B064-494D-871E-A7D5D98BEC96}">
      <dgm:prSet/>
      <dgm:spPr/>
      <dgm:t>
        <a:bodyPr/>
        <a:lstStyle/>
        <a:p>
          <a:r>
            <a:rPr lang="en-US" dirty="0"/>
            <a:t>Does the roadmap demonstrate measurable risk reduction over time?</a:t>
          </a:r>
        </a:p>
      </dgm:t>
    </dgm:pt>
    <dgm:pt modelId="{CCB7DA96-434D-44C5-BE7B-B8D0177C0017}" type="parTrans" cxnId="{2D5EB99D-2F65-47CC-902B-0A4F76CA4866}">
      <dgm:prSet/>
      <dgm:spPr/>
      <dgm:t>
        <a:bodyPr/>
        <a:lstStyle/>
        <a:p>
          <a:endParaRPr lang="en-US"/>
        </a:p>
      </dgm:t>
    </dgm:pt>
    <dgm:pt modelId="{41474EF0-F95B-4ACF-83BB-44EDBC692BAA}" type="sibTrans" cxnId="{2D5EB99D-2F65-47CC-902B-0A4F76CA4866}">
      <dgm:prSet/>
      <dgm:spPr/>
      <dgm:t>
        <a:bodyPr/>
        <a:lstStyle/>
        <a:p>
          <a:endParaRPr lang="en-US"/>
        </a:p>
      </dgm:t>
    </dgm:pt>
    <dgm:pt modelId="{BB9E4B0D-4506-465F-BF22-DBDCBB14C6E8}" type="pres">
      <dgm:prSet presAssocID="{17A28441-15DB-4860-A59A-5A3D36215D9D}" presName="linear" presStyleCnt="0">
        <dgm:presLayoutVars>
          <dgm:animLvl val="lvl"/>
          <dgm:resizeHandles val="exact"/>
        </dgm:presLayoutVars>
      </dgm:prSet>
      <dgm:spPr/>
    </dgm:pt>
    <dgm:pt modelId="{6DBC1651-2D48-4DFF-A1A5-B2232E2360D8}" type="pres">
      <dgm:prSet presAssocID="{EE441328-F762-40BF-B73A-CE5F848AC9FE}" presName="parentText" presStyleLbl="node1" presStyleIdx="0" presStyleCnt="4">
        <dgm:presLayoutVars>
          <dgm:chMax val="0"/>
          <dgm:bulletEnabled val="1"/>
        </dgm:presLayoutVars>
      </dgm:prSet>
      <dgm:spPr/>
    </dgm:pt>
    <dgm:pt modelId="{1FC4DCC7-13AA-477E-B892-11250FBAA228}" type="pres">
      <dgm:prSet presAssocID="{491E5F35-D8F2-4328-9960-1F68206FCB7B}" presName="spacer" presStyleCnt="0"/>
      <dgm:spPr/>
    </dgm:pt>
    <dgm:pt modelId="{A057D4C9-8EE9-481F-956D-848A42209F03}" type="pres">
      <dgm:prSet presAssocID="{F6850DD2-201A-4F9C-9ED3-832A60880D40}" presName="parentText" presStyleLbl="node1" presStyleIdx="1" presStyleCnt="4">
        <dgm:presLayoutVars>
          <dgm:chMax val="0"/>
          <dgm:bulletEnabled val="1"/>
        </dgm:presLayoutVars>
      </dgm:prSet>
      <dgm:spPr/>
    </dgm:pt>
    <dgm:pt modelId="{E29FA378-D30E-4FB7-A758-9AD09842C9A8}" type="pres">
      <dgm:prSet presAssocID="{A5CA5FAA-456D-4516-ABD3-4E70722C4E2F}" presName="spacer" presStyleCnt="0"/>
      <dgm:spPr/>
    </dgm:pt>
    <dgm:pt modelId="{FF6C2D96-0FE4-447A-9E44-A21D5BD739EF}" type="pres">
      <dgm:prSet presAssocID="{C9E0C8A5-177F-49D7-80CF-434665847F40}" presName="parentText" presStyleLbl="node1" presStyleIdx="2" presStyleCnt="4">
        <dgm:presLayoutVars>
          <dgm:chMax val="0"/>
          <dgm:bulletEnabled val="1"/>
        </dgm:presLayoutVars>
      </dgm:prSet>
      <dgm:spPr/>
    </dgm:pt>
    <dgm:pt modelId="{FFF835D8-2159-43AF-AD82-CB6DD3C71EB6}" type="pres">
      <dgm:prSet presAssocID="{CE66B0E2-9006-47FF-96C4-065E5FBC05A3}" presName="spacer" presStyleCnt="0"/>
      <dgm:spPr/>
    </dgm:pt>
    <dgm:pt modelId="{13E96309-11F8-4A0A-B410-9C609063CF06}" type="pres">
      <dgm:prSet presAssocID="{C9F08FCE-B064-494D-871E-A7D5D98BEC96}" presName="parentText" presStyleLbl="node1" presStyleIdx="3" presStyleCnt="4">
        <dgm:presLayoutVars>
          <dgm:chMax val="0"/>
          <dgm:bulletEnabled val="1"/>
        </dgm:presLayoutVars>
      </dgm:prSet>
      <dgm:spPr/>
    </dgm:pt>
  </dgm:ptLst>
  <dgm:cxnLst>
    <dgm:cxn modelId="{23D3022F-420E-4031-8673-999DEDD6A109}" type="presOf" srcId="{F6850DD2-201A-4F9C-9ED3-832A60880D40}" destId="{A057D4C9-8EE9-481F-956D-848A42209F03}" srcOrd="0" destOrd="0" presId="urn:microsoft.com/office/officeart/2005/8/layout/vList2"/>
    <dgm:cxn modelId="{48A0CC34-0D4B-47DB-AD8A-8269D434BA0D}" type="presOf" srcId="{EE441328-F762-40BF-B73A-CE5F848AC9FE}" destId="{6DBC1651-2D48-4DFF-A1A5-B2232E2360D8}" srcOrd="0" destOrd="0" presId="urn:microsoft.com/office/officeart/2005/8/layout/vList2"/>
    <dgm:cxn modelId="{2AA9A067-F1C0-4B27-82F5-C3A29AF47A4D}" type="presOf" srcId="{C9F08FCE-B064-494D-871E-A7D5D98BEC96}" destId="{13E96309-11F8-4A0A-B410-9C609063CF06}" srcOrd="0" destOrd="0" presId="urn:microsoft.com/office/officeart/2005/8/layout/vList2"/>
    <dgm:cxn modelId="{2D5EB99D-2F65-47CC-902B-0A4F76CA4866}" srcId="{17A28441-15DB-4860-A59A-5A3D36215D9D}" destId="{C9F08FCE-B064-494D-871E-A7D5D98BEC96}" srcOrd="3" destOrd="0" parTransId="{CCB7DA96-434D-44C5-BE7B-B8D0177C0017}" sibTransId="{41474EF0-F95B-4ACF-83BB-44EDBC692BAA}"/>
    <dgm:cxn modelId="{837FA49E-0912-474A-8221-9CEC775CBC7B}" srcId="{17A28441-15DB-4860-A59A-5A3D36215D9D}" destId="{C9E0C8A5-177F-49D7-80CF-434665847F40}" srcOrd="2" destOrd="0" parTransId="{EFEC6D59-0A45-4AD0-8489-CFB2B7DA0FA6}" sibTransId="{CE66B0E2-9006-47FF-96C4-065E5FBC05A3}"/>
    <dgm:cxn modelId="{03713AAF-7FB4-4E43-8086-57D1FEDC2A92}" type="presOf" srcId="{C9E0C8A5-177F-49D7-80CF-434665847F40}" destId="{FF6C2D96-0FE4-447A-9E44-A21D5BD739EF}" srcOrd="0" destOrd="0" presId="urn:microsoft.com/office/officeart/2005/8/layout/vList2"/>
    <dgm:cxn modelId="{AD01FED3-6137-497A-B5EF-C53A5D3751C8}" type="presOf" srcId="{17A28441-15DB-4860-A59A-5A3D36215D9D}" destId="{BB9E4B0D-4506-465F-BF22-DBDCBB14C6E8}" srcOrd="0" destOrd="0" presId="urn:microsoft.com/office/officeart/2005/8/layout/vList2"/>
    <dgm:cxn modelId="{3BE508E1-2573-4A2D-8B20-D6E4A7DAB938}" srcId="{17A28441-15DB-4860-A59A-5A3D36215D9D}" destId="{F6850DD2-201A-4F9C-9ED3-832A60880D40}" srcOrd="1" destOrd="0" parTransId="{CC1360D5-1FA5-4B23-A0D3-8BD353CC9513}" sibTransId="{A5CA5FAA-456D-4516-ABD3-4E70722C4E2F}"/>
    <dgm:cxn modelId="{7E9717FD-F12B-49E5-985A-A5BB618026E4}" srcId="{17A28441-15DB-4860-A59A-5A3D36215D9D}" destId="{EE441328-F762-40BF-B73A-CE5F848AC9FE}" srcOrd="0" destOrd="0" parTransId="{3F26EDBD-4C69-4762-AC98-D13A538F379F}" sibTransId="{491E5F35-D8F2-4328-9960-1F68206FCB7B}"/>
    <dgm:cxn modelId="{491157AD-FA21-4EB4-8D1F-047F947BCE5A}" type="presParOf" srcId="{BB9E4B0D-4506-465F-BF22-DBDCBB14C6E8}" destId="{6DBC1651-2D48-4DFF-A1A5-B2232E2360D8}" srcOrd="0" destOrd="0" presId="urn:microsoft.com/office/officeart/2005/8/layout/vList2"/>
    <dgm:cxn modelId="{328F750C-1F61-4B5F-AA1B-A34D6862F490}" type="presParOf" srcId="{BB9E4B0D-4506-465F-BF22-DBDCBB14C6E8}" destId="{1FC4DCC7-13AA-477E-B892-11250FBAA228}" srcOrd="1" destOrd="0" presId="urn:microsoft.com/office/officeart/2005/8/layout/vList2"/>
    <dgm:cxn modelId="{B4F26F6E-63AE-4B81-BA29-D1B1E40C856E}" type="presParOf" srcId="{BB9E4B0D-4506-465F-BF22-DBDCBB14C6E8}" destId="{A057D4C9-8EE9-481F-956D-848A42209F03}" srcOrd="2" destOrd="0" presId="urn:microsoft.com/office/officeart/2005/8/layout/vList2"/>
    <dgm:cxn modelId="{DAEF4562-E053-4D64-96D1-4D2816A9E545}" type="presParOf" srcId="{BB9E4B0D-4506-465F-BF22-DBDCBB14C6E8}" destId="{E29FA378-D30E-4FB7-A758-9AD09842C9A8}" srcOrd="3" destOrd="0" presId="urn:microsoft.com/office/officeart/2005/8/layout/vList2"/>
    <dgm:cxn modelId="{83D6710B-9D74-4B53-8317-999FAE5ED0D2}" type="presParOf" srcId="{BB9E4B0D-4506-465F-BF22-DBDCBB14C6E8}" destId="{FF6C2D96-0FE4-447A-9E44-A21D5BD739EF}" srcOrd="4" destOrd="0" presId="urn:microsoft.com/office/officeart/2005/8/layout/vList2"/>
    <dgm:cxn modelId="{EDE0DF9F-2A4F-414F-9D29-DCB4CB86C188}" type="presParOf" srcId="{BB9E4B0D-4506-465F-BF22-DBDCBB14C6E8}" destId="{FFF835D8-2159-43AF-AD82-CB6DD3C71EB6}" srcOrd="5" destOrd="0" presId="urn:microsoft.com/office/officeart/2005/8/layout/vList2"/>
    <dgm:cxn modelId="{51A3EA74-863C-4C69-84DE-CA0D2AB1760C}" type="presParOf" srcId="{BB9E4B0D-4506-465F-BF22-DBDCBB14C6E8}" destId="{13E96309-11F8-4A0A-B410-9C609063CF0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1068EF5-7B0F-48B9-A70D-06BFD25FC65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EC34B1-3299-47A7-A30F-24E006F1AFAF}">
      <dgm:prSet phldrT="[Text]"/>
      <dgm:spPr/>
      <dgm:t>
        <a:bodyPr/>
        <a:lstStyle/>
        <a:p>
          <a:r>
            <a:rPr lang="en-US" dirty="0"/>
            <a:t>Information security program maturity</a:t>
          </a:r>
        </a:p>
      </dgm:t>
    </dgm:pt>
    <dgm:pt modelId="{505FBA52-5645-4E6E-950D-E8A9F7B32F88}" type="parTrans" cxnId="{2970DCA7-3BAB-463F-9583-924CD6B7BC97}">
      <dgm:prSet/>
      <dgm:spPr/>
      <dgm:t>
        <a:bodyPr/>
        <a:lstStyle/>
        <a:p>
          <a:endParaRPr lang="en-US"/>
        </a:p>
      </dgm:t>
    </dgm:pt>
    <dgm:pt modelId="{2D7B640C-AA5F-46E7-BD40-31EEA6D00E17}" type="sibTrans" cxnId="{2970DCA7-3BAB-463F-9583-924CD6B7BC97}">
      <dgm:prSet/>
      <dgm:spPr/>
      <dgm:t>
        <a:bodyPr/>
        <a:lstStyle/>
        <a:p>
          <a:endParaRPr lang="en-US"/>
        </a:p>
      </dgm:t>
    </dgm:pt>
    <dgm:pt modelId="{B389C635-7580-44FB-B5E8-65976634F6D1}">
      <dgm:prSet/>
      <dgm:spPr/>
      <dgm:t>
        <a:bodyPr/>
        <a:lstStyle/>
        <a:p>
          <a:r>
            <a:rPr lang="en-US" dirty="0"/>
            <a:t>Multi-factor authentication</a:t>
          </a:r>
        </a:p>
      </dgm:t>
    </dgm:pt>
    <dgm:pt modelId="{7BA7260C-DD70-40EF-85C5-2054350D2D22}" type="parTrans" cxnId="{C6D9B080-B126-4DAD-9FDA-E2C7864E82E4}">
      <dgm:prSet/>
      <dgm:spPr/>
      <dgm:t>
        <a:bodyPr/>
        <a:lstStyle/>
        <a:p>
          <a:endParaRPr lang="en-US"/>
        </a:p>
      </dgm:t>
    </dgm:pt>
    <dgm:pt modelId="{CE3F55DB-CD77-47F7-9EA3-AC5DCFE6D74F}" type="sibTrans" cxnId="{C6D9B080-B126-4DAD-9FDA-E2C7864E82E4}">
      <dgm:prSet/>
      <dgm:spPr/>
      <dgm:t>
        <a:bodyPr/>
        <a:lstStyle/>
        <a:p>
          <a:endParaRPr lang="en-US"/>
        </a:p>
      </dgm:t>
    </dgm:pt>
    <dgm:pt modelId="{660EBD74-B165-4753-8F60-971896CEF0EA}">
      <dgm:prSet/>
      <dgm:spPr/>
      <dgm:t>
        <a:bodyPr/>
        <a:lstStyle/>
        <a:p>
          <a:r>
            <a:rPr lang="en-US" dirty="0"/>
            <a:t>IT inventories</a:t>
          </a:r>
        </a:p>
      </dgm:t>
    </dgm:pt>
    <dgm:pt modelId="{B0E88C33-F14A-4EAD-A957-A058D193F8FA}" type="parTrans" cxnId="{24189248-557B-4267-BB08-CFE65D96CE40}">
      <dgm:prSet/>
      <dgm:spPr/>
      <dgm:t>
        <a:bodyPr/>
        <a:lstStyle/>
        <a:p>
          <a:endParaRPr lang="en-US"/>
        </a:p>
      </dgm:t>
    </dgm:pt>
    <dgm:pt modelId="{C4D90197-218D-41F9-AE32-EDE0D9490875}" type="sibTrans" cxnId="{24189248-557B-4267-BB08-CFE65D96CE40}">
      <dgm:prSet/>
      <dgm:spPr/>
      <dgm:t>
        <a:bodyPr/>
        <a:lstStyle/>
        <a:p>
          <a:endParaRPr lang="en-US"/>
        </a:p>
      </dgm:t>
    </dgm:pt>
    <dgm:pt modelId="{B708173C-0697-477F-8897-347034F11B5F}">
      <dgm:prSet/>
      <dgm:spPr/>
      <dgm:t>
        <a:bodyPr/>
        <a:lstStyle/>
        <a:p>
          <a:r>
            <a:rPr lang="en-US" dirty="0"/>
            <a:t>Incident response / security monitoring</a:t>
          </a:r>
        </a:p>
      </dgm:t>
    </dgm:pt>
    <dgm:pt modelId="{82CAD263-E9AB-4391-9DB4-31B3BC138140}" type="parTrans" cxnId="{99E8BF49-4928-417D-9C15-E2E63C6DF840}">
      <dgm:prSet/>
      <dgm:spPr/>
      <dgm:t>
        <a:bodyPr/>
        <a:lstStyle/>
        <a:p>
          <a:endParaRPr lang="en-US"/>
        </a:p>
      </dgm:t>
    </dgm:pt>
    <dgm:pt modelId="{0683E026-8939-4127-8C5F-087B83F4FD12}" type="sibTrans" cxnId="{99E8BF49-4928-417D-9C15-E2E63C6DF840}">
      <dgm:prSet/>
      <dgm:spPr/>
      <dgm:t>
        <a:bodyPr/>
        <a:lstStyle/>
        <a:p>
          <a:endParaRPr lang="en-US"/>
        </a:p>
      </dgm:t>
    </dgm:pt>
    <dgm:pt modelId="{BA8CAA0D-4F8B-40E8-A7B7-2EF39DED99D8}">
      <dgm:prSet/>
      <dgm:spPr/>
      <dgm:t>
        <a:bodyPr/>
        <a:lstStyle/>
        <a:p>
          <a:r>
            <a:rPr lang="en-US" dirty="0"/>
            <a:t>Vulnerability management</a:t>
          </a:r>
        </a:p>
      </dgm:t>
    </dgm:pt>
    <dgm:pt modelId="{50E2C302-5BAC-4694-8B99-6B003D5C6027}" type="parTrans" cxnId="{52925E03-CD39-43A5-BE60-8E7D864B28FC}">
      <dgm:prSet/>
      <dgm:spPr/>
      <dgm:t>
        <a:bodyPr/>
        <a:lstStyle/>
        <a:p>
          <a:endParaRPr lang="en-US"/>
        </a:p>
      </dgm:t>
    </dgm:pt>
    <dgm:pt modelId="{CC05E206-2879-4FBA-92AD-BD41422FF416}" type="sibTrans" cxnId="{52925E03-CD39-43A5-BE60-8E7D864B28FC}">
      <dgm:prSet/>
      <dgm:spPr/>
      <dgm:t>
        <a:bodyPr/>
        <a:lstStyle/>
        <a:p>
          <a:endParaRPr lang="en-US"/>
        </a:p>
      </dgm:t>
    </dgm:pt>
    <dgm:pt modelId="{734B60F6-6BDF-4E16-A8F4-57E57CB2327D}">
      <dgm:prSet/>
      <dgm:spPr/>
      <dgm:t>
        <a:bodyPr/>
        <a:lstStyle/>
        <a:p>
          <a:r>
            <a:rPr lang="en-US" dirty="0"/>
            <a:t>Vendor management</a:t>
          </a:r>
        </a:p>
      </dgm:t>
    </dgm:pt>
    <dgm:pt modelId="{2E5695C9-15A2-4D4D-916E-78D9BB372916}" type="parTrans" cxnId="{BC7E749B-132E-4F73-AE74-DF39655F08F2}">
      <dgm:prSet/>
      <dgm:spPr/>
      <dgm:t>
        <a:bodyPr/>
        <a:lstStyle/>
        <a:p>
          <a:endParaRPr lang="en-US"/>
        </a:p>
      </dgm:t>
    </dgm:pt>
    <dgm:pt modelId="{4E024DE9-DCCA-4E2B-9FEC-76A2F901F700}" type="sibTrans" cxnId="{BC7E749B-132E-4F73-AE74-DF39655F08F2}">
      <dgm:prSet/>
      <dgm:spPr/>
      <dgm:t>
        <a:bodyPr/>
        <a:lstStyle/>
        <a:p>
          <a:endParaRPr lang="en-US"/>
        </a:p>
      </dgm:t>
    </dgm:pt>
    <dgm:pt modelId="{926C5713-4433-4F65-9F13-244CF5B14582}">
      <dgm:prSet/>
      <dgm:spPr/>
      <dgm:t>
        <a:bodyPr/>
        <a:lstStyle/>
        <a:p>
          <a:r>
            <a:rPr lang="en-US" dirty="0"/>
            <a:t>Network age, security, funding</a:t>
          </a:r>
        </a:p>
      </dgm:t>
    </dgm:pt>
    <dgm:pt modelId="{03340DF8-4323-4D01-8A83-35F97CB09B40}" type="parTrans" cxnId="{F986DEE0-18E2-4AD1-8FD7-6D3AD926D21F}">
      <dgm:prSet/>
      <dgm:spPr/>
      <dgm:t>
        <a:bodyPr/>
        <a:lstStyle/>
        <a:p>
          <a:endParaRPr lang="en-US"/>
        </a:p>
      </dgm:t>
    </dgm:pt>
    <dgm:pt modelId="{3E35F393-F144-4D59-938F-CFFF6DC5C92B}" type="sibTrans" cxnId="{F986DEE0-18E2-4AD1-8FD7-6D3AD926D21F}">
      <dgm:prSet/>
      <dgm:spPr/>
      <dgm:t>
        <a:bodyPr/>
        <a:lstStyle/>
        <a:p>
          <a:endParaRPr lang="en-US"/>
        </a:p>
      </dgm:t>
    </dgm:pt>
    <dgm:pt modelId="{184093B2-517D-419D-A8E5-9CAA0DDF4B84}" type="pres">
      <dgm:prSet presAssocID="{61068EF5-7B0F-48B9-A70D-06BFD25FC658}" presName="linear" presStyleCnt="0">
        <dgm:presLayoutVars>
          <dgm:animLvl val="lvl"/>
          <dgm:resizeHandles val="exact"/>
        </dgm:presLayoutVars>
      </dgm:prSet>
      <dgm:spPr/>
    </dgm:pt>
    <dgm:pt modelId="{F9BD6AA6-D4B4-4C10-BDDF-4E7C3CB5F95B}" type="pres">
      <dgm:prSet presAssocID="{EEEC34B1-3299-47A7-A30F-24E006F1AFAF}" presName="parentText" presStyleLbl="node1" presStyleIdx="0" presStyleCnt="7">
        <dgm:presLayoutVars>
          <dgm:chMax val="0"/>
          <dgm:bulletEnabled val="1"/>
        </dgm:presLayoutVars>
      </dgm:prSet>
      <dgm:spPr/>
    </dgm:pt>
    <dgm:pt modelId="{D7DB5F11-FF56-4D0D-8D9E-0E687F30F119}" type="pres">
      <dgm:prSet presAssocID="{2D7B640C-AA5F-46E7-BD40-31EEA6D00E17}" presName="spacer" presStyleCnt="0"/>
      <dgm:spPr/>
    </dgm:pt>
    <dgm:pt modelId="{F0021B48-811F-4F7E-8FE5-DA3BAA468CF6}" type="pres">
      <dgm:prSet presAssocID="{B389C635-7580-44FB-B5E8-65976634F6D1}" presName="parentText" presStyleLbl="node1" presStyleIdx="1" presStyleCnt="7">
        <dgm:presLayoutVars>
          <dgm:chMax val="0"/>
          <dgm:bulletEnabled val="1"/>
        </dgm:presLayoutVars>
      </dgm:prSet>
      <dgm:spPr/>
    </dgm:pt>
    <dgm:pt modelId="{869FC91E-8BF4-41C2-A7CA-494E23D3AAF9}" type="pres">
      <dgm:prSet presAssocID="{CE3F55DB-CD77-47F7-9EA3-AC5DCFE6D74F}" presName="spacer" presStyleCnt="0"/>
      <dgm:spPr/>
    </dgm:pt>
    <dgm:pt modelId="{78F0573B-76FD-469E-AED5-2144336E60DF}" type="pres">
      <dgm:prSet presAssocID="{660EBD74-B165-4753-8F60-971896CEF0EA}" presName="parentText" presStyleLbl="node1" presStyleIdx="2" presStyleCnt="7">
        <dgm:presLayoutVars>
          <dgm:chMax val="0"/>
          <dgm:bulletEnabled val="1"/>
        </dgm:presLayoutVars>
      </dgm:prSet>
      <dgm:spPr/>
    </dgm:pt>
    <dgm:pt modelId="{DBBDFEDB-AE68-4235-B260-9CAEC60F8C5C}" type="pres">
      <dgm:prSet presAssocID="{C4D90197-218D-41F9-AE32-EDE0D9490875}" presName="spacer" presStyleCnt="0"/>
      <dgm:spPr/>
    </dgm:pt>
    <dgm:pt modelId="{4866E69E-0B0C-4BAF-8EE5-2E8A99F99912}" type="pres">
      <dgm:prSet presAssocID="{B708173C-0697-477F-8897-347034F11B5F}" presName="parentText" presStyleLbl="node1" presStyleIdx="3" presStyleCnt="7">
        <dgm:presLayoutVars>
          <dgm:chMax val="0"/>
          <dgm:bulletEnabled val="1"/>
        </dgm:presLayoutVars>
      </dgm:prSet>
      <dgm:spPr/>
    </dgm:pt>
    <dgm:pt modelId="{8D001D87-A1ED-4737-9E63-0D33161F0545}" type="pres">
      <dgm:prSet presAssocID="{0683E026-8939-4127-8C5F-087B83F4FD12}" presName="spacer" presStyleCnt="0"/>
      <dgm:spPr/>
    </dgm:pt>
    <dgm:pt modelId="{E34CF9AD-C665-4EBC-86BB-244ECEBDEDD3}" type="pres">
      <dgm:prSet presAssocID="{BA8CAA0D-4F8B-40E8-A7B7-2EF39DED99D8}" presName="parentText" presStyleLbl="node1" presStyleIdx="4" presStyleCnt="7">
        <dgm:presLayoutVars>
          <dgm:chMax val="0"/>
          <dgm:bulletEnabled val="1"/>
        </dgm:presLayoutVars>
      </dgm:prSet>
      <dgm:spPr/>
    </dgm:pt>
    <dgm:pt modelId="{6FF9B0AD-FDF4-4CB5-85C7-A064BC116DF3}" type="pres">
      <dgm:prSet presAssocID="{CC05E206-2879-4FBA-92AD-BD41422FF416}" presName="spacer" presStyleCnt="0"/>
      <dgm:spPr/>
    </dgm:pt>
    <dgm:pt modelId="{2EA25BCD-7E52-4744-AAA0-F28C94752085}" type="pres">
      <dgm:prSet presAssocID="{734B60F6-6BDF-4E16-A8F4-57E57CB2327D}" presName="parentText" presStyleLbl="node1" presStyleIdx="5" presStyleCnt="7">
        <dgm:presLayoutVars>
          <dgm:chMax val="0"/>
          <dgm:bulletEnabled val="1"/>
        </dgm:presLayoutVars>
      </dgm:prSet>
      <dgm:spPr/>
    </dgm:pt>
    <dgm:pt modelId="{34815FF5-02A8-4D2A-AC32-824827BBC21E}" type="pres">
      <dgm:prSet presAssocID="{4E024DE9-DCCA-4E2B-9FEC-76A2F901F700}" presName="spacer" presStyleCnt="0"/>
      <dgm:spPr/>
    </dgm:pt>
    <dgm:pt modelId="{1B35105C-99CC-49C2-9F9D-DB0124D78F68}" type="pres">
      <dgm:prSet presAssocID="{926C5713-4433-4F65-9F13-244CF5B14582}" presName="parentText" presStyleLbl="node1" presStyleIdx="6" presStyleCnt="7">
        <dgm:presLayoutVars>
          <dgm:chMax val="0"/>
          <dgm:bulletEnabled val="1"/>
        </dgm:presLayoutVars>
      </dgm:prSet>
      <dgm:spPr/>
    </dgm:pt>
  </dgm:ptLst>
  <dgm:cxnLst>
    <dgm:cxn modelId="{766D2F02-0F4E-41D3-B9A5-DF97795A4A10}" type="presOf" srcId="{61068EF5-7B0F-48B9-A70D-06BFD25FC658}" destId="{184093B2-517D-419D-A8E5-9CAA0DDF4B84}" srcOrd="0" destOrd="0" presId="urn:microsoft.com/office/officeart/2005/8/layout/vList2"/>
    <dgm:cxn modelId="{52925E03-CD39-43A5-BE60-8E7D864B28FC}" srcId="{61068EF5-7B0F-48B9-A70D-06BFD25FC658}" destId="{BA8CAA0D-4F8B-40E8-A7B7-2EF39DED99D8}" srcOrd="4" destOrd="0" parTransId="{50E2C302-5BAC-4694-8B99-6B003D5C6027}" sibTransId="{CC05E206-2879-4FBA-92AD-BD41422FF416}"/>
    <dgm:cxn modelId="{2CD18A19-4558-43C5-AECA-A53D062D46E2}" type="presOf" srcId="{BA8CAA0D-4F8B-40E8-A7B7-2EF39DED99D8}" destId="{E34CF9AD-C665-4EBC-86BB-244ECEBDEDD3}" srcOrd="0" destOrd="0" presId="urn:microsoft.com/office/officeart/2005/8/layout/vList2"/>
    <dgm:cxn modelId="{DA3FA919-39E0-449B-9FD1-58521BD28FA5}" type="presOf" srcId="{660EBD74-B165-4753-8F60-971896CEF0EA}" destId="{78F0573B-76FD-469E-AED5-2144336E60DF}" srcOrd="0" destOrd="0" presId="urn:microsoft.com/office/officeart/2005/8/layout/vList2"/>
    <dgm:cxn modelId="{24189248-557B-4267-BB08-CFE65D96CE40}" srcId="{61068EF5-7B0F-48B9-A70D-06BFD25FC658}" destId="{660EBD74-B165-4753-8F60-971896CEF0EA}" srcOrd="2" destOrd="0" parTransId="{B0E88C33-F14A-4EAD-A957-A058D193F8FA}" sibTransId="{C4D90197-218D-41F9-AE32-EDE0D9490875}"/>
    <dgm:cxn modelId="{AE3C2369-AFEA-420B-A0AD-F273B49C21F1}" type="presOf" srcId="{926C5713-4433-4F65-9F13-244CF5B14582}" destId="{1B35105C-99CC-49C2-9F9D-DB0124D78F68}" srcOrd="0" destOrd="0" presId="urn:microsoft.com/office/officeart/2005/8/layout/vList2"/>
    <dgm:cxn modelId="{99E8BF49-4928-417D-9C15-E2E63C6DF840}" srcId="{61068EF5-7B0F-48B9-A70D-06BFD25FC658}" destId="{B708173C-0697-477F-8897-347034F11B5F}" srcOrd="3" destOrd="0" parTransId="{82CAD263-E9AB-4391-9DB4-31B3BC138140}" sibTransId="{0683E026-8939-4127-8C5F-087B83F4FD12}"/>
    <dgm:cxn modelId="{A0C7E977-1978-4D1E-BAAA-16A4068723D1}" type="presOf" srcId="{B389C635-7580-44FB-B5E8-65976634F6D1}" destId="{F0021B48-811F-4F7E-8FE5-DA3BAA468CF6}" srcOrd="0" destOrd="0" presId="urn:microsoft.com/office/officeart/2005/8/layout/vList2"/>
    <dgm:cxn modelId="{C6D9B080-B126-4DAD-9FDA-E2C7864E82E4}" srcId="{61068EF5-7B0F-48B9-A70D-06BFD25FC658}" destId="{B389C635-7580-44FB-B5E8-65976634F6D1}" srcOrd="1" destOrd="0" parTransId="{7BA7260C-DD70-40EF-85C5-2054350D2D22}" sibTransId="{CE3F55DB-CD77-47F7-9EA3-AC5DCFE6D74F}"/>
    <dgm:cxn modelId="{FB8F4E8C-ECEA-4A17-82B4-19E562A0BF91}" type="presOf" srcId="{B708173C-0697-477F-8897-347034F11B5F}" destId="{4866E69E-0B0C-4BAF-8EE5-2E8A99F99912}" srcOrd="0" destOrd="0" presId="urn:microsoft.com/office/officeart/2005/8/layout/vList2"/>
    <dgm:cxn modelId="{DAE68B9A-7678-48E4-A2AA-927640A38456}" type="presOf" srcId="{734B60F6-6BDF-4E16-A8F4-57E57CB2327D}" destId="{2EA25BCD-7E52-4744-AAA0-F28C94752085}" srcOrd="0" destOrd="0" presId="urn:microsoft.com/office/officeart/2005/8/layout/vList2"/>
    <dgm:cxn modelId="{BC7E749B-132E-4F73-AE74-DF39655F08F2}" srcId="{61068EF5-7B0F-48B9-A70D-06BFD25FC658}" destId="{734B60F6-6BDF-4E16-A8F4-57E57CB2327D}" srcOrd="5" destOrd="0" parTransId="{2E5695C9-15A2-4D4D-916E-78D9BB372916}" sibTransId="{4E024DE9-DCCA-4E2B-9FEC-76A2F901F700}"/>
    <dgm:cxn modelId="{2970DCA7-3BAB-463F-9583-924CD6B7BC97}" srcId="{61068EF5-7B0F-48B9-A70D-06BFD25FC658}" destId="{EEEC34B1-3299-47A7-A30F-24E006F1AFAF}" srcOrd="0" destOrd="0" parTransId="{505FBA52-5645-4E6E-950D-E8A9F7B32F88}" sibTransId="{2D7B640C-AA5F-46E7-BD40-31EEA6D00E17}"/>
    <dgm:cxn modelId="{10E8B2D4-3FAC-4FAD-920E-C20E037E21B9}" type="presOf" srcId="{EEEC34B1-3299-47A7-A30F-24E006F1AFAF}" destId="{F9BD6AA6-D4B4-4C10-BDDF-4E7C3CB5F95B}" srcOrd="0" destOrd="0" presId="urn:microsoft.com/office/officeart/2005/8/layout/vList2"/>
    <dgm:cxn modelId="{F986DEE0-18E2-4AD1-8FD7-6D3AD926D21F}" srcId="{61068EF5-7B0F-48B9-A70D-06BFD25FC658}" destId="{926C5713-4433-4F65-9F13-244CF5B14582}" srcOrd="6" destOrd="0" parTransId="{03340DF8-4323-4D01-8A83-35F97CB09B40}" sibTransId="{3E35F393-F144-4D59-938F-CFFF6DC5C92B}"/>
    <dgm:cxn modelId="{BF9038CC-30A1-4C2B-B18E-7F04F872D3FB}" type="presParOf" srcId="{184093B2-517D-419D-A8E5-9CAA0DDF4B84}" destId="{F9BD6AA6-D4B4-4C10-BDDF-4E7C3CB5F95B}" srcOrd="0" destOrd="0" presId="urn:microsoft.com/office/officeart/2005/8/layout/vList2"/>
    <dgm:cxn modelId="{742E1657-6090-454E-B30C-48FE1A169AA1}" type="presParOf" srcId="{184093B2-517D-419D-A8E5-9CAA0DDF4B84}" destId="{D7DB5F11-FF56-4D0D-8D9E-0E687F30F119}" srcOrd="1" destOrd="0" presId="urn:microsoft.com/office/officeart/2005/8/layout/vList2"/>
    <dgm:cxn modelId="{E2B3025D-FA39-4FC7-8C05-245525144329}" type="presParOf" srcId="{184093B2-517D-419D-A8E5-9CAA0DDF4B84}" destId="{F0021B48-811F-4F7E-8FE5-DA3BAA468CF6}" srcOrd="2" destOrd="0" presId="urn:microsoft.com/office/officeart/2005/8/layout/vList2"/>
    <dgm:cxn modelId="{13DC59B9-D491-4759-97C0-1FC773ABEB40}" type="presParOf" srcId="{184093B2-517D-419D-A8E5-9CAA0DDF4B84}" destId="{869FC91E-8BF4-41C2-A7CA-494E23D3AAF9}" srcOrd="3" destOrd="0" presId="urn:microsoft.com/office/officeart/2005/8/layout/vList2"/>
    <dgm:cxn modelId="{C4AD0391-0D19-494B-A79B-1CEC9B32D177}" type="presParOf" srcId="{184093B2-517D-419D-A8E5-9CAA0DDF4B84}" destId="{78F0573B-76FD-469E-AED5-2144336E60DF}" srcOrd="4" destOrd="0" presId="urn:microsoft.com/office/officeart/2005/8/layout/vList2"/>
    <dgm:cxn modelId="{3EE7E689-6FF6-415E-95C3-A76E817CE0BE}" type="presParOf" srcId="{184093B2-517D-419D-A8E5-9CAA0DDF4B84}" destId="{DBBDFEDB-AE68-4235-B260-9CAEC60F8C5C}" srcOrd="5" destOrd="0" presId="urn:microsoft.com/office/officeart/2005/8/layout/vList2"/>
    <dgm:cxn modelId="{3F78A957-1982-4C09-8089-6B3D796CD5A0}" type="presParOf" srcId="{184093B2-517D-419D-A8E5-9CAA0DDF4B84}" destId="{4866E69E-0B0C-4BAF-8EE5-2E8A99F99912}" srcOrd="6" destOrd="0" presId="urn:microsoft.com/office/officeart/2005/8/layout/vList2"/>
    <dgm:cxn modelId="{BABFF711-AF6A-4C07-9F4B-908DCAE86FB5}" type="presParOf" srcId="{184093B2-517D-419D-A8E5-9CAA0DDF4B84}" destId="{8D001D87-A1ED-4737-9E63-0D33161F0545}" srcOrd="7" destOrd="0" presId="urn:microsoft.com/office/officeart/2005/8/layout/vList2"/>
    <dgm:cxn modelId="{E8DBA389-7CD4-4BE4-AE59-33262508CFC0}" type="presParOf" srcId="{184093B2-517D-419D-A8E5-9CAA0DDF4B84}" destId="{E34CF9AD-C665-4EBC-86BB-244ECEBDEDD3}" srcOrd="8" destOrd="0" presId="urn:microsoft.com/office/officeart/2005/8/layout/vList2"/>
    <dgm:cxn modelId="{66B8305D-E5B1-4AB4-8478-22CF68B1F456}" type="presParOf" srcId="{184093B2-517D-419D-A8E5-9CAA0DDF4B84}" destId="{6FF9B0AD-FDF4-4CB5-85C7-A064BC116DF3}" srcOrd="9" destOrd="0" presId="urn:microsoft.com/office/officeart/2005/8/layout/vList2"/>
    <dgm:cxn modelId="{C8561645-15A8-4569-B027-CF707BAB7B77}" type="presParOf" srcId="{184093B2-517D-419D-A8E5-9CAA0DDF4B84}" destId="{2EA25BCD-7E52-4744-AAA0-F28C94752085}" srcOrd="10" destOrd="0" presId="urn:microsoft.com/office/officeart/2005/8/layout/vList2"/>
    <dgm:cxn modelId="{08ECCF7C-2E0D-4136-8D0C-796F37B5899F}" type="presParOf" srcId="{184093B2-517D-419D-A8E5-9CAA0DDF4B84}" destId="{34815FF5-02A8-4D2A-AC32-824827BBC21E}" srcOrd="11" destOrd="0" presId="urn:microsoft.com/office/officeart/2005/8/layout/vList2"/>
    <dgm:cxn modelId="{B163ABA7-911A-45C3-B0D9-1BE5FDA7C5F1}" type="presParOf" srcId="{184093B2-517D-419D-A8E5-9CAA0DDF4B84}" destId="{1B35105C-99CC-49C2-9F9D-DB0124D78F68}"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6CA84D4-BD40-47DB-94CE-743E1A2A446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4C078C0-C6BE-4F64-B0A9-86617D4D0796}">
      <dgm:prSet phldrT="[Text]"/>
      <dgm:spPr/>
      <dgm:t>
        <a:bodyPr/>
        <a:lstStyle/>
        <a:p>
          <a:r>
            <a:rPr lang="en-US" dirty="0"/>
            <a:t>Translate complexity</a:t>
          </a:r>
        </a:p>
      </dgm:t>
    </dgm:pt>
    <dgm:pt modelId="{148D5BA2-A9D3-43E5-A3F3-F32765AC0F8E}" type="parTrans" cxnId="{F472249D-AB46-4C37-95F3-CD39BF2BB2FA}">
      <dgm:prSet/>
      <dgm:spPr/>
      <dgm:t>
        <a:bodyPr/>
        <a:lstStyle/>
        <a:p>
          <a:endParaRPr lang="en-US"/>
        </a:p>
      </dgm:t>
    </dgm:pt>
    <dgm:pt modelId="{0602C746-7CC5-443A-A21A-D37283119B95}" type="sibTrans" cxnId="{F472249D-AB46-4C37-95F3-CD39BF2BB2FA}">
      <dgm:prSet/>
      <dgm:spPr/>
      <dgm:t>
        <a:bodyPr/>
        <a:lstStyle/>
        <a:p>
          <a:endParaRPr lang="en-US"/>
        </a:p>
      </dgm:t>
    </dgm:pt>
    <dgm:pt modelId="{49995827-DEDB-4E06-B45A-7AB87AD76ED7}">
      <dgm:prSet/>
      <dgm:spPr/>
      <dgm:t>
        <a:bodyPr/>
        <a:lstStyle/>
        <a:p>
          <a:r>
            <a:rPr lang="en-US" dirty="0"/>
            <a:t>Strengthen governance</a:t>
          </a:r>
        </a:p>
      </dgm:t>
    </dgm:pt>
    <dgm:pt modelId="{372974AF-5E12-4243-8E4A-3F69A66D527B}" type="parTrans" cxnId="{A22410B2-8092-4F4D-B174-F1B321FC0059}">
      <dgm:prSet/>
      <dgm:spPr/>
      <dgm:t>
        <a:bodyPr/>
        <a:lstStyle/>
        <a:p>
          <a:endParaRPr lang="en-US"/>
        </a:p>
      </dgm:t>
    </dgm:pt>
    <dgm:pt modelId="{EB355B1D-A689-41DE-982E-18E00EED0756}" type="sibTrans" cxnId="{A22410B2-8092-4F4D-B174-F1B321FC0059}">
      <dgm:prSet/>
      <dgm:spPr/>
      <dgm:t>
        <a:bodyPr/>
        <a:lstStyle/>
        <a:p>
          <a:endParaRPr lang="en-US"/>
        </a:p>
      </dgm:t>
    </dgm:pt>
    <dgm:pt modelId="{41819B8E-3E26-4ABE-9502-363C993D8F2A}">
      <dgm:prSet/>
      <dgm:spPr/>
      <dgm:t>
        <a:bodyPr/>
        <a:lstStyle/>
        <a:p>
          <a:r>
            <a:rPr lang="en-US" dirty="0"/>
            <a:t>Challenge narratives</a:t>
          </a:r>
        </a:p>
      </dgm:t>
    </dgm:pt>
    <dgm:pt modelId="{3C274CAB-9F61-42FF-A588-AB5C1F97957C}" type="parTrans" cxnId="{CC55DC7A-6E44-4F3B-A2B0-052039BB01D7}">
      <dgm:prSet/>
      <dgm:spPr/>
      <dgm:t>
        <a:bodyPr/>
        <a:lstStyle/>
        <a:p>
          <a:endParaRPr lang="en-US"/>
        </a:p>
      </dgm:t>
    </dgm:pt>
    <dgm:pt modelId="{06FFE471-C235-4E7B-A00F-82B9AE023F01}" type="sibTrans" cxnId="{CC55DC7A-6E44-4F3B-A2B0-052039BB01D7}">
      <dgm:prSet/>
      <dgm:spPr/>
      <dgm:t>
        <a:bodyPr/>
        <a:lstStyle/>
        <a:p>
          <a:endParaRPr lang="en-US"/>
        </a:p>
      </dgm:t>
    </dgm:pt>
    <dgm:pt modelId="{EE3AE55E-1007-4182-9648-F54342FC72A7}">
      <dgm:prSet/>
      <dgm:spPr/>
      <dgm:t>
        <a:bodyPr/>
        <a:lstStyle/>
        <a:p>
          <a:r>
            <a:rPr lang="en-US" dirty="0"/>
            <a:t>Align risk with mission</a:t>
          </a:r>
        </a:p>
      </dgm:t>
    </dgm:pt>
    <dgm:pt modelId="{9C54452E-959D-43E2-9F45-3A94030B12D4}" type="parTrans" cxnId="{7FA7BC86-3540-4155-8436-2E0179C12DE5}">
      <dgm:prSet/>
      <dgm:spPr/>
      <dgm:t>
        <a:bodyPr/>
        <a:lstStyle/>
        <a:p>
          <a:endParaRPr lang="en-US"/>
        </a:p>
      </dgm:t>
    </dgm:pt>
    <dgm:pt modelId="{A18C9420-823A-4D2D-A758-2AB2290B1B4E}" type="sibTrans" cxnId="{7FA7BC86-3540-4155-8436-2E0179C12DE5}">
      <dgm:prSet/>
      <dgm:spPr/>
      <dgm:t>
        <a:bodyPr/>
        <a:lstStyle/>
        <a:p>
          <a:endParaRPr lang="en-US"/>
        </a:p>
      </dgm:t>
    </dgm:pt>
    <dgm:pt modelId="{7471EA4B-95C1-4F82-8620-ED0346FE0711}" type="pres">
      <dgm:prSet presAssocID="{26CA84D4-BD40-47DB-94CE-743E1A2A4462}" presName="diagram" presStyleCnt="0">
        <dgm:presLayoutVars>
          <dgm:dir/>
          <dgm:resizeHandles val="exact"/>
        </dgm:presLayoutVars>
      </dgm:prSet>
      <dgm:spPr/>
    </dgm:pt>
    <dgm:pt modelId="{31735C9E-8B3C-45A5-8743-53F01DD81717}" type="pres">
      <dgm:prSet presAssocID="{D4C078C0-C6BE-4F64-B0A9-86617D4D0796}" presName="node" presStyleLbl="node1" presStyleIdx="0" presStyleCnt="4">
        <dgm:presLayoutVars>
          <dgm:bulletEnabled val="1"/>
        </dgm:presLayoutVars>
      </dgm:prSet>
      <dgm:spPr/>
    </dgm:pt>
    <dgm:pt modelId="{A7D142DB-0654-41B7-9BD1-9B96A06ACA9F}" type="pres">
      <dgm:prSet presAssocID="{0602C746-7CC5-443A-A21A-D37283119B95}" presName="sibTrans" presStyleCnt="0"/>
      <dgm:spPr/>
    </dgm:pt>
    <dgm:pt modelId="{22B3599E-0967-40B5-ABF5-EAC386771A51}" type="pres">
      <dgm:prSet presAssocID="{49995827-DEDB-4E06-B45A-7AB87AD76ED7}" presName="node" presStyleLbl="node1" presStyleIdx="1" presStyleCnt="4">
        <dgm:presLayoutVars>
          <dgm:bulletEnabled val="1"/>
        </dgm:presLayoutVars>
      </dgm:prSet>
      <dgm:spPr/>
    </dgm:pt>
    <dgm:pt modelId="{6A06FDC6-7823-44A3-A914-64B57F8FBAB3}" type="pres">
      <dgm:prSet presAssocID="{EB355B1D-A689-41DE-982E-18E00EED0756}" presName="sibTrans" presStyleCnt="0"/>
      <dgm:spPr/>
    </dgm:pt>
    <dgm:pt modelId="{590F4D63-5E3D-493C-BF9E-6006B3B38CA5}" type="pres">
      <dgm:prSet presAssocID="{41819B8E-3E26-4ABE-9502-363C993D8F2A}" presName="node" presStyleLbl="node1" presStyleIdx="2" presStyleCnt="4">
        <dgm:presLayoutVars>
          <dgm:bulletEnabled val="1"/>
        </dgm:presLayoutVars>
      </dgm:prSet>
      <dgm:spPr/>
    </dgm:pt>
    <dgm:pt modelId="{09DBEFDF-C6F4-4A48-80D0-C793C7F1780F}" type="pres">
      <dgm:prSet presAssocID="{06FFE471-C235-4E7B-A00F-82B9AE023F01}" presName="sibTrans" presStyleCnt="0"/>
      <dgm:spPr/>
    </dgm:pt>
    <dgm:pt modelId="{563735A1-118B-498A-BA34-F0601DBAFD62}" type="pres">
      <dgm:prSet presAssocID="{EE3AE55E-1007-4182-9648-F54342FC72A7}" presName="node" presStyleLbl="node1" presStyleIdx="3" presStyleCnt="4">
        <dgm:presLayoutVars>
          <dgm:bulletEnabled val="1"/>
        </dgm:presLayoutVars>
      </dgm:prSet>
      <dgm:spPr/>
    </dgm:pt>
  </dgm:ptLst>
  <dgm:cxnLst>
    <dgm:cxn modelId="{4A8DB912-D406-46CB-A8DC-5AD38A171671}" type="presOf" srcId="{EE3AE55E-1007-4182-9648-F54342FC72A7}" destId="{563735A1-118B-498A-BA34-F0601DBAFD62}" srcOrd="0" destOrd="0" presId="urn:microsoft.com/office/officeart/2005/8/layout/default"/>
    <dgm:cxn modelId="{EC84D74D-A32F-435A-8CDB-37C76AD21B67}" type="presOf" srcId="{26CA84D4-BD40-47DB-94CE-743E1A2A4462}" destId="{7471EA4B-95C1-4F82-8620-ED0346FE0711}" srcOrd="0" destOrd="0" presId="urn:microsoft.com/office/officeart/2005/8/layout/default"/>
    <dgm:cxn modelId="{493B4854-264A-45BC-B380-4DD3E2EB742E}" type="presOf" srcId="{49995827-DEDB-4E06-B45A-7AB87AD76ED7}" destId="{22B3599E-0967-40B5-ABF5-EAC386771A51}" srcOrd="0" destOrd="0" presId="urn:microsoft.com/office/officeart/2005/8/layout/default"/>
    <dgm:cxn modelId="{CC55DC7A-6E44-4F3B-A2B0-052039BB01D7}" srcId="{26CA84D4-BD40-47DB-94CE-743E1A2A4462}" destId="{41819B8E-3E26-4ABE-9502-363C993D8F2A}" srcOrd="2" destOrd="0" parTransId="{3C274CAB-9F61-42FF-A588-AB5C1F97957C}" sibTransId="{06FFE471-C235-4E7B-A00F-82B9AE023F01}"/>
    <dgm:cxn modelId="{C53BBA7F-A211-48E9-8811-5DC2B6A6E00F}" type="presOf" srcId="{D4C078C0-C6BE-4F64-B0A9-86617D4D0796}" destId="{31735C9E-8B3C-45A5-8743-53F01DD81717}" srcOrd="0" destOrd="0" presId="urn:microsoft.com/office/officeart/2005/8/layout/default"/>
    <dgm:cxn modelId="{7FA7BC86-3540-4155-8436-2E0179C12DE5}" srcId="{26CA84D4-BD40-47DB-94CE-743E1A2A4462}" destId="{EE3AE55E-1007-4182-9648-F54342FC72A7}" srcOrd="3" destOrd="0" parTransId="{9C54452E-959D-43E2-9F45-3A94030B12D4}" sibTransId="{A18C9420-823A-4D2D-A758-2AB2290B1B4E}"/>
    <dgm:cxn modelId="{F472249D-AB46-4C37-95F3-CD39BF2BB2FA}" srcId="{26CA84D4-BD40-47DB-94CE-743E1A2A4462}" destId="{D4C078C0-C6BE-4F64-B0A9-86617D4D0796}" srcOrd="0" destOrd="0" parTransId="{148D5BA2-A9D3-43E5-A3F3-F32765AC0F8E}" sibTransId="{0602C746-7CC5-443A-A21A-D37283119B95}"/>
    <dgm:cxn modelId="{A22410B2-8092-4F4D-B174-F1B321FC0059}" srcId="{26CA84D4-BD40-47DB-94CE-743E1A2A4462}" destId="{49995827-DEDB-4E06-B45A-7AB87AD76ED7}" srcOrd="1" destOrd="0" parTransId="{372974AF-5E12-4243-8E4A-3F69A66D527B}" sibTransId="{EB355B1D-A689-41DE-982E-18E00EED0756}"/>
    <dgm:cxn modelId="{074667BA-FADD-4E02-8032-6191FDFD1887}" type="presOf" srcId="{41819B8E-3E26-4ABE-9502-363C993D8F2A}" destId="{590F4D63-5E3D-493C-BF9E-6006B3B38CA5}" srcOrd="0" destOrd="0" presId="urn:microsoft.com/office/officeart/2005/8/layout/default"/>
    <dgm:cxn modelId="{9A00AD4E-BB69-4A76-B0F4-841CF996020B}" type="presParOf" srcId="{7471EA4B-95C1-4F82-8620-ED0346FE0711}" destId="{31735C9E-8B3C-45A5-8743-53F01DD81717}" srcOrd="0" destOrd="0" presId="urn:microsoft.com/office/officeart/2005/8/layout/default"/>
    <dgm:cxn modelId="{2060687A-750A-424C-AAC2-0B5AF1CCF854}" type="presParOf" srcId="{7471EA4B-95C1-4F82-8620-ED0346FE0711}" destId="{A7D142DB-0654-41B7-9BD1-9B96A06ACA9F}" srcOrd="1" destOrd="0" presId="urn:microsoft.com/office/officeart/2005/8/layout/default"/>
    <dgm:cxn modelId="{DCF40C4B-4013-4FC4-BCCE-BCC1DB7B7928}" type="presParOf" srcId="{7471EA4B-95C1-4F82-8620-ED0346FE0711}" destId="{22B3599E-0967-40B5-ABF5-EAC386771A51}" srcOrd="2" destOrd="0" presId="urn:microsoft.com/office/officeart/2005/8/layout/default"/>
    <dgm:cxn modelId="{48EB065B-19B3-4E5D-995C-2CD6ADFD387D}" type="presParOf" srcId="{7471EA4B-95C1-4F82-8620-ED0346FE0711}" destId="{6A06FDC6-7823-44A3-A914-64B57F8FBAB3}" srcOrd="3" destOrd="0" presId="urn:microsoft.com/office/officeart/2005/8/layout/default"/>
    <dgm:cxn modelId="{7343215C-3A29-43C3-9CED-FA373F4BE2F6}" type="presParOf" srcId="{7471EA4B-95C1-4F82-8620-ED0346FE0711}" destId="{590F4D63-5E3D-493C-BF9E-6006B3B38CA5}" srcOrd="4" destOrd="0" presId="urn:microsoft.com/office/officeart/2005/8/layout/default"/>
    <dgm:cxn modelId="{47BD7CCE-EF1C-447F-9A66-4040B5B066A1}" type="presParOf" srcId="{7471EA4B-95C1-4F82-8620-ED0346FE0711}" destId="{09DBEFDF-C6F4-4A48-80D0-C793C7F1780F}" srcOrd="5" destOrd="0" presId="urn:microsoft.com/office/officeart/2005/8/layout/default"/>
    <dgm:cxn modelId="{2DD9D949-771D-426D-8E25-101B48BEFC8A}" type="presParOf" srcId="{7471EA4B-95C1-4F82-8620-ED0346FE0711}" destId="{563735A1-118B-498A-BA34-F0601DBAFD62}"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98D1D14-48A0-4BF7-9F51-C07E715D84D2}"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8082066-085F-4652-9D2D-DC30DFBDB472}">
      <dgm:prSet phldrT="[Text]"/>
      <dgm:spPr/>
      <dgm:t>
        <a:bodyPr/>
        <a:lstStyle/>
        <a:p>
          <a:r>
            <a:rPr lang="en-US" dirty="0"/>
            <a:t>Understand your board</a:t>
          </a:r>
        </a:p>
      </dgm:t>
    </dgm:pt>
    <dgm:pt modelId="{8AD18787-5058-478B-8468-E2681738C703}" type="parTrans" cxnId="{D2818D15-BDFA-497D-B4A4-62511301AEFE}">
      <dgm:prSet/>
      <dgm:spPr/>
      <dgm:t>
        <a:bodyPr/>
        <a:lstStyle/>
        <a:p>
          <a:endParaRPr lang="en-US"/>
        </a:p>
      </dgm:t>
    </dgm:pt>
    <dgm:pt modelId="{9E6E2BD6-223B-4E6C-A1B9-AB060DB6F47C}" type="sibTrans" cxnId="{D2818D15-BDFA-497D-B4A4-62511301AEFE}">
      <dgm:prSet/>
      <dgm:spPr/>
      <dgm:t>
        <a:bodyPr/>
        <a:lstStyle/>
        <a:p>
          <a:endParaRPr lang="en-US"/>
        </a:p>
      </dgm:t>
    </dgm:pt>
    <dgm:pt modelId="{BFBAC5DD-CCA6-4D8F-B0AC-7955A56F9CE5}">
      <dgm:prSet/>
      <dgm:spPr/>
      <dgm:t>
        <a:bodyPr/>
        <a:lstStyle/>
        <a:p>
          <a:r>
            <a:rPr lang="en-US" dirty="0"/>
            <a:t>Understand your IT and risks </a:t>
          </a:r>
        </a:p>
      </dgm:t>
    </dgm:pt>
    <dgm:pt modelId="{EC418CBF-1FAC-4AE2-BFAD-FC177BA1672C}" type="parTrans" cxnId="{E64139CC-39B4-4300-A3A8-54CD59672871}">
      <dgm:prSet/>
      <dgm:spPr/>
      <dgm:t>
        <a:bodyPr/>
        <a:lstStyle/>
        <a:p>
          <a:endParaRPr lang="en-US"/>
        </a:p>
      </dgm:t>
    </dgm:pt>
    <dgm:pt modelId="{C0441C3D-0B77-4FD1-8479-ED36185854AE}" type="sibTrans" cxnId="{E64139CC-39B4-4300-A3A8-54CD59672871}">
      <dgm:prSet/>
      <dgm:spPr/>
      <dgm:t>
        <a:bodyPr/>
        <a:lstStyle/>
        <a:p>
          <a:endParaRPr lang="en-US"/>
        </a:p>
      </dgm:t>
    </dgm:pt>
    <dgm:pt modelId="{824D9537-BABF-44ED-9C20-D78C44FCA6F4}">
      <dgm:prSet/>
      <dgm:spPr/>
      <dgm:t>
        <a:bodyPr/>
        <a:lstStyle/>
        <a:p>
          <a:r>
            <a:rPr lang="en-US" dirty="0"/>
            <a:t>Clear insights drive governance</a:t>
          </a:r>
        </a:p>
      </dgm:t>
    </dgm:pt>
    <dgm:pt modelId="{080FE515-FA82-4BC5-B04D-CB55E313C9B4}" type="parTrans" cxnId="{B53B612A-4BDF-41FD-8DD6-D97C1496B8F9}">
      <dgm:prSet/>
      <dgm:spPr/>
      <dgm:t>
        <a:bodyPr/>
        <a:lstStyle/>
        <a:p>
          <a:endParaRPr lang="en-US"/>
        </a:p>
      </dgm:t>
    </dgm:pt>
    <dgm:pt modelId="{A99C693E-11E7-46F0-933A-E86E37EFA23E}" type="sibTrans" cxnId="{B53B612A-4BDF-41FD-8DD6-D97C1496B8F9}">
      <dgm:prSet/>
      <dgm:spPr/>
      <dgm:t>
        <a:bodyPr/>
        <a:lstStyle/>
        <a:p>
          <a:endParaRPr lang="en-US"/>
        </a:p>
      </dgm:t>
    </dgm:pt>
    <dgm:pt modelId="{C82A8172-4755-4829-8647-07466C2C829F}">
      <dgm:prSet/>
      <dgm:spPr/>
      <dgm:t>
        <a:bodyPr/>
        <a:lstStyle/>
        <a:p>
          <a:r>
            <a:rPr lang="en-US" dirty="0"/>
            <a:t>Audit supports the full picture and provides context for board, risk, and IT </a:t>
          </a:r>
        </a:p>
      </dgm:t>
    </dgm:pt>
    <dgm:pt modelId="{55AA15AC-4BF0-4B4D-BAED-3AD8EE61B5FB}" type="parTrans" cxnId="{12406255-B9FF-499A-A299-35698EA2CF44}">
      <dgm:prSet/>
      <dgm:spPr/>
      <dgm:t>
        <a:bodyPr/>
        <a:lstStyle/>
        <a:p>
          <a:endParaRPr lang="en-US"/>
        </a:p>
      </dgm:t>
    </dgm:pt>
    <dgm:pt modelId="{ACD6B991-9B34-4323-8D5D-1C8AE049B95F}" type="sibTrans" cxnId="{12406255-B9FF-499A-A299-35698EA2CF44}">
      <dgm:prSet/>
      <dgm:spPr/>
      <dgm:t>
        <a:bodyPr/>
        <a:lstStyle/>
        <a:p>
          <a:endParaRPr lang="en-US"/>
        </a:p>
      </dgm:t>
    </dgm:pt>
    <dgm:pt modelId="{48DF983B-0E70-4FA5-8F2B-4A53238EB2A9}">
      <dgm:prSet/>
      <dgm:spPr/>
      <dgm:t>
        <a:bodyPr/>
        <a:lstStyle/>
        <a:p>
          <a:r>
            <a:rPr lang="en-US" dirty="0"/>
            <a:t>Balanced reporting builds trust</a:t>
          </a:r>
        </a:p>
      </dgm:t>
    </dgm:pt>
    <dgm:pt modelId="{BB6860F7-DD0B-4CE6-ADD4-6CF358B49904}" type="parTrans" cxnId="{D3FD80E6-F092-4020-A3D9-091F6266122B}">
      <dgm:prSet/>
      <dgm:spPr/>
      <dgm:t>
        <a:bodyPr/>
        <a:lstStyle/>
        <a:p>
          <a:endParaRPr lang="en-US"/>
        </a:p>
      </dgm:t>
    </dgm:pt>
    <dgm:pt modelId="{9A3CDEFC-22D6-45DD-818A-08A3B6675058}" type="sibTrans" cxnId="{D3FD80E6-F092-4020-A3D9-091F6266122B}">
      <dgm:prSet/>
      <dgm:spPr/>
      <dgm:t>
        <a:bodyPr/>
        <a:lstStyle/>
        <a:p>
          <a:endParaRPr lang="en-US"/>
        </a:p>
      </dgm:t>
    </dgm:pt>
    <dgm:pt modelId="{712FFB0B-58E9-4A2A-A6D7-09AF75C7002A}" type="pres">
      <dgm:prSet presAssocID="{B98D1D14-48A0-4BF7-9F51-C07E715D84D2}" presName="Name0" presStyleCnt="0">
        <dgm:presLayoutVars>
          <dgm:chMax val="7"/>
          <dgm:chPref val="7"/>
          <dgm:dir/>
        </dgm:presLayoutVars>
      </dgm:prSet>
      <dgm:spPr/>
    </dgm:pt>
    <dgm:pt modelId="{7DFB451B-A207-441D-A432-405B4CD08CF2}" type="pres">
      <dgm:prSet presAssocID="{B98D1D14-48A0-4BF7-9F51-C07E715D84D2}" presName="Name1" presStyleCnt="0"/>
      <dgm:spPr/>
    </dgm:pt>
    <dgm:pt modelId="{F6C4E31E-48C3-424A-9BB2-6D7F5CCFD3AD}" type="pres">
      <dgm:prSet presAssocID="{B98D1D14-48A0-4BF7-9F51-C07E715D84D2}" presName="cycle" presStyleCnt="0"/>
      <dgm:spPr/>
    </dgm:pt>
    <dgm:pt modelId="{3760CDEB-8A07-4D6C-85DB-3E0BE3E9B59D}" type="pres">
      <dgm:prSet presAssocID="{B98D1D14-48A0-4BF7-9F51-C07E715D84D2}" presName="srcNode" presStyleLbl="node1" presStyleIdx="0" presStyleCnt="5"/>
      <dgm:spPr/>
    </dgm:pt>
    <dgm:pt modelId="{BC514F93-8F6B-4BFD-93BB-B2F5BF532442}" type="pres">
      <dgm:prSet presAssocID="{B98D1D14-48A0-4BF7-9F51-C07E715D84D2}" presName="conn" presStyleLbl="parChTrans1D2" presStyleIdx="0" presStyleCnt="1"/>
      <dgm:spPr/>
    </dgm:pt>
    <dgm:pt modelId="{C888065A-61CB-48DF-8CAA-CA402D73C4BE}" type="pres">
      <dgm:prSet presAssocID="{B98D1D14-48A0-4BF7-9F51-C07E715D84D2}" presName="extraNode" presStyleLbl="node1" presStyleIdx="0" presStyleCnt="5"/>
      <dgm:spPr/>
    </dgm:pt>
    <dgm:pt modelId="{0E5631BC-7AE9-4588-8B4E-697A76C5A956}" type="pres">
      <dgm:prSet presAssocID="{B98D1D14-48A0-4BF7-9F51-C07E715D84D2}" presName="dstNode" presStyleLbl="node1" presStyleIdx="0" presStyleCnt="5"/>
      <dgm:spPr/>
    </dgm:pt>
    <dgm:pt modelId="{3B696B02-23BD-48DC-BE32-9B0C57D55F36}" type="pres">
      <dgm:prSet presAssocID="{58082066-085F-4652-9D2D-DC30DFBDB472}" presName="text_1" presStyleLbl="node1" presStyleIdx="0" presStyleCnt="5">
        <dgm:presLayoutVars>
          <dgm:bulletEnabled val="1"/>
        </dgm:presLayoutVars>
      </dgm:prSet>
      <dgm:spPr/>
    </dgm:pt>
    <dgm:pt modelId="{104A390E-49C2-49CF-92D2-E313B4318D20}" type="pres">
      <dgm:prSet presAssocID="{58082066-085F-4652-9D2D-DC30DFBDB472}" presName="accent_1" presStyleCnt="0"/>
      <dgm:spPr/>
    </dgm:pt>
    <dgm:pt modelId="{2C1E05B7-7FDA-4564-A60D-AF35C3CB4497}" type="pres">
      <dgm:prSet presAssocID="{58082066-085F-4652-9D2D-DC30DFBDB472}" presName="accentRepeatNode" presStyleLbl="solidFgAcc1" presStyleIdx="0" presStyleCnt="5"/>
      <dgm:spPr/>
    </dgm:pt>
    <dgm:pt modelId="{872E9DB0-83E6-42A2-98DE-B4DBA54A9ADC}" type="pres">
      <dgm:prSet presAssocID="{BFBAC5DD-CCA6-4D8F-B0AC-7955A56F9CE5}" presName="text_2" presStyleLbl="node1" presStyleIdx="1" presStyleCnt="5">
        <dgm:presLayoutVars>
          <dgm:bulletEnabled val="1"/>
        </dgm:presLayoutVars>
      </dgm:prSet>
      <dgm:spPr/>
    </dgm:pt>
    <dgm:pt modelId="{1FED49AC-4106-4C75-BEB8-2EECADF1AC85}" type="pres">
      <dgm:prSet presAssocID="{BFBAC5DD-CCA6-4D8F-B0AC-7955A56F9CE5}" presName="accent_2" presStyleCnt="0"/>
      <dgm:spPr/>
    </dgm:pt>
    <dgm:pt modelId="{57044DB9-5543-49E8-A3FA-16634D86C2D0}" type="pres">
      <dgm:prSet presAssocID="{BFBAC5DD-CCA6-4D8F-B0AC-7955A56F9CE5}" presName="accentRepeatNode" presStyleLbl="solidFgAcc1" presStyleIdx="1" presStyleCnt="5"/>
      <dgm:spPr/>
    </dgm:pt>
    <dgm:pt modelId="{755023D7-4C50-43A0-B3C3-A49EB45DC509}" type="pres">
      <dgm:prSet presAssocID="{824D9537-BABF-44ED-9C20-D78C44FCA6F4}" presName="text_3" presStyleLbl="node1" presStyleIdx="2" presStyleCnt="5">
        <dgm:presLayoutVars>
          <dgm:bulletEnabled val="1"/>
        </dgm:presLayoutVars>
      </dgm:prSet>
      <dgm:spPr/>
    </dgm:pt>
    <dgm:pt modelId="{F151823E-FADF-46D5-A08E-8D47DB8E72F8}" type="pres">
      <dgm:prSet presAssocID="{824D9537-BABF-44ED-9C20-D78C44FCA6F4}" presName="accent_3" presStyleCnt="0"/>
      <dgm:spPr/>
    </dgm:pt>
    <dgm:pt modelId="{682E1411-8CEE-428E-A594-3C3AA1E3461A}" type="pres">
      <dgm:prSet presAssocID="{824D9537-BABF-44ED-9C20-D78C44FCA6F4}" presName="accentRepeatNode" presStyleLbl="solidFgAcc1" presStyleIdx="2" presStyleCnt="5"/>
      <dgm:spPr/>
    </dgm:pt>
    <dgm:pt modelId="{73C379AE-B3E7-49E9-BFAF-20EE5B1849C1}" type="pres">
      <dgm:prSet presAssocID="{48DF983B-0E70-4FA5-8F2B-4A53238EB2A9}" presName="text_4" presStyleLbl="node1" presStyleIdx="3" presStyleCnt="5">
        <dgm:presLayoutVars>
          <dgm:bulletEnabled val="1"/>
        </dgm:presLayoutVars>
      </dgm:prSet>
      <dgm:spPr/>
    </dgm:pt>
    <dgm:pt modelId="{79A9DA7E-CDD4-44DF-9B56-0F208469D1FE}" type="pres">
      <dgm:prSet presAssocID="{48DF983B-0E70-4FA5-8F2B-4A53238EB2A9}" presName="accent_4" presStyleCnt="0"/>
      <dgm:spPr/>
    </dgm:pt>
    <dgm:pt modelId="{5998483E-E418-48DA-91CA-342162265564}" type="pres">
      <dgm:prSet presAssocID="{48DF983B-0E70-4FA5-8F2B-4A53238EB2A9}" presName="accentRepeatNode" presStyleLbl="solidFgAcc1" presStyleIdx="3" presStyleCnt="5"/>
      <dgm:spPr/>
    </dgm:pt>
    <dgm:pt modelId="{35FC336B-E2F3-4952-A240-09FE702AA33A}" type="pres">
      <dgm:prSet presAssocID="{C82A8172-4755-4829-8647-07466C2C829F}" presName="text_5" presStyleLbl="node1" presStyleIdx="4" presStyleCnt="5">
        <dgm:presLayoutVars>
          <dgm:bulletEnabled val="1"/>
        </dgm:presLayoutVars>
      </dgm:prSet>
      <dgm:spPr/>
    </dgm:pt>
    <dgm:pt modelId="{F3EADDA1-1690-41FD-A1FF-02DB42536BF3}" type="pres">
      <dgm:prSet presAssocID="{C82A8172-4755-4829-8647-07466C2C829F}" presName="accent_5" presStyleCnt="0"/>
      <dgm:spPr/>
    </dgm:pt>
    <dgm:pt modelId="{93C73D0E-5346-4440-8FFF-4271277211A2}" type="pres">
      <dgm:prSet presAssocID="{C82A8172-4755-4829-8647-07466C2C829F}" presName="accentRepeatNode" presStyleLbl="solidFgAcc1" presStyleIdx="4" presStyleCnt="5"/>
      <dgm:spPr/>
    </dgm:pt>
  </dgm:ptLst>
  <dgm:cxnLst>
    <dgm:cxn modelId="{D2818D15-BDFA-497D-B4A4-62511301AEFE}" srcId="{B98D1D14-48A0-4BF7-9F51-C07E715D84D2}" destId="{58082066-085F-4652-9D2D-DC30DFBDB472}" srcOrd="0" destOrd="0" parTransId="{8AD18787-5058-478B-8468-E2681738C703}" sibTransId="{9E6E2BD6-223B-4E6C-A1B9-AB060DB6F47C}"/>
    <dgm:cxn modelId="{ABBE5C29-7FCE-4730-A46C-835BF9CAE19C}" type="presOf" srcId="{824D9537-BABF-44ED-9C20-D78C44FCA6F4}" destId="{755023D7-4C50-43A0-B3C3-A49EB45DC509}" srcOrd="0" destOrd="0" presId="urn:microsoft.com/office/officeart/2008/layout/VerticalCurvedList"/>
    <dgm:cxn modelId="{B53B612A-4BDF-41FD-8DD6-D97C1496B8F9}" srcId="{B98D1D14-48A0-4BF7-9F51-C07E715D84D2}" destId="{824D9537-BABF-44ED-9C20-D78C44FCA6F4}" srcOrd="2" destOrd="0" parTransId="{080FE515-FA82-4BC5-B04D-CB55E313C9B4}" sibTransId="{A99C693E-11E7-46F0-933A-E86E37EFA23E}"/>
    <dgm:cxn modelId="{27367B2F-9978-4767-BF7B-FC3EC416F79F}" type="presOf" srcId="{B98D1D14-48A0-4BF7-9F51-C07E715D84D2}" destId="{712FFB0B-58E9-4A2A-A6D7-09AF75C7002A}" srcOrd="0" destOrd="0" presId="urn:microsoft.com/office/officeart/2008/layout/VerticalCurvedList"/>
    <dgm:cxn modelId="{C027255B-278A-4D63-A313-0E1F5F58EFD6}" type="presOf" srcId="{48DF983B-0E70-4FA5-8F2B-4A53238EB2A9}" destId="{73C379AE-B3E7-49E9-BFAF-20EE5B1849C1}" srcOrd="0" destOrd="0" presId="urn:microsoft.com/office/officeart/2008/layout/VerticalCurvedList"/>
    <dgm:cxn modelId="{12406255-B9FF-499A-A299-35698EA2CF44}" srcId="{B98D1D14-48A0-4BF7-9F51-C07E715D84D2}" destId="{C82A8172-4755-4829-8647-07466C2C829F}" srcOrd="4" destOrd="0" parTransId="{55AA15AC-4BF0-4B4D-BAED-3AD8EE61B5FB}" sibTransId="{ACD6B991-9B34-4323-8D5D-1C8AE049B95F}"/>
    <dgm:cxn modelId="{A8638D8B-3679-4198-B098-54B16C5B7D78}" type="presOf" srcId="{9E6E2BD6-223B-4E6C-A1B9-AB060DB6F47C}" destId="{BC514F93-8F6B-4BFD-93BB-B2F5BF532442}" srcOrd="0" destOrd="0" presId="urn:microsoft.com/office/officeart/2008/layout/VerticalCurvedList"/>
    <dgm:cxn modelId="{E3299D8B-EBFB-4A69-8C9B-656C6EE3743D}" type="presOf" srcId="{C82A8172-4755-4829-8647-07466C2C829F}" destId="{35FC336B-E2F3-4952-A240-09FE702AA33A}" srcOrd="0" destOrd="0" presId="urn:microsoft.com/office/officeart/2008/layout/VerticalCurvedList"/>
    <dgm:cxn modelId="{2CF98EAF-A88D-414A-863C-4E24D11A7AC6}" type="presOf" srcId="{BFBAC5DD-CCA6-4D8F-B0AC-7955A56F9CE5}" destId="{872E9DB0-83E6-42A2-98DE-B4DBA54A9ADC}" srcOrd="0" destOrd="0" presId="urn:microsoft.com/office/officeart/2008/layout/VerticalCurvedList"/>
    <dgm:cxn modelId="{E64139CC-39B4-4300-A3A8-54CD59672871}" srcId="{B98D1D14-48A0-4BF7-9F51-C07E715D84D2}" destId="{BFBAC5DD-CCA6-4D8F-B0AC-7955A56F9CE5}" srcOrd="1" destOrd="0" parTransId="{EC418CBF-1FAC-4AE2-BFAD-FC177BA1672C}" sibTransId="{C0441C3D-0B77-4FD1-8479-ED36185854AE}"/>
    <dgm:cxn modelId="{D3FD80E6-F092-4020-A3D9-091F6266122B}" srcId="{B98D1D14-48A0-4BF7-9F51-C07E715D84D2}" destId="{48DF983B-0E70-4FA5-8F2B-4A53238EB2A9}" srcOrd="3" destOrd="0" parTransId="{BB6860F7-DD0B-4CE6-ADD4-6CF358B49904}" sibTransId="{9A3CDEFC-22D6-45DD-818A-08A3B6675058}"/>
    <dgm:cxn modelId="{5F6D36F0-B751-43C2-9C21-A54AF734C037}" type="presOf" srcId="{58082066-085F-4652-9D2D-DC30DFBDB472}" destId="{3B696B02-23BD-48DC-BE32-9B0C57D55F36}" srcOrd="0" destOrd="0" presId="urn:microsoft.com/office/officeart/2008/layout/VerticalCurvedList"/>
    <dgm:cxn modelId="{D83FF578-FCC9-40D3-BB40-437A897992BC}" type="presParOf" srcId="{712FFB0B-58E9-4A2A-A6D7-09AF75C7002A}" destId="{7DFB451B-A207-441D-A432-405B4CD08CF2}" srcOrd="0" destOrd="0" presId="urn:microsoft.com/office/officeart/2008/layout/VerticalCurvedList"/>
    <dgm:cxn modelId="{0AD07568-0669-4F1E-9F94-119FB6412D17}" type="presParOf" srcId="{7DFB451B-A207-441D-A432-405B4CD08CF2}" destId="{F6C4E31E-48C3-424A-9BB2-6D7F5CCFD3AD}" srcOrd="0" destOrd="0" presId="urn:microsoft.com/office/officeart/2008/layout/VerticalCurvedList"/>
    <dgm:cxn modelId="{71C92F77-3669-4852-BFC9-75727CC760B6}" type="presParOf" srcId="{F6C4E31E-48C3-424A-9BB2-6D7F5CCFD3AD}" destId="{3760CDEB-8A07-4D6C-85DB-3E0BE3E9B59D}" srcOrd="0" destOrd="0" presId="urn:microsoft.com/office/officeart/2008/layout/VerticalCurvedList"/>
    <dgm:cxn modelId="{3E1FD85D-E2F3-4717-AB20-8D699F8C227B}" type="presParOf" srcId="{F6C4E31E-48C3-424A-9BB2-6D7F5CCFD3AD}" destId="{BC514F93-8F6B-4BFD-93BB-B2F5BF532442}" srcOrd="1" destOrd="0" presId="urn:microsoft.com/office/officeart/2008/layout/VerticalCurvedList"/>
    <dgm:cxn modelId="{BAE6C317-968A-45B3-89F2-045DF24BB312}" type="presParOf" srcId="{F6C4E31E-48C3-424A-9BB2-6D7F5CCFD3AD}" destId="{C888065A-61CB-48DF-8CAA-CA402D73C4BE}" srcOrd="2" destOrd="0" presId="urn:microsoft.com/office/officeart/2008/layout/VerticalCurvedList"/>
    <dgm:cxn modelId="{4E512CAE-C2F6-4218-9C44-5339AE1C48E5}" type="presParOf" srcId="{F6C4E31E-48C3-424A-9BB2-6D7F5CCFD3AD}" destId="{0E5631BC-7AE9-4588-8B4E-697A76C5A956}" srcOrd="3" destOrd="0" presId="urn:microsoft.com/office/officeart/2008/layout/VerticalCurvedList"/>
    <dgm:cxn modelId="{07E5BA8A-DD2E-4A93-B670-5D1F7C03D873}" type="presParOf" srcId="{7DFB451B-A207-441D-A432-405B4CD08CF2}" destId="{3B696B02-23BD-48DC-BE32-9B0C57D55F36}" srcOrd="1" destOrd="0" presId="urn:microsoft.com/office/officeart/2008/layout/VerticalCurvedList"/>
    <dgm:cxn modelId="{1762A70B-C867-429C-A1A1-DCD08140A9EA}" type="presParOf" srcId="{7DFB451B-A207-441D-A432-405B4CD08CF2}" destId="{104A390E-49C2-49CF-92D2-E313B4318D20}" srcOrd="2" destOrd="0" presId="urn:microsoft.com/office/officeart/2008/layout/VerticalCurvedList"/>
    <dgm:cxn modelId="{94C16B74-1AE8-4FD3-8AD5-BB4C2FA0A944}" type="presParOf" srcId="{104A390E-49C2-49CF-92D2-E313B4318D20}" destId="{2C1E05B7-7FDA-4564-A60D-AF35C3CB4497}" srcOrd="0" destOrd="0" presId="urn:microsoft.com/office/officeart/2008/layout/VerticalCurvedList"/>
    <dgm:cxn modelId="{50490478-6F14-4F75-91BB-5FDDA82C0591}" type="presParOf" srcId="{7DFB451B-A207-441D-A432-405B4CD08CF2}" destId="{872E9DB0-83E6-42A2-98DE-B4DBA54A9ADC}" srcOrd="3" destOrd="0" presId="urn:microsoft.com/office/officeart/2008/layout/VerticalCurvedList"/>
    <dgm:cxn modelId="{99942997-C7AE-425B-8476-31D0DB08A95A}" type="presParOf" srcId="{7DFB451B-A207-441D-A432-405B4CD08CF2}" destId="{1FED49AC-4106-4C75-BEB8-2EECADF1AC85}" srcOrd="4" destOrd="0" presId="urn:microsoft.com/office/officeart/2008/layout/VerticalCurvedList"/>
    <dgm:cxn modelId="{3A2DB6CE-DF9D-41A8-A4C8-336B11A56F31}" type="presParOf" srcId="{1FED49AC-4106-4C75-BEB8-2EECADF1AC85}" destId="{57044DB9-5543-49E8-A3FA-16634D86C2D0}" srcOrd="0" destOrd="0" presId="urn:microsoft.com/office/officeart/2008/layout/VerticalCurvedList"/>
    <dgm:cxn modelId="{1D393D1C-95E5-423A-BB6C-E8F55697ABCE}" type="presParOf" srcId="{7DFB451B-A207-441D-A432-405B4CD08CF2}" destId="{755023D7-4C50-43A0-B3C3-A49EB45DC509}" srcOrd="5" destOrd="0" presId="urn:microsoft.com/office/officeart/2008/layout/VerticalCurvedList"/>
    <dgm:cxn modelId="{A3A729F2-825D-4DDD-AF6A-D454A35A606F}" type="presParOf" srcId="{7DFB451B-A207-441D-A432-405B4CD08CF2}" destId="{F151823E-FADF-46D5-A08E-8D47DB8E72F8}" srcOrd="6" destOrd="0" presId="urn:microsoft.com/office/officeart/2008/layout/VerticalCurvedList"/>
    <dgm:cxn modelId="{C9132909-B03D-4F63-A9E8-A68435E6994C}" type="presParOf" srcId="{F151823E-FADF-46D5-A08E-8D47DB8E72F8}" destId="{682E1411-8CEE-428E-A594-3C3AA1E3461A}" srcOrd="0" destOrd="0" presId="urn:microsoft.com/office/officeart/2008/layout/VerticalCurvedList"/>
    <dgm:cxn modelId="{D2A8D409-DCC3-4DE2-A1CE-A501B39A5180}" type="presParOf" srcId="{7DFB451B-A207-441D-A432-405B4CD08CF2}" destId="{73C379AE-B3E7-49E9-BFAF-20EE5B1849C1}" srcOrd="7" destOrd="0" presId="urn:microsoft.com/office/officeart/2008/layout/VerticalCurvedList"/>
    <dgm:cxn modelId="{426B1887-6480-4E42-9A38-93AADA51A9A9}" type="presParOf" srcId="{7DFB451B-A207-441D-A432-405B4CD08CF2}" destId="{79A9DA7E-CDD4-44DF-9B56-0F208469D1FE}" srcOrd="8" destOrd="0" presId="urn:microsoft.com/office/officeart/2008/layout/VerticalCurvedList"/>
    <dgm:cxn modelId="{068D6043-D288-469F-ACE7-BB4D524DEF52}" type="presParOf" srcId="{79A9DA7E-CDD4-44DF-9B56-0F208469D1FE}" destId="{5998483E-E418-48DA-91CA-342162265564}" srcOrd="0" destOrd="0" presId="urn:microsoft.com/office/officeart/2008/layout/VerticalCurvedList"/>
    <dgm:cxn modelId="{07C963D1-7660-433C-ADF3-842FF2A059A6}" type="presParOf" srcId="{7DFB451B-A207-441D-A432-405B4CD08CF2}" destId="{35FC336B-E2F3-4952-A240-09FE702AA33A}" srcOrd="9" destOrd="0" presId="urn:microsoft.com/office/officeart/2008/layout/VerticalCurvedList"/>
    <dgm:cxn modelId="{2E59C092-5121-4224-97A3-F0FCF6529565}" type="presParOf" srcId="{7DFB451B-A207-441D-A432-405B4CD08CF2}" destId="{F3EADDA1-1690-41FD-A1FF-02DB42536BF3}" srcOrd="10" destOrd="0" presId="urn:microsoft.com/office/officeart/2008/layout/VerticalCurvedList"/>
    <dgm:cxn modelId="{B33C493A-7742-48F9-B6DD-1AAF6E7AE03A}" type="presParOf" srcId="{F3EADDA1-1690-41FD-A1FF-02DB42536BF3}" destId="{93C73D0E-5346-4440-8FFF-4271277211A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973BDF-4CB9-4150-81AA-89B92914CB28}"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B6C6C87D-7B2C-4A81-B4AA-4618E80F476F}">
      <dgm:prSet phldrT="[Text]"/>
      <dgm:spPr/>
      <dgm:t>
        <a:bodyPr/>
        <a:lstStyle/>
        <a:p>
          <a:r>
            <a:rPr lang="en-US" b="1" dirty="0"/>
            <a:t>Understand perspectives and backgrounds</a:t>
          </a:r>
          <a:endParaRPr lang="en-US" dirty="0"/>
        </a:p>
      </dgm:t>
    </dgm:pt>
    <dgm:pt modelId="{D4CFA5BE-6194-4467-831E-C8FFD3749D57}" type="parTrans" cxnId="{3F74204F-BCFA-41B2-B013-B2F6B07628E1}">
      <dgm:prSet/>
      <dgm:spPr/>
      <dgm:t>
        <a:bodyPr/>
        <a:lstStyle/>
        <a:p>
          <a:endParaRPr lang="en-US"/>
        </a:p>
      </dgm:t>
    </dgm:pt>
    <dgm:pt modelId="{11F057B7-6F18-4A3A-954A-40A632404D09}" type="sibTrans" cxnId="{3F74204F-BCFA-41B2-B013-B2F6B07628E1}">
      <dgm:prSet/>
      <dgm:spPr/>
      <dgm:t>
        <a:bodyPr/>
        <a:lstStyle/>
        <a:p>
          <a:endParaRPr lang="en-US"/>
        </a:p>
      </dgm:t>
    </dgm:pt>
    <dgm:pt modelId="{AD93E889-8DE4-468A-98AE-AD3938AE0649}">
      <dgm:prSet phldrT="[Text]"/>
      <dgm:spPr/>
      <dgm:t>
        <a:bodyPr/>
        <a:lstStyle/>
        <a:p>
          <a:pPr>
            <a:buFont typeface="Courier New" panose="02070309020205020404" pitchFamily="49" charset="0"/>
            <a:buNone/>
          </a:pPr>
          <a:r>
            <a:rPr lang="en-US" b="1" dirty="0"/>
            <a:t>Foster open, ongoing  conversations</a:t>
          </a:r>
        </a:p>
      </dgm:t>
    </dgm:pt>
    <dgm:pt modelId="{F607329B-D39E-47EE-B513-904C36AF5A9E}" type="parTrans" cxnId="{EC1768D4-778F-4F56-9B0A-F7AB693DB96F}">
      <dgm:prSet/>
      <dgm:spPr/>
      <dgm:t>
        <a:bodyPr/>
        <a:lstStyle/>
        <a:p>
          <a:endParaRPr lang="en-US"/>
        </a:p>
      </dgm:t>
    </dgm:pt>
    <dgm:pt modelId="{02A7668F-A4B3-414A-824E-AF95F244E103}" type="sibTrans" cxnId="{EC1768D4-778F-4F56-9B0A-F7AB693DB96F}">
      <dgm:prSet/>
      <dgm:spPr/>
      <dgm:t>
        <a:bodyPr/>
        <a:lstStyle/>
        <a:p>
          <a:endParaRPr lang="en-US"/>
        </a:p>
      </dgm:t>
    </dgm:pt>
    <dgm:pt modelId="{A4B7E0A6-7388-46DD-B234-ED11F215E1D9}">
      <dgm:prSet phldrT="[Text]"/>
      <dgm:spPr/>
      <dgm:t>
        <a:bodyPr/>
        <a:lstStyle/>
        <a:p>
          <a:pPr>
            <a:buFont typeface="Courier New" panose="02070309020205020404" pitchFamily="49" charset="0"/>
            <a:buNone/>
          </a:pPr>
          <a:r>
            <a:rPr lang="en-US" b="1" dirty="0"/>
            <a:t>Assess their concerns</a:t>
          </a:r>
        </a:p>
      </dgm:t>
    </dgm:pt>
    <dgm:pt modelId="{909F0D24-14A4-40DD-A435-FCA577C9C535}" type="parTrans" cxnId="{E82A911B-C60E-43F2-8536-DBB28CDB3120}">
      <dgm:prSet/>
      <dgm:spPr/>
      <dgm:t>
        <a:bodyPr/>
        <a:lstStyle/>
        <a:p>
          <a:endParaRPr lang="en-US"/>
        </a:p>
      </dgm:t>
    </dgm:pt>
    <dgm:pt modelId="{57EC96C2-5BED-4C29-B481-E4409271D370}" type="sibTrans" cxnId="{E82A911B-C60E-43F2-8536-DBB28CDB3120}">
      <dgm:prSet/>
      <dgm:spPr/>
      <dgm:t>
        <a:bodyPr/>
        <a:lstStyle/>
        <a:p>
          <a:endParaRPr lang="en-US"/>
        </a:p>
      </dgm:t>
    </dgm:pt>
    <dgm:pt modelId="{D4EA8AA5-911C-4973-AC4E-CAD70BDFF29C}">
      <dgm:prSet phldrT="[Text]"/>
      <dgm:spPr/>
      <dgm:t>
        <a:bodyPr/>
        <a:lstStyle/>
        <a:p>
          <a:r>
            <a:rPr lang="en-US" b="1" dirty="0"/>
            <a:t>Decide how best to address</a:t>
          </a:r>
        </a:p>
      </dgm:t>
    </dgm:pt>
    <dgm:pt modelId="{A65AE8A4-9F80-4493-AFAB-5F80EE44C882}" type="parTrans" cxnId="{A58DA34D-31C8-41DF-846A-1B74E6917066}">
      <dgm:prSet/>
      <dgm:spPr/>
      <dgm:t>
        <a:bodyPr/>
        <a:lstStyle/>
        <a:p>
          <a:endParaRPr lang="en-US"/>
        </a:p>
      </dgm:t>
    </dgm:pt>
    <dgm:pt modelId="{9C7359B3-B92F-4A31-B864-8279BBDDEBCA}" type="sibTrans" cxnId="{A58DA34D-31C8-41DF-846A-1B74E6917066}">
      <dgm:prSet/>
      <dgm:spPr/>
      <dgm:t>
        <a:bodyPr/>
        <a:lstStyle/>
        <a:p>
          <a:endParaRPr lang="en-US"/>
        </a:p>
      </dgm:t>
    </dgm:pt>
    <dgm:pt modelId="{27E0B691-92D7-4503-9C6F-56CB9B950714}">
      <dgm:prSet phldrT="[Text]"/>
      <dgm:spPr/>
      <dgm:t>
        <a:bodyPr/>
        <a:lstStyle/>
        <a:p>
          <a:r>
            <a:rPr lang="en-US" b="1" dirty="0"/>
            <a:t>Update internal audit plan, as needed</a:t>
          </a:r>
        </a:p>
      </dgm:t>
    </dgm:pt>
    <dgm:pt modelId="{C9B58629-E824-4A60-A6C4-5362640BDB7B}" type="parTrans" cxnId="{E9A309D8-A07A-467E-9256-F0FC059EC9A7}">
      <dgm:prSet/>
      <dgm:spPr/>
      <dgm:t>
        <a:bodyPr/>
        <a:lstStyle/>
        <a:p>
          <a:endParaRPr lang="en-US"/>
        </a:p>
      </dgm:t>
    </dgm:pt>
    <dgm:pt modelId="{BDB5C193-303E-41D5-BD74-696AD6551670}" type="sibTrans" cxnId="{E9A309D8-A07A-467E-9256-F0FC059EC9A7}">
      <dgm:prSet/>
      <dgm:spPr/>
      <dgm:t>
        <a:bodyPr/>
        <a:lstStyle/>
        <a:p>
          <a:endParaRPr lang="en-US"/>
        </a:p>
      </dgm:t>
    </dgm:pt>
    <dgm:pt modelId="{66D8B858-7A7D-4350-931F-8206F9B4EA4D}" type="pres">
      <dgm:prSet presAssocID="{15973BDF-4CB9-4150-81AA-89B92914CB28}" presName="Name0" presStyleCnt="0">
        <dgm:presLayoutVars>
          <dgm:chMax val="11"/>
          <dgm:chPref val="11"/>
          <dgm:dir/>
          <dgm:resizeHandles/>
        </dgm:presLayoutVars>
      </dgm:prSet>
      <dgm:spPr/>
    </dgm:pt>
    <dgm:pt modelId="{A3C8873E-0BBC-4C3A-83A6-5352DF07CE2D}" type="pres">
      <dgm:prSet presAssocID="{27E0B691-92D7-4503-9C6F-56CB9B950714}" presName="Accent5" presStyleCnt="0"/>
      <dgm:spPr/>
    </dgm:pt>
    <dgm:pt modelId="{669BA845-C7F8-449A-9FDB-548461F20DE3}" type="pres">
      <dgm:prSet presAssocID="{27E0B691-92D7-4503-9C6F-56CB9B950714}" presName="Accent" presStyleLbl="node1" presStyleIdx="0" presStyleCnt="5"/>
      <dgm:spPr/>
    </dgm:pt>
    <dgm:pt modelId="{616D2AD8-12FA-4E53-83B6-E6B477A7D372}" type="pres">
      <dgm:prSet presAssocID="{27E0B691-92D7-4503-9C6F-56CB9B950714}" presName="ParentBackground5" presStyleCnt="0"/>
      <dgm:spPr/>
    </dgm:pt>
    <dgm:pt modelId="{FF9D11E7-0C09-4589-858E-D8D947A1EEBB}" type="pres">
      <dgm:prSet presAssocID="{27E0B691-92D7-4503-9C6F-56CB9B950714}" presName="ParentBackground" presStyleLbl="fgAcc1" presStyleIdx="0" presStyleCnt="5"/>
      <dgm:spPr/>
    </dgm:pt>
    <dgm:pt modelId="{EF2C9772-F638-4A7A-B6DB-55BEC8BF1F57}" type="pres">
      <dgm:prSet presAssocID="{27E0B691-92D7-4503-9C6F-56CB9B950714}" presName="Parent5" presStyleLbl="revTx" presStyleIdx="0" presStyleCnt="0">
        <dgm:presLayoutVars>
          <dgm:chMax val="1"/>
          <dgm:chPref val="1"/>
          <dgm:bulletEnabled val="1"/>
        </dgm:presLayoutVars>
      </dgm:prSet>
      <dgm:spPr/>
    </dgm:pt>
    <dgm:pt modelId="{292CAFDF-2B02-4721-913C-A8CFCEB4CD49}" type="pres">
      <dgm:prSet presAssocID="{D4EA8AA5-911C-4973-AC4E-CAD70BDFF29C}" presName="Accent4" presStyleCnt="0"/>
      <dgm:spPr/>
    </dgm:pt>
    <dgm:pt modelId="{93A219ED-E63A-4900-84C3-9E036E267A05}" type="pres">
      <dgm:prSet presAssocID="{D4EA8AA5-911C-4973-AC4E-CAD70BDFF29C}" presName="Accent" presStyleLbl="node1" presStyleIdx="1" presStyleCnt="5"/>
      <dgm:spPr/>
    </dgm:pt>
    <dgm:pt modelId="{6D57E52C-8D1F-4C5B-8179-164BC011F2D3}" type="pres">
      <dgm:prSet presAssocID="{D4EA8AA5-911C-4973-AC4E-CAD70BDFF29C}" presName="ParentBackground4" presStyleCnt="0"/>
      <dgm:spPr/>
    </dgm:pt>
    <dgm:pt modelId="{44B38D97-6F2A-4844-A4E1-DF13F107E908}" type="pres">
      <dgm:prSet presAssocID="{D4EA8AA5-911C-4973-AC4E-CAD70BDFF29C}" presName="ParentBackground" presStyleLbl="fgAcc1" presStyleIdx="1" presStyleCnt="5"/>
      <dgm:spPr/>
    </dgm:pt>
    <dgm:pt modelId="{7A2033E3-0E82-45F9-88B0-E1060778EAD3}" type="pres">
      <dgm:prSet presAssocID="{D4EA8AA5-911C-4973-AC4E-CAD70BDFF29C}" presName="Parent4" presStyleLbl="revTx" presStyleIdx="0" presStyleCnt="0">
        <dgm:presLayoutVars>
          <dgm:chMax val="1"/>
          <dgm:chPref val="1"/>
          <dgm:bulletEnabled val="1"/>
        </dgm:presLayoutVars>
      </dgm:prSet>
      <dgm:spPr/>
    </dgm:pt>
    <dgm:pt modelId="{A70D4CFD-6387-4A9B-A101-09D7FBA48B5D}" type="pres">
      <dgm:prSet presAssocID="{A4B7E0A6-7388-46DD-B234-ED11F215E1D9}" presName="Accent3" presStyleCnt="0"/>
      <dgm:spPr/>
    </dgm:pt>
    <dgm:pt modelId="{69661C5D-2782-4778-B45B-A47171AA6387}" type="pres">
      <dgm:prSet presAssocID="{A4B7E0A6-7388-46DD-B234-ED11F215E1D9}" presName="Accent" presStyleLbl="node1" presStyleIdx="2" presStyleCnt="5"/>
      <dgm:spPr/>
    </dgm:pt>
    <dgm:pt modelId="{810A10B6-E8E6-4547-B389-FA9AFA189451}" type="pres">
      <dgm:prSet presAssocID="{A4B7E0A6-7388-46DD-B234-ED11F215E1D9}" presName="ParentBackground3" presStyleCnt="0"/>
      <dgm:spPr/>
    </dgm:pt>
    <dgm:pt modelId="{2327185E-DA09-4E4A-B909-2DA520993847}" type="pres">
      <dgm:prSet presAssocID="{A4B7E0A6-7388-46DD-B234-ED11F215E1D9}" presName="ParentBackground" presStyleLbl="fgAcc1" presStyleIdx="2" presStyleCnt="5"/>
      <dgm:spPr/>
    </dgm:pt>
    <dgm:pt modelId="{FA24BA7A-B99E-4135-B7A2-CFF0A1E3DD2F}" type="pres">
      <dgm:prSet presAssocID="{A4B7E0A6-7388-46DD-B234-ED11F215E1D9}" presName="Parent3" presStyleLbl="revTx" presStyleIdx="0" presStyleCnt="0">
        <dgm:presLayoutVars>
          <dgm:chMax val="1"/>
          <dgm:chPref val="1"/>
          <dgm:bulletEnabled val="1"/>
        </dgm:presLayoutVars>
      </dgm:prSet>
      <dgm:spPr/>
    </dgm:pt>
    <dgm:pt modelId="{0BFBC82D-819C-417C-93B7-3B8DEFB0DFAF}" type="pres">
      <dgm:prSet presAssocID="{AD93E889-8DE4-468A-98AE-AD3938AE0649}" presName="Accent2" presStyleCnt="0"/>
      <dgm:spPr/>
    </dgm:pt>
    <dgm:pt modelId="{EDBC1138-899F-4A25-974A-0DAFB858EF9B}" type="pres">
      <dgm:prSet presAssocID="{AD93E889-8DE4-468A-98AE-AD3938AE0649}" presName="Accent" presStyleLbl="node1" presStyleIdx="3" presStyleCnt="5"/>
      <dgm:spPr/>
    </dgm:pt>
    <dgm:pt modelId="{03E43E26-6562-4A0F-8B10-A6FA1F8F8113}" type="pres">
      <dgm:prSet presAssocID="{AD93E889-8DE4-468A-98AE-AD3938AE0649}" presName="ParentBackground2" presStyleCnt="0"/>
      <dgm:spPr/>
    </dgm:pt>
    <dgm:pt modelId="{FA0945FC-BA47-4DA2-B140-A3B24B828D31}" type="pres">
      <dgm:prSet presAssocID="{AD93E889-8DE4-468A-98AE-AD3938AE0649}" presName="ParentBackground" presStyleLbl="fgAcc1" presStyleIdx="3" presStyleCnt="5"/>
      <dgm:spPr/>
    </dgm:pt>
    <dgm:pt modelId="{B1B6170B-57E0-4B6D-813C-362BC94DC78C}" type="pres">
      <dgm:prSet presAssocID="{AD93E889-8DE4-468A-98AE-AD3938AE0649}" presName="Parent2" presStyleLbl="revTx" presStyleIdx="0" presStyleCnt="0">
        <dgm:presLayoutVars>
          <dgm:chMax val="1"/>
          <dgm:chPref val="1"/>
          <dgm:bulletEnabled val="1"/>
        </dgm:presLayoutVars>
      </dgm:prSet>
      <dgm:spPr/>
    </dgm:pt>
    <dgm:pt modelId="{2A743B09-ED8D-4B2B-AADB-7ABC11D25895}" type="pres">
      <dgm:prSet presAssocID="{B6C6C87D-7B2C-4A81-B4AA-4618E80F476F}" presName="Accent1" presStyleCnt="0"/>
      <dgm:spPr/>
    </dgm:pt>
    <dgm:pt modelId="{B4B9929E-C6B8-4944-A3E5-A91DEB37CF83}" type="pres">
      <dgm:prSet presAssocID="{B6C6C87D-7B2C-4A81-B4AA-4618E80F476F}" presName="Accent" presStyleLbl="node1" presStyleIdx="4" presStyleCnt="5"/>
      <dgm:spPr/>
    </dgm:pt>
    <dgm:pt modelId="{D9D8653D-280C-402E-8077-71CDA4059D2C}" type="pres">
      <dgm:prSet presAssocID="{B6C6C87D-7B2C-4A81-B4AA-4618E80F476F}" presName="ParentBackground1" presStyleCnt="0"/>
      <dgm:spPr/>
    </dgm:pt>
    <dgm:pt modelId="{A4E6853A-EC02-41B3-BF4C-7A859BA89BDD}" type="pres">
      <dgm:prSet presAssocID="{B6C6C87D-7B2C-4A81-B4AA-4618E80F476F}" presName="ParentBackground" presStyleLbl="fgAcc1" presStyleIdx="4" presStyleCnt="5"/>
      <dgm:spPr/>
    </dgm:pt>
    <dgm:pt modelId="{23A7CABC-F625-4AAF-B2FD-131C965EBAFC}" type="pres">
      <dgm:prSet presAssocID="{B6C6C87D-7B2C-4A81-B4AA-4618E80F476F}" presName="Parent1" presStyleLbl="revTx" presStyleIdx="0" presStyleCnt="0">
        <dgm:presLayoutVars>
          <dgm:chMax val="1"/>
          <dgm:chPref val="1"/>
          <dgm:bulletEnabled val="1"/>
        </dgm:presLayoutVars>
      </dgm:prSet>
      <dgm:spPr/>
    </dgm:pt>
  </dgm:ptLst>
  <dgm:cxnLst>
    <dgm:cxn modelId="{B8E0580E-6A6D-40F6-A336-0155BF684F14}" type="presOf" srcId="{A4B7E0A6-7388-46DD-B234-ED11F215E1D9}" destId="{2327185E-DA09-4E4A-B909-2DA520993847}" srcOrd="0" destOrd="0" presId="urn:microsoft.com/office/officeart/2011/layout/CircleProcess"/>
    <dgm:cxn modelId="{2A9FD81A-E5FD-4424-BA26-6E1BB3CAE79D}" type="presOf" srcId="{AD93E889-8DE4-468A-98AE-AD3938AE0649}" destId="{B1B6170B-57E0-4B6D-813C-362BC94DC78C}" srcOrd="1" destOrd="0" presId="urn:microsoft.com/office/officeart/2011/layout/CircleProcess"/>
    <dgm:cxn modelId="{E82A911B-C60E-43F2-8536-DBB28CDB3120}" srcId="{15973BDF-4CB9-4150-81AA-89B92914CB28}" destId="{A4B7E0A6-7388-46DD-B234-ED11F215E1D9}" srcOrd="2" destOrd="0" parTransId="{909F0D24-14A4-40DD-A435-FCA577C9C535}" sibTransId="{57EC96C2-5BED-4C29-B481-E4409271D370}"/>
    <dgm:cxn modelId="{A58DA34D-31C8-41DF-846A-1B74E6917066}" srcId="{15973BDF-4CB9-4150-81AA-89B92914CB28}" destId="{D4EA8AA5-911C-4973-AC4E-CAD70BDFF29C}" srcOrd="3" destOrd="0" parTransId="{A65AE8A4-9F80-4493-AFAB-5F80EE44C882}" sibTransId="{9C7359B3-B92F-4A31-B864-8279BBDDEBCA}"/>
    <dgm:cxn modelId="{3F74204F-BCFA-41B2-B013-B2F6B07628E1}" srcId="{15973BDF-4CB9-4150-81AA-89B92914CB28}" destId="{B6C6C87D-7B2C-4A81-B4AA-4618E80F476F}" srcOrd="0" destOrd="0" parTransId="{D4CFA5BE-6194-4467-831E-C8FFD3749D57}" sibTransId="{11F057B7-6F18-4A3A-954A-40A632404D09}"/>
    <dgm:cxn modelId="{EF012474-9F60-463B-BCA8-2A3D7A9BA370}" type="presOf" srcId="{27E0B691-92D7-4503-9C6F-56CB9B950714}" destId="{EF2C9772-F638-4A7A-B6DB-55BEC8BF1F57}" srcOrd="1" destOrd="0" presId="urn:microsoft.com/office/officeart/2011/layout/CircleProcess"/>
    <dgm:cxn modelId="{038C7675-7C74-4476-B1C5-75E4B8685B0F}" type="presOf" srcId="{AD93E889-8DE4-468A-98AE-AD3938AE0649}" destId="{FA0945FC-BA47-4DA2-B140-A3B24B828D31}" srcOrd="0" destOrd="0" presId="urn:microsoft.com/office/officeart/2011/layout/CircleProcess"/>
    <dgm:cxn modelId="{14C62379-0499-493A-8ADB-9632B54B884C}" type="presOf" srcId="{D4EA8AA5-911C-4973-AC4E-CAD70BDFF29C}" destId="{7A2033E3-0E82-45F9-88B0-E1060778EAD3}" srcOrd="1" destOrd="0" presId="urn:microsoft.com/office/officeart/2011/layout/CircleProcess"/>
    <dgm:cxn modelId="{4B973082-EB46-4CF7-B43B-B19559A0B967}" type="presOf" srcId="{A4B7E0A6-7388-46DD-B234-ED11F215E1D9}" destId="{FA24BA7A-B99E-4135-B7A2-CFF0A1E3DD2F}" srcOrd="1" destOrd="0" presId="urn:microsoft.com/office/officeart/2011/layout/CircleProcess"/>
    <dgm:cxn modelId="{21F6E5B3-D0EA-48F3-8996-2F3B69E6BBB9}" type="presOf" srcId="{27E0B691-92D7-4503-9C6F-56CB9B950714}" destId="{FF9D11E7-0C09-4589-858E-D8D947A1EEBB}" srcOrd="0" destOrd="0" presId="urn:microsoft.com/office/officeart/2011/layout/CircleProcess"/>
    <dgm:cxn modelId="{C9DCB5C3-CA63-4C10-A924-BD3A48857E64}" type="presOf" srcId="{B6C6C87D-7B2C-4A81-B4AA-4618E80F476F}" destId="{A4E6853A-EC02-41B3-BF4C-7A859BA89BDD}" srcOrd="0" destOrd="0" presId="urn:microsoft.com/office/officeart/2011/layout/CircleProcess"/>
    <dgm:cxn modelId="{4579C8C3-473D-4ED1-B33C-E6E0D9ADB894}" type="presOf" srcId="{B6C6C87D-7B2C-4A81-B4AA-4618E80F476F}" destId="{23A7CABC-F625-4AAF-B2FD-131C965EBAFC}" srcOrd="1" destOrd="0" presId="urn:microsoft.com/office/officeart/2011/layout/CircleProcess"/>
    <dgm:cxn modelId="{EC1768D4-778F-4F56-9B0A-F7AB693DB96F}" srcId="{15973BDF-4CB9-4150-81AA-89B92914CB28}" destId="{AD93E889-8DE4-468A-98AE-AD3938AE0649}" srcOrd="1" destOrd="0" parTransId="{F607329B-D39E-47EE-B513-904C36AF5A9E}" sibTransId="{02A7668F-A4B3-414A-824E-AF95F244E103}"/>
    <dgm:cxn modelId="{E9A309D8-A07A-467E-9256-F0FC059EC9A7}" srcId="{15973BDF-4CB9-4150-81AA-89B92914CB28}" destId="{27E0B691-92D7-4503-9C6F-56CB9B950714}" srcOrd="4" destOrd="0" parTransId="{C9B58629-E824-4A60-A6C4-5362640BDB7B}" sibTransId="{BDB5C193-303E-41D5-BD74-696AD6551670}"/>
    <dgm:cxn modelId="{475333FA-D8F0-42BF-A290-81EA4CEE45A3}" type="presOf" srcId="{D4EA8AA5-911C-4973-AC4E-CAD70BDFF29C}" destId="{44B38D97-6F2A-4844-A4E1-DF13F107E908}" srcOrd="0" destOrd="0" presId="urn:microsoft.com/office/officeart/2011/layout/CircleProcess"/>
    <dgm:cxn modelId="{C1002CFB-75EF-4BA3-ACC2-80FE989C9651}" type="presOf" srcId="{15973BDF-4CB9-4150-81AA-89B92914CB28}" destId="{66D8B858-7A7D-4350-931F-8206F9B4EA4D}" srcOrd="0" destOrd="0" presId="urn:microsoft.com/office/officeart/2011/layout/CircleProcess"/>
    <dgm:cxn modelId="{497CEF0E-B5AA-496C-89A1-7F350314D543}" type="presParOf" srcId="{66D8B858-7A7D-4350-931F-8206F9B4EA4D}" destId="{A3C8873E-0BBC-4C3A-83A6-5352DF07CE2D}" srcOrd="0" destOrd="0" presId="urn:microsoft.com/office/officeart/2011/layout/CircleProcess"/>
    <dgm:cxn modelId="{E18BBDD6-7F3C-4A3D-BC01-37D500BEF552}" type="presParOf" srcId="{A3C8873E-0BBC-4C3A-83A6-5352DF07CE2D}" destId="{669BA845-C7F8-449A-9FDB-548461F20DE3}" srcOrd="0" destOrd="0" presId="urn:microsoft.com/office/officeart/2011/layout/CircleProcess"/>
    <dgm:cxn modelId="{36488598-2391-46D7-AFBE-618166BE2A34}" type="presParOf" srcId="{66D8B858-7A7D-4350-931F-8206F9B4EA4D}" destId="{616D2AD8-12FA-4E53-83B6-E6B477A7D372}" srcOrd="1" destOrd="0" presId="urn:microsoft.com/office/officeart/2011/layout/CircleProcess"/>
    <dgm:cxn modelId="{379D394E-E64C-40CA-A979-8CC4C8B61123}" type="presParOf" srcId="{616D2AD8-12FA-4E53-83B6-E6B477A7D372}" destId="{FF9D11E7-0C09-4589-858E-D8D947A1EEBB}" srcOrd="0" destOrd="0" presId="urn:microsoft.com/office/officeart/2011/layout/CircleProcess"/>
    <dgm:cxn modelId="{946288EC-C323-4FA0-86AF-5FD643196714}" type="presParOf" srcId="{66D8B858-7A7D-4350-931F-8206F9B4EA4D}" destId="{EF2C9772-F638-4A7A-B6DB-55BEC8BF1F57}" srcOrd="2" destOrd="0" presId="urn:microsoft.com/office/officeart/2011/layout/CircleProcess"/>
    <dgm:cxn modelId="{46BFB05C-9D72-41B0-8DE4-A6A941A62118}" type="presParOf" srcId="{66D8B858-7A7D-4350-931F-8206F9B4EA4D}" destId="{292CAFDF-2B02-4721-913C-A8CFCEB4CD49}" srcOrd="3" destOrd="0" presId="urn:microsoft.com/office/officeart/2011/layout/CircleProcess"/>
    <dgm:cxn modelId="{5C7FEE1A-4BFF-45E5-9CDD-EE6E2587377A}" type="presParOf" srcId="{292CAFDF-2B02-4721-913C-A8CFCEB4CD49}" destId="{93A219ED-E63A-4900-84C3-9E036E267A05}" srcOrd="0" destOrd="0" presId="urn:microsoft.com/office/officeart/2011/layout/CircleProcess"/>
    <dgm:cxn modelId="{F82FCB9F-2A31-4508-9A3E-DF06468756C7}" type="presParOf" srcId="{66D8B858-7A7D-4350-931F-8206F9B4EA4D}" destId="{6D57E52C-8D1F-4C5B-8179-164BC011F2D3}" srcOrd="4" destOrd="0" presId="urn:microsoft.com/office/officeart/2011/layout/CircleProcess"/>
    <dgm:cxn modelId="{1DEF1592-D9BE-4309-A28A-D32BD9793B90}" type="presParOf" srcId="{6D57E52C-8D1F-4C5B-8179-164BC011F2D3}" destId="{44B38D97-6F2A-4844-A4E1-DF13F107E908}" srcOrd="0" destOrd="0" presId="urn:microsoft.com/office/officeart/2011/layout/CircleProcess"/>
    <dgm:cxn modelId="{A89C9C52-ED88-4AF3-ACB8-19FD98ECA8F8}" type="presParOf" srcId="{66D8B858-7A7D-4350-931F-8206F9B4EA4D}" destId="{7A2033E3-0E82-45F9-88B0-E1060778EAD3}" srcOrd="5" destOrd="0" presId="urn:microsoft.com/office/officeart/2011/layout/CircleProcess"/>
    <dgm:cxn modelId="{7A5340FD-87B6-4965-9D69-19914512A590}" type="presParOf" srcId="{66D8B858-7A7D-4350-931F-8206F9B4EA4D}" destId="{A70D4CFD-6387-4A9B-A101-09D7FBA48B5D}" srcOrd="6" destOrd="0" presId="urn:microsoft.com/office/officeart/2011/layout/CircleProcess"/>
    <dgm:cxn modelId="{0D636CE8-957F-4C64-87F3-3A59607B1515}" type="presParOf" srcId="{A70D4CFD-6387-4A9B-A101-09D7FBA48B5D}" destId="{69661C5D-2782-4778-B45B-A47171AA6387}" srcOrd="0" destOrd="0" presId="urn:microsoft.com/office/officeart/2011/layout/CircleProcess"/>
    <dgm:cxn modelId="{2EF21CCF-30AC-416D-B81D-FDDF42031CAB}" type="presParOf" srcId="{66D8B858-7A7D-4350-931F-8206F9B4EA4D}" destId="{810A10B6-E8E6-4547-B389-FA9AFA189451}" srcOrd="7" destOrd="0" presId="urn:microsoft.com/office/officeart/2011/layout/CircleProcess"/>
    <dgm:cxn modelId="{A5E24570-D625-4D1A-95E0-BB93BAC81745}" type="presParOf" srcId="{810A10B6-E8E6-4547-B389-FA9AFA189451}" destId="{2327185E-DA09-4E4A-B909-2DA520993847}" srcOrd="0" destOrd="0" presId="urn:microsoft.com/office/officeart/2011/layout/CircleProcess"/>
    <dgm:cxn modelId="{836EBD10-4800-4CA1-8937-B70CF43CD640}" type="presParOf" srcId="{66D8B858-7A7D-4350-931F-8206F9B4EA4D}" destId="{FA24BA7A-B99E-4135-B7A2-CFF0A1E3DD2F}" srcOrd="8" destOrd="0" presId="urn:microsoft.com/office/officeart/2011/layout/CircleProcess"/>
    <dgm:cxn modelId="{43DA12D6-AB77-489A-B804-34D88912B350}" type="presParOf" srcId="{66D8B858-7A7D-4350-931F-8206F9B4EA4D}" destId="{0BFBC82D-819C-417C-93B7-3B8DEFB0DFAF}" srcOrd="9" destOrd="0" presId="urn:microsoft.com/office/officeart/2011/layout/CircleProcess"/>
    <dgm:cxn modelId="{BF81888C-B91B-46F6-9700-CA20A5ED9379}" type="presParOf" srcId="{0BFBC82D-819C-417C-93B7-3B8DEFB0DFAF}" destId="{EDBC1138-899F-4A25-974A-0DAFB858EF9B}" srcOrd="0" destOrd="0" presId="urn:microsoft.com/office/officeart/2011/layout/CircleProcess"/>
    <dgm:cxn modelId="{EAACCD73-5ED7-4667-919D-06789369B30E}" type="presParOf" srcId="{66D8B858-7A7D-4350-931F-8206F9B4EA4D}" destId="{03E43E26-6562-4A0F-8B10-A6FA1F8F8113}" srcOrd="10" destOrd="0" presId="urn:microsoft.com/office/officeart/2011/layout/CircleProcess"/>
    <dgm:cxn modelId="{FBCF6714-8663-4FF5-AFB0-0A4AD7EEDAEA}" type="presParOf" srcId="{03E43E26-6562-4A0F-8B10-A6FA1F8F8113}" destId="{FA0945FC-BA47-4DA2-B140-A3B24B828D31}" srcOrd="0" destOrd="0" presId="urn:microsoft.com/office/officeart/2011/layout/CircleProcess"/>
    <dgm:cxn modelId="{99B078CC-F9E6-479D-BD9A-CA7FBFE51239}" type="presParOf" srcId="{66D8B858-7A7D-4350-931F-8206F9B4EA4D}" destId="{B1B6170B-57E0-4B6D-813C-362BC94DC78C}" srcOrd="11" destOrd="0" presId="urn:microsoft.com/office/officeart/2011/layout/CircleProcess"/>
    <dgm:cxn modelId="{FC33DC9D-1012-477E-8FED-9CF4E5C8E22A}" type="presParOf" srcId="{66D8B858-7A7D-4350-931F-8206F9B4EA4D}" destId="{2A743B09-ED8D-4B2B-AADB-7ABC11D25895}" srcOrd="12" destOrd="0" presId="urn:microsoft.com/office/officeart/2011/layout/CircleProcess"/>
    <dgm:cxn modelId="{606FC08F-620A-42A2-A42D-682F81C13B0B}" type="presParOf" srcId="{2A743B09-ED8D-4B2B-AADB-7ABC11D25895}" destId="{B4B9929E-C6B8-4944-A3E5-A91DEB37CF83}" srcOrd="0" destOrd="0" presId="urn:microsoft.com/office/officeart/2011/layout/CircleProcess"/>
    <dgm:cxn modelId="{72F3E850-6517-454B-88C9-A9F17B1D91EE}" type="presParOf" srcId="{66D8B858-7A7D-4350-931F-8206F9B4EA4D}" destId="{D9D8653D-280C-402E-8077-71CDA4059D2C}" srcOrd="13" destOrd="0" presId="urn:microsoft.com/office/officeart/2011/layout/CircleProcess"/>
    <dgm:cxn modelId="{4EC4F7C9-5AD1-4144-98A1-4E7E56EDEE8E}" type="presParOf" srcId="{D9D8653D-280C-402E-8077-71CDA4059D2C}" destId="{A4E6853A-EC02-41B3-BF4C-7A859BA89BDD}" srcOrd="0" destOrd="0" presId="urn:microsoft.com/office/officeart/2011/layout/CircleProcess"/>
    <dgm:cxn modelId="{E3A22A10-C8A6-4592-92A2-8A82E5D174A9}" type="presParOf" srcId="{66D8B858-7A7D-4350-931F-8206F9B4EA4D}" destId="{23A7CABC-F625-4AAF-B2FD-131C965EBAFC}"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44B958-FAA8-471F-8504-A65BFE3C181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00BC117-2646-4760-9FC8-329E25F6E489}">
      <dgm:prSet phldrT="[Text]"/>
      <dgm:spPr/>
      <dgm:t>
        <a:bodyPr/>
        <a:lstStyle/>
        <a:p>
          <a:r>
            <a:rPr lang="en-US" dirty="0"/>
            <a:t>Provide education or SME presentations</a:t>
          </a:r>
        </a:p>
      </dgm:t>
    </dgm:pt>
    <dgm:pt modelId="{08B85319-46BC-46E7-A188-497276935AF9}" type="parTrans" cxnId="{1DDA3451-5336-4E0A-A19C-4B8729B6CF4F}">
      <dgm:prSet/>
      <dgm:spPr/>
      <dgm:t>
        <a:bodyPr/>
        <a:lstStyle/>
        <a:p>
          <a:endParaRPr lang="en-US"/>
        </a:p>
      </dgm:t>
    </dgm:pt>
    <dgm:pt modelId="{CF198095-98FF-4EEE-8A89-424F383781C8}" type="sibTrans" cxnId="{1DDA3451-5336-4E0A-A19C-4B8729B6CF4F}">
      <dgm:prSet/>
      <dgm:spPr/>
      <dgm:t>
        <a:bodyPr/>
        <a:lstStyle/>
        <a:p>
          <a:endParaRPr lang="en-US"/>
        </a:p>
      </dgm:t>
    </dgm:pt>
    <dgm:pt modelId="{8A35CB9C-E02A-4942-BE2E-AA9824D26271}">
      <dgm:prSet phldrT="[Text]"/>
      <dgm:spPr/>
      <dgm:t>
        <a:bodyPr/>
        <a:lstStyle/>
        <a:p>
          <a:r>
            <a:rPr lang="en-US" dirty="0"/>
            <a:t>Leverage board or AC chair to deliver message</a:t>
          </a:r>
        </a:p>
      </dgm:t>
    </dgm:pt>
    <dgm:pt modelId="{2A244823-485D-423A-822B-857721DD1E59}" type="parTrans" cxnId="{2957EBE4-B75D-4C2F-AF74-B16A0153F39D}">
      <dgm:prSet/>
      <dgm:spPr/>
      <dgm:t>
        <a:bodyPr/>
        <a:lstStyle/>
        <a:p>
          <a:endParaRPr lang="en-US"/>
        </a:p>
      </dgm:t>
    </dgm:pt>
    <dgm:pt modelId="{E6389A80-EAC4-4DB8-AC5B-B43FB98009E3}" type="sibTrans" cxnId="{2957EBE4-B75D-4C2F-AF74-B16A0153F39D}">
      <dgm:prSet/>
      <dgm:spPr/>
      <dgm:t>
        <a:bodyPr/>
        <a:lstStyle/>
        <a:p>
          <a:endParaRPr lang="en-US"/>
        </a:p>
      </dgm:t>
    </dgm:pt>
    <dgm:pt modelId="{3A8C4C7E-9CF8-44DB-874B-EC41B75D8F6D}">
      <dgm:prSet phldrT="[Text]"/>
      <dgm:spPr/>
      <dgm:t>
        <a:bodyPr/>
        <a:lstStyle/>
        <a:p>
          <a:r>
            <a:rPr lang="en-US" dirty="0"/>
            <a:t>Encourage ongoing presentation from management</a:t>
          </a:r>
        </a:p>
      </dgm:t>
    </dgm:pt>
    <dgm:pt modelId="{524C0722-8DF7-44A8-9C37-4E237EB1B93D}" type="parTrans" cxnId="{A48FB9BE-A778-45CC-9CDA-A245D43638EB}">
      <dgm:prSet/>
      <dgm:spPr/>
      <dgm:t>
        <a:bodyPr/>
        <a:lstStyle/>
        <a:p>
          <a:endParaRPr lang="en-US"/>
        </a:p>
      </dgm:t>
    </dgm:pt>
    <dgm:pt modelId="{0D4A9857-A254-46B9-A829-6CB117DCB7FD}" type="sibTrans" cxnId="{A48FB9BE-A778-45CC-9CDA-A245D43638EB}">
      <dgm:prSet/>
      <dgm:spPr/>
      <dgm:t>
        <a:bodyPr/>
        <a:lstStyle/>
        <a:p>
          <a:endParaRPr lang="en-US"/>
        </a:p>
      </dgm:t>
    </dgm:pt>
    <dgm:pt modelId="{B9D80B9E-2D24-4B86-973D-11112EE7B453}">
      <dgm:prSet phldrT="[Text]"/>
      <dgm:spPr/>
      <dgm:t>
        <a:bodyPr/>
        <a:lstStyle/>
        <a:p>
          <a:r>
            <a:rPr lang="en-US" dirty="0"/>
            <a:t>Agree on targeted sub risks for audit</a:t>
          </a:r>
        </a:p>
      </dgm:t>
    </dgm:pt>
    <dgm:pt modelId="{E09B2789-F200-4E19-8C0D-C8F30F058508}" type="parTrans" cxnId="{3473DA3A-2AC6-4BD2-8707-2B8EB4277E7D}">
      <dgm:prSet/>
      <dgm:spPr/>
      <dgm:t>
        <a:bodyPr/>
        <a:lstStyle/>
        <a:p>
          <a:endParaRPr lang="en-US"/>
        </a:p>
      </dgm:t>
    </dgm:pt>
    <dgm:pt modelId="{EF71113B-9B99-44D5-8178-BBDC5E6DD96C}" type="sibTrans" cxnId="{3473DA3A-2AC6-4BD2-8707-2B8EB4277E7D}">
      <dgm:prSet/>
      <dgm:spPr/>
      <dgm:t>
        <a:bodyPr/>
        <a:lstStyle/>
        <a:p>
          <a:endParaRPr lang="en-US"/>
        </a:p>
      </dgm:t>
    </dgm:pt>
    <dgm:pt modelId="{E05CAA87-C530-4590-9EAB-9F5D038EED7D}">
      <dgm:prSet phldrT="[Text]"/>
      <dgm:spPr/>
      <dgm:t>
        <a:bodyPr/>
        <a:lstStyle/>
        <a:p>
          <a:r>
            <a:rPr lang="en-US" dirty="0"/>
            <a:t>Utilize advisory reviews to elevate concrete examples of risks</a:t>
          </a:r>
        </a:p>
      </dgm:t>
    </dgm:pt>
    <dgm:pt modelId="{49B7CCC7-362F-4A44-92F0-08C9927B47C8}" type="parTrans" cxnId="{4EE08913-84F7-4BDB-93ED-ADCAB5C940E6}">
      <dgm:prSet/>
      <dgm:spPr/>
      <dgm:t>
        <a:bodyPr/>
        <a:lstStyle/>
        <a:p>
          <a:endParaRPr lang="en-US"/>
        </a:p>
      </dgm:t>
    </dgm:pt>
    <dgm:pt modelId="{1579A58C-9658-4358-9B9A-6DDE823C7589}" type="sibTrans" cxnId="{4EE08913-84F7-4BDB-93ED-ADCAB5C940E6}">
      <dgm:prSet/>
      <dgm:spPr/>
      <dgm:t>
        <a:bodyPr/>
        <a:lstStyle/>
        <a:p>
          <a:endParaRPr lang="en-US"/>
        </a:p>
      </dgm:t>
    </dgm:pt>
    <dgm:pt modelId="{EC54DD1B-CA22-4BAF-8918-05C8877890AD}">
      <dgm:prSet/>
      <dgm:spPr/>
      <dgm:t>
        <a:bodyPr/>
        <a:lstStyle/>
        <a:p>
          <a:r>
            <a:rPr lang="en-US" dirty="0"/>
            <a:t>Consider maturity models, benchmarking, etc. to add context</a:t>
          </a:r>
        </a:p>
      </dgm:t>
    </dgm:pt>
    <dgm:pt modelId="{EA800BD5-FA3D-480F-9715-F5E233747B15}" type="parTrans" cxnId="{49F3B738-A891-40C9-8B22-6A168C473DB0}">
      <dgm:prSet/>
      <dgm:spPr/>
      <dgm:t>
        <a:bodyPr/>
        <a:lstStyle/>
        <a:p>
          <a:endParaRPr lang="en-US"/>
        </a:p>
      </dgm:t>
    </dgm:pt>
    <dgm:pt modelId="{FE15EA2D-4F77-455F-A4FC-4383C722B69C}" type="sibTrans" cxnId="{49F3B738-A891-40C9-8B22-6A168C473DB0}">
      <dgm:prSet/>
      <dgm:spPr/>
      <dgm:t>
        <a:bodyPr/>
        <a:lstStyle/>
        <a:p>
          <a:endParaRPr lang="en-US"/>
        </a:p>
      </dgm:t>
    </dgm:pt>
    <dgm:pt modelId="{8830453D-4D52-4B46-A49E-AD1A645C6008}" type="pres">
      <dgm:prSet presAssocID="{EB44B958-FAA8-471F-8504-A65BFE3C1815}" presName="diagram" presStyleCnt="0">
        <dgm:presLayoutVars>
          <dgm:dir/>
          <dgm:resizeHandles val="exact"/>
        </dgm:presLayoutVars>
      </dgm:prSet>
      <dgm:spPr/>
    </dgm:pt>
    <dgm:pt modelId="{74719000-CB1A-41E6-BF5B-70788B0F2B66}" type="pres">
      <dgm:prSet presAssocID="{300BC117-2646-4760-9FC8-329E25F6E489}" presName="node" presStyleLbl="node1" presStyleIdx="0" presStyleCnt="6">
        <dgm:presLayoutVars>
          <dgm:bulletEnabled val="1"/>
        </dgm:presLayoutVars>
      </dgm:prSet>
      <dgm:spPr/>
    </dgm:pt>
    <dgm:pt modelId="{90991570-88DA-4869-B2A9-42744D618623}" type="pres">
      <dgm:prSet presAssocID="{CF198095-98FF-4EEE-8A89-424F383781C8}" presName="sibTrans" presStyleCnt="0"/>
      <dgm:spPr/>
    </dgm:pt>
    <dgm:pt modelId="{E9FCD858-A584-49EE-A133-BFFBE9EAFCDF}" type="pres">
      <dgm:prSet presAssocID="{8A35CB9C-E02A-4942-BE2E-AA9824D26271}" presName="node" presStyleLbl="node1" presStyleIdx="1" presStyleCnt="6">
        <dgm:presLayoutVars>
          <dgm:bulletEnabled val="1"/>
        </dgm:presLayoutVars>
      </dgm:prSet>
      <dgm:spPr/>
    </dgm:pt>
    <dgm:pt modelId="{060ED2AF-FF67-4E50-A7DC-DF062F6803FC}" type="pres">
      <dgm:prSet presAssocID="{E6389A80-EAC4-4DB8-AC5B-B43FB98009E3}" presName="sibTrans" presStyleCnt="0"/>
      <dgm:spPr/>
    </dgm:pt>
    <dgm:pt modelId="{B363E666-40C5-444E-A929-40FC22039101}" type="pres">
      <dgm:prSet presAssocID="{3A8C4C7E-9CF8-44DB-874B-EC41B75D8F6D}" presName="node" presStyleLbl="node1" presStyleIdx="2" presStyleCnt="6">
        <dgm:presLayoutVars>
          <dgm:bulletEnabled val="1"/>
        </dgm:presLayoutVars>
      </dgm:prSet>
      <dgm:spPr/>
    </dgm:pt>
    <dgm:pt modelId="{19277159-F4B5-491E-908C-ABB80212559E}" type="pres">
      <dgm:prSet presAssocID="{0D4A9857-A254-46B9-A829-6CB117DCB7FD}" presName="sibTrans" presStyleCnt="0"/>
      <dgm:spPr/>
    </dgm:pt>
    <dgm:pt modelId="{7070400E-E6DB-4DDA-8ED3-FE6D805FAD41}" type="pres">
      <dgm:prSet presAssocID="{B9D80B9E-2D24-4B86-973D-11112EE7B453}" presName="node" presStyleLbl="node1" presStyleIdx="3" presStyleCnt="6">
        <dgm:presLayoutVars>
          <dgm:bulletEnabled val="1"/>
        </dgm:presLayoutVars>
      </dgm:prSet>
      <dgm:spPr/>
    </dgm:pt>
    <dgm:pt modelId="{D5FBF44D-D0BE-4882-B9B0-52B742F89A3B}" type="pres">
      <dgm:prSet presAssocID="{EF71113B-9B99-44D5-8178-BBDC5E6DD96C}" presName="sibTrans" presStyleCnt="0"/>
      <dgm:spPr/>
    </dgm:pt>
    <dgm:pt modelId="{D9B9539E-323E-45DD-994A-7A4BF23157FB}" type="pres">
      <dgm:prSet presAssocID="{E05CAA87-C530-4590-9EAB-9F5D038EED7D}" presName="node" presStyleLbl="node1" presStyleIdx="4" presStyleCnt="6">
        <dgm:presLayoutVars>
          <dgm:bulletEnabled val="1"/>
        </dgm:presLayoutVars>
      </dgm:prSet>
      <dgm:spPr/>
    </dgm:pt>
    <dgm:pt modelId="{B4694C18-77BA-495E-94B4-70D4631F98A2}" type="pres">
      <dgm:prSet presAssocID="{1579A58C-9658-4358-9B9A-6DDE823C7589}" presName="sibTrans" presStyleCnt="0"/>
      <dgm:spPr/>
    </dgm:pt>
    <dgm:pt modelId="{77C4634F-8A54-4311-ADF4-2A5C2E053AF6}" type="pres">
      <dgm:prSet presAssocID="{EC54DD1B-CA22-4BAF-8918-05C8877890AD}" presName="node" presStyleLbl="node1" presStyleIdx="5" presStyleCnt="6" custLinFactNeighborX="-229">
        <dgm:presLayoutVars>
          <dgm:bulletEnabled val="1"/>
        </dgm:presLayoutVars>
      </dgm:prSet>
      <dgm:spPr/>
    </dgm:pt>
  </dgm:ptLst>
  <dgm:cxnLst>
    <dgm:cxn modelId="{4EE08913-84F7-4BDB-93ED-ADCAB5C940E6}" srcId="{EB44B958-FAA8-471F-8504-A65BFE3C1815}" destId="{E05CAA87-C530-4590-9EAB-9F5D038EED7D}" srcOrd="4" destOrd="0" parTransId="{49B7CCC7-362F-4A44-92F0-08C9927B47C8}" sibTransId="{1579A58C-9658-4358-9B9A-6DDE823C7589}"/>
    <dgm:cxn modelId="{930D521B-C1A4-408B-80EB-3C15CCE57DD5}" type="presOf" srcId="{B9D80B9E-2D24-4B86-973D-11112EE7B453}" destId="{7070400E-E6DB-4DDA-8ED3-FE6D805FAD41}" srcOrd="0" destOrd="0" presId="urn:microsoft.com/office/officeart/2005/8/layout/default"/>
    <dgm:cxn modelId="{2576B721-8AFD-46D5-9DF4-57E0A33CE189}" type="presOf" srcId="{8A35CB9C-E02A-4942-BE2E-AA9824D26271}" destId="{E9FCD858-A584-49EE-A133-BFFBE9EAFCDF}" srcOrd="0" destOrd="0" presId="urn:microsoft.com/office/officeart/2005/8/layout/default"/>
    <dgm:cxn modelId="{49F3B738-A891-40C9-8B22-6A168C473DB0}" srcId="{EB44B958-FAA8-471F-8504-A65BFE3C1815}" destId="{EC54DD1B-CA22-4BAF-8918-05C8877890AD}" srcOrd="5" destOrd="0" parTransId="{EA800BD5-FA3D-480F-9715-F5E233747B15}" sibTransId="{FE15EA2D-4F77-455F-A4FC-4383C722B69C}"/>
    <dgm:cxn modelId="{3473DA3A-2AC6-4BD2-8707-2B8EB4277E7D}" srcId="{EB44B958-FAA8-471F-8504-A65BFE3C1815}" destId="{B9D80B9E-2D24-4B86-973D-11112EE7B453}" srcOrd="3" destOrd="0" parTransId="{E09B2789-F200-4E19-8C0D-C8F30F058508}" sibTransId="{EF71113B-9B99-44D5-8178-BBDC5E6DD96C}"/>
    <dgm:cxn modelId="{CEE25366-E435-4B10-8CB6-FEFEE928A0AA}" type="presOf" srcId="{300BC117-2646-4760-9FC8-329E25F6E489}" destId="{74719000-CB1A-41E6-BF5B-70788B0F2B66}" srcOrd="0" destOrd="0" presId="urn:microsoft.com/office/officeart/2005/8/layout/default"/>
    <dgm:cxn modelId="{1DDA3451-5336-4E0A-A19C-4B8729B6CF4F}" srcId="{EB44B958-FAA8-471F-8504-A65BFE3C1815}" destId="{300BC117-2646-4760-9FC8-329E25F6E489}" srcOrd="0" destOrd="0" parTransId="{08B85319-46BC-46E7-A188-497276935AF9}" sibTransId="{CF198095-98FF-4EEE-8A89-424F383781C8}"/>
    <dgm:cxn modelId="{AF4C1D94-5AFF-4785-A7EB-ABC44D230256}" type="presOf" srcId="{EB44B958-FAA8-471F-8504-A65BFE3C1815}" destId="{8830453D-4D52-4B46-A49E-AD1A645C6008}" srcOrd="0" destOrd="0" presId="urn:microsoft.com/office/officeart/2005/8/layout/default"/>
    <dgm:cxn modelId="{514E259D-2161-4D6C-B05D-41F838AF5CBD}" type="presOf" srcId="{E05CAA87-C530-4590-9EAB-9F5D038EED7D}" destId="{D9B9539E-323E-45DD-994A-7A4BF23157FB}" srcOrd="0" destOrd="0" presId="urn:microsoft.com/office/officeart/2005/8/layout/default"/>
    <dgm:cxn modelId="{E6FF5F9D-4E9D-40A3-A099-02333A63B090}" type="presOf" srcId="{3A8C4C7E-9CF8-44DB-874B-EC41B75D8F6D}" destId="{B363E666-40C5-444E-A929-40FC22039101}" srcOrd="0" destOrd="0" presId="urn:microsoft.com/office/officeart/2005/8/layout/default"/>
    <dgm:cxn modelId="{392189AB-1E6B-4C96-B664-40699FC64AF5}" type="presOf" srcId="{EC54DD1B-CA22-4BAF-8918-05C8877890AD}" destId="{77C4634F-8A54-4311-ADF4-2A5C2E053AF6}" srcOrd="0" destOrd="0" presId="urn:microsoft.com/office/officeart/2005/8/layout/default"/>
    <dgm:cxn modelId="{A48FB9BE-A778-45CC-9CDA-A245D43638EB}" srcId="{EB44B958-FAA8-471F-8504-A65BFE3C1815}" destId="{3A8C4C7E-9CF8-44DB-874B-EC41B75D8F6D}" srcOrd="2" destOrd="0" parTransId="{524C0722-8DF7-44A8-9C37-4E237EB1B93D}" sibTransId="{0D4A9857-A254-46B9-A829-6CB117DCB7FD}"/>
    <dgm:cxn modelId="{2957EBE4-B75D-4C2F-AF74-B16A0153F39D}" srcId="{EB44B958-FAA8-471F-8504-A65BFE3C1815}" destId="{8A35CB9C-E02A-4942-BE2E-AA9824D26271}" srcOrd="1" destOrd="0" parTransId="{2A244823-485D-423A-822B-857721DD1E59}" sibTransId="{E6389A80-EAC4-4DB8-AC5B-B43FB98009E3}"/>
    <dgm:cxn modelId="{254C4276-4E3B-441A-A078-8CFCF0C3D9AA}" type="presParOf" srcId="{8830453D-4D52-4B46-A49E-AD1A645C6008}" destId="{74719000-CB1A-41E6-BF5B-70788B0F2B66}" srcOrd="0" destOrd="0" presId="urn:microsoft.com/office/officeart/2005/8/layout/default"/>
    <dgm:cxn modelId="{36C7EAE3-7577-4C68-ADDD-531C842FF4C0}" type="presParOf" srcId="{8830453D-4D52-4B46-A49E-AD1A645C6008}" destId="{90991570-88DA-4869-B2A9-42744D618623}" srcOrd="1" destOrd="0" presId="urn:microsoft.com/office/officeart/2005/8/layout/default"/>
    <dgm:cxn modelId="{7709A6E0-1A60-4B01-8CDB-950CAB74026C}" type="presParOf" srcId="{8830453D-4D52-4B46-A49E-AD1A645C6008}" destId="{E9FCD858-A584-49EE-A133-BFFBE9EAFCDF}" srcOrd="2" destOrd="0" presId="urn:microsoft.com/office/officeart/2005/8/layout/default"/>
    <dgm:cxn modelId="{D95DE253-4097-48E0-89AC-08C7C60A7AB3}" type="presParOf" srcId="{8830453D-4D52-4B46-A49E-AD1A645C6008}" destId="{060ED2AF-FF67-4E50-A7DC-DF062F6803FC}" srcOrd="3" destOrd="0" presId="urn:microsoft.com/office/officeart/2005/8/layout/default"/>
    <dgm:cxn modelId="{10B328B2-DBAD-40F3-8068-C964A534EAA0}" type="presParOf" srcId="{8830453D-4D52-4B46-A49E-AD1A645C6008}" destId="{B363E666-40C5-444E-A929-40FC22039101}" srcOrd="4" destOrd="0" presId="urn:microsoft.com/office/officeart/2005/8/layout/default"/>
    <dgm:cxn modelId="{7914459E-C5D4-433D-AE9E-B0A5043EF479}" type="presParOf" srcId="{8830453D-4D52-4B46-A49E-AD1A645C6008}" destId="{19277159-F4B5-491E-908C-ABB80212559E}" srcOrd="5" destOrd="0" presId="urn:microsoft.com/office/officeart/2005/8/layout/default"/>
    <dgm:cxn modelId="{DA2A4AF0-F40F-4EB7-9F7C-310306A4DD3C}" type="presParOf" srcId="{8830453D-4D52-4B46-A49E-AD1A645C6008}" destId="{7070400E-E6DB-4DDA-8ED3-FE6D805FAD41}" srcOrd="6" destOrd="0" presId="urn:microsoft.com/office/officeart/2005/8/layout/default"/>
    <dgm:cxn modelId="{9B9E2283-5474-456F-A616-AA78370B6C80}" type="presParOf" srcId="{8830453D-4D52-4B46-A49E-AD1A645C6008}" destId="{D5FBF44D-D0BE-4882-B9B0-52B742F89A3B}" srcOrd="7" destOrd="0" presId="urn:microsoft.com/office/officeart/2005/8/layout/default"/>
    <dgm:cxn modelId="{FFDB52C1-AB21-46FB-A348-40038BE6640F}" type="presParOf" srcId="{8830453D-4D52-4B46-A49E-AD1A645C6008}" destId="{D9B9539E-323E-45DD-994A-7A4BF23157FB}" srcOrd="8" destOrd="0" presId="urn:microsoft.com/office/officeart/2005/8/layout/default"/>
    <dgm:cxn modelId="{8D3B4140-5576-4FF9-A300-750F402F25BC}" type="presParOf" srcId="{8830453D-4D52-4B46-A49E-AD1A645C6008}" destId="{B4694C18-77BA-495E-94B4-70D4631F98A2}" srcOrd="9" destOrd="0" presId="urn:microsoft.com/office/officeart/2005/8/layout/default"/>
    <dgm:cxn modelId="{D9DD4C4F-C3A4-4AD1-81C0-E43946E8D3B1}" type="presParOf" srcId="{8830453D-4D52-4B46-A49E-AD1A645C6008}" destId="{77C4634F-8A54-4311-ADF4-2A5C2E053AF6}"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79198B-17CC-4101-871A-0966F89DCD6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DB8240A-ACE9-4DED-A7AB-D2EBEB75AC39}">
      <dgm:prSet phldrT="[Text]" phldr="0"/>
      <dgm:spPr/>
      <dgm:t>
        <a:bodyPr/>
        <a:lstStyle/>
        <a:p>
          <a:r>
            <a:rPr lang="en-US" dirty="0"/>
            <a:t>Open access environments </a:t>
          </a:r>
        </a:p>
      </dgm:t>
    </dgm:pt>
    <dgm:pt modelId="{395D67BF-0B5C-46F9-8906-3976A5F56E53}" type="parTrans" cxnId="{153DBEFC-6857-4D1C-9DEA-473ED33AAE5C}">
      <dgm:prSet/>
      <dgm:spPr/>
      <dgm:t>
        <a:bodyPr/>
        <a:lstStyle/>
        <a:p>
          <a:endParaRPr lang="en-US"/>
        </a:p>
      </dgm:t>
    </dgm:pt>
    <dgm:pt modelId="{0E615AB9-493C-42EE-B5FD-2F084C68BE61}" type="sibTrans" cxnId="{153DBEFC-6857-4D1C-9DEA-473ED33AAE5C}">
      <dgm:prSet/>
      <dgm:spPr/>
      <dgm:t>
        <a:bodyPr/>
        <a:lstStyle/>
        <a:p>
          <a:endParaRPr lang="en-US"/>
        </a:p>
      </dgm:t>
    </dgm:pt>
    <dgm:pt modelId="{3F7D7CD8-2C4F-47B5-B999-24D1E58E8E43}">
      <dgm:prSet phldrT="[Text]" phldr="0"/>
      <dgm:spPr/>
      <dgm:t>
        <a:bodyPr/>
        <a:lstStyle/>
        <a:p>
          <a:r>
            <a:rPr lang="en-US" dirty="0"/>
            <a:t>Decentralized technology </a:t>
          </a:r>
        </a:p>
      </dgm:t>
    </dgm:pt>
    <dgm:pt modelId="{E96BB9DE-F08A-485E-844C-F91DC34C10C3}" type="parTrans" cxnId="{5473BBCA-E7E1-4A2F-8EDB-3E2154EA346B}">
      <dgm:prSet/>
      <dgm:spPr/>
      <dgm:t>
        <a:bodyPr/>
        <a:lstStyle/>
        <a:p>
          <a:endParaRPr lang="en-US"/>
        </a:p>
      </dgm:t>
    </dgm:pt>
    <dgm:pt modelId="{3B79EEB7-E809-4E02-8370-4C2E3D033455}" type="sibTrans" cxnId="{5473BBCA-E7E1-4A2F-8EDB-3E2154EA346B}">
      <dgm:prSet/>
      <dgm:spPr/>
      <dgm:t>
        <a:bodyPr/>
        <a:lstStyle/>
        <a:p>
          <a:endParaRPr lang="en-US"/>
        </a:p>
      </dgm:t>
    </dgm:pt>
    <dgm:pt modelId="{51370B34-0A06-4C28-B7B5-15409441F15B}">
      <dgm:prSet phldrT="[Text]" phldr="0"/>
      <dgm:spPr/>
      <dgm:t>
        <a:bodyPr/>
        <a:lstStyle/>
        <a:p>
          <a:r>
            <a:rPr lang="en-US" dirty="0"/>
            <a:t>Personal data (PII, PHI)</a:t>
          </a:r>
        </a:p>
      </dgm:t>
    </dgm:pt>
    <dgm:pt modelId="{AB0F6573-C5E5-4AE7-BCA7-5AAB00C6E5DC}" type="parTrans" cxnId="{4DE73FB6-2F36-445A-96EE-F9E158E637B5}">
      <dgm:prSet/>
      <dgm:spPr/>
      <dgm:t>
        <a:bodyPr/>
        <a:lstStyle/>
        <a:p>
          <a:endParaRPr lang="en-US"/>
        </a:p>
      </dgm:t>
    </dgm:pt>
    <dgm:pt modelId="{693BBEF9-96A6-4472-81A9-39F37ABEA3CD}" type="sibTrans" cxnId="{4DE73FB6-2F36-445A-96EE-F9E158E637B5}">
      <dgm:prSet/>
      <dgm:spPr/>
      <dgm:t>
        <a:bodyPr/>
        <a:lstStyle/>
        <a:p>
          <a:endParaRPr lang="en-US"/>
        </a:p>
      </dgm:t>
    </dgm:pt>
    <dgm:pt modelId="{24E0074D-1FC1-476D-9010-7D6DD16CAECD}">
      <dgm:prSet phldrT="[Text]" phldr="0"/>
      <dgm:spPr/>
      <dgm:t>
        <a:bodyPr/>
        <a:lstStyle/>
        <a:p>
          <a:r>
            <a:rPr lang="en-US" dirty="0"/>
            <a:t>Research</a:t>
          </a:r>
        </a:p>
      </dgm:t>
    </dgm:pt>
    <dgm:pt modelId="{F461DBEB-6866-4ECD-AE86-F076C01ADCBC}" type="parTrans" cxnId="{3DE87B66-730B-4661-9CEC-086C2ECF0C09}">
      <dgm:prSet/>
      <dgm:spPr/>
      <dgm:t>
        <a:bodyPr/>
        <a:lstStyle/>
        <a:p>
          <a:endParaRPr lang="en-US"/>
        </a:p>
      </dgm:t>
    </dgm:pt>
    <dgm:pt modelId="{E6AEAD61-01BC-47FE-8EBC-A1D9E54FD358}" type="sibTrans" cxnId="{3DE87B66-730B-4661-9CEC-086C2ECF0C09}">
      <dgm:prSet/>
      <dgm:spPr/>
      <dgm:t>
        <a:bodyPr/>
        <a:lstStyle/>
        <a:p>
          <a:endParaRPr lang="en-US"/>
        </a:p>
      </dgm:t>
    </dgm:pt>
    <dgm:pt modelId="{88A78643-8B0C-4F53-AFFF-2C83EC24A2E1}">
      <dgm:prSet phldrT="[Text]" phldr="0"/>
      <dgm:spPr/>
      <dgm:t>
        <a:bodyPr/>
        <a:lstStyle/>
        <a:p>
          <a:r>
            <a:rPr lang="en-US" dirty="0"/>
            <a:t>Susceptible, users</a:t>
          </a:r>
        </a:p>
      </dgm:t>
    </dgm:pt>
    <dgm:pt modelId="{B61818EC-0AF9-4284-98F9-3D0DB3121B98}" type="parTrans" cxnId="{ACB8B2DD-CA1F-41E1-B050-4142378A8C6F}">
      <dgm:prSet/>
      <dgm:spPr/>
      <dgm:t>
        <a:bodyPr/>
        <a:lstStyle/>
        <a:p>
          <a:endParaRPr lang="en-US"/>
        </a:p>
      </dgm:t>
    </dgm:pt>
    <dgm:pt modelId="{227D01B3-96E6-4AFE-9C42-6DBC708C939A}" type="sibTrans" cxnId="{ACB8B2DD-CA1F-41E1-B050-4142378A8C6F}">
      <dgm:prSet/>
      <dgm:spPr/>
      <dgm:t>
        <a:bodyPr/>
        <a:lstStyle/>
        <a:p>
          <a:endParaRPr lang="en-US"/>
        </a:p>
      </dgm:t>
    </dgm:pt>
    <dgm:pt modelId="{824545D1-7176-4DAA-90CB-DBEF11802697}">
      <dgm:prSet phldrT="[Text]" phldr="0"/>
      <dgm:spPr/>
      <dgm:t>
        <a:bodyPr/>
        <a:lstStyle/>
        <a:p>
          <a:r>
            <a:rPr lang="en-US" dirty="0"/>
            <a:t>Remote operations</a:t>
          </a:r>
        </a:p>
      </dgm:t>
    </dgm:pt>
    <dgm:pt modelId="{782834B6-7A0D-4A35-A56F-EDE9DF081137}" type="parTrans" cxnId="{FE550097-1CBA-442E-9747-44293247F701}">
      <dgm:prSet/>
      <dgm:spPr/>
      <dgm:t>
        <a:bodyPr/>
        <a:lstStyle/>
        <a:p>
          <a:endParaRPr lang="en-US"/>
        </a:p>
      </dgm:t>
    </dgm:pt>
    <dgm:pt modelId="{99AB7C0A-AD50-4092-98BA-839EB7482BC7}" type="sibTrans" cxnId="{FE550097-1CBA-442E-9747-44293247F701}">
      <dgm:prSet/>
      <dgm:spPr/>
      <dgm:t>
        <a:bodyPr/>
        <a:lstStyle/>
        <a:p>
          <a:endParaRPr lang="en-US"/>
        </a:p>
      </dgm:t>
    </dgm:pt>
    <dgm:pt modelId="{F2EFFEBB-7785-490A-B33C-C780E11BD807}">
      <dgm:prSet phldrT="[Text]" phldr="0"/>
      <dgm:spPr/>
      <dgm:t>
        <a:bodyPr/>
        <a:lstStyle/>
        <a:p>
          <a:r>
            <a:rPr lang="en-US" dirty="0"/>
            <a:t>Outdated systems </a:t>
          </a:r>
        </a:p>
      </dgm:t>
    </dgm:pt>
    <dgm:pt modelId="{11A68757-1716-438F-8CC0-9EA1F026166A}" type="parTrans" cxnId="{13984A8D-2503-4D61-B33B-D7B6E0BCE7DF}">
      <dgm:prSet/>
      <dgm:spPr/>
      <dgm:t>
        <a:bodyPr/>
        <a:lstStyle/>
        <a:p>
          <a:endParaRPr lang="en-US"/>
        </a:p>
      </dgm:t>
    </dgm:pt>
    <dgm:pt modelId="{683B2441-CEF3-429F-80AE-8BE8D1186F8D}" type="sibTrans" cxnId="{13984A8D-2503-4D61-B33B-D7B6E0BCE7DF}">
      <dgm:prSet/>
      <dgm:spPr/>
      <dgm:t>
        <a:bodyPr/>
        <a:lstStyle/>
        <a:p>
          <a:endParaRPr lang="en-US"/>
        </a:p>
      </dgm:t>
    </dgm:pt>
    <dgm:pt modelId="{85D898DE-BF12-4AD3-9A71-07308616C74E}" type="pres">
      <dgm:prSet presAssocID="{F079198B-17CC-4101-871A-0966F89DCD62}" presName="diagram" presStyleCnt="0">
        <dgm:presLayoutVars>
          <dgm:dir/>
          <dgm:resizeHandles val="exact"/>
        </dgm:presLayoutVars>
      </dgm:prSet>
      <dgm:spPr/>
    </dgm:pt>
    <dgm:pt modelId="{3D497D86-9797-4622-B683-303A4D87CCB0}" type="pres">
      <dgm:prSet presAssocID="{6DB8240A-ACE9-4DED-A7AB-D2EBEB75AC39}" presName="node" presStyleLbl="node1" presStyleIdx="0" presStyleCnt="7">
        <dgm:presLayoutVars>
          <dgm:bulletEnabled val="1"/>
        </dgm:presLayoutVars>
      </dgm:prSet>
      <dgm:spPr/>
    </dgm:pt>
    <dgm:pt modelId="{17864298-E2FD-4176-84F4-C3DD63E98BF6}" type="pres">
      <dgm:prSet presAssocID="{0E615AB9-493C-42EE-B5FD-2F084C68BE61}" presName="sibTrans" presStyleCnt="0"/>
      <dgm:spPr/>
    </dgm:pt>
    <dgm:pt modelId="{34CBA28E-6328-4819-B23D-1D5253FD4DCA}" type="pres">
      <dgm:prSet presAssocID="{24E0074D-1FC1-476D-9010-7D6DD16CAECD}" presName="node" presStyleLbl="node1" presStyleIdx="1" presStyleCnt="7">
        <dgm:presLayoutVars>
          <dgm:bulletEnabled val="1"/>
        </dgm:presLayoutVars>
      </dgm:prSet>
      <dgm:spPr/>
    </dgm:pt>
    <dgm:pt modelId="{BB073179-E9B8-4CFD-94AF-BE6BCD59F35B}" type="pres">
      <dgm:prSet presAssocID="{E6AEAD61-01BC-47FE-8EBC-A1D9E54FD358}" presName="sibTrans" presStyleCnt="0"/>
      <dgm:spPr/>
    </dgm:pt>
    <dgm:pt modelId="{53E57015-BF6E-490D-A85F-6FDBB717C75E}" type="pres">
      <dgm:prSet presAssocID="{88A78643-8B0C-4F53-AFFF-2C83EC24A2E1}" presName="node" presStyleLbl="node1" presStyleIdx="2" presStyleCnt="7">
        <dgm:presLayoutVars>
          <dgm:bulletEnabled val="1"/>
        </dgm:presLayoutVars>
      </dgm:prSet>
      <dgm:spPr/>
    </dgm:pt>
    <dgm:pt modelId="{02D417A7-2AA1-48EF-BBD7-3D3EB3E3F1F3}" type="pres">
      <dgm:prSet presAssocID="{227D01B3-96E6-4AFE-9C42-6DBC708C939A}" presName="sibTrans" presStyleCnt="0"/>
      <dgm:spPr/>
    </dgm:pt>
    <dgm:pt modelId="{8F9277B5-A92F-4598-8AC6-52E69095315D}" type="pres">
      <dgm:prSet presAssocID="{824545D1-7176-4DAA-90CB-DBEF11802697}" presName="node" presStyleLbl="node1" presStyleIdx="3" presStyleCnt="7">
        <dgm:presLayoutVars>
          <dgm:bulletEnabled val="1"/>
        </dgm:presLayoutVars>
      </dgm:prSet>
      <dgm:spPr/>
    </dgm:pt>
    <dgm:pt modelId="{0807606E-BF9B-4099-B24D-8DF0148467B1}" type="pres">
      <dgm:prSet presAssocID="{99AB7C0A-AD50-4092-98BA-839EB7482BC7}" presName="sibTrans" presStyleCnt="0"/>
      <dgm:spPr/>
    </dgm:pt>
    <dgm:pt modelId="{8F6A8414-20A9-4E47-B679-5F42A53C4948}" type="pres">
      <dgm:prSet presAssocID="{F2EFFEBB-7785-490A-B33C-C780E11BD807}" presName="node" presStyleLbl="node1" presStyleIdx="4" presStyleCnt="7">
        <dgm:presLayoutVars>
          <dgm:bulletEnabled val="1"/>
        </dgm:presLayoutVars>
      </dgm:prSet>
      <dgm:spPr/>
    </dgm:pt>
    <dgm:pt modelId="{05FC5D25-253E-4748-970B-D71819F311FA}" type="pres">
      <dgm:prSet presAssocID="{683B2441-CEF3-429F-80AE-8BE8D1186F8D}" presName="sibTrans" presStyleCnt="0"/>
      <dgm:spPr/>
    </dgm:pt>
    <dgm:pt modelId="{64F98919-828C-45D8-8B26-8A2FEA9A1695}" type="pres">
      <dgm:prSet presAssocID="{3F7D7CD8-2C4F-47B5-B999-24D1E58E8E43}" presName="node" presStyleLbl="node1" presStyleIdx="5" presStyleCnt="7">
        <dgm:presLayoutVars>
          <dgm:bulletEnabled val="1"/>
        </dgm:presLayoutVars>
      </dgm:prSet>
      <dgm:spPr/>
    </dgm:pt>
    <dgm:pt modelId="{7F49ABF1-9247-4731-83F0-FC5C7A19013E}" type="pres">
      <dgm:prSet presAssocID="{3B79EEB7-E809-4E02-8370-4C2E3D033455}" presName="sibTrans" presStyleCnt="0"/>
      <dgm:spPr/>
    </dgm:pt>
    <dgm:pt modelId="{8D4891E7-2A19-4C20-8F07-5A8E444B9923}" type="pres">
      <dgm:prSet presAssocID="{51370B34-0A06-4C28-B7B5-15409441F15B}" presName="node" presStyleLbl="node1" presStyleIdx="6" presStyleCnt="7">
        <dgm:presLayoutVars>
          <dgm:bulletEnabled val="1"/>
        </dgm:presLayoutVars>
      </dgm:prSet>
      <dgm:spPr/>
    </dgm:pt>
  </dgm:ptLst>
  <dgm:cxnLst>
    <dgm:cxn modelId="{53B7A018-B72D-4EAF-9CDE-D11E9423BBC2}" type="presOf" srcId="{824545D1-7176-4DAA-90CB-DBEF11802697}" destId="{8F9277B5-A92F-4598-8AC6-52E69095315D}" srcOrd="0" destOrd="0" presId="urn:microsoft.com/office/officeart/2005/8/layout/default"/>
    <dgm:cxn modelId="{BC26801D-F8D6-44F9-8C54-7097D492BFB4}" type="presOf" srcId="{F2EFFEBB-7785-490A-B33C-C780E11BD807}" destId="{8F6A8414-20A9-4E47-B679-5F42A53C4948}" srcOrd="0" destOrd="0" presId="urn:microsoft.com/office/officeart/2005/8/layout/default"/>
    <dgm:cxn modelId="{1D353230-B5A2-45EF-8223-5A41D9AA429D}" type="presOf" srcId="{6DB8240A-ACE9-4DED-A7AB-D2EBEB75AC39}" destId="{3D497D86-9797-4622-B683-303A4D87CCB0}" srcOrd="0" destOrd="0" presId="urn:microsoft.com/office/officeart/2005/8/layout/default"/>
    <dgm:cxn modelId="{3DE87B66-730B-4661-9CEC-086C2ECF0C09}" srcId="{F079198B-17CC-4101-871A-0966F89DCD62}" destId="{24E0074D-1FC1-476D-9010-7D6DD16CAECD}" srcOrd="1" destOrd="0" parTransId="{F461DBEB-6866-4ECD-AE86-F076C01ADCBC}" sibTransId="{E6AEAD61-01BC-47FE-8EBC-A1D9E54FD358}"/>
    <dgm:cxn modelId="{D8A7C446-84C5-4D2B-A4D7-30AEA6C37AB8}" type="presOf" srcId="{88A78643-8B0C-4F53-AFFF-2C83EC24A2E1}" destId="{53E57015-BF6E-490D-A85F-6FDBB717C75E}" srcOrd="0" destOrd="0" presId="urn:microsoft.com/office/officeart/2005/8/layout/default"/>
    <dgm:cxn modelId="{A0D8E847-85BF-4177-82AD-84EC48465981}" type="presOf" srcId="{3F7D7CD8-2C4F-47B5-B999-24D1E58E8E43}" destId="{64F98919-828C-45D8-8B26-8A2FEA9A1695}" srcOrd="0" destOrd="0" presId="urn:microsoft.com/office/officeart/2005/8/layout/default"/>
    <dgm:cxn modelId="{A28B5669-F5A1-4C64-814C-981C749B09E2}" type="presOf" srcId="{24E0074D-1FC1-476D-9010-7D6DD16CAECD}" destId="{34CBA28E-6328-4819-B23D-1D5253FD4DCA}" srcOrd="0" destOrd="0" presId="urn:microsoft.com/office/officeart/2005/8/layout/default"/>
    <dgm:cxn modelId="{13984A8D-2503-4D61-B33B-D7B6E0BCE7DF}" srcId="{F079198B-17CC-4101-871A-0966F89DCD62}" destId="{F2EFFEBB-7785-490A-B33C-C780E11BD807}" srcOrd="4" destOrd="0" parTransId="{11A68757-1716-438F-8CC0-9EA1F026166A}" sibTransId="{683B2441-CEF3-429F-80AE-8BE8D1186F8D}"/>
    <dgm:cxn modelId="{FE550097-1CBA-442E-9747-44293247F701}" srcId="{F079198B-17CC-4101-871A-0966F89DCD62}" destId="{824545D1-7176-4DAA-90CB-DBEF11802697}" srcOrd="3" destOrd="0" parTransId="{782834B6-7A0D-4A35-A56F-EDE9DF081137}" sibTransId="{99AB7C0A-AD50-4092-98BA-839EB7482BC7}"/>
    <dgm:cxn modelId="{4DE73FB6-2F36-445A-96EE-F9E158E637B5}" srcId="{F079198B-17CC-4101-871A-0966F89DCD62}" destId="{51370B34-0A06-4C28-B7B5-15409441F15B}" srcOrd="6" destOrd="0" parTransId="{AB0F6573-C5E5-4AE7-BCA7-5AAB00C6E5DC}" sibTransId="{693BBEF9-96A6-4472-81A9-39F37ABEA3CD}"/>
    <dgm:cxn modelId="{5473BBCA-E7E1-4A2F-8EDB-3E2154EA346B}" srcId="{F079198B-17CC-4101-871A-0966F89DCD62}" destId="{3F7D7CD8-2C4F-47B5-B999-24D1E58E8E43}" srcOrd="5" destOrd="0" parTransId="{E96BB9DE-F08A-485E-844C-F91DC34C10C3}" sibTransId="{3B79EEB7-E809-4E02-8370-4C2E3D033455}"/>
    <dgm:cxn modelId="{0EF968DD-C362-4BE2-97A1-D1F4BA313624}" type="presOf" srcId="{F079198B-17CC-4101-871A-0966F89DCD62}" destId="{85D898DE-BF12-4AD3-9A71-07308616C74E}" srcOrd="0" destOrd="0" presId="urn:microsoft.com/office/officeart/2005/8/layout/default"/>
    <dgm:cxn modelId="{ACB8B2DD-CA1F-41E1-B050-4142378A8C6F}" srcId="{F079198B-17CC-4101-871A-0966F89DCD62}" destId="{88A78643-8B0C-4F53-AFFF-2C83EC24A2E1}" srcOrd="2" destOrd="0" parTransId="{B61818EC-0AF9-4284-98F9-3D0DB3121B98}" sibTransId="{227D01B3-96E6-4AFE-9C42-6DBC708C939A}"/>
    <dgm:cxn modelId="{8A1437F9-3605-4673-B8B6-FD5993800095}" type="presOf" srcId="{51370B34-0A06-4C28-B7B5-15409441F15B}" destId="{8D4891E7-2A19-4C20-8F07-5A8E444B9923}" srcOrd="0" destOrd="0" presId="urn:microsoft.com/office/officeart/2005/8/layout/default"/>
    <dgm:cxn modelId="{153DBEFC-6857-4D1C-9DEA-473ED33AAE5C}" srcId="{F079198B-17CC-4101-871A-0966F89DCD62}" destId="{6DB8240A-ACE9-4DED-A7AB-D2EBEB75AC39}" srcOrd="0" destOrd="0" parTransId="{395D67BF-0B5C-46F9-8906-3976A5F56E53}" sibTransId="{0E615AB9-493C-42EE-B5FD-2F084C68BE61}"/>
    <dgm:cxn modelId="{B7E31A9C-C5D6-4E18-A37B-75F7C315D8E6}" type="presParOf" srcId="{85D898DE-BF12-4AD3-9A71-07308616C74E}" destId="{3D497D86-9797-4622-B683-303A4D87CCB0}" srcOrd="0" destOrd="0" presId="urn:microsoft.com/office/officeart/2005/8/layout/default"/>
    <dgm:cxn modelId="{194C3245-2404-4A61-8EB5-21DCDD0DE52B}" type="presParOf" srcId="{85D898DE-BF12-4AD3-9A71-07308616C74E}" destId="{17864298-E2FD-4176-84F4-C3DD63E98BF6}" srcOrd="1" destOrd="0" presId="urn:microsoft.com/office/officeart/2005/8/layout/default"/>
    <dgm:cxn modelId="{8875FABD-49F4-4B37-AB3C-F0C8419C236F}" type="presParOf" srcId="{85D898DE-BF12-4AD3-9A71-07308616C74E}" destId="{34CBA28E-6328-4819-B23D-1D5253FD4DCA}" srcOrd="2" destOrd="0" presId="urn:microsoft.com/office/officeart/2005/8/layout/default"/>
    <dgm:cxn modelId="{A52EAFAF-2F0E-485D-9B3E-C10F1AD4271B}" type="presParOf" srcId="{85D898DE-BF12-4AD3-9A71-07308616C74E}" destId="{BB073179-E9B8-4CFD-94AF-BE6BCD59F35B}" srcOrd="3" destOrd="0" presId="urn:microsoft.com/office/officeart/2005/8/layout/default"/>
    <dgm:cxn modelId="{E63D5539-457D-46C3-A6FD-AD0044CC40BF}" type="presParOf" srcId="{85D898DE-BF12-4AD3-9A71-07308616C74E}" destId="{53E57015-BF6E-490D-A85F-6FDBB717C75E}" srcOrd="4" destOrd="0" presId="urn:microsoft.com/office/officeart/2005/8/layout/default"/>
    <dgm:cxn modelId="{523C09A5-8008-4C64-ADED-608E23BBA756}" type="presParOf" srcId="{85D898DE-BF12-4AD3-9A71-07308616C74E}" destId="{02D417A7-2AA1-48EF-BBD7-3D3EB3E3F1F3}" srcOrd="5" destOrd="0" presId="urn:microsoft.com/office/officeart/2005/8/layout/default"/>
    <dgm:cxn modelId="{BD791902-1182-4373-B1D9-7DBC883827B5}" type="presParOf" srcId="{85D898DE-BF12-4AD3-9A71-07308616C74E}" destId="{8F9277B5-A92F-4598-8AC6-52E69095315D}" srcOrd="6" destOrd="0" presId="urn:microsoft.com/office/officeart/2005/8/layout/default"/>
    <dgm:cxn modelId="{A458531C-A0AC-4A22-86EB-70B8575B9CBD}" type="presParOf" srcId="{85D898DE-BF12-4AD3-9A71-07308616C74E}" destId="{0807606E-BF9B-4099-B24D-8DF0148467B1}" srcOrd="7" destOrd="0" presId="urn:microsoft.com/office/officeart/2005/8/layout/default"/>
    <dgm:cxn modelId="{65245A66-276A-4529-8B16-3484BF671B1F}" type="presParOf" srcId="{85D898DE-BF12-4AD3-9A71-07308616C74E}" destId="{8F6A8414-20A9-4E47-B679-5F42A53C4948}" srcOrd="8" destOrd="0" presId="urn:microsoft.com/office/officeart/2005/8/layout/default"/>
    <dgm:cxn modelId="{2C579AA5-6AB0-4014-ABF4-69A562606336}" type="presParOf" srcId="{85D898DE-BF12-4AD3-9A71-07308616C74E}" destId="{05FC5D25-253E-4748-970B-D71819F311FA}" srcOrd="9" destOrd="0" presId="urn:microsoft.com/office/officeart/2005/8/layout/default"/>
    <dgm:cxn modelId="{4E2E3429-09C0-48A6-8B80-5A414704FA9B}" type="presParOf" srcId="{85D898DE-BF12-4AD3-9A71-07308616C74E}" destId="{64F98919-828C-45D8-8B26-8A2FEA9A1695}" srcOrd="10" destOrd="0" presId="urn:microsoft.com/office/officeart/2005/8/layout/default"/>
    <dgm:cxn modelId="{B957D5DD-B519-4F56-BB2A-73C72EDD7E20}" type="presParOf" srcId="{85D898DE-BF12-4AD3-9A71-07308616C74E}" destId="{7F49ABF1-9247-4731-83F0-FC5C7A19013E}" srcOrd="11" destOrd="0" presId="urn:microsoft.com/office/officeart/2005/8/layout/default"/>
    <dgm:cxn modelId="{9208E176-5568-461B-B142-28CB2986A71A}" type="presParOf" srcId="{85D898DE-BF12-4AD3-9A71-07308616C74E}" destId="{8D4891E7-2A19-4C20-8F07-5A8E444B9923}"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44B958-FAA8-471F-8504-A65BFE3C181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00BC117-2646-4760-9FC8-329E25F6E489}">
      <dgm:prSet phldrT="[Text]"/>
      <dgm:spPr/>
      <dgm:t>
        <a:bodyPr/>
        <a:lstStyle/>
        <a:p>
          <a:r>
            <a:rPr lang="en-US" dirty="0"/>
            <a:t>Distributed nature of IT people and systems</a:t>
          </a:r>
        </a:p>
      </dgm:t>
    </dgm:pt>
    <dgm:pt modelId="{08B85319-46BC-46E7-A188-497276935AF9}" type="parTrans" cxnId="{1DDA3451-5336-4E0A-A19C-4B8729B6CF4F}">
      <dgm:prSet/>
      <dgm:spPr/>
      <dgm:t>
        <a:bodyPr/>
        <a:lstStyle/>
        <a:p>
          <a:endParaRPr lang="en-US"/>
        </a:p>
      </dgm:t>
    </dgm:pt>
    <dgm:pt modelId="{CF198095-98FF-4EEE-8A89-424F383781C8}" type="sibTrans" cxnId="{1DDA3451-5336-4E0A-A19C-4B8729B6CF4F}">
      <dgm:prSet/>
      <dgm:spPr/>
      <dgm:t>
        <a:bodyPr/>
        <a:lstStyle/>
        <a:p>
          <a:endParaRPr lang="en-US"/>
        </a:p>
      </dgm:t>
    </dgm:pt>
    <dgm:pt modelId="{10157BBE-1D5E-48FE-87FF-C5E7F6DDE558}">
      <dgm:prSet/>
      <dgm:spPr/>
      <dgm:t>
        <a:bodyPr/>
        <a:lstStyle/>
        <a:p>
          <a:r>
            <a:rPr lang="en-US" dirty="0"/>
            <a:t>Collaboration with internal and external stakeholders</a:t>
          </a:r>
        </a:p>
      </dgm:t>
    </dgm:pt>
    <dgm:pt modelId="{0CD1EE85-7B7F-4E2D-8B89-5241F08A7989}" type="parTrans" cxnId="{1A822DB7-AA39-49EE-8400-5EA86354FBD6}">
      <dgm:prSet/>
      <dgm:spPr/>
      <dgm:t>
        <a:bodyPr/>
        <a:lstStyle/>
        <a:p>
          <a:endParaRPr lang="en-US"/>
        </a:p>
      </dgm:t>
    </dgm:pt>
    <dgm:pt modelId="{F5C23C37-1135-490A-AE05-0F3EBD54994C}" type="sibTrans" cxnId="{1A822DB7-AA39-49EE-8400-5EA86354FBD6}">
      <dgm:prSet/>
      <dgm:spPr/>
      <dgm:t>
        <a:bodyPr/>
        <a:lstStyle/>
        <a:p>
          <a:endParaRPr lang="en-US"/>
        </a:p>
      </dgm:t>
    </dgm:pt>
    <dgm:pt modelId="{603CA8AA-CA43-4DA2-A250-A582256F57D3}">
      <dgm:prSet/>
      <dgm:spPr/>
      <dgm:t>
        <a:bodyPr/>
        <a:lstStyle/>
        <a:p>
          <a:r>
            <a:rPr lang="en-US" dirty="0"/>
            <a:t>Investment have traditionally been addressed as needed vs. strategically</a:t>
          </a:r>
        </a:p>
      </dgm:t>
    </dgm:pt>
    <dgm:pt modelId="{70B0C869-4349-4023-8F73-8922FF8ADCA4}" type="parTrans" cxnId="{80D3E789-06D7-4B5D-BFDD-68D245830A24}">
      <dgm:prSet/>
      <dgm:spPr/>
      <dgm:t>
        <a:bodyPr/>
        <a:lstStyle/>
        <a:p>
          <a:endParaRPr lang="en-US"/>
        </a:p>
      </dgm:t>
    </dgm:pt>
    <dgm:pt modelId="{93A369C0-DE63-4A23-A14E-70A795EDB6C7}" type="sibTrans" cxnId="{80D3E789-06D7-4B5D-BFDD-68D245830A24}">
      <dgm:prSet/>
      <dgm:spPr/>
      <dgm:t>
        <a:bodyPr/>
        <a:lstStyle/>
        <a:p>
          <a:endParaRPr lang="en-US"/>
        </a:p>
      </dgm:t>
    </dgm:pt>
    <dgm:pt modelId="{DC97645D-5F34-4804-BD48-54A27361A43A}">
      <dgm:prSet/>
      <dgm:spPr/>
      <dgm:t>
        <a:bodyPr/>
        <a:lstStyle/>
        <a:p>
          <a:r>
            <a:rPr lang="en-US" dirty="0"/>
            <a:t>Addressing compliance across varied portions of the enterprise (e.g., FERPA, HIPAA, GLBA) </a:t>
          </a:r>
        </a:p>
      </dgm:t>
    </dgm:pt>
    <dgm:pt modelId="{219D680B-D8DC-4A5B-B480-125A74BB77AD}" type="parTrans" cxnId="{05081193-F15D-4894-B723-9F2ED8029DEF}">
      <dgm:prSet/>
      <dgm:spPr/>
      <dgm:t>
        <a:bodyPr/>
        <a:lstStyle/>
        <a:p>
          <a:endParaRPr lang="en-US"/>
        </a:p>
      </dgm:t>
    </dgm:pt>
    <dgm:pt modelId="{DC72E63A-2DF8-4C09-948E-A594EA00EBD2}" type="sibTrans" cxnId="{05081193-F15D-4894-B723-9F2ED8029DEF}">
      <dgm:prSet/>
      <dgm:spPr/>
      <dgm:t>
        <a:bodyPr/>
        <a:lstStyle/>
        <a:p>
          <a:endParaRPr lang="en-US"/>
        </a:p>
      </dgm:t>
    </dgm:pt>
    <dgm:pt modelId="{C65EE201-A2C4-4988-8BCE-15DFD454284C}">
      <dgm:prSet/>
      <dgm:spPr/>
      <dgm:t>
        <a:bodyPr/>
        <a:lstStyle/>
        <a:p>
          <a:r>
            <a:rPr lang="en-US" dirty="0"/>
            <a:t>Numerous offices involved in implementing, monitoring, governing</a:t>
          </a:r>
        </a:p>
      </dgm:t>
    </dgm:pt>
    <dgm:pt modelId="{9D1F59B2-B2CC-4B11-8C6C-6833B494F568}" type="parTrans" cxnId="{38BC1521-5A93-4C4B-9514-E56C066D903B}">
      <dgm:prSet/>
      <dgm:spPr/>
      <dgm:t>
        <a:bodyPr/>
        <a:lstStyle/>
        <a:p>
          <a:endParaRPr lang="en-US"/>
        </a:p>
      </dgm:t>
    </dgm:pt>
    <dgm:pt modelId="{3A9641CD-2EF9-4BBB-9DD3-BA0F0960739C}" type="sibTrans" cxnId="{38BC1521-5A93-4C4B-9514-E56C066D903B}">
      <dgm:prSet/>
      <dgm:spPr/>
      <dgm:t>
        <a:bodyPr/>
        <a:lstStyle/>
        <a:p>
          <a:endParaRPr lang="en-US"/>
        </a:p>
      </dgm:t>
    </dgm:pt>
    <dgm:pt modelId="{B55EB205-0600-4947-8BCD-4C6D88F23DE4}">
      <dgm:prSet/>
      <dgm:spPr/>
      <dgm:t>
        <a:bodyPr/>
        <a:lstStyle/>
        <a:p>
          <a:r>
            <a:rPr lang="en-US" dirty="0"/>
            <a:t>Difficult to discuss cyber and IT risks without jargon</a:t>
          </a:r>
        </a:p>
      </dgm:t>
    </dgm:pt>
    <dgm:pt modelId="{FD7104BA-7569-4117-B5ED-D0EA4A459984}" type="parTrans" cxnId="{DB42B6B4-DB5C-4C3D-8916-11ECCCD4EF9F}">
      <dgm:prSet/>
      <dgm:spPr/>
      <dgm:t>
        <a:bodyPr/>
        <a:lstStyle/>
        <a:p>
          <a:endParaRPr lang="en-US"/>
        </a:p>
      </dgm:t>
    </dgm:pt>
    <dgm:pt modelId="{ADB6E404-C249-419D-BD6A-DE1F7FD55895}" type="sibTrans" cxnId="{DB42B6B4-DB5C-4C3D-8916-11ECCCD4EF9F}">
      <dgm:prSet/>
      <dgm:spPr/>
      <dgm:t>
        <a:bodyPr/>
        <a:lstStyle/>
        <a:p>
          <a:endParaRPr lang="en-US"/>
        </a:p>
      </dgm:t>
    </dgm:pt>
    <dgm:pt modelId="{8830453D-4D52-4B46-A49E-AD1A645C6008}" type="pres">
      <dgm:prSet presAssocID="{EB44B958-FAA8-471F-8504-A65BFE3C1815}" presName="diagram" presStyleCnt="0">
        <dgm:presLayoutVars>
          <dgm:dir/>
          <dgm:resizeHandles val="exact"/>
        </dgm:presLayoutVars>
      </dgm:prSet>
      <dgm:spPr/>
    </dgm:pt>
    <dgm:pt modelId="{74719000-CB1A-41E6-BF5B-70788B0F2B66}" type="pres">
      <dgm:prSet presAssocID="{300BC117-2646-4760-9FC8-329E25F6E489}" presName="node" presStyleLbl="node1" presStyleIdx="0" presStyleCnt="6">
        <dgm:presLayoutVars>
          <dgm:bulletEnabled val="1"/>
        </dgm:presLayoutVars>
      </dgm:prSet>
      <dgm:spPr/>
    </dgm:pt>
    <dgm:pt modelId="{90991570-88DA-4869-B2A9-42744D618623}" type="pres">
      <dgm:prSet presAssocID="{CF198095-98FF-4EEE-8A89-424F383781C8}" presName="sibTrans" presStyleCnt="0"/>
      <dgm:spPr/>
    </dgm:pt>
    <dgm:pt modelId="{621A3A91-7CC6-42B0-930A-C67863E93D0F}" type="pres">
      <dgm:prSet presAssocID="{10157BBE-1D5E-48FE-87FF-C5E7F6DDE558}" presName="node" presStyleLbl="node1" presStyleIdx="1" presStyleCnt="6">
        <dgm:presLayoutVars>
          <dgm:bulletEnabled val="1"/>
        </dgm:presLayoutVars>
      </dgm:prSet>
      <dgm:spPr/>
    </dgm:pt>
    <dgm:pt modelId="{2A7602E1-61AE-47EF-9323-48E648FC47B3}" type="pres">
      <dgm:prSet presAssocID="{F5C23C37-1135-490A-AE05-0F3EBD54994C}" presName="sibTrans" presStyleCnt="0"/>
      <dgm:spPr/>
    </dgm:pt>
    <dgm:pt modelId="{852C4E8C-0B4B-4161-A15A-0828718E4C7B}" type="pres">
      <dgm:prSet presAssocID="{603CA8AA-CA43-4DA2-A250-A582256F57D3}" presName="node" presStyleLbl="node1" presStyleIdx="2" presStyleCnt="6">
        <dgm:presLayoutVars>
          <dgm:bulletEnabled val="1"/>
        </dgm:presLayoutVars>
      </dgm:prSet>
      <dgm:spPr/>
    </dgm:pt>
    <dgm:pt modelId="{89D277BA-2D21-47A3-BD91-72C9A80FFD1D}" type="pres">
      <dgm:prSet presAssocID="{93A369C0-DE63-4A23-A14E-70A795EDB6C7}" presName="sibTrans" presStyleCnt="0"/>
      <dgm:spPr/>
    </dgm:pt>
    <dgm:pt modelId="{69489557-4362-4D18-98BD-8323D0870093}" type="pres">
      <dgm:prSet presAssocID="{DC97645D-5F34-4804-BD48-54A27361A43A}" presName="node" presStyleLbl="node1" presStyleIdx="3" presStyleCnt="6" custLinFactNeighborX="-229">
        <dgm:presLayoutVars>
          <dgm:bulletEnabled val="1"/>
        </dgm:presLayoutVars>
      </dgm:prSet>
      <dgm:spPr/>
    </dgm:pt>
    <dgm:pt modelId="{B350A398-C621-467C-9247-C2354CF9F592}" type="pres">
      <dgm:prSet presAssocID="{DC72E63A-2DF8-4C09-948E-A594EA00EBD2}" presName="sibTrans" presStyleCnt="0"/>
      <dgm:spPr/>
    </dgm:pt>
    <dgm:pt modelId="{87128904-1244-4BF3-8DA7-F9FF4BFD3A7A}" type="pres">
      <dgm:prSet presAssocID="{C65EE201-A2C4-4988-8BCE-15DFD454284C}" presName="node" presStyleLbl="node1" presStyleIdx="4" presStyleCnt="6">
        <dgm:presLayoutVars>
          <dgm:bulletEnabled val="1"/>
        </dgm:presLayoutVars>
      </dgm:prSet>
      <dgm:spPr/>
    </dgm:pt>
    <dgm:pt modelId="{919795B6-6722-41A9-9EB3-140B4991203B}" type="pres">
      <dgm:prSet presAssocID="{3A9641CD-2EF9-4BBB-9DD3-BA0F0960739C}" presName="sibTrans" presStyleCnt="0"/>
      <dgm:spPr/>
    </dgm:pt>
    <dgm:pt modelId="{566F0825-6423-43F0-B9D4-D2FA65261090}" type="pres">
      <dgm:prSet presAssocID="{B55EB205-0600-4947-8BCD-4C6D88F23DE4}" presName="node" presStyleLbl="node1" presStyleIdx="5" presStyleCnt="6">
        <dgm:presLayoutVars>
          <dgm:bulletEnabled val="1"/>
        </dgm:presLayoutVars>
      </dgm:prSet>
      <dgm:spPr/>
    </dgm:pt>
  </dgm:ptLst>
  <dgm:cxnLst>
    <dgm:cxn modelId="{38BC1521-5A93-4C4B-9514-E56C066D903B}" srcId="{EB44B958-FAA8-471F-8504-A65BFE3C1815}" destId="{C65EE201-A2C4-4988-8BCE-15DFD454284C}" srcOrd="4" destOrd="0" parTransId="{9D1F59B2-B2CC-4B11-8C6C-6833B494F568}" sibTransId="{3A9641CD-2EF9-4BBB-9DD3-BA0F0960739C}"/>
    <dgm:cxn modelId="{A7968529-BF3C-4A70-B9BA-14586290BDAD}" type="presOf" srcId="{10157BBE-1D5E-48FE-87FF-C5E7F6DDE558}" destId="{621A3A91-7CC6-42B0-930A-C67863E93D0F}" srcOrd="0" destOrd="0" presId="urn:microsoft.com/office/officeart/2005/8/layout/default"/>
    <dgm:cxn modelId="{CEE25366-E435-4B10-8CB6-FEFEE928A0AA}" type="presOf" srcId="{300BC117-2646-4760-9FC8-329E25F6E489}" destId="{74719000-CB1A-41E6-BF5B-70788B0F2B66}" srcOrd="0" destOrd="0" presId="urn:microsoft.com/office/officeart/2005/8/layout/default"/>
    <dgm:cxn modelId="{E5F0A070-488C-4C9F-A27A-43EF52CBCFDA}" type="presOf" srcId="{DC97645D-5F34-4804-BD48-54A27361A43A}" destId="{69489557-4362-4D18-98BD-8323D0870093}" srcOrd="0" destOrd="0" presId="urn:microsoft.com/office/officeart/2005/8/layout/default"/>
    <dgm:cxn modelId="{1DDA3451-5336-4E0A-A19C-4B8729B6CF4F}" srcId="{EB44B958-FAA8-471F-8504-A65BFE3C1815}" destId="{300BC117-2646-4760-9FC8-329E25F6E489}" srcOrd="0" destOrd="0" parTransId="{08B85319-46BC-46E7-A188-497276935AF9}" sibTransId="{CF198095-98FF-4EEE-8A89-424F383781C8}"/>
    <dgm:cxn modelId="{80D3E789-06D7-4B5D-BFDD-68D245830A24}" srcId="{EB44B958-FAA8-471F-8504-A65BFE3C1815}" destId="{603CA8AA-CA43-4DA2-A250-A582256F57D3}" srcOrd="2" destOrd="0" parTransId="{70B0C869-4349-4023-8F73-8922FF8ADCA4}" sibTransId="{93A369C0-DE63-4A23-A14E-70A795EDB6C7}"/>
    <dgm:cxn modelId="{05081193-F15D-4894-B723-9F2ED8029DEF}" srcId="{EB44B958-FAA8-471F-8504-A65BFE3C1815}" destId="{DC97645D-5F34-4804-BD48-54A27361A43A}" srcOrd="3" destOrd="0" parTransId="{219D680B-D8DC-4A5B-B480-125A74BB77AD}" sibTransId="{DC72E63A-2DF8-4C09-948E-A594EA00EBD2}"/>
    <dgm:cxn modelId="{AF4C1D94-5AFF-4785-A7EB-ABC44D230256}" type="presOf" srcId="{EB44B958-FAA8-471F-8504-A65BFE3C1815}" destId="{8830453D-4D52-4B46-A49E-AD1A645C6008}" srcOrd="0" destOrd="0" presId="urn:microsoft.com/office/officeart/2005/8/layout/default"/>
    <dgm:cxn modelId="{4B6F77B1-72A3-4B64-B099-940030F62155}" type="presOf" srcId="{B55EB205-0600-4947-8BCD-4C6D88F23DE4}" destId="{566F0825-6423-43F0-B9D4-D2FA65261090}" srcOrd="0" destOrd="0" presId="urn:microsoft.com/office/officeart/2005/8/layout/default"/>
    <dgm:cxn modelId="{DB42B6B4-DB5C-4C3D-8916-11ECCCD4EF9F}" srcId="{EB44B958-FAA8-471F-8504-A65BFE3C1815}" destId="{B55EB205-0600-4947-8BCD-4C6D88F23DE4}" srcOrd="5" destOrd="0" parTransId="{FD7104BA-7569-4117-B5ED-D0EA4A459984}" sibTransId="{ADB6E404-C249-419D-BD6A-DE1F7FD55895}"/>
    <dgm:cxn modelId="{11D1D9B6-4DAD-4ED3-8CE5-3D3F9A35EF21}" type="presOf" srcId="{C65EE201-A2C4-4988-8BCE-15DFD454284C}" destId="{87128904-1244-4BF3-8DA7-F9FF4BFD3A7A}" srcOrd="0" destOrd="0" presId="urn:microsoft.com/office/officeart/2005/8/layout/default"/>
    <dgm:cxn modelId="{1A822DB7-AA39-49EE-8400-5EA86354FBD6}" srcId="{EB44B958-FAA8-471F-8504-A65BFE3C1815}" destId="{10157BBE-1D5E-48FE-87FF-C5E7F6DDE558}" srcOrd="1" destOrd="0" parTransId="{0CD1EE85-7B7F-4E2D-8B89-5241F08A7989}" sibTransId="{F5C23C37-1135-490A-AE05-0F3EBD54994C}"/>
    <dgm:cxn modelId="{FAB51ABC-5C4E-45A0-A456-EBCD193FBCDC}" type="presOf" srcId="{603CA8AA-CA43-4DA2-A250-A582256F57D3}" destId="{852C4E8C-0B4B-4161-A15A-0828718E4C7B}" srcOrd="0" destOrd="0" presId="urn:microsoft.com/office/officeart/2005/8/layout/default"/>
    <dgm:cxn modelId="{254C4276-4E3B-441A-A078-8CFCF0C3D9AA}" type="presParOf" srcId="{8830453D-4D52-4B46-A49E-AD1A645C6008}" destId="{74719000-CB1A-41E6-BF5B-70788B0F2B66}" srcOrd="0" destOrd="0" presId="urn:microsoft.com/office/officeart/2005/8/layout/default"/>
    <dgm:cxn modelId="{36C7EAE3-7577-4C68-ADDD-531C842FF4C0}" type="presParOf" srcId="{8830453D-4D52-4B46-A49E-AD1A645C6008}" destId="{90991570-88DA-4869-B2A9-42744D618623}" srcOrd="1" destOrd="0" presId="urn:microsoft.com/office/officeart/2005/8/layout/default"/>
    <dgm:cxn modelId="{19DF47BE-8B56-454F-9D48-1EB3DD8DD0DF}" type="presParOf" srcId="{8830453D-4D52-4B46-A49E-AD1A645C6008}" destId="{621A3A91-7CC6-42B0-930A-C67863E93D0F}" srcOrd="2" destOrd="0" presId="urn:microsoft.com/office/officeart/2005/8/layout/default"/>
    <dgm:cxn modelId="{7AF30CF3-2E17-4700-AEDC-07E4D921DE1E}" type="presParOf" srcId="{8830453D-4D52-4B46-A49E-AD1A645C6008}" destId="{2A7602E1-61AE-47EF-9323-48E648FC47B3}" srcOrd="3" destOrd="0" presId="urn:microsoft.com/office/officeart/2005/8/layout/default"/>
    <dgm:cxn modelId="{42612439-D0D8-4C3B-A02E-6D97E2649DBF}" type="presParOf" srcId="{8830453D-4D52-4B46-A49E-AD1A645C6008}" destId="{852C4E8C-0B4B-4161-A15A-0828718E4C7B}" srcOrd="4" destOrd="0" presId="urn:microsoft.com/office/officeart/2005/8/layout/default"/>
    <dgm:cxn modelId="{EA86822F-0D90-4777-BE0E-0F6D7E926AB6}" type="presParOf" srcId="{8830453D-4D52-4B46-A49E-AD1A645C6008}" destId="{89D277BA-2D21-47A3-BD91-72C9A80FFD1D}" srcOrd="5" destOrd="0" presId="urn:microsoft.com/office/officeart/2005/8/layout/default"/>
    <dgm:cxn modelId="{8821296A-8A37-49AC-AE7C-73D7EA99B82D}" type="presParOf" srcId="{8830453D-4D52-4B46-A49E-AD1A645C6008}" destId="{69489557-4362-4D18-98BD-8323D0870093}" srcOrd="6" destOrd="0" presId="urn:microsoft.com/office/officeart/2005/8/layout/default"/>
    <dgm:cxn modelId="{77AFF681-7C77-4D9E-B803-C2F1AE29086B}" type="presParOf" srcId="{8830453D-4D52-4B46-A49E-AD1A645C6008}" destId="{B350A398-C621-467C-9247-C2354CF9F592}" srcOrd="7" destOrd="0" presId="urn:microsoft.com/office/officeart/2005/8/layout/default"/>
    <dgm:cxn modelId="{D45A08DE-86B1-4C70-B08A-14208B73F854}" type="presParOf" srcId="{8830453D-4D52-4B46-A49E-AD1A645C6008}" destId="{87128904-1244-4BF3-8DA7-F9FF4BFD3A7A}" srcOrd="8" destOrd="0" presId="urn:microsoft.com/office/officeart/2005/8/layout/default"/>
    <dgm:cxn modelId="{06A624FE-696C-4860-A87D-82C43493F26E}" type="presParOf" srcId="{8830453D-4D52-4B46-A49E-AD1A645C6008}" destId="{919795B6-6722-41A9-9EB3-140B4991203B}" srcOrd="9" destOrd="0" presId="urn:microsoft.com/office/officeart/2005/8/layout/default"/>
    <dgm:cxn modelId="{089026E7-658B-4582-99D5-C443BA64695A}" type="presParOf" srcId="{8830453D-4D52-4B46-A49E-AD1A645C6008}" destId="{566F0825-6423-43F0-B9D4-D2FA6526109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5BAB1BE-457F-45BB-9C96-0C08191EE537}"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F4CD388A-1163-4335-9AF6-1C6976B53B6A}">
      <dgm:prSet phldrT="[Text]"/>
      <dgm:spPr/>
      <dgm:t>
        <a:bodyPr/>
        <a:lstStyle/>
        <a:p>
          <a:r>
            <a:rPr lang="en-US" dirty="0"/>
            <a:t>Reputation</a:t>
          </a:r>
        </a:p>
      </dgm:t>
    </dgm:pt>
    <dgm:pt modelId="{5E98A5E8-4A12-45BD-9E56-FB3AD0CA6EAB}" type="parTrans" cxnId="{D8D700BE-E2B6-46ED-974C-ED389EBA261F}">
      <dgm:prSet/>
      <dgm:spPr/>
      <dgm:t>
        <a:bodyPr/>
        <a:lstStyle/>
        <a:p>
          <a:endParaRPr lang="en-US"/>
        </a:p>
      </dgm:t>
    </dgm:pt>
    <dgm:pt modelId="{1B01356C-A8E3-44E9-BFC1-57BF6583A0FA}" type="sibTrans" cxnId="{D8D700BE-E2B6-46ED-974C-ED389EBA261F}">
      <dgm:prSet/>
      <dgm:spPr/>
      <dgm:t>
        <a:bodyPr/>
        <a:lstStyle/>
        <a:p>
          <a:endParaRPr lang="en-US"/>
        </a:p>
      </dgm:t>
    </dgm:pt>
    <dgm:pt modelId="{C76333D4-D3F2-4C6D-82A4-88D548564B73}">
      <dgm:prSet phldrT="[Text]"/>
      <dgm:spPr/>
      <dgm:t>
        <a:bodyPr/>
        <a:lstStyle/>
        <a:p>
          <a:pPr rtl="0"/>
          <a:r>
            <a:rPr lang="en-US" dirty="0"/>
            <a:t>Damage to brand/negative publicity</a:t>
          </a:r>
        </a:p>
      </dgm:t>
    </dgm:pt>
    <dgm:pt modelId="{D0EA1BC5-2C50-4EE7-8197-81BF8CA7532E}" type="parTrans" cxnId="{47BC0901-0AF3-41A2-8A34-EECF729F5BA2}">
      <dgm:prSet/>
      <dgm:spPr/>
      <dgm:t>
        <a:bodyPr/>
        <a:lstStyle/>
        <a:p>
          <a:endParaRPr lang="en-US"/>
        </a:p>
      </dgm:t>
    </dgm:pt>
    <dgm:pt modelId="{D1D38494-1A9C-4255-85D0-8520A894E499}" type="sibTrans" cxnId="{47BC0901-0AF3-41A2-8A34-EECF729F5BA2}">
      <dgm:prSet/>
      <dgm:spPr/>
      <dgm:t>
        <a:bodyPr/>
        <a:lstStyle/>
        <a:p>
          <a:endParaRPr lang="en-US"/>
        </a:p>
      </dgm:t>
    </dgm:pt>
    <dgm:pt modelId="{D84BAC5E-674B-44B5-8A2D-BC72DD282DDB}">
      <dgm:prSet phldrT="[Text]"/>
      <dgm:spPr/>
      <dgm:t>
        <a:bodyPr/>
        <a:lstStyle/>
        <a:p>
          <a:pPr rtl="0"/>
          <a:r>
            <a:rPr lang="en-US" dirty="0"/>
            <a:t>Damage to individual faculty/</a:t>
          </a:r>
          <a:r>
            <a:rPr lang="en-US" dirty="0">
              <a:latin typeface="Arial" panose="020B0604020202020204"/>
            </a:rPr>
            <a:t> </a:t>
          </a:r>
          <a:r>
            <a:rPr lang="en-US" dirty="0"/>
            <a:t>researcher professional standing</a:t>
          </a:r>
        </a:p>
      </dgm:t>
    </dgm:pt>
    <dgm:pt modelId="{20C8708D-D8E5-40D0-A291-CBA32B1A42C3}" type="parTrans" cxnId="{560FBD97-A961-42F9-B37F-7B9484104B81}">
      <dgm:prSet/>
      <dgm:spPr/>
      <dgm:t>
        <a:bodyPr/>
        <a:lstStyle/>
        <a:p>
          <a:endParaRPr lang="en-US"/>
        </a:p>
      </dgm:t>
    </dgm:pt>
    <dgm:pt modelId="{85F769BC-E9DB-4BBE-8DF3-3A659CCF0AE3}" type="sibTrans" cxnId="{560FBD97-A961-42F9-B37F-7B9484104B81}">
      <dgm:prSet/>
      <dgm:spPr/>
      <dgm:t>
        <a:bodyPr/>
        <a:lstStyle/>
        <a:p>
          <a:endParaRPr lang="en-US"/>
        </a:p>
      </dgm:t>
    </dgm:pt>
    <dgm:pt modelId="{EAC26150-8AAD-4BAF-B1DB-AC7C188EC605}">
      <dgm:prSet phldrT="[Text]"/>
      <dgm:spPr/>
      <dgm:t>
        <a:bodyPr/>
        <a:lstStyle/>
        <a:p>
          <a:r>
            <a:rPr lang="en-US" dirty="0"/>
            <a:t>Operational</a:t>
          </a:r>
        </a:p>
      </dgm:t>
    </dgm:pt>
    <dgm:pt modelId="{20CA152B-3C6B-43B6-8378-5E5AEE0C9389}" type="parTrans" cxnId="{61E76F82-E324-4523-971D-40FA7D37E614}">
      <dgm:prSet/>
      <dgm:spPr/>
      <dgm:t>
        <a:bodyPr/>
        <a:lstStyle/>
        <a:p>
          <a:endParaRPr lang="en-US"/>
        </a:p>
      </dgm:t>
    </dgm:pt>
    <dgm:pt modelId="{BDA47CE5-EBB5-454C-9D82-771D4A48B688}" type="sibTrans" cxnId="{61E76F82-E324-4523-971D-40FA7D37E614}">
      <dgm:prSet/>
      <dgm:spPr/>
      <dgm:t>
        <a:bodyPr/>
        <a:lstStyle/>
        <a:p>
          <a:endParaRPr lang="en-US"/>
        </a:p>
      </dgm:t>
    </dgm:pt>
    <dgm:pt modelId="{96ACA69C-A8AE-499A-8F74-4E3911FF55AD}">
      <dgm:prSet phldrT="[Text]"/>
      <dgm:spPr/>
      <dgm:t>
        <a:bodyPr/>
        <a:lstStyle/>
        <a:p>
          <a:r>
            <a:rPr lang="en-US" dirty="0"/>
            <a:t>Loss of time spent to respond</a:t>
          </a:r>
        </a:p>
      </dgm:t>
    </dgm:pt>
    <dgm:pt modelId="{EE67F3E9-E4BD-4ED2-B633-924600F31720}" type="parTrans" cxnId="{872F9E9F-9E39-40F8-89E7-B6733FB0A226}">
      <dgm:prSet/>
      <dgm:spPr/>
      <dgm:t>
        <a:bodyPr/>
        <a:lstStyle/>
        <a:p>
          <a:endParaRPr lang="en-US"/>
        </a:p>
      </dgm:t>
    </dgm:pt>
    <dgm:pt modelId="{4E93E4C6-9269-4AE4-8FA1-80DEB752B27C}" type="sibTrans" cxnId="{872F9E9F-9E39-40F8-89E7-B6733FB0A226}">
      <dgm:prSet/>
      <dgm:spPr/>
      <dgm:t>
        <a:bodyPr/>
        <a:lstStyle/>
        <a:p>
          <a:endParaRPr lang="en-US"/>
        </a:p>
      </dgm:t>
    </dgm:pt>
    <dgm:pt modelId="{D18FE158-BB22-44F0-8741-095F73281828}">
      <dgm:prSet phldrT="[Text]"/>
      <dgm:spPr/>
      <dgm:t>
        <a:bodyPr/>
        <a:lstStyle/>
        <a:p>
          <a:r>
            <a:rPr lang="en-US" dirty="0"/>
            <a:t>Loss of ability to operate or continue work</a:t>
          </a:r>
        </a:p>
      </dgm:t>
    </dgm:pt>
    <dgm:pt modelId="{F5D2DEAB-9C5E-4B76-A77C-89E230492659}" type="parTrans" cxnId="{019A5381-826D-4C15-8904-D804212AC7DF}">
      <dgm:prSet/>
      <dgm:spPr/>
      <dgm:t>
        <a:bodyPr/>
        <a:lstStyle/>
        <a:p>
          <a:endParaRPr lang="en-US"/>
        </a:p>
      </dgm:t>
    </dgm:pt>
    <dgm:pt modelId="{026A6432-A37C-44A9-8A64-FEF4ED4AAF0C}" type="sibTrans" cxnId="{019A5381-826D-4C15-8904-D804212AC7DF}">
      <dgm:prSet/>
      <dgm:spPr/>
      <dgm:t>
        <a:bodyPr/>
        <a:lstStyle/>
        <a:p>
          <a:endParaRPr lang="en-US"/>
        </a:p>
      </dgm:t>
    </dgm:pt>
    <dgm:pt modelId="{9E3A9726-25C2-4BC2-82F4-66E876DF5471}">
      <dgm:prSet phldrT="[Text]"/>
      <dgm:spPr/>
      <dgm:t>
        <a:bodyPr/>
        <a:lstStyle/>
        <a:p>
          <a:r>
            <a:rPr lang="en-US" dirty="0"/>
            <a:t>Regulatory</a:t>
          </a:r>
        </a:p>
      </dgm:t>
    </dgm:pt>
    <dgm:pt modelId="{A7F9F134-E2D1-44AA-860B-732BA7091AA5}" type="parTrans" cxnId="{309B5F49-A1A6-4149-95D6-D39F63E392BF}">
      <dgm:prSet/>
      <dgm:spPr/>
      <dgm:t>
        <a:bodyPr/>
        <a:lstStyle/>
        <a:p>
          <a:endParaRPr lang="en-US"/>
        </a:p>
      </dgm:t>
    </dgm:pt>
    <dgm:pt modelId="{951BCABD-03EE-4879-A1B7-3A164A6B4D36}" type="sibTrans" cxnId="{309B5F49-A1A6-4149-95D6-D39F63E392BF}">
      <dgm:prSet/>
      <dgm:spPr/>
      <dgm:t>
        <a:bodyPr/>
        <a:lstStyle/>
        <a:p>
          <a:endParaRPr lang="en-US"/>
        </a:p>
      </dgm:t>
    </dgm:pt>
    <dgm:pt modelId="{D4B39FD6-231B-44F9-8219-78D7621ADF01}">
      <dgm:prSet phldrT="[Text]"/>
      <dgm:spPr/>
      <dgm:t>
        <a:bodyPr/>
        <a:lstStyle/>
        <a:p>
          <a:r>
            <a:rPr lang="en-US" dirty="0"/>
            <a:t>Cost of fines, sanctions</a:t>
          </a:r>
        </a:p>
      </dgm:t>
    </dgm:pt>
    <dgm:pt modelId="{2BCCD1B2-8420-4483-96CD-6C16879E5034}" type="parTrans" cxnId="{C188CE61-0814-4B0E-822D-38413470C2D4}">
      <dgm:prSet/>
      <dgm:spPr/>
      <dgm:t>
        <a:bodyPr/>
        <a:lstStyle/>
        <a:p>
          <a:endParaRPr lang="en-US"/>
        </a:p>
      </dgm:t>
    </dgm:pt>
    <dgm:pt modelId="{D17BD5A7-0581-4CEC-B223-53B4C08EEF90}" type="sibTrans" cxnId="{C188CE61-0814-4B0E-822D-38413470C2D4}">
      <dgm:prSet/>
      <dgm:spPr/>
      <dgm:t>
        <a:bodyPr/>
        <a:lstStyle/>
        <a:p>
          <a:endParaRPr lang="en-US"/>
        </a:p>
      </dgm:t>
    </dgm:pt>
    <dgm:pt modelId="{1CEA8D56-C02E-4612-A55D-EBFB42D9C9C2}">
      <dgm:prSet phldrT="[Text]"/>
      <dgm:spPr/>
      <dgm:t>
        <a:bodyPr/>
        <a:lstStyle/>
        <a:p>
          <a:r>
            <a:rPr lang="en-US" dirty="0"/>
            <a:t>Financial</a:t>
          </a:r>
        </a:p>
      </dgm:t>
    </dgm:pt>
    <dgm:pt modelId="{F0121F2D-3DFC-445A-AF17-2F8EB14486C2}" type="parTrans" cxnId="{D7D539BF-AB76-4712-9426-321E0A59C9F8}">
      <dgm:prSet/>
      <dgm:spPr/>
      <dgm:t>
        <a:bodyPr/>
        <a:lstStyle/>
        <a:p>
          <a:endParaRPr lang="en-US"/>
        </a:p>
      </dgm:t>
    </dgm:pt>
    <dgm:pt modelId="{07B4091C-624E-4EDC-A88A-91E8FC768E14}" type="sibTrans" cxnId="{D7D539BF-AB76-4712-9426-321E0A59C9F8}">
      <dgm:prSet/>
      <dgm:spPr/>
      <dgm:t>
        <a:bodyPr/>
        <a:lstStyle/>
        <a:p>
          <a:endParaRPr lang="en-US"/>
        </a:p>
      </dgm:t>
    </dgm:pt>
    <dgm:pt modelId="{83F9C9B5-0980-4467-B492-CE9D694E6038}">
      <dgm:prSet phldrT="[Text]"/>
      <dgm:spPr/>
      <dgm:t>
        <a:bodyPr/>
        <a:lstStyle/>
        <a:p>
          <a:r>
            <a:rPr lang="en-US" dirty="0"/>
            <a:t>Cost of response for incidents</a:t>
          </a:r>
        </a:p>
      </dgm:t>
    </dgm:pt>
    <dgm:pt modelId="{B3D6B7D6-E9D7-482E-851F-248B408388DB}" type="parTrans" cxnId="{E304829A-1105-49E9-81B0-20F43EE99B70}">
      <dgm:prSet/>
      <dgm:spPr/>
      <dgm:t>
        <a:bodyPr/>
        <a:lstStyle/>
        <a:p>
          <a:endParaRPr lang="en-US"/>
        </a:p>
      </dgm:t>
    </dgm:pt>
    <dgm:pt modelId="{E4764737-0845-4A3F-91FC-100F6D7107C7}" type="sibTrans" cxnId="{E304829A-1105-49E9-81B0-20F43EE99B70}">
      <dgm:prSet/>
      <dgm:spPr/>
      <dgm:t>
        <a:bodyPr/>
        <a:lstStyle/>
        <a:p>
          <a:endParaRPr lang="en-US"/>
        </a:p>
      </dgm:t>
    </dgm:pt>
    <dgm:pt modelId="{28F59425-7D49-473B-86AB-7D37CB08588E}">
      <dgm:prSet phldrT="[Text]"/>
      <dgm:spPr/>
      <dgm:t>
        <a:bodyPr/>
        <a:lstStyle/>
        <a:p>
          <a:r>
            <a:rPr lang="en-US" dirty="0"/>
            <a:t>Competitive</a:t>
          </a:r>
        </a:p>
      </dgm:t>
    </dgm:pt>
    <dgm:pt modelId="{DCF893CD-709A-4CEE-A937-0205487C5D93}" type="parTrans" cxnId="{79FDBB94-3BED-45A4-8561-A3D9313979AD}">
      <dgm:prSet/>
      <dgm:spPr/>
      <dgm:t>
        <a:bodyPr/>
        <a:lstStyle/>
        <a:p>
          <a:endParaRPr lang="en-US"/>
        </a:p>
      </dgm:t>
    </dgm:pt>
    <dgm:pt modelId="{7913372E-EAFF-4FA9-9937-3A98A92152E1}" type="sibTrans" cxnId="{79FDBB94-3BED-45A4-8561-A3D9313979AD}">
      <dgm:prSet/>
      <dgm:spPr/>
      <dgm:t>
        <a:bodyPr/>
        <a:lstStyle/>
        <a:p>
          <a:endParaRPr lang="en-US"/>
        </a:p>
      </dgm:t>
    </dgm:pt>
    <dgm:pt modelId="{F860B346-9A65-4B31-881B-7D67EEC25716}">
      <dgm:prSet phldrT="[Text]"/>
      <dgm:spPr/>
      <dgm:t>
        <a:bodyPr/>
        <a:lstStyle/>
        <a:p>
          <a:r>
            <a:rPr lang="en-US" dirty="0"/>
            <a:t>Loss of intellectual property</a:t>
          </a:r>
        </a:p>
      </dgm:t>
    </dgm:pt>
    <dgm:pt modelId="{4B8F06F8-7478-4C45-995F-871B601E7C7B}" type="parTrans" cxnId="{403322C5-59E3-4A52-A003-79040CBC9A91}">
      <dgm:prSet/>
      <dgm:spPr/>
      <dgm:t>
        <a:bodyPr/>
        <a:lstStyle/>
        <a:p>
          <a:endParaRPr lang="en-US"/>
        </a:p>
      </dgm:t>
    </dgm:pt>
    <dgm:pt modelId="{4F9C49E8-CF40-4A8B-BF8F-C93312AAEE9E}" type="sibTrans" cxnId="{403322C5-59E3-4A52-A003-79040CBC9A91}">
      <dgm:prSet/>
      <dgm:spPr/>
      <dgm:t>
        <a:bodyPr/>
        <a:lstStyle/>
        <a:p>
          <a:endParaRPr lang="en-US"/>
        </a:p>
      </dgm:t>
    </dgm:pt>
    <dgm:pt modelId="{D7A91C66-19D8-4464-A249-68846E3F04F5}">
      <dgm:prSet phldrT="[Text]"/>
      <dgm:spPr/>
      <dgm:t>
        <a:bodyPr/>
        <a:lstStyle/>
        <a:p>
          <a:r>
            <a:rPr lang="en-US" dirty="0"/>
            <a:t>Damage to relationships with partners (e.g., research sponsors, other institutions)</a:t>
          </a:r>
        </a:p>
      </dgm:t>
    </dgm:pt>
    <dgm:pt modelId="{9914F9B1-7FF3-4B07-AB41-F1A7354E5971}" type="parTrans" cxnId="{E5CE3289-3366-4A2D-8354-FE64854FD238}">
      <dgm:prSet/>
      <dgm:spPr/>
      <dgm:t>
        <a:bodyPr/>
        <a:lstStyle/>
        <a:p>
          <a:endParaRPr lang="en-US"/>
        </a:p>
      </dgm:t>
    </dgm:pt>
    <dgm:pt modelId="{FA4F2E58-54F8-4AC6-A3C2-4E34DEB85DDF}" type="sibTrans" cxnId="{E5CE3289-3366-4A2D-8354-FE64854FD238}">
      <dgm:prSet/>
      <dgm:spPr/>
      <dgm:t>
        <a:bodyPr/>
        <a:lstStyle/>
        <a:p>
          <a:endParaRPr lang="en-US"/>
        </a:p>
      </dgm:t>
    </dgm:pt>
    <dgm:pt modelId="{4EE64882-7EAE-477C-95A6-35F440EF3BAF}">
      <dgm:prSet phldrT="[Text]"/>
      <dgm:spPr/>
      <dgm:t>
        <a:bodyPr/>
        <a:lstStyle/>
        <a:p>
          <a:r>
            <a:rPr lang="en-US" dirty="0"/>
            <a:t>Loss of future funding</a:t>
          </a:r>
        </a:p>
      </dgm:t>
    </dgm:pt>
    <dgm:pt modelId="{30973AAE-B9B7-4645-B30B-384B245E7D7E}" type="parTrans" cxnId="{A6346E52-A6E0-456C-9F54-F2DDAE1FD214}">
      <dgm:prSet/>
      <dgm:spPr/>
      <dgm:t>
        <a:bodyPr/>
        <a:lstStyle/>
        <a:p>
          <a:endParaRPr lang="en-US"/>
        </a:p>
      </dgm:t>
    </dgm:pt>
    <dgm:pt modelId="{AE041B73-5FD2-42AA-A802-5895BB3D7290}" type="sibTrans" cxnId="{A6346E52-A6E0-456C-9F54-F2DDAE1FD214}">
      <dgm:prSet/>
      <dgm:spPr/>
      <dgm:t>
        <a:bodyPr/>
        <a:lstStyle/>
        <a:p>
          <a:endParaRPr lang="en-US"/>
        </a:p>
      </dgm:t>
    </dgm:pt>
    <dgm:pt modelId="{0A01F9C9-C65F-4CE6-A07E-257CB01FE261}">
      <dgm:prSet phldrT="[Text]"/>
      <dgm:spPr/>
      <dgm:t>
        <a:bodyPr/>
        <a:lstStyle/>
        <a:p>
          <a:r>
            <a:rPr lang="en-US" dirty="0"/>
            <a:t>Effort to address requirements</a:t>
          </a:r>
        </a:p>
      </dgm:t>
    </dgm:pt>
    <dgm:pt modelId="{88744A8B-EF0A-43D0-A580-462463B7CB96}" type="parTrans" cxnId="{A65C7372-8086-4970-A8E6-20CBFF74B550}">
      <dgm:prSet/>
      <dgm:spPr/>
      <dgm:t>
        <a:bodyPr/>
        <a:lstStyle/>
        <a:p>
          <a:endParaRPr lang="en-US"/>
        </a:p>
      </dgm:t>
    </dgm:pt>
    <dgm:pt modelId="{F517CCFD-0D6B-47D8-9FB4-6ABCD172BCEE}" type="sibTrans" cxnId="{A65C7372-8086-4970-A8E6-20CBFF74B550}">
      <dgm:prSet/>
      <dgm:spPr/>
      <dgm:t>
        <a:bodyPr/>
        <a:lstStyle/>
        <a:p>
          <a:endParaRPr lang="en-US"/>
        </a:p>
      </dgm:t>
    </dgm:pt>
    <dgm:pt modelId="{3AB3906D-563D-4D72-904B-D972326F30CD}" type="pres">
      <dgm:prSet presAssocID="{65BAB1BE-457F-45BB-9C96-0C08191EE537}" presName="theList" presStyleCnt="0">
        <dgm:presLayoutVars>
          <dgm:dir/>
          <dgm:animLvl val="lvl"/>
          <dgm:resizeHandles val="exact"/>
        </dgm:presLayoutVars>
      </dgm:prSet>
      <dgm:spPr/>
    </dgm:pt>
    <dgm:pt modelId="{5E83A58F-B0DB-4E79-A0F6-EEE8FD65DE7A}" type="pres">
      <dgm:prSet presAssocID="{F4CD388A-1163-4335-9AF6-1C6976B53B6A}" presName="compNode" presStyleCnt="0"/>
      <dgm:spPr/>
    </dgm:pt>
    <dgm:pt modelId="{D51CA9B9-4BC6-4F09-B472-C2E9D9E99D2C}" type="pres">
      <dgm:prSet presAssocID="{F4CD388A-1163-4335-9AF6-1C6976B53B6A}" presName="aNode" presStyleLbl="bgShp" presStyleIdx="0" presStyleCnt="5"/>
      <dgm:spPr/>
    </dgm:pt>
    <dgm:pt modelId="{AF1488E5-34D8-463A-9D2D-ACDB8D5756C6}" type="pres">
      <dgm:prSet presAssocID="{F4CD388A-1163-4335-9AF6-1C6976B53B6A}" presName="textNode" presStyleLbl="bgShp" presStyleIdx="0" presStyleCnt="5"/>
      <dgm:spPr/>
    </dgm:pt>
    <dgm:pt modelId="{8F6E83BE-7213-4791-A589-6985657EC295}" type="pres">
      <dgm:prSet presAssocID="{F4CD388A-1163-4335-9AF6-1C6976B53B6A}" presName="compChildNode" presStyleCnt="0"/>
      <dgm:spPr/>
    </dgm:pt>
    <dgm:pt modelId="{3B6C3001-778B-4297-9315-318C0ADE49EB}" type="pres">
      <dgm:prSet presAssocID="{F4CD388A-1163-4335-9AF6-1C6976B53B6A}" presName="theInnerList" presStyleCnt="0"/>
      <dgm:spPr/>
    </dgm:pt>
    <dgm:pt modelId="{353E3418-01AF-4BB2-82E0-0D9D22B09A6A}" type="pres">
      <dgm:prSet presAssocID="{C76333D4-D3F2-4C6D-82A4-88D548564B73}" presName="childNode" presStyleLbl="node1" presStyleIdx="0" presStyleCnt="10">
        <dgm:presLayoutVars>
          <dgm:bulletEnabled val="1"/>
        </dgm:presLayoutVars>
      </dgm:prSet>
      <dgm:spPr/>
    </dgm:pt>
    <dgm:pt modelId="{3518B4AA-EECA-4A84-91A0-F8E86C11208B}" type="pres">
      <dgm:prSet presAssocID="{C76333D4-D3F2-4C6D-82A4-88D548564B73}" presName="aSpace2" presStyleCnt="0"/>
      <dgm:spPr/>
    </dgm:pt>
    <dgm:pt modelId="{9178103E-8E46-46D6-954D-26C423EB289C}" type="pres">
      <dgm:prSet presAssocID="{D84BAC5E-674B-44B5-8A2D-BC72DD282DDB}" presName="childNode" presStyleLbl="node1" presStyleIdx="1" presStyleCnt="10">
        <dgm:presLayoutVars>
          <dgm:bulletEnabled val="1"/>
        </dgm:presLayoutVars>
      </dgm:prSet>
      <dgm:spPr/>
    </dgm:pt>
    <dgm:pt modelId="{204CC6C3-1969-4287-B100-F94D80E01056}" type="pres">
      <dgm:prSet presAssocID="{F4CD388A-1163-4335-9AF6-1C6976B53B6A}" presName="aSpace" presStyleCnt="0"/>
      <dgm:spPr/>
    </dgm:pt>
    <dgm:pt modelId="{A35249F1-83B8-418A-A97E-CCBCD69C9FFF}" type="pres">
      <dgm:prSet presAssocID="{28F59425-7D49-473B-86AB-7D37CB08588E}" presName="compNode" presStyleCnt="0"/>
      <dgm:spPr/>
    </dgm:pt>
    <dgm:pt modelId="{553D8AD1-7365-482E-B5F3-3D0EDA2F4C89}" type="pres">
      <dgm:prSet presAssocID="{28F59425-7D49-473B-86AB-7D37CB08588E}" presName="aNode" presStyleLbl="bgShp" presStyleIdx="1" presStyleCnt="5"/>
      <dgm:spPr/>
    </dgm:pt>
    <dgm:pt modelId="{B1460E47-DAFE-46DA-B682-2EC9F22C9DBC}" type="pres">
      <dgm:prSet presAssocID="{28F59425-7D49-473B-86AB-7D37CB08588E}" presName="textNode" presStyleLbl="bgShp" presStyleIdx="1" presStyleCnt="5"/>
      <dgm:spPr/>
    </dgm:pt>
    <dgm:pt modelId="{83BD7FDA-BA0B-4283-9983-0A7FED28E473}" type="pres">
      <dgm:prSet presAssocID="{28F59425-7D49-473B-86AB-7D37CB08588E}" presName="compChildNode" presStyleCnt="0"/>
      <dgm:spPr/>
    </dgm:pt>
    <dgm:pt modelId="{B6E36D09-2110-413C-8446-FEF0984C6052}" type="pres">
      <dgm:prSet presAssocID="{28F59425-7D49-473B-86AB-7D37CB08588E}" presName="theInnerList" presStyleCnt="0"/>
      <dgm:spPr/>
    </dgm:pt>
    <dgm:pt modelId="{CD5102FA-40D8-4B35-885F-9A895EFEB857}" type="pres">
      <dgm:prSet presAssocID="{F860B346-9A65-4B31-881B-7D67EEC25716}" presName="childNode" presStyleLbl="node1" presStyleIdx="2" presStyleCnt="10">
        <dgm:presLayoutVars>
          <dgm:bulletEnabled val="1"/>
        </dgm:presLayoutVars>
      </dgm:prSet>
      <dgm:spPr/>
    </dgm:pt>
    <dgm:pt modelId="{3E19389B-380B-4BAF-A037-15B472C0B974}" type="pres">
      <dgm:prSet presAssocID="{F860B346-9A65-4B31-881B-7D67EEC25716}" presName="aSpace2" presStyleCnt="0"/>
      <dgm:spPr/>
    </dgm:pt>
    <dgm:pt modelId="{2BACA708-FFA6-4156-9D1E-8C9DCA9A6F43}" type="pres">
      <dgm:prSet presAssocID="{D7A91C66-19D8-4464-A249-68846E3F04F5}" presName="childNode" presStyleLbl="node1" presStyleIdx="3" presStyleCnt="10">
        <dgm:presLayoutVars>
          <dgm:bulletEnabled val="1"/>
        </dgm:presLayoutVars>
      </dgm:prSet>
      <dgm:spPr/>
    </dgm:pt>
    <dgm:pt modelId="{70C19E59-A1DA-4F94-90B7-0D7B775C8331}" type="pres">
      <dgm:prSet presAssocID="{28F59425-7D49-473B-86AB-7D37CB08588E}" presName="aSpace" presStyleCnt="0"/>
      <dgm:spPr/>
    </dgm:pt>
    <dgm:pt modelId="{DD07F69B-F1E3-4C7E-B6E3-9DA888932077}" type="pres">
      <dgm:prSet presAssocID="{EAC26150-8AAD-4BAF-B1DB-AC7C188EC605}" presName="compNode" presStyleCnt="0"/>
      <dgm:spPr/>
    </dgm:pt>
    <dgm:pt modelId="{C485810D-FC16-4FE1-AC07-13844DAD65A2}" type="pres">
      <dgm:prSet presAssocID="{EAC26150-8AAD-4BAF-B1DB-AC7C188EC605}" presName="aNode" presStyleLbl="bgShp" presStyleIdx="2" presStyleCnt="5"/>
      <dgm:spPr/>
    </dgm:pt>
    <dgm:pt modelId="{DD7DFE16-53CC-44DB-A7D7-66E7C436DD78}" type="pres">
      <dgm:prSet presAssocID="{EAC26150-8AAD-4BAF-B1DB-AC7C188EC605}" presName="textNode" presStyleLbl="bgShp" presStyleIdx="2" presStyleCnt="5"/>
      <dgm:spPr/>
    </dgm:pt>
    <dgm:pt modelId="{7932DE1B-7AD5-49BE-9E2D-AB432777649E}" type="pres">
      <dgm:prSet presAssocID="{EAC26150-8AAD-4BAF-B1DB-AC7C188EC605}" presName="compChildNode" presStyleCnt="0"/>
      <dgm:spPr/>
    </dgm:pt>
    <dgm:pt modelId="{908E9C10-2699-4259-A153-FF8BCC9ABB33}" type="pres">
      <dgm:prSet presAssocID="{EAC26150-8AAD-4BAF-B1DB-AC7C188EC605}" presName="theInnerList" presStyleCnt="0"/>
      <dgm:spPr/>
    </dgm:pt>
    <dgm:pt modelId="{495E470F-84F8-45A1-BD88-E8BCA421E350}" type="pres">
      <dgm:prSet presAssocID="{96ACA69C-A8AE-499A-8F74-4E3911FF55AD}" presName="childNode" presStyleLbl="node1" presStyleIdx="4" presStyleCnt="10">
        <dgm:presLayoutVars>
          <dgm:bulletEnabled val="1"/>
        </dgm:presLayoutVars>
      </dgm:prSet>
      <dgm:spPr/>
    </dgm:pt>
    <dgm:pt modelId="{BA8E01D8-9BF5-4E15-87C1-0784C8852FEC}" type="pres">
      <dgm:prSet presAssocID="{96ACA69C-A8AE-499A-8F74-4E3911FF55AD}" presName="aSpace2" presStyleCnt="0"/>
      <dgm:spPr/>
    </dgm:pt>
    <dgm:pt modelId="{4271D7FC-F2F2-4776-9B82-D7BE871851D4}" type="pres">
      <dgm:prSet presAssocID="{D18FE158-BB22-44F0-8741-095F73281828}" presName="childNode" presStyleLbl="node1" presStyleIdx="5" presStyleCnt="10">
        <dgm:presLayoutVars>
          <dgm:bulletEnabled val="1"/>
        </dgm:presLayoutVars>
      </dgm:prSet>
      <dgm:spPr/>
    </dgm:pt>
    <dgm:pt modelId="{4CC3AA2E-C1E8-4D97-9310-2496457F5467}" type="pres">
      <dgm:prSet presAssocID="{EAC26150-8AAD-4BAF-B1DB-AC7C188EC605}" presName="aSpace" presStyleCnt="0"/>
      <dgm:spPr/>
    </dgm:pt>
    <dgm:pt modelId="{EFF0ACA0-F720-428D-BE4B-C0453D877833}" type="pres">
      <dgm:prSet presAssocID="{1CEA8D56-C02E-4612-A55D-EBFB42D9C9C2}" presName="compNode" presStyleCnt="0"/>
      <dgm:spPr/>
    </dgm:pt>
    <dgm:pt modelId="{EBB1E10C-47CB-49AE-B11A-07C6AE1864C9}" type="pres">
      <dgm:prSet presAssocID="{1CEA8D56-C02E-4612-A55D-EBFB42D9C9C2}" presName="aNode" presStyleLbl="bgShp" presStyleIdx="3" presStyleCnt="5"/>
      <dgm:spPr/>
    </dgm:pt>
    <dgm:pt modelId="{E7C5B039-988D-4D75-A062-44AF1261876F}" type="pres">
      <dgm:prSet presAssocID="{1CEA8D56-C02E-4612-A55D-EBFB42D9C9C2}" presName="textNode" presStyleLbl="bgShp" presStyleIdx="3" presStyleCnt="5"/>
      <dgm:spPr/>
    </dgm:pt>
    <dgm:pt modelId="{D2DDF997-98F6-43DC-AE21-6E66195933BE}" type="pres">
      <dgm:prSet presAssocID="{1CEA8D56-C02E-4612-A55D-EBFB42D9C9C2}" presName="compChildNode" presStyleCnt="0"/>
      <dgm:spPr/>
    </dgm:pt>
    <dgm:pt modelId="{736A699E-210A-428D-88AE-8FC03F68C5EF}" type="pres">
      <dgm:prSet presAssocID="{1CEA8D56-C02E-4612-A55D-EBFB42D9C9C2}" presName="theInnerList" presStyleCnt="0"/>
      <dgm:spPr/>
    </dgm:pt>
    <dgm:pt modelId="{624E567E-32B2-45B2-8793-DF6C885C9ABB}" type="pres">
      <dgm:prSet presAssocID="{83F9C9B5-0980-4467-B492-CE9D694E6038}" presName="childNode" presStyleLbl="node1" presStyleIdx="6" presStyleCnt="10">
        <dgm:presLayoutVars>
          <dgm:bulletEnabled val="1"/>
        </dgm:presLayoutVars>
      </dgm:prSet>
      <dgm:spPr/>
    </dgm:pt>
    <dgm:pt modelId="{12954B00-BD65-464E-B05B-DBFC1C41B53B}" type="pres">
      <dgm:prSet presAssocID="{83F9C9B5-0980-4467-B492-CE9D694E6038}" presName="aSpace2" presStyleCnt="0"/>
      <dgm:spPr/>
    </dgm:pt>
    <dgm:pt modelId="{B91F15F2-211E-467C-B350-3AA311BE8358}" type="pres">
      <dgm:prSet presAssocID="{4EE64882-7EAE-477C-95A6-35F440EF3BAF}" presName="childNode" presStyleLbl="node1" presStyleIdx="7" presStyleCnt="10">
        <dgm:presLayoutVars>
          <dgm:bulletEnabled val="1"/>
        </dgm:presLayoutVars>
      </dgm:prSet>
      <dgm:spPr/>
    </dgm:pt>
    <dgm:pt modelId="{287A70E8-12AA-4B42-BACE-35F9EF16018D}" type="pres">
      <dgm:prSet presAssocID="{1CEA8D56-C02E-4612-A55D-EBFB42D9C9C2}" presName="aSpace" presStyleCnt="0"/>
      <dgm:spPr/>
    </dgm:pt>
    <dgm:pt modelId="{C7CB6745-C8DF-49DC-89F5-DF7C3BB9280B}" type="pres">
      <dgm:prSet presAssocID="{9E3A9726-25C2-4BC2-82F4-66E876DF5471}" presName="compNode" presStyleCnt="0"/>
      <dgm:spPr/>
    </dgm:pt>
    <dgm:pt modelId="{F6096B83-253E-4FCB-99D3-814A86C5C02F}" type="pres">
      <dgm:prSet presAssocID="{9E3A9726-25C2-4BC2-82F4-66E876DF5471}" presName="aNode" presStyleLbl="bgShp" presStyleIdx="4" presStyleCnt="5"/>
      <dgm:spPr/>
    </dgm:pt>
    <dgm:pt modelId="{2F0BF7C0-5684-493B-8E56-6F035FFF87A6}" type="pres">
      <dgm:prSet presAssocID="{9E3A9726-25C2-4BC2-82F4-66E876DF5471}" presName="textNode" presStyleLbl="bgShp" presStyleIdx="4" presStyleCnt="5"/>
      <dgm:spPr/>
    </dgm:pt>
    <dgm:pt modelId="{AEFADD3A-C80D-4D34-94AF-FA3ACFF12A93}" type="pres">
      <dgm:prSet presAssocID="{9E3A9726-25C2-4BC2-82F4-66E876DF5471}" presName="compChildNode" presStyleCnt="0"/>
      <dgm:spPr/>
    </dgm:pt>
    <dgm:pt modelId="{1ABAF4C5-F86B-4118-82F5-22AB93B6AAFC}" type="pres">
      <dgm:prSet presAssocID="{9E3A9726-25C2-4BC2-82F4-66E876DF5471}" presName="theInnerList" presStyleCnt="0"/>
      <dgm:spPr/>
    </dgm:pt>
    <dgm:pt modelId="{A509DE3B-A125-4FD9-997F-098644CBE7EE}" type="pres">
      <dgm:prSet presAssocID="{0A01F9C9-C65F-4CE6-A07E-257CB01FE261}" presName="childNode" presStyleLbl="node1" presStyleIdx="8" presStyleCnt="10">
        <dgm:presLayoutVars>
          <dgm:bulletEnabled val="1"/>
        </dgm:presLayoutVars>
      </dgm:prSet>
      <dgm:spPr/>
    </dgm:pt>
    <dgm:pt modelId="{4D25850E-BB12-47A1-A046-2AB7128CC1DF}" type="pres">
      <dgm:prSet presAssocID="{0A01F9C9-C65F-4CE6-A07E-257CB01FE261}" presName="aSpace2" presStyleCnt="0"/>
      <dgm:spPr/>
    </dgm:pt>
    <dgm:pt modelId="{7EC0C4FF-723C-46BD-9AE1-F33821EB7A6B}" type="pres">
      <dgm:prSet presAssocID="{D4B39FD6-231B-44F9-8219-78D7621ADF01}" presName="childNode" presStyleLbl="node1" presStyleIdx="9" presStyleCnt="10">
        <dgm:presLayoutVars>
          <dgm:bulletEnabled val="1"/>
        </dgm:presLayoutVars>
      </dgm:prSet>
      <dgm:spPr/>
    </dgm:pt>
  </dgm:ptLst>
  <dgm:cxnLst>
    <dgm:cxn modelId="{47BC0901-0AF3-41A2-8A34-EECF729F5BA2}" srcId="{F4CD388A-1163-4335-9AF6-1C6976B53B6A}" destId="{C76333D4-D3F2-4C6D-82A4-88D548564B73}" srcOrd="0" destOrd="0" parTransId="{D0EA1BC5-2C50-4EE7-8197-81BF8CA7532E}" sibTransId="{D1D38494-1A9C-4255-85D0-8520A894E499}"/>
    <dgm:cxn modelId="{3AE8F705-DB33-4426-BFEB-92D59F4A05F9}" type="presOf" srcId="{D4B39FD6-231B-44F9-8219-78D7621ADF01}" destId="{7EC0C4FF-723C-46BD-9AE1-F33821EB7A6B}" srcOrd="0" destOrd="0" presId="urn:microsoft.com/office/officeart/2005/8/layout/lProcess2"/>
    <dgm:cxn modelId="{0B54341B-2BA6-4A1F-9B6F-EF999B2AEEDA}" type="presOf" srcId="{C76333D4-D3F2-4C6D-82A4-88D548564B73}" destId="{353E3418-01AF-4BB2-82E0-0D9D22B09A6A}" srcOrd="0" destOrd="0" presId="urn:microsoft.com/office/officeart/2005/8/layout/lProcess2"/>
    <dgm:cxn modelId="{C1B99223-C572-4D7A-9042-2B9AA195E3A0}" type="presOf" srcId="{D18FE158-BB22-44F0-8741-095F73281828}" destId="{4271D7FC-F2F2-4776-9B82-D7BE871851D4}" srcOrd="0" destOrd="0" presId="urn:microsoft.com/office/officeart/2005/8/layout/lProcess2"/>
    <dgm:cxn modelId="{9C3F3027-1F26-4544-836D-5DA12F4FBD71}" type="presOf" srcId="{F4CD388A-1163-4335-9AF6-1C6976B53B6A}" destId="{AF1488E5-34D8-463A-9D2D-ACDB8D5756C6}" srcOrd="1" destOrd="0" presId="urn:microsoft.com/office/officeart/2005/8/layout/lProcess2"/>
    <dgm:cxn modelId="{9E437A33-E293-4399-9F97-A31AE58C2284}" type="presOf" srcId="{F4CD388A-1163-4335-9AF6-1C6976B53B6A}" destId="{D51CA9B9-4BC6-4F09-B472-C2E9D9E99D2C}" srcOrd="0" destOrd="0" presId="urn:microsoft.com/office/officeart/2005/8/layout/lProcess2"/>
    <dgm:cxn modelId="{DBB24A41-9019-45D4-8011-C2BAFDEEEC0D}" type="presOf" srcId="{28F59425-7D49-473B-86AB-7D37CB08588E}" destId="{553D8AD1-7365-482E-B5F3-3D0EDA2F4C89}" srcOrd="0" destOrd="0" presId="urn:microsoft.com/office/officeart/2005/8/layout/lProcess2"/>
    <dgm:cxn modelId="{C188CE61-0814-4B0E-822D-38413470C2D4}" srcId="{9E3A9726-25C2-4BC2-82F4-66E876DF5471}" destId="{D4B39FD6-231B-44F9-8219-78D7621ADF01}" srcOrd="1" destOrd="0" parTransId="{2BCCD1B2-8420-4483-96CD-6C16879E5034}" sibTransId="{D17BD5A7-0581-4CEC-B223-53B4C08EEF90}"/>
    <dgm:cxn modelId="{916FE441-F0DA-46E5-945B-4893E7CE258A}" type="presOf" srcId="{9E3A9726-25C2-4BC2-82F4-66E876DF5471}" destId="{F6096B83-253E-4FCB-99D3-814A86C5C02F}" srcOrd="0" destOrd="0" presId="urn:microsoft.com/office/officeart/2005/8/layout/lProcess2"/>
    <dgm:cxn modelId="{C7536344-CA91-4F03-93EB-016030918BEE}" type="presOf" srcId="{65BAB1BE-457F-45BB-9C96-0C08191EE537}" destId="{3AB3906D-563D-4D72-904B-D972326F30CD}" srcOrd="0" destOrd="0" presId="urn:microsoft.com/office/officeart/2005/8/layout/lProcess2"/>
    <dgm:cxn modelId="{309B5F49-A1A6-4149-95D6-D39F63E392BF}" srcId="{65BAB1BE-457F-45BB-9C96-0C08191EE537}" destId="{9E3A9726-25C2-4BC2-82F4-66E876DF5471}" srcOrd="4" destOrd="0" parTransId="{A7F9F134-E2D1-44AA-860B-732BA7091AA5}" sibTransId="{951BCABD-03EE-4879-A1B7-3A164A6B4D36}"/>
    <dgm:cxn modelId="{A6346E52-A6E0-456C-9F54-F2DDAE1FD214}" srcId="{1CEA8D56-C02E-4612-A55D-EBFB42D9C9C2}" destId="{4EE64882-7EAE-477C-95A6-35F440EF3BAF}" srcOrd="1" destOrd="0" parTransId="{30973AAE-B9B7-4645-B30B-384B245E7D7E}" sibTransId="{AE041B73-5FD2-42AA-A802-5895BB3D7290}"/>
    <dgm:cxn modelId="{A65C7372-8086-4970-A8E6-20CBFF74B550}" srcId="{9E3A9726-25C2-4BC2-82F4-66E876DF5471}" destId="{0A01F9C9-C65F-4CE6-A07E-257CB01FE261}" srcOrd="0" destOrd="0" parTransId="{88744A8B-EF0A-43D0-A580-462463B7CB96}" sibTransId="{F517CCFD-0D6B-47D8-9FB4-6ABCD172BCEE}"/>
    <dgm:cxn modelId="{657E0F54-3F43-4D9B-872B-64143D68A4B5}" type="presOf" srcId="{1CEA8D56-C02E-4612-A55D-EBFB42D9C9C2}" destId="{EBB1E10C-47CB-49AE-B11A-07C6AE1864C9}" srcOrd="0" destOrd="0" presId="urn:microsoft.com/office/officeart/2005/8/layout/lProcess2"/>
    <dgm:cxn modelId="{60C0CA75-FF46-41A6-90B5-726FE9513290}" type="presOf" srcId="{4EE64882-7EAE-477C-95A6-35F440EF3BAF}" destId="{B91F15F2-211E-467C-B350-3AA311BE8358}" srcOrd="0" destOrd="0" presId="urn:microsoft.com/office/officeart/2005/8/layout/lProcess2"/>
    <dgm:cxn modelId="{019A5381-826D-4C15-8904-D804212AC7DF}" srcId="{EAC26150-8AAD-4BAF-B1DB-AC7C188EC605}" destId="{D18FE158-BB22-44F0-8741-095F73281828}" srcOrd="1" destOrd="0" parTransId="{F5D2DEAB-9C5E-4B76-A77C-89E230492659}" sibTransId="{026A6432-A37C-44A9-8A64-FEF4ED4AAF0C}"/>
    <dgm:cxn modelId="{61E76F82-E324-4523-971D-40FA7D37E614}" srcId="{65BAB1BE-457F-45BB-9C96-0C08191EE537}" destId="{EAC26150-8AAD-4BAF-B1DB-AC7C188EC605}" srcOrd="2" destOrd="0" parTransId="{20CA152B-3C6B-43B6-8378-5E5AEE0C9389}" sibTransId="{BDA47CE5-EBB5-454C-9D82-771D4A48B688}"/>
    <dgm:cxn modelId="{E5CE3289-3366-4A2D-8354-FE64854FD238}" srcId="{28F59425-7D49-473B-86AB-7D37CB08588E}" destId="{D7A91C66-19D8-4464-A249-68846E3F04F5}" srcOrd="1" destOrd="0" parTransId="{9914F9B1-7FF3-4B07-AB41-F1A7354E5971}" sibTransId="{FA4F2E58-54F8-4AC6-A3C2-4E34DEB85DDF}"/>
    <dgm:cxn modelId="{79FDBB94-3BED-45A4-8561-A3D9313979AD}" srcId="{65BAB1BE-457F-45BB-9C96-0C08191EE537}" destId="{28F59425-7D49-473B-86AB-7D37CB08588E}" srcOrd="1" destOrd="0" parTransId="{DCF893CD-709A-4CEE-A937-0205487C5D93}" sibTransId="{7913372E-EAFF-4FA9-9937-3A98A92152E1}"/>
    <dgm:cxn modelId="{560FBD97-A961-42F9-B37F-7B9484104B81}" srcId="{F4CD388A-1163-4335-9AF6-1C6976B53B6A}" destId="{D84BAC5E-674B-44B5-8A2D-BC72DD282DDB}" srcOrd="1" destOrd="0" parTransId="{20C8708D-D8E5-40D0-A291-CBA32B1A42C3}" sibTransId="{85F769BC-E9DB-4BBE-8DF3-3A659CCF0AE3}"/>
    <dgm:cxn modelId="{E304829A-1105-49E9-81B0-20F43EE99B70}" srcId="{1CEA8D56-C02E-4612-A55D-EBFB42D9C9C2}" destId="{83F9C9B5-0980-4467-B492-CE9D694E6038}" srcOrd="0" destOrd="0" parTransId="{B3D6B7D6-E9D7-482E-851F-248B408388DB}" sibTransId="{E4764737-0845-4A3F-91FC-100F6D7107C7}"/>
    <dgm:cxn modelId="{872F9E9F-9E39-40F8-89E7-B6733FB0A226}" srcId="{EAC26150-8AAD-4BAF-B1DB-AC7C188EC605}" destId="{96ACA69C-A8AE-499A-8F74-4E3911FF55AD}" srcOrd="0" destOrd="0" parTransId="{EE67F3E9-E4BD-4ED2-B633-924600F31720}" sibTransId="{4E93E4C6-9269-4AE4-8FA1-80DEB752B27C}"/>
    <dgm:cxn modelId="{D7EDD2A3-86BD-4AE6-89E1-FE7674145B6D}" type="presOf" srcId="{28F59425-7D49-473B-86AB-7D37CB08588E}" destId="{B1460E47-DAFE-46DA-B682-2EC9F22C9DBC}" srcOrd="1" destOrd="0" presId="urn:microsoft.com/office/officeart/2005/8/layout/lProcess2"/>
    <dgm:cxn modelId="{4AA818AB-ED8E-450C-BE01-691F234DB80A}" type="presOf" srcId="{96ACA69C-A8AE-499A-8F74-4E3911FF55AD}" destId="{495E470F-84F8-45A1-BD88-E8BCA421E350}" srcOrd="0" destOrd="0" presId="urn:microsoft.com/office/officeart/2005/8/layout/lProcess2"/>
    <dgm:cxn modelId="{871F9DBA-06BF-4007-85F1-BEC59202CF2E}" type="presOf" srcId="{1CEA8D56-C02E-4612-A55D-EBFB42D9C9C2}" destId="{E7C5B039-988D-4D75-A062-44AF1261876F}" srcOrd="1" destOrd="0" presId="urn:microsoft.com/office/officeart/2005/8/layout/lProcess2"/>
    <dgm:cxn modelId="{7A9119BC-AAA8-40CC-ABA1-D18DBD353227}" type="presOf" srcId="{9E3A9726-25C2-4BC2-82F4-66E876DF5471}" destId="{2F0BF7C0-5684-493B-8E56-6F035FFF87A6}" srcOrd="1" destOrd="0" presId="urn:microsoft.com/office/officeart/2005/8/layout/lProcess2"/>
    <dgm:cxn modelId="{16111EBD-CA80-4058-BD6D-DC3FBD52A858}" type="presOf" srcId="{F860B346-9A65-4B31-881B-7D67EEC25716}" destId="{CD5102FA-40D8-4B35-885F-9A895EFEB857}" srcOrd="0" destOrd="0" presId="urn:microsoft.com/office/officeart/2005/8/layout/lProcess2"/>
    <dgm:cxn modelId="{D8D700BE-E2B6-46ED-974C-ED389EBA261F}" srcId="{65BAB1BE-457F-45BB-9C96-0C08191EE537}" destId="{F4CD388A-1163-4335-9AF6-1C6976B53B6A}" srcOrd="0" destOrd="0" parTransId="{5E98A5E8-4A12-45BD-9E56-FB3AD0CA6EAB}" sibTransId="{1B01356C-A8E3-44E9-BFC1-57BF6583A0FA}"/>
    <dgm:cxn modelId="{D7D539BF-AB76-4712-9426-321E0A59C9F8}" srcId="{65BAB1BE-457F-45BB-9C96-0C08191EE537}" destId="{1CEA8D56-C02E-4612-A55D-EBFB42D9C9C2}" srcOrd="3" destOrd="0" parTransId="{F0121F2D-3DFC-445A-AF17-2F8EB14486C2}" sibTransId="{07B4091C-624E-4EDC-A88A-91E8FC768E14}"/>
    <dgm:cxn modelId="{403322C5-59E3-4A52-A003-79040CBC9A91}" srcId="{28F59425-7D49-473B-86AB-7D37CB08588E}" destId="{F860B346-9A65-4B31-881B-7D67EEC25716}" srcOrd="0" destOrd="0" parTransId="{4B8F06F8-7478-4C45-995F-871B601E7C7B}" sibTransId="{4F9C49E8-CF40-4A8B-BF8F-C93312AAEE9E}"/>
    <dgm:cxn modelId="{EE5C64C5-2F35-4D98-9E2C-CA0D343DEEEC}" type="presOf" srcId="{EAC26150-8AAD-4BAF-B1DB-AC7C188EC605}" destId="{C485810D-FC16-4FE1-AC07-13844DAD65A2}" srcOrd="0" destOrd="0" presId="urn:microsoft.com/office/officeart/2005/8/layout/lProcess2"/>
    <dgm:cxn modelId="{AA679BD4-1C02-4837-8F40-43CF45F4D5F4}" type="presOf" srcId="{D7A91C66-19D8-4464-A249-68846E3F04F5}" destId="{2BACA708-FFA6-4156-9D1E-8C9DCA9A6F43}" srcOrd="0" destOrd="0" presId="urn:microsoft.com/office/officeart/2005/8/layout/lProcess2"/>
    <dgm:cxn modelId="{497040DA-C94E-440E-A848-56A5B78F8FE4}" type="presOf" srcId="{83F9C9B5-0980-4467-B492-CE9D694E6038}" destId="{624E567E-32B2-45B2-8793-DF6C885C9ABB}" srcOrd="0" destOrd="0" presId="urn:microsoft.com/office/officeart/2005/8/layout/lProcess2"/>
    <dgm:cxn modelId="{906B10DD-32EF-4FE5-B0B7-A40A41E9106A}" type="presOf" srcId="{D84BAC5E-674B-44B5-8A2D-BC72DD282DDB}" destId="{9178103E-8E46-46D6-954D-26C423EB289C}" srcOrd="0" destOrd="0" presId="urn:microsoft.com/office/officeart/2005/8/layout/lProcess2"/>
    <dgm:cxn modelId="{C19D18EA-9A69-42AE-9FEB-BAD1C40B39FA}" type="presOf" srcId="{EAC26150-8AAD-4BAF-B1DB-AC7C188EC605}" destId="{DD7DFE16-53CC-44DB-A7D7-66E7C436DD78}" srcOrd="1" destOrd="0" presId="urn:microsoft.com/office/officeart/2005/8/layout/lProcess2"/>
    <dgm:cxn modelId="{0934ADF1-6114-4A00-8B9F-39BD10CC79C0}" type="presOf" srcId="{0A01F9C9-C65F-4CE6-A07E-257CB01FE261}" destId="{A509DE3B-A125-4FD9-997F-098644CBE7EE}" srcOrd="0" destOrd="0" presId="urn:microsoft.com/office/officeart/2005/8/layout/lProcess2"/>
    <dgm:cxn modelId="{B0DEAD12-2C78-448E-B1AA-B0ABDD4D0356}" type="presParOf" srcId="{3AB3906D-563D-4D72-904B-D972326F30CD}" destId="{5E83A58F-B0DB-4E79-A0F6-EEE8FD65DE7A}" srcOrd="0" destOrd="0" presId="urn:microsoft.com/office/officeart/2005/8/layout/lProcess2"/>
    <dgm:cxn modelId="{9496B565-13CA-41B8-A133-CA4D639CC2AD}" type="presParOf" srcId="{5E83A58F-B0DB-4E79-A0F6-EEE8FD65DE7A}" destId="{D51CA9B9-4BC6-4F09-B472-C2E9D9E99D2C}" srcOrd="0" destOrd="0" presId="urn:microsoft.com/office/officeart/2005/8/layout/lProcess2"/>
    <dgm:cxn modelId="{395D9E10-75F1-4BAB-BB26-7265F008377C}" type="presParOf" srcId="{5E83A58F-B0DB-4E79-A0F6-EEE8FD65DE7A}" destId="{AF1488E5-34D8-463A-9D2D-ACDB8D5756C6}" srcOrd="1" destOrd="0" presId="urn:microsoft.com/office/officeart/2005/8/layout/lProcess2"/>
    <dgm:cxn modelId="{DD7A2ADF-BD56-48A9-A40C-F37D180B0E27}" type="presParOf" srcId="{5E83A58F-B0DB-4E79-A0F6-EEE8FD65DE7A}" destId="{8F6E83BE-7213-4791-A589-6985657EC295}" srcOrd="2" destOrd="0" presId="urn:microsoft.com/office/officeart/2005/8/layout/lProcess2"/>
    <dgm:cxn modelId="{25525222-9AF5-4A0A-8D72-E72E370F7F84}" type="presParOf" srcId="{8F6E83BE-7213-4791-A589-6985657EC295}" destId="{3B6C3001-778B-4297-9315-318C0ADE49EB}" srcOrd="0" destOrd="0" presId="urn:microsoft.com/office/officeart/2005/8/layout/lProcess2"/>
    <dgm:cxn modelId="{71D0ED71-9959-4E41-B6F2-57247581095B}" type="presParOf" srcId="{3B6C3001-778B-4297-9315-318C0ADE49EB}" destId="{353E3418-01AF-4BB2-82E0-0D9D22B09A6A}" srcOrd="0" destOrd="0" presId="urn:microsoft.com/office/officeart/2005/8/layout/lProcess2"/>
    <dgm:cxn modelId="{8C7AD4C2-E825-43A2-AF7C-03829256E614}" type="presParOf" srcId="{3B6C3001-778B-4297-9315-318C0ADE49EB}" destId="{3518B4AA-EECA-4A84-91A0-F8E86C11208B}" srcOrd="1" destOrd="0" presId="urn:microsoft.com/office/officeart/2005/8/layout/lProcess2"/>
    <dgm:cxn modelId="{7115BA90-2BA5-443A-9630-5F975D85B4C7}" type="presParOf" srcId="{3B6C3001-778B-4297-9315-318C0ADE49EB}" destId="{9178103E-8E46-46D6-954D-26C423EB289C}" srcOrd="2" destOrd="0" presId="urn:microsoft.com/office/officeart/2005/8/layout/lProcess2"/>
    <dgm:cxn modelId="{2CE6E6CB-1F25-452C-A2BD-549957013C56}" type="presParOf" srcId="{3AB3906D-563D-4D72-904B-D972326F30CD}" destId="{204CC6C3-1969-4287-B100-F94D80E01056}" srcOrd="1" destOrd="0" presId="urn:microsoft.com/office/officeart/2005/8/layout/lProcess2"/>
    <dgm:cxn modelId="{2B8598BD-4CC7-4CA9-A7DC-0E55B4177893}" type="presParOf" srcId="{3AB3906D-563D-4D72-904B-D972326F30CD}" destId="{A35249F1-83B8-418A-A97E-CCBCD69C9FFF}" srcOrd="2" destOrd="0" presId="urn:microsoft.com/office/officeart/2005/8/layout/lProcess2"/>
    <dgm:cxn modelId="{1EB2FB28-5E25-443D-97A0-94D75790AB43}" type="presParOf" srcId="{A35249F1-83B8-418A-A97E-CCBCD69C9FFF}" destId="{553D8AD1-7365-482E-B5F3-3D0EDA2F4C89}" srcOrd="0" destOrd="0" presId="urn:microsoft.com/office/officeart/2005/8/layout/lProcess2"/>
    <dgm:cxn modelId="{BE89207E-0647-4712-BE4E-D1868D296E25}" type="presParOf" srcId="{A35249F1-83B8-418A-A97E-CCBCD69C9FFF}" destId="{B1460E47-DAFE-46DA-B682-2EC9F22C9DBC}" srcOrd="1" destOrd="0" presId="urn:microsoft.com/office/officeart/2005/8/layout/lProcess2"/>
    <dgm:cxn modelId="{42BF94C2-DD6C-4D2B-B51E-0A5A4D6A545E}" type="presParOf" srcId="{A35249F1-83B8-418A-A97E-CCBCD69C9FFF}" destId="{83BD7FDA-BA0B-4283-9983-0A7FED28E473}" srcOrd="2" destOrd="0" presId="urn:microsoft.com/office/officeart/2005/8/layout/lProcess2"/>
    <dgm:cxn modelId="{1AD55CA1-8932-4430-B811-28F11D3A1BEC}" type="presParOf" srcId="{83BD7FDA-BA0B-4283-9983-0A7FED28E473}" destId="{B6E36D09-2110-413C-8446-FEF0984C6052}" srcOrd="0" destOrd="0" presId="urn:microsoft.com/office/officeart/2005/8/layout/lProcess2"/>
    <dgm:cxn modelId="{F9D80D44-ABBA-4F45-B0A0-ACCD65330765}" type="presParOf" srcId="{B6E36D09-2110-413C-8446-FEF0984C6052}" destId="{CD5102FA-40D8-4B35-885F-9A895EFEB857}" srcOrd="0" destOrd="0" presId="urn:microsoft.com/office/officeart/2005/8/layout/lProcess2"/>
    <dgm:cxn modelId="{3A1C79EB-6E6B-4261-83BA-8C588D367EF0}" type="presParOf" srcId="{B6E36D09-2110-413C-8446-FEF0984C6052}" destId="{3E19389B-380B-4BAF-A037-15B472C0B974}" srcOrd="1" destOrd="0" presId="urn:microsoft.com/office/officeart/2005/8/layout/lProcess2"/>
    <dgm:cxn modelId="{2083AC7B-ED82-4B6E-849A-ED18B1FCAD41}" type="presParOf" srcId="{B6E36D09-2110-413C-8446-FEF0984C6052}" destId="{2BACA708-FFA6-4156-9D1E-8C9DCA9A6F43}" srcOrd="2" destOrd="0" presId="urn:microsoft.com/office/officeart/2005/8/layout/lProcess2"/>
    <dgm:cxn modelId="{35D4A8CD-3340-4790-AEE9-EC7153D0143B}" type="presParOf" srcId="{3AB3906D-563D-4D72-904B-D972326F30CD}" destId="{70C19E59-A1DA-4F94-90B7-0D7B775C8331}" srcOrd="3" destOrd="0" presId="urn:microsoft.com/office/officeart/2005/8/layout/lProcess2"/>
    <dgm:cxn modelId="{6FB05780-B6E1-4550-AEEF-CD41CD8CBA9F}" type="presParOf" srcId="{3AB3906D-563D-4D72-904B-D972326F30CD}" destId="{DD07F69B-F1E3-4C7E-B6E3-9DA888932077}" srcOrd="4" destOrd="0" presId="urn:microsoft.com/office/officeart/2005/8/layout/lProcess2"/>
    <dgm:cxn modelId="{A1A0D9C9-4754-46CD-93FC-765D42247D55}" type="presParOf" srcId="{DD07F69B-F1E3-4C7E-B6E3-9DA888932077}" destId="{C485810D-FC16-4FE1-AC07-13844DAD65A2}" srcOrd="0" destOrd="0" presId="urn:microsoft.com/office/officeart/2005/8/layout/lProcess2"/>
    <dgm:cxn modelId="{86C13992-5C4E-4EF5-8910-D0E70515779C}" type="presParOf" srcId="{DD07F69B-F1E3-4C7E-B6E3-9DA888932077}" destId="{DD7DFE16-53CC-44DB-A7D7-66E7C436DD78}" srcOrd="1" destOrd="0" presId="urn:microsoft.com/office/officeart/2005/8/layout/lProcess2"/>
    <dgm:cxn modelId="{F14A7BB9-E478-47F0-BB85-20DC0500EAE2}" type="presParOf" srcId="{DD07F69B-F1E3-4C7E-B6E3-9DA888932077}" destId="{7932DE1B-7AD5-49BE-9E2D-AB432777649E}" srcOrd="2" destOrd="0" presId="urn:microsoft.com/office/officeart/2005/8/layout/lProcess2"/>
    <dgm:cxn modelId="{3B3A9FB6-DA26-4FA0-9F0F-9BF62CD75FC8}" type="presParOf" srcId="{7932DE1B-7AD5-49BE-9E2D-AB432777649E}" destId="{908E9C10-2699-4259-A153-FF8BCC9ABB33}" srcOrd="0" destOrd="0" presId="urn:microsoft.com/office/officeart/2005/8/layout/lProcess2"/>
    <dgm:cxn modelId="{84F33865-2E95-4243-AFBC-5D11D852A378}" type="presParOf" srcId="{908E9C10-2699-4259-A153-FF8BCC9ABB33}" destId="{495E470F-84F8-45A1-BD88-E8BCA421E350}" srcOrd="0" destOrd="0" presId="urn:microsoft.com/office/officeart/2005/8/layout/lProcess2"/>
    <dgm:cxn modelId="{4B117740-DE1F-4FA3-92B1-8D364C8B8736}" type="presParOf" srcId="{908E9C10-2699-4259-A153-FF8BCC9ABB33}" destId="{BA8E01D8-9BF5-4E15-87C1-0784C8852FEC}" srcOrd="1" destOrd="0" presId="urn:microsoft.com/office/officeart/2005/8/layout/lProcess2"/>
    <dgm:cxn modelId="{DB62137D-1E7A-4E42-8848-306811F6C377}" type="presParOf" srcId="{908E9C10-2699-4259-A153-FF8BCC9ABB33}" destId="{4271D7FC-F2F2-4776-9B82-D7BE871851D4}" srcOrd="2" destOrd="0" presId="urn:microsoft.com/office/officeart/2005/8/layout/lProcess2"/>
    <dgm:cxn modelId="{3732130C-4EAF-4595-BAA2-9CB54C3C31DA}" type="presParOf" srcId="{3AB3906D-563D-4D72-904B-D972326F30CD}" destId="{4CC3AA2E-C1E8-4D97-9310-2496457F5467}" srcOrd="5" destOrd="0" presId="urn:microsoft.com/office/officeart/2005/8/layout/lProcess2"/>
    <dgm:cxn modelId="{42331603-E7AC-43DA-BA07-ACA94DD0592E}" type="presParOf" srcId="{3AB3906D-563D-4D72-904B-D972326F30CD}" destId="{EFF0ACA0-F720-428D-BE4B-C0453D877833}" srcOrd="6" destOrd="0" presId="urn:microsoft.com/office/officeart/2005/8/layout/lProcess2"/>
    <dgm:cxn modelId="{49338AC4-B8F0-4561-8331-D179601E4414}" type="presParOf" srcId="{EFF0ACA0-F720-428D-BE4B-C0453D877833}" destId="{EBB1E10C-47CB-49AE-B11A-07C6AE1864C9}" srcOrd="0" destOrd="0" presId="urn:microsoft.com/office/officeart/2005/8/layout/lProcess2"/>
    <dgm:cxn modelId="{9FFC34A7-3DCF-4EC0-B893-C3C8F0125128}" type="presParOf" srcId="{EFF0ACA0-F720-428D-BE4B-C0453D877833}" destId="{E7C5B039-988D-4D75-A062-44AF1261876F}" srcOrd="1" destOrd="0" presId="urn:microsoft.com/office/officeart/2005/8/layout/lProcess2"/>
    <dgm:cxn modelId="{8D035DAC-BACD-44A7-B9C0-777927E85800}" type="presParOf" srcId="{EFF0ACA0-F720-428D-BE4B-C0453D877833}" destId="{D2DDF997-98F6-43DC-AE21-6E66195933BE}" srcOrd="2" destOrd="0" presId="urn:microsoft.com/office/officeart/2005/8/layout/lProcess2"/>
    <dgm:cxn modelId="{B943347D-F35B-4AC5-8D5B-E7679DEAF949}" type="presParOf" srcId="{D2DDF997-98F6-43DC-AE21-6E66195933BE}" destId="{736A699E-210A-428D-88AE-8FC03F68C5EF}" srcOrd="0" destOrd="0" presId="urn:microsoft.com/office/officeart/2005/8/layout/lProcess2"/>
    <dgm:cxn modelId="{CB39E6A6-AC8B-4160-A2DB-585C8FF91FC8}" type="presParOf" srcId="{736A699E-210A-428D-88AE-8FC03F68C5EF}" destId="{624E567E-32B2-45B2-8793-DF6C885C9ABB}" srcOrd="0" destOrd="0" presId="urn:microsoft.com/office/officeart/2005/8/layout/lProcess2"/>
    <dgm:cxn modelId="{1875BB6F-FE8B-4503-9D2A-F90ECE27CB03}" type="presParOf" srcId="{736A699E-210A-428D-88AE-8FC03F68C5EF}" destId="{12954B00-BD65-464E-B05B-DBFC1C41B53B}" srcOrd="1" destOrd="0" presId="urn:microsoft.com/office/officeart/2005/8/layout/lProcess2"/>
    <dgm:cxn modelId="{BBD1B8E1-C634-48A1-9490-F4A9BE4AA69D}" type="presParOf" srcId="{736A699E-210A-428D-88AE-8FC03F68C5EF}" destId="{B91F15F2-211E-467C-B350-3AA311BE8358}" srcOrd="2" destOrd="0" presId="urn:microsoft.com/office/officeart/2005/8/layout/lProcess2"/>
    <dgm:cxn modelId="{80FC272F-0D40-4BC9-A529-931D746F06E4}" type="presParOf" srcId="{3AB3906D-563D-4D72-904B-D972326F30CD}" destId="{287A70E8-12AA-4B42-BACE-35F9EF16018D}" srcOrd="7" destOrd="0" presId="urn:microsoft.com/office/officeart/2005/8/layout/lProcess2"/>
    <dgm:cxn modelId="{8CF57DB6-06A9-45BE-92F7-A8B5845F4A54}" type="presParOf" srcId="{3AB3906D-563D-4D72-904B-D972326F30CD}" destId="{C7CB6745-C8DF-49DC-89F5-DF7C3BB9280B}" srcOrd="8" destOrd="0" presId="urn:microsoft.com/office/officeart/2005/8/layout/lProcess2"/>
    <dgm:cxn modelId="{4FADC3E1-9624-48BB-AB6D-0928D2D7C208}" type="presParOf" srcId="{C7CB6745-C8DF-49DC-89F5-DF7C3BB9280B}" destId="{F6096B83-253E-4FCB-99D3-814A86C5C02F}" srcOrd="0" destOrd="0" presId="urn:microsoft.com/office/officeart/2005/8/layout/lProcess2"/>
    <dgm:cxn modelId="{CCD814DC-AB0C-40D1-9079-4A536424BD2D}" type="presParOf" srcId="{C7CB6745-C8DF-49DC-89F5-DF7C3BB9280B}" destId="{2F0BF7C0-5684-493B-8E56-6F035FFF87A6}" srcOrd="1" destOrd="0" presId="urn:microsoft.com/office/officeart/2005/8/layout/lProcess2"/>
    <dgm:cxn modelId="{0F3A5ECC-541F-4B98-B71F-2F9F77AA569D}" type="presParOf" srcId="{C7CB6745-C8DF-49DC-89F5-DF7C3BB9280B}" destId="{AEFADD3A-C80D-4D34-94AF-FA3ACFF12A93}" srcOrd="2" destOrd="0" presId="urn:microsoft.com/office/officeart/2005/8/layout/lProcess2"/>
    <dgm:cxn modelId="{7101C6F0-0C86-4B4E-B77A-0575032AC820}" type="presParOf" srcId="{AEFADD3A-C80D-4D34-94AF-FA3ACFF12A93}" destId="{1ABAF4C5-F86B-4118-82F5-22AB93B6AAFC}" srcOrd="0" destOrd="0" presId="urn:microsoft.com/office/officeart/2005/8/layout/lProcess2"/>
    <dgm:cxn modelId="{0836F4C6-4EFA-4083-8B48-FD951F6E2D0D}" type="presParOf" srcId="{1ABAF4C5-F86B-4118-82F5-22AB93B6AAFC}" destId="{A509DE3B-A125-4FD9-997F-098644CBE7EE}" srcOrd="0" destOrd="0" presId="urn:microsoft.com/office/officeart/2005/8/layout/lProcess2"/>
    <dgm:cxn modelId="{400D7CD8-9B75-4098-88B6-1C656C2E4561}" type="presParOf" srcId="{1ABAF4C5-F86B-4118-82F5-22AB93B6AAFC}" destId="{4D25850E-BB12-47A1-A046-2AB7128CC1DF}" srcOrd="1" destOrd="0" presId="urn:microsoft.com/office/officeart/2005/8/layout/lProcess2"/>
    <dgm:cxn modelId="{BE45479E-65AF-4B67-B0D7-6BE009B15C01}" type="presParOf" srcId="{1ABAF4C5-F86B-4118-82F5-22AB93B6AAFC}" destId="{7EC0C4FF-723C-46BD-9AE1-F33821EB7A6B}"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776147-2502-487A-98BA-A36D7403C9D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108ED96-2657-4E58-AA95-CA991F752195}">
      <dgm:prSet phldrT="[Text]"/>
      <dgm:spPr/>
      <dgm:t>
        <a:bodyPr/>
        <a:lstStyle/>
        <a:p>
          <a:r>
            <a:rPr lang="en-US" dirty="0"/>
            <a:t>Understand the institution’s cyber risk posture</a:t>
          </a:r>
        </a:p>
      </dgm:t>
    </dgm:pt>
    <dgm:pt modelId="{3CBB16EE-1820-4917-AE78-191233FB1A9E}" type="parTrans" cxnId="{982C5D67-8DCF-4569-9771-C2EC3472892B}">
      <dgm:prSet/>
      <dgm:spPr/>
      <dgm:t>
        <a:bodyPr/>
        <a:lstStyle/>
        <a:p>
          <a:endParaRPr lang="en-US"/>
        </a:p>
      </dgm:t>
    </dgm:pt>
    <dgm:pt modelId="{165FA4E7-4408-4653-850A-70DFB8E1B9B8}" type="sibTrans" cxnId="{982C5D67-8DCF-4569-9771-C2EC3472892B}">
      <dgm:prSet/>
      <dgm:spPr/>
      <dgm:t>
        <a:bodyPr/>
        <a:lstStyle/>
        <a:p>
          <a:endParaRPr lang="en-US"/>
        </a:p>
      </dgm:t>
    </dgm:pt>
    <dgm:pt modelId="{E9274862-39F8-4AED-AF5D-CF738976AFB6}">
      <dgm:prSet phldrT="[Text]"/>
      <dgm:spPr/>
      <dgm:t>
        <a:bodyPr/>
        <a:lstStyle/>
        <a:p>
          <a:r>
            <a:rPr lang="en-US" dirty="0"/>
            <a:t>Evaluate whether investments align with risk priorities</a:t>
          </a:r>
        </a:p>
      </dgm:t>
    </dgm:pt>
    <dgm:pt modelId="{4B535D75-6256-481A-B334-5C46A9A04D38}" type="parTrans" cxnId="{02D7CE64-6931-4ED5-92AC-4D8258F8D5D5}">
      <dgm:prSet/>
      <dgm:spPr/>
      <dgm:t>
        <a:bodyPr/>
        <a:lstStyle/>
        <a:p>
          <a:endParaRPr lang="en-US"/>
        </a:p>
      </dgm:t>
    </dgm:pt>
    <dgm:pt modelId="{387D8B1B-597B-40A2-B6C1-7A9AE499C5C5}" type="sibTrans" cxnId="{02D7CE64-6931-4ED5-92AC-4D8258F8D5D5}">
      <dgm:prSet/>
      <dgm:spPr/>
      <dgm:t>
        <a:bodyPr/>
        <a:lstStyle/>
        <a:p>
          <a:endParaRPr lang="en-US"/>
        </a:p>
      </dgm:t>
    </dgm:pt>
    <dgm:pt modelId="{BA818F87-EAF2-4EBF-A976-E6BA45C62305}">
      <dgm:prSet phldrT="[Text]"/>
      <dgm:spPr/>
      <dgm:t>
        <a:bodyPr/>
        <a:lstStyle/>
        <a:p>
          <a:r>
            <a:rPr lang="en-US" dirty="0"/>
            <a:t>Monitor resilience and incident readiness</a:t>
          </a:r>
        </a:p>
      </dgm:t>
    </dgm:pt>
    <dgm:pt modelId="{0A048745-077E-42DA-B9B8-83DD74DDEC23}" type="parTrans" cxnId="{9258777E-7F04-4AAB-99AC-0A87FFC74F72}">
      <dgm:prSet/>
      <dgm:spPr/>
      <dgm:t>
        <a:bodyPr/>
        <a:lstStyle/>
        <a:p>
          <a:endParaRPr lang="en-US"/>
        </a:p>
      </dgm:t>
    </dgm:pt>
    <dgm:pt modelId="{955E5809-C966-4C9F-8844-EDC28E085AD1}" type="sibTrans" cxnId="{9258777E-7F04-4AAB-99AC-0A87FFC74F72}">
      <dgm:prSet/>
      <dgm:spPr/>
      <dgm:t>
        <a:bodyPr/>
        <a:lstStyle/>
        <a:p>
          <a:endParaRPr lang="en-US"/>
        </a:p>
      </dgm:t>
    </dgm:pt>
    <dgm:pt modelId="{73024129-BAFA-4D19-B8F0-3EE47D92497F}">
      <dgm:prSet phldrT="[Text]"/>
      <dgm:spPr/>
      <dgm:t>
        <a:bodyPr/>
        <a:lstStyle/>
        <a:p>
          <a:r>
            <a:rPr lang="en-US" dirty="0"/>
            <a:t>Ask informed strategic questions</a:t>
          </a:r>
        </a:p>
      </dgm:t>
    </dgm:pt>
    <dgm:pt modelId="{D87B6D25-2A38-4AFC-95E0-B280F028F2DC}" type="parTrans" cxnId="{29355D32-A543-485B-B1B6-96C5F452FF0B}">
      <dgm:prSet/>
      <dgm:spPr/>
      <dgm:t>
        <a:bodyPr/>
        <a:lstStyle/>
        <a:p>
          <a:endParaRPr lang="en-US"/>
        </a:p>
      </dgm:t>
    </dgm:pt>
    <dgm:pt modelId="{BD97011F-7290-4DE3-B18F-CCA758395D41}" type="sibTrans" cxnId="{29355D32-A543-485B-B1B6-96C5F452FF0B}">
      <dgm:prSet/>
      <dgm:spPr/>
      <dgm:t>
        <a:bodyPr/>
        <a:lstStyle/>
        <a:p>
          <a:endParaRPr lang="en-US"/>
        </a:p>
      </dgm:t>
    </dgm:pt>
    <dgm:pt modelId="{E7126E7C-D5A1-4D77-B5BC-DF05DCAEA7EF}" type="pres">
      <dgm:prSet presAssocID="{F8776147-2502-487A-98BA-A36D7403C9D0}" presName="diagram" presStyleCnt="0">
        <dgm:presLayoutVars>
          <dgm:dir/>
          <dgm:resizeHandles val="exact"/>
        </dgm:presLayoutVars>
      </dgm:prSet>
      <dgm:spPr/>
    </dgm:pt>
    <dgm:pt modelId="{769231AD-EFA6-498B-A700-A4049CE0404F}" type="pres">
      <dgm:prSet presAssocID="{5108ED96-2657-4E58-AA95-CA991F752195}" presName="node" presStyleLbl="node1" presStyleIdx="0" presStyleCnt="4">
        <dgm:presLayoutVars>
          <dgm:bulletEnabled val="1"/>
        </dgm:presLayoutVars>
      </dgm:prSet>
      <dgm:spPr/>
    </dgm:pt>
    <dgm:pt modelId="{9E47A336-B7CD-4CE4-ADE7-BBE8B2C0BA5A}" type="pres">
      <dgm:prSet presAssocID="{165FA4E7-4408-4653-850A-70DFB8E1B9B8}" presName="sibTrans" presStyleCnt="0"/>
      <dgm:spPr/>
    </dgm:pt>
    <dgm:pt modelId="{610DEFC7-2F3D-40E3-A538-02D266DC42AB}" type="pres">
      <dgm:prSet presAssocID="{E9274862-39F8-4AED-AF5D-CF738976AFB6}" presName="node" presStyleLbl="node1" presStyleIdx="1" presStyleCnt="4">
        <dgm:presLayoutVars>
          <dgm:bulletEnabled val="1"/>
        </dgm:presLayoutVars>
      </dgm:prSet>
      <dgm:spPr/>
    </dgm:pt>
    <dgm:pt modelId="{AACDDCE5-9F68-429F-9C5B-0CD6074D7C60}" type="pres">
      <dgm:prSet presAssocID="{387D8B1B-597B-40A2-B6C1-7A9AE499C5C5}" presName="sibTrans" presStyleCnt="0"/>
      <dgm:spPr/>
    </dgm:pt>
    <dgm:pt modelId="{F0DF6468-416C-4567-8464-A11BFA037D00}" type="pres">
      <dgm:prSet presAssocID="{BA818F87-EAF2-4EBF-A976-E6BA45C62305}" presName="node" presStyleLbl="node1" presStyleIdx="2" presStyleCnt="4">
        <dgm:presLayoutVars>
          <dgm:bulletEnabled val="1"/>
        </dgm:presLayoutVars>
      </dgm:prSet>
      <dgm:spPr/>
    </dgm:pt>
    <dgm:pt modelId="{983E7E39-E287-42BA-8BB1-C00A70166580}" type="pres">
      <dgm:prSet presAssocID="{955E5809-C966-4C9F-8844-EDC28E085AD1}" presName="sibTrans" presStyleCnt="0"/>
      <dgm:spPr/>
    </dgm:pt>
    <dgm:pt modelId="{FFC54629-9295-4A6C-9A27-A11260EC524C}" type="pres">
      <dgm:prSet presAssocID="{73024129-BAFA-4D19-B8F0-3EE47D92497F}" presName="node" presStyleLbl="node1" presStyleIdx="3" presStyleCnt="4">
        <dgm:presLayoutVars>
          <dgm:bulletEnabled val="1"/>
        </dgm:presLayoutVars>
      </dgm:prSet>
      <dgm:spPr/>
    </dgm:pt>
  </dgm:ptLst>
  <dgm:cxnLst>
    <dgm:cxn modelId="{1E51B605-3899-42EC-BE83-93DACD0AEF82}" type="presOf" srcId="{73024129-BAFA-4D19-B8F0-3EE47D92497F}" destId="{FFC54629-9295-4A6C-9A27-A11260EC524C}" srcOrd="0" destOrd="0" presId="urn:microsoft.com/office/officeart/2005/8/layout/default"/>
    <dgm:cxn modelId="{29355D32-A543-485B-B1B6-96C5F452FF0B}" srcId="{F8776147-2502-487A-98BA-A36D7403C9D0}" destId="{73024129-BAFA-4D19-B8F0-3EE47D92497F}" srcOrd="3" destOrd="0" parTransId="{D87B6D25-2A38-4AFC-95E0-B280F028F2DC}" sibTransId="{BD97011F-7290-4DE3-B18F-CCA758395D41}"/>
    <dgm:cxn modelId="{02D7CE64-6931-4ED5-92AC-4D8258F8D5D5}" srcId="{F8776147-2502-487A-98BA-A36D7403C9D0}" destId="{E9274862-39F8-4AED-AF5D-CF738976AFB6}" srcOrd="1" destOrd="0" parTransId="{4B535D75-6256-481A-B334-5C46A9A04D38}" sibTransId="{387D8B1B-597B-40A2-B6C1-7A9AE499C5C5}"/>
    <dgm:cxn modelId="{5B9B9965-05A6-4442-9825-60CBE57BD1E5}" type="presOf" srcId="{BA818F87-EAF2-4EBF-A976-E6BA45C62305}" destId="{F0DF6468-416C-4567-8464-A11BFA037D00}" srcOrd="0" destOrd="0" presId="urn:microsoft.com/office/officeart/2005/8/layout/default"/>
    <dgm:cxn modelId="{982C5D67-8DCF-4569-9771-C2EC3472892B}" srcId="{F8776147-2502-487A-98BA-A36D7403C9D0}" destId="{5108ED96-2657-4E58-AA95-CA991F752195}" srcOrd="0" destOrd="0" parTransId="{3CBB16EE-1820-4917-AE78-191233FB1A9E}" sibTransId="{165FA4E7-4408-4653-850A-70DFB8E1B9B8}"/>
    <dgm:cxn modelId="{42839448-4C32-42C3-A0B3-88CAEF0B6124}" type="presOf" srcId="{5108ED96-2657-4E58-AA95-CA991F752195}" destId="{769231AD-EFA6-498B-A700-A4049CE0404F}" srcOrd="0" destOrd="0" presId="urn:microsoft.com/office/officeart/2005/8/layout/default"/>
    <dgm:cxn modelId="{9258777E-7F04-4AAB-99AC-0A87FFC74F72}" srcId="{F8776147-2502-487A-98BA-A36D7403C9D0}" destId="{BA818F87-EAF2-4EBF-A976-E6BA45C62305}" srcOrd="2" destOrd="0" parTransId="{0A048745-077E-42DA-B9B8-83DD74DDEC23}" sibTransId="{955E5809-C966-4C9F-8844-EDC28E085AD1}"/>
    <dgm:cxn modelId="{2587D298-3F9E-4CAD-87CC-098DCA08A2B3}" type="presOf" srcId="{E9274862-39F8-4AED-AF5D-CF738976AFB6}" destId="{610DEFC7-2F3D-40E3-A538-02D266DC42AB}" srcOrd="0" destOrd="0" presId="urn:microsoft.com/office/officeart/2005/8/layout/default"/>
    <dgm:cxn modelId="{EC4FB89E-CF1B-4C86-9589-042DC9B77977}" type="presOf" srcId="{F8776147-2502-487A-98BA-A36D7403C9D0}" destId="{E7126E7C-D5A1-4D77-B5BC-DF05DCAEA7EF}" srcOrd="0" destOrd="0" presId="urn:microsoft.com/office/officeart/2005/8/layout/default"/>
    <dgm:cxn modelId="{4A4E02D2-4DF2-49BB-990C-FCF21D11A1F0}" type="presParOf" srcId="{E7126E7C-D5A1-4D77-B5BC-DF05DCAEA7EF}" destId="{769231AD-EFA6-498B-A700-A4049CE0404F}" srcOrd="0" destOrd="0" presId="urn:microsoft.com/office/officeart/2005/8/layout/default"/>
    <dgm:cxn modelId="{8510E380-1F6E-4656-9F32-2844C2C11EA6}" type="presParOf" srcId="{E7126E7C-D5A1-4D77-B5BC-DF05DCAEA7EF}" destId="{9E47A336-B7CD-4CE4-ADE7-BBE8B2C0BA5A}" srcOrd="1" destOrd="0" presId="urn:microsoft.com/office/officeart/2005/8/layout/default"/>
    <dgm:cxn modelId="{BDF1D119-A7FA-4A90-BA09-6D3B1855F362}" type="presParOf" srcId="{E7126E7C-D5A1-4D77-B5BC-DF05DCAEA7EF}" destId="{610DEFC7-2F3D-40E3-A538-02D266DC42AB}" srcOrd="2" destOrd="0" presId="urn:microsoft.com/office/officeart/2005/8/layout/default"/>
    <dgm:cxn modelId="{9CA839B4-7F01-4967-9617-F2036F60F155}" type="presParOf" srcId="{E7126E7C-D5A1-4D77-B5BC-DF05DCAEA7EF}" destId="{AACDDCE5-9F68-429F-9C5B-0CD6074D7C60}" srcOrd="3" destOrd="0" presId="urn:microsoft.com/office/officeart/2005/8/layout/default"/>
    <dgm:cxn modelId="{D59838A0-70D3-489F-86C3-09D7EF36EA44}" type="presParOf" srcId="{E7126E7C-D5A1-4D77-B5BC-DF05DCAEA7EF}" destId="{F0DF6468-416C-4567-8464-A11BFA037D00}" srcOrd="4" destOrd="0" presId="urn:microsoft.com/office/officeart/2005/8/layout/default"/>
    <dgm:cxn modelId="{04A59E3A-7D3E-4DF6-82B3-DB2057959355}" type="presParOf" srcId="{E7126E7C-D5A1-4D77-B5BC-DF05DCAEA7EF}" destId="{983E7E39-E287-42BA-8BB1-C00A70166580}" srcOrd="5" destOrd="0" presId="urn:microsoft.com/office/officeart/2005/8/layout/default"/>
    <dgm:cxn modelId="{AEFCDE1D-A9BA-4DCE-A613-5F300D63D646}" type="presParOf" srcId="{E7126E7C-D5A1-4D77-B5BC-DF05DCAEA7EF}" destId="{FFC54629-9295-4A6C-9A27-A11260EC524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24E6126-3021-4D8C-8AE9-918E0EF0C9FD}"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4AA0F233-A9C9-4AB3-9DD3-353272EB6412}">
      <dgm:prSet phldrT="[Text]" phldr="0"/>
      <dgm:spPr/>
      <dgm:t>
        <a:bodyPr/>
        <a:lstStyle/>
        <a:p>
          <a:r>
            <a:rPr lang="en-US" dirty="0"/>
            <a:t>Should include</a:t>
          </a:r>
        </a:p>
      </dgm:t>
    </dgm:pt>
    <dgm:pt modelId="{57F6CCC5-C2CB-4FFE-A615-D5BF678AC4C8}" type="parTrans" cxnId="{667D6E9D-ABDF-4F45-971B-204070145794}">
      <dgm:prSet/>
      <dgm:spPr/>
      <dgm:t>
        <a:bodyPr/>
        <a:lstStyle/>
        <a:p>
          <a:endParaRPr lang="en-US"/>
        </a:p>
      </dgm:t>
    </dgm:pt>
    <dgm:pt modelId="{66A0038D-B7DC-437A-90BF-8ADA11A5600A}" type="sibTrans" cxnId="{667D6E9D-ABDF-4F45-971B-204070145794}">
      <dgm:prSet/>
      <dgm:spPr/>
      <dgm:t>
        <a:bodyPr/>
        <a:lstStyle/>
        <a:p>
          <a:endParaRPr lang="en-US"/>
        </a:p>
      </dgm:t>
    </dgm:pt>
    <dgm:pt modelId="{630D3D28-97DC-4EB8-B128-D99A172620D8}">
      <dgm:prSet phldrT="[Text]" phldr="0"/>
      <dgm:spPr/>
      <dgm:t>
        <a:bodyPr/>
        <a:lstStyle/>
        <a:p>
          <a:r>
            <a:rPr lang="en-US" dirty="0"/>
            <a:t>Should not include</a:t>
          </a:r>
        </a:p>
      </dgm:t>
    </dgm:pt>
    <dgm:pt modelId="{BFBD52F0-82FC-402F-ABC4-0ACB70DBE808}" type="parTrans" cxnId="{52DE211C-EBD5-461E-A610-86CAE4E69DC9}">
      <dgm:prSet/>
      <dgm:spPr/>
      <dgm:t>
        <a:bodyPr/>
        <a:lstStyle/>
        <a:p>
          <a:endParaRPr lang="en-US"/>
        </a:p>
      </dgm:t>
    </dgm:pt>
    <dgm:pt modelId="{6ED542D9-4F17-478F-AF60-9ECFCD408582}" type="sibTrans" cxnId="{52DE211C-EBD5-461E-A610-86CAE4E69DC9}">
      <dgm:prSet/>
      <dgm:spPr/>
      <dgm:t>
        <a:bodyPr/>
        <a:lstStyle/>
        <a:p>
          <a:endParaRPr lang="en-US"/>
        </a:p>
      </dgm:t>
    </dgm:pt>
    <dgm:pt modelId="{42F1CE7D-A95E-4F4D-BFC4-6E0873358890}">
      <dgm:prSet phldrT="[Text]" phldr="0"/>
      <dgm:spPr/>
      <dgm:t>
        <a:bodyPr/>
        <a:lstStyle/>
        <a:p>
          <a:r>
            <a:rPr lang="en-US" dirty="0"/>
            <a:t>Risk posture</a:t>
          </a:r>
        </a:p>
      </dgm:t>
    </dgm:pt>
    <dgm:pt modelId="{111A7D8E-18C2-4E79-B382-F3B687FD7C1A}" type="parTrans" cxnId="{F86B71CB-123E-47BF-A779-D33E16863907}">
      <dgm:prSet/>
      <dgm:spPr/>
      <dgm:t>
        <a:bodyPr/>
        <a:lstStyle/>
        <a:p>
          <a:endParaRPr lang="en-US"/>
        </a:p>
      </dgm:t>
    </dgm:pt>
    <dgm:pt modelId="{89E4C761-E126-4582-827E-13CB204A53AA}" type="sibTrans" cxnId="{F86B71CB-123E-47BF-A779-D33E16863907}">
      <dgm:prSet/>
      <dgm:spPr/>
      <dgm:t>
        <a:bodyPr/>
        <a:lstStyle/>
        <a:p>
          <a:endParaRPr lang="en-US"/>
        </a:p>
      </dgm:t>
    </dgm:pt>
    <dgm:pt modelId="{9DFCC74F-9C4F-445A-A957-7C12ECF3D5A5}">
      <dgm:prSet phldrT="[Text]" phldr="0"/>
      <dgm:spPr/>
      <dgm:t>
        <a:bodyPr/>
        <a:lstStyle/>
        <a:p>
          <a:r>
            <a:rPr lang="en-US" dirty="0"/>
            <a:t>Threat relevance</a:t>
          </a:r>
        </a:p>
      </dgm:t>
    </dgm:pt>
    <dgm:pt modelId="{515AF644-54F1-484E-A773-95C98E78FC34}" type="parTrans" cxnId="{55DEBEFF-B6BF-4DBD-8188-886C3FE9FDE4}">
      <dgm:prSet/>
      <dgm:spPr/>
      <dgm:t>
        <a:bodyPr/>
        <a:lstStyle/>
        <a:p>
          <a:endParaRPr lang="en-US"/>
        </a:p>
      </dgm:t>
    </dgm:pt>
    <dgm:pt modelId="{46E7D68C-761C-4763-9353-23F29EEAED14}" type="sibTrans" cxnId="{55DEBEFF-B6BF-4DBD-8188-886C3FE9FDE4}">
      <dgm:prSet/>
      <dgm:spPr/>
      <dgm:t>
        <a:bodyPr/>
        <a:lstStyle/>
        <a:p>
          <a:endParaRPr lang="en-US"/>
        </a:p>
      </dgm:t>
    </dgm:pt>
    <dgm:pt modelId="{76868E25-6054-4C05-B812-C56A89ED3D4A}">
      <dgm:prSet phldrT="[Text]" phldr="0"/>
      <dgm:spPr/>
      <dgm:t>
        <a:bodyPr/>
        <a:lstStyle/>
        <a:p>
          <a:r>
            <a:rPr lang="en-US" dirty="0"/>
            <a:t>Institution-specific vulnerabilities</a:t>
          </a:r>
        </a:p>
      </dgm:t>
    </dgm:pt>
    <dgm:pt modelId="{6B20ACFD-21A9-494A-9D8C-68DDF13F166C}" type="parTrans" cxnId="{2F140712-344E-457C-9D6C-2D880D6AEB6C}">
      <dgm:prSet/>
      <dgm:spPr/>
      <dgm:t>
        <a:bodyPr/>
        <a:lstStyle/>
        <a:p>
          <a:endParaRPr lang="en-US"/>
        </a:p>
      </dgm:t>
    </dgm:pt>
    <dgm:pt modelId="{EA387E90-E5FD-417F-85EC-6B459723B3C1}" type="sibTrans" cxnId="{2F140712-344E-457C-9D6C-2D880D6AEB6C}">
      <dgm:prSet/>
      <dgm:spPr/>
      <dgm:t>
        <a:bodyPr/>
        <a:lstStyle/>
        <a:p>
          <a:endParaRPr lang="en-US"/>
        </a:p>
      </dgm:t>
    </dgm:pt>
    <dgm:pt modelId="{4066CE7E-1576-4F19-8117-9B6D315C858C}">
      <dgm:prSet phldrT="[Text]" phldr="0"/>
      <dgm:spPr/>
      <dgm:t>
        <a:bodyPr/>
        <a:lstStyle/>
        <a:p>
          <a:r>
            <a:rPr lang="en-US" dirty="0"/>
            <a:t>Alignment to mission and strategic priorities</a:t>
          </a:r>
        </a:p>
      </dgm:t>
    </dgm:pt>
    <dgm:pt modelId="{694A0415-35DF-4DDB-BAF1-B19C6763AAD9}" type="parTrans" cxnId="{152A3FCE-A07E-41E4-8121-CCB6B04781ED}">
      <dgm:prSet/>
      <dgm:spPr/>
      <dgm:t>
        <a:bodyPr/>
        <a:lstStyle/>
        <a:p>
          <a:endParaRPr lang="en-US"/>
        </a:p>
      </dgm:t>
    </dgm:pt>
    <dgm:pt modelId="{74AEBD69-D6F8-46FA-AC4F-13041A00FCF6}" type="sibTrans" cxnId="{152A3FCE-A07E-41E4-8121-CCB6B04781ED}">
      <dgm:prSet/>
      <dgm:spPr/>
      <dgm:t>
        <a:bodyPr/>
        <a:lstStyle/>
        <a:p>
          <a:endParaRPr lang="en-US"/>
        </a:p>
      </dgm:t>
    </dgm:pt>
    <dgm:pt modelId="{30FBEE38-11F1-4B0B-A202-F81ABC84CDE1}">
      <dgm:prSet phldrT="[Text]" phldr="0"/>
      <dgm:spPr/>
      <dgm:t>
        <a:bodyPr/>
        <a:lstStyle/>
        <a:p>
          <a:r>
            <a:rPr lang="en-US" dirty="0"/>
            <a:t>Detailed control inventories</a:t>
          </a:r>
        </a:p>
      </dgm:t>
    </dgm:pt>
    <dgm:pt modelId="{8A51186B-3085-4C28-A632-FAA9CF69D689}" type="parTrans" cxnId="{D0A19458-2C1C-4FC7-835B-20EA7046047B}">
      <dgm:prSet/>
      <dgm:spPr/>
      <dgm:t>
        <a:bodyPr/>
        <a:lstStyle/>
        <a:p>
          <a:endParaRPr lang="en-US"/>
        </a:p>
      </dgm:t>
    </dgm:pt>
    <dgm:pt modelId="{733270B0-F0E0-43DE-81F9-DB5DF73B6FF6}" type="sibTrans" cxnId="{D0A19458-2C1C-4FC7-835B-20EA7046047B}">
      <dgm:prSet/>
      <dgm:spPr/>
      <dgm:t>
        <a:bodyPr/>
        <a:lstStyle/>
        <a:p>
          <a:endParaRPr lang="en-US"/>
        </a:p>
      </dgm:t>
    </dgm:pt>
    <dgm:pt modelId="{4DB071F8-EF7B-4D8E-91DF-75F2A66FF809}">
      <dgm:prSet phldrT="[Text]" phldr="0"/>
      <dgm:spPr/>
      <dgm:t>
        <a:bodyPr/>
        <a:lstStyle/>
        <a:p>
          <a:r>
            <a:rPr lang="en-US" dirty="0"/>
            <a:t>Acronyms, jargon</a:t>
          </a:r>
        </a:p>
      </dgm:t>
    </dgm:pt>
    <dgm:pt modelId="{A9E6C5EB-28DC-4055-965C-CA129B58DD78}" type="parTrans" cxnId="{D57B2396-1AB3-464F-B489-52CA75738B91}">
      <dgm:prSet/>
      <dgm:spPr/>
      <dgm:t>
        <a:bodyPr/>
        <a:lstStyle/>
        <a:p>
          <a:endParaRPr lang="en-US"/>
        </a:p>
      </dgm:t>
    </dgm:pt>
    <dgm:pt modelId="{9DAB67C5-D15C-4B5A-8035-ECE68AF066BF}" type="sibTrans" cxnId="{D57B2396-1AB3-464F-B489-52CA75738B91}">
      <dgm:prSet/>
      <dgm:spPr/>
      <dgm:t>
        <a:bodyPr/>
        <a:lstStyle/>
        <a:p>
          <a:endParaRPr lang="en-US"/>
        </a:p>
      </dgm:t>
    </dgm:pt>
    <dgm:pt modelId="{43CDAD72-0B01-4E70-B98B-FBBD9B61B974}">
      <dgm:prSet phldrT="[Text]" phldr="0"/>
      <dgm:spPr/>
      <dgm:t>
        <a:bodyPr/>
        <a:lstStyle/>
        <a:p>
          <a:r>
            <a:rPr lang="en-US" dirty="0"/>
            <a:t>Raw technical outputs (e.g., vuln scans)</a:t>
          </a:r>
        </a:p>
      </dgm:t>
    </dgm:pt>
    <dgm:pt modelId="{77EBBBE9-B8A9-41E2-887C-A0E86943B430}" type="parTrans" cxnId="{8DC3B967-0800-419F-8D66-0CC4FE534762}">
      <dgm:prSet/>
      <dgm:spPr/>
      <dgm:t>
        <a:bodyPr/>
        <a:lstStyle/>
        <a:p>
          <a:endParaRPr lang="en-US"/>
        </a:p>
      </dgm:t>
    </dgm:pt>
    <dgm:pt modelId="{EFE525DB-F480-4877-812C-CBC1ACCDE53F}" type="sibTrans" cxnId="{8DC3B967-0800-419F-8D66-0CC4FE534762}">
      <dgm:prSet/>
      <dgm:spPr/>
      <dgm:t>
        <a:bodyPr/>
        <a:lstStyle/>
        <a:p>
          <a:endParaRPr lang="en-US"/>
        </a:p>
      </dgm:t>
    </dgm:pt>
    <dgm:pt modelId="{00B372BA-D964-4397-B17F-F248995378C4}">
      <dgm:prSet phldrT="[Text]" phldr="0"/>
      <dgm:spPr/>
      <dgm:t>
        <a:bodyPr/>
        <a:lstStyle/>
        <a:p>
          <a:r>
            <a:rPr lang="en-US" dirty="0"/>
            <a:t>Fear based statistics</a:t>
          </a:r>
        </a:p>
      </dgm:t>
    </dgm:pt>
    <dgm:pt modelId="{4EA662E3-9194-4EE5-BE94-20DAB70B2C89}" type="parTrans" cxnId="{7DF8AF59-CE21-46EE-A83D-B05C8B450FBA}">
      <dgm:prSet/>
      <dgm:spPr/>
      <dgm:t>
        <a:bodyPr/>
        <a:lstStyle/>
        <a:p>
          <a:endParaRPr lang="en-US"/>
        </a:p>
      </dgm:t>
    </dgm:pt>
    <dgm:pt modelId="{0980E81D-AFCC-4566-9D81-842908945767}" type="sibTrans" cxnId="{7DF8AF59-CE21-46EE-A83D-B05C8B450FBA}">
      <dgm:prSet/>
      <dgm:spPr/>
      <dgm:t>
        <a:bodyPr/>
        <a:lstStyle/>
        <a:p>
          <a:endParaRPr lang="en-US"/>
        </a:p>
      </dgm:t>
    </dgm:pt>
    <dgm:pt modelId="{603703A3-3ECA-4151-BB4A-355E1ECB1BA0}" type="pres">
      <dgm:prSet presAssocID="{624E6126-3021-4D8C-8AE9-918E0EF0C9FD}" presName="linearFlow" presStyleCnt="0">
        <dgm:presLayoutVars>
          <dgm:dir/>
          <dgm:animLvl val="lvl"/>
          <dgm:resizeHandles/>
        </dgm:presLayoutVars>
      </dgm:prSet>
      <dgm:spPr/>
    </dgm:pt>
    <dgm:pt modelId="{83EA605F-63E5-4BD9-B26C-0A01E26E91F3}" type="pres">
      <dgm:prSet presAssocID="{4AA0F233-A9C9-4AB3-9DD3-353272EB6412}" presName="compositeNode" presStyleCnt="0">
        <dgm:presLayoutVars>
          <dgm:bulletEnabled val="1"/>
        </dgm:presLayoutVars>
      </dgm:prSet>
      <dgm:spPr/>
    </dgm:pt>
    <dgm:pt modelId="{971C622A-9B34-4200-A538-93FFFE948781}" type="pres">
      <dgm:prSet presAssocID="{4AA0F233-A9C9-4AB3-9DD3-353272EB6412}" presName="image" presStyleLbl="fgImgPlac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Tick1 with solid fill"/>
        </a:ext>
      </dgm:extLst>
    </dgm:pt>
    <dgm:pt modelId="{521AAF46-F9D6-4F73-B100-F4FDBF1EC854}" type="pres">
      <dgm:prSet presAssocID="{4AA0F233-A9C9-4AB3-9DD3-353272EB6412}" presName="childNode" presStyleLbl="node1" presStyleIdx="0" presStyleCnt="2">
        <dgm:presLayoutVars>
          <dgm:bulletEnabled val="1"/>
        </dgm:presLayoutVars>
      </dgm:prSet>
      <dgm:spPr/>
    </dgm:pt>
    <dgm:pt modelId="{DDFB8CE5-FCDD-4EFE-BD79-173A65766282}" type="pres">
      <dgm:prSet presAssocID="{4AA0F233-A9C9-4AB3-9DD3-353272EB6412}" presName="parentNode" presStyleLbl="revTx" presStyleIdx="0" presStyleCnt="2">
        <dgm:presLayoutVars>
          <dgm:chMax val="0"/>
          <dgm:bulletEnabled val="1"/>
        </dgm:presLayoutVars>
      </dgm:prSet>
      <dgm:spPr/>
    </dgm:pt>
    <dgm:pt modelId="{08457175-79C5-4419-86DF-CC0B9BF99CC6}" type="pres">
      <dgm:prSet presAssocID="{66A0038D-B7DC-437A-90BF-8ADA11A5600A}" presName="sibTrans" presStyleCnt="0"/>
      <dgm:spPr/>
    </dgm:pt>
    <dgm:pt modelId="{8D97DFE2-D090-46E7-8021-B258DB47212C}" type="pres">
      <dgm:prSet presAssocID="{630D3D28-97DC-4EB8-B128-D99A172620D8}" presName="compositeNode" presStyleCnt="0">
        <dgm:presLayoutVars>
          <dgm:bulletEnabled val="1"/>
        </dgm:presLayoutVars>
      </dgm:prSet>
      <dgm:spPr/>
    </dgm:pt>
    <dgm:pt modelId="{806FBFE6-2A5C-41A9-A962-02DC2A25E331}" type="pres">
      <dgm:prSet presAssocID="{630D3D28-97DC-4EB8-B128-D99A172620D8}" presName="image" presStyleLbl="fgImgPlac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Cross with solid fill"/>
        </a:ext>
      </dgm:extLst>
    </dgm:pt>
    <dgm:pt modelId="{F638AEEE-962E-48E8-8042-5CFD57B72F74}" type="pres">
      <dgm:prSet presAssocID="{630D3D28-97DC-4EB8-B128-D99A172620D8}" presName="childNode" presStyleLbl="node1" presStyleIdx="1" presStyleCnt="2">
        <dgm:presLayoutVars>
          <dgm:bulletEnabled val="1"/>
        </dgm:presLayoutVars>
      </dgm:prSet>
      <dgm:spPr/>
    </dgm:pt>
    <dgm:pt modelId="{FDE26793-1BF8-4E65-9C34-273ADBE4121E}" type="pres">
      <dgm:prSet presAssocID="{630D3D28-97DC-4EB8-B128-D99A172620D8}" presName="parentNode" presStyleLbl="revTx" presStyleIdx="1" presStyleCnt="2">
        <dgm:presLayoutVars>
          <dgm:chMax val="0"/>
          <dgm:bulletEnabled val="1"/>
        </dgm:presLayoutVars>
      </dgm:prSet>
      <dgm:spPr/>
    </dgm:pt>
  </dgm:ptLst>
  <dgm:cxnLst>
    <dgm:cxn modelId="{1AF2CD0E-DC34-4E31-850E-E774B936995C}" type="presOf" srcId="{630D3D28-97DC-4EB8-B128-D99A172620D8}" destId="{FDE26793-1BF8-4E65-9C34-273ADBE4121E}" srcOrd="0" destOrd="0" presId="urn:microsoft.com/office/officeart/2005/8/layout/hList2"/>
    <dgm:cxn modelId="{2F140712-344E-457C-9D6C-2D880D6AEB6C}" srcId="{4AA0F233-A9C9-4AB3-9DD3-353272EB6412}" destId="{76868E25-6054-4C05-B812-C56A89ED3D4A}" srcOrd="2" destOrd="0" parTransId="{6B20ACFD-21A9-494A-9D8C-68DDF13F166C}" sibTransId="{EA387E90-E5FD-417F-85EC-6B459723B3C1}"/>
    <dgm:cxn modelId="{52DE211C-EBD5-461E-A610-86CAE4E69DC9}" srcId="{624E6126-3021-4D8C-8AE9-918E0EF0C9FD}" destId="{630D3D28-97DC-4EB8-B128-D99A172620D8}" srcOrd="1" destOrd="0" parTransId="{BFBD52F0-82FC-402F-ABC4-0ACB70DBE808}" sibTransId="{6ED542D9-4F17-478F-AF60-9ECFCD408582}"/>
    <dgm:cxn modelId="{A2C8981E-3586-4A61-83CC-F03D6453353B}" type="presOf" srcId="{4066CE7E-1576-4F19-8117-9B6D315C858C}" destId="{521AAF46-F9D6-4F73-B100-F4FDBF1EC854}" srcOrd="0" destOrd="3" presId="urn:microsoft.com/office/officeart/2005/8/layout/hList2"/>
    <dgm:cxn modelId="{7BFF243D-87D5-4C2F-A666-FCD72C3213D3}" type="presOf" srcId="{9DFCC74F-9C4F-445A-A957-7C12ECF3D5A5}" destId="{521AAF46-F9D6-4F73-B100-F4FDBF1EC854}" srcOrd="0" destOrd="1" presId="urn:microsoft.com/office/officeart/2005/8/layout/hList2"/>
    <dgm:cxn modelId="{7028545E-83DA-4820-9DC4-A4C43DE93246}" type="presOf" srcId="{76868E25-6054-4C05-B812-C56A89ED3D4A}" destId="{521AAF46-F9D6-4F73-B100-F4FDBF1EC854}" srcOrd="0" destOrd="2" presId="urn:microsoft.com/office/officeart/2005/8/layout/hList2"/>
    <dgm:cxn modelId="{E342C646-704E-42F7-B251-FFF272D9BD85}" type="presOf" srcId="{4AA0F233-A9C9-4AB3-9DD3-353272EB6412}" destId="{DDFB8CE5-FCDD-4EFE-BD79-173A65766282}" srcOrd="0" destOrd="0" presId="urn:microsoft.com/office/officeart/2005/8/layout/hList2"/>
    <dgm:cxn modelId="{8DC3B967-0800-419F-8D66-0CC4FE534762}" srcId="{630D3D28-97DC-4EB8-B128-D99A172620D8}" destId="{43CDAD72-0B01-4E70-B98B-FBBD9B61B974}" srcOrd="2" destOrd="0" parTransId="{77EBBBE9-B8A9-41E2-887C-A0E86943B430}" sibTransId="{EFE525DB-F480-4877-812C-CBC1ACCDE53F}"/>
    <dgm:cxn modelId="{D0A19458-2C1C-4FC7-835B-20EA7046047B}" srcId="{630D3D28-97DC-4EB8-B128-D99A172620D8}" destId="{30FBEE38-11F1-4B0B-A202-F81ABC84CDE1}" srcOrd="0" destOrd="0" parTransId="{8A51186B-3085-4C28-A632-FAA9CF69D689}" sibTransId="{733270B0-F0E0-43DE-81F9-DB5DF73B6FF6}"/>
    <dgm:cxn modelId="{7DF8AF59-CE21-46EE-A83D-B05C8B450FBA}" srcId="{630D3D28-97DC-4EB8-B128-D99A172620D8}" destId="{00B372BA-D964-4397-B17F-F248995378C4}" srcOrd="3" destOrd="0" parTransId="{4EA662E3-9194-4EE5-BE94-20DAB70B2C89}" sibTransId="{0980E81D-AFCC-4566-9D81-842908945767}"/>
    <dgm:cxn modelId="{18FA318C-1CAD-453B-A2B7-AC5A3536E6D6}" type="presOf" srcId="{624E6126-3021-4D8C-8AE9-918E0EF0C9FD}" destId="{603703A3-3ECA-4151-BB4A-355E1ECB1BA0}" srcOrd="0" destOrd="0" presId="urn:microsoft.com/office/officeart/2005/8/layout/hList2"/>
    <dgm:cxn modelId="{D57B2396-1AB3-464F-B489-52CA75738B91}" srcId="{630D3D28-97DC-4EB8-B128-D99A172620D8}" destId="{4DB071F8-EF7B-4D8E-91DF-75F2A66FF809}" srcOrd="1" destOrd="0" parTransId="{A9E6C5EB-28DC-4055-965C-CA129B58DD78}" sibTransId="{9DAB67C5-D15C-4B5A-8035-ECE68AF066BF}"/>
    <dgm:cxn modelId="{0CA0EA96-078D-475D-A978-6F93355421CC}" type="presOf" srcId="{42F1CE7D-A95E-4F4D-BFC4-6E0873358890}" destId="{521AAF46-F9D6-4F73-B100-F4FDBF1EC854}" srcOrd="0" destOrd="0" presId="urn:microsoft.com/office/officeart/2005/8/layout/hList2"/>
    <dgm:cxn modelId="{2559AD9C-BCA5-4423-81B4-24F22C066376}" type="presOf" srcId="{00B372BA-D964-4397-B17F-F248995378C4}" destId="{F638AEEE-962E-48E8-8042-5CFD57B72F74}" srcOrd="0" destOrd="3" presId="urn:microsoft.com/office/officeart/2005/8/layout/hList2"/>
    <dgm:cxn modelId="{667D6E9D-ABDF-4F45-971B-204070145794}" srcId="{624E6126-3021-4D8C-8AE9-918E0EF0C9FD}" destId="{4AA0F233-A9C9-4AB3-9DD3-353272EB6412}" srcOrd="0" destOrd="0" parTransId="{57F6CCC5-C2CB-4FFE-A615-D5BF678AC4C8}" sibTransId="{66A0038D-B7DC-437A-90BF-8ADA11A5600A}"/>
    <dgm:cxn modelId="{835F2EA5-BC8A-44A3-944C-38ACD881AC92}" type="presOf" srcId="{43CDAD72-0B01-4E70-B98B-FBBD9B61B974}" destId="{F638AEEE-962E-48E8-8042-5CFD57B72F74}" srcOrd="0" destOrd="2" presId="urn:microsoft.com/office/officeart/2005/8/layout/hList2"/>
    <dgm:cxn modelId="{32DEA7AA-4B37-478D-9C33-981EF3208E48}" type="presOf" srcId="{30FBEE38-11F1-4B0B-A202-F81ABC84CDE1}" destId="{F638AEEE-962E-48E8-8042-5CFD57B72F74}" srcOrd="0" destOrd="0" presId="urn:microsoft.com/office/officeart/2005/8/layout/hList2"/>
    <dgm:cxn modelId="{976F1CB1-50B8-4EB6-800C-D4E41002F01C}" type="presOf" srcId="{4DB071F8-EF7B-4D8E-91DF-75F2A66FF809}" destId="{F638AEEE-962E-48E8-8042-5CFD57B72F74}" srcOrd="0" destOrd="1" presId="urn:microsoft.com/office/officeart/2005/8/layout/hList2"/>
    <dgm:cxn modelId="{F86B71CB-123E-47BF-A779-D33E16863907}" srcId="{4AA0F233-A9C9-4AB3-9DD3-353272EB6412}" destId="{42F1CE7D-A95E-4F4D-BFC4-6E0873358890}" srcOrd="0" destOrd="0" parTransId="{111A7D8E-18C2-4E79-B382-F3B687FD7C1A}" sibTransId="{89E4C761-E126-4582-827E-13CB204A53AA}"/>
    <dgm:cxn modelId="{152A3FCE-A07E-41E4-8121-CCB6B04781ED}" srcId="{4AA0F233-A9C9-4AB3-9DD3-353272EB6412}" destId="{4066CE7E-1576-4F19-8117-9B6D315C858C}" srcOrd="3" destOrd="0" parTransId="{694A0415-35DF-4DDB-BAF1-B19C6763AAD9}" sibTransId="{74AEBD69-D6F8-46FA-AC4F-13041A00FCF6}"/>
    <dgm:cxn modelId="{55DEBEFF-B6BF-4DBD-8188-886C3FE9FDE4}" srcId="{4AA0F233-A9C9-4AB3-9DD3-353272EB6412}" destId="{9DFCC74F-9C4F-445A-A957-7C12ECF3D5A5}" srcOrd="1" destOrd="0" parTransId="{515AF644-54F1-484E-A773-95C98E78FC34}" sibTransId="{46E7D68C-761C-4763-9353-23F29EEAED14}"/>
    <dgm:cxn modelId="{1B6D27AA-026C-40C3-A226-FF630EBA213F}" type="presParOf" srcId="{603703A3-3ECA-4151-BB4A-355E1ECB1BA0}" destId="{83EA605F-63E5-4BD9-B26C-0A01E26E91F3}" srcOrd="0" destOrd="0" presId="urn:microsoft.com/office/officeart/2005/8/layout/hList2"/>
    <dgm:cxn modelId="{51559E4E-10E3-43EB-8259-E471D4C9C05C}" type="presParOf" srcId="{83EA605F-63E5-4BD9-B26C-0A01E26E91F3}" destId="{971C622A-9B34-4200-A538-93FFFE948781}" srcOrd="0" destOrd="0" presId="urn:microsoft.com/office/officeart/2005/8/layout/hList2"/>
    <dgm:cxn modelId="{57400AE7-EB39-4898-B143-AE47808219E7}" type="presParOf" srcId="{83EA605F-63E5-4BD9-B26C-0A01E26E91F3}" destId="{521AAF46-F9D6-4F73-B100-F4FDBF1EC854}" srcOrd="1" destOrd="0" presId="urn:microsoft.com/office/officeart/2005/8/layout/hList2"/>
    <dgm:cxn modelId="{541E865C-D539-4AE6-B7F8-68DED5F55BC5}" type="presParOf" srcId="{83EA605F-63E5-4BD9-B26C-0A01E26E91F3}" destId="{DDFB8CE5-FCDD-4EFE-BD79-173A65766282}" srcOrd="2" destOrd="0" presId="urn:microsoft.com/office/officeart/2005/8/layout/hList2"/>
    <dgm:cxn modelId="{7121AEB3-5F57-4EF6-B45D-D69F36A937B8}" type="presParOf" srcId="{603703A3-3ECA-4151-BB4A-355E1ECB1BA0}" destId="{08457175-79C5-4419-86DF-CC0B9BF99CC6}" srcOrd="1" destOrd="0" presId="urn:microsoft.com/office/officeart/2005/8/layout/hList2"/>
    <dgm:cxn modelId="{49B08FDC-FC84-41B7-8E5F-F7C6430AC93B}" type="presParOf" srcId="{603703A3-3ECA-4151-BB4A-355E1ECB1BA0}" destId="{8D97DFE2-D090-46E7-8021-B258DB47212C}" srcOrd="2" destOrd="0" presId="urn:microsoft.com/office/officeart/2005/8/layout/hList2"/>
    <dgm:cxn modelId="{127562BC-3522-4BA2-B41E-41E094649166}" type="presParOf" srcId="{8D97DFE2-D090-46E7-8021-B258DB47212C}" destId="{806FBFE6-2A5C-41A9-A962-02DC2A25E331}" srcOrd="0" destOrd="0" presId="urn:microsoft.com/office/officeart/2005/8/layout/hList2"/>
    <dgm:cxn modelId="{B7B091B0-EA33-4CD1-848E-8E242517AEB4}" type="presParOf" srcId="{8D97DFE2-D090-46E7-8021-B258DB47212C}" destId="{F638AEEE-962E-48E8-8042-5CFD57B72F74}" srcOrd="1" destOrd="0" presId="urn:microsoft.com/office/officeart/2005/8/layout/hList2"/>
    <dgm:cxn modelId="{4E43CCF0-4ABE-46F3-940F-20A45150CAF8}" type="presParOf" srcId="{8D97DFE2-D090-46E7-8021-B258DB47212C}" destId="{FDE26793-1BF8-4E65-9C34-273ADBE4121E}"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CA3C45E-044A-4098-ADE9-22FD04D2C9F4}"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0D5232E0-56F1-40E3-979F-8DF44EA1B538}">
      <dgm:prSet phldrT="[Text]" phldr="0"/>
      <dgm:spPr/>
      <dgm:t>
        <a:bodyPr/>
        <a:lstStyle/>
        <a:p>
          <a:r>
            <a:rPr lang="en-US" dirty="0"/>
            <a:t>17</a:t>
          </a:r>
        </a:p>
      </dgm:t>
    </dgm:pt>
    <dgm:pt modelId="{0D893D0C-C3D4-4FFF-92C5-AD590D041FF1}" type="parTrans" cxnId="{C959E566-E53F-4E75-80DA-5AF3053075F4}">
      <dgm:prSet/>
      <dgm:spPr/>
      <dgm:t>
        <a:bodyPr/>
        <a:lstStyle/>
        <a:p>
          <a:endParaRPr lang="en-US"/>
        </a:p>
      </dgm:t>
    </dgm:pt>
    <dgm:pt modelId="{E4CAD983-045F-412E-AD2E-2F130CE7962A}" type="sibTrans" cxnId="{C959E566-E53F-4E75-80DA-5AF3053075F4}">
      <dgm:prSet/>
      <dgm:spPr/>
      <dgm:t>
        <a:bodyPr/>
        <a:lstStyle/>
        <a:p>
          <a:endParaRPr lang="en-US"/>
        </a:p>
      </dgm:t>
    </dgm:pt>
    <dgm:pt modelId="{824FCB69-97AD-465C-AED6-3E9DA0B04EA1}">
      <dgm:prSet phldrT="[Text]" phldr="0"/>
      <dgm:spPr/>
      <dgm:t>
        <a:bodyPr/>
        <a:lstStyle/>
        <a:p>
          <a:r>
            <a:rPr lang="en-US" dirty="0"/>
            <a:t>Critical vulnerabilities</a:t>
          </a:r>
        </a:p>
      </dgm:t>
    </dgm:pt>
    <dgm:pt modelId="{82E23BC5-5BE0-4B6A-ADB9-C8AD924AA60F}" type="parTrans" cxnId="{29E13AE2-B862-4C3D-B24D-4D6877439CA0}">
      <dgm:prSet/>
      <dgm:spPr/>
      <dgm:t>
        <a:bodyPr/>
        <a:lstStyle/>
        <a:p>
          <a:endParaRPr lang="en-US"/>
        </a:p>
      </dgm:t>
    </dgm:pt>
    <dgm:pt modelId="{47CEF554-5BB9-4DE8-992C-9D32251BA459}" type="sibTrans" cxnId="{29E13AE2-B862-4C3D-B24D-4D6877439CA0}">
      <dgm:prSet/>
      <dgm:spPr/>
      <dgm:t>
        <a:bodyPr/>
        <a:lstStyle/>
        <a:p>
          <a:endParaRPr lang="en-US"/>
        </a:p>
      </dgm:t>
    </dgm:pt>
    <dgm:pt modelId="{E4F39B27-DE4C-42C1-AA80-3E2BE3E018B1}" type="pres">
      <dgm:prSet presAssocID="{8CA3C45E-044A-4098-ADE9-22FD04D2C9F4}" presName="list" presStyleCnt="0">
        <dgm:presLayoutVars>
          <dgm:dir/>
          <dgm:animLvl val="lvl"/>
        </dgm:presLayoutVars>
      </dgm:prSet>
      <dgm:spPr/>
    </dgm:pt>
    <dgm:pt modelId="{CA0075E3-B4A3-4394-A23D-4A342D5F90DF}" type="pres">
      <dgm:prSet presAssocID="{0D5232E0-56F1-40E3-979F-8DF44EA1B538}" presName="posSpace" presStyleCnt="0"/>
      <dgm:spPr/>
    </dgm:pt>
    <dgm:pt modelId="{C61930C1-EED8-4BD2-BE10-0A8060CF615B}" type="pres">
      <dgm:prSet presAssocID="{0D5232E0-56F1-40E3-979F-8DF44EA1B538}" presName="vertFlow" presStyleCnt="0"/>
      <dgm:spPr/>
    </dgm:pt>
    <dgm:pt modelId="{1C1626DC-8E00-4B40-A845-EDD0AB1D25D8}" type="pres">
      <dgm:prSet presAssocID="{0D5232E0-56F1-40E3-979F-8DF44EA1B538}" presName="topSpace" presStyleCnt="0"/>
      <dgm:spPr/>
    </dgm:pt>
    <dgm:pt modelId="{27EED7E0-2704-44C6-871A-8496A8711D7E}" type="pres">
      <dgm:prSet presAssocID="{0D5232E0-56F1-40E3-979F-8DF44EA1B538}" presName="firstComp" presStyleCnt="0"/>
      <dgm:spPr/>
    </dgm:pt>
    <dgm:pt modelId="{72F2D7D5-E1D1-4137-89B8-8308E7D3B4E7}" type="pres">
      <dgm:prSet presAssocID="{0D5232E0-56F1-40E3-979F-8DF44EA1B538}" presName="firstChild" presStyleLbl="bgAccFollowNode1" presStyleIdx="0" presStyleCnt="1"/>
      <dgm:spPr/>
    </dgm:pt>
    <dgm:pt modelId="{72DA6815-1F54-4818-B7BD-B6F4C7966B48}" type="pres">
      <dgm:prSet presAssocID="{0D5232E0-56F1-40E3-979F-8DF44EA1B538}" presName="firstChildTx" presStyleLbl="bgAccFollowNode1" presStyleIdx="0" presStyleCnt="1">
        <dgm:presLayoutVars>
          <dgm:bulletEnabled val="1"/>
        </dgm:presLayoutVars>
      </dgm:prSet>
      <dgm:spPr/>
    </dgm:pt>
    <dgm:pt modelId="{E85F6206-867A-4348-A5C6-CAFB7953FF47}" type="pres">
      <dgm:prSet presAssocID="{0D5232E0-56F1-40E3-979F-8DF44EA1B538}" presName="negSpace" presStyleCnt="0"/>
      <dgm:spPr/>
    </dgm:pt>
    <dgm:pt modelId="{4A779C7E-07DA-4129-B3F7-EC6F727ED245}" type="pres">
      <dgm:prSet presAssocID="{0D5232E0-56F1-40E3-979F-8DF44EA1B538}" presName="circle" presStyleLbl="node1" presStyleIdx="0" presStyleCnt="1"/>
      <dgm:spPr/>
    </dgm:pt>
  </dgm:ptLst>
  <dgm:cxnLst>
    <dgm:cxn modelId="{FC15901E-DF47-48E2-BF6C-A3267568DF11}" type="presOf" srcId="{0D5232E0-56F1-40E3-979F-8DF44EA1B538}" destId="{4A779C7E-07DA-4129-B3F7-EC6F727ED245}" srcOrd="0" destOrd="0" presId="urn:microsoft.com/office/officeart/2005/8/layout/hList9"/>
    <dgm:cxn modelId="{C959E566-E53F-4E75-80DA-5AF3053075F4}" srcId="{8CA3C45E-044A-4098-ADE9-22FD04D2C9F4}" destId="{0D5232E0-56F1-40E3-979F-8DF44EA1B538}" srcOrd="0" destOrd="0" parTransId="{0D893D0C-C3D4-4FFF-92C5-AD590D041FF1}" sibTransId="{E4CAD983-045F-412E-AD2E-2F130CE7962A}"/>
    <dgm:cxn modelId="{B83D1A7A-548D-4686-AE10-1F638A0A193A}" type="presOf" srcId="{8CA3C45E-044A-4098-ADE9-22FD04D2C9F4}" destId="{E4F39B27-DE4C-42C1-AA80-3E2BE3E018B1}" srcOrd="0" destOrd="0" presId="urn:microsoft.com/office/officeart/2005/8/layout/hList9"/>
    <dgm:cxn modelId="{1BAB1180-3F6B-4CBF-B85E-B4FCCD26E77F}" type="presOf" srcId="{824FCB69-97AD-465C-AED6-3E9DA0B04EA1}" destId="{72DA6815-1F54-4818-B7BD-B6F4C7966B48}" srcOrd="1" destOrd="0" presId="urn:microsoft.com/office/officeart/2005/8/layout/hList9"/>
    <dgm:cxn modelId="{E984FEE0-55FF-422A-AB76-348F051F4A9A}" type="presOf" srcId="{824FCB69-97AD-465C-AED6-3E9DA0B04EA1}" destId="{72F2D7D5-E1D1-4137-89B8-8308E7D3B4E7}" srcOrd="0" destOrd="0" presId="urn:microsoft.com/office/officeart/2005/8/layout/hList9"/>
    <dgm:cxn modelId="{29E13AE2-B862-4C3D-B24D-4D6877439CA0}" srcId="{0D5232E0-56F1-40E3-979F-8DF44EA1B538}" destId="{824FCB69-97AD-465C-AED6-3E9DA0B04EA1}" srcOrd="0" destOrd="0" parTransId="{82E23BC5-5BE0-4B6A-ADB9-C8AD924AA60F}" sibTransId="{47CEF554-5BB9-4DE8-992C-9D32251BA459}"/>
    <dgm:cxn modelId="{DB87839C-E84C-4CBB-896D-88A2567F55DF}" type="presParOf" srcId="{E4F39B27-DE4C-42C1-AA80-3E2BE3E018B1}" destId="{CA0075E3-B4A3-4394-A23D-4A342D5F90DF}" srcOrd="0" destOrd="0" presId="urn:microsoft.com/office/officeart/2005/8/layout/hList9"/>
    <dgm:cxn modelId="{D928ACD6-BB07-43D0-8A51-8D17F76A36DF}" type="presParOf" srcId="{E4F39B27-DE4C-42C1-AA80-3E2BE3E018B1}" destId="{C61930C1-EED8-4BD2-BE10-0A8060CF615B}" srcOrd="1" destOrd="0" presId="urn:microsoft.com/office/officeart/2005/8/layout/hList9"/>
    <dgm:cxn modelId="{9ABD7CCA-9DAA-4CB6-A4CA-F65B464F7DA1}" type="presParOf" srcId="{C61930C1-EED8-4BD2-BE10-0A8060CF615B}" destId="{1C1626DC-8E00-4B40-A845-EDD0AB1D25D8}" srcOrd="0" destOrd="0" presId="urn:microsoft.com/office/officeart/2005/8/layout/hList9"/>
    <dgm:cxn modelId="{612AB5B6-959F-4CC0-BB03-933BCDD63C3C}" type="presParOf" srcId="{C61930C1-EED8-4BD2-BE10-0A8060CF615B}" destId="{27EED7E0-2704-44C6-871A-8496A8711D7E}" srcOrd="1" destOrd="0" presId="urn:microsoft.com/office/officeart/2005/8/layout/hList9"/>
    <dgm:cxn modelId="{4164201A-9780-4759-9837-471A14C7A4E7}" type="presParOf" srcId="{27EED7E0-2704-44C6-871A-8496A8711D7E}" destId="{72F2D7D5-E1D1-4137-89B8-8308E7D3B4E7}" srcOrd="0" destOrd="0" presId="urn:microsoft.com/office/officeart/2005/8/layout/hList9"/>
    <dgm:cxn modelId="{5698425C-FA00-493E-BB6A-26CC48A1E9B1}" type="presParOf" srcId="{27EED7E0-2704-44C6-871A-8496A8711D7E}" destId="{72DA6815-1F54-4818-B7BD-B6F4C7966B48}" srcOrd="1" destOrd="0" presId="urn:microsoft.com/office/officeart/2005/8/layout/hList9"/>
    <dgm:cxn modelId="{A993FF6C-376F-4028-8277-CC3718CE1616}" type="presParOf" srcId="{E4F39B27-DE4C-42C1-AA80-3E2BE3E018B1}" destId="{E85F6206-867A-4348-A5C6-CAFB7953FF47}" srcOrd="2" destOrd="0" presId="urn:microsoft.com/office/officeart/2005/8/layout/hList9"/>
    <dgm:cxn modelId="{38176B90-478E-4A6F-BE77-D514CE3B96FF}" type="presParOf" srcId="{E4F39B27-DE4C-42C1-AA80-3E2BE3E018B1}" destId="{4A779C7E-07DA-4129-B3F7-EC6F727ED245}"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779518-40D5-4DC0-A674-B7259DF3C0B6}">
      <dsp:nvSpPr>
        <dsp:cNvPr id="0" name=""/>
        <dsp:cNvSpPr/>
      </dsp:nvSpPr>
      <dsp:spPr>
        <a:xfrm>
          <a:off x="3035991" y="57249"/>
          <a:ext cx="2747962" cy="274796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Governance</a:t>
          </a:r>
        </a:p>
      </dsp:txBody>
      <dsp:txXfrm>
        <a:off x="3402386" y="538142"/>
        <a:ext cx="2015172" cy="1236582"/>
      </dsp:txXfrm>
    </dsp:sp>
    <dsp:sp modelId="{5D58C323-A2C1-41F6-A627-9965C7A60EB8}">
      <dsp:nvSpPr>
        <dsp:cNvPr id="0" name=""/>
        <dsp:cNvSpPr/>
      </dsp:nvSpPr>
      <dsp:spPr>
        <a:xfrm>
          <a:off x="4027548" y="1774725"/>
          <a:ext cx="2747962" cy="274796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Management</a:t>
          </a:r>
        </a:p>
      </dsp:txBody>
      <dsp:txXfrm>
        <a:off x="4867966" y="2484615"/>
        <a:ext cx="1648777" cy="1511379"/>
      </dsp:txXfrm>
    </dsp:sp>
    <dsp:sp modelId="{FC347FBF-3926-4521-B51A-249CB14DFD80}">
      <dsp:nvSpPr>
        <dsp:cNvPr id="0" name=""/>
        <dsp:cNvSpPr/>
      </dsp:nvSpPr>
      <dsp:spPr>
        <a:xfrm>
          <a:off x="2044435" y="1774725"/>
          <a:ext cx="2747962" cy="274796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Compliance</a:t>
          </a:r>
        </a:p>
      </dsp:txBody>
      <dsp:txXfrm>
        <a:off x="2303201" y="2484615"/>
        <a:ext cx="1648777" cy="15113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8FD74B-6DD5-40E1-9569-3ED5F2579C7C}">
      <dsp:nvSpPr>
        <dsp:cNvPr id="0" name=""/>
        <dsp:cNvSpPr/>
      </dsp:nvSpPr>
      <dsp:spPr>
        <a:xfrm>
          <a:off x="0" y="0"/>
          <a:ext cx="3798093" cy="835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l" defTabSz="1289050">
            <a:lnSpc>
              <a:spcPct val="90000"/>
            </a:lnSpc>
            <a:spcBef>
              <a:spcPct val="0"/>
            </a:spcBef>
            <a:spcAft>
              <a:spcPct val="35000"/>
            </a:spcAft>
            <a:buNone/>
          </a:pPr>
          <a:r>
            <a:rPr lang="en-US" sz="2900" kern="1200" dirty="0"/>
            <a:t>Lagging</a:t>
          </a:r>
        </a:p>
      </dsp:txBody>
      <dsp:txXfrm>
        <a:off x="0" y="0"/>
        <a:ext cx="3798093" cy="835200"/>
      </dsp:txXfrm>
    </dsp:sp>
    <dsp:sp modelId="{7CF2714C-0602-418C-BECC-05A2CA256551}">
      <dsp:nvSpPr>
        <dsp:cNvPr id="0" name=""/>
        <dsp:cNvSpPr/>
      </dsp:nvSpPr>
      <dsp:spPr>
        <a:xfrm>
          <a:off x="39" y="887831"/>
          <a:ext cx="3798093" cy="30896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Number of incidents</a:t>
          </a:r>
        </a:p>
        <a:p>
          <a:pPr marL="285750" lvl="1" indent="-285750" algn="l" defTabSz="1289050">
            <a:lnSpc>
              <a:spcPct val="90000"/>
            </a:lnSpc>
            <a:spcBef>
              <a:spcPct val="0"/>
            </a:spcBef>
            <a:spcAft>
              <a:spcPct val="15000"/>
            </a:spcAft>
            <a:buChar char="•"/>
          </a:pPr>
          <a:r>
            <a:rPr lang="en-US" sz="2900" kern="1200" dirty="0"/>
            <a:t>Data breaches</a:t>
          </a:r>
        </a:p>
        <a:p>
          <a:pPr marL="285750" lvl="1" indent="-285750" algn="l" defTabSz="1289050">
            <a:lnSpc>
              <a:spcPct val="90000"/>
            </a:lnSpc>
            <a:spcBef>
              <a:spcPct val="0"/>
            </a:spcBef>
            <a:spcAft>
              <a:spcPct val="15000"/>
            </a:spcAft>
            <a:buChar char="•"/>
          </a:pPr>
          <a:r>
            <a:rPr lang="en-US" sz="2900" kern="1200" dirty="0"/>
            <a:t>Policy violations</a:t>
          </a:r>
        </a:p>
      </dsp:txBody>
      <dsp:txXfrm>
        <a:off x="39" y="887831"/>
        <a:ext cx="3798093" cy="3089669"/>
      </dsp:txXfrm>
    </dsp:sp>
    <dsp:sp modelId="{FE3D2032-F2C0-4DC7-ACC3-B837E90CA43A}">
      <dsp:nvSpPr>
        <dsp:cNvPr id="0" name=""/>
        <dsp:cNvSpPr/>
      </dsp:nvSpPr>
      <dsp:spPr>
        <a:xfrm>
          <a:off x="4329866" y="52631"/>
          <a:ext cx="3798093" cy="8352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l" defTabSz="1289050">
            <a:lnSpc>
              <a:spcPct val="90000"/>
            </a:lnSpc>
            <a:spcBef>
              <a:spcPct val="0"/>
            </a:spcBef>
            <a:spcAft>
              <a:spcPct val="35000"/>
            </a:spcAft>
            <a:buNone/>
          </a:pPr>
          <a:r>
            <a:rPr lang="en-US" sz="2900" kern="1200" dirty="0"/>
            <a:t>Leading</a:t>
          </a:r>
        </a:p>
      </dsp:txBody>
      <dsp:txXfrm>
        <a:off x="4329866" y="52631"/>
        <a:ext cx="3798093" cy="835200"/>
      </dsp:txXfrm>
    </dsp:sp>
    <dsp:sp modelId="{8DA4B35E-B44A-4860-B6AF-37E080E3B0D2}">
      <dsp:nvSpPr>
        <dsp:cNvPr id="0" name=""/>
        <dsp:cNvSpPr/>
      </dsp:nvSpPr>
      <dsp:spPr>
        <a:xfrm>
          <a:off x="4329866" y="887831"/>
          <a:ext cx="3798093" cy="308966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MFA adoption</a:t>
          </a:r>
        </a:p>
        <a:p>
          <a:pPr marL="285750" lvl="1" indent="-285750" algn="l" defTabSz="1289050">
            <a:lnSpc>
              <a:spcPct val="90000"/>
            </a:lnSpc>
            <a:spcBef>
              <a:spcPct val="0"/>
            </a:spcBef>
            <a:spcAft>
              <a:spcPct val="15000"/>
            </a:spcAft>
            <a:buChar char="•"/>
          </a:pPr>
          <a:r>
            <a:rPr lang="en-US" sz="2900" kern="1200" dirty="0"/>
            <a:t>Patch compliance</a:t>
          </a:r>
        </a:p>
        <a:p>
          <a:pPr marL="285750" lvl="1" indent="-285750" algn="l" defTabSz="1289050">
            <a:lnSpc>
              <a:spcPct val="90000"/>
            </a:lnSpc>
            <a:spcBef>
              <a:spcPct val="0"/>
            </a:spcBef>
            <a:spcAft>
              <a:spcPct val="15000"/>
            </a:spcAft>
            <a:buChar char="•"/>
          </a:pPr>
          <a:r>
            <a:rPr lang="en-US" sz="2900" kern="1200" dirty="0"/>
            <a:t>Detection time</a:t>
          </a:r>
        </a:p>
        <a:p>
          <a:pPr marL="285750" lvl="1" indent="-285750" algn="l" defTabSz="1289050">
            <a:lnSpc>
              <a:spcPct val="90000"/>
            </a:lnSpc>
            <a:spcBef>
              <a:spcPct val="0"/>
            </a:spcBef>
            <a:spcAft>
              <a:spcPct val="15000"/>
            </a:spcAft>
            <a:buChar char="•"/>
          </a:pPr>
          <a:r>
            <a:rPr lang="en-US" sz="2900" kern="1200" dirty="0"/>
            <a:t>Phishing resilience</a:t>
          </a:r>
        </a:p>
      </dsp:txBody>
      <dsp:txXfrm>
        <a:off x="4329866" y="887831"/>
        <a:ext cx="3798093" cy="308966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00886-0F52-485A-9B11-23B099F340F9}">
      <dsp:nvSpPr>
        <dsp:cNvPr id="0" name=""/>
        <dsp:cNvSpPr/>
      </dsp:nvSpPr>
      <dsp:spPr>
        <a:xfrm>
          <a:off x="972341" y="723"/>
          <a:ext cx="2833185" cy="16999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Shows how cyber risks are actively being reduced</a:t>
          </a:r>
        </a:p>
      </dsp:txBody>
      <dsp:txXfrm>
        <a:off x="972341" y="723"/>
        <a:ext cx="2833185" cy="1699911"/>
      </dsp:txXfrm>
    </dsp:sp>
    <dsp:sp modelId="{3711D88E-1DEC-4B61-A79D-55829964E609}">
      <dsp:nvSpPr>
        <dsp:cNvPr id="0" name=""/>
        <dsp:cNvSpPr/>
      </dsp:nvSpPr>
      <dsp:spPr>
        <a:xfrm>
          <a:off x="4088845" y="723"/>
          <a:ext cx="2833185" cy="16999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Connects initiatives to institutional risk priorities</a:t>
          </a:r>
        </a:p>
      </dsp:txBody>
      <dsp:txXfrm>
        <a:off x="4088845" y="723"/>
        <a:ext cx="2833185" cy="1699911"/>
      </dsp:txXfrm>
    </dsp:sp>
    <dsp:sp modelId="{FB886245-3DEA-4BFC-99D7-631BA22F355C}">
      <dsp:nvSpPr>
        <dsp:cNvPr id="0" name=""/>
        <dsp:cNvSpPr/>
      </dsp:nvSpPr>
      <dsp:spPr>
        <a:xfrm>
          <a:off x="972341" y="1983953"/>
          <a:ext cx="2833185" cy="16999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Provides visibility into progress and future investments</a:t>
          </a:r>
        </a:p>
      </dsp:txBody>
      <dsp:txXfrm>
        <a:off x="972341" y="1983953"/>
        <a:ext cx="2833185" cy="1699911"/>
      </dsp:txXfrm>
    </dsp:sp>
    <dsp:sp modelId="{7CC3A09C-2265-41DF-9F79-01F44B09E3AD}">
      <dsp:nvSpPr>
        <dsp:cNvPr id="0" name=""/>
        <dsp:cNvSpPr/>
      </dsp:nvSpPr>
      <dsp:spPr>
        <a:xfrm>
          <a:off x="4088845" y="1983953"/>
          <a:ext cx="2833185" cy="169991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Demonstrates continuous improvement in resilience</a:t>
          </a:r>
        </a:p>
      </dsp:txBody>
      <dsp:txXfrm>
        <a:off x="4088845" y="1983953"/>
        <a:ext cx="2833185" cy="16999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BC1651-2D48-4DFF-A1A5-B2232E2360D8}">
      <dsp:nvSpPr>
        <dsp:cNvPr id="0" name=""/>
        <dsp:cNvSpPr/>
      </dsp:nvSpPr>
      <dsp:spPr>
        <a:xfrm>
          <a:off x="0" y="734178"/>
          <a:ext cx="10636337"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Do initiatives align to the institution’s highest cyber risks?</a:t>
          </a:r>
        </a:p>
      </dsp:txBody>
      <dsp:txXfrm>
        <a:off x="28100" y="762278"/>
        <a:ext cx="10580137" cy="519439"/>
      </dsp:txXfrm>
    </dsp:sp>
    <dsp:sp modelId="{A057D4C9-8EE9-481F-956D-848A42209F03}">
      <dsp:nvSpPr>
        <dsp:cNvPr id="0" name=""/>
        <dsp:cNvSpPr/>
      </dsp:nvSpPr>
      <dsp:spPr>
        <a:xfrm>
          <a:off x="0" y="1378938"/>
          <a:ext cx="10636337"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Is progress and timeline clearly communicated to the board?</a:t>
          </a:r>
        </a:p>
      </dsp:txBody>
      <dsp:txXfrm>
        <a:off x="28100" y="1407038"/>
        <a:ext cx="10580137" cy="519439"/>
      </dsp:txXfrm>
    </dsp:sp>
    <dsp:sp modelId="{FF6C2D96-0FE4-447A-9E44-A21D5BD739EF}">
      <dsp:nvSpPr>
        <dsp:cNvPr id="0" name=""/>
        <dsp:cNvSpPr/>
      </dsp:nvSpPr>
      <dsp:spPr>
        <a:xfrm>
          <a:off x="0" y="2023698"/>
          <a:ext cx="10636337"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Do funding decisions align with risk priorities?</a:t>
          </a:r>
        </a:p>
      </dsp:txBody>
      <dsp:txXfrm>
        <a:off x="28100" y="2051798"/>
        <a:ext cx="10580137" cy="519439"/>
      </dsp:txXfrm>
    </dsp:sp>
    <dsp:sp modelId="{13E96309-11F8-4A0A-B410-9C609063CF06}">
      <dsp:nvSpPr>
        <dsp:cNvPr id="0" name=""/>
        <dsp:cNvSpPr/>
      </dsp:nvSpPr>
      <dsp:spPr>
        <a:xfrm>
          <a:off x="0" y="2668457"/>
          <a:ext cx="10636337"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Does the roadmap demonstrate measurable risk reduction over time?</a:t>
          </a:r>
        </a:p>
      </dsp:txBody>
      <dsp:txXfrm>
        <a:off x="28100" y="2696557"/>
        <a:ext cx="10580137" cy="51943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D6AA6-D4B4-4C10-BDDF-4E7C3CB5F95B}">
      <dsp:nvSpPr>
        <dsp:cNvPr id="0" name=""/>
        <dsp:cNvSpPr/>
      </dsp:nvSpPr>
      <dsp:spPr>
        <a:xfrm>
          <a:off x="0" y="70170"/>
          <a:ext cx="107442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Information security program maturity</a:t>
          </a:r>
        </a:p>
      </dsp:txBody>
      <dsp:txXfrm>
        <a:off x="25759" y="95929"/>
        <a:ext cx="10692682" cy="476152"/>
      </dsp:txXfrm>
    </dsp:sp>
    <dsp:sp modelId="{F0021B48-811F-4F7E-8FE5-DA3BAA468CF6}">
      <dsp:nvSpPr>
        <dsp:cNvPr id="0" name=""/>
        <dsp:cNvSpPr/>
      </dsp:nvSpPr>
      <dsp:spPr>
        <a:xfrm>
          <a:off x="0" y="661200"/>
          <a:ext cx="107442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Multi-factor authentication</a:t>
          </a:r>
        </a:p>
      </dsp:txBody>
      <dsp:txXfrm>
        <a:off x="25759" y="686959"/>
        <a:ext cx="10692682" cy="476152"/>
      </dsp:txXfrm>
    </dsp:sp>
    <dsp:sp modelId="{78F0573B-76FD-469E-AED5-2144336E60DF}">
      <dsp:nvSpPr>
        <dsp:cNvPr id="0" name=""/>
        <dsp:cNvSpPr/>
      </dsp:nvSpPr>
      <dsp:spPr>
        <a:xfrm>
          <a:off x="0" y="1252230"/>
          <a:ext cx="107442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IT inventories</a:t>
          </a:r>
        </a:p>
      </dsp:txBody>
      <dsp:txXfrm>
        <a:off x="25759" y="1277989"/>
        <a:ext cx="10692682" cy="476152"/>
      </dsp:txXfrm>
    </dsp:sp>
    <dsp:sp modelId="{4866E69E-0B0C-4BAF-8EE5-2E8A99F99912}">
      <dsp:nvSpPr>
        <dsp:cNvPr id="0" name=""/>
        <dsp:cNvSpPr/>
      </dsp:nvSpPr>
      <dsp:spPr>
        <a:xfrm>
          <a:off x="0" y="1843260"/>
          <a:ext cx="107442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Incident response / security monitoring</a:t>
          </a:r>
        </a:p>
      </dsp:txBody>
      <dsp:txXfrm>
        <a:off x="25759" y="1869019"/>
        <a:ext cx="10692682" cy="476152"/>
      </dsp:txXfrm>
    </dsp:sp>
    <dsp:sp modelId="{E34CF9AD-C665-4EBC-86BB-244ECEBDEDD3}">
      <dsp:nvSpPr>
        <dsp:cNvPr id="0" name=""/>
        <dsp:cNvSpPr/>
      </dsp:nvSpPr>
      <dsp:spPr>
        <a:xfrm>
          <a:off x="0" y="2434290"/>
          <a:ext cx="107442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Vulnerability management</a:t>
          </a:r>
        </a:p>
      </dsp:txBody>
      <dsp:txXfrm>
        <a:off x="25759" y="2460049"/>
        <a:ext cx="10692682" cy="476152"/>
      </dsp:txXfrm>
    </dsp:sp>
    <dsp:sp modelId="{2EA25BCD-7E52-4744-AAA0-F28C94752085}">
      <dsp:nvSpPr>
        <dsp:cNvPr id="0" name=""/>
        <dsp:cNvSpPr/>
      </dsp:nvSpPr>
      <dsp:spPr>
        <a:xfrm>
          <a:off x="0" y="3025320"/>
          <a:ext cx="107442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Vendor management</a:t>
          </a:r>
        </a:p>
      </dsp:txBody>
      <dsp:txXfrm>
        <a:off x="25759" y="3051079"/>
        <a:ext cx="10692682" cy="476152"/>
      </dsp:txXfrm>
    </dsp:sp>
    <dsp:sp modelId="{1B35105C-99CC-49C2-9F9D-DB0124D78F68}">
      <dsp:nvSpPr>
        <dsp:cNvPr id="0" name=""/>
        <dsp:cNvSpPr/>
      </dsp:nvSpPr>
      <dsp:spPr>
        <a:xfrm>
          <a:off x="0" y="3616350"/>
          <a:ext cx="10744200" cy="52767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Network age, security, funding</a:t>
          </a:r>
        </a:p>
      </dsp:txBody>
      <dsp:txXfrm>
        <a:off x="25759" y="3642109"/>
        <a:ext cx="10692682" cy="4761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35C9E-8B3C-45A5-8743-53F01DD81717}">
      <dsp:nvSpPr>
        <dsp:cNvPr id="0" name=""/>
        <dsp:cNvSpPr/>
      </dsp:nvSpPr>
      <dsp:spPr>
        <a:xfrm>
          <a:off x="1279387" y="569"/>
          <a:ext cx="2539123" cy="15234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Translate complexity</a:t>
          </a:r>
        </a:p>
      </dsp:txBody>
      <dsp:txXfrm>
        <a:off x="1279387" y="569"/>
        <a:ext cx="2539123" cy="1523474"/>
      </dsp:txXfrm>
    </dsp:sp>
    <dsp:sp modelId="{22B3599E-0967-40B5-ABF5-EAC386771A51}">
      <dsp:nvSpPr>
        <dsp:cNvPr id="0" name=""/>
        <dsp:cNvSpPr/>
      </dsp:nvSpPr>
      <dsp:spPr>
        <a:xfrm>
          <a:off x="4072423" y="569"/>
          <a:ext cx="2539123" cy="15234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Strengthen governance</a:t>
          </a:r>
        </a:p>
      </dsp:txBody>
      <dsp:txXfrm>
        <a:off x="4072423" y="569"/>
        <a:ext cx="2539123" cy="1523474"/>
      </dsp:txXfrm>
    </dsp:sp>
    <dsp:sp modelId="{590F4D63-5E3D-493C-BF9E-6006B3B38CA5}">
      <dsp:nvSpPr>
        <dsp:cNvPr id="0" name=""/>
        <dsp:cNvSpPr/>
      </dsp:nvSpPr>
      <dsp:spPr>
        <a:xfrm>
          <a:off x="1279387" y="1777956"/>
          <a:ext cx="2539123" cy="15234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Challenge narratives</a:t>
          </a:r>
        </a:p>
      </dsp:txBody>
      <dsp:txXfrm>
        <a:off x="1279387" y="1777956"/>
        <a:ext cx="2539123" cy="1523474"/>
      </dsp:txXfrm>
    </dsp:sp>
    <dsp:sp modelId="{563735A1-118B-498A-BA34-F0601DBAFD62}">
      <dsp:nvSpPr>
        <dsp:cNvPr id="0" name=""/>
        <dsp:cNvSpPr/>
      </dsp:nvSpPr>
      <dsp:spPr>
        <a:xfrm>
          <a:off x="4072423" y="1777956"/>
          <a:ext cx="2539123" cy="15234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Align risk with mission</a:t>
          </a:r>
        </a:p>
      </dsp:txBody>
      <dsp:txXfrm>
        <a:off x="4072423" y="1777956"/>
        <a:ext cx="2539123" cy="152347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14F93-8F6B-4BFD-93BB-B2F5BF532442}">
      <dsp:nvSpPr>
        <dsp:cNvPr id="0" name=""/>
        <dsp:cNvSpPr/>
      </dsp:nvSpPr>
      <dsp:spPr>
        <a:xfrm>
          <a:off x="-5066901" y="-776250"/>
          <a:ext cx="6034190" cy="6034190"/>
        </a:xfrm>
        <a:prstGeom prst="blockArc">
          <a:avLst>
            <a:gd name="adj1" fmla="val 18900000"/>
            <a:gd name="adj2" fmla="val 2700000"/>
            <a:gd name="adj3" fmla="val 35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696B02-23BD-48DC-BE32-9B0C57D55F36}">
      <dsp:nvSpPr>
        <dsp:cNvPr id="0" name=""/>
        <dsp:cNvSpPr/>
      </dsp:nvSpPr>
      <dsp:spPr>
        <a:xfrm>
          <a:off x="423135" y="280015"/>
          <a:ext cx="10030681" cy="5603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810"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Understand your board</a:t>
          </a:r>
        </a:p>
      </dsp:txBody>
      <dsp:txXfrm>
        <a:off x="423135" y="280015"/>
        <a:ext cx="10030681" cy="560390"/>
      </dsp:txXfrm>
    </dsp:sp>
    <dsp:sp modelId="{2C1E05B7-7FDA-4564-A60D-AF35C3CB4497}">
      <dsp:nvSpPr>
        <dsp:cNvPr id="0" name=""/>
        <dsp:cNvSpPr/>
      </dsp:nvSpPr>
      <dsp:spPr>
        <a:xfrm>
          <a:off x="72891" y="209967"/>
          <a:ext cx="700487" cy="70048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2E9DB0-83E6-42A2-98DE-B4DBA54A9ADC}">
      <dsp:nvSpPr>
        <dsp:cNvPr id="0" name=""/>
        <dsp:cNvSpPr/>
      </dsp:nvSpPr>
      <dsp:spPr>
        <a:xfrm>
          <a:off x="824694" y="1120332"/>
          <a:ext cx="9629121" cy="5603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810"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Understand your IT and risks </a:t>
          </a:r>
        </a:p>
      </dsp:txBody>
      <dsp:txXfrm>
        <a:off x="824694" y="1120332"/>
        <a:ext cx="9629121" cy="560390"/>
      </dsp:txXfrm>
    </dsp:sp>
    <dsp:sp modelId="{57044DB9-5543-49E8-A3FA-16634D86C2D0}">
      <dsp:nvSpPr>
        <dsp:cNvPr id="0" name=""/>
        <dsp:cNvSpPr/>
      </dsp:nvSpPr>
      <dsp:spPr>
        <a:xfrm>
          <a:off x="474450" y="1050283"/>
          <a:ext cx="700487" cy="70048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55023D7-4C50-43A0-B3C3-A49EB45DC509}">
      <dsp:nvSpPr>
        <dsp:cNvPr id="0" name=""/>
        <dsp:cNvSpPr/>
      </dsp:nvSpPr>
      <dsp:spPr>
        <a:xfrm>
          <a:off x="947941" y="1960649"/>
          <a:ext cx="9505875" cy="5603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810"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Clear insights drive governance</a:t>
          </a:r>
        </a:p>
      </dsp:txBody>
      <dsp:txXfrm>
        <a:off x="947941" y="1960649"/>
        <a:ext cx="9505875" cy="560390"/>
      </dsp:txXfrm>
    </dsp:sp>
    <dsp:sp modelId="{682E1411-8CEE-428E-A594-3C3AA1E3461A}">
      <dsp:nvSpPr>
        <dsp:cNvPr id="0" name=""/>
        <dsp:cNvSpPr/>
      </dsp:nvSpPr>
      <dsp:spPr>
        <a:xfrm>
          <a:off x="597697" y="1890600"/>
          <a:ext cx="700487" cy="70048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C379AE-B3E7-49E9-BFAF-20EE5B1849C1}">
      <dsp:nvSpPr>
        <dsp:cNvPr id="0" name=""/>
        <dsp:cNvSpPr/>
      </dsp:nvSpPr>
      <dsp:spPr>
        <a:xfrm>
          <a:off x="824694" y="2800965"/>
          <a:ext cx="9629121" cy="5603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810"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Balanced reporting builds trust</a:t>
          </a:r>
        </a:p>
      </dsp:txBody>
      <dsp:txXfrm>
        <a:off x="824694" y="2800965"/>
        <a:ext cx="9629121" cy="560390"/>
      </dsp:txXfrm>
    </dsp:sp>
    <dsp:sp modelId="{5998483E-E418-48DA-91CA-342162265564}">
      <dsp:nvSpPr>
        <dsp:cNvPr id="0" name=""/>
        <dsp:cNvSpPr/>
      </dsp:nvSpPr>
      <dsp:spPr>
        <a:xfrm>
          <a:off x="474450" y="2730917"/>
          <a:ext cx="700487" cy="70048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FC336B-E2F3-4952-A240-09FE702AA33A}">
      <dsp:nvSpPr>
        <dsp:cNvPr id="0" name=""/>
        <dsp:cNvSpPr/>
      </dsp:nvSpPr>
      <dsp:spPr>
        <a:xfrm>
          <a:off x="423135" y="3641282"/>
          <a:ext cx="10030681" cy="56039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810" tIns="53340" rIns="53340" bIns="53340" numCol="1" spcCol="1270" anchor="ctr" anchorCtr="0">
          <a:noAutofit/>
        </a:bodyPr>
        <a:lstStyle/>
        <a:p>
          <a:pPr marL="0" lvl="0" indent="0" algn="l" defTabSz="933450">
            <a:lnSpc>
              <a:spcPct val="90000"/>
            </a:lnSpc>
            <a:spcBef>
              <a:spcPct val="0"/>
            </a:spcBef>
            <a:spcAft>
              <a:spcPct val="35000"/>
            </a:spcAft>
            <a:buNone/>
          </a:pPr>
          <a:r>
            <a:rPr lang="en-US" sz="2100" kern="1200" dirty="0"/>
            <a:t>Audit supports the full picture and provides context for board, risk, and IT </a:t>
          </a:r>
        </a:p>
      </dsp:txBody>
      <dsp:txXfrm>
        <a:off x="423135" y="3641282"/>
        <a:ext cx="10030681" cy="560390"/>
      </dsp:txXfrm>
    </dsp:sp>
    <dsp:sp modelId="{93C73D0E-5346-4440-8FFF-4271277211A2}">
      <dsp:nvSpPr>
        <dsp:cNvPr id="0" name=""/>
        <dsp:cNvSpPr/>
      </dsp:nvSpPr>
      <dsp:spPr>
        <a:xfrm>
          <a:off x="72891" y="3571233"/>
          <a:ext cx="700487" cy="70048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BA845-C7F8-449A-9FDB-548461F20DE3}">
      <dsp:nvSpPr>
        <dsp:cNvPr id="0" name=""/>
        <dsp:cNvSpPr/>
      </dsp:nvSpPr>
      <dsp:spPr>
        <a:xfrm>
          <a:off x="8656105" y="1335759"/>
          <a:ext cx="1973732" cy="197405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9D11E7-0C09-4589-858E-D8D947A1EEBB}">
      <dsp:nvSpPr>
        <dsp:cNvPr id="0" name=""/>
        <dsp:cNvSpPr/>
      </dsp:nvSpPr>
      <dsp:spPr>
        <a:xfrm>
          <a:off x="8721231" y="1401573"/>
          <a:ext cx="1842430" cy="184242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Update internal audit plan, as needed</a:t>
          </a:r>
        </a:p>
      </dsp:txBody>
      <dsp:txXfrm>
        <a:off x="8984885" y="1664826"/>
        <a:ext cx="1316171" cy="1315921"/>
      </dsp:txXfrm>
    </dsp:sp>
    <dsp:sp modelId="{93A219ED-E63A-4900-84C3-9E036E267A05}">
      <dsp:nvSpPr>
        <dsp:cNvPr id="0" name=""/>
        <dsp:cNvSpPr/>
      </dsp:nvSpPr>
      <dsp:spPr>
        <a:xfrm rot="2700000">
          <a:off x="6615260" y="1335862"/>
          <a:ext cx="1973504" cy="197350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B38D97-6F2A-4844-A4E1-DF13F107E908}">
      <dsp:nvSpPr>
        <dsp:cNvPr id="0" name=""/>
        <dsp:cNvSpPr/>
      </dsp:nvSpPr>
      <dsp:spPr>
        <a:xfrm>
          <a:off x="6682372" y="1401573"/>
          <a:ext cx="1842430" cy="184242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Decide how best to address</a:t>
          </a:r>
        </a:p>
      </dsp:txBody>
      <dsp:txXfrm>
        <a:off x="6944976" y="1664826"/>
        <a:ext cx="1316171" cy="1315921"/>
      </dsp:txXfrm>
    </dsp:sp>
    <dsp:sp modelId="{69661C5D-2782-4778-B45B-A47171AA6387}">
      <dsp:nvSpPr>
        <dsp:cNvPr id="0" name=""/>
        <dsp:cNvSpPr/>
      </dsp:nvSpPr>
      <dsp:spPr>
        <a:xfrm rot="2700000">
          <a:off x="4576401" y="1335862"/>
          <a:ext cx="1973504" cy="197350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27185E-DA09-4E4A-B909-2DA520993847}">
      <dsp:nvSpPr>
        <dsp:cNvPr id="0" name=""/>
        <dsp:cNvSpPr/>
      </dsp:nvSpPr>
      <dsp:spPr>
        <a:xfrm>
          <a:off x="4642463" y="1401573"/>
          <a:ext cx="1842430" cy="184242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Courier New" panose="02070309020205020404" pitchFamily="49" charset="0"/>
            <a:buNone/>
          </a:pPr>
          <a:r>
            <a:rPr lang="en-US" sz="1400" b="1" kern="1200" dirty="0"/>
            <a:t>Assess their concerns</a:t>
          </a:r>
        </a:p>
      </dsp:txBody>
      <dsp:txXfrm>
        <a:off x="4905068" y="1664826"/>
        <a:ext cx="1316171" cy="1315921"/>
      </dsp:txXfrm>
    </dsp:sp>
    <dsp:sp modelId="{EDBC1138-899F-4A25-974A-0DAFB858EF9B}">
      <dsp:nvSpPr>
        <dsp:cNvPr id="0" name=""/>
        <dsp:cNvSpPr/>
      </dsp:nvSpPr>
      <dsp:spPr>
        <a:xfrm rot="2700000">
          <a:off x="2536492" y="1335862"/>
          <a:ext cx="1973504" cy="197350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0945FC-BA47-4DA2-B140-A3B24B828D31}">
      <dsp:nvSpPr>
        <dsp:cNvPr id="0" name=""/>
        <dsp:cNvSpPr/>
      </dsp:nvSpPr>
      <dsp:spPr>
        <a:xfrm>
          <a:off x="2602555" y="1401573"/>
          <a:ext cx="1842430" cy="184242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Font typeface="Courier New" panose="02070309020205020404" pitchFamily="49" charset="0"/>
            <a:buNone/>
          </a:pPr>
          <a:r>
            <a:rPr lang="en-US" sz="1400" b="1" kern="1200" dirty="0"/>
            <a:t>Foster open, ongoing  conversations</a:t>
          </a:r>
        </a:p>
      </dsp:txBody>
      <dsp:txXfrm>
        <a:off x="2866209" y="1664826"/>
        <a:ext cx="1316171" cy="1315921"/>
      </dsp:txXfrm>
    </dsp:sp>
    <dsp:sp modelId="{B4B9929E-C6B8-4944-A3E5-A91DEB37CF83}">
      <dsp:nvSpPr>
        <dsp:cNvPr id="0" name=""/>
        <dsp:cNvSpPr/>
      </dsp:nvSpPr>
      <dsp:spPr>
        <a:xfrm rot="2700000">
          <a:off x="496584" y="1335862"/>
          <a:ext cx="1973504" cy="197350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E6853A-EC02-41B3-BF4C-7A859BA89BDD}">
      <dsp:nvSpPr>
        <dsp:cNvPr id="0" name=""/>
        <dsp:cNvSpPr/>
      </dsp:nvSpPr>
      <dsp:spPr>
        <a:xfrm>
          <a:off x="562646" y="1401573"/>
          <a:ext cx="1842430" cy="1842428"/>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Understand perspectives and backgrounds</a:t>
          </a:r>
          <a:endParaRPr lang="en-US" sz="1400" kern="1200" dirty="0"/>
        </a:p>
      </dsp:txBody>
      <dsp:txXfrm>
        <a:off x="826300" y="1664826"/>
        <a:ext cx="1316171" cy="13159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19000-CB1A-41E6-BF5B-70788B0F2B66}">
      <dsp:nvSpPr>
        <dsp:cNvPr id="0" name=""/>
        <dsp:cNvSpPr/>
      </dsp:nvSpPr>
      <dsp:spPr>
        <a:xfrm>
          <a:off x="0" y="761332"/>
          <a:ext cx="2996924" cy="17981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Provide education or SME presentations</a:t>
          </a:r>
        </a:p>
      </dsp:txBody>
      <dsp:txXfrm>
        <a:off x="0" y="761332"/>
        <a:ext cx="2996924" cy="1798154"/>
      </dsp:txXfrm>
    </dsp:sp>
    <dsp:sp modelId="{E9FCD858-A584-49EE-A133-BFFBE9EAFCDF}">
      <dsp:nvSpPr>
        <dsp:cNvPr id="0" name=""/>
        <dsp:cNvSpPr/>
      </dsp:nvSpPr>
      <dsp:spPr>
        <a:xfrm>
          <a:off x="3296616" y="761332"/>
          <a:ext cx="2996924" cy="17981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Leverage board or AC chair to deliver message</a:t>
          </a:r>
        </a:p>
      </dsp:txBody>
      <dsp:txXfrm>
        <a:off x="3296616" y="761332"/>
        <a:ext cx="2996924" cy="1798154"/>
      </dsp:txXfrm>
    </dsp:sp>
    <dsp:sp modelId="{B363E666-40C5-444E-A929-40FC22039101}">
      <dsp:nvSpPr>
        <dsp:cNvPr id="0" name=""/>
        <dsp:cNvSpPr/>
      </dsp:nvSpPr>
      <dsp:spPr>
        <a:xfrm>
          <a:off x="6593232" y="761332"/>
          <a:ext cx="2996924" cy="17981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Encourage ongoing presentation from management</a:t>
          </a:r>
        </a:p>
      </dsp:txBody>
      <dsp:txXfrm>
        <a:off x="6593232" y="761332"/>
        <a:ext cx="2996924" cy="1798154"/>
      </dsp:txXfrm>
    </dsp:sp>
    <dsp:sp modelId="{7070400E-E6DB-4DDA-8ED3-FE6D805FAD41}">
      <dsp:nvSpPr>
        <dsp:cNvPr id="0" name=""/>
        <dsp:cNvSpPr/>
      </dsp:nvSpPr>
      <dsp:spPr>
        <a:xfrm>
          <a:off x="0" y="2859179"/>
          <a:ext cx="2996924" cy="17981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Agree on targeted sub risks for audit</a:t>
          </a:r>
        </a:p>
      </dsp:txBody>
      <dsp:txXfrm>
        <a:off x="0" y="2859179"/>
        <a:ext cx="2996924" cy="1798154"/>
      </dsp:txXfrm>
    </dsp:sp>
    <dsp:sp modelId="{D9B9539E-323E-45DD-994A-7A4BF23157FB}">
      <dsp:nvSpPr>
        <dsp:cNvPr id="0" name=""/>
        <dsp:cNvSpPr/>
      </dsp:nvSpPr>
      <dsp:spPr>
        <a:xfrm>
          <a:off x="3296616" y="2859179"/>
          <a:ext cx="2996924" cy="17981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Utilize advisory reviews to elevate concrete examples of risks</a:t>
          </a:r>
        </a:p>
      </dsp:txBody>
      <dsp:txXfrm>
        <a:off x="3296616" y="2859179"/>
        <a:ext cx="2996924" cy="1798154"/>
      </dsp:txXfrm>
    </dsp:sp>
    <dsp:sp modelId="{77C4634F-8A54-4311-ADF4-2A5C2E053AF6}">
      <dsp:nvSpPr>
        <dsp:cNvPr id="0" name=""/>
        <dsp:cNvSpPr/>
      </dsp:nvSpPr>
      <dsp:spPr>
        <a:xfrm>
          <a:off x="6586369" y="2859179"/>
          <a:ext cx="2996924" cy="17981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Consider maturity models, benchmarking, etc. to add context</a:t>
          </a:r>
        </a:p>
      </dsp:txBody>
      <dsp:txXfrm>
        <a:off x="6586369" y="2859179"/>
        <a:ext cx="2996924" cy="17981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97D86-9797-4622-B683-303A4D87CCB0}">
      <dsp:nvSpPr>
        <dsp:cNvPr id="0" name=""/>
        <dsp:cNvSpPr/>
      </dsp:nvSpPr>
      <dsp:spPr>
        <a:xfrm>
          <a:off x="2787" y="559981"/>
          <a:ext cx="2211413" cy="13268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Open access environments </a:t>
          </a:r>
        </a:p>
      </dsp:txBody>
      <dsp:txXfrm>
        <a:off x="2787" y="559981"/>
        <a:ext cx="2211413" cy="1326847"/>
      </dsp:txXfrm>
    </dsp:sp>
    <dsp:sp modelId="{34CBA28E-6328-4819-B23D-1D5253FD4DCA}">
      <dsp:nvSpPr>
        <dsp:cNvPr id="0" name=""/>
        <dsp:cNvSpPr/>
      </dsp:nvSpPr>
      <dsp:spPr>
        <a:xfrm>
          <a:off x="2435342" y="559981"/>
          <a:ext cx="2211413" cy="13268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Research</a:t>
          </a:r>
        </a:p>
      </dsp:txBody>
      <dsp:txXfrm>
        <a:off x="2435342" y="559981"/>
        <a:ext cx="2211413" cy="1326847"/>
      </dsp:txXfrm>
    </dsp:sp>
    <dsp:sp modelId="{53E57015-BF6E-490D-A85F-6FDBB717C75E}">
      <dsp:nvSpPr>
        <dsp:cNvPr id="0" name=""/>
        <dsp:cNvSpPr/>
      </dsp:nvSpPr>
      <dsp:spPr>
        <a:xfrm>
          <a:off x="4867896" y="559981"/>
          <a:ext cx="2211413" cy="13268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Susceptible, users</a:t>
          </a:r>
        </a:p>
      </dsp:txBody>
      <dsp:txXfrm>
        <a:off x="4867896" y="559981"/>
        <a:ext cx="2211413" cy="1326847"/>
      </dsp:txXfrm>
    </dsp:sp>
    <dsp:sp modelId="{8F9277B5-A92F-4598-8AC6-52E69095315D}">
      <dsp:nvSpPr>
        <dsp:cNvPr id="0" name=""/>
        <dsp:cNvSpPr/>
      </dsp:nvSpPr>
      <dsp:spPr>
        <a:xfrm>
          <a:off x="7300451" y="559981"/>
          <a:ext cx="2211413" cy="13268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Remote operations</a:t>
          </a:r>
        </a:p>
      </dsp:txBody>
      <dsp:txXfrm>
        <a:off x="7300451" y="559981"/>
        <a:ext cx="2211413" cy="1326847"/>
      </dsp:txXfrm>
    </dsp:sp>
    <dsp:sp modelId="{8F6A8414-20A9-4E47-B679-5F42A53C4948}">
      <dsp:nvSpPr>
        <dsp:cNvPr id="0" name=""/>
        <dsp:cNvSpPr/>
      </dsp:nvSpPr>
      <dsp:spPr>
        <a:xfrm>
          <a:off x="1219064" y="2107971"/>
          <a:ext cx="2211413" cy="13268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Outdated systems </a:t>
          </a:r>
        </a:p>
      </dsp:txBody>
      <dsp:txXfrm>
        <a:off x="1219064" y="2107971"/>
        <a:ext cx="2211413" cy="1326847"/>
      </dsp:txXfrm>
    </dsp:sp>
    <dsp:sp modelId="{64F98919-828C-45D8-8B26-8A2FEA9A1695}">
      <dsp:nvSpPr>
        <dsp:cNvPr id="0" name=""/>
        <dsp:cNvSpPr/>
      </dsp:nvSpPr>
      <dsp:spPr>
        <a:xfrm>
          <a:off x="3651619" y="2107971"/>
          <a:ext cx="2211413" cy="13268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Decentralized technology </a:t>
          </a:r>
        </a:p>
      </dsp:txBody>
      <dsp:txXfrm>
        <a:off x="3651619" y="2107971"/>
        <a:ext cx="2211413" cy="1326847"/>
      </dsp:txXfrm>
    </dsp:sp>
    <dsp:sp modelId="{8D4891E7-2A19-4C20-8F07-5A8E444B9923}">
      <dsp:nvSpPr>
        <dsp:cNvPr id="0" name=""/>
        <dsp:cNvSpPr/>
      </dsp:nvSpPr>
      <dsp:spPr>
        <a:xfrm>
          <a:off x="6084173" y="2107971"/>
          <a:ext cx="2211413" cy="132684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Personal data (PII, PHI)</a:t>
          </a:r>
        </a:p>
      </dsp:txBody>
      <dsp:txXfrm>
        <a:off x="6084173" y="2107971"/>
        <a:ext cx="2211413" cy="13268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719000-CB1A-41E6-BF5B-70788B0F2B66}">
      <dsp:nvSpPr>
        <dsp:cNvPr id="0" name=""/>
        <dsp:cNvSpPr/>
      </dsp:nvSpPr>
      <dsp:spPr>
        <a:xfrm>
          <a:off x="0" y="761332"/>
          <a:ext cx="2996924" cy="17981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Distributed nature of IT people and systems</a:t>
          </a:r>
        </a:p>
      </dsp:txBody>
      <dsp:txXfrm>
        <a:off x="0" y="761332"/>
        <a:ext cx="2996924" cy="1798154"/>
      </dsp:txXfrm>
    </dsp:sp>
    <dsp:sp modelId="{621A3A91-7CC6-42B0-930A-C67863E93D0F}">
      <dsp:nvSpPr>
        <dsp:cNvPr id="0" name=""/>
        <dsp:cNvSpPr/>
      </dsp:nvSpPr>
      <dsp:spPr>
        <a:xfrm>
          <a:off x="3296616" y="761332"/>
          <a:ext cx="2996924" cy="17981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Collaboration with internal and external stakeholders</a:t>
          </a:r>
        </a:p>
      </dsp:txBody>
      <dsp:txXfrm>
        <a:off x="3296616" y="761332"/>
        <a:ext cx="2996924" cy="1798154"/>
      </dsp:txXfrm>
    </dsp:sp>
    <dsp:sp modelId="{852C4E8C-0B4B-4161-A15A-0828718E4C7B}">
      <dsp:nvSpPr>
        <dsp:cNvPr id="0" name=""/>
        <dsp:cNvSpPr/>
      </dsp:nvSpPr>
      <dsp:spPr>
        <a:xfrm>
          <a:off x="6593232" y="761332"/>
          <a:ext cx="2996924" cy="17981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Investment have traditionally been addressed as needed vs. strategically</a:t>
          </a:r>
        </a:p>
      </dsp:txBody>
      <dsp:txXfrm>
        <a:off x="6593232" y="761332"/>
        <a:ext cx="2996924" cy="1798154"/>
      </dsp:txXfrm>
    </dsp:sp>
    <dsp:sp modelId="{69489557-4362-4D18-98BD-8323D0870093}">
      <dsp:nvSpPr>
        <dsp:cNvPr id="0" name=""/>
        <dsp:cNvSpPr/>
      </dsp:nvSpPr>
      <dsp:spPr>
        <a:xfrm>
          <a:off x="0" y="2859179"/>
          <a:ext cx="2996924" cy="17981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Addressing compliance across varied portions of the enterprise (e.g., FERPA, HIPAA, GLBA) </a:t>
          </a:r>
        </a:p>
      </dsp:txBody>
      <dsp:txXfrm>
        <a:off x="0" y="2859179"/>
        <a:ext cx="2996924" cy="1798154"/>
      </dsp:txXfrm>
    </dsp:sp>
    <dsp:sp modelId="{87128904-1244-4BF3-8DA7-F9FF4BFD3A7A}">
      <dsp:nvSpPr>
        <dsp:cNvPr id="0" name=""/>
        <dsp:cNvSpPr/>
      </dsp:nvSpPr>
      <dsp:spPr>
        <a:xfrm>
          <a:off x="3296616" y="2859179"/>
          <a:ext cx="2996924" cy="17981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Numerous offices involved in implementing, monitoring, governing</a:t>
          </a:r>
        </a:p>
      </dsp:txBody>
      <dsp:txXfrm>
        <a:off x="3296616" y="2859179"/>
        <a:ext cx="2996924" cy="1798154"/>
      </dsp:txXfrm>
    </dsp:sp>
    <dsp:sp modelId="{566F0825-6423-43F0-B9D4-D2FA65261090}">
      <dsp:nvSpPr>
        <dsp:cNvPr id="0" name=""/>
        <dsp:cNvSpPr/>
      </dsp:nvSpPr>
      <dsp:spPr>
        <a:xfrm>
          <a:off x="6593232" y="2859179"/>
          <a:ext cx="2996924" cy="17981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Difficult to discuss cyber and IT risks without jargon</a:t>
          </a:r>
        </a:p>
      </dsp:txBody>
      <dsp:txXfrm>
        <a:off x="6593232" y="2859179"/>
        <a:ext cx="2996924" cy="17981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CA9B9-4BC6-4F09-B472-C2E9D9E99D2C}">
      <dsp:nvSpPr>
        <dsp:cNvPr id="0" name=""/>
        <dsp:cNvSpPr/>
      </dsp:nvSpPr>
      <dsp:spPr>
        <a:xfrm>
          <a:off x="6057" y="0"/>
          <a:ext cx="2125563" cy="43192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Reputation</a:t>
          </a:r>
        </a:p>
      </dsp:txBody>
      <dsp:txXfrm>
        <a:off x="6057" y="0"/>
        <a:ext cx="2125563" cy="1295767"/>
      </dsp:txXfrm>
    </dsp:sp>
    <dsp:sp modelId="{353E3418-01AF-4BB2-82E0-0D9D22B09A6A}">
      <dsp:nvSpPr>
        <dsp:cNvPr id="0" name=""/>
        <dsp:cNvSpPr/>
      </dsp:nvSpPr>
      <dsp:spPr>
        <a:xfrm>
          <a:off x="218613" y="1297033"/>
          <a:ext cx="1700450" cy="13023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dirty="0"/>
            <a:t>Damage to brand/negative publicity</a:t>
          </a:r>
        </a:p>
      </dsp:txBody>
      <dsp:txXfrm>
        <a:off x="256756" y="1335176"/>
        <a:ext cx="1624164" cy="1226019"/>
      </dsp:txXfrm>
    </dsp:sp>
    <dsp:sp modelId="{9178103E-8E46-46D6-954D-26C423EB289C}">
      <dsp:nvSpPr>
        <dsp:cNvPr id="0" name=""/>
        <dsp:cNvSpPr/>
      </dsp:nvSpPr>
      <dsp:spPr>
        <a:xfrm>
          <a:off x="218613" y="2799693"/>
          <a:ext cx="1700450" cy="13023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rtl="0">
            <a:lnSpc>
              <a:spcPct val="90000"/>
            </a:lnSpc>
            <a:spcBef>
              <a:spcPct val="0"/>
            </a:spcBef>
            <a:spcAft>
              <a:spcPct val="35000"/>
            </a:spcAft>
            <a:buNone/>
          </a:pPr>
          <a:r>
            <a:rPr lang="en-US" sz="1300" kern="1200" dirty="0"/>
            <a:t>Damage to individual faculty/</a:t>
          </a:r>
          <a:r>
            <a:rPr lang="en-US" sz="1300" kern="1200" dirty="0">
              <a:latin typeface="Arial" panose="020B0604020202020204"/>
            </a:rPr>
            <a:t> </a:t>
          </a:r>
          <a:r>
            <a:rPr lang="en-US" sz="1300" kern="1200" dirty="0"/>
            <a:t>researcher professional standing</a:t>
          </a:r>
        </a:p>
      </dsp:txBody>
      <dsp:txXfrm>
        <a:off x="256756" y="2837836"/>
        <a:ext cx="1624164" cy="1226019"/>
      </dsp:txXfrm>
    </dsp:sp>
    <dsp:sp modelId="{553D8AD1-7365-482E-B5F3-3D0EDA2F4C89}">
      <dsp:nvSpPr>
        <dsp:cNvPr id="0" name=""/>
        <dsp:cNvSpPr/>
      </dsp:nvSpPr>
      <dsp:spPr>
        <a:xfrm>
          <a:off x="2291037" y="0"/>
          <a:ext cx="2125563" cy="43192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Competitive</a:t>
          </a:r>
        </a:p>
      </dsp:txBody>
      <dsp:txXfrm>
        <a:off x="2291037" y="0"/>
        <a:ext cx="2125563" cy="1295767"/>
      </dsp:txXfrm>
    </dsp:sp>
    <dsp:sp modelId="{CD5102FA-40D8-4B35-885F-9A895EFEB857}">
      <dsp:nvSpPr>
        <dsp:cNvPr id="0" name=""/>
        <dsp:cNvSpPr/>
      </dsp:nvSpPr>
      <dsp:spPr>
        <a:xfrm>
          <a:off x="2503594" y="1297033"/>
          <a:ext cx="1700450" cy="13023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Loss of intellectual property</a:t>
          </a:r>
        </a:p>
      </dsp:txBody>
      <dsp:txXfrm>
        <a:off x="2541737" y="1335176"/>
        <a:ext cx="1624164" cy="1226019"/>
      </dsp:txXfrm>
    </dsp:sp>
    <dsp:sp modelId="{2BACA708-FFA6-4156-9D1E-8C9DCA9A6F43}">
      <dsp:nvSpPr>
        <dsp:cNvPr id="0" name=""/>
        <dsp:cNvSpPr/>
      </dsp:nvSpPr>
      <dsp:spPr>
        <a:xfrm>
          <a:off x="2503594" y="2799693"/>
          <a:ext cx="1700450" cy="13023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Damage to relationships with partners (e.g., research sponsors, other institutions)</a:t>
          </a:r>
        </a:p>
      </dsp:txBody>
      <dsp:txXfrm>
        <a:off x="2541737" y="2837836"/>
        <a:ext cx="1624164" cy="1226019"/>
      </dsp:txXfrm>
    </dsp:sp>
    <dsp:sp modelId="{C485810D-FC16-4FE1-AC07-13844DAD65A2}">
      <dsp:nvSpPr>
        <dsp:cNvPr id="0" name=""/>
        <dsp:cNvSpPr/>
      </dsp:nvSpPr>
      <dsp:spPr>
        <a:xfrm>
          <a:off x="4576018" y="0"/>
          <a:ext cx="2125563" cy="43192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Operational</a:t>
          </a:r>
        </a:p>
      </dsp:txBody>
      <dsp:txXfrm>
        <a:off x="4576018" y="0"/>
        <a:ext cx="2125563" cy="1295767"/>
      </dsp:txXfrm>
    </dsp:sp>
    <dsp:sp modelId="{495E470F-84F8-45A1-BD88-E8BCA421E350}">
      <dsp:nvSpPr>
        <dsp:cNvPr id="0" name=""/>
        <dsp:cNvSpPr/>
      </dsp:nvSpPr>
      <dsp:spPr>
        <a:xfrm>
          <a:off x="4788574" y="1297033"/>
          <a:ext cx="1700450" cy="13023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Loss of time spent to respond</a:t>
          </a:r>
        </a:p>
      </dsp:txBody>
      <dsp:txXfrm>
        <a:off x="4826717" y="1335176"/>
        <a:ext cx="1624164" cy="1226019"/>
      </dsp:txXfrm>
    </dsp:sp>
    <dsp:sp modelId="{4271D7FC-F2F2-4776-9B82-D7BE871851D4}">
      <dsp:nvSpPr>
        <dsp:cNvPr id="0" name=""/>
        <dsp:cNvSpPr/>
      </dsp:nvSpPr>
      <dsp:spPr>
        <a:xfrm>
          <a:off x="4788574" y="2799693"/>
          <a:ext cx="1700450" cy="13023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Loss of ability to operate or continue work</a:t>
          </a:r>
        </a:p>
      </dsp:txBody>
      <dsp:txXfrm>
        <a:off x="4826717" y="2837836"/>
        <a:ext cx="1624164" cy="1226019"/>
      </dsp:txXfrm>
    </dsp:sp>
    <dsp:sp modelId="{EBB1E10C-47CB-49AE-B11A-07C6AE1864C9}">
      <dsp:nvSpPr>
        <dsp:cNvPr id="0" name=""/>
        <dsp:cNvSpPr/>
      </dsp:nvSpPr>
      <dsp:spPr>
        <a:xfrm>
          <a:off x="6860998" y="0"/>
          <a:ext cx="2125563" cy="43192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Financial</a:t>
          </a:r>
        </a:p>
      </dsp:txBody>
      <dsp:txXfrm>
        <a:off x="6860998" y="0"/>
        <a:ext cx="2125563" cy="1295767"/>
      </dsp:txXfrm>
    </dsp:sp>
    <dsp:sp modelId="{624E567E-32B2-45B2-8793-DF6C885C9ABB}">
      <dsp:nvSpPr>
        <dsp:cNvPr id="0" name=""/>
        <dsp:cNvSpPr/>
      </dsp:nvSpPr>
      <dsp:spPr>
        <a:xfrm>
          <a:off x="7073555" y="1297033"/>
          <a:ext cx="1700450" cy="13023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Cost of response for incidents</a:t>
          </a:r>
        </a:p>
      </dsp:txBody>
      <dsp:txXfrm>
        <a:off x="7111698" y="1335176"/>
        <a:ext cx="1624164" cy="1226019"/>
      </dsp:txXfrm>
    </dsp:sp>
    <dsp:sp modelId="{B91F15F2-211E-467C-B350-3AA311BE8358}">
      <dsp:nvSpPr>
        <dsp:cNvPr id="0" name=""/>
        <dsp:cNvSpPr/>
      </dsp:nvSpPr>
      <dsp:spPr>
        <a:xfrm>
          <a:off x="7073555" y="2799693"/>
          <a:ext cx="1700450" cy="13023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Loss of future funding</a:t>
          </a:r>
        </a:p>
      </dsp:txBody>
      <dsp:txXfrm>
        <a:off x="7111698" y="2837836"/>
        <a:ext cx="1624164" cy="1226019"/>
      </dsp:txXfrm>
    </dsp:sp>
    <dsp:sp modelId="{F6096B83-253E-4FCB-99D3-814A86C5C02F}">
      <dsp:nvSpPr>
        <dsp:cNvPr id="0" name=""/>
        <dsp:cNvSpPr/>
      </dsp:nvSpPr>
      <dsp:spPr>
        <a:xfrm>
          <a:off x="9145979" y="0"/>
          <a:ext cx="2125563" cy="431922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Regulatory</a:t>
          </a:r>
        </a:p>
      </dsp:txBody>
      <dsp:txXfrm>
        <a:off x="9145979" y="0"/>
        <a:ext cx="2125563" cy="1295767"/>
      </dsp:txXfrm>
    </dsp:sp>
    <dsp:sp modelId="{A509DE3B-A125-4FD9-997F-098644CBE7EE}">
      <dsp:nvSpPr>
        <dsp:cNvPr id="0" name=""/>
        <dsp:cNvSpPr/>
      </dsp:nvSpPr>
      <dsp:spPr>
        <a:xfrm>
          <a:off x="9358535" y="1297033"/>
          <a:ext cx="1700450" cy="13023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Effort to address requirements</a:t>
          </a:r>
        </a:p>
      </dsp:txBody>
      <dsp:txXfrm>
        <a:off x="9396678" y="1335176"/>
        <a:ext cx="1624164" cy="1226019"/>
      </dsp:txXfrm>
    </dsp:sp>
    <dsp:sp modelId="{7EC0C4FF-723C-46BD-9AE1-F33821EB7A6B}">
      <dsp:nvSpPr>
        <dsp:cNvPr id="0" name=""/>
        <dsp:cNvSpPr/>
      </dsp:nvSpPr>
      <dsp:spPr>
        <a:xfrm>
          <a:off x="9358535" y="2799693"/>
          <a:ext cx="1700450" cy="130230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Cost of fines, sanctions</a:t>
          </a:r>
        </a:p>
      </dsp:txBody>
      <dsp:txXfrm>
        <a:off x="9396678" y="2837836"/>
        <a:ext cx="1624164" cy="122601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231AD-EFA6-498B-A700-A4049CE0404F}">
      <dsp:nvSpPr>
        <dsp:cNvPr id="0" name=""/>
        <dsp:cNvSpPr/>
      </dsp:nvSpPr>
      <dsp:spPr>
        <a:xfrm>
          <a:off x="3303" y="829810"/>
          <a:ext cx="2621160" cy="15726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Understand the institution’s cyber risk posture</a:t>
          </a:r>
        </a:p>
      </dsp:txBody>
      <dsp:txXfrm>
        <a:off x="3303" y="829810"/>
        <a:ext cx="2621160" cy="1572696"/>
      </dsp:txXfrm>
    </dsp:sp>
    <dsp:sp modelId="{610DEFC7-2F3D-40E3-A538-02D266DC42AB}">
      <dsp:nvSpPr>
        <dsp:cNvPr id="0" name=""/>
        <dsp:cNvSpPr/>
      </dsp:nvSpPr>
      <dsp:spPr>
        <a:xfrm>
          <a:off x="2886581" y="829810"/>
          <a:ext cx="2621160" cy="15726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Evaluate whether investments align with risk priorities</a:t>
          </a:r>
        </a:p>
      </dsp:txBody>
      <dsp:txXfrm>
        <a:off x="2886581" y="829810"/>
        <a:ext cx="2621160" cy="1572696"/>
      </dsp:txXfrm>
    </dsp:sp>
    <dsp:sp modelId="{F0DF6468-416C-4567-8464-A11BFA037D00}">
      <dsp:nvSpPr>
        <dsp:cNvPr id="0" name=""/>
        <dsp:cNvSpPr/>
      </dsp:nvSpPr>
      <dsp:spPr>
        <a:xfrm>
          <a:off x="5769858" y="829810"/>
          <a:ext cx="2621160" cy="15726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Monitor resilience and incident readiness</a:t>
          </a:r>
        </a:p>
      </dsp:txBody>
      <dsp:txXfrm>
        <a:off x="5769858" y="829810"/>
        <a:ext cx="2621160" cy="1572696"/>
      </dsp:txXfrm>
    </dsp:sp>
    <dsp:sp modelId="{FFC54629-9295-4A6C-9A27-A11260EC524C}">
      <dsp:nvSpPr>
        <dsp:cNvPr id="0" name=""/>
        <dsp:cNvSpPr/>
      </dsp:nvSpPr>
      <dsp:spPr>
        <a:xfrm>
          <a:off x="8653135" y="829810"/>
          <a:ext cx="2621160" cy="15726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Ask informed strategic questions</a:t>
          </a:r>
        </a:p>
      </dsp:txBody>
      <dsp:txXfrm>
        <a:off x="8653135" y="829810"/>
        <a:ext cx="2621160" cy="157269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FB8CE5-FCDD-4EFE-BD79-173A65766282}">
      <dsp:nvSpPr>
        <dsp:cNvPr id="0" name=""/>
        <dsp:cNvSpPr/>
      </dsp:nvSpPr>
      <dsp:spPr>
        <a:xfrm rot="16200000">
          <a:off x="-1565894" y="2516643"/>
          <a:ext cx="3786418" cy="559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93074" bIns="0" numCol="1" spcCol="1270" anchor="t" anchorCtr="0">
          <a:noAutofit/>
        </a:bodyPr>
        <a:lstStyle/>
        <a:p>
          <a:pPr marL="0" lvl="0" indent="0" algn="r" defTabSz="1244600">
            <a:lnSpc>
              <a:spcPct val="90000"/>
            </a:lnSpc>
            <a:spcBef>
              <a:spcPct val="0"/>
            </a:spcBef>
            <a:spcAft>
              <a:spcPct val="35000"/>
            </a:spcAft>
            <a:buNone/>
          </a:pPr>
          <a:r>
            <a:rPr lang="en-US" sz="2800" kern="1200" dirty="0"/>
            <a:t>Should include</a:t>
          </a:r>
        </a:p>
      </dsp:txBody>
      <dsp:txXfrm>
        <a:off x="-1565894" y="2516643"/>
        <a:ext cx="3786418" cy="559076"/>
      </dsp:txXfrm>
    </dsp:sp>
    <dsp:sp modelId="{521AAF46-F9D6-4F73-B100-F4FDBF1EC854}">
      <dsp:nvSpPr>
        <dsp:cNvPr id="0" name=""/>
        <dsp:cNvSpPr/>
      </dsp:nvSpPr>
      <dsp:spPr>
        <a:xfrm>
          <a:off x="606852" y="902972"/>
          <a:ext cx="2784792" cy="37864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93074" rIns="192024" bIns="192024" numCol="1" spcCol="1270" anchor="t" anchorCtr="0">
          <a:noAutofit/>
        </a:bodyPr>
        <a:lstStyle/>
        <a:p>
          <a:pPr marL="228600" lvl="1" indent="-228600" algn="l" defTabSz="933450">
            <a:lnSpc>
              <a:spcPct val="90000"/>
            </a:lnSpc>
            <a:spcBef>
              <a:spcPct val="0"/>
            </a:spcBef>
            <a:spcAft>
              <a:spcPct val="15000"/>
            </a:spcAft>
            <a:buChar char="•"/>
          </a:pPr>
          <a:r>
            <a:rPr lang="en-US" sz="2100" kern="1200" dirty="0"/>
            <a:t>Risk posture</a:t>
          </a:r>
        </a:p>
        <a:p>
          <a:pPr marL="228600" lvl="1" indent="-228600" algn="l" defTabSz="933450">
            <a:lnSpc>
              <a:spcPct val="90000"/>
            </a:lnSpc>
            <a:spcBef>
              <a:spcPct val="0"/>
            </a:spcBef>
            <a:spcAft>
              <a:spcPct val="15000"/>
            </a:spcAft>
            <a:buChar char="•"/>
          </a:pPr>
          <a:r>
            <a:rPr lang="en-US" sz="2100" kern="1200" dirty="0"/>
            <a:t>Threat relevance</a:t>
          </a:r>
        </a:p>
        <a:p>
          <a:pPr marL="228600" lvl="1" indent="-228600" algn="l" defTabSz="933450">
            <a:lnSpc>
              <a:spcPct val="90000"/>
            </a:lnSpc>
            <a:spcBef>
              <a:spcPct val="0"/>
            </a:spcBef>
            <a:spcAft>
              <a:spcPct val="15000"/>
            </a:spcAft>
            <a:buChar char="•"/>
          </a:pPr>
          <a:r>
            <a:rPr lang="en-US" sz="2100" kern="1200" dirty="0"/>
            <a:t>Institution-specific vulnerabilities</a:t>
          </a:r>
        </a:p>
        <a:p>
          <a:pPr marL="228600" lvl="1" indent="-228600" algn="l" defTabSz="933450">
            <a:lnSpc>
              <a:spcPct val="90000"/>
            </a:lnSpc>
            <a:spcBef>
              <a:spcPct val="0"/>
            </a:spcBef>
            <a:spcAft>
              <a:spcPct val="15000"/>
            </a:spcAft>
            <a:buChar char="•"/>
          </a:pPr>
          <a:r>
            <a:rPr lang="en-US" sz="2100" kern="1200" dirty="0"/>
            <a:t>Alignment to mission and strategic priorities</a:t>
          </a:r>
        </a:p>
      </dsp:txBody>
      <dsp:txXfrm>
        <a:off x="606852" y="902972"/>
        <a:ext cx="2784792" cy="3786418"/>
      </dsp:txXfrm>
    </dsp:sp>
    <dsp:sp modelId="{971C622A-9B34-4200-A538-93FFFE948781}">
      <dsp:nvSpPr>
        <dsp:cNvPr id="0" name=""/>
        <dsp:cNvSpPr/>
      </dsp:nvSpPr>
      <dsp:spPr>
        <a:xfrm>
          <a:off x="47776" y="164991"/>
          <a:ext cx="1118152" cy="1118152"/>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E26793-1BF8-4E65-9C34-273ADBE4121E}">
      <dsp:nvSpPr>
        <dsp:cNvPr id="0" name=""/>
        <dsp:cNvSpPr/>
      </dsp:nvSpPr>
      <dsp:spPr>
        <a:xfrm rot="16200000">
          <a:off x="2486152" y="2516643"/>
          <a:ext cx="3786418" cy="5590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93074" bIns="0" numCol="1" spcCol="1270" anchor="t" anchorCtr="0">
          <a:noAutofit/>
        </a:bodyPr>
        <a:lstStyle/>
        <a:p>
          <a:pPr marL="0" lvl="0" indent="0" algn="r" defTabSz="1244600">
            <a:lnSpc>
              <a:spcPct val="90000"/>
            </a:lnSpc>
            <a:spcBef>
              <a:spcPct val="0"/>
            </a:spcBef>
            <a:spcAft>
              <a:spcPct val="35000"/>
            </a:spcAft>
            <a:buNone/>
          </a:pPr>
          <a:r>
            <a:rPr lang="en-US" sz="2800" kern="1200" dirty="0"/>
            <a:t>Should not include</a:t>
          </a:r>
        </a:p>
      </dsp:txBody>
      <dsp:txXfrm>
        <a:off x="2486152" y="2516643"/>
        <a:ext cx="3786418" cy="559076"/>
      </dsp:txXfrm>
    </dsp:sp>
    <dsp:sp modelId="{F638AEEE-962E-48E8-8042-5CFD57B72F74}">
      <dsp:nvSpPr>
        <dsp:cNvPr id="0" name=""/>
        <dsp:cNvSpPr/>
      </dsp:nvSpPr>
      <dsp:spPr>
        <a:xfrm>
          <a:off x="4658899" y="902972"/>
          <a:ext cx="2784792" cy="37864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93074" rIns="192024" bIns="192024" numCol="1" spcCol="1270" anchor="t" anchorCtr="0">
          <a:noAutofit/>
        </a:bodyPr>
        <a:lstStyle/>
        <a:p>
          <a:pPr marL="228600" lvl="1" indent="-228600" algn="l" defTabSz="933450">
            <a:lnSpc>
              <a:spcPct val="90000"/>
            </a:lnSpc>
            <a:spcBef>
              <a:spcPct val="0"/>
            </a:spcBef>
            <a:spcAft>
              <a:spcPct val="15000"/>
            </a:spcAft>
            <a:buChar char="•"/>
          </a:pPr>
          <a:r>
            <a:rPr lang="en-US" sz="2100" kern="1200" dirty="0"/>
            <a:t>Detailed control inventories</a:t>
          </a:r>
        </a:p>
        <a:p>
          <a:pPr marL="228600" lvl="1" indent="-228600" algn="l" defTabSz="933450">
            <a:lnSpc>
              <a:spcPct val="90000"/>
            </a:lnSpc>
            <a:spcBef>
              <a:spcPct val="0"/>
            </a:spcBef>
            <a:spcAft>
              <a:spcPct val="15000"/>
            </a:spcAft>
            <a:buChar char="•"/>
          </a:pPr>
          <a:r>
            <a:rPr lang="en-US" sz="2100" kern="1200" dirty="0"/>
            <a:t>Acronyms, jargon</a:t>
          </a:r>
        </a:p>
        <a:p>
          <a:pPr marL="228600" lvl="1" indent="-228600" algn="l" defTabSz="933450">
            <a:lnSpc>
              <a:spcPct val="90000"/>
            </a:lnSpc>
            <a:spcBef>
              <a:spcPct val="0"/>
            </a:spcBef>
            <a:spcAft>
              <a:spcPct val="15000"/>
            </a:spcAft>
            <a:buChar char="•"/>
          </a:pPr>
          <a:r>
            <a:rPr lang="en-US" sz="2100" kern="1200" dirty="0"/>
            <a:t>Raw technical outputs (e.g., vuln scans)</a:t>
          </a:r>
        </a:p>
        <a:p>
          <a:pPr marL="228600" lvl="1" indent="-228600" algn="l" defTabSz="933450">
            <a:lnSpc>
              <a:spcPct val="90000"/>
            </a:lnSpc>
            <a:spcBef>
              <a:spcPct val="0"/>
            </a:spcBef>
            <a:spcAft>
              <a:spcPct val="15000"/>
            </a:spcAft>
            <a:buChar char="•"/>
          </a:pPr>
          <a:r>
            <a:rPr lang="en-US" sz="2100" kern="1200" dirty="0"/>
            <a:t>Fear based statistics</a:t>
          </a:r>
        </a:p>
      </dsp:txBody>
      <dsp:txXfrm>
        <a:off x="4658899" y="902972"/>
        <a:ext cx="2784792" cy="3786418"/>
      </dsp:txXfrm>
    </dsp:sp>
    <dsp:sp modelId="{806FBFE6-2A5C-41A9-A962-02DC2A25E331}">
      <dsp:nvSpPr>
        <dsp:cNvPr id="0" name=""/>
        <dsp:cNvSpPr/>
      </dsp:nvSpPr>
      <dsp:spPr>
        <a:xfrm>
          <a:off x="4099823" y="164991"/>
          <a:ext cx="1118152" cy="111815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F2D7D5-E1D1-4137-89B8-8308E7D3B4E7}">
      <dsp:nvSpPr>
        <dsp:cNvPr id="0" name=""/>
        <dsp:cNvSpPr/>
      </dsp:nvSpPr>
      <dsp:spPr>
        <a:xfrm>
          <a:off x="1354956" y="1265709"/>
          <a:ext cx="2538759" cy="169335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63576" rIns="163576" bIns="163576" numCol="1" spcCol="1270" anchor="ctr" anchorCtr="0">
          <a:noAutofit/>
        </a:bodyPr>
        <a:lstStyle/>
        <a:p>
          <a:pPr marL="0" lvl="0" indent="0" algn="l" defTabSz="1022350">
            <a:lnSpc>
              <a:spcPct val="90000"/>
            </a:lnSpc>
            <a:spcBef>
              <a:spcPct val="0"/>
            </a:spcBef>
            <a:spcAft>
              <a:spcPct val="35000"/>
            </a:spcAft>
            <a:buNone/>
          </a:pPr>
          <a:r>
            <a:rPr lang="en-US" sz="2300" kern="1200" dirty="0"/>
            <a:t>Critical vulnerabilities</a:t>
          </a:r>
        </a:p>
      </dsp:txBody>
      <dsp:txXfrm>
        <a:off x="1761157" y="1265709"/>
        <a:ext cx="2132558" cy="1693352"/>
      </dsp:txXfrm>
    </dsp:sp>
    <dsp:sp modelId="{4A779C7E-07DA-4129-B3F7-EC6F727ED245}">
      <dsp:nvSpPr>
        <dsp:cNvPr id="0" name=""/>
        <dsp:cNvSpPr/>
      </dsp:nvSpPr>
      <dsp:spPr>
        <a:xfrm>
          <a:off x="950" y="588706"/>
          <a:ext cx="1692506" cy="169250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17</a:t>
          </a:r>
        </a:p>
      </dsp:txBody>
      <dsp:txXfrm>
        <a:off x="248812" y="836568"/>
        <a:ext cx="1196782" cy="119678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500AF0-E32E-4009-9A20-B90CF2CFF102}" type="datetimeFigureOut">
              <a:rPr lang="en-US" smtClean="0"/>
              <a:t>3/10/2026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366508-E5E8-4847-B157-7B7EC9F961C0}" type="slidenum">
              <a:rPr lang="en-US" smtClean="0"/>
              <a:t>‹#›</a:t>
            </a:fld>
            <a:endParaRPr lang="en-US" dirty="0"/>
          </a:p>
        </p:txBody>
      </p:sp>
    </p:spTree>
    <p:extLst>
      <p:ext uri="{BB962C8B-B14F-4D97-AF65-F5344CB8AC3E}">
        <p14:creationId xmlns:p14="http://schemas.microsoft.com/office/powerpoint/2010/main" val="144664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3</a:t>
            </a:fld>
            <a:endParaRPr lang="en-US" dirty="0"/>
          </a:p>
        </p:txBody>
      </p:sp>
    </p:spTree>
    <p:extLst>
      <p:ext uri="{BB962C8B-B14F-4D97-AF65-F5344CB8AC3E}">
        <p14:creationId xmlns:p14="http://schemas.microsoft.com/office/powerpoint/2010/main" val="71063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21</a:t>
            </a:fld>
            <a:endParaRPr lang="en-US" dirty="0"/>
          </a:p>
        </p:txBody>
      </p:sp>
    </p:spTree>
    <p:extLst>
      <p:ext uri="{BB962C8B-B14F-4D97-AF65-F5344CB8AC3E}">
        <p14:creationId xmlns:p14="http://schemas.microsoft.com/office/powerpoint/2010/main" val="3372780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4A76DA-6298-6F5B-E16C-D8ABC6B42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22A08B-4D55-49BB-F250-72F2DD00F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3805C9-A7D9-CE8D-534C-42E58BA125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0BBFCE-8566-D70E-0287-02C592F15607}"/>
              </a:ext>
            </a:extLst>
          </p:cNvPr>
          <p:cNvSpPr>
            <a:spLocks noGrp="1"/>
          </p:cNvSpPr>
          <p:nvPr>
            <p:ph type="sldNum" sz="quarter" idx="5"/>
          </p:nvPr>
        </p:nvSpPr>
        <p:spPr/>
        <p:txBody>
          <a:bodyPr/>
          <a:lstStyle/>
          <a:p>
            <a:fld id="{7F366508-E5E8-4847-B157-7B7EC9F961C0}" type="slidenum">
              <a:rPr lang="en-US" smtClean="0"/>
              <a:t>23</a:t>
            </a:fld>
            <a:endParaRPr lang="en-US" dirty="0"/>
          </a:p>
        </p:txBody>
      </p:sp>
    </p:spTree>
    <p:extLst>
      <p:ext uri="{BB962C8B-B14F-4D97-AF65-F5344CB8AC3E}">
        <p14:creationId xmlns:p14="http://schemas.microsoft.com/office/powerpoint/2010/main" val="1160565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D0735-FE90-3E33-8125-C004BCA39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8C58E-38FB-AED8-E32A-70A5814E55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CBF2C3-063C-989D-73F5-81D211BB3D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A6D92A-1E07-DFCE-BA82-76EF74420F58}"/>
              </a:ext>
            </a:extLst>
          </p:cNvPr>
          <p:cNvSpPr>
            <a:spLocks noGrp="1"/>
          </p:cNvSpPr>
          <p:nvPr>
            <p:ph type="sldNum" sz="quarter" idx="5"/>
          </p:nvPr>
        </p:nvSpPr>
        <p:spPr/>
        <p:txBody>
          <a:bodyPr/>
          <a:lstStyle/>
          <a:p>
            <a:fld id="{7F366508-E5E8-4847-B157-7B7EC9F961C0}" type="slidenum">
              <a:rPr lang="en-US" smtClean="0"/>
              <a:t>24</a:t>
            </a:fld>
            <a:endParaRPr lang="en-US" dirty="0"/>
          </a:p>
        </p:txBody>
      </p:sp>
    </p:spTree>
    <p:extLst>
      <p:ext uri="{BB962C8B-B14F-4D97-AF65-F5344CB8AC3E}">
        <p14:creationId xmlns:p14="http://schemas.microsoft.com/office/powerpoint/2010/main" val="626090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25</a:t>
            </a:fld>
            <a:endParaRPr lang="en-US" dirty="0"/>
          </a:p>
        </p:txBody>
      </p:sp>
    </p:spTree>
    <p:extLst>
      <p:ext uri="{BB962C8B-B14F-4D97-AF65-F5344CB8AC3E}">
        <p14:creationId xmlns:p14="http://schemas.microsoft.com/office/powerpoint/2010/main" val="512123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26</a:t>
            </a:fld>
            <a:endParaRPr lang="en-US" dirty="0"/>
          </a:p>
        </p:txBody>
      </p:sp>
    </p:spTree>
    <p:extLst>
      <p:ext uri="{BB962C8B-B14F-4D97-AF65-F5344CB8AC3E}">
        <p14:creationId xmlns:p14="http://schemas.microsoft.com/office/powerpoint/2010/main" val="4015308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27</a:t>
            </a:fld>
            <a:endParaRPr lang="en-US" dirty="0"/>
          </a:p>
        </p:txBody>
      </p:sp>
    </p:spTree>
    <p:extLst>
      <p:ext uri="{BB962C8B-B14F-4D97-AF65-F5344CB8AC3E}">
        <p14:creationId xmlns:p14="http://schemas.microsoft.com/office/powerpoint/2010/main" val="3419761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Approved = funded </a:t>
            </a:r>
          </a:p>
        </p:txBody>
      </p:sp>
      <p:sp>
        <p:nvSpPr>
          <p:cNvPr id="4" name="Slide Number Placeholder 3"/>
          <p:cNvSpPr>
            <a:spLocks noGrp="1"/>
          </p:cNvSpPr>
          <p:nvPr>
            <p:ph type="sldNum" sz="quarter" idx="5"/>
          </p:nvPr>
        </p:nvSpPr>
        <p:spPr/>
        <p:txBody>
          <a:bodyPr/>
          <a:lstStyle/>
          <a:p>
            <a:fld id="{7F366508-E5E8-4847-B157-7B7EC9F961C0}" type="slidenum">
              <a:rPr lang="en-US" smtClean="0"/>
              <a:t>29</a:t>
            </a:fld>
            <a:endParaRPr lang="en-US" dirty="0"/>
          </a:p>
        </p:txBody>
      </p:sp>
    </p:spTree>
    <p:extLst>
      <p:ext uri="{BB962C8B-B14F-4D97-AF65-F5344CB8AC3E}">
        <p14:creationId xmlns:p14="http://schemas.microsoft.com/office/powerpoint/2010/main" val="2598555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EFB10-61A2-94FE-29AD-53D9F90BE0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9D8C9-56E5-7FB0-BE25-146A91F88E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143A8-D114-77C1-406F-F3AAE9382C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3EB24C-752E-AB6F-8B0D-6A586D2DA9DC}"/>
              </a:ext>
            </a:extLst>
          </p:cNvPr>
          <p:cNvSpPr>
            <a:spLocks noGrp="1"/>
          </p:cNvSpPr>
          <p:nvPr>
            <p:ph type="sldNum" sz="quarter" idx="5"/>
          </p:nvPr>
        </p:nvSpPr>
        <p:spPr/>
        <p:txBody>
          <a:bodyPr/>
          <a:lstStyle/>
          <a:p>
            <a:fld id="{7F366508-E5E8-4847-B157-7B7EC9F961C0}" type="slidenum">
              <a:rPr lang="en-US" smtClean="0"/>
              <a:t>31</a:t>
            </a:fld>
            <a:endParaRPr lang="en-US" dirty="0"/>
          </a:p>
        </p:txBody>
      </p:sp>
    </p:spTree>
    <p:extLst>
      <p:ext uri="{BB962C8B-B14F-4D97-AF65-F5344CB8AC3E}">
        <p14:creationId xmlns:p14="http://schemas.microsoft.com/office/powerpoint/2010/main" val="729128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32</a:t>
            </a:fld>
            <a:endParaRPr lang="en-US" dirty="0"/>
          </a:p>
        </p:txBody>
      </p:sp>
    </p:spTree>
    <p:extLst>
      <p:ext uri="{BB962C8B-B14F-4D97-AF65-F5344CB8AC3E}">
        <p14:creationId xmlns:p14="http://schemas.microsoft.com/office/powerpoint/2010/main" val="3105298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7D8B9-78EB-3237-BCFC-BFBAEA9313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EB5E3E-E1AD-5828-BB74-E7A204606F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6D78E-E9BE-661B-F161-C914C8FF81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927585-5F33-4330-C941-77EC08215DE9}"/>
              </a:ext>
            </a:extLst>
          </p:cNvPr>
          <p:cNvSpPr>
            <a:spLocks noGrp="1"/>
          </p:cNvSpPr>
          <p:nvPr>
            <p:ph type="sldNum" sz="quarter" idx="5"/>
          </p:nvPr>
        </p:nvSpPr>
        <p:spPr/>
        <p:txBody>
          <a:bodyPr/>
          <a:lstStyle/>
          <a:p>
            <a:fld id="{7F366508-E5E8-4847-B157-7B7EC9F961C0}" type="slidenum">
              <a:rPr lang="en-US" smtClean="0"/>
              <a:t>33</a:t>
            </a:fld>
            <a:endParaRPr lang="en-US" dirty="0"/>
          </a:p>
        </p:txBody>
      </p:sp>
    </p:spTree>
    <p:extLst>
      <p:ext uri="{BB962C8B-B14F-4D97-AF65-F5344CB8AC3E}">
        <p14:creationId xmlns:p14="http://schemas.microsoft.com/office/powerpoint/2010/main" val="328657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7</a:t>
            </a:fld>
            <a:endParaRPr lang="en-US" dirty="0"/>
          </a:p>
        </p:txBody>
      </p:sp>
    </p:spTree>
    <p:extLst>
      <p:ext uri="{BB962C8B-B14F-4D97-AF65-F5344CB8AC3E}">
        <p14:creationId xmlns:p14="http://schemas.microsoft.com/office/powerpoint/2010/main" val="3791345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2F701-FA76-3905-3DA3-D19D0C1408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B5ACF5-B084-461D-B92A-8F5F1F4B4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943172-7B23-6277-DC0F-105CE612495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5CA2F5-CA72-8D7A-4E11-9267A0761372}"/>
              </a:ext>
            </a:extLst>
          </p:cNvPr>
          <p:cNvSpPr>
            <a:spLocks noGrp="1"/>
          </p:cNvSpPr>
          <p:nvPr>
            <p:ph type="sldNum" sz="quarter" idx="5"/>
          </p:nvPr>
        </p:nvSpPr>
        <p:spPr/>
        <p:txBody>
          <a:bodyPr/>
          <a:lstStyle/>
          <a:p>
            <a:fld id="{7F366508-E5E8-4847-B157-7B7EC9F961C0}" type="slidenum">
              <a:rPr lang="en-US" smtClean="0"/>
              <a:t>34</a:t>
            </a:fld>
            <a:endParaRPr lang="en-US" dirty="0"/>
          </a:p>
        </p:txBody>
      </p:sp>
    </p:spTree>
    <p:extLst>
      <p:ext uri="{BB962C8B-B14F-4D97-AF65-F5344CB8AC3E}">
        <p14:creationId xmlns:p14="http://schemas.microsoft.com/office/powerpoint/2010/main" val="8591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AECE8-32B3-105F-DF13-076E82F634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50E8AE-7235-72C9-D7DE-84A1B1383A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72DD7-EF4D-3CB0-F13B-9DBD6B7498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6A67E8-D5FD-68AB-350F-5529C1A6B0A6}"/>
              </a:ext>
            </a:extLst>
          </p:cNvPr>
          <p:cNvSpPr>
            <a:spLocks noGrp="1"/>
          </p:cNvSpPr>
          <p:nvPr>
            <p:ph type="sldNum" sz="quarter" idx="5"/>
          </p:nvPr>
        </p:nvSpPr>
        <p:spPr/>
        <p:txBody>
          <a:bodyPr/>
          <a:lstStyle/>
          <a:p>
            <a:fld id="{7F366508-E5E8-4847-B157-7B7EC9F961C0}" type="slidenum">
              <a:rPr lang="en-US" smtClean="0"/>
              <a:t>35</a:t>
            </a:fld>
            <a:endParaRPr lang="en-US" dirty="0"/>
          </a:p>
        </p:txBody>
      </p:sp>
    </p:spTree>
    <p:extLst>
      <p:ext uri="{BB962C8B-B14F-4D97-AF65-F5344CB8AC3E}">
        <p14:creationId xmlns:p14="http://schemas.microsoft.com/office/powerpoint/2010/main" val="1184028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36</a:t>
            </a:fld>
            <a:endParaRPr lang="en-US" dirty="0"/>
          </a:p>
        </p:txBody>
      </p:sp>
    </p:spTree>
    <p:extLst>
      <p:ext uri="{BB962C8B-B14F-4D97-AF65-F5344CB8AC3E}">
        <p14:creationId xmlns:p14="http://schemas.microsoft.com/office/powerpoint/2010/main" val="2465572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7E641-DE71-F193-6950-3D25058D81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F86997-45A0-FC94-64BE-DCCBD767E0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772DB1-076E-D491-BDD9-84822325DA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B7FA5F-4E73-86A3-B951-14AEA4616806}"/>
              </a:ext>
            </a:extLst>
          </p:cNvPr>
          <p:cNvSpPr>
            <a:spLocks noGrp="1"/>
          </p:cNvSpPr>
          <p:nvPr>
            <p:ph type="sldNum" sz="quarter" idx="5"/>
          </p:nvPr>
        </p:nvSpPr>
        <p:spPr/>
        <p:txBody>
          <a:bodyPr/>
          <a:lstStyle/>
          <a:p>
            <a:fld id="{7F366508-E5E8-4847-B157-7B7EC9F961C0}" type="slidenum">
              <a:rPr lang="en-US" smtClean="0"/>
              <a:t>37</a:t>
            </a:fld>
            <a:endParaRPr lang="en-US" dirty="0"/>
          </a:p>
        </p:txBody>
      </p:sp>
    </p:spTree>
    <p:extLst>
      <p:ext uri="{BB962C8B-B14F-4D97-AF65-F5344CB8AC3E}">
        <p14:creationId xmlns:p14="http://schemas.microsoft.com/office/powerpoint/2010/main" val="4073871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38</a:t>
            </a:fld>
            <a:endParaRPr lang="en-US" dirty="0"/>
          </a:p>
        </p:txBody>
      </p:sp>
    </p:spTree>
    <p:extLst>
      <p:ext uri="{BB962C8B-B14F-4D97-AF65-F5344CB8AC3E}">
        <p14:creationId xmlns:p14="http://schemas.microsoft.com/office/powerpoint/2010/main" val="1657407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39</a:t>
            </a:fld>
            <a:endParaRPr lang="en-US" dirty="0"/>
          </a:p>
        </p:txBody>
      </p:sp>
    </p:spTree>
    <p:extLst>
      <p:ext uri="{BB962C8B-B14F-4D97-AF65-F5344CB8AC3E}">
        <p14:creationId xmlns:p14="http://schemas.microsoft.com/office/powerpoint/2010/main" val="519968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DEEFA-0EED-72FC-A681-E84D23665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0BDFDB-1470-6BFD-82D0-51E1FEB9D4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9FA684-6CF8-FFCF-92BA-9F107015BC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99D4A4-AE33-CD14-E835-2C06A10A492A}"/>
              </a:ext>
            </a:extLst>
          </p:cNvPr>
          <p:cNvSpPr>
            <a:spLocks noGrp="1"/>
          </p:cNvSpPr>
          <p:nvPr>
            <p:ph type="sldNum" sz="quarter" idx="5"/>
          </p:nvPr>
        </p:nvSpPr>
        <p:spPr/>
        <p:txBody>
          <a:bodyPr/>
          <a:lstStyle/>
          <a:p>
            <a:fld id="{7F366508-E5E8-4847-B157-7B7EC9F961C0}" type="slidenum">
              <a:rPr lang="en-US" smtClean="0"/>
              <a:t>40</a:t>
            </a:fld>
            <a:endParaRPr lang="en-US" dirty="0"/>
          </a:p>
        </p:txBody>
      </p:sp>
    </p:spTree>
    <p:extLst>
      <p:ext uri="{BB962C8B-B14F-4D97-AF65-F5344CB8AC3E}">
        <p14:creationId xmlns:p14="http://schemas.microsoft.com/office/powerpoint/2010/main" val="40772267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145EB-A572-9410-914E-FAAB7CFDB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907BFC-5F0B-4EF2-D225-6D487DD7F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9D5AED-E2F0-C247-E94C-DDA0E22EFF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ED80FE-365E-25B5-0C8D-6B7F1A51BCCD}"/>
              </a:ext>
            </a:extLst>
          </p:cNvPr>
          <p:cNvSpPr>
            <a:spLocks noGrp="1"/>
          </p:cNvSpPr>
          <p:nvPr>
            <p:ph type="sldNum" sz="quarter" idx="5"/>
          </p:nvPr>
        </p:nvSpPr>
        <p:spPr/>
        <p:txBody>
          <a:bodyPr/>
          <a:lstStyle/>
          <a:p>
            <a:fld id="{7F366508-E5E8-4847-B157-7B7EC9F961C0}" type="slidenum">
              <a:rPr lang="en-US" smtClean="0"/>
              <a:t>41</a:t>
            </a:fld>
            <a:endParaRPr lang="en-US" dirty="0"/>
          </a:p>
        </p:txBody>
      </p:sp>
    </p:spTree>
    <p:extLst>
      <p:ext uri="{BB962C8B-B14F-4D97-AF65-F5344CB8AC3E}">
        <p14:creationId xmlns:p14="http://schemas.microsoft.com/office/powerpoint/2010/main" val="222127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42</a:t>
            </a:fld>
            <a:endParaRPr lang="en-US" dirty="0"/>
          </a:p>
        </p:txBody>
      </p:sp>
    </p:spTree>
    <p:extLst>
      <p:ext uri="{BB962C8B-B14F-4D97-AF65-F5344CB8AC3E}">
        <p14:creationId xmlns:p14="http://schemas.microsoft.com/office/powerpoint/2010/main" val="39729007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highlight the roadmap as well as what's been approved and funded </a:t>
            </a:r>
          </a:p>
        </p:txBody>
      </p:sp>
      <p:sp>
        <p:nvSpPr>
          <p:cNvPr id="4" name="Slide Number Placeholder 3"/>
          <p:cNvSpPr>
            <a:spLocks noGrp="1"/>
          </p:cNvSpPr>
          <p:nvPr>
            <p:ph type="sldNum" sz="quarter" idx="5"/>
          </p:nvPr>
        </p:nvSpPr>
        <p:spPr/>
        <p:txBody>
          <a:bodyPr/>
          <a:lstStyle/>
          <a:p>
            <a:fld id="{7F366508-E5E8-4847-B157-7B7EC9F961C0}" type="slidenum">
              <a:rPr lang="en-US" smtClean="0"/>
              <a:t>43</a:t>
            </a:fld>
            <a:endParaRPr lang="en-US" dirty="0"/>
          </a:p>
        </p:txBody>
      </p:sp>
    </p:spTree>
    <p:extLst>
      <p:ext uri="{BB962C8B-B14F-4D97-AF65-F5344CB8AC3E}">
        <p14:creationId xmlns:p14="http://schemas.microsoft.com/office/powerpoint/2010/main" val="1598377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C35DF-69E4-CA30-C3D4-6031560D4B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D83C0-E573-4E40-7018-766C63A0D3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CD7598-05E7-0E00-9EC5-51AB325C6C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3E1C21-091B-C4D1-D0AF-035E3F11158E}"/>
              </a:ext>
            </a:extLst>
          </p:cNvPr>
          <p:cNvSpPr>
            <a:spLocks noGrp="1"/>
          </p:cNvSpPr>
          <p:nvPr>
            <p:ph type="sldNum" sz="quarter" idx="5"/>
          </p:nvPr>
        </p:nvSpPr>
        <p:spPr/>
        <p:txBody>
          <a:bodyPr/>
          <a:lstStyle/>
          <a:p>
            <a:fld id="{7F366508-E5E8-4847-B157-7B7EC9F961C0}" type="slidenum">
              <a:rPr lang="en-US" smtClean="0"/>
              <a:t>8</a:t>
            </a:fld>
            <a:endParaRPr lang="en-US" dirty="0"/>
          </a:p>
        </p:txBody>
      </p:sp>
    </p:spTree>
    <p:extLst>
      <p:ext uri="{BB962C8B-B14F-4D97-AF65-F5344CB8AC3E}">
        <p14:creationId xmlns:p14="http://schemas.microsoft.com/office/powerpoint/2010/main" val="465416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44</a:t>
            </a:fld>
            <a:endParaRPr lang="en-US" dirty="0"/>
          </a:p>
        </p:txBody>
      </p:sp>
    </p:spTree>
    <p:extLst>
      <p:ext uri="{BB962C8B-B14F-4D97-AF65-F5344CB8AC3E}">
        <p14:creationId xmlns:p14="http://schemas.microsoft.com/office/powerpoint/2010/main" val="191413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46</a:t>
            </a:fld>
            <a:endParaRPr lang="en-US" dirty="0"/>
          </a:p>
        </p:txBody>
      </p:sp>
    </p:spTree>
    <p:extLst>
      <p:ext uri="{BB962C8B-B14F-4D97-AF65-F5344CB8AC3E}">
        <p14:creationId xmlns:p14="http://schemas.microsoft.com/office/powerpoint/2010/main" val="1043972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Realistically flawed </a:t>
            </a:r>
          </a:p>
        </p:txBody>
      </p:sp>
      <p:sp>
        <p:nvSpPr>
          <p:cNvPr id="4" name="Slide Number Placeholder 3"/>
          <p:cNvSpPr>
            <a:spLocks noGrp="1"/>
          </p:cNvSpPr>
          <p:nvPr>
            <p:ph type="sldNum" sz="quarter" idx="5"/>
          </p:nvPr>
        </p:nvSpPr>
        <p:spPr/>
        <p:txBody>
          <a:bodyPr/>
          <a:lstStyle/>
          <a:p>
            <a:fld id="{7F366508-E5E8-4847-B157-7B7EC9F961C0}" type="slidenum">
              <a:rPr lang="en-US" smtClean="0"/>
              <a:t>47</a:t>
            </a:fld>
            <a:endParaRPr lang="en-US" dirty="0"/>
          </a:p>
        </p:txBody>
      </p:sp>
    </p:spTree>
    <p:extLst>
      <p:ext uri="{BB962C8B-B14F-4D97-AF65-F5344CB8AC3E}">
        <p14:creationId xmlns:p14="http://schemas.microsoft.com/office/powerpoint/2010/main" val="32855119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flawed </a:t>
            </a:r>
          </a:p>
        </p:txBody>
      </p:sp>
      <p:sp>
        <p:nvSpPr>
          <p:cNvPr id="4" name="Slide Number Placeholder 3"/>
          <p:cNvSpPr>
            <a:spLocks noGrp="1"/>
          </p:cNvSpPr>
          <p:nvPr>
            <p:ph type="sldNum" sz="quarter" idx="5"/>
          </p:nvPr>
        </p:nvSpPr>
        <p:spPr/>
        <p:txBody>
          <a:bodyPr/>
          <a:lstStyle/>
          <a:p>
            <a:fld id="{7F366508-E5E8-4847-B157-7B7EC9F961C0}" type="slidenum">
              <a:rPr lang="en-US" smtClean="0"/>
              <a:t>48</a:t>
            </a:fld>
            <a:endParaRPr lang="en-US" dirty="0"/>
          </a:p>
        </p:txBody>
      </p:sp>
    </p:spTree>
    <p:extLst>
      <p:ext uri="{BB962C8B-B14F-4D97-AF65-F5344CB8AC3E}">
        <p14:creationId xmlns:p14="http://schemas.microsoft.com/office/powerpoint/2010/main" val="614294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rgbClr val="1C3F94"/>
                </a:solidFill>
                <a:latin typeface="Arial" panose="020B0604020202020204" pitchFamily="34" charset="0"/>
                <a:ea typeface="+mn-ea"/>
                <a:cs typeface="Arial" panose="020B0604020202020204" pitchFamily="34" charset="0"/>
              </a:rPr>
              <a:t>(Improved Example)</a:t>
            </a:r>
          </a:p>
        </p:txBody>
      </p:sp>
      <p:sp>
        <p:nvSpPr>
          <p:cNvPr id="4" name="Slide Number Placeholder 3"/>
          <p:cNvSpPr>
            <a:spLocks noGrp="1"/>
          </p:cNvSpPr>
          <p:nvPr>
            <p:ph type="sldNum" sz="quarter" idx="5"/>
          </p:nvPr>
        </p:nvSpPr>
        <p:spPr/>
        <p:txBody>
          <a:bodyPr/>
          <a:lstStyle/>
          <a:p>
            <a:fld id="{7F366508-E5E8-4847-B157-7B7EC9F961C0}" type="slidenum">
              <a:rPr lang="en-US" smtClean="0"/>
              <a:t>49</a:t>
            </a:fld>
            <a:endParaRPr lang="en-US" dirty="0"/>
          </a:p>
        </p:txBody>
      </p:sp>
    </p:spTree>
    <p:extLst>
      <p:ext uri="{BB962C8B-B14F-4D97-AF65-F5344CB8AC3E}">
        <p14:creationId xmlns:p14="http://schemas.microsoft.com/office/powerpoint/2010/main" val="4172512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50</a:t>
            </a:fld>
            <a:endParaRPr lang="en-US" dirty="0"/>
          </a:p>
        </p:txBody>
      </p:sp>
    </p:spTree>
    <p:extLst>
      <p:ext uri="{BB962C8B-B14F-4D97-AF65-F5344CB8AC3E}">
        <p14:creationId xmlns:p14="http://schemas.microsoft.com/office/powerpoint/2010/main" val="4112157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287C2-CA2E-9F59-4FFF-1BA8C4C35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E100E-2E68-9E1D-36DC-7F9F391542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D46EE-E93B-0F7D-1C6E-018B53CA90A9}"/>
              </a:ext>
            </a:extLst>
          </p:cNvPr>
          <p:cNvSpPr>
            <a:spLocks noGrp="1"/>
          </p:cNvSpPr>
          <p:nvPr>
            <p:ph type="body" idx="1"/>
          </p:nvPr>
        </p:nvSpPr>
        <p:spPr/>
        <p:txBody>
          <a:bodyPr/>
          <a:lstStyle/>
          <a:p>
            <a:r>
              <a:rPr lang="en-US" dirty="0"/>
              <a:t>Mark to talk about examples that the board has asked for reporting and special topics that they have worked on </a:t>
            </a:r>
          </a:p>
        </p:txBody>
      </p:sp>
      <p:sp>
        <p:nvSpPr>
          <p:cNvPr id="4" name="Slide Number Placeholder 3">
            <a:extLst>
              <a:ext uri="{FF2B5EF4-FFF2-40B4-BE49-F238E27FC236}">
                <a16:creationId xmlns:a16="http://schemas.microsoft.com/office/drawing/2014/main" id="{320CEC65-B6EF-A58D-205C-C53301B6FC16}"/>
              </a:ext>
            </a:extLst>
          </p:cNvPr>
          <p:cNvSpPr>
            <a:spLocks noGrp="1"/>
          </p:cNvSpPr>
          <p:nvPr>
            <p:ph type="sldNum" sz="quarter" idx="5"/>
          </p:nvPr>
        </p:nvSpPr>
        <p:spPr/>
        <p:txBody>
          <a:bodyPr/>
          <a:lstStyle/>
          <a:p>
            <a:fld id="{7F366508-E5E8-4847-B157-7B7EC9F961C0}" type="slidenum">
              <a:rPr lang="en-US" smtClean="0"/>
              <a:t>53</a:t>
            </a:fld>
            <a:endParaRPr lang="en-US" dirty="0"/>
          </a:p>
        </p:txBody>
      </p:sp>
    </p:spTree>
    <p:extLst>
      <p:ext uri="{BB962C8B-B14F-4D97-AF65-F5344CB8AC3E}">
        <p14:creationId xmlns:p14="http://schemas.microsoft.com/office/powerpoint/2010/main" val="170281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talk about how audit comes in after major IT initiatives like Workday implementation, IAM implementation, how we coordinate to determine what areas are ready based on recent IT activities </a:t>
            </a:r>
          </a:p>
        </p:txBody>
      </p:sp>
      <p:sp>
        <p:nvSpPr>
          <p:cNvPr id="4" name="Slide Number Placeholder 3"/>
          <p:cNvSpPr>
            <a:spLocks noGrp="1"/>
          </p:cNvSpPr>
          <p:nvPr>
            <p:ph type="sldNum" sz="quarter" idx="5"/>
          </p:nvPr>
        </p:nvSpPr>
        <p:spPr/>
        <p:txBody>
          <a:bodyPr/>
          <a:lstStyle/>
          <a:p>
            <a:fld id="{7F366508-E5E8-4847-B157-7B7EC9F961C0}" type="slidenum">
              <a:rPr lang="en-US" smtClean="0"/>
              <a:t>57</a:t>
            </a:fld>
            <a:endParaRPr lang="en-US" dirty="0"/>
          </a:p>
        </p:txBody>
      </p:sp>
    </p:spTree>
    <p:extLst>
      <p:ext uri="{BB962C8B-B14F-4D97-AF65-F5344CB8AC3E}">
        <p14:creationId xmlns:p14="http://schemas.microsoft.com/office/powerpoint/2010/main" val="2500447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58</a:t>
            </a:fld>
            <a:endParaRPr lang="en-US" dirty="0"/>
          </a:p>
        </p:txBody>
      </p:sp>
    </p:spTree>
    <p:extLst>
      <p:ext uri="{BB962C8B-B14F-4D97-AF65-F5344CB8AC3E}">
        <p14:creationId xmlns:p14="http://schemas.microsoft.com/office/powerpoint/2010/main" val="2003786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for reference </a:t>
            </a:r>
          </a:p>
        </p:txBody>
      </p:sp>
      <p:sp>
        <p:nvSpPr>
          <p:cNvPr id="4" name="Slide Number Placeholder 3"/>
          <p:cNvSpPr>
            <a:spLocks noGrp="1"/>
          </p:cNvSpPr>
          <p:nvPr>
            <p:ph type="sldNum" sz="quarter" idx="5"/>
          </p:nvPr>
        </p:nvSpPr>
        <p:spPr/>
        <p:txBody>
          <a:bodyPr/>
          <a:lstStyle/>
          <a:p>
            <a:fld id="{7F366508-E5E8-4847-B157-7B7EC9F961C0}" type="slidenum">
              <a:rPr lang="en-US" smtClean="0"/>
              <a:t>60</a:t>
            </a:fld>
            <a:endParaRPr lang="en-US" dirty="0"/>
          </a:p>
        </p:txBody>
      </p:sp>
    </p:spTree>
    <p:extLst>
      <p:ext uri="{BB962C8B-B14F-4D97-AF65-F5344CB8AC3E}">
        <p14:creationId xmlns:p14="http://schemas.microsoft.com/office/powerpoint/2010/main" val="801330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81C92-FD7B-08E4-556F-CEDCADF14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9AC5E-46BB-D8FC-3A8E-49BEFD0687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DC7890-1EDE-84DE-FAEC-E762569C26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938836-CFD8-1D96-8272-C339ED1B2839}"/>
              </a:ext>
            </a:extLst>
          </p:cNvPr>
          <p:cNvSpPr>
            <a:spLocks noGrp="1"/>
          </p:cNvSpPr>
          <p:nvPr>
            <p:ph type="sldNum" sz="quarter" idx="5"/>
          </p:nvPr>
        </p:nvSpPr>
        <p:spPr/>
        <p:txBody>
          <a:bodyPr/>
          <a:lstStyle/>
          <a:p>
            <a:fld id="{7F366508-E5E8-4847-B157-7B7EC9F961C0}" type="slidenum">
              <a:rPr lang="en-US" smtClean="0"/>
              <a:t>9</a:t>
            </a:fld>
            <a:endParaRPr lang="en-US" dirty="0"/>
          </a:p>
        </p:txBody>
      </p:sp>
    </p:spTree>
    <p:extLst>
      <p:ext uri="{BB962C8B-B14F-4D97-AF65-F5344CB8AC3E}">
        <p14:creationId xmlns:p14="http://schemas.microsoft.com/office/powerpoint/2010/main" val="8518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10</a:t>
            </a:fld>
            <a:endParaRPr lang="en-US" dirty="0"/>
          </a:p>
        </p:txBody>
      </p:sp>
    </p:spTree>
    <p:extLst>
      <p:ext uri="{BB962C8B-B14F-4D97-AF65-F5344CB8AC3E}">
        <p14:creationId xmlns:p14="http://schemas.microsoft.com/office/powerpoint/2010/main" val="4171339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11</a:t>
            </a:fld>
            <a:endParaRPr lang="en-US" dirty="0"/>
          </a:p>
        </p:txBody>
      </p:sp>
    </p:spTree>
    <p:extLst>
      <p:ext uri="{BB962C8B-B14F-4D97-AF65-F5344CB8AC3E}">
        <p14:creationId xmlns:p14="http://schemas.microsoft.com/office/powerpoint/2010/main" val="395568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12</a:t>
            </a:fld>
            <a:endParaRPr lang="en-US" dirty="0"/>
          </a:p>
        </p:txBody>
      </p:sp>
    </p:spTree>
    <p:extLst>
      <p:ext uri="{BB962C8B-B14F-4D97-AF65-F5344CB8AC3E}">
        <p14:creationId xmlns:p14="http://schemas.microsoft.com/office/powerpoint/2010/main" val="1671094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366508-E5E8-4847-B157-7B7EC9F961C0}" type="slidenum">
              <a:rPr lang="en-US" smtClean="0"/>
              <a:t>13</a:t>
            </a:fld>
            <a:endParaRPr lang="en-US" dirty="0"/>
          </a:p>
        </p:txBody>
      </p:sp>
    </p:spTree>
    <p:extLst>
      <p:ext uri="{BB962C8B-B14F-4D97-AF65-F5344CB8AC3E}">
        <p14:creationId xmlns:p14="http://schemas.microsoft.com/office/powerpoint/2010/main" val="39147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EB57-73E0-BEA1-C6BF-F3D1140DB3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39924-5BE3-59D1-149B-E4A9D0AE97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566A48-5DA2-E74C-8197-7DF3B1B8F0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53932E-7F31-2957-8D14-B6F318D5A4A5}"/>
              </a:ext>
            </a:extLst>
          </p:cNvPr>
          <p:cNvSpPr>
            <a:spLocks noGrp="1"/>
          </p:cNvSpPr>
          <p:nvPr>
            <p:ph type="sldNum" sz="quarter" idx="5"/>
          </p:nvPr>
        </p:nvSpPr>
        <p:spPr/>
        <p:txBody>
          <a:bodyPr/>
          <a:lstStyle/>
          <a:p>
            <a:fld id="{7F366508-E5E8-4847-B157-7B7EC9F961C0}" type="slidenum">
              <a:rPr lang="en-US" smtClean="0"/>
              <a:t>17</a:t>
            </a:fld>
            <a:endParaRPr lang="en-US" dirty="0"/>
          </a:p>
        </p:txBody>
      </p:sp>
    </p:spTree>
    <p:extLst>
      <p:ext uri="{BB962C8B-B14F-4D97-AF65-F5344CB8AC3E}">
        <p14:creationId xmlns:p14="http://schemas.microsoft.com/office/powerpoint/2010/main" val="22315587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white cover with blue triangles and text&#10;&#10;AI-generated content may be incorrect.">
            <a:extLst>
              <a:ext uri="{FF2B5EF4-FFF2-40B4-BE49-F238E27FC236}">
                <a16:creationId xmlns:a16="http://schemas.microsoft.com/office/drawing/2014/main" id="{22E60DA8-9809-FF22-78D6-6464D69EF5E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431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85AA2-4323-1D05-8FEF-816ADD50C3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E2ADB7-DBCE-9ED8-9024-0F459A5132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969F03C-4000-687C-A22F-1A628EFAC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28674F-F340-CDAA-D8D1-A96BD5EC6629}"/>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3/10/2026</a:t>
            </a:fld>
            <a:endParaRPr lang="en-US" dirty="0"/>
          </a:p>
        </p:txBody>
      </p:sp>
      <p:sp>
        <p:nvSpPr>
          <p:cNvPr id="6" name="Footer Placeholder 5">
            <a:extLst>
              <a:ext uri="{FF2B5EF4-FFF2-40B4-BE49-F238E27FC236}">
                <a16:creationId xmlns:a16="http://schemas.microsoft.com/office/drawing/2014/main" id="{7A1FA29A-DD66-C39C-8529-2B749453548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DF14903-437F-1A4D-B572-FB56C561E300}"/>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dirty="0"/>
          </a:p>
        </p:txBody>
      </p:sp>
    </p:spTree>
    <p:extLst>
      <p:ext uri="{BB962C8B-B14F-4D97-AF65-F5344CB8AC3E}">
        <p14:creationId xmlns:p14="http://schemas.microsoft.com/office/powerpoint/2010/main" val="3105431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5CFC-A95F-C90F-C5E0-6745B823AD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9D1C79-694E-F8F9-781C-4454B41D1B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1A0EA-38B8-80F5-535D-FD934BBFF0A6}"/>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3/10/2026</a:t>
            </a:fld>
            <a:endParaRPr lang="en-US" dirty="0"/>
          </a:p>
        </p:txBody>
      </p:sp>
      <p:sp>
        <p:nvSpPr>
          <p:cNvPr id="5" name="Footer Placeholder 4">
            <a:extLst>
              <a:ext uri="{FF2B5EF4-FFF2-40B4-BE49-F238E27FC236}">
                <a16:creationId xmlns:a16="http://schemas.microsoft.com/office/drawing/2014/main" id="{738794B5-0F83-C79F-6359-74F975998CF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7CF2856-4F30-1F01-5A7A-2422D8CA9761}"/>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dirty="0"/>
          </a:p>
        </p:txBody>
      </p:sp>
    </p:spTree>
    <p:extLst>
      <p:ext uri="{BB962C8B-B14F-4D97-AF65-F5344CB8AC3E}">
        <p14:creationId xmlns:p14="http://schemas.microsoft.com/office/powerpoint/2010/main" val="3168153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710E40-FBB1-EEEE-B936-4D31403D19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348E23-B371-722D-CF80-B1C22E186B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79DC0-28B4-D458-656E-CD434EC2D0A5}"/>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3/10/2026</a:t>
            </a:fld>
            <a:endParaRPr lang="en-US" dirty="0"/>
          </a:p>
        </p:txBody>
      </p:sp>
      <p:sp>
        <p:nvSpPr>
          <p:cNvPr id="5" name="Footer Placeholder 4">
            <a:extLst>
              <a:ext uri="{FF2B5EF4-FFF2-40B4-BE49-F238E27FC236}">
                <a16:creationId xmlns:a16="http://schemas.microsoft.com/office/drawing/2014/main" id="{54F9F1F8-03B0-3C43-55DC-F7C16ACEB00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0ACE7DB-181D-2675-CAD8-9D2139AAF1B6}"/>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dirty="0"/>
          </a:p>
        </p:txBody>
      </p:sp>
    </p:spTree>
    <p:extLst>
      <p:ext uri="{BB962C8B-B14F-4D97-AF65-F5344CB8AC3E}">
        <p14:creationId xmlns:p14="http://schemas.microsoft.com/office/powerpoint/2010/main" val="3512185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05E02-024A-DD2A-A15C-E41C2FCC7284}"/>
              </a:ext>
            </a:extLst>
          </p:cNvPr>
          <p:cNvSpPr>
            <a:spLocks noGrp="1"/>
          </p:cNvSpPr>
          <p:nvPr>
            <p:ph type="title" hasCustomPrompt="1"/>
          </p:nvPr>
        </p:nvSpPr>
        <p:spPr>
          <a:xfrm>
            <a:off x="456360" y="691228"/>
            <a:ext cx="11277496" cy="535531"/>
          </a:xfrm>
        </p:spPr>
        <p:txBody>
          <a:bodyPr wrap="square" lIns="0" tIns="91440" rIns="0" bIns="0" anchor="t" anchorCtr="0">
            <a:spAutoFit/>
          </a:bodyPr>
          <a:lstStyle>
            <a:lvl1pPr>
              <a:defRPr sz="3200" b="0" i="0">
                <a:solidFill>
                  <a:schemeClr val="tx1"/>
                </a:solidFill>
                <a:latin typeface="Arial Black" panose="020B0604020202020204" pitchFamily="34" charset="0"/>
                <a:cs typeface="Arial Black" panose="020B0604020202020204" pitchFamily="34" charset="0"/>
              </a:defRPr>
            </a:lvl1pPr>
          </a:lstStyle>
          <a:p>
            <a:r>
              <a:rPr lang="en-US" dirty="0"/>
              <a:t>Slide title</a:t>
            </a:r>
          </a:p>
        </p:txBody>
      </p:sp>
      <p:sp>
        <p:nvSpPr>
          <p:cNvPr id="10" name="Text Placeholder 9">
            <a:extLst>
              <a:ext uri="{FF2B5EF4-FFF2-40B4-BE49-F238E27FC236}">
                <a16:creationId xmlns:a16="http://schemas.microsoft.com/office/drawing/2014/main" id="{740D6131-90C3-2B49-3354-1D9CA7C4C4BC}"/>
              </a:ext>
            </a:extLst>
          </p:cNvPr>
          <p:cNvSpPr>
            <a:spLocks noGrp="1"/>
          </p:cNvSpPr>
          <p:nvPr>
            <p:ph type="body" sz="quarter" idx="13" hasCustomPrompt="1"/>
          </p:nvPr>
        </p:nvSpPr>
        <p:spPr>
          <a:xfrm>
            <a:off x="456360" y="480395"/>
            <a:ext cx="11277496" cy="193899"/>
          </a:xfrm>
        </p:spPr>
        <p:txBody>
          <a:bodyPr wrap="square" lIns="0" tIns="0" rIns="0" bIns="0" anchor="b">
            <a:spAutoFit/>
          </a:bodyPr>
          <a:lstStyle>
            <a:lvl1pPr marL="0" indent="0">
              <a:buNone/>
              <a:defRPr sz="1400" b="1" i="0" spc="200" baseline="0">
                <a:solidFill>
                  <a:srgbClr val="979797"/>
                </a:solidFill>
                <a:latin typeface="Arial" panose="020B0604020202020204" pitchFamily="34" charset="0"/>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SUBHEAD TEXT</a:t>
            </a:r>
          </a:p>
        </p:txBody>
      </p:sp>
      <p:sp>
        <p:nvSpPr>
          <p:cNvPr id="9" name="Content Placeholder 8">
            <a:extLst>
              <a:ext uri="{FF2B5EF4-FFF2-40B4-BE49-F238E27FC236}">
                <a16:creationId xmlns:a16="http://schemas.microsoft.com/office/drawing/2014/main" id="{7E239899-3EA2-19D1-9BF5-9E6839EF7694}"/>
              </a:ext>
            </a:extLst>
          </p:cNvPr>
          <p:cNvSpPr>
            <a:spLocks noGrp="1"/>
          </p:cNvSpPr>
          <p:nvPr>
            <p:ph sz="quarter" idx="14"/>
          </p:nvPr>
        </p:nvSpPr>
        <p:spPr>
          <a:xfrm>
            <a:off x="456360" y="1683959"/>
            <a:ext cx="11277495" cy="4579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Image" descr="Image">
            <a:extLst>
              <a:ext uri="{FF2B5EF4-FFF2-40B4-BE49-F238E27FC236}">
                <a16:creationId xmlns:a16="http://schemas.microsoft.com/office/drawing/2014/main" id="{BFC5FC5C-A74D-AE7D-5395-E483BB2EB8AE}"/>
              </a:ext>
            </a:extLst>
          </p:cNvPr>
          <p:cNvPicPr>
            <a:picLocks noChangeAspect="1"/>
          </p:cNvPicPr>
          <p:nvPr userDrawn="1"/>
        </p:nvPicPr>
        <p:blipFill>
          <a:blip r:embed="rId2">
            <a:duotone>
              <a:prstClr val="black"/>
              <a:schemeClr val="tx2">
                <a:tint val="45000"/>
                <a:satMod val="400000"/>
              </a:schemeClr>
            </a:duotone>
          </a:blip>
          <a:stretch>
            <a:fillRect/>
          </a:stretch>
        </p:blipFill>
        <p:spPr>
          <a:xfrm>
            <a:off x="11826240" y="6263797"/>
            <a:ext cx="365760" cy="365760"/>
          </a:xfrm>
          <a:prstGeom prst="rect">
            <a:avLst/>
          </a:prstGeom>
          <a:ln w="12700">
            <a:miter lim="400000"/>
          </a:ln>
        </p:spPr>
      </p:pic>
      <p:sp>
        <p:nvSpPr>
          <p:cNvPr id="17" name="Slide Number Placeholder 4">
            <a:extLst>
              <a:ext uri="{FF2B5EF4-FFF2-40B4-BE49-F238E27FC236}">
                <a16:creationId xmlns:a16="http://schemas.microsoft.com/office/drawing/2014/main" id="{72E5176B-251F-69E4-0514-226936442782}"/>
              </a:ext>
            </a:extLst>
          </p:cNvPr>
          <p:cNvSpPr txBox="1">
            <a:spLocks/>
          </p:cNvSpPr>
          <p:nvPr userDrawn="1"/>
        </p:nvSpPr>
        <p:spPr>
          <a:xfrm>
            <a:off x="11446086" y="6369733"/>
            <a:ext cx="365760" cy="153888"/>
          </a:xfrm>
          <a:prstGeom prst="rect">
            <a:avLst/>
          </a:prstGeom>
        </p:spPr>
        <p:txBody>
          <a:bodyPr vert="horz" lIns="0" tIns="0" rIns="0" bIns="0" rtlCol="0" anchor="ctr">
            <a:spAutoFit/>
          </a:bodyPr>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9678EFB2-4C89-4337-9FE3-76CC5529E1A8}" type="slidenum">
              <a:rPr kumimoji="0" lang="en-US" sz="1000" b="0" i="0" u="none" strike="noStrike" kern="1200" cap="none" spc="0" normalizeH="0" baseline="0" noProof="0" smtClean="0">
                <a:ln>
                  <a:noFill/>
                </a:ln>
                <a:solidFill>
                  <a:srgbClr val="979797"/>
                </a:solidFill>
                <a:effectLst/>
                <a:uLnTx/>
                <a:uFillTx/>
                <a:latin typeface="Arial" panose="020B0604020202020204"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979797"/>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654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7C57-D8CD-7AF7-512E-25EAF3E4B6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4664E1-9993-6C04-870E-6397CC0294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46C44-9D69-8E11-9AA2-2685FF414ED1}"/>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3/10/2026</a:t>
            </a:fld>
            <a:endParaRPr lang="en-US" dirty="0"/>
          </a:p>
        </p:txBody>
      </p:sp>
      <p:sp>
        <p:nvSpPr>
          <p:cNvPr id="5" name="Footer Placeholder 4">
            <a:extLst>
              <a:ext uri="{FF2B5EF4-FFF2-40B4-BE49-F238E27FC236}">
                <a16:creationId xmlns:a16="http://schemas.microsoft.com/office/drawing/2014/main" id="{93EC565D-BF0F-51D7-0323-48F250AE087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3729B5A9-F855-EF07-C418-3307EEA38C51}"/>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dirty="0"/>
          </a:p>
        </p:txBody>
      </p:sp>
    </p:spTree>
    <p:extLst>
      <p:ext uri="{BB962C8B-B14F-4D97-AF65-F5344CB8AC3E}">
        <p14:creationId xmlns:p14="http://schemas.microsoft.com/office/powerpoint/2010/main" val="677750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EE2A9-61FF-DE2E-12AB-FABECA288A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0C1A38-0D74-956A-CB50-671AEC35AA4F}"/>
              </a:ext>
            </a:extLst>
          </p:cNvPr>
          <p:cNvSpPr>
            <a:spLocks noGrp="1"/>
          </p:cNvSpPr>
          <p:nvPr>
            <p:ph idx="1"/>
          </p:nvPr>
        </p:nvSpPr>
        <p:spPr>
          <a:xfrm>
            <a:off x="838200" y="1825625"/>
            <a:ext cx="10515600" cy="33024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0554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41627-9F62-6607-7DBD-14FEAB4250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FF1FA-978C-D747-E375-5E773435EF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DBF71-2227-73CA-6E6D-F3303D24844A}"/>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3/10/2026</a:t>
            </a:fld>
            <a:endParaRPr lang="en-US" dirty="0"/>
          </a:p>
        </p:txBody>
      </p:sp>
      <p:sp>
        <p:nvSpPr>
          <p:cNvPr id="5" name="Footer Placeholder 4">
            <a:extLst>
              <a:ext uri="{FF2B5EF4-FFF2-40B4-BE49-F238E27FC236}">
                <a16:creationId xmlns:a16="http://schemas.microsoft.com/office/drawing/2014/main" id="{115E65CB-2A8E-696B-DCAA-C07D011B18D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A52DE29-0624-3809-8795-A1B9E08B0F22}"/>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dirty="0"/>
          </a:p>
        </p:txBody>
      </p:sp>
    </p:spTree>
    <p:extLst>
      <p:ext uri="{BB962C8B-B14F-4D97-AF65-F5344CB8AC3E}">
        <p14:creationId xmlns:p14="http://schemas.microsoft.com/office/powerpoint/2010/main" val="1014351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EB40-F333-AC74-0CE4-239A144F76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175A14-97D3-1D2D-2DA0-B9D2F06027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C93749-1D1D-6D42-EBD2-41F47542F8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02D3B8-01AD-9372-AE4D-76C481519DF3}"/>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3/10/2026</a:t>
            </a:fld>
            <a:endParaRPr lang="en-US" dirty="0"/>
          </a:p>
        </p:txBody>
      </p:sp>
      <p:sp>
        <p:nvSpPr>
          <p:cNvPr id="6" name="Footer Placeholder 5">
            <a:extLst>
              <a:ext uri="{FF2B5EF4-FFF2-40B4-BE49-F238E27FC236}">
                <a16:creationId xmlns:a16="http://schemas.microsoft.com/office/drawing/2014/main" id="{2FF3142B-B5A6-F5DB-8965-8587AC2940E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D4C2760-46D0-93C4-4B04-0443D349F05E}"/>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dirty="0"/>
          </a:p>
        </p:txBody>
      </p:sp>
    </p:spTree>
    <p:extLst>
      <p:ext uri="{BB962C8B-B14F-4D97-AF65-F5344CB8AC3E}">
        <p14:creationId xmlns:p14="http://schemas.microsoft.com/office/powerpoint/2010/main" val="3108256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CC3A4-1AEA-DFF5-C97E-CA1FD384E8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56CD7E-69F6-8494-9902-B08D773E1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678764-235C-3781-E681-61E7D9456D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91D2AB-7B04-5EF4-0797-15C6067933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4CA5C-AB4B-504F-87A7-D3DECA7325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2883A3-9278-732F-1E05-61F03560BFA4}"/>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3/10/2026</a:t>
            </a:fld>
            <a:endParaRPr lang="en-US" dirty="0"/>
          </a:p>
        </p:txBody>
      </p:sp>
      <p:sp>
        <p:nvSpPr>
          <p:cNvPr id="8" name="Footer Placeholder 7">
            <a:extLst>
              <a:ext uri="{FF2B5EF4-FFF2-40B4-BE49-F238E27FC236}">
                <a16:creationId xmlns:a16="http://schemas.microsoft.com/office/drawing/2014/main" id="{BAB8806B-C9D4-23A3-69FA-BD59EFB81CD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70768DE1-8BCC-6CA8-9283-05FEDB9C4D52}"/>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dirty="0"/>
          </a:p>
        </p:txBody>
      </p:sp>
    </p:spTree>
    <p:extLst>
      <p:ext uri="{BB962C8B-B14F-4D97-AF65-F5344CB8AC3E}">
        <p14:creationId xmlns:p14="http://schemas.microsoft.com/office/powerpoint/2010/main" val="5292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6DDB-BB21-1229-A927-5A06ACCF2F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E33335B-B400-14EB-7FEB-BFA630FFA062}"/>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3/10/2026</a:t>
            </a:fld>
            <a:endParaRPr lang="en-US" dirty="0"/>
          </a:p>
        </p:txBody>
      </p:sp>
      <p:sp>
        <p:nvSpPr>
          <p:cNvPr id="4" name="Footer Placeholder 3">
            <a:extLst>
              <a:ext uri="{FF2B5EF4-FFF2-40B4-BE49-F238E27FC236}">
                <a16:creationId xmlns:a16="http://schemas.microsoft.com/office/drawing/2014/main" id="{492C1D8E-B0B3-4071-AA25-10C5E979EAF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75871E81-6E6B-E94D-9DF4-E558F6BF6C6C}"/>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dirty="0"/>
          </a:p>
        </p:txBody>
      </p:sp>
    </p:spTree>
    <p:extLst>
      <p:ext uri="{BB962C8B-B14F-4D97-AF65-F5344CB8AC3E}">
        <p14:creationId xmlns:p14="http://schemas.microsoft.com/office/powerpoint/2010/main" val="2765829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C22F7D-3592-0C64-B953-06D14F23025A}"/>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3/10/2026</a:t>
            </a:fld>
            <a:endParaRPr lang="en-US" dirty="0"/>
          </a:p>
        </p:txBody>
      </p:sp>
      <p:sp>
        <p:nvSpPr>
          <p:cNvPr id="3" name="Footer Placeholder 2">
            <a:extLst>
              <a:ext uri="{FF2B5EF4-FFF2-40B4-BE49-F238E27FC236}">
                <a16:creationId xmlns:a16="http://schemas.microsoft.com/office/drawing/2014/main" id="{0CF8E911-5A2C-FA24-CB72-EEED0EFF5D2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D4240A4-0ACB-42D2-4128-6EB15D70B3B5}"/>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dirty="0"/>
          </a:p>
        </p:txBody>
      </p:sp>
    </p:spTree>
    <p:extLst>
      <p:ext uri="{BB962C8B-B14F-4D97-AF65-F5344CB8AC3E}">
        <p14:creationId xmlns:p14="http://schemas.microsoft.com/office/powerpoint/2010/main" val="3815169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D386-89D7-579E-3DE7-5C676CCC60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2F600D-6E88-D649-E54A-B3643A0209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C535AD-AD01-5002-3EC1-C9490883C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2CFE11-9EBF-85E7-B367-A394231FCFD1}"/>
              </a:ext>
            </a:extLst>
          </p:cNvPr>
          <p:cNvSpPr>
            <a:spLocks noGrp="1"/>
          </p:cNvSpPr>
          <p:nvPr>
            <p:ph type="dt" sz="half" idx="10"/>
          </p:nvPr>
        </p:nvSpPr>
        <p:spPr>
          <a:xfrm>
            <a:off x="838200" y="6356350"/>
            <a:ext cx="2743200" cy="365125"/>
          </a:xfrm>
          <a:prstGeom prst="rect">
            <a:avLst/>
          </a:prstGeom>
        </p:spPr>
        <p:txBody>
          <a:bodyPr/>
          <a:lstStyle/>
          <a:p>
            <a:fld id="{EB013707-DCCA-0B40-B3D8-944C2BBE303C}" type="datetimeFigureOut">
              <a:rPr lang="en-US" smtClean="0"/>
              <a:t>3/10/2026</a:t>
            </a:fld>
            <a:endParaRPr lang="en-US" dirty="0"/>
          </a:p>
        </p:txBody>
      </p:sp>
      <p:sp>
        <p:nvSpPr>
          <p:cNvPr id="6" name="Footer Placeholder 5">
            <a:extLst>
              <a:ext uri="{FF2B5EF4-FFF2-40B4-BE49-F238E27FC236}">
                <a16:creationId xmlns:a16="http://schemas.microsoft.com/office/drawing/2014/main" id="{16E1A10D-7CF7-62E1-7C28-4CD2DFC7012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7956D5B-3C6A-40A2-1BC9-AD665BE8F151}"/>
              </a:ext>
            </a:extLst>
          </p:cNvPr>
          <p:cNvSpPr>
            <a:spLocks noGrp="1"/>
          </p:cNvSpPr>
          <p:nvPr>
            <p:ph type="sldNum" sz="quarter" idx="12"/>
          </p:nvPr>
        </p:nvSpPr>
        <p:spPr>
          <a:xfrm>
            <a:off x="8610600" y="6356350"/>
            <a:ext cx="2743200" cy="365125"/>
          </a:xfrm>
          <a:prstGeom prst="rect">
            <a:avLst/>
          </a:prstGeom>
        </p:spPr>
        <p:txBody>
          <a:bodyPr/>
          <a:lstStyle/>
          <a:p>
            <a:fld id="{385D2B06-FE2C-DD4F-AD30-BE4040770673}" type="slidenum">
              <a:rPr lang="en-US" smtClean="0"/>
              <a:t>‹#›</a:t>
            </a:fld>
            <a:endParaRPr lang="en-US" dirty="0"/>
          </a:p>
        </p:txBody>
      </p:sp>
    </p:spTree>
    <p:extLst>
      <p:ext uri="{BB962C8B-B14F-4D97-AF65-F5344CB8AC3E}">
        <p14:creationId xmlns:p14="http://schemas.microsoft.com/office/powerpoint/2010/main" val="1884554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ABAB30-13CB-9AE7-7C88-7D32B86DFB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7AF1E5F-552D-7171-52DB-6F27FF7659F6}"/>
              </a:ext>
            </a:extLst>
          </p:cNvPr>
          <p:cNvSpPr>
            <a:spLocks noGrp="1"/>
          </p:cNvSpPr>
          <p:nvPr>
            <p:ph type="body" idx="1"/>
          </p:nvPr>
        </p:nvSpPr>
        <p:spPr>
          <a:xfrm>
            <a:off x="838200" y="1825625"/>
            <a:ext cx="10515600" cy="35861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E8F03B90-94F5-0F8C-870B-407C48092991}"/>
              </a:ext>
            </a:extLst>
          </p:cNvPr>
          <p:cNvPicPr>
            <a:picLocks noChangeAspect="1"/>
          </p:cNvPicPr>
          <p:nvPr userDrawn="1"/>
        </p:nvPicPr>
        <p:blipFill>
          <a:blip r:embed="rId15"/>
          <a:stretch>
            <a:fillRect/>
          </a:stretch>
        </p:blipFill>
        <p:spPr>
          <a:xfrm>
            <a:off x="0" y="6096000"/>
            <a:ext cx="12192000" cy="762000"/>
          </a:xfrm>
          <a:prstGeom prst="rect">
            <a:avLst/>
          </a:prstGeom>
        </p:spPr>
      </p:pic>
    </p:spTree>
    <p:extLst>
      <p:ext uri="{BB962C8B-B14F-4D97-AF65-F5344CB8AC3E}">
        <p14:creationId xmlns:p14="http://schemas.microsoft.com/office/powerpoint/2010/main" val="3950057193"/>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b="1" i="0" kern="1200">
          <a:solidFill>
            <a:srgbClr val="1C3F9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jp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2.xml.rels><?xml version="1.0" encoding="UTF-8" standalone="yes"?>
<Relationships xmlns="http://schemas.openxmlformats.org/package/2006/relationships"><Relationship Id="rId3" Type="http://schemas.openxmlformats.org/officeDocument/2006/relationships/hyperlink" Target="https://www.menti.com/alyaqwhdv9jn"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10.xml"/><Relationship Id="rId11" Type="http://schemas.openxmlformats.org/officeDocument/2006/relationships/image" Target="../media/image21.svg"/><Relationship Id="rId5" Type="http://schemas.openxmlformats.org/officeDocument/2006/relationships/diagramQuickStyle" Target="../diagrams/quickStyle10.xml"/><Relationship Id="rId10" Type="http://schemas.openxmlformats.org/officeDocument/2006/relationships/image" Target="../media/image20.png"/><Relationship Id="rId4" Type="http://schemas.openxmlformats.org/officeDocument/2006/relationships/diagramLayout" Target="../diagrams/layout10.xml"/><Relationship Id="rId9" Type="http://schemas.openxmlformats.org/officeDocument/2006/relationships/image" Target="../media/image19.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s://agb.org/knowledge-center/trending-topics/technology-2/" TargetMode="External"/><Relationship Id="rId2" Type="http://schemas.openxmlformats.org/officeDocument/2006/relationships/hyperlink" Target="https://er.educause.edu/articles/2021/11/top-10-it-issues-2022-the-higher-education-we-deserve" TargetMode="Externa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3.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55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373A8-C24F-9C10-63FC-CB9CC92EE58D}"/>
              </a:ext>
            </a:extLst>
          </p:cNvPr>
          <p:cNvSpPr>
            <a:spLocks noGrp="1"/>
          </p:cNvSpPr>
          <p:nvPr>
            <p:ph type="title"/>
          </p:nvPr>
        </p:nvSpPr>
        <p:spPr/>
        <p:txBody>
          <a:bodyPr/>
          <a:lstStyle/>
          <a:p>
            <a:r>
              <a:rPr lang="en-US" dirty="0"/>
              <a:t>Challenges for audit committee</a:t>
            </a:r>
          </a:p>
        </p:txBody>
      </p:sp>
      <p:sp>
        <p:nvSpPr>
          <p:cNvPr id="3" name="Content Placeholder 2">
            <a:extLst>
              <a:ext uri="{FF2B5EF4-FFF2-40B4-BE49-F238E27FC236}">
                <a16:creationId xmlns:a16="http://schemas.microsoft.com/office/drawing/2014/main" id="{C092D84C-60DA-6C67-BB75-A6EEF79E6005}"/>
              </a:ext>
            </a:extLst>
          </p:cNvPr>
          <p:cNvSpPr>
            <a:spLocks noGrp="1"/>
          </p:cNvSpPr>
          <p:nvPr>
            <p:ph idx="1"/>
          </p:nvPr>
        </p:nvSpPr>
        <p:spPr>
          <a:xfrm>
            <a:off x="838200" y="1418492"/>
            <a:ext cx="10515600" cy="4548553"/>
          </a:xfrm>
        </p:spPr>
        <p:txBody>
          <a:bodyPr>
            <a:normAutofit lnSpcReduction="10000"/>
          </a:bodyPr>
          <a:lstStyle/>
          <a:p>
            <a:r>
              <a:rPr lang="en-US" dirty="0"/>
              <a:t>Default committee responsible for cybersecurity risk oversight given most boards do not have a dedicated technology or cyber committee</a:t>
            </a:r>
          </a:p>
          <a:p>
            <a:r>
              <a:rPr lang="en-US" dirty="0"/>
              <a:t>Committee members typically have financial or business expertise, not IT expertise</a:t>
            </a:r>
          </a:p>
          <a:p>
            <a:r>
              <a:rPr lang="en-US" dirty="0"/>
              <a:t>Relies heavily on internal audit, external audit, and independent assessments</a:t>
            </a:r>
          </a:p>
          <a:p>
            <a:r>
              <a:rPr lang="en-US" dirty="0"/>
              <a:t>Validates cyber risks are integrated into broader enterprise risk management</a:t>
            </a:r>
          </a:p>
          <a:p>
            <a:r>
              <a:rPr lang="en-US" dirty="0"/>
              <a:t>Supports alignment between cybersecurity investments and institutional risk</a:t>
            </a:r>
          </a:p>
        </p:txBody>
      </p:sp>
    </p:spTree>
    <p:extLst>
      <p:ext uri="{BB962C8B-B14F-4D97-AF65-F5344CB8AC3E}">
        <p14:creationId xmlns:p14="http://schemas.microsoft.com/office/powerpoint/2010/main" val="718396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3FBC-57F8-3F91-5FE3-83F59179A08F}"/>
              </a:ext>
            </a:extLst>
          </p:cNvPr>
          <p:cNvSpPr>
            <a:spLocks noGrp="1"/>
          </p:cNvSpPr>
          <p:nvPr>
            <p:ph type="title"/>
          </p:nvPr>
        </p:nvSpPr>
        <p:spPr>
          <a:xfrm>
            <a:off x="838200" y="365125"/>
            <a:ext cx="10515600" cy="1325563"/>
          </a:xfrm>
        </p:spPr>
        <p:txBody>
          <a:bodyPr/>
          <a:lstStyle/>
          <a:p>
            <a:r>
              <a:rPr lang="en-US" dirty="0"/>
              <a:t>Addressing cyber expertise on audit committee</a:t>
            </a:r>
          </a:p>
        </p:txBody>
      </p:sp>
      <p:graphicFrame>
        <p:nvGraphicFramePr>
          <p:cNvPr id="5" name="Diagram 4">
            <a:extLst>
              <a:ext uri="{FF2B5EF4-FFF2-40B4-BE49-F238E27FC236}">
                <a16:creationId xmlns:a16="http://schemas.microsoft.com/office/drawing/2014/main" id="{2F09759D-7E4C-15E9-FF06-CC175EF8067F}"/>
              </a:ext>
            </a:extLst>
          </p:cNvPr>
          <p:cNvGraphicFramePr/>
          <p:nvPr>
            <p:extLst>
              <p:ext uri="{D42A27DB-BD31-4B8C-83A1-F6EECF244321}">
                <p14:modId xmlns:p14="http://schemas.microsoft.com/office/powerpoint/2010/main" val="3156428157"/>
              </p:ext>
            </p:extLst>
          </p:nvPr>
        </p:nvGraphicFramePr>
        <p:xfrm>
          <a:off x="737152" y="1458685"/>
          <a:ext cx="10717696" cy="46452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4914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40CC-42F0-D5C3-512B-B702791E72A9}"/>
              </a:ext>
            </a:extLst>
          </p:cNvPr>
          <p:cNvSpPr>
            <a:spLocks noGrp="1"/>
          </p:cNvSpPr>
          <p:nvPr>
            <p:ph type="title"/>
          </p:nvPr>
        </p:nvSpPr>
        <p:spPr/>
        <p:txBody>
          <a:bodyPr/>
          <a:lstStyle/>
          <a:p>
            <a:r>
              <a:rPr lang="en-US" dirty="0"/>
              <a:t>Spotlight – Suffolk University</a:t>
            </a:r>
          </a:p>
        </p:txBody>
      </p:sp>
      <p:pic>
        <p:nvPicPr>
          <p:cNvPr id="3080" name="Picture 8" descr="Suffolk University Logo Vector Image Download | Logowik">
            <a:extLst>
              <a:ext uri="{FF2B5EF4-FFF2-40B4-BE49-F238E27FC236}">
                <a16:creationId xmlns:a16="http://schemas.microsoft.com/office/drawing/2014/main" id="{6B9290BE-E06B-9358-A9E3-EC118A033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229" y="1626210"/>
            <a:ext cx="4803741" cy="360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639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51C68-873E-5C0C-9E94-37B4AF4CAA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809C00-A0DD-AB08-A591-1B3FAA8B4A8B}"/>
              </a:ext>
            </a:extLst>
          </p:cNvPr>
          <p:cNvSpPr>
            <a:spLocks noGrp="1"/>
          </p:cNvSpPr>
          <p:nvPr>
            <p:ph type="title"/>
          </p:nvPr>
        </p:nvSpPr>
        <p:spPr/>
        <p:txBody>
          <a:bodyPr/>
          <a:lstStyle/>
          <a:p>
            <a:r>
              <a:rPr lang="en-US" dirty="0"/>
              <a:t>Address board interests – potential paths</a:t>
            </a:r>
          </a:p>
        </p:txBody>
      </p:sp>
      <p:graphicFrame>
        <p:nvGraphicFramePr>
          <p:cNvPr id="4" name="Diagram 3">
            <a:extLst>
              <a:ext uri="{FF2B5EF4-FFF2-40B4-BE49-F238E27FC236}">
                <a16:creationId xmlns:a16="http://schemas.microsoft.com/office/drawing/2014/main" id="{B4DEAE59-4018-B515-E3B0-9B9966D33586}"/>
              </a:ext>
            </a:extLst>
          </p:cNvPr>
          <p:cNvGraphicFramePr/>
          <p:nvPr/>
        </p:nvGraphicFramePr>
        <p:xfrm>
          <a:off x="838200" y="1027906"/>
          <a:ext cx="9590157"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8086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9A1FC-3B7F-47FE-94EA-9736B233F81F}"/>
              </a:ext>
            </a:extLst>
          </p:cNvPr>
          <p:cNvSpPr>
            <a:spLocks noGrp="1"/>
          </p:cNvSpPr>
          <p:nvPr>
            <p:ph type="title"/>
          </p:nvPr>
        </p:nvSpPr>
        <p:spPr>
          <a:xfrm>
            <a:off x="456360" y="691228"/>
            <a:ext cx="11277496" cy="701731"/>
          </a:xfrm>
        </p:spPr>
        <p:txBody>
          <a:bodyPr/>
          <a:lstStyle/>
          <a:p>
            <a:r>
              <a:rPr lang="en-US" sz="4400" b="1" dirty="0">
                <a:solidFill>
                  <a:srgbClr val="1C3F94"/>
                </a:solidFill>
                <a:latin typeface="Arial" panose="020B0604020202020204" pitchFamily="34" charset="0"/>
                <a:cs typeface="Arial" panose="020B0604020202020204" pitchFamily="34" charset="0"/>
              </a:rPr>
              <a:t>Activity</a:t>
            </a:r>
          </a:p>
        </p:txBody>
      </p:sp>
      <p:sp>
        <p:nvSpPr>
          <p:cNvPr id="3" name="Text Placeholder 2">
            <a:extLst>
              <a:ext uri="{FF2B5EF4-FFF2-40B4-BE49-F238E27FC236}">
                <a16:creationId xmlns:a16="http://schemas.microsoft.com/office/drawing/2014/main" id="{1E56FA8E-7209-2E28-81B8-338A87708701}"/>
              </a:ext>
            </a:extLst>
          </p:cNvPr>
          <p:cNvSpPr>
            <a:spLocks noGrp="1"/>
          </p:cNvSpPr>
          <p:nvPr>
            <p:ph type="body" sz="quarter" idx="13"/>
          </p:nvPr>
        </p:nvSpPr>
        <p:spPr/>
        <p:txBody>
          <a:bodyPr/>
          <a:lstStyle/>
          <a:p>
            <a:endParaRPr lang="en-US" dirty="0"/>
          </a:p>
        </p:txBody>
      </p:sp>
      <p:sp>
        <p:nvSpPr>
          <p:cNvPr id="4" name="Content Placeholder 3">
            <a:extLst>
              <a:ext uri="{FF2B5EF4-FFF2-40B4-BE49-F238E27FC236}">
                <a16:creationId xmlns:a16="http://schemas.microsoft.com/office/drawing/2014/main" id="{0BCD46DA-7CE3-0BA6-20F7-1E106FD7F6CE}"/>
              </a:ext>
            </a:extLst>
          </p:cNvPr>
          <p:cNvSpPr>
            <a:spLocks noGrp="1"/>
          </p:cNvSpPr>
          <p:nvPr>
            <p:ph sz="quarter" idx="14"/>
          </p:nvPr>
        </p:nvSpPr>
        <p:spPr>
          <a:xfrm>
            <a:off x="456360" y="1683959"/>
            <a:ext cx="7718811" cy="4579838"/>
          </a:xfrm>
        </p:spPr>
        <p:txBody>
          <a:bodyPr/>
          <a:lstStyle/>
          <a:p>
            <a:r>
              <a:rPr lang="en-US" dirty="0"/>
              <a:t>Find your institution’s cyber board reporting or most recent IT audit report </a:t>
            </a:r>
          </a:p>
          <a:p>
            <a:r>
              <a:rPr lang="en-US" dirty="0"/>
              <a:t>Identify who is on the board and their cyber background, experience, or expertise </a:t>
            </a:r>
          </a:p>
          <a:p>
            <a:r>
              <a:rPr lang="en-US" dirty="0"/>
              <a:t>10 minutes </a:t>
            </a:r>
          </a:p>
        </p:txBody>
      </p:sp>
    </p:spTree>
    <p:extLst>
      <p:ext uri="{BB962C8B-B14F-4D97-AF65-F5344CB8AC3E}">
        <p14:creationId xmlns:p14="http://schemas.microsoft.com/office/powerpoint/2010/main" val="34599906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33AB6-0350-B7EC-E08F-055280F3A021}"/>
              </a:ext>
            </a:extLst>
          </p:cNvPr>
          <p:cNvSpPr>
            <a:spLocks noGrp="1"/>
          </p:cNvSpPr>
          <p:nvPr>
            <p:ph type="title"/>
          </p:nvPr>
        </p:nvSpPr>
        <p:spPr/>
        <p:txBody>
          <a:bodyPr/>
          <a:lstStyle/>
          <a:p>
            <a:r>
              <a:rPr lang="en-US" dirty="0"/>
              <a:t>Cyber insights </a:t>
            </a:r>
          </a:p>
        </p:txBody>
      </p:sp>
      <p:sp>
        <p:nvSpPr>
          <p:cNvPr id="3" name="Text Placeholder 2">
            <a:extLst>
              <a:ext uri="{FF2B5EF4-FFF2-40B4-BE49-F238E27FC236}">
                <a16:creationId xmlns:a16="http://schemas.microsoft.com/office/drawing/2014/main" id="{82F34419-B570-5720-2F17-A67C813EC2D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48827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9C676-6C54-22C8-6223-7C67DB177D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BCA1E3-E701-0D7A-C370-6BA358B4D86A}"/>
              </a:ext>
            </a:extLst>
          </p:cNvPr>
          <p:cNvSpPr>
            <a:spLocks noGrp="1"/>
          </p:cNvSpPr>
          <p:nvPr>
            <p:ph type="title"/>
          </p:nvPr>
        </p:nvSpPr>
        <p:spPr/>
        <p:txBody>
          <a:bodyPr/>
          <a:lstStyle/>
          <a:p>
            <a:r>
              <a:rPr lang="en-US" dirty="0"/>
              <a:t>Cyber threat landscape</a:t>
            </a:r>
          </a:p>
        </p:txBody>
      </p:sp>
      <p:grpSp>
        <p:nvGrpSpPr>
          <p:cNvPr id="3" name="Grupo 6">
            <a:extLst>
              <a:ext uri="{FF2B5EF4-FFF2-40B4-BE49-F238E27FC236}">
                <a16:creationId xmlns:a16="http://schemas.microsoft.com/office/drawing/2014/main" id="{A5D6D529-AD04-52C3-BDB9-512E2827AF81}"/>
              </a:ext>
            </a:extLst>
          </p:cNvPr>
          <p:cNvGrpSpPr/>
          <p:nvPr/>
        </p:nvGrpSpPr>
        <p:grpSpPr>
          <a:xfrm>
            <a:off x="1646586" y="1430743"/>
            <a:ext cx="10102875" cy="3996516"/>
            <a:chOff x="3743740" y="3711316"/>
            <a:chExt cx="18038574" cy="6571401"/>
          </a:xfrm>
        </p:grpSpPr>
        <p:grpSp>
          <p:nvGrpSpPr>
            <p:cNvPr id="11" name="Grupo 5">
              <a:extLst>
                <a:ext uri="{FF2B5EF4-FFF2-40B4-BE49-F238E27FC236}">
                  <a16:creationId xmlns:a16="http://schemas.microsoft.com/office/drawing/2014/main" id="{92CED927-336D-60F6-C9BF-EB3F449DE248}"/>
                </a:ext>
              </a:extLst>
            </p:cNvPr>
            <p:cNvGrpSpPr/>
            <p:nvPr/>
          </p:nvGrpSpPr>
          <p:grpSpPr>
            <a:xfrm flipH="1">
              <a:off x="3743740" y="3877056"/>
              <a:ext cx="16450645" cy="6242477"/>
              <a:chOff x="3759402" y="3877056"/>
              <a:chExt cx="16450645" cy="6242477"/>
            </a:xfrm>
          </p:grpSpPr>
          <p:sp>
            <p:nvSpPr>
              <p:cNvPr id="15" name="Paralelogramo 2">
                <a:extLst>
                  <a:ext uri="{FF2B5EF4-FFF2-40B4-BE49-F238E27FC236}">
                    <a16:creationId xmlns:a16="http://schemas.microsoft.com/office/drawing/2014/main" id="{A0F499B3-97F2-0A7D-B30A-AEBB0CF1AFCA}"/>
                  </a:ext>
                </a:extLst>
              </p:cNvPr>
              <p:cNvSpPr/>
              <p:nvPr/>
            </p:nvSpPr>
            <p:spPr>
              <a:xfrm>
                <a:off x="7673009" y="5092881"/>
                <a:ext cx="4412974" cy="1908313"/>
              </a:xfrm>
              <a:prstGeom prst="parallelogram">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latin typeface="Arial Black" panose="020B0A04020102020204" pitchFamily="34" charset="0"/>
                  </a:rPr>
                  <a:t>Supply Chain/Vendors</a:t>
                </a:r>
              </a:p>
            </p:txBody>
          </p:sp>
          <p:sp>
            <p:nvSpPr>
              <p:cNvPr id="16" name="Paralelogramo 60">
                <a:extLst>
                  <a:ext uri="{FF2B5EF4-FFF2-40B4-BE49-F238E27FC236}">
                    <a16:creationId xmlns:a16="http://schemas.microsoft.com/office/drawing/2014/main" id="{29E1F846-6F20-742A-4054-D8CD7E29E3DC}"/>
                  </a:ext>
                </a:extLst>
              </p:cNvPr>
              <p:cNvSpPr/>
              <p:nvPr/>
            </p:nvSpPr>
            <p:spPr>
              <a:xfrm flipH="1">
                <a:off x="7673009" y="6997148"/>
                <a:ext cx="4412974" cy="1908313"/>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latin typeface="Arial Black" panose="020B0A04020102020204" pitchFamily="34" charset="0"/>
                  </a:rPr>
                  <a:t>Crypto jacking</a:t>
                </a:r>
              </a:p>
            </p:txBody>
          </p:sp>
          <p:sp>
            <p:nvSpPr>
              <p:cNvPr id="17" name="Paralelogramo 100">
                <a:extLst>
                  <a:ext uri="{FF2B5EF4-FFF2-40B4-BE49-F238E27FC236}">
                    <a16:creationId xmlns:a16="http://schemas.microsoft.com/office/drawing/2014/main" id="{F8D722B6-CA4E-2A83-7A99-B1129ADC54B7}"/>
                  </a:ext>
                </a:extLst>
              </p:cNvPr>
              <p:cNvSpPr/>
              <p:nvPr/>
            </p:nvSpPr>
            <p:spPr>
              <a:xfrm>
                <a:off x="11602278" y="5092881"/>
                <a:ext cx="4412974" cy="1908313"/>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latin typeface="Arial Black" panose="020B0A04020102020204" pitchFamily="34" charset="0"/>
                  </a:rPr>
                  <a:t>Internet of Things (IoT)</a:t>
                </a:r>
              </a:p>
            </p:txBody>
          </p:sp>
          <p:sp>
            <p:nvSpPr>
              <p:cNvPr id="18" name="Paralelogramo 101">
                <a:extLst>
                  <a:ext uri="{FF2B5EF4-FFF2-40B4-BE49-F238E27FC236}">
                    <a16:creationId xmlns:a16="http://schemas.microsoft.com/office/drawing/2014/main" id="{6EA83E68-1682-F62E-1883-F86EC848CCCC}"/>
                  </a:ext>
                </a:extLst>
              </p:cNvPr>
              <p:cNvSpPr/>
              <p:nvPr/>
            </p:nvSpPr>
            <p:spPr>
              <a:xfrm flipH="1">
                <a:off x="11602278" y="6997148"/>
                <a:ext cx="4412974" cy="1908313"/>
              </a:xfrm>
              <a:prstGeom prst="parallelogram">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latin typeface="Arial Black" panose="020B0A04020102020204" pitchFamily="34" charset="0"/>
                  </a:rPr>
                  <a:t>Phishing/Social Engineering</a:t>
                </a:r>
              </a:p>
            </p:txBody>
          </p:sp>
          <p:sp>
            <p:nvSpPr>
              <p:cNvPr id="19" name="Paralelogramo 102">
                <a:extLst>
                  <a:ext uri="{FF2B5EF4-FFF2-40B4-BE49-F238E27FC236}">
                    <a16:creationId xmlns:a16="http://schemas.microsoft.com/office/drawing/2014/main" id="{6F5E6BC7-557C-0CA9-318A-B7121983FADC}"/>
                  </a:ext>
                </a:extLst>
              </p:cNvPr>
              <p:cNvSpPr/>
              <p:nvPr/>
            </p:nvSpPr>
            <p:spPr>
              <a:xfrm>
                <a:off x="15521254" y="5092881"/>
                <a:ext cx="4412974" cy="1908313"/>
              </a:xfrm>
              <a:prstGeom prst="parallelogram">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dirty="0">
                    <a:solidFill>
                      <a:schemeClr val="tx1"/>
                    </a:solidFill>
                    <a:latin typeface="Arial Black" panose="020B0A04020102020204" pitchFamily="34" charset="0"/>
                  </a:rPr>
                  <a:t>Vulnerable Software</a:t>
                </a:r>
                <a:endParaRPr lang="en-US" sz="1200" dirty="0">
                  <a:solidFill>
                    <a:schemeClr val="tx1"/>
                  </a:solidFill>
                  <a:latin typeface="Arial Black" panose="020B0A04020102020204" pitchFamily="34" charset="0"/>
                </a:endParaRPr>
              </a:p>
            </p:txBody>
          </p:sp>
          <p:sp>
            <p:nvSpPr>
              <p:cNvPr id="20" name="Paralelogramo 103">
                <a:extLst>
                  <a:ext uri="{FF2B5EF4-FFF2-40B4-BE49-F238E27FC236}">
                    <a16:creationId xmlns:a16="http://schemas.microsoft.com/office/drawing/2014/main" id="{FA8F6CE7-CFE9-4A22-5475-8471B03C8066}"/>
                  </a:ext>
                </a:extLst>
              </p:cNvPr>
              <p:cNvSpPr/>
              <p:nvPr/>
            </p:nvSpPr>
            <p:spPr>
              <a:xfrm flipH="1">
                <a:off x="15521254" y="6997148"/>
                <a:ext cx="4412974" cy="1908313"/>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latin typeface="Arial Black" panose="020B0A04020102020204" pitchFamily="34" charset="0"/>
                  </a:rPr>
                  <a:t>Ransomware</a:t>
                </a:r>
              </a:p>
            </p:txBody>
          </p:sp>
          <p:sp>
            <p:nvSpPr>
              <p:cNvPr id="21" name="Paralelogramo 104">
                <a:extLst>
                  <a:ext uri="{FF2B5EF4-FFF2-40B4-BE49-F238E27FC236}">
                    <a16:creationId xmlns:a16="http://schemas.microsoft.com/office/drawing/2014/main" id="{4BCE94AC-5B9B-6B4C-F3C6-60854608F901}"/>
                  </a:ext>
                </a:extLst>
              </p:cNvPr>
              <p:cNvSpPr/>
              <p:nvPr/>
            </p:nvSpPr>
            <p:spPr>
              <a:xfrm>
                <a:off x="3759402" y="5092881"/>
                <a:ext cx="4412974" cy="1908313"/>
              </a:xfrm>
              <a:prstGeom prst="parallelogram">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latin typeface="Arial Black"/>
                  </a:rPr>
                  <a:t>Botnets/DDoS</a:t>
                </a:r>
                <a:endParaRPr lang="en-US" sz="1200" dirty="0">
                  <a:solidFill>
                    <a:schemeClr val="tx1"/>
                  </a:solidFill>
                  <a:latin typeface="Arial Black" panose="020B0A04020102020204" pitchFamily="34" charset="0"/>
                </a:endParaRPr>
              </a:p>
            </p:txBody>
          </p:sp>
          <p:sp>
            <p:nvSpPr>
              <p:cNvPr id="22" name="Paralelogramo 105">
                <a:extLst>
                  <a:ext uri="{FF2B5EF4-FFF2-40B4-BE49-F238E27FC236}">
                    <a16:creationId xmlns:a16="http://schemas.microsoft.com/office/drawing/2014/main" id="{57C803B9-B593-C5E5-4526-0E8179DD7008}"/>
                  </a:ext>
                </a:extLst>
              </p:cNvPr>
              <p:cNvSpPr/>
              <p:nvPr/>
            </p:nvSpPr>
            <p:spPr>
              <a:xfrm flipH="1">
                <a:off x="3759402" y="6997148"/>
                <a:ext cx="4412974" cy="1908313"/>
              </a:xfrm>
              <a:prstGeom prst="parallelogram">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dirty="0">
                    <a:solidFill>
                      <a:schemeClr val="tx1"/>
                    </a:solidFill>
                    <a:latin typeface="Arial Black" panose="020B0A04020102020204" pitchFamily="34" charset="0"/>
                  </a:rPr>
                  <a:t>Credential Compromise</a:t>
                </a:r>
              </a:p>
            </p:txBody>
          </p:sp>
          <p:sp>
            <p:nvSpPr>
              <p:cNvPr id="23" name="Paralelogramo 106">
                <a:extLst>
                  <a:ext uri="{FF2B5EF4-FFF2-40B4-BE49-F238E27FC236}">
                    <a16:creationId xmlns:a16="http://schemas.microsoft.com/office/drawing/2014/main" id="{3C805F9A-B2D0-148A-B029-074DB6AA7E51}"/>
                  </a:ext>
                </a:extLst>
              </p:cNvPr>
              <p:cNvSpPr/>
              <p:nvPr/>
            </p:nvSpPr>
            <p:spPr>
              <a:xfrm>
                <a:off x="4261900" y="3877056"/>
                <a:ext cx="8124064" cy="899098"/>
              </a:xfrm>
              <a:prstGeom prst="parallelogram">
                <a:avLst/>
              </a:prstGeom>
              <a:solidFill>
                <a:srgbClr val="00B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latin typeface="Arial Black" panose="020B0A04020102020204" pitchFamily="34" charset="0"/>
                  </a:rPr>
                  <a:t>CRIMINAL</a:t>
                </a:r>
              </a:p>
            </p:txBody>
          </p:sp>
          <p:sp>
            <p:nvSpPr>
              <p:cNvPr id="24" name="Paralelogramo 107">
                <a:extLst>
                  <a:ext uri="{FF2B5EF4-FFF2-40B4-BE49-F238E27FC236}">
                    <a16:creationId xmlns:a16="http://schemas.microsoft.com/office/drawing/2014/main" id="{BCE1DDF1-338B-3F0C-18AF-837FFE312643}"/>
                  </a:ext>
                </a:extLst>
              </p:cNvPr>
              <p:cNvSpPr/>
              <p:nvPr/>
            </p:nvSpPr>
            <p:spPr>
              <a:xfrm>
                <a:off x="12085983" y="3877056"/>
                <a:ext cx="8124064" cy="899098"/>
              </a:xfrm>
              <a:prstGeom prst="parallelogram">
                <a:avLst/>
              </a:prstGeom>
              <a:solidFill>
                <a:srgbClr val="214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latin typeface="Arial Black" panose="020B0A04020102020204" pitchFamily="34" charset="0"/>
                  </a:rPr>
                  <a:t>NATION STATE</a:t>
                </a:r>
              </a:p>
            </p:txBody>
          </p:sp>
          <p:grpSp>
            <p:nvGrpSpPr>
              <p:cNvPr id="25" name="Grupo 4">
                <a:extLst>
                  <a:ext uri="{FF2B5EF4-FFF2-40B4-BE49-F238E27FC236}">
                    <a16:creationId xmlns:a16="http://schemas.microsoft.com/office/drawing/2014/main" id="{43877CBB-40D3-9CCA-840B-CAA849E21447}"/>
                  </a:ext>
                </a:extLst>
              </p:cNvPr>
              <p:cNvGrpSpPr/>
              <p:nvPr/>
            </p:nvGrpSpPr>
            <p:grpSpPr>
              <a:xfrm flipH="1">
                <a:off x="4261900" y="9220435"/>
                <a:ext cx="15948147" cy="899098"/>
                <a:chOff x="4261900" y="9607296"/>
                <a:chExt cx="15948147" cy="899098"/>
              </a:xfrm>
            </p:grpSpPr>
            <p:sp>
              <p:nvSpPr>
                <p:cNvPr id="26" name="Paralelogramo 108">
                  <a:extLst>
                    <a:ext uri="{FF2B5EF4-FFF2-40B4-BE49-F238E27FC236}">
                      <a16:creationId xmlns:a16="http://schemas.microsoft.com/office/drawing/2014/main" id="{22628A23-7BF5-798F-DF2C-609E570770E9}"/>
                    </a:ext>
                  </a:extLst>
                </p:cNvPr>
                <p:cNvSpPr/>
                <p:nvPr/>
              </p:nvSpPr>
              <p:spPr>
                <a:xfrm>
                  <a:off x="4261900" y="9607296"/>
                  <a:ext cx="8124064" cy="899098"/>
                </a:xfrm>
                <a:prstGeom prst="parallelogram">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latin typeface="Arial Black" panose="020B0A04020102020204" pitchFamily="34" charset="0"/>
                    </a:rPr>
                    <a:t>INSIDER</a:t>
                  </a:r>
                </a:p>
              </p:txBody>
            </p:sp>
            <p:sp>
              <p:nvSpPr>
                <p:cNvPr id="27" name="Paralelogramo 109">
                  <a:extLst>
                    <a:ext uri="{FF2B5EF4-FFF2-40B4-BE49-F238E27FC236}">
                      <a16:creationId xmlns:a16="http://schemas.microsoft.com/office/drawing/2014/main" id="{2196A2D8-3194-B81D-B7B9-D744C14DD6FC}"/>
                    </a:ext>
                  </a:extLst>
                </p:cNvPr>
                <p:cNvSpPr/>
                <p:nvPr/>
              </p:nvSpPr>
              <p:spPr>
                <a:xfrm>
                  <a:off x="12085983" y="9607296"/>
                  <a:ext cx="8124064" cy="899098"/>
                </a:xfrm>
                <a:prstGeom prst="parallelogram">
                  <a:avLst/>
                </a:prstGeom>
                <a:solidFill>
                  <a:srgbClr val="21418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latin typeface="Arial Black" panose="020B0A04020102020204" pitchFamily="34" charset="0"/>
                    </a:rPr>
                    <a:t>HACKTIVIST/TERRORIST</a:t>
                  </a:r>
                  <a:endParaRPr lang="en-US" sz="1000" b="1" dirty="0">
                    <a:latin typeface="Arial Black" panose="020B0A04020102020204" pitchFamily="34" charset="0"/>
                  </a:endParaRPr>
                </a:p>
              </p:txBody>
            </p:sp>
          </p:grpSp>
        </p:grpSp>
        <p:sp>
          <p:nvSpPr>
            <p:cNvPr id="12" name="Cheurón 110">
              <a:extLst>
                <a:ext uri="{FF2B5EF4-FFF2-40B4-BE49-F238E27FC236}">
                  <a16:creationId xmlns:a16="http://schemas.microsoft.com/office/drawing/2014/main" id="{6592B665-A5AA-760C-6B4B-0F9AC552310B}"/>
                </a:ext>
              </a:extLst>
            </p:cNvPr>
            <p:cNvSpPr/>
            <p:nvPr/>
          </p:nvSpPr>
          <p:spPr>
            <a:xfrm>
              <a:off x="19726342" y="3877055"/>
              <a:ext cx="2055972" cy="6242477"/>
            </a:xfrm>
            <a:prstGeom prst="chevron">
              <a:avLst>
                <a:gd name="adj" fmla="val 49040"/>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00" dirty="0">
                <a:solidFill>
                  <a:schemeClr val="tx1"/>
                </a:solidFill>
              </a:endParaRPr>
            </a:p>
          </p:txBody>
        </p:sp>
        <p:sp>
          <p:nvSpPr>
            <p:cNvPr id="13" name="CuadroTexto 139">
              <a:extLst>
                <a:ext uri="{FF2B5EF4-FFF2-40B4-BE49-F238E27FC236}">
                  <a16:creationId xmlns:a16="http://schemas.microsoft.com/office/drawing/2014/main" id="{BCB18F51-3108-AEAD-647E-42E14A4D7E2E}"/>
                </a:ext>
              </a:extLst>
            </p:cNvPr>
            <p:cNvSpPr txBox="1"/>
            <p:nvPr/>
          </p:nvSpPr>
          <p:spPr>
            <a:xfrm rot="4343465">
              <a:off x="19035493" y="5101204"/>
              <a:ext cx="3437670" cy="65789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atin typeface="Arial Black" panose="020B0A04020102020204" pitchFamily="34" charset="0"/>
                </a:rPr>
                <a:t>ATTACKS</a:t>
              </a:r>
            </a:p>
          </p:txBody>
        </p:sp>
        <p:sp>
          <p:nvSpPr>
            <p:cNvPr id="14" name="CuadroTexto 140">
              <a:extLst>
                <a:ext uri="{FF2B5EF4-FFF2-40B4-BE49-F238E27FC236}">
                  <a16:creationId xmlns:a16="http://schemas.microsoft.com/office/drawing/2014/main" id="{03C663E0-1B24-4A69-7C99-20E4BBAAF84B}"/>
                </a:ext>
              </a:extLst>
            </p:cNvPr>
            <p:cNvSpPr txBox="1"/>
            <p:nvPr/>
          </p:nvSpPr>
          <p:spPr>
            <a:xfrm rot="6412861">
              <a:off x="19089587" y="8234937"/>
              <a:ext cx="3437667" cy="65789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atin typeface="Arial Black" panose="020B0A04020102020204" pitchFamily="34" charset="0"/>
                </a:rPr>
                <a:t>BREACHES</a:t>
              </a:r>
            </a:p>
          </p:txBody>
        </p:sp>
      </p:grpSp>
      <p:sp>
        <p:nvSpPr>
          <p:cNvPr id="5" name="TextBox 24">
            <a:extLst>
              <a:ext uri="{FF2B5EF4-FFF2-40B4-BE49-F238E27FC236}">
                <a16:creationId xmlns:a16="http://schemas.microsoft.com/office/drawing/2014/main" id="{D8494D5C-8715-6157-CC8D-422546F9F02E}"/>
              </a:ext>
            </a:extLst>
          </p:cNvPr>
          <p:cNvSpPr txBox="1"/>
          <p:nvPr/>
        </p:nvSpPr>
        <p:spPr>
          <a:xfrm>
            <a:off x="553120" y="1635664"/>
            <a:ext cx="80885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b="1" i="1" dirty="0"/>
              <a:t>Actors</a:t>
            </a:r>
          </a:p>
        </p:txBody>
      </p:sp>
      <p:sp>
        <p:nvSpPr>
          <p:cNvPr id="6" name="TextBox 25">
            <a:extLst>
              <a:ext uri="{FF2B5EF4-FFF2-40B4-BE49-F238E27FC236}">
                <a16:creationId xmlns:a16="http://schemas.microsoft.com/office/drawing/2014/main" id="{087A2CDF-BB2B-4261-23A2-EC6ECCDCA77E}"/>
              </a:ext>
            </a:extLst>
          </p:cNvPr>
          <p:cNvSpPr txBox="1"/>
          <p:nvPr/>
        </p:nvSpPr>
        <p:spPr>
          <a:xfrm>
            <a:off x="442539" y="3259803"/>
            <a:ext cx="1030011"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b="1" i="1" dirty="0"/>
              <a:t>Vectors</a:t>
            </a:r>
            <a:endParaRPr lang="en-US" sz="2800" b="1" i="1" dirty="0"/>
          </a:p>
        </p:txBody>
      </p:sp>
      <p:sp>
        <p:nvSpPr>
          <p:cNvPr id="7" name="TextBox 26">
            <a:extLst>
              <a:ext uri="{FF2B5EF4-FFF2-40B4-BE49-F238E27FC236}">
                <a16:creationId xmlns:a16="http://schemas.microsoft.com/office/drawing/2014/main" id="{16F56D17-4DC3-1A6F-6B79-14ED25E6226B}"/>
              </a:ext>
            </a:extLst>
          </p:cNvPr>
          <p:cNvSpPr txBox="1"/>
          <p:nvPr/>
        </p:nvSpPr>
        <p:spPr>
          <a:xfrm>
            <a:off x="553120" y="4885336"/>
            <a:ext cx="80885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b="1" i="1" dirty="0"/>
              <a:t>Actors</a:t>
            </a:r>
          </a:p>
        </p:txBody>
      </p:sp>
      <p:sp>
        <p:nvSpPr>
          <p:cNvPr id="8" name="Left Brace 7">
            <a:extLst>
              <a:ext uri="{FF2B5EF4-FFF2-40B4-BE49-F238E27FC236}">
                <a16:creationId xmlns:a16="http://schemas.microsoft.com/office/drawing/2014/main" id="{9A94C3DF-1010-E368-2EFD-6116A7F83FA6}"/>
              </a:ext>
            </a:extLst>
          </p:cNvPr>
          <p:cNvSpPr/>
          <p:nvPr/>
        </p:nvSpPr>
        <p:spPr>
          <a:xfrm>
            <a:off x="1427056" y="2269901"/>
            <a:ext cx="302625" cy="231975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9" name="Left Brace 8">
            <a:extLst>
              <a:ext uri="{FF2B5EF4-FFF2-40B4-BE49-F238E27FC236}">
                <a16:creationId xmlns:a16="http://schemas.microsoft.com/office/drawing/2014/main" id="{18845EF4-8774-BD20-058C-5111B350716D}"/>
              </a:ext>
            </a:extLst>
          </p:cNvPr>
          <p:cNvSpPr/>
          <p:nvPr/>
        </p:nvSpPr>
        <p:spPr>
          <a:xfrm>
            <a:off x="1369959" y="1538119"/>
            <a:ext cx="177985" cy="54680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
        <p:nvSpPr>
          <p:cNvPr id="10" name="Left Brace 9">
            <a:extLst>
              <a:ext uri="{FF2B5EF4-FFF2-40B4-BE49-F238E27FC236}">
                <a16:creationId xmlns:a16="http://schemas.microsoft.com/office/drawing/2014/main" id="{F42A1ACB-E86F-19CA-C3A2-D95BFDEA26B6}"/>
              </a:ext>
            </a:extLst>
          </p:cNvPr>
          <p:cNvSpPr/>
          <p:nvPr/>
        </p:nvSpPr>
        <p:spPr>
          <a:xfrm>
            <a:off x="1349269" y="4773238"/>
            <a:ext cx="177985" cy="54680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4132676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A5634-9B37-611C-A493-9698D0D7B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34C12-2C21-B6B3-7B8A-47C080B0EC3C}"/>
              </a:ext>
            </a:extLst>
          </p:cNvPr>
          <p:cNvSpPr>
            <a:spLocks noGrp="1"/>
          </p:cNvSpPr>
          <p:nvPr>
            <p:ph type="title"/>
          </p:nvPr>
        </p:nvSpPr>
        <p:spPr>
          <a:xfrm>
            <a:off x="456360" y="691228"/>
            <a:ext cx="11277496" cy="701731"/>
          </a:xfrm>
        </p:spPr>
        <p:txBody>
          <a:bodyPr/>
          <a:lstStyle/>
          <a:p>
            <a:r>
              <a:rPr lang="en-US" sz="4400" b="1" dirty="0">
                <a:solidFill>
                  <a:srgbClr val="1C3F94"/>
                </a:solidFill>
                <a:latin typeface="Arial" panose="020B0604020202020204" pitchFamily="34" charset="0"/>
                <a:cs typeface="Arial" panose="020B0604020202020204" pitchFamily="34" charset="0"/>
              </a:rPr>
              <a:t>Why attackers target higher ed</a:t>
            </a:r>
          </a:p>
        </p:txBody>
      </p:sp>
      <p:sp>
        <p:nvSpPr>
          <p:cNvPr id="3" name="Text Placeholder 2">
            <a:extLst>
              <a:ext uri="{FF2B5EF4-FFF2-40B4-BE49-F238E27FC236}">
                <a16:creationId xmlns:a16="http://schemas.microsoft.com/office/drawing/2014/main" id="{B6AB29D8-006D-B3AC-926A-294B3D247C9B}"/>
              </a:ext>
            </a:extLst>
          </p:cNvPr>
          <p:cNvSpPr>
            <a:spLocks noGrp="1"/>
          </p:cNvSpPr>
          <p:nvPr>
            <p:ph type="body" sz="quarter" idx="13"/>
          </p:nvPr>
        </p:nvSpPr>
        <p:spPr/>
        <p:txBody>
          <a:bodyPr/>
          <a:lstStyle/>
          <a:p>
            <a:endParaRPr lang="en-US" dirty="0"/>
          </a:p>
        </p:txBody>
      </p:sp>
      <p:graphicFrame>
        <p:nvGraphicFramePr>
          <p:cNvPr id="5" name="Content Placeholder 4">
            <a:extLst>
              <a:ext uri="{FF2B5EF4-FFF2-40B4-BE49-F238E27FC236}">
                <a16:creationId xmlns:a16="http://schemas.microsoft.com/office/drawing/2014/main" id="{92817148-56C0-C688-2CD3-3241637BC37B}"/>
              </a:ext>
            </a:extLst>
          </p:cNvPr>
          <p:cNvGraphicFramePr>
            <a:graphicFrameLocks noGrp="1"/>
          </p:cNvGraphicFramePr>
          <p:nvPr>
            <p:ph sz="quarter" idx="14"/>
            <p:extLst>
              <p:ext uri="{D42A27DB-BD31-4B8C-83A1-F6EECF244321}">
                <p14:modId xmlns:p14="http://schemas.microsoft.com/office/powerpoint/2010/main" val="3838308268"/>
              </p:ext>
            </p:extLst>
          </p:nvPr>
        </p:nvGraphicFramePr>
        <p:xfrm>
          <a:off x="1127643" y="1696597"/>
          <a:ext cx="9514652" cy="3994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26617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54E0D6-F7CC-A18B-2FB3-1E71CD3DD0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9EEFDA-233B-70D3-0639-60BFE90ECC39}"/>
              </a:ext>
            </a:extLst>
          </p:cNvPr>
          <p:cNvSpPr>
            <a:spLocks noGrp="1"/>
          </p:cNvSpPr>
          <p:nvPr>
            <p:ph type="title"/>
          </p:nvPr>
        </p:nvSpPr>
        <p:spPr/>
        <p:txBody>
          <a:bodyPr/>
          <a:lstStyle/>
          <a:p>
            <a:r>
              <a:rPr lang="en-US" dirty="0"/>
              <a:t>Cyber common challenges</a:t>
            </a:r>
          </a:p>
        </p:txBody>
      </p:sp>
      <p:graphicFrame>
        <p:nvGraphicFramePr>
          <p:cNvPr id="4" name="Diagram 3">
            <a:extLst>
              <a:ext uri="{FF2B5EF4-FFF2-40B4-BE49-F238E27FC236}">
                <a16:creationId xmlns:a16="http://schemas.microsoft.com/office/drawing/2014/main" id="{88261A18-FC80-E279-ABD1-113B21FF5A21}"/>
              </a:ext>
            </a:extLst>
          </p:cNvPr>
          <p:cNvGraphicFramePr/>
          <p:nvPr>
            <p:extLst>
              <p:ext uri="{D42A27DB-BD31-4B8C-83A1-F6EECF244321}">
                <p14:modId xmlns:p14="http://schemas.microsoft.com/office/powerpoint/2010/main" val="2032379516"/>
              </p:ext>
            </p:extLst>
          </p:nvPr>
        </p:nvGraphicFramePr>
        <p:xfrm>
          <a:off x="838200" y="1027906"/>
          <a:ext cx="959015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6480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8699A-CF91-2DA9-70BC-1202FEE716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7AE6F-35C7-F183-BBFF-CC572D2A06F3}"/>
              </a:ext>
            </a:extLst>
          </p:cNvPr>
          <p:cNvSpPr>
            <a:spLocks noGrp="1"/>
          </p:cNvSpPr>
          <p:nvPr>
            <p:ph type="title"/>
          </p:nvPr>
        </p:nvSpPr>
        <p:spPr/>
        <p:txBody>
          <a:bodyPr/>
          <a:lstStyle/>
          <a:p>
            <a:r>
              <a:rPr lang="en-US" dirty="0"/>
              <a:t>Cyber risks</a:t>
            </a:r>
          </a:p>
        </p:txBody>
      </p:sp>
      <p:graphicFrame>
        <p:nvGraphicFramePr>
          <p:cNvPr id="4" name="Content Placeholder 4">
            <a:extLst>
              <a:ext uri="{FF2B5EF4-FFF2-40B4-BE49-F238E27FC236}">
                <a16:creationId xmlns:a16="http://schemas.microsoft.com/office/drawing/2014/main" id="{8E7F38C4-1A08-E9B3-8F0B-FDA0E204F4D2}"/>
              </a:ext>
            </a:extLst>
          </p:cNvPr>
          <p:cNvGraphicFramePr>
            <a:graphicFrameLocks noGrp="1"/>
          </p:cNvGraphicFramePr>
          <p:nvPr>
            <p:extLst>
              <p:ext uri="{D42A27DB-BD31-4B8C-83A1-F6EECF244321}">
                <p14:modId xmlns:p14="http://schemas.microsoft.com/office/powerpoint/2010/main" val="857685073"/>
              </p:ext>
            </p:extLst>
          </p:nvPr>
        </p:nvGraphicFramePr>
        <p:xfrm>
          <a:off x="457200" y="1503651"/>
          <a:ext cx="11277600" cy="4319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4603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3ECE0-3995-80FC-2A2C-623D45917173}"/>
              </a:ext>
            </a:extLst>
          </p:cNvPr>
          <p:cNvSpPr>
            <a:spLocks noGrp="1"/>
          </p:cNvSpPr>
          <p:nvPr>
            <p:ph type="ctrTitle"/>
          </p:nvPr>
        </p:nvSpPr>
        <p:spPr>
          <a:xfrm>
            <a:off x="1524000" y="1122362"/>
            <a:ext cx="9144000" cy="3085843"/>
          </a:xfrm>
        </p:spPr>
        <p:txBody>
          <a:bodyPr>
            <a:normAutofit fontScale="90000"/>
          </a:bodyPr>
          <a:lstStyle/>
          <a:p>
            <a:r>
              <a:rPr lang="en-US" dirty="0"/>
              <a:t>Beyond Compliance: Mastering Cyber Governance and Executive Reporting</a:t>
            </a:r>
          </a:p>
        </p:txBody>
      </p:sp>
      <p:sp>
        <p:nvSpPr>
          <p:cNvPr id="3" name="Subtitle 2">
            <a:extLst>
              <a:ext uri="{FF2B5EF4-FFF2-40B4-BE49-F238E27FC236}">
                <a16:creationId xmlns:a16="http://schemas.microsoft.com/office/drawing/2014/main" id="{03742A5F-9A0A-2514-A2D6-FBE03944FC4D}"/>
              </a:ext>
            </a:extLst>
          </p:cNvPr>
          <p:cNvSpPr>
            <a:spLocks noGrp="1"/>
          </p:cNvSpPr>
          <p:nvPr>
            <p:ph type="subTitle" idx="1"/>
          </p:nvPr>
        </p:nvSpPr>
        <p:spPr>
          <a:xfrm>
            <a:off x="1524000" y="4309961"/>
            <a:ext cx="9144000" cy="1655762"/>
          </a:xfrm>
        </p:spPr>
        <p:txBody>
          <a:bodyPr/>
          <a:lstStyle/>
          <a:p>
            <a:r>
              <a:rPr lang="en-US" dirty="0"/>
              <a:t>Audit Interactive Virtual Summit </a:t>
            </a:r>
          </a:p>
          <a:p>
            <a:r>
              <a:rPr lang="en-US" dirty="0"/>
              <a:t>March 24 – 26, 2026</a:t>
            </a:r>
          </a:p>
        </p:txBody>
      </p:sp>
    </p:spTree>
    <p:extLst>
      <p:ext uri="{BB962C8B-B14F-4D97-AF65-F5344CB8AC3E}">
        <p14:creationId xmlns:p14="http://schemas.microsoft.com/office/powerpoint/2010/main" val="843953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E7F7C-044F-E244-2EEE-2444DB6B9A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5DC263-06DA-CEBB-D7A2-D41266CBFB22}"/>
              </a:ext>
            </a:extLst>
          </p:cNvPr>
          <p:cNvSpPr>
            <a:spLocks noGrp="1"/>
          </p:cNvSpPr>
          <p:nvPr>
            <p:ph type="title"/>
          </p:nvPr>
        </p:nvSpPr>
        <p:spPr>
          <a:xfrm>
            <a:off x="456360" y="691228"/>
            <a:ext cx="11277496" cy="701731"/>
          </a:xfrm>
        </p:spPr>
        <p:txBody>
          <a:bodyPr/>
          <a:lstStyle/>
          <a:p>
            <a:r>
              <a:rPr lang="en-US" sz="4400" b="1" dirty="0">
                <a:solidFill>
                  <a:srgbClr val="1C3F94"/>
                </a:solidFill>
                <a:latin typeface="Arial" panose="020B0604020202020204" pitchFamily="34" charset="0"/>
                <a:cs typeface="Arial" panose="020B0604020202020204" pitchFamily="34" charset="0"/>
              </a:rPr>
              <a:t>Activity</a:t>
            </a:r>
          </a:p>
        </p:txBody>
      </p:sp>
      <p:sp>
        <p:nvSpPr>
          <p:cNvPr id="3" name="Text Placeholder 2">
            <a:extLst>
              <a:ext uri="{FF2B5EF4-FFF2-40B4-BE49-F238E27FC236}">
                <a16:creationId xmlns:a16="http://schemas.microsoft.com/office/drawing/2014/main" id="{96D19C10-55A9-EB30-B073-197235194C52}"/>
              </a:ext>
            </a:extLst>
          </p:cNvPr>
          <p:cNvSpPr>
            <a:spLocks noGrp="1"/>
          </p:cNvSpPr>
          <p:nvPr>
            <p:ph type="body" sz="quarter" idx="13"/>
          </p:nvPr>
        </p:nvSpPr>
        <p:spPr/>
        <p:txBody>
          <a:bodyPr/>
          <a:lstStyle/>
          <a:p>
            <a:endParaRPr lang="en-US" dirty="0"/>
          </a:p>
        </p:txBody>
      </p:sp>
      <p:sp>
        <p:nvSpPr>
          <p:cNvPr id="4" name="Content Placeholder 3">
            <a:extLst>
              <a:ext uri="{FF2B5EF4-FFF2-40B4-BE49-F238E27FC236}">
                <a16:creationId xmlns:a16="http://schemas.microsoft.com/office/drawing/2014/main" id="{2D937A30-CC99-C7BC-96B0-C057E5852F09}"/>
              </a:ext>
            </a:extLst>
          </p:cNvPr>
          <p:cNvSpPr>
            <a:spLocks noGrp="1"/>
          </p:cNvSpPr>
          <p:nvPr>
            <p:ph sz="quarter" idx="14"/>
          </p:nvPr>
        </p:nvSpPr>
        <p:spPr>
          <a:xfrm>
            <a:off x="456360" y="1683959"/>
            <a:ext cx="7718811" cy="4579838"/>
          </a:xfrm>
        </p:spPr>
        <p:txBody>
          <a:bodyPr/>
          <a:lstStyle/>
          <a:p>
            <a:r>
              <a:rPr lang="en-US" dirty="0"/>
              <a:t>Respond in the chat! </a:t>
            </a:r>
          </a:p>
          <a:p>
            <a:r>
              <a:rPr lang="en-US" dirty="0"/>
              <a:t>What is the toughest cyber question your board has asked? </a:t>
            </a:r>
          </a:p>
          <a:p>
            <a:r>
              <a:rPr lang="en-US" dirty="0"/>
              <a:t>Alternate: if you were a board member, what would you ask your institution about cyber? </a:t>
            </a:r>
          </a:p>
          <a:p>
            <a:r>
              <a:rPr lang="en-US" dirty="0"/>
              <a:t>Is audit preparing IT leadership to answer those well? Is audit evaluating those narratives?</a:t>
            </a:r>
          </a:p>
          <a:p>
            <a:r>
              <a:rPr lang="en-US" dirty="0"/>
              <a:t>5 minutes </a:t>
            </a:r>
          </a:p>
        </p:txBody>
      </p:sp>
    </p:spTree>
    <p:extLst>
      <p:ext uri="{BB962C8B-B14F-4D97-AF65-F5344CB8AC3E}">
        <p14:creationId xmlns:p14="http://schemas.microsoft.com/office/powerpoint/2010/main" val="372851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06180-171C-0A81-8977-BDD3428EA5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962967-4B71-CEAD-951D-EDF248BAB9D6}"/>
              </a:ext>
            </a:extLst>
          </p:cNvPr>
          <p:cNvSpPr>
            <a:spLocks noGrp="1"/>
          </p:cNvSpPr>
          <p:nvPr>
            <p:ph type="title"/>
          </p:nvPr>
        </p:nvSpPr>
        <p:spPr/>
        <p:txBody>
          <a:bodyPr/>
          <a:lstStyle/>
          <a:p>
            <a:r>
              <a:rPr lang="en-US" dirty="0"/>
              <a:t>Objective 2</a:t>
            </a:r>
          </a:p>
        </p:txBody>
      </p:sp>
      <p:sp>
        <p:nvSpPr>
          <p:cNvPr id="3" name="Content Placeholder 2">
            <a:extLst>
              <a:ext uri="{FF2B5EF4-FFF2-40B4-BE49-F238E27FC236}">
                <a16:creationId xmlns:a16="http://schemas.microsoft.com/office/drawing/2014/main" id="{1D21CAC3-5681-C586-F180-ED77DCFAA5E1}"/>
              </a:ext>
            </a:extLst>
          </p:cNvPr>
          <p:cNvSpPr>
            <a:spLocks noGrp="1"/>
          </p:cNvSpPr>
          <p:nvPr>
            <p:ph idx="1"/>
          </p:nvPr>
        </p:nvSpPr>
        <p:spPr/>
        <p:txBody>
          <a:bodyPr/>
          <a:lstStyle/>
          <a:p>
            <a:pPr fontAlgn="base"/>
            <a:r>
              <a:rPr lang="en-US" dirty="0"/>
              <a:t>Evaluate the effectiveness of board-level reporting by assessing whether it conveys ongoing IT risk realistically, without overstating threats or creating undue concern. </a:t>
            </a:r>
          </a:p>
          <a:p>
            <a:endParaRPr lang="en-US" dirty="0"/>
          </a:p>
        </p:txBody>
      </p:sp>
    </p:spTree>
    <p:extLst>
      <p:ext uri="{BB962C8B-B14F-4D97-AF65-F5344CB8AC3E}">
        <p14:creationId xmlns:p14="http://schemas.microsoft.com/office/powerpoint/2010/main" val="552121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17819-F8BE-89C0-3CCB-C254B27E9B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4C1152-D697-8444-820D-1020E9A74CEF}"/>
              </a:ext>
            </a:extLst>
          </p:cNvPr>
          <p:cNvSpPr>
            <a:spLocks noGrp="1"/>
          </p:cNvSpPr>
          <p:nvPr>
            <p:ph type="title"/>
          </p:nvPr>
        </p:nvSpPr>
        <p:spPr/>
        <p:txBody>
          <a:bodyPr/>
          <a:lstStyle/>
          <a:p>
            <a:r>
              <a:rPr lang="en-US" dirty="0"/>
              <a:t>Cyber board reporting</a:t>
            </a:r>
          </a:p>
        </p:txBody>
      </p:sp>
      <p:sp>
        <p:nvSpPr>
          <p:cNvPr id="3" name="Text Placeholder 2">
            <a:extLst>
              <a:ext uri="{FF2B5EF4-FFF2-40B4-BE49-F238E27FC236}">
                <a16:creationId xmlns:a16="http://schemas.microsoft.com/office/drawing/2014/main" id="{1785187C-D907-A960-AC78-0AE94BA8DB1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7908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74240-D54C-BCB3-9F9C-78E8DB7D0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C1E24D-9A11-79F4-D703-F2A4036C7817}"/>
              </a:ext>
            </a:extLst>
          </p:cNvPr>
          <p:cNvSpPr>
            <a:spLocks noGrp="1"/>
          </p:cNvSpPr>
          <p:nvPr>
            <p:ph type="title"/>
          </p:nvPr>
        </p:nvSpPr>
        <p:spPr>
          <a:xfrm>
            <a:off x="456360" y="691228"/>
            <a:ext cx="11277496" cy="701731"/>
          </a:xfrm>
        </p:spPr>
        <p:txBody>
          <a:bodyPr/>
          <a:lstStyle/>
          <a:p>
            <a:r>
              <a:rPr lang="en-US" sz="4400" b="1" dirty="0">
                <a:solidFill>
                  <a:srgbClr val="1C3F94"/>
                </a:solidFill>
                <a:latin typeface="Arial" panose="020B0604020202020204" pitchFamily="34" charset="0"/>
                <a:cs typeface="Arial" panose="020B0604020202020204" pitchFamily="34" charset="0"/>
              </a:rPr>
              <a:t>Why cyber board reporting matters</a:t>
            </a:r>
          </a:p>
        </p:txBody>
      </p:sp>
      <p:sp>
        <p:nvSpPr>
          <p:cNvPr id="3" name="Text Placeholder 2">
            <a:extLst>
              <a:ext uri="{FF2B5EF4-FFF2-40B4-BE49-F238E27FC236}">
                <a16:creationId xmlns:a16="http://schemas.microsoft.com/office/drawing/2014/main" id="{A8B45F1B-AB6C-E614-777B-7B90B139C7B0}"/>
              </a:ext>
            </a:extLst>
          </p:cNvPr>
          <p:cNvSpPr>
            <a:spLocks noGrp="1"/>
          </p:cNvSpPr>
          <p:nvPr>
            <p:ph type="body" sz="quarter" idx="13"/>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8B00FE13-1D9B-D0B0-70D9-624DB09A8CC7}"/>
              </a:ext>
            </a:extLst>
          </p:cNvPr>
          <p:cNvGraphicFramePr>
            <a:graphicFrameLocks noGrp="1"/>
          </p:cNvGraphicFramePr>
          <p:nvPr>
            <p:ph sz="quarter" idx="14"/>
            <p:extLst>
              <p:ext uri="{D42A27DB-BD31-4B8C-83A1-F6EECF244321}">
                <p14:modId xmlns:p14="http://schemas.microsoft.com/office/powerpoint/2010/main" val="817518386"/>
              </p:ext>
            </p:extLst>
          </p:nvPr>
        </p:nvGraphicFramePr>
        <p:xfrm>
          <a:off x="456360" y="1409893"/>
          <a:ext cx="11277600" cy="32323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BC23FE8F-DF32-E043-7ADB-A0D57FC964DA}"/>
              </a:ext>
            </a:extLst>
          </p:cNvPr>
          <p:cNvSpPr txBox="1"/>
          <p:nvPr/>
        </p:nvSpPr>
        <p:spPr>
          <a:xfrm>
            <a:off x="456360" y="1636295"/>
            <a:ext cx="6268063" cy="461665"/>
          </a:xfrm>
          <a:prstGeom prst="rect">
            <a:avLst/>
          </a:prstGeom>
          <a:noFill/>
        </p:spPr>
        <p:txBody>
          <a:bodyPr wrap="none" rtlCol="0">
            <a:spAutoFit/>
          </a:bodyPr>
          <a:lstStyle/>
          <a:p>
            <a:r>
              <a:rPr lang="en-US" sz="2400" b="1" dirty="0"/>
              <a:t>Effective reporting allows the trustees to: </a:t>
            </a:r>
          </a:p>
        </p:txBody>
      </p:sp>
      <p:sp>
        <p:nvSpPr>
          <p:cNvPr id="8" name="TextBox 7">
            <a:extLst>
              <a:ext uri="{FF2B5EF4-FFF2-40B4-BE49-F238E27FC236}">
                <a16:creationId xmlns:a16="http://schemas.microsoft.com/office/drawing/2014/main" id="{7AC6FEB1-F28F-5C55-E34C-4B8356EF403F}"/>
              </a:ext>
            </a:extLst>
          </p:cNvPr>
          <p:cNvSpPr txBox="1"/>
          <p:nvPr/>
        </p:nvSpPr>
        <p:spPr>
          <a:xfrm>
            <a:off x="1300524" y="4546812"/>
            <a:ext cx="9589168" cy="830997"/>
          </a:xfrm>
          <a:prstGeom prst="rect">
            <a:avLst/>
          </a:prstGeom>
          <a:noFill/>
        </p:spPr>
        <p:txBody>
          <a:bodyPr wrap="square">
            <a:spAutoFit/>
          </a:bodyPr>
          <a:lstStyle/>
          <a:p>
            <a:pPr algn="ctr"/>
            <a:r>
              <a:rPr lang="en-US" sz="2400" b="1" dirty="0"/>
              <a:t>Bottom line: Cyber reporting should help the board answer:</a:t>
            </a:r>
          </a:p>
          <a:p>
            <a:pPr algn="ctr"/>
            <a:r>
              <a:rPr lang="en-US" sz="2400" b="1" dirty="0">
                <a:solidFill>
                  <a:srgbClr val="FF0000"/>
                </a:solidFill>
              </a:rPr>
              <a:t>“Is the institution managing cyber risk appropriately?” </a:t>
            </a:r>
          </a:p>
        </p:txBody>
      </p:sp>
    </p:spTree>
    <p:extLst>
      <p:ext uri="{BB962C8B-B14F-4D97-AF65-F5344CB8AC3E}">
        <p14:creationId xmlns:p14="http://schemas.microsoft.com/office/powerpoint/2010/main" val="1764589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86E2B-35B0-04BE-A583-9FF064108B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609417-741B-099B-0ED1-FDDC9DAED490}"/>
              </a:ext>
            </a:extLst>
          </p:cNvPr>
          <p:cNvSpPr>
            <a:spLocks noGrp="1"/>
          </p:cNvSpPr>
          <p:nvPr>
            <p:ph type="title"/>
          </p:nvPr>
        </p:nvSpPr>
        <p:spPr>
          <a:xfrm>
            <a:off x="456360" y="691228"/>
            <a:ext cx="11277496" cy="701731"/>
          </a:xfrm>
        </p:spPr>
        <p:txBody>
          <a:bodyPr/>
          <a:lstStyle/>
          <a:p>
            <a:r>
              <a:rPr lang="en-US" sz="4400" b="1" dirty="0">
                <a:solidFill>
                  <a:srgbClr val="1C3F94"/>
                </a:solidFill>
                <a:latin typeface="Arial" panose="020B0604020202020204" pitchFamily="34" charset="0"/>
                <a:cs typeface="Arial" panose="020B0604020202020204" pitchFamily="34" charset="0"/>
              </a:rPr>
              <a:t>Why internal audit should evaluate</a:t>
            </a:r>
          </a:p>
        </p:txBody>
      </p:sp>
      <p:sp>
        <p:nvSpPr>
          <p:cNvPr id="3" name="Text Placeholder 2">
            <a:extLst>
              <a:ext uri="{FF2B5EF4-FFF2-40B4-BE49-F238E27FC236}">
                <a16:creationId xmlns:a16="http://schemas.microsoft.com/office/drawing/2014/main" id="{3ABA1673-5AF3-27BD-B0E2-A72FA98AE681}"/>
              </a:ext>
            </a:extLst>
          </p:cNvPr>
          <p:cNvSpPr>
            <a:spLocks noGrp="1"/>
          </p:cNvSpPr>
          <p:nvPr>
            <p:ph type="body" sz="quarter" idx="13"/>
          </p:nvPr>
        </p:nvSpPr>
        <p:spPr/>
        <p:txBody>
          <a:bodyPr/>
          <a:lstStyle/>
          <a:p>
            <a:endParaRPr lang="en-US" dirty="0"/>
          </a:p>
        </p:txBody>
      </p:sp>
      <p:sp>
        <p:nvSpPr>
          <p:cNvPr id="5" name="Content Placeholder 4">
            <a:extLst>
              <a:ext uri="{FF2B5EF4-FFF2-40B4-BE49-F238E27FC236}">
                <a16:creationId xmlns:a16="http://schemas.microsoft.com/office/drawing/2014/main" id="{98019A11-27F0-257A-A685-970E982F3A9B}"/>
              </a:ext>
            </a:extLst>
          </p:cNvPr>
          <p:cNvSpPr>
            <a:spLocks noGrp="1"/>
          </p:cNvSpPr>
          <p:nvPr>
            <p:ph sz="quarter" idx="14"/>
          </p:nvPr>
        </p:nvSpPr>
        <p:spPr>
          <a:xfrm>
            <a:off x="456361" y="1519136"/>
            <a:ext cx="11277495" cy="4479967"/>
          </a:xfrm>
        </p:spPr>
        <p:txBody>
          <a:bodyPr>
            <a:normAutofit/>
          </a:bodyPr>
          <a:lstStyle/>
          <a:p>
            <a:pPr marL="0" indent="0">
              <a:buNone/>
            </a:pPr>
            <a:r>
              <a:rPr lang="en-US" dirty="0"/>
              <a:t>Internal audit helps confirm that cyber reporting supports governance, not just compliance. </a:t>
            </a:r>
          </a:p>
          <a:p>
            <a:pPr marL="0" indent="0">
              <a:buNone/>
            </a:pPr>
            <a:endParaRPr lang="en-US" dirty="0"/>
          </a:p>
          <a:p>
            <a:pPr marL="0" indent="0">
              <a:buNone/>
            </a:pPr>
            <a:r>
              <a:rPr lang="en-US" dirty="0"/>
              <a:t>Internal audit can assess whether reporting: </a:t>
            </a:r>
          </a:p>
          <a:p>
            <a:r>
              <a:rPr lang="en-US" dirty="0"/>
              <a:t>Communicate risk clearly </a:t>
            </a:r>
          </a:p>
          <a:p>
            <a:r>
              <a:rPr lang="en-US" dirty="0"/>
              <a:t>Avoids misleading metrics </a:t>
            </a:r>
          </a:p>
          <a:p>
            <a:r>
              <a:rPr lang="en-US" dirty="0"/>
              <a:t>Supports strategic oversight </a:t>
            </a:r>
          </a:p>
          <a:p>
            <a:r>
              <a:rPr lang="en-US" dirty="0"/>
              <a:t>Drives informed decision-making </a:t>
            </a:r>
          </a:p>
          <a:p>
            <a:r>
              <a:rPr lang="en-US" dirty="0"/>
              <a:t>Aligns with overall institutional enterprise risk management </a:t>
            </a:r>
          </a:p>
        </p:txBody>
      </p:sp>
    </p:spTree>
    <p:extLst>
      <p:ext uri="{BB962C8B-B14F-4D97-AF65-F5344CB8AC3E}">
        <p14:creationId xmlns:p14="http://schemas.microsoft.com/office/powerpoint/2010/main" val="2403116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06BB8-1237-F990-3C43-CB639EA3DE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F6FB7-40E5-E426-112F-B6323D2798E5}"/>
              </a:ext>
            </a:extLst>
          </p:cNvPr>
          <p:cNvSpPr>
            <a:spLocks noGrp="1"/>
          </p:cNvSpPr>
          <p:nvPr>
            <p:ph type="title"/>
          </p:nvPr>
        </p:nvSpPr>
        <p:spPr/>
        <p:txBody>
          <a:bodyPr/>
          <a:lstStyle/>
          <a:p>
            <a:r>
              <a:rPr lang="en-US" dirty="0"/>
              <a:t>Examples of cyber board reporting</a:t>
            </a:r>
          </a:p>
        </p:txBody>
      </p:sp>
      <p:sp>
        <p:nvSpPr>
          <p:cNvPr id="3" name="Text Placeholder 2">
            <a:extLst>
              <a:ext uri="{FF2B5EF4-FFF2-40B4-BE49-F238E27FC236}">
                <a16:creationId xmlns:a16="http://schemas.microsoft.com/office/drawing/2014/main" id="{0B944FE2-ED73-A869-BE8A-1F81D1923E9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35008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4146A-0C2B-2391-7353-A3DF5F5AC78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FA364B03-9D28-70D8-ECDC-EC03FD610D8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B21CD00-648F-3270-957D-5DC1E27594FB}"/>
              </a:ext>
            </a:extLst>
          </p:cNvPr>
          <p:cNvPicPr>
            <a:picLocks noChangeAspect="1"/>
          </p:cNvPicPr>
          <p:nvPr/>
        </p:nvPicPr>
        <p:blipFill>
          <a:blip r:embed="rId3"/>
          <a:stretch>
            <a:fillRect/>
          </a:stretch>
        </p:blipFill>
        <p:spPr>
          <a:xfrm>
            <a:off x="838200" y="480213"/>
            <a:ext cx="8876493" cy="5486875"/>
          </a:xfrm>
          <a:prstGeom prst="rect">
            <a:avLst/>
          </a:prstGeom>
        </p:spPr>
      </p:pic>
    </p:spTree>
    <p:extLst>
      <p:ext uri="{BB962C8B-B14F-4D97-AF65-F5344CB8AC3E}">
        <p14:creationId xmlns:p14="http://schemas.microsoft.com/office/powerpoint/2010/main" val="8670787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7F4AC-4960-9F44-DA26-D362C87DD7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0C6348-D8F7-3149-FC35-71D8FFFC03DD}"/>
              </a:ext>
            </a:extLst>
          </p:cNvPr>
          <p:cNvSpPr>
            <a:spLocks noGrp="1"/>
          </p:cNvSpPr>
          <p:nvPr>
            <p:ph type="title"/>
          </p:nvPr>
        </p:nvSpPr>
        <p:spPr>
          <a:xfrm>
            <a:off x="700108" y="84537"/>
            <a:ext cx="10515600" cy="1325563"/>
          </a:xfrm>
        </p:spPr>
        <p:txBody>
          <a:bodyPr/>
          <a:lstStyle/>
          <a:p>
            <a:r>
              <a:rPr lang="en-US" dirty="0"/>
              <a:t>Cyber layers of protections </a:t>
            </a:r>
          </a:p>
        </p:txBody>
      </p:sp>
      <p:sp>
        <p:nvSpPr>
          <p:cNvPr id="5" name="Rectangle 4">
            <a:extLst>
              <a:ext uri="{FF2B5EF4-FFF2-40B4-BE49-F238E27FC236}">
                <a16:creationId xmlns:a16="http://schemas.microsoft.com/office/drawing/2014/main" id="{93667AC9-C278-360C-DD3E-A2516FB5CCAF}"/>
              </a:ext>
            </a:extLst>
          </p:cNvPr>
          <p:cNvSpPr/>
          <p:nvPr/>
        </p:nvSpPr>
        <p:spPr>
          <a:xfrm>
            <a:off x="10600246" y="1233453"/>
            <a:ext cx="1230923" cy="91446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University Data</a:t>
            </a:r>
          </a:p>
        </p:txBody>
      </p:sp>
      <p:pic>
        <p:nvPicPr>
          <p:cNvPr id="10" name="Picture 9">
            <a:extLst>
              <a:ext uri="{FF2B5EF4-FFF2-40B4-BE49-F238E27FC236}">
                <a16:creationId xmlns:a16="http://schemas.microsoft.com/office/drawing/2014/main" id="{2B8BAABD-36AA-88E1-DBB0-0F2F97FFC29A}"/>
              </a:ext>
            </a:extLst>
          </p:cNvPr>
          <p:cNvPicPr>
            <a:picLocks noChangeAspect="1"/>
          </p:cNvPicPr>
          <p:nvPr/>
        </p:nvPicPr>
        <p:blipFill>
          <a:blip r:embed="rId3"/>
          <a:stretch>
            <a:fillRect/>
          </a:stretch>
        </p:blipFill>
        <p:spPr>
          <a:xfrm>
            <a:off x="465646" y="1110775"/>
            <a:ext cx="9858510" cy="1159825"/>
          </a:xfrm>
          <a:prstGeom prst="rect">
            <a:avLst/>
          </a:prstGeom>
        </p:spPr>
      </p:pic>
      <p:pic>
        <p:nvPicPr>
          <p:cNvPr id="15" name="Picture 14">
            <a:extLst>
              <a:ext uri="{FF2B5EF4-FFF2-40B4-BE49-F238E27FC236}">
                <a16:creationId xmlns:a16="http://schemas.microsoft.com/office/drawing/2014/main" id="{4676E4E7-0755-FF70-1FBC-B5BF4918D688}"/>
              </a:ext>
            </a:extLst>
          </p:cNvPr>
          <p:cNvPicPr>
            <a:picLocks noChangeAspect="1"/>
          </p:cNvPicPr>
          <p:nvPr/>
        </p:nvPicPr>
        <p:blipFill>
          <a:blip r:embed="rId4"/>
          <a:stretch>
            <a:fillRect/>
          </a:stretch>
        </p:blipFill>
        <p:spPr>
          <a:xfrm>
            <a:off x="6300381" y="2335077"/>
            <a:ext cx="4915326" cy="3772227"/>
          </a:xfrm>
          <a:prstGeom prst="rect">
            <a:avLst/>
          </a:prstGeom>
        </p:spPr>
      </p:pic>
      <p:pic>
        <p:nvPicPr>
          <p:cNvPr id="17" name="Picture 16">
            <a:extLst>
              <a:ext uri="{FF2B5EF4-FFF2-40B4-BE49-F238E27FC236}">
                <a16:creationId xmlns:a16="http://schemas.microsoft.com/office/drawing/2014/main" id="{6E111FC7-A610-96FD-0805-8732C64B3A9D}"/>
              </a:ext>
            </a:extLst>
          </p:cNvPr>
          <p:cNvPicPr>
            <a:picLocks noChangeAspect="1"/>
          </p:cNvPicPr>
          <p:nvPr/>
        </p:nvPicPr>
        <p:blipFill>
          <a:blip r:embed="rId5"/>
          <a:stretch>
            <a:fillRect/>
          </a:stretch>
        </p:blipFill>
        <p:spPr>
          <a:xfrm>
            <a:off x="976293" y="2335077"/>
            <a:ext cx="4930855" cy="4137033"/>
          </a:xfrm>
          <a:prstGeom prst="rect">
            <a:avLst/>
          </a:prstGeom>
        </p:spPr>
      </p:pic>
    </p:spTree>
    <p:extLst>
      <p:ext uri="{BB962C8B-B14F-4D97-AF65-F5344CB8AC3E}">
        <p14:creationId xmlns:p14="http://schemas.microsoft.com/office/powerpoint/2010/main" val="3050692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96A6-0AEA-9858-14AF-E1B269904B64}"/>
              </a:ext>
            </a:extLst>
          </p:cNvPr>
          <p:cNvSpPr>
            <a:spLocks noGrp="1"/>
          </p:cNvSpPr>
          <p:nvPr>
            <p:ph type="title"/>
          </p:nvPr>
        </p:nvSpPr>
        <p:spPr/>
        <p:txBody>
          <a:bodyPr/>
          <a:lstStyle/>
          <a:p>
            <a:endParaRPr lang="en-US" dirty="0"/>
          </a:p>
        </p:txBody>
      </p:sp>
      <p:sp>
        <p:nvSpPr>
          <p:cNvPr id="3" name="Picture Placeholder 2">
            <a:extLst>
              <a:ext uri="{FF2B5EF4-FFF2-40B4-BE49-F238E27FC236}">
                <a16:creationId xmlns:a16="http://schemas.microsoft.com/office/drawing/2014/main" id="{CAA550F5-E076-517D-978C-58884615AD0C}"/>
              </a:ext>
            </a:extLst>
          </p:cNvPr>
          <p:cNvSpPr>
            <a:spLocks noGrp="1"/>
          </p:cNvSpPr>
          <p:nvPr>
            <p:ph type="pic" idx="1"/>
          </p:nvPr>
        </p:nvSpPr>
        <p:spPr/>
        <p:txBody>
          <a:bodyPr/>
          <a:lstStyle/>
          <a:p>
            <a:endParaRPr lang="en-US" dirty="0"/>
          </a:p>
        </p:txBody>
      </p:sp>
      <p:sp>
        <p:nvSpPr>
          <p:cNvPr id="4" name="Text Placeholder 3">
            <a:extLst>
              <a:ext uri="{FF2B5EF4-FFF2-40B4-BE49-F238E27FC236}">
                <a16:creationId xmlns:a16="http://schemas.microsoft.com/office/drawing/2014/main" id="{30B96370-07EE-5CA8-C8C7-BB51A464332D}"/>
              </a:ext>
            </a:extLst>
          </p:cNvPr>
          <p:cNvSpPr>
            <a:spLocks noGrp="1"/>
          </p:cNvSpPr>
          <p:nvPr>
            <p:ph type="body" sz="half" idx="2"/>
          </p:nvPr>
        </p:nvSpPr>
        <p:spPr/>
        <p:txBody>
          <a:bodyPr/>
          <a:lstStyle/>
          <a:p>
            <a:endParaRPr lang="en-US" dirty="0"/>
          </a:p>
        </p:txBody>
      </p:sp>
      <p:pic>
        <p:nvPicPr>
          <p:cNvPr id="6" name="Picture 5">
            <a:extLst>
              <a:ext uri="{FF2B5EF4-FFF2-40B4-BE49-F238E27FC236}">
                <a16:creationId xmlns:a16="http://schemas.microsoft.com/office/drawing/2014/main" id="{F7147125-168A-47F9-39DC-26102D0E7FE2}"/>
              </a:ext>
            </a:extLst>
          </p:cNvPr>
          <p:cNvPicPr>
            <a:picLocks noChangeAspect="1"/>
          </p:cNvPicPr>
          <p:nvPr/>
        </p:nvPicPr>
        <p:blipFill>
          <a:blip r:embed="rId2"/>
          <a:stretch>
            <a:fillRect/>
          </a:stretch>
        </p:blipFill>
        <p:spPr>
          <a:xfrm>
            <a:off x="562618" y="707913"/>
            <a:ext cx="11066764" cy="5259133"/>
          </a:xfrm>
          <a:prstGeom prst="rect">
            <a:avLst/>
          </a:prstGeom>
        </p:spPr>
      </p:pic>
      <p:sp>
        <p:nvSpPr>
          <p:cNvPr id="7" name="TextBox 6">
            <a:extLst>
              <a:ext uri="{FF2B5EF4-FFF2-40B4-BE49-F238E27FC236}">
                <a16:creationId xmlns:a16="http://schemas.microsoft.com/office/drawing/2014/main" id="{0DB8C6DD-34F2-824F-4F47-F09F617016B7}"/>
              </a:ext>
            </a:extLst>
          </p:cNvPr>
          <p:cNvSpPr txBox="1"/>
          <p:nvPr/>
        </p:nvSpPr>
        <p:spPr>
          <a:xfrm>
            <a:off x="6262536" y="1810458"/>
            <a:ext cx="1208985" cy="369332"/>
          </a:xfrm>
          <a:prstGeom prst="rect">
            <a:avLst/>
          </a:prstGeom>
          <a:noFill/>
        </p:spPr>
        <p:txBody>
          <a:bodyPr wrap="none" rtlCol="0">
            <a:spAutoFit/>
          </a:bodyPr>
          <a:lstStyle/>
          <a:p>
            <a:r>
              <a:rPr lang="en-US" dirty="0">
                <a:solidFill>
                  <a:schemeClr val="bg1"/>
                </a:solidFill>
                <a:latin typeface="Arial" panose="020B0604020202020204" pitchFamily="34" charset="0"/>
                <a:cs typeface="Arial" panose="020B0604020202020204" pitchFamily="34" charset="0"/>
              </a:rPr>
              <a:t>University</a:t>
            </a:r>
          </a:p>
        </p:txBody>
      </p:sp>
    </p:spTree>
    <p:extLst>
      <p:ext uri="{BB962C8B-B14F-4D97-AF65-F5344CB8AC3E}">
        <p14:creationId xmlns:p14="http://schemas.microsoft.com/office/powerpoint/2010/main" val="982199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3CD764-7926-E334-47CE-AF6C1124A90A}"/>
              </a:ext>
            </a:extLst>
          </p:cNvPr>
          <p:cNvPicPr>
            <a:picLocks noChangeAspect="1"/>
          </p:cNvPicPr>
          <p:nvPr/>
        </p:nvPicPr>
        <p:blipFill>
          <a:blip r:embed="rId3"/>
          <a:stretch>
            <a:fillRect/>
          </a:stretch>
        </p:blipFill>
        <p:spPr>
          <a:xfrm>
            <a:off x="0" y="777435"/>
            <a:ext cx="12192000" cy="5303130"/>
          </a:xfrm>
          <a:prstGeom prst="rect">
            <a:avLst/>
          </a:prstGeom>
        </p:spPr>
      </p:pic>
    </p:spTree>
    <p:extLst>
      <p:ext uri="{BB962C8B-B14F-4D97-AF65-F5344CB8AC3E}">
        <p14:creationId xmlns:p14="http://schemas.microsoft.com/office/powerpoint/2010/main" val="1652023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D03BD-B9C1-9609-66FF-F28D9AA6D855}"/>
              </a:ext>
            </a:extLst>
          </p:cNvPr>
          <p:cNvSpPr>
            <a:spLocks noGrp="1"/>
          </p:cNvSpPr>
          <p:nvPr>
            <p:ph type="title"/>
          </p:nvPr>
        </p:nvSpPr>
        <p:spPr/>
        <p:txBody>
          <a:bodyPr/>
          <a:lstStyle/>
          <a:p>
            <a:r>
              <a:rPr lang="en-US" dirty="0"/>
              <a:t>Meet your presenters</a:t>
            </a:r>
          </a:p>
        </p:txBody>
      </p:sp>
      <p:sp>
        <p:nvSpPr>
          <p:cNvPr id="5" name="Content Placeholder 4">
            <a:extLst>
              <a:ext uri="{FF2B5EF4-FFF2-40B4-BE49-F238E27FC236}">
                <a16:creationId xmlns:a16="http://schemas.microsoft.com/office/drawing/2014/main" id="{94BA85BE-BA64-FFA4-8235-46C4E4349993}"/>
              </a:ext>
            </a:extLst>
          </p:cNvPr>
          <p:cNvSpPr>
            <a:spLocks noGrp="1"/>
          </p:cNvSpPr>
          <p:nvPr>
            <p:ph sz="half" idx="1"/>
          </p:nvPr>
        </p:nvSpPr>
        <p:spPr>
          <a:xfrm>
            <a:off x="193320" y="3429000"/>
            <a:ext cx="3736622" cy="22932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274320" rIns="91440" bIns="9144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indent="0" algn="ctr">
              <a:spcBef>
                <a:spcPts val="500"/>
              </a:spcBef>
              <a:buNone/>
            </a:pPr>
            <a:r>
              <a:rPr lang="en-US" sz="2800" b="1" dirty="0">
                <a:solidFill>
                  <a:schemeClr val="accent5"/>
                </a:solidFill>
                <a:ea typeface="Roboto"/>
                <a:cs typeface="Arial"/>
              </a:rPr>
              <a:t>Morgan Mincy, CISA, CPA</a:t>
            </a:r>
          </a:p>
          <a:p>
            <a:pPr indent="0" algn="ctr">
              <a:spcAft>
                <a:spcPts val="500"/>
              </a:spcAft>
              <a:buNone/>
            </a:pPr>
            <a:r>
              <a:rPr lang="en-US" b="1" dirty="0">
                <a:solidFill>
                  <a:prstClr val="black"/>
                </a:solidFill>
                <a:ea typeface="Roboto"/>
                <a:cs typeface="Arial"/>
              </a:rPr>
              <a:t>Risk Advisory Manager at Baker Tilly</a:t>
            </a:r>
          </a:p>
        </p:txBody>
      </p:sp>
      <p:sp>
        <p:nvSpPr>
          <p:cNvPr id="6" name="Content Placeholder 4">
            <a:extLst>
              <a:ext uri="{FF2B5EF4-FFF2-40B4-BE49-F238E27FC236}">
                <a16:creationId xmlns:a16="http://schemas.microsoft.com/office/drawing/2014/main" id="{AC3048C8-982D-314B-5E1D-FF48C62AB755}"/>
              </a:ext>
            </a:extLst>
          </p:cNvPr>
          <p:cNvSpPr txBox="1">
            <a:spLocks/>
          </p:cNvSpPr>
          <p:nvPr/>
        </p:nvSpPr>
        <p:spPr>
          <a:xfrm>
            <a:off x="4471809" y="3429000"/>
            <a:ext cx="3248380" cy="2293221"/>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274320" rIns="91440" bIns="91440" rtlCol="0" anchor="ctr" anchorCtr="0">
            <a:normAutofit/>
          </a:bodyPr>
          <a:lstStyle>
            <a:defPPr>
              <a:defRPr lang="en-US"/>
            </a:defPPr>
            <a:lvl1pPr marL="0" indent="-228600" algn="l" defTabSz="914400" rtl="0" eaLnBrk="1" latinLnBrk="0" hangingPunct="1">
              <a:lnSpc>
                <a:spcPct val="90000"/>
              </a:lnSpc>
              <a:spcBef>
                <a:spcPts val="1000"/>
              </a:spcBef>
              <a:buFont typeface="Arial" panose="020B0604020202020204" pitchFamily="34" charset="0"/>
              <a:buChar char="•"/>
              <a:defRPr sz="1800" b="0" i="0" kern="1200">
                <a:solidFill>
                  <a:schemeClr val="lt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indent="0" algn="ctr">
              <a:spcBef>
                <a:spcPts val="500"/>
              </a:spcBef>
              <a:buFont typeface="Arial" panose="020B0604020202020204" pitchFamily="34" charset="0"/>
              <a:buNone/>
            </a:pPr>
            <a:r>
              <a:rPr lang="en-US" sz="2800" b="1" dirty="0">
                <a:solidFill>
                  <a:schemeClr val="accent5"/>
                </a:solidFill>
                <a:ea typeface="Roboto"/>
                <a:cs typeface="Arial"/>
              </a:rPr>
              <a:t>Boris Lazic</a:t>
            </a:r>
          </a:p>
          <a:p>
            <a:pPr indent="0" algn="ctr">
              <a:spcAft>
                <a:spcPts val="500"/>
              </a:spcAft>
              <a:buFont typeface="Arial" panose="020B0604020202020204" pitchFamily="34" charset="0"/>
              <a:buNone/>
            </a:pPr>
            <a:r>
              <a:rPr lang="en-US" b="1" dirty="0">
                <a:solidFill>
                  <a:prstClr val="black"/>
                </a:solidFill>
                <a:ea typeface="Roboto"/>
                <a:cs typeface="Arial"/>
              </a:rPr>
              <a:t>Chief Operating Officer, Suffolk University</a:t>
            </a:r>
          </a:p>
        </p:txBody>
      </p:sp>
      <p:pic>
        <p:nvPicPr>
          <p:cNvPr id="2050" name="Picture 2">
            <a:extLst>
              <a:ext uri="{FF2B5EF4-FFF2-40B4-BE49-F238E27FC236}">
                <a16:creationId xmlns:a16="http://schemas.microsoft.com/office/drawing/2014/main" id="{C84934F6-D3F3-8D70-BDCB-E8A80E357262}"/>
              </a:ext>
            </a:extLst>
          </p:cNvPr>
          <p:cNvPicPr>
            <a:picLocks noChangeAspect="1" noChangeArrowheads="1"/>
          </p:cNvPicPr>
          <p:nvPr/>
        </p:nvPicPr>
        <p:blipFill>
          <a:blip r:embed="rId3"/>
          <a:srcRect/>
          <a:stretch/>
        </p:blipFill>
        <p:spPr bwMode="auto">
          <a:xfrm>
            <a:off x="1056744" y="1690687"/>
            <a:ext cx="2009775" cy="20097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2ABD993-C721-0827-0F04-4359711A0BDD}"/>
              </a:ext>
            </a:extLst>
          </p:cNvPr>
          <p:cNvPicPr>
            <a:picLocks noChangeAspect="1"/>
          </p:cNvPicPr>
          <p:nvPr/>
        </p:nvPicPr>
        <p:blipFill rotWithShape="1">
          <a:blip r:embed="rId4"/>
          <a:srcRect l="26976" r="6328"/>
          <a:stretch>
            <a:fillRect/>
          </a:stretch>
        </p:blipFill>
        <p:spPr>
          <a:xfrm>
            <a:off x="5091112" y="1690686"/>
            <a:ext cx="2009775" cy="2009775"/>
          </a:xfrm>
          <a:prstGeom prst="rect">
            <a:avLst/>
          </a:prstGeom>
        </p:spPr>
      </p:pic>
      <p:pic>
        <p:nvPicPr>
          <p:cNvPr id="9" name="Picture 8">
            <a:extLst>
              <a:ext uri="{FF2B5EF4-FFF2-40B4-BE49-F238E27FC236}">
                <a16:creationId xmlns:a16="http://schemas.microsoft.com/office/drawing/2014/main" id="{0662E7D8-D7CE-CCAE-9F10-08052BF24AB0}"/>
              </a:ext>
            </a:extLst>
          </p:cNvPr>
          <p:cNvPicPr>
            <a:picLocks noChangeAspect="1"/>
          </p:cNvPicPr>
          <p:nvPr/>
        </p:nvPicPr>
        <p:blipFill>
          <a:blip r:embed="rId5"/>
          <a:stretch>
            <a:fillRect/>
          </a:stretch>
        </p:blipFill>
        <p:spPr>
          <a:xfrm>
            <a:off x="9125481" y="1690686"/>
            <a:ext cx="2009775" cy="2031111"/>
          </a:xfrm>
          <a:prstGeom prst="rect">
            <a:avLst/>
          </a:prstGeom>
        </p:spPr>
      </p:pic>
      <p:sp>
        <p:nvSpPr>
          <p:cNvPr id="11" name="Content Placeholder 4">
            <a:extLst>
              <a:ext uri="{FF2B5EF4-FFF2-40B4-BE49-F238E27FC236}">
                <a16:creationId xmlns:a16="http://schemas.microsoft.com/office/drawing/2014/main" id="{75005263-04B5-7D6A-64E4-23A05D2AD1C1}"/>
              </a:ext>
            </a:extLst>
          </p:cNvPr>
          <p:cNvSpPr txBox="1">
            <a:spLocks/>
          </p:cNvSpPr>
          <p:nvPr/>
        </p:nvSpPr>
        <p:spPr>
          <a:xfrm>
            <a:off x="8506178" y="3429000"/>
            <a:ext cx="3248380" cy="2293221"/>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horz" lIns="91440" tIns="274320" rIns="91440" bIns="91440" rtlCol="0" anchor="ctr" anchorCtr="0">
            <a:normAutofit/>
          </a:bodyPr>
          <a:lstStyle>
            <a:defPPr>
              <a:defRPr lang="en-US"/>
            </a:defPPr>
            <a:lvl1pPr marL="0" indent="-228600" algn="l" defTabSz="914400" rtl="0" eaLnBrk="1" latinLnBrk="0" hangingPunct="1">
              <a:lnSpc>
                <a:spcPct val="90000"/>
              </a:lnSpc>
              <a:spcBef>
                <a:spcPts val="1000"/>
              </a:spcBef>
              <a:buFont typeface="Arial" panose="020B0604020202020204" pitchFamily="34" charset="0"/>
              <a:buChar char="•"/>
              <a:defRPr sz="1800" b="0" i="0" kern="1200">
                <a:solidFill>
                  <a:schemeClr val="lt1"/>
                </a:solidFill>
                <a:latin typeface="+mn-lt"/>
                <a:ea typeface="+mn-ea"/>
                <a:cs typeface="+mn-cs"/>
              </a:defRPr>
            </a:lvl1pPr>
            <a:lvl2pPr marL="457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2pPr>
            <a:lvl3pPr marL="914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3pPr>
            <a:lvl4pPr marL="13716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4pPr>
            <a:lvl5pPr marL="1828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lt1"/>
                </a:solidFill>
                <a:latin typeface="+mn-lt"/>
                <a:ea typeface="+mn-ea"/>
                <a:cs typeface="+mn-cs"/>
              </a:defRPr>
            </a:lvl5pPr>
            <a:lvl6pPr marL="2286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743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200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657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indent="0" algn="ctr">
              <a:spcBef>
                <a:spcPts val="500"/>
              </a:spcBef>
              <a:buFont typeface="Arial" panose="020B0604020202020204" pitchFamily="34" charset="0"/>
              <a:buNone/>
            </a:pPr>
            <a:r>
              <a:rPr lang="en-US" sz="2800" b="1" dirty="0">
                <a:solidFill>
                  <a:schemeClr val="accent5"/>
                </a:solidFill>
                <a:ea typeface="Roboto"/>
                <a:cs typeface="Arial"/>
              </a:rPr>
              <a:t>Mark Nestor</a:t>
            </a:r>
          </a:p>
          <a:p>
            <a:pPr indent="0" algn="ctr">
              <a:spcAft>
                <a:spcPts val="500"/>
              </a:spcAft>
              <a:buFont typeface="Arial" panose="020B0604020202020204" pitchFamily="34" charset="0"/>
              <a:buNone/>
            </a:pPr>
            <a:r>
              <a:rPr lang="en-US" b="1" dirty="0">
                <a:solidFill>
                  <a:prstClr val="black"/>
                </a:solidFill>
                <a:ea typeface="Roboto"/>
                <a:cs typeface="Arial"/>
              </a:rPr>
              <a:t>Chief Information Officer, Suffolk University and Curry College</a:t>
            </a:r>
          </a:p>
        </p:txBody>
      </p:sp>
    </p:spTree>
    <p:extLst>
      <p:ext uri="{BB962C8B-B14F-4D97-AF65-F5344CB8AC3E}">
        <p14:creationId xmlns:p14="http://schemas.microsoft.com/office/powerpoint/2010/main" val="1099687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BE8C4-9BC9-A188-3847-EAF8C6F23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0B3DC-474A-1EBF-B700-9C199A7361BC}"/>
              </a:ext>
            </a:extLst>
          </p:cNvPr>
          <p:cNvSpPr>
            <a:spLocks noGrp="1"/>
          </p:cNvSpPr>
          <p:nvPr>
            <p:ph type="title"/>
          </p:nvPr>
        </p:nvSpPr>
        <p:spPr/>
        <p:txBody>
          <a:bodyPr/>
          <a:lstStyle/>
          <a:p>
            <a:r>
              <a:rPr lang="en-US" dirty="0"/>
              <a:t>Evaluating board reporting </a:t>
            </a:r>
          </a:p>
        </p:txBody>
      </p:sp>
      <p:sp>
        <p:nvSpPr>
          <p:cNvPr id="3" name="Text Placeholder 2">
            <a:extLst>
              <a:ext uri="{FF2B5EF4-FFF2-40B4-BE49-F238E27FC236}">
                <a16:creationId xmlns:a16="http://schemas.microsoft.com/office/drawing/2014/main" id="{876D2937-BD20-647B-B0F5-860FC93ABA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4723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E8912-67E0-A3FC-CBA7-66DEF4136B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28DF87-53D3-7A0D-DD65-228E5F376ADA}"/>
              </a:ext>
            </a:extLst>
          </p:cNvPr>
          <p:cNvSpPr>
            <a:spLocks noGrp="1"/>
          </p:cNvSpPr>
          <p:nvPr>
            <p:ph type="title"/>
          </p:nvPr>
        </p:nvSpPr>
        <p:spPr>
          <a:xfrm>
            <a:off x="556842" y="252993"/>
            <a:ext cx="11410743" cy="701731"/>
          </a:xfrm>
        </p:spPr>
        <p:txBody>
          <a:bodyPr/>
          <a:lstStyle/>
          <a:p>
            <a:r>
              <a:rPr lang="en-US" sz="4400" b="1" dirty="0">
                <a:solidFill>
                  <a:srgbClr val="1C3F94"/>
                </a:solidFill>
                <a:latin typeface="Arial" panose="020B0604020202020204" pitchFamily="34" charset="0"/>
                <a:cs typeface="Arial" panose="020B0604020202020204" pitchFamily="34" charset="0"/>
              </a:rPr>
              <a:t>What to include (or not)</a:t>
            </a:r>
          </a:p>
        </p:txBody>
      </p:sp>
      <p:graphicFrame>
        <p:nvGraphicFramePr>
          <p:cNvPr id="6" name="Content Placeholder 5">
            <a:extLst>
              <a:ext uri="{FF2B5EF4-FFF2-40B4-BE49-F238E27FC236}">
                <a16:creationId xmlns:a16="http://schemas.microsoft.com/office/drawing/2014/main" id="{9678C2B7-8550-D889-4AA3-24F0F306C516}"/>
              </a:ext>
            </a:extLst>
          </p:cNvPr>
          <p:cNvGraphicFramePr>
            <a:graphicFrameLocks noGrp="1"/>
          </p:cNvGraphicFramePr>
          <p:nvPr>
            <p:ph sz="quarter" idx="14"/>
            <p:extLst>
              <p:ext uri="{D42A27DB-BD31-4B8C-83A1-F6EECF244321}">
                <p14:modId xmlns:p14="http://schemas.microsoft.com/office/powerpoint/2010/main" val="1513543440"/>
              </p:ext>
            </p:extLst>
          </p:nvPr>
        </p:nvGraphicFramePr>
        <p:xfrm>
          <a:off x="2349373" y="1142819"/>
          <a:ext cx="7491469" cy="4854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415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06A1E-4B49-3540-17C2-246D325F1F3F}"/>
              </a:ext>
            </a:extLst>
          </p:cNvPr>
          <p:cNvSpPr>
            <a:spLocks noGrp="1"/>
          </p:cNvSpPr>
          <p:nvPr>
            <p:ph type="title"/>
          </p:nvPr>
        </p:nvSpPr>
        <p:spPr/>
        <p:txBody>
          <a:bodyPr/>
          <a:lstStyle/>
          <a:p>
            <a:r>
              <a:rPr lang="en-US" dirty="0"/>
              <a:t>Activity: Rapid Poll</a:t>
            </a:r>
          </a:p>
        </p:txBody>
      </p:sp>
      <p:sp>
        <p:nvSpPr>
          <p:cNvPr id="3" name="Content Placeholder 2">
            <a:extLst>
              <a:ext uri="{FF2B5EF4-FFF2-40B4-BE49-F238E27FC236}">
                <a16:creationId xmlns:a16="http://schemas.microsoft.com/office/drawing/2014/main" id="{41599A0B-D2DA-1A92-509D-5FA4E92972D3}"/>
              </a:ext>
            </a:extLst>
          </p:cNvPr>
          <p:cNvSpPr>
            <a:spLocks noGrp="1"/>
          </p:cNvSpPr>
          <p:nvPr>
            <p:ph idx="1"/>
          </p:nvPr>
        </p:nvSpPr>
        <p:spPr/>
        <p:txBody>
          <a:bodyPr/>
          <a:lstStyle/>
          <a:p>
            <a:r>
              <a:rPr lang="en-US" dirty="0"/>
              <a:t>Go to </a:t>
            </a:r>
            <a:r>
              <a:rPr lang="en-US" dirty="0">
                <a:hlinkClick r:id="rId3"/>
              </a:rPr>
              <a:t>https://www.menti.com/alyaqwhdv9jn</a:t>
            </a:r>
            <a:r>
              <a:rPr lang="en-US" dirty="0"/>
              <a:t> </a:t>
            </a:r>
          </a:p>
          <a:p>
            <a:endParaRPr lang="en-US" dirty="0"/>
          </a:p>
          <a:p>
            <a:r>
              <a:rPr lang="en-US" dirty="0"/>
              <a:t>Which 3 belong on a board slide? </a:t>
            </a:r>
          </a:p>
          <a:p>
            <a:r>
              <a:rPr lang="en-US" dirty="0"/>
              <a:t>Which are management noise? </a:t>
            </a:r>
          </a:p>
          <a:p>
            <a:r>
              <a:rPr lang="en-US" dirty="0"/>
              <a:t>10 min </a:t>
            </a:r>
          </a:p>
        </p:txBody>
      </p:sp>
    </p:spTree>
    <p:extLst>
      <p:ext uri="{BB962C8B-B14F-4D97-AF65-F5344CB8AC3E}">
        <p14:creationId xmlns:p14="http://schemas.microsoft.com/office/powerpoint/2010/main" val="3313348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7A6AA-D1EB-59B6-70DA-99B83AA71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3DD76C-6CC1-6655-9842-B2C4545B6311}"/>
              </a:ext>
            </a:extLst>
          </p:cNvPr>
          <p:cNvSpPr>
            <a:spLocks noGrp="1"/>
          </p:cNvSpPr>
          <p:nvPr>
            <p:ph type="title"/>
          </p:nvPr>
        </p:nvSpPr>
        <p:spPr>
          <a:xfrm>
            <a:off x="456360" y="691228"/>
            <a:ext cx="11277496" cy="1311128"/>
          </a:xfrm>
        </p:spPr>
        <p:txBody>
          <a:bodyPr/>
          <a:lstStyle/>
          <a:p>
            <a:r>
              <a:rPr lang="en-US" sz="4400" b="1" dirty="0">
                <a:solidFill>
                  <a:srgbClr val="1C3F94"/>
                </a:solidFill>
                <a:latin typeface="Arial" panose="020B0604020202020204" pitchFamily="34" charset="0"/>
                <a:cs typeface="Arial" panose="020B0604020202020204" pitchFamily="34" charset="0"/>
              </a:rPr>
              <a:t>Key questions to evaluate beyond compliance </a:t>
            </a:r>
          </a:p>
        </p:txBody>
      </p:sp>
      <p:sp>
        <p:nvSpPr>
          <p:cNvPr id="3" name="Text Placeholder 2">
            <a:extLst>
              <a:ext uri="{FF2B5EF4-FFF2-40B4-BE49-F238E27FC236}">
                <a16:creationId xmlns:a16="http://schemas.microsoft.com/office/drawing/2014/main" id="{63DBE1CB-A19D-079F-75AA-DFFF3F2F1728}"/>
              </a:ext>
            </a:extLst>
          </p:cNvPr>
          <p:cNvSpPr>
            <a:spLocks noGrp="1"/>
          </p:cNvSpPr>
          <p:nvPr>
            <p:ph type="body" sz="quarter" idx="13"/>
          </p:nvPr>
        </p:nvSpPr>
        <p:spPr/>
        <p:txBody>
          <a:bodyPr/>
          <a:lstStyle/>
          <a:p>
            <a:endParaRPr lang="en-US" dirty="0"/>
          </a:p>
        </p:txBody>
      </p:sp>
      <p:sp>
        <p:nvSpPr>
          <p:cNvPr id="5" name="Content Placeholder 4">
            <a:extLst>
              <a:ext uri="{FF2B5EF4-FFF2-40B4-BE49-F238E27FC236}">
                <a16:creationId xmlns:a16="http://schemas.microsoft.com/office/drawing/2014/main" id="{DF4DF24C-D4B4-3656-E8F4-0D946A93FB5E}"/>
              </a:ext>
            </a:extLst>
          </p:cNvPr>
          <p:cNvSpPr>
            <a:spLocks noGrp="1"/>
          </p:cNvSpPr>
          <p:nvPr>
            <p:ph sz="quarter" idx="14"/>
          </p:nvPr>
        </p:nvSpPr>
        <p:spPr>
          <a:xfrm>
            <a:off x="456360" y="2263515"/>
            <a:ext cx="11277495" cy="4000282"/>
          </a:xfrm>
        </p:spPr>
        <p:txBody>
          <a:bodyPr/>
          <a:lstStyle/>
          <a:p>
            <a:r>
              <a:rPr lang="en-US" dirty="0"/>
              <a:t>Are metrics meaningful?</a:t>
            </a:r>
          </a:p>
          <a:p>
            <a:r>
              <a:rPr lang="en-US" dirty="0"/>
              <a:t>Are risks prioritized?</a:t>
            </a:r>
          </a:p>
          <a:p>
            <a:r>
              <a:rPr lang="en-US" dirty="0"/>
              <a:t>Are threats appropriately stated (i.e., not under or overstated)? </a:t>
            </a:r>
          </a:p>
          <a:p>
            <a:r>
              <a:rPr lang="en-US" dirty="0"/>
              <a:t>Is resilience improving?</a:t>
            </a:r>
          </a:p>
          <a:p>
            <a:r>
              <a:rPr lang="en-US" dirty="0"/>
              <a:t>Is board info actionable?</a:t>
            </a:r>
          </a:p>
          <a:p>
            <a:endParaRPr lang="en-US" dirty="0"/>
          </a:p>
        </p:txBody>
      </p:sp>
    </p:spTree>
    <p:extLst>
      <p:ext uri="{BB962C8B-B14F-4D97-AF65-F5344CB8AC3E}">
        <p14:creationId xmlns:p14="http://schemas.microsoft.com/office/powerpoint/2010/main" val="3187135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8C6F5-9F6B-E38C-0296-E30176B58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F3A9FC-AF5D-8AEB-7BD8-4A0D0411C30E}"/>
              </a:ext>
            </a:extLst>
          </p:cNvPr>
          <p:cNvSpPr>
            <a:spLocks noGrp="1"/>
          </p:cNvSpPr>
          <p:nvPr>
            <p:ph type="title"/>
          </p:nvPr>
        </p:nvSpPr>
        <p:spPr>
          <a:xfrm>
            <a:off x="456360" y="691228"/>
            <a:ext cx="11277496" cy="701731"/>
          </a:xfrm>
        </p:spPr>
        <p:txBody>
          <a:bodyPr/>
          <a:lstStyle/>
          <a:p>
            <a:r>
              <a:rPr lang="en-US" sz="4400" b="1" dirty="0">
                <a:solidFill>
                  <a:srgbClr val="1C3F94"/>
                </a:solidFill>
                <a:latin typeface="Arial" panose="020B0604020202020204" pitchFamily="34" charset="0"/>
                <a:cs typeface="Arial" panose="020B0604020202020204" pitchFamily="34" charset="0"/>
              </a:rPr>
              <a:t>How is IT communicating the message?</a:t>
            </a:r>
          </a:p>
        </p:txBody>
      </p:sp>
      <p:sp>
        <p:nvSpPr>
          <p:cNvPr id="3" name="Text Placeholder 2">
            <a:extLst>
              <a:ext uri="{FF2B5EF4-FFF2-40B4-BE49-F238E27FC236}">
                <a16:creationId xmlns:a16="http://schemas.microsoft.com/office/drawing/2014/main" id="{1F43D52E-66F5-6D29-85FA-73F3C2AD2EDB}"/>
              </a:ext>
            </a:extLst>
          </p:cNvPr>
          <p:cNvSpPr>
            <a:spLocks noGrp="1"/>
          </p:cNvSpPr>
          <p:nvPr>
            <p:ph type="body" sz="quarter" idx="13"/>
          </p:nvPr>
        </p:nvSpPr>
        <p:spPr/>
        <p:txBody>
          <a:bodyPr/>
          <a:lstStyle/>
          <a:p>
            <a:endParaRPr lang="en-US" dirty="0"/>
          </a:p>
        </p:txBody>
      </p:sp>
      <p:sp>
        <p:nvSpPr>
          <p:cNvPr id="5" name="Content Placeholder 4">
            <a:extLst>
              <a:ext uri="{FF2B5EF4-FFF2-40B4-BE49-F238E27FC236}">
                <a16:creationId xmlns:a16="http://schemas.microsoft.com/office/drawing/2014/main" id="{92C6921C-40BC-23A5-F05C-E79AC8BDC2AF}"/>
              </a:ext>
            </a:extLst>
          </p:cNvPr>
          <p:cNvSpPr>
            <a:spLocks noGrp="1"/>
          </p:cNvSpPr>
          <p:nvPr>
            <p:ph sz="quarter" idx="14"/>
          </p:nvPr>
        </p:nvSpPr>
        <p:spPr>
          <a:xfrm>
            <a:off x="456360" y="1708879"/>
            <a:ext cx="11277495" cy="4554918"/>
          </a:xfrm>
        </p:spPr>
        <p:txBody>
          <a:bodyPr>
            <a:normAutofit/>
          </a:bodyPr>
          <a:lstStyle/>
          <a:p>
            <a:r>
              <a:rPr lang="en-US" dirty="0"/>
              <a:t>Use ranges/confidence</a:t>
            </a:r>
          </a:p>
          <a:p>
            <a:r>
              <a:rPr lang="en-US" dirty="0"/>
              <a:t>Concept-level controls</a:t>
            </a:r>
          </a:p>
          <a:p>
            <a:r>
              <a:rPr lang="en-US" dirty="0"/>
              <a:t>Avoid jargon</a:t>
            </a:r>
          </a:p>
          <a:p>
            <a:r>
              <a:rPr lang="en-US" dirty="0"/>
              <a:t>Focus on impact and readiness</a:t>
            </a:r>
          </a:p>
          <a:p>
            <a:r>
              <a:rPr lang="en-US" dirty="0"/>
              <a:t>Clear prioritization</a:t>
            </a:r>
          </a:p>
          <a:p>
            <a:r>
              <a:rPr lang="en-US" dirty="0"/>
              <a:t>Balanced tone</a:t>
            </a:r>
          </a:p>
          <a:p>
            <a:r>
              <a:rPr lang="en-US" dirty="0"/>
              <a:t>Strategic framing</a:t>
            </a:r>
          </a:p>
          <a:p>
            <a:r>
              <a:rPr lang="en-US" dirty="0"/>
              <a:t>Actionable insights</a:t>
            </a:r>
          </a:p>
          <a:p>
            <a:endParaRPr lang="en-US" dirty="0"/>
          </a:p>
        </p:txBody>
      </p:sp>
    </p:spTree>
    <p:extLst>
      <p:ext uri="{BB962C8B-B14F-4D97-AF65-F5344CB8AC3E}">
        <p14:creationId xmlns:p14="http://schemas.microsoft.com/office/powerpoint/2010/main" val="28815962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C30D3-DEE9-C7DC-2019-580C968713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33F7DD-E527-BBF9-9A6A-348A9709C7F0}"/>
              </a:ext>
            </a:extLst>
          </p:cNvPr>
          <p:cNvSpPr>
            <a:spLocks noGrp="1"/>
          </p:cNvSpPr>
          <p:nvPr>
            <p:ph type="title"/>
          </p:nvPr>
        </p:nvSpPr>
        <p:spPr>
          <a:xfrm>
            <a:off x="456360" y="691228"/>
            <a:ext cx="11277496" cy="701731"/>
          </a:xfrm>
        </p:spPr>
        <p:txBody>
          <a:bodyPr/>
          <a:lstStyle/>
          <a:p>
            <a:r>
              <a:rPr lang="en-US" sz="4400" b="1" dirty="0">
                <a:solidFill>
                  <a:srgbClr val="1C3F94"/>
                </a:solidFill>
                <a:latin typeface="Arial" panose="020B0604020202020204" pitchFamily="34" charset="0"/>
                <a:cs typeface="Arial" panose="020B0604020202020204" pitchFamily="34" charset="0"/>
              </a:rPr>
              <a:t>Spotlight – incident reporting </a:t>
            </a:r>
          </a:p>
        </p:txBody>
      </p:sp>
      <p:sp>
        <p:nvSpPr>
          <p:cNvPr id="3" name="Text Placeholder 2">
            <a:extLst>
              <a:ext uri="{FF2B5EF4-FFF2-40B4-BE49-F238E27FC236}">
                <a16:creationId xmlns:a16="http://schemas.microsoft.com/office/drawing/2014/main" id="{752EE0B9-08C5-F14C-2D7D-CD6D884457F1}"/>
              </a:ext>
            </a:extLst>
          </p:cNvPr>
          <p:cNvSpPr>
            <a:spLocks noGrp="1"/>
          </p:cNvSpPr>
          <p:nvPr>
            <p:ph type="body" sz="quarter" idx="13"/>
          </p:nvPr>
        </p:nvSpPr>
        <p:spPr/>
        <p:txBody>
          <a:bodyPr/>
          <a:lstStyle/>
          <a:p>
            <a:endParaRPr lang="en-US" dirty="0"/>
          </a:p>
        </p:txBody>
      </p:sp>
      <p:sp>
        <p:nvSpPr>
          <p:cNvPr id="5" name="Content Placeholder 4">
            <a:extLst>
              <a:ext uri="{FF2B5EF4-FFF2-40B4-BE49-F238E27FC236}">
                <a16:creationId xmlns:a16="http://schemas.microsoft.com/office/drawing/2014/main" id="{ADA2283A-DAFC-FC4A-E43F-EA14029E99CF}"/>
              </a:ext>
            </a:extLst>
          </p:cNvPr>
          <p:cNvSpPr>
            <a:spLocks noGrp="1"/>
          </p:cNvSpPr>
          <p:nvPr>
            <p:ph sz="quarter" idx="14"/>
          </p:nvPr>
        </p:nvSpPr>
        <p:spPr>
          <a:xfrm>
            <a:off x="456360" y="1783830"/>
            <a:ext cx="11277495" cy="4479967"/>
          </a:xfrm>
        </p:spPr>
        <p:txBody>
          <a:bodyPr/>
          <a:lstStyle/>
          <a:p>
            <a:r>
              <a:rPr lang="en-US" dirty="0"/>
              <a:t>What happened?</a:t>
            </a:r>
          </a:p>
          <a:p>
            <a:r>
              <a:rPr lang="en-US" dirty="0"/>
              <a:t>What does it mean for the University? </a:t>
            </a:r>
          </a:p>
          <a:p>
            <a:r>
              <a:rPr lang="en-US" dirty="0"/>
              <a:t>What were the response actions that occurred? </a:t>
            </a:r>
          </a:p>
          <a:p>
            <a:r>
              <a:rPr lang="en-US" dirty="0"/>
              <a:t>What is the University’s residual risk level?</a:t>
            </a:r>
          </a:p>
          <a:p>
            <a:endParaRPr lang="en-US" dirty="0"/>
          </a:p>
        </p:txBody>
      </p:sp>
    </p:spTree>
    <p:extLst>
      <p:ext uri="{BB962C8B-B14F-4D97-AF65-F5344CB8AC3E}">
        <p14:creationId xmlns:p14="http://schemas.microsoft.com/office/powerpoint/2010/main" val="3331726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73A37-7468-EEC3-E2DD-41EC126A87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C441D-0CF4-999D-D3EA-843ED1445420}"/>
              </a:ext>
            </a:extLst>
          </p:cNvPr>
          <p:cNvSpPr>
            <a:spLocks noGrp="1"/>
          </p:cNvSpPr>
          <p:nvPr>
            <p:ph type="title"/>
          </p:nvPr>
        </p:nvSpPr>
        <p:spPr/>
        <p:txBody>
          <a:bodyPr/>
          <a:lstStyle/>
          <a:p>
            <a:r>
              <a:rPr lang="en-US" dirty="0"/>
              <a:t>Characteristics of useful metrics</a:t>
            </a:r>
          </a:p>
        </p:txBody>
      </p:sp>
      <p:sp>
        <p:nvSpPr>
          <p:cNvPr id="3" name="Content Placeholder 2">
            <a:extLst>
              <a:ext uri="{FF2B5EF4-FFF2-40B4-BE49-F238E27FC236}">
                <a16:creationId xmlns:a16="http://schemas.microsoft.com/office/drawing/2014/main" id="{4DB5C0D2-AF27-207A-57F5-A84DCB026BED}"/>
              </a:ext>
            </a:extLst>
          </p:cNvPr>
          <p:cNvSpPr>
            <a:spLocks noGrp="1"/>
          </p:cNvSpPr>
          <p:nvPr>
            <p:ph sz="half" idx="1"/>
          </p:nvPr>
        </p:nvSpPr>
        <p:spPr>
          <a:xfrm>
            <a:off x="838201" y="1509536"/>
            <a:ext cx="5181600" cy="4351338"/>
          </a:xfrm>
        </p:spPr>
        <p:txBody>
          <a:bodyPr>
            <a:normAutofit fontScale="92500" lnSpcReduction="10000"/>
          </a:bodyPr>
          <a:lstStyle/>
          <a:p>
            <a:pPr marL="0" indent="0">
              <a:buNone/>
            </a:pPr>
            <a:r>
              <a:rPr lang="en-US" b="1" dirty="0"/>
              <a:t>Metrics Should Help the Board Answer Three Questions</a:t>
            </a:r>
          </a:p>
          <a:p>
            <a:pPr marL="514350" indent="-514350">
              <a:lnSpc>
                <a:spcPct val="210000"/>
              </a:lnSpc>
              <a:buFont typeface="+mj-lt"/>
              <a:buAutoNum type="arabicPeriod"/>
            </a:pPr>
            <a:r>
              <a:rPr lang="en-US" dirty="0"/>
              <a:t>Are we secure?</a:t>
            </a:r>
          </a:p>
          <a:p>
            <a:pPr marL="514350" indent="-514350">
              <a:lnSpc>
                <a:spcPct val="210000"/>
              </a:lnSpc>
              <a:buFont typeface="+mj-lt"/>
              <a:buAutoNum type="arabicPeriod"/>
            </a:pPr>
            <a:r>
              <a:rPr lang="en-US" dirty="0"/>
              <a:t>Are we improving?</a:t>
            </a:r>
          </a:p>
          <a:p>
            <a:pPr marL="514350" indent="-514350">
              <a:lnSpc>
                <a:spcPct val="210000"/>
              </a:lnSpc>
              <a:buFont typeface="+mj-lt"/>
              <a:buAutoNum type="arabicPeriod"/>
            </a:pPr>
            <a:r>
              <a:rPr lang="en-US" dirty="0"/>
              <a:t>Are we resilient?</a:t>
            </a:r>
            <a:br>
              <a:rPr lang="en-US" dirty="0"/>
            </a:br>
            <a:endParaRPr lang="en-US" dirty="0"/>
          </a:p>
        </p:txBody>
      </p:sp>
      <p:sp>
        <p:nvSpPr>
          <p:cNvPr id="4" name="Content Placeholder 3">
            <a:extLst>
              <a:ext uri="{FF2B5EF4-FFF2-40B4-BE49-F238E27FC236}">
                <a16:creationId xmlns:a16="http://schemas.microsoft.com/office/drawing/2014/main" id="{7631A60B-3BDC-9D9A-4BBC-2417ED2BB3D0}"/>
              </a:ext>
            </a:extLst>
          </p:cNvPr>
          <p:cNvSpPr>
            <a:spLocks noGrp="1"/>
          </p:cNvSpPr>
          <p:nvPr>
            <p:ph sz="half" idx="2"/>
          </p:nvPr>
        </p:nvSpPr>
        <p:spPr/>
        <p:txBody>
          <a:bodyPr>
            <a:normAutofit fontScale="92500" lnSpcReduction="10000"/>
          </a:bodyPr>
          <a:lstStyle/>
          <a:p>
            <a:pPr fontAlgn="base"/>
            <a:r>
              <a:rPr lang="en-US" dirty="0"/>
              <a:t>Risk-focused and tied to institutional risk</a:t>
            </a:r>
          </a:p>
          <a:p>
            <a:pPr fontAlgn="base"/>
            <a:r>
              <a:rPr lang="en-US" dirty="0"/>
              <a:t>Trend-based showing improvement or deterioration over time</a:t>
            </a:r>
          </a:p>
          <a:p>
            <a:pPr fontAlgn="base"/>
            <a:r>
              <a:rPr lang="en-US" dirty="0"/>
              <a:t>Outcome-oriented and reflect effectiveness, not just activity</a:t>
            </a:r>
          </a:p>
          <a:p>
            <a:pPr fontAlgn="base"/>
            <a:r>
              <a:rPr lang="en-US" dirty="0"/>
              <a:t>Understandable with minimal technical jargon</a:t>
            </a:r>
          </a:p>
          <a:p>
            <a:pPr fontAlgn="base"/>
            <a:r>
              <a:rPr lang="en-US" dirty="0"/>
              <a:t>Actionable to support strategic discussion</a:t>
            </a:r>
          </a:p>
          <a:p>
            <a:endParaRPr lang="en-US" dirty="0"/>
          </a:p>
        </p:txBody>
      </p:sp>
    </p:spTree>
    <p:extLst>
      <p:ext uri="{BB962C8B-B14F-4D97-AF65-F5344CB8AC3E}">
        <p14:creationId xmlns:p14="http://schemas.microsoft.com/office/powerpoint/2010/main" val="36135307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A147FF-F2B3-37E2-8045-8A991A51E0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942672-564E-F3E9-9893-ACD9C04A0E60}"/>
              </a:ext>
            </a:extLst>
          </p:cNvPr>
          <p:cNvSpPr>
            <a:spLocks noGrp="1"/>
          </p:cNvSpPr>
          <p:nvPr>
            <p:ph type="title"/>
          </p:nvPr>
        </p:nvSpPr>
        <p:spPr/>
        <p:txBody>
          <a:bodyPr/>
          <a:lstStyle/>
          <a:p>
            <a:r>
              <a:rPr lang="en-US" dirty="0"/>
              <a:t>Examples of useful metrics</a:t>
            </a:r>
          </a:p>
        </p:txBody>
      </p:sp>
      <p:graphicFrame>
        <p:nvGraphicFramePr>
          <p:cNvPr id="10" name="Content Placeholder 9">
            <a:extLst>
              <a:ext uri="{FF2B5EF4-FFF2-40B4-BE49-F238E27FC236}">
                <a16:creationId xmlns:a16="http://schemas.microsoft.com/office/drawing/2014/main" id="{0CAF9610-C96C-C147-0ECB-2273B1FF417C}"/>
              </a:ext>
            </a:extLst>
          </p:cNvPr>
          <p:cNvGraphicFramePr>
            <a:graphicFrameLocks noGrp="1"/>
          </p:cNvGraphicFramePr>
          <p:nvPr>
            <p:ph idx="1"/>
            <p:extLst>
              <p:ext uri="{D42A27DB-BD31-4B8C-83A1-F6EECF244321}">
                <p14:modId xmlns:p14="http://schemas.microsoft.com/office/powerpoint/2010/main" val="3646583453"/>
              </p:ext>
            </p:extLst>
          </p:nvPr>
        </p:nvGraphicFramePr>
        <p:xfrm>
          <a:off x="838200" y="1690688"/>
          <a:ext cx="10515600" cy="29870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680511719"/>
                    </a:ext>
                  </a:extLst>
                </a:gridCol>
                <a:gridCol w="5257800">
                  <a:extLst>
                    <a:ext uri="{9D8B030D-6E8A-4147-A177-3AD203B41FA5}">
                      <a16:colId xmlns:a16="http://schemas.microsoft.com/office/drawing/2014/main" val="231270393"/>
                    </a:ext>
                  </a:extLst>
                </a:gridCol>
              </a:tblGrid>
              <a:tr h="370840">
                <a:tc>
                  <a:txBody>
                    <a:bodyPr/>
                    <a:lstStyle/>
                    <a:p>
                      <a:pPr>
                        <a:buNone/>
                      </a:pPr>
                      <a:r>
                        <a:rPr lang="en-US" sz="2000" dirty="0"/>
                        <a:t>Useful</a:t>
                      </a:r>
                    </a:p>
                  </a:txBody>
                  <a:tcPr anchor="ctr"/>
                </a:tc>
                <a:tc>
                  <a:txBody>
                    <a:bodyPr/>
                    <a:lstStyle/>
                    <a:p>
                      <a:r>
                        <a:rPr lang="en-US" sz="2000" dirty="0"/>
                        <a:t>….not useful</a:t>
                      </a:r>
                    </a:p>
                  </a:txBody>
                  <a:tcPr/>
                </a:tc>
                <a:extLst>
                  <a:ext uri="{0D108BD9-81ED-4DB2-BD59-A6C34878D82A}">
                    <a16:rowId xmlns:a16="http://schemas.microsoft.com/office/drawing/2014/main" val="1811496994"/>
                  </a:ext>
                </a:extLst>
              </a:tr>
              <a:tr h="370840">
                <a:tc>
                  <a:txBody>
                    <a:bodyPr/>
                    <a:lstStyle/>
                    <a:p>
                      <a:pPr>
                        <a:buNone/>
                      </a:pPr>
                      <a:r>
                        <a:rPr lang="en-US" sz="2000" dirty="0"/>
                        <a:t>MFA coverage across critical systems</a:t>
                      </a:r>
                    </a:p>
                  </a:txBody>
                  <a:tcPr anchor="ctr"/>
                </a:tc>
                <a:tc>
                  <a:txBody>
                    <a:bodyPr/>
                    <a:lstStyle/>
                    <a:p>
                      <a:pPr>
                        <a:buNone/>
                      </a:pPr>
                      <a:r>
                        <a:rPr lang="en-US" sz="2000" dirty="0"/>
                        <a:t>Number of firewall rules</a:t>
                      </a:r>
                    </a:p>
                  </a:txBody>
                  <a:tcPr anchor="ctr"/>
                </a:tc>
                <a:extLst>
                  <a:ext uri="{0D108BD9-81ED-4DB2-BD59-A6C34878D82A}">
                    <a16:rowId xmlns:a16="http://schemas.microsoft.com/office/drawing/2014/main" val="3548262808"/>
                  </a:ext>
                </a:extLst>
              </a:tr>
              <a:tr h="370840">
                <a:tc>
                  <a:txBody>
                    <a:bodyPr/>
                    <a:lstStyle/>
                    <a:p>
                      <a:pPr>
                        <a:buNone/>
                      </a:pPr>
                      <a:r>
                        <a:rPr lang="en-US" sz="2000" dirty="0"/>
                        <a:t>Mean time to detect incidents</a:t>
                      </a:r>
                    </a:p>
                  </a:txBody>
                  <a:tcPr anchor="ctr"/>
                </a:tc>
                <a:tc>
                  <a:txBody>
                    <a:bodyPr/>
                    <a:lstStyle/>
                    <a:p>
                      <a:r>
                        <a:rPr lang="en-US" sz="2000" dirty="0"/>
                        <a:t>Number of log events processed</a:t>
                      </a:r>
                    </a:p>
                  </a:txBody>
                  <a:tcPr/>
                </a:tc>
                <a:extLst>
                  <a:ext uri="{0D108BD9-81ED-4DB2-BD59-A6C34878D82A}">
                    <a16:rowId xmlns:a16="http://schemas.microsoft.com/office/drawing/2014/main" val="1312340494"/>
                  </a:ext>
                </a:extLst>
              </a:tr>
              <a:tr h="370840">
                <a:tc>
                  <a:txBody>
                    <a:bodyPr/>
                    <a:lstStyle/>
                    <a:p>
                      <a:r>
                        <a:rPr lang="en-US" sz="2000" dirty="0"/>
                        <a:t>Critical vulnerabilities remediated meeting policy requirements </a:t>
                      </a:r>
                    </a:p>
                  </a:txBody>
                  <a:tcPr/>
                </a:tc>
                <a:tc>
                  <a:txBody>
                    <a:bodyPr/>
                    <a:lstStyle/>
                    <a:p>
                      <a:r>
                        <a:rPr lang="en-US" sz="2000" dirty="0"/>
                        <a:t>Number of vulnerabilities detected</a:t>
                      </a:r>
                    </a:p>
                  </a:txBody>
                  <a:tcPr/>
                </a:tc>
                <a:extLst>
                  <a:ext uri="{0D108BD9-81ED-4DB2-BD59-A6C34878D82A}">
                    <a16:rowId xmlns:a16="http://schemas.microsoft.com/office/drawing/2014/main" val="3953506956"/>
                  </a:ext>
                </a:extLst>
              </a:tr>
              <a:tr h="370840">
                <a:tc>
                  <a:txBody>
                    <a:bodyPr/>
                    <a:lstStyle/>
                    <a:p>
                      <a:r>
                        <a:rPr lang="en-US" sz="2000" dirty="0"/>
                        <a:t>Third-party vendors with security review completed out of total vendors </a:t>
                      </a:r>
                    </a:p>
                  </a:txBody>
                  <a:tcPr/>
                </a:tc>
                <a:tc>
                  <a:txBody>
                    <a:bodyPr/>
                    <a:lstStyle/>
                    <a:p>
                      <a:r>
                        <a:rPr lang="en-US" sz="2000" dirty="0"/>
                        <a:t>Number of vendors inventoried</a:t>
                      </a:r>
                    </a:p>
                  </a:txBody>
                  <a:tcPr/>
                </a:tc>
                <a:extLst>
                  <a:ext uri="{0D108BD9-81ED-4DB2-BD59-A6C34878D82A}">
                    <a16:rowId xmlns:a16="http://schemas.microsoft.com/office/drawing/2014/main" val="1991811468"/>
                  </a:ext>
                </a:extLst>
              </a:tr>
              <a:tr h="370840">
                <a:tc>
                  <a:txBody>
                    <a:bodyPr/>
                    <a:lstStyle/>
                    <a:p>
                      <a:r>
                        <a:rPr lang="en-US" sz="2000" dirty="0"/>
                        <a:t>Phishing simulation failure rate (trend)</a:t>
                      </a:r>
                    </a:p>
                  </a:txBody>
                  <a:tcPr/>
                </a:tc>
                <a:tc>
                  <a:txBody>
                    <a:bodyPr/>
                    <a:lstStyle/>
                    <a:p>
                      <a:r>
                        <a:rPr lang="en-US" sz="2000" dirty="0"/>
                        <a:t>Number of phishing emails blocked</a:t>
                      </a:r>
                    </a:p>
                  </a:txBody>
                  <a:tcPr/>
                </a:tc>
                <a:extLst>
                  <a:ext uri="{0D108BD9-81ED-4DB2-BD59-A6C34878D82A}">
                    <a16:rowId xmlns:a16="http://schemas.microsoft.com/office/drawing/2014/main" val="1720498535"/>
                  </a:ext>
                </a:extLst>
              </a:tr>
            </a:tbl>
          </a:graphicData>
        </a:graphic>
      </p:graphicFrame>
    </p:spTree>
    <p:extLst>
      <p:ext uri="{BB962C8B-B14F-4D97-AF65-F5344CB8AC3E}">
        <p14:creationId xmlns:p14="http://schemas.microsoft.com/office/powerpoint/2010/main" val="4062187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79621-BCEB-2983-8E48-66DC515773D3}"/>
              </a:ext>
            </a:extLst>
          </p:cNvPr>
          <p:cNvSpPr>
            <a:spLocks noGrp="1"/>
          </p:cNvSpPr>
          <p:nvPr>
            <p:ph type="title"/>
          </p:nvPr>
        </p:nvSpPr>
        <p:spPr/>
        <p:txBody>
          <a:bodyPr/>
          <a:lstStyle/>
          <a:p>
            <a:r>
              <a:rPr lang="en-US" dirty="0"/>
              <a:t>Trend metrics</a:t>
            </a:r>
          </a:p>
        </p:txBody>
      </p:sp>
      <p:graphicFrame>
        <p:nvGraphicFramePr>
          <p:cNvPr id="5" name="Content Placeholder 9">
            <a:extLst>
              <a:ext uri="{FF2B5EF4-FFF2-40B4-BE49-F238E27FC236}">
                <a16:creationId xmlns:a16="http://schemas.microsoft.com/office/drawing/2014/main" id="{46FD7EEC-20CC-F858-0E3A-E2CAAADFEA9C}"/>
              </a:ext>
            </a:extLst>
          </p:cNvPr>
          <p:cNvGraphicFramePr>
            <a:graphicFrameLocks/>
          </p:cNvGraphicFramePr>
          <p:nvPr>
            <p:extLst>
              <p:ext uri="{D42A27DB-BD31-4B8C-83A1-F6EECF244321}">
                <p14:modId xmlns:p14="http://schemas.microsoft.com/office/powerpoint/2010/main" val="292613434"/>
              </p:ext>
            </p:extLst>
          </p:nvPr>
        </p:nvGraphicFramePr>
        <p:xfrm>
          <a:off x="5813776" y="2016566"/>
          <a:ext cx="5777088" cy="2824868"/>
        </p:xfrm>
        <a:graphic>
          <a:graphicData uri="http://schemas.openxmlformats.org/drawingml/2006/table">
            <a:tbl>
              <a:tblPr firstRow="1" bandRow="1">
                <a:tableStyleId>{5C22544A-7EE6-4342-B048-85BDC9FD1C3A}</a:tableStyleId>
              </a:tblPr>
              <a:tblGrid>
                <a:gridCol w="1925696">
                  <a:extLst>
                    <a:ext uri="{9D8B030D-6E8A-4147-A177-3AD203B41FA5}">
                      <a16:colId xmlns:a16="http://schemas.microsoft.com/office/drawing/2014/main" val="680511719"/>
                    </a:ext>
                  </a:extLst>
                </a:gridCol>
                <a:gridCol w="1925696">
                  <a:extLst>
                    <a:ext uri="{9D8B030D-6E8A-4147-A177-3AD203B41FA5}">
                      <a16:colId xmlns:a16="http://schemas.microsoft.com/office/drawing/2014/main" val="231270393"/>
                    </a:ext>
                  </a:extLst>
                </a:gridCol>
                <a:gridCol w="1925696">
                  <a:extLst>
                    <a:ext uri="{9D8B030D-6E8A-4147-A177-3AD203B41FA5}">
                      <a16:colId xmlns:a16="http://schemas.microsoft.com/office/drawing/2014/main" val="1640505370"/>
                    </a:ext>
                  </a:extLst>
                </a:gridCol>
              </a:tblGrid>
              <a:tr h="706217">
                <a:tc>
                  <a:txBody>
                    <a:bodyPr/>
                    <a:lstStyle/>
                    <a:p>
                      <a:pPr>
                        <a:buNone/>
                      </a:pPr>
                      <a:r>
                        <a:rPr lang="en-US" dirty="0"/>
                        <a:t>Quarter</a:t>
                      </a:r>
                    </a:p>
                  </a:txBody>
                  <a:tcPr anchor="ctr"/>
                </a:tc>
                <a:tc>
                  <a:txBody>
                    <a:bodyPr/>
                    <a:lstStyle/>
                    <a:p>
                      <a:pPr>
                        <a:buNone/>
                      </a:pPr>
                      <a:r>
                        <a:rPr lang="en-US" dirty="0"/>
                        <a:t>Critical Vulnerabilities</a:t>
                      </a:r>
                    </a:p>
                  </a:txBody>
                  <a:tcPr anchor="ctr"/>
                </a:tc>
                <a:tc>
                  <a:txBody>
                    <a:bodyPr/>
                    <a:lstStyle/>
                    <a:p>
                      <a:pPr>
                        <a:buNone/>
                      </a:pPr>
                      <a:r>
                        <a:rPr lang="en-US" dirty="0"/>
                        <a:t>Patch Compliance</a:t>
                      </a:r>
                    </a:p>
                  </a:txBody>
                  <a:tcPr anchor="ctr"/>
                </a:tc>
                <a:extLst>
                  <a:ext uri="{0D108BD9-81ED-4DB2-BD59-A6C34878D82A}">
                    <a16:rowId xmlns:a16="http://schemas.microsoft.com/office/drawing/2014/main" val="1811496994"/>
                  </a:ext>
                </a:extLst>
              </a:tr>
              <a:tr h="706217">
                <a:tc>
                  <a:txBody>
                    <a:bodyPr/>
                    <a:lstStyle/>
                    <a:p>
                      <a:pPr>
                        <a:buNone/>
                      </a:pPr>
                      <a:r>
                        <a:rPr lang="en-US" dirty="0"/>
                        <a:t>Q1</a:t>
                      </a:r>
                    </a:p>
                  </a:txBody>
                  <a:tcPr anchor="ctr"/>
                </a:tc>
                <a:tc>
                  <a:txBody>
                    <a:bodyPr/>
                    <a:lstStyle/>
                    <a:p>
                      <a:pPr>
                        <a:buNone/>
                      </a:pPr>
                      <a:r>
                        <a:rPr lang="en-US" dirty="0"/>
                        <a:t>32</a:t>
                      </a:r>
                    </a:p>
                  </a:txBody>
                  <a:tcPr anchor="ctr"/>
                </a:tc>
                <a:tc>
                  <a:txBody>
                    <a:bodyPr/>
                    <a:lstStyle/>
                    <a:p>
                      <a:pPr>
                        <a:buNone/>
                      </a:pPr>
                      <a:r>
                        <a:rPr lang="en-US" dirty="0"/>
                        <a:t>81%</a:t>
                      </a:r>
                    </a:p>
                  </a:txBody>
                  <a:tcPr anchor="ctr"/>
                </a:tc>
                <a:extLst>
                  <a:ext uri="{0D108BD9-81ED-4DB2-BD59-A6C34878D82A}">
                    <a16:rowId xmlns:a16="http://schemas.microsoft.com/office/drawing/2014/main" val="3548262808"/>
                  </a:ext>
                </a:extLst>
              </a:tr>
              <a:tr h="706217">
                <a:tc>
                  <a:txBody>
                    <a:bodyPr/>
                    <a:lstStyle/>
                    <a:p>
                      <a:pPr>
                        <a:buNone/>
                      </a:pPr>
                      <a:r>
                        <a:rPr lang="en-US" dirty="0"/>
                        <a:t>Q2</a:t>
                      </a:r>
                    </a:p>
                  </a:txBody>
                  <a:tcPr anchor="ctr"/>
                </a:tc>
                <a:tc>
                  <a:txBody>
                    <a:bodyPr/>
                    <a:lstStyle/>
                    <a:p>
                      <a:pPr>
                        <a:buNone/>
                      </a:pPr>
                      <a:r>
                        <a:rPr lang="en-US" dirty="0"/>
                        <a:t>24</a:t>
                      </a:r>
                    </a:p>
                  </a:txBody>
                  <a:tcPr anchor="ctr"/>
                </a:tc>
                <a:tc>
                  <a:txBody>
                    <a:bodyPr/>
                    <a:lstStyle/>
                    <a:p>
                      <a:pPr>
                        <a:buNone/>
                      </a:pPr>
                      <a:r>
                        <a:rPr lang="en-US" dirty="0"/>
                        <a:t>88%</a:t>
                      </a:r>
                    </a:p>
                  </a:txBody>
                  <a:tcPr anchor="ctr"/>
                </a:tc>
                <a:extLst>
                  <a:ext uri="{0D108BD9-81ED-4DB2-BD59-A6C34878D82A}">
                    <a16:rowId xmlns:a16="http://schemas.microsoft.com/office/drawing/2014/main" val="1312340494"/>
                  </a:ext>
                </a:extLst>
              </a:tr>
              <a:tr h="706217">
                <a:tc>
                  <a:txBody>
                    <a:bodyPr/>
                    <a:lstStyle/>
                    <a:p>
                      <a:pPr>
                        <a:buNone/>
                      </a:pPr>
                      <a:r>
                        <a:rPr lang="en-US" dirty="0"/>
                        <a:t>Q3</a:t>
                      </a:r>
                    </a:p>
                  </a:txBody>
                  <a:tcPr anchor="ctr"/>
                </a:tc>
                <a:tc>
                  <a:txBody>
                    <a:bodyPr/>
                    <a:lstStyle/>
                    <a:p>
                      <a:pPr>
                        <a:buNone/>
                      </a:pPr>
                      <a:r>
                        <a:rPr lang="en-US" dirty="0"/>
                        <a:t>17</a:t>
                      </a:r>
                    </a:p>
                  </a:txBody>
                  <a:tcPr anchor="ctr"/>
                </a:tc>
                <a:tc>
                  <a:txBody>
                    <a:bodyPr/>
                    <a:lstStyle/>
                    <a:p>
                      <a:pPr>
                        <a:buNone/>
                      </a:pPr>
                      <a:r>
                        <a:rPr lang="en-US" dirty="0"/>
                        <a:t>96%</a:t>
                      </a:r>
                    </a:p>
                  </a:txBody>
                  <a:tcPr anchor="ctr"/>
                </a:tc>
                <a:extLst>
                  <a:ext uri="{0D108BD9-81ED-4DB2-BD59-A6C34878D82A}">
                    <a16:rowId xmlns:a16="http://schemas.microsoft.com/office/drawing/2014/main" val="3953506956"/>
                  </a:ext>
                </a:extLst>
              </a:tr>
            </a:tbl>
          </a:graphicData>
        </a:graphic>
      </p:graphicFrame>
      <p:sp>
        <p:nvSpPr>
          <p:cNvPr id="8" name="TextBox 7">
            <a:extLst>
              <a:ext uri="{FF2B5EF4-FFF2-40B4-BE49-F238E27FC236}">
                <a16:creationId xmlns:a16="http://schemas.microsoft.com/office/drawing/2014/main" id="{7CABD2AE-4F36-9ECF-6C71-EF8B0C5951DA}"/>
              </a:ext>
            </a:extLst>
          </p:cNvPr>
          <p:cNvSpPr txBox="1"/>
          <p:nvPr/>
        </p:nvSpPr>
        <p:spPr>
          <a:xfrm>
            <a:off x="5813775" y="5157523"/>
            <a:ext cx="5777089" cy="923330"/>
          </a:xfrm>
          <a:prstGeom prst="rect">
            <a:avLst/>
          </a:prstGeom>
          <a:noFill/>
        </p:spPr>
        <p:txBody>
          <a:bodyPr wrap="square" rtlCol="0">
            <a:spAutoFit/>
          </a:bodyPr>
          <a:lstStyle/>
          <a:p>
            <a:r>
              <a:rPr lang="en-US" b="1" dirty="0"/>
              <a:t>Insight: Risk exposure is declining due to improved patch management.</a:t>
            </a:r>
          </a:p>
          <a:p>
            <a:endParaRPr lang="en-US" dirty="0"/>
          </a:p>
        </p:txBody>
      </p:sp>
      <p:sp>
        <p:nvSpPr>
          <p:cNvPr id="9" name="TextBox 8">
            <a:extLst>
              <a:ext uri="{FF2B5EF4-FFF2-40B4-BE49-F238E27FC236}">
                <a16:creationId xmlns:a16="http://schemas.microsoft.com/office/drawing/2014/main" id="{9481F289-7F7C-28DD-3DB4-A4A006E35B44}"/>
              </a:ext>
            </a:extLst>
          </p:cNvPr>
          <p:cNvSpPr txBox="1"/>
          <p:nvPr/>
        </p:nvSpPr>
        <p:spPr>
          <a:xfrm>
            <a:off x="4993436" y="2908274"/>
            <a:ext cx="559769" cy="461665"/>
          </a:xfrm>
          <a:prstGeom prst="rect">
            <a:avLst/>
          </a:prstGeom>
          <a:noFill/>
        </p:spPr>
        <p:txBody>
          <a:bodyPr wrap="none" rtlCol="0">
            <a:spAutoFit/>
          </a:bodyPr>
          <a:lstStyle/>
          <a:p>
            <a:r>
              <a:rPr lang="en-US" sz="2400" b="1" dirty="0"/>
              <a:t>VS</a:t>
            </a:r>
          </a:p>
        </p:txBody>
      </p:sp>
      <p:sp>
        <p:nvSpPr>
          <p:cNvPr id="10" name="TextBox 9">
            <a:extLst>
              <a:ext uri="{FF2B5EF4-FFF2-40B4-BE49-F238E27FC236}">
                <a16:creationId xmlns:a16="http://schemas.microsoft.com/office/drawing/2014/main" id="{EB12658E-7F65-27D0-7EC0-1DD1B0FF4727}"/>
              </a:ext>
            </a:extLst>
          </p:cNvPr>
          <p:cNvSpPr txBox="1"/>
          <p:nvPr/>
        </p:nvSpPr>
        <p:spPr>
          <a:xfrm>
            <a:off x="838200" y="1414168"/>
            <a:ext cx="4336089" cy="830997"/>
          </a:xfrm>
          <a:prstGeom prst="rect">
            <a:avLst/>
          </a:prstGeom>
          <a:noFill/>
        </p:spPr>
        <p:txBody>
          <a:bodyPr wrap="square" rtlCol="0">
            <a:spAutoFit/>
          </a:bodyPr>
          <a:lstStyle/>
          <a:p>
            <a:r>
              <a:rPr lang="en-US" sz="2400" b="1" dirty="0"/>
              <a:t>A single number shares very little:</a:t>
            </a:r>
          </a:p>
        </p:txBody>
      </p:sp>
      <p:sp>
        <p:nvSpPr>
          <p:cNvPr id="11" name="TextBox 10">
            <a:extLst>
              <a:ext uri="{FF2B5EF4-FFF2-40B4-BE49-F238E27FC236}">
                <a16:creationId xmlns:a16="http://schemas.microsoft.com/office/drawing/2014/main" id="{601261C9-67DD-D096-BF25-949299D284B4}"/>
              </a:ext>
            </a:extLst>
          </p:cNvPr>
          <p:cNvSpPr txBox="1"/>
          <p:nvPr/>
        </p:nvSpPr>
        <p:spPr>
          <a:xfrm>
            <a:off x="5813775" y="1433689"/>
            <a:ext cx="2605200" cy="461665"/>
          </a:xfrm>
          <a:prstGeom prst="rect">
            <a:avLst/>
          </a:prstGeom>
          <a:noFill/>
        </p:spPr>
        <p:txBody>
          <a:bodyPr wrap="none" rtlCol="0">
            <a:spAutoFit/>
          </a:bodyPr>
          <a:lstStyle/>
          <a:p>
            <a:r>
              <a:rPr lang="en-US" sz="2400" b="1" dirty="0"/>
              <a:t>Trend reporting: </a:t>
            </a:r>
          </a:p>
        </p:txBody>
      </p:sp>
      <p:graphicFrame>
        <p:nvGraphicFramePr>
          <p:cNvPr id="12" name="Diagram 11">
            <a:extLst>
              <a:ext uri="{FF2B5EF4-FFF2-40B4-BE49-F238E27FC236}">
                <a16:creationId xmlns:a16="http://schemas.microsoft.com/office/drawing/2014/main" id="{D36722CE-8430-2B6A-705D-F8E45B70E35C}"/>
              </a:ext>
            </a:extLst>
          </p:cNvPr>
          <p:cNvGraphicFramePr/>
          <p:nvPr>
            <p:extLst>
              <p:ext uri="{D42A27DB-BD31-4B8C-83A1-F6EECF244321}">
                <p14:modId xmlns:p14="http://schemas.microsoft.com/office/powerpoint/2010/main" val="3514797224"/>
              </p:ext>
            </p:extLst>
          </p:nvPr>
        </p:nvGraphicFramePr>
        <p:xfrm>
          <a:off x="838200" y="2016566"/>
          <a:ext cx="3894667" cy="3547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5446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B1AA-80E3-5B3A-137F-32D130118664}"/>
              </a:ext>
            </a:extLst>
          </p:cNvPr>
          <p:cNvSpPr>
            <a:spLocks noGrp="1"/>
          </p:cNvSpPr>
          <p:nvPr>
            <p:ph type="title"/>
          </p:nvPr>
        </p:nvSpPr>
        <p:spPr/>
        <p:txBody>
          <a:bodyPr/>
          <a:lstStyle/>
          <a:p>
            <a:r>
              <a:rPr lang="en-US" dirty="0"/>
              <a:t>Leading vs lagging indicators </a:t>
            </a:r>
          </a:p>
        </p:txBody>
      </p:sp>
      <p:graphicFrame>
        <p:nvGraphicFramePr>
          <p:cNvPr id="12" name="Diagram 11">
            <a:extLst>
              <a:ext uri="{FF2B5EF4-FFF2-40B4-BE49-F238E27FC236}">
                <a16:creationId xmlns:a16="http://schemas.microsoft.com/office/drawing/2014/main" id="{6193F801-52FC-0C27-251D-AD1B7251F8C4}"/>
              </a:ext>
            </a:extLst>
          </p:cNvPr>
          <p:cNvGraphicFramePr/>
          <p:nvPr>
            <p:extLst>
              <p:ext uri="{D42A27DB-BD31-4B8C-83A1-F6EECF244321}">
                <p14:modId xmlns:p14="http://schemas.microsoft.com/office/powerpoint/2010/main" val="446029021"/>
              </p:ext>
            </p:extLst>
          </p:nvPr>
        </p:nvGraphicFramePr>
        <p:xfrm>
          <a:off x="2032000" y="1690688"/>
          <a:ext cx="8128000" cy="4030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aphic 10" descr="Future with solid fill">
            <a:extLst>
              <a:ext uri="{FF2B5EF4-FFF2-40B4-BE49-F238E27FC236}">
                <a16:creationId xmlns:a16="http://schemas.microsoft.com/office/drawing/2014/main" id="{B3D805DD-90F2-02A0-C1C3-E64A3CF8AC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27520" y="1688043"/>
            <a:ext cx="869245" cy="869245"/>
          </a:xfrm>
          <a:prstGeom prst="rect">
            <a:avLst/>
          </a:prstGeom>
        </p:spPr>
      </p:pic>
      <p:pic>
        <p:nvPicPr>
          <p:cNvPr id="9" name="Graphic 8" descr="Hourglass Finished with solid fill">
            <a:extLst>
              <a:ext uri="{FF2B5EF4-FFF2-40B4-BE49-F238E27FC236}">
                <a16:creationId xmlns:a16="http://schemas.microsoft.com/office/drawing/2014/main" id="{342FDEB1-672A-3D0C-0B7A-FE49F5864E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7635" y="1787878"/>
            <a:ext cx="738188" cy="738188"/>
          </a:xfrm>
          <a:prstGeom prst="rect">
            <a:avLst/>
          </a:prstGeom>
        </p:spPr>
      </p:pic>
    </p:spTree>
    <p:extLst>
      <p:ext uri="{BB962C8B-B14F-4D97-AF65-F5344CB8AC3E}">
        <p14:creationId xmlns:p14="http://schemas.microsoft.com/office/powerpoint/2010/main" val="705782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CAEA0-07CA-11CC-57F1-219D184B3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C3C96B-1FA9-104E-D972-0E8185BC438B}"/>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5A57D3E1-03FB-4CFC-7BA0-C5290E8E172C}"/>
              </a:ext>
            </a:extLst>
          </p:cNvPr>
          <p:cNvSpPr>
            <a:spLocks noGrp="1"/>
          </p:cNvSpPr>
          <p:nvPr>
            <p:ph idx="1"/>
          </p:nvPr>
        </p:nvSpPr>
        <p:spPr>
          <a:xfrm>
            <a:off x="838200" y="1825626"/>
            <a:ext cx="10515600" cy="3976658"/>
          </a:xfrm>
        </p:spPr>
        <p:txBody>
          <a:bodyPr>
            <a:normAutofit lnSpcReduction="10000"/>
          </a:bodyPr>
          <a:lstStyle/>
          <a:p>
            <a:pPr fontAlgn="base"/>
            <a:r>
              <a:rPr lang="en-US" dirty="0"/>
              <a:t>Objectives</a:t>
            </a:r>
          </a:p>
          <a:p>
            <a:pPr fontAlgn="base"/>
            <a:r>
              <a:rPr lang="en-US" dirty="0"/>
              <a:t>Board role and interest  </a:t>
            </a:r>
          </a:p>
          <a:p>
            <a:pPr fontAlgn="base"/>
            <a:r>
              <a:rPr lang="en-US" dirty="0"/>
              <a:t>Cyber context</a:t>
            </a:r>
          </a:p>
          <a:p>
            <a:pPr fontAlgn="base"/>
            <a:r>
              <a:rPr lang="en-US" dirty="0"/>
              <a:t>Effective reporting </a:t>
            </a:r>
          </a:p>
          <a:p>
            <a:pPr fontAlgn="base"/>
            <a:r>
              <a:rPr lang="en-US" dirty="0"/>
              <a:t>Framing cybersecurity updates</a:t>
            </a:r>
          </a:p>
          <a:p>
            <a:pPr fontAlgn="base"/>
            <a:r>
              <a:rPr lang="en-US" dirty="0"/>
              <a:t>Examples </a:t>
            </a:r>
          </a:p>
          <a:p>
            <a:pPr fontAlgn="base"/>
            <a:r>
              <a:rPr lang="en-US" dirty="0"/>
              <a:t>Interactive activity </a:t>
            </a:r>
          </a:p>
          <a:p>
            <a:pPr fontAlgn="base"/>
            <a:r>
              <a:rPr lang="en-US" dirty="0"/>
              <a:t>Q&amp;A </a:t>
            </a:r>
          </a:p>
        </p:txBody>
      </p:sp>
    </p:spTree>
    <p:extLst>
      <p:ext uri="{BB962C8B-B14F-4D97-AF65-F5344CB8AC3E}">
        <p14:creationId xmlns:p14="http://schemas.microsoft.com/office/powerpoint/2010/main" val="4130813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EA42C8-49A6-16E5-129C-F4DC599808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38CF64-5836-CFB2-DF72-D9286ED93074}"/>
              </a:ext>
            </a:extLst>
          </p:cNvPr>
          <p:cNvSpPr>
            <a:spLocks noGrp="1"/>
          </p:cNvSpPr>
          <p:nvPr>
            <p:ph type="title"/>
          </p:nvPr>
        </p:nvSpPr>
        <p:spPr/>
        <p:txBody>
          <a:bodyPr/>
          <a:lstStyle/>
          <a:p>
            <a:r>
              <a:rPr lang="en-US" dirty="0"/>
              <a:t>Roadmap and funding</a:t>
            </a:r>
          </a:p>
        </p:txBody>
      </p:sp>
      <p:sp>
        <p:nvSpPr>
          <p:cNvPr id="5" name="Text Placeholder 4">
            <a:extLst>
              <a:ext uri="{FF2B5EF4-FFF2-40B4-BE49-F238E27FC236}">
                <a16:creationId xmlns:a16="http://schemas.microsoft.com/office/drawing/2014/main" id="{4BF94099-39FF-EE8D-9398-980F2BCAA0FC}"/>
              </a:ext>
            </a:extLst>
          </p:cNvPr>
          <p:cNvSpPr>
            <a:spLocks noGrp="1"/>
          </p:cNvSpPr>
          <p:nvPr>
            <p:ph type="body" idx="1"/>
          </p:nvPr>
        </p:nvSpPr>
        <p:spPr>
          <a:xfrm>
            <a:off x="836612" y="1027906"/>
            <a:ext cx="8499299" cy="823912"/>
          </a:xfrm>
        </p:spPr>
        <p:txBody>
          <a:bodyPr/>
          <a:lstStyle/>
          <a:p>
            <a:r>
              <a:rPr lang="en-US" dirty="0"/>
              <a:t>Why should the board see the cyber roadmap?</a:t>
            </a:r>
          </a:p>
        </p:txBody>
      </p:sp>
      <p:graphicFrame>
        <p:nvGraphicFramePr>
          <p:cNvPr id="13" name="Content Placeholder 12">
            <a:extLst>
              <a:ext uri="{FF2B5EF4-FFF2-40B4-BE49-F238E27FC236}">
                <a16:creationId xmlns:a16="http://schemas.microsoft.com/office/drawing/2014/main" id="{95CDFEF8-CF0D-D947-C3E4-6E737ACBAAE8}"/>
              </a:ext>
            </a:extLst>
          </p:cNvPr>
          <p:cNvGraphicFramePr>
            <a:graphicFrameLocks noGrp="1"/>
          </p:cNvGraphicFramePr>
          <p:nvPr>
            <p:ph sz="half" idx="2"/>
            <p:extLst>
              <p:ext uri="{D42A27DB-BD31-4B8C-83A1-F6EECF244321}">
                <p14:modId xmlns:p14="http://schemas.microsoft.com/office/powerpoint/2010/main" val="4140460104"/>
              </p:ext>
            </p:extLst>
          </p:nvPr>
        </p:nvGraphicFramePr>
        <p:xfrm>
          <a:off x="2250416" y="1974497"/>
          <a:ext cx="7894373"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04952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06B15-5BF1-D27A-306E-D7AD557000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83F0BF-F3BB-49A4-951C-E77D353771A8}"/>
              </a:ext>
            </a:extLst>
          </p:cNvPr>
          <p:cNvSpPr>
            <a:spLocks noGrp="1"/>
          </p:cNvSpPr>
          <p:nvPr>
            <p:ph type="title"/>
          </p:nvPr>
        </p:nvSpPr>
        <p:spPr/>
        <p:txBody>
          <a:bodyPr/>
          <a:lstStyle/>
          <a:p>
            <a:r>
              <a:rPr lang="en-US" dirty="0"/>
              <a:t>Roadmap and funding</a:t>
            </a:r>
          </a:p>
        </p:txBody>
      </p:sp>
      <p:graphicFrame>
        <p:nvGraphicFramePr>
          <p:cNvPr id="15" name="Content Placeholder 14">
            <a:extLst>
              <a:ext uri="{FF2B5EF4-FFF2-40B4-BE49-F238E27FC236}">
                <a16:creationId xmlns:a16="http://schemas.microsoft.com/office/drawing/2014/main" id="{E35698D0-6F8E-CF82-D547-93041931B423}"/>
              </a:ext>
            </a:extLst>
          </p:cNvPr>
          <p:cNvGraphicFramePr>
            <a:graphicFrameLocks noGrp="1"/>
          </p:cNvGraphicFramePr>
          <p:nvPr>
            <p:ph sz="quarter" idx="4"/>
            <p:extLst>
              <p:ext uri="{D42A27DB-BD31-4B8C-83A1-F6EECF244321}">
                <p14:modId xmlns:p14="http://schemas.microsoft.com/office/powerpoint/2010/main" val="2780620405"/>
              </p:ext>
            </p:extLst>
          </p:nvPr>
        </p:nvGraphicFramePr>
        <p:xfrm>
          <a:off x="836612" y="1851818"/>
          <a:ext cx="10636338" cy="39782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 Placeholder 4">
            <a:extLst>
              <a:ext uri="{FF2B5EF4-FFF2-40B4-BE49-F238E27FC236}">
                <a16:creationId xmlns:a16="http://schemas.microsoft.com/office/drawing/2014/main" id="{1138F799-E616-5A5A-7429-8F81AB3A1BA0}"/>
              </a:ext>
            </a:extLst>
          </p:cNvPr>
          <p:cNvSpPr>
            <a:spLocks noGrp="1"/>
          </p:cNvSpPr>
          <p:nvPr>
            <p:ph type="body" idx="1"/>
          </p:nvPr>
        </p:nvSpPr>
        <p:spPr>
          <a:xfrm>
            <a:off x="836612" y="1027906"/>
            <a:ext cx="10045877" cy="823912"/>
          </a:xfrm>
        </p:spPr>
        <p:txBody>
          <a:bodyPr/>
          <a:lstStyle/>
          <a:p>
            <a:r>
              <a:rPr lang="en-US" dirty="0"/>
              <a:t>What questions should Internal Audit be asking to evaluate? </a:t>
            </a:r>
          </a:p>
        </p:txBody>
      </p:sp>
    </p:spTree>
    <p:extLst>
      <p:ext uri="{BB962C8B-B14F-4D97-AF65-F5344CB8AC3E}">
        <p14:creationId xmlns:p14="http://schemas.microsoft.com/office/powerpoint/2010/main" val="3434937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69F43-9830-2B8A-BC68-E9E7CED833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E26D11-3AF0-71EB-1704-45785815F0F7}"/>
              </a:ext>
            </a:extLst>
          </p:cNvPr>
          <p:cNvSpPr>
            <a:spLocks noGrp="1"/>
          </p:cNvSpPr>
          <p:nvPr>
            <p:ph type="title"/>
          </p:nvPr>
        </p:nvSpPr>
        <p:spPr/>
        <p:txBody>
          <a:bodyPr/>
          <a:lstStyle/>
          <a:p>
            <a:r>
              <a:rPr lang="en-US" dirty="0"/>
              <a:t>Roadmap and funding</a:t>
            </a:r>
          </a:p>
        </p:txBody>
      </p:sp>
      <p:graphicFrame>
        <p:nvGraphicFramePr>
          <p:cNvPr id="4" name="Table 3">
            <a:extLst>
              <a:ext uri="{FF2B5EF4-FFF2-40B4-BE49-F238E27FC236}">
                <a16:creationId xmlns:a16="http://schemas.microsoft.com/office/drawing/2014/main" id="{1E78D0EB-38D5-1E4A-842B-14A63418EE08}"/>
              </a:ext>
            </a:extLst>
          </p:cNvPr>
          <p:cNvGraphicFramePr>
            <a:graphicFrameLocks noGrp="1"/>
          </p:cNvGraphicFramePr>
          <p:nvPr>
            <p:extLst>
              <p:ext uri="{D42A27DB-BD31-4B8C-83A1-F6EECF244321}">
                <p14:modId xmlns:p14="http://schemas.microsoft.com/office/powerpoint/2010/main" val="3945485220"/>
              </p:ext>
            </p:extLst>
          </p:nvPr>
        </p:nvGraphicFramePr>
        <p:xfrm>
          <a:off x="1320800" y="1921975"/>
          <a:ext cx="9392356" cy="3775131"/>
        </p:xfrm>
        <a:graphic>
          <a:graphicData uri="http://schemas.openxmlformats.org/drawingml/2006/table">
            <a:tbl>
              <a:tblPr firstRow="1" bandRow="1">
                <a:tableStyleId>{5C22544A-7EE6-4342-B048-85BDC9FD1C3A}</a:tableStyleId>
              </a:tblPr>
              <a:tblGrid>
                <a:gridCol w="2348089">
                  <a:extLst>
                    <a:ext uri="{9D8B030D-6E8A-4147-A177-3AD203B41FA5}">
                      <a16:colId xmlns:a16="http://schemas.microsoft.com/office/drawing/2014/main" val="20000"/>
                    </a:ext>
                  </a:extLst>
                </a:gridCol>
                <a:gridCol w="2348089">
                  <a:extLst>
                    <a:ext uri="{9D8B030D-6E8A-4147-A177-3AD203B41FA5}">
                      <a16:colId xmlns:a16="http://schemas.microsoft.com/office/drawing/2014/main" val="20001"/>
                    </a:ext>
                  </a:extLst>
                </a:gridCol>
                <a:gridCol w="2348089">
                  <a:extLst>
                    <a:ext uri="{9D8B030D-6E8A-4147-A177-3AD203B41FA5}">
                      <a16:colId xmlns:a16="http://schemas.microsoft.com/office/drawing/2014/main" val="20002"/>
                    </a:ext>
                  </a:extLst>
                </a:gridCol>
                <a:gridCol w="2348089">
                  <a:extLst>
                    <a:ext uri="{9D8B030D-6E8A-4147-A177-3AD203B41FA5}">
                      <a16:colId xmlns:a16="http://schemas.microsoft.com/office/drawing/2014/main" val="20003"/>
                    </a:ext>
                  </a:extLst>
                </a:gridCol>
              </a:tblGrid>
              <a:tr h="363763">
                <a:tc>
                  <a:txBody>
                    <a:bodyPr/>
                    <a:lstStyle/>
                    <a:p>
                      <a:r>
                        <a:rPr dirty="0"/>
                        <a:t>Risk Area</a:t>
                      </a:r>
                    </a:p>
                  </a:txBody>
                  <a:tcPr/>
                </a:tc>
                <a:tc>
                  <a:txBody>
                    <a:bodyPr/>
                    <a:lstStyle/>
                    <a:p>
                      <a:r>
                        <a:rPr dirty="0"/>
                        <a:t>Initiative</a:t>
                      </a:r>
                    </a:p>
                  </a:txBody>
                  <a:tcPr/>
                </a:tc>
                <a:tc>
                  <a:txBody>
                    <a:bodyPr/>
                    <a:lstStyle/>
                    <a:p>
                      <a:r>
                        <a:rPr dirty="0"/>
                        <a:t>Status</a:t>
                      </a:r>
                    </a:p>
                  </a:txBody>
                  <a:tcPr/>
                </a:tc>
                <a:tc>
                  <a:txBody>
                    <a:bodyPr/>
                    <a:lstStyle/>
                    <a:p>
                      <a:r>
                        <a:rPr dirty="0"/>
                        <a:t>Funding</a:t>
                      </a:r>
                    </a:p>
                  </a:txBody>
                  <a:tcPr/>
                </a:tc>
                <a:extLst>
                  <a:ext uri="{0D108BD9-81ED-4DB2-BD59-A6C34878D82A}">
                    <a16:rowId xmlns:a16="http://schemas.microsoft.com/office/drawing/2014/main" val="10000"/>
                  </a:ext>
                </a:extLst>
              </a:tr>
              <a:tr h="831458">
                <a:tc>
                  <a:txBody>
                    <a:bodyPr/>
                    <a:lstStyle/>
                    <a:p>
                      <a:r>
                        <a:rPr dirty="0"/>
                        <a:t>Phishing &amp; credential theft</a:t>
                      </a:r>
                    </a:p>
                  </a:txBody>
                  <a:tcPr/>
                </a:tc>
                <a:tc>
                  <a:txBody>
                    <a:bodyPr/>
                    <a:lstStyle/>
                    <a:p>
                      <a:r>
                        <a:rPr dirty="0"/>
                        <a:t>Expand MFA to privileged users</a:t>
                      </a:r>
                    </a:p>
                  </a:txBody>
                  <a:tcPr/>
                </a:tc>
                <a:tc>
                  <a:txBody>
                    <a:bodyPr/>
                    <a:lstStyle/>
                    <a:p>
                      <a:r>
                        <a:rPr dirty="0"/>
                        <a:t>In Progress</a:t>
                      </a:r>
                    </a:p>
                  </a:txBody>
                  <a:tcPr/>
                </a:tc>
                <a:tc>
                  <a:txBody>
                    <a:bodyPr/>
                    <a:lstStyle/>
                    <a:p>
                      <a:r>
                        <a:rPr dirty="0"/>
                        <a:t>Funded</a:t>
                      </a:r>
                    </a:p>
                  </a:txBody>
                  <a:tcPr/>
                </a:tc>
                <a:extLst>
                  <a:ext uri="{0D108BD9-81ED-4DB2-BD59-A6C34878D82A}">
                    <a16:rowId xmlns:a16="http://schemas.microsoft.com/office/drawing/2014/main" val="10001"/>
                  </a:ext>
                </a:extLst>
              </a:tr>
              <a:tr h="759099">
                <a:tc>
                  <a:txBody>
                    <a:bodyPr/>
                    <a:lstStyle/>
                    <a:p>
                      <a:r>
                        <a:rPr dirty="0"/>
                        <a:t>Third‑party risk</a:t>
                      </a:r>
                    </a:p>
                  </a:txBody>
                  <a:tcPr/>
                </a:tc>
                <a:tc>
                  <a:txBody>
                    <a:bodyPr/>
                    <a:lstStyle/>
                    <a:p>
                      <a:r>
                        <a:rPr dirty="0"/>
                        <a:t>Vendor risk monitoring tool</a:t>
                      </a:r>
                    </a:p>
                  </a:txBody>
                  <a:tcPr/>
                </a:tc>
                <a:tc>
                  <a:txBody>
                    <a:bodyPr/>
                    <a:lstStyle/>
                    <a:p>
                      <a:r>
                        <a:rPr dirty="0"/>
                        <a:t>Planned</a:t>
                      </a:r>
                    </a:p>
                  </a:txBody>
                  <a:tcPr/>
                </a:tc>
                <a:tc>
                  <a:txBody>
                    <a:bodyPr/>
                    <a:lstStyle/>
                    <a:p>
                      <a:r>
                        <a:rPr dirty="0"/>
                        <a:t>Funding Requested</a:t>
                      </a:r>
                    </a:p>
                  </a:txBody>
                  <a:tcPr/>
                </a:tc>
                <a:extLst>
                  <a:ext uri="{0D108BD9-81ED-4DB2-BD59-A6C34878D82A}">
                    <a16:rowId xmlns:a16="http://schemas.microsoft.com/office/drawing/2014/main" val="10002"/>
                  </a:ext>
                </a:extLst>
              </a:tr>
              <a:tr h="831458">
                <a:tc>
                  <a:txBody>
                    <a:bodyPr/>
                    <a:lstStyle/>
                    <a:p>
                      <a:r>
                        <a:rPr dirty="0"/>
                        <a:t>Research data protection</a:t>
                      </a:r>
                    </a:p>
                  </a:txBody>
                  <a:tcPr/>
                </a:tc>
                <a:tc>
                  <a:txBody>
                    <a:bodyPr/>
                    <a:lstStyle/>
                    <a:p>
                      <a:r>
                        <a:rPr dirty="0"/>
                        <a:t>Network segmentation</a:t>
                      </a:r>
                    </a:p>
                  </a:txBody>
                  <a:tcPr/>
                </a:tc>
                <a:tc>
                  <a:txBody>
                    <a:bodyPr/>
                    <a:lstStyle/>
                    <a:p>
                      <a:r>
                        <a:rPr dirty="0"/>
                        <a:t>Phase 2</a:t>
                      </a:r>
                    </a:p>
                  </a:txBody>
                  <a:tcPr/>
                </a:tc>
                <a:tc>
                  <a:txBody>
                    <a:bodyPr/>
                    <a:lstStyle/>
                    <a:p>
                      <a:r>
                        <a:rPr dirty="0"/>
                        <a:t>Funded</a:t>
                      </a:r>
                    </a:p>
                  </a:txBody>
                  <a:tcPr/>
                </a:tc>
                <a:extLst>
                  <a:ext uri="{0D108BD9-81ED-4DB2-BD59-A6C34878D82A}">
                    <a16:rowId xmlns:a16="http://schemas.microsoft.com/office/drawing/2014/main" val="10003"/>
                  </a:ext>
                </a:extLst>
              </a:tr>
              <a:tr h="987356">
                <a:tc>
                  <a:txBody>
                    <a:bodyPr/>
                    <a:lstStyle/>
                    <a:p>
                      <a:r>
                        <a:rPr dirty="0"/>
                        <a:t>Incident response</a:t>
                      </a:r>
                    </a:p>
                  </a:txBody>
                  <a:tcPr/>
                </a:tc>
                <a:tc>
                  <a:txBody>
                    <a:bodyPr/>
                    <a:lstStyle/>
                    <a:p>
                      <a:r>
                        <a:rPr dirty="0"/>
                        <a:t>Security automation program</a:t>
                      </a:r>
                    </a:p>
                  </a:txBody>
                  <a:tcPr/>
                </a:tc>
                <a:tc>
                  <a:txBody>
                    <a:bodyPr/>
                    <a:lstStyle/>
                    <a:p>
                      <a:r>
                        <a:rPr dirty="0"/>
                        <a:t>Future</a:t>
                      </a:r>
                    </a:p>
                  </a:txBody>
                  <a:tcPr/>
                </a:tc>
                <a:tc>
                  <a:txBody>
                    <a:bodyPr/>
                    <a:lstStyle/>
                    <a:p>
                      <a:r>
                        <a:rPr dirty="0"/>
                        <a:t>Not Yet Funded</a:t>
                      </a:r>
                    </a:p>
                  </a:txBody>
                  <a:tcPr/>
                </a:tc>
                <a:extLst>
                  <a:ext uri="{0D108BD9-81ED-4DB2-BD59-A6C34878D82A}">
                    <a16:rowId xmlns:a16="http://schemas.microsoft.com/office/drawing/2014/main" val="10004"/>
                  </a:ext>
                </a:extLst>
              </a:tr>
            </a:tbl>
          </a:graphicData>
        </a:graphic>
      </p:graphicFrame>
      <p:sp>
        <p:nvSpPr>
          <p:cNvPr id="7" name="TextBox 6">
            <a:extLst>
              <a:ext uri="{FF2B5EF4-FFF2-40B4-BE49-F238E27FC236}">
                <a16:creationId xmlns:a16="http://schemas.microsoft.com/office/drawing/2014/main" id="{D725EC19-ADAC-D0E7-B855-1399E3943FD1}"/>
              </a:ext>
            </a:extLst>
          </p:cNvPr>
          <p:cNvSpPr txBox="1"/>
          <p:nvPr/>
        </p:nvSpPr>
        <p:spPr>
          <a:xfrm>
            <a:off x="838200" y="1367522"/>
            <a:ext cx="9953978" cy="73866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Comprehensive reporting ties risk areas to initiatives and funding. </a:t>
            </a:r>
          </a:p>
          <a:p>
            <a:endParaRPr lang="en-US" dirty="0"/>
          </a:p>
        </p:txBody>
      </p:sp>
    </p:spTree>
    <p:extLst>
      <p:ext uri="{BB962C8B-B14F-4D97-AF65-F5344CB8AC3E}">
        <p14:creationId xmlns:p14="http://schemas.microsoft.com/office/powerpoint/2010/main" val="4273451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9C0D0-957F-1E68-EDE2-0AC6A6F08D0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95F85C3-B51A-CAB5-45E9-FCC52049A4AD}"/>
              </a:ext>
            </a:extLst>
          </p:cNvPr>
          <p:cNvPicPr>
            <a:picLocks noChangeAspect="1"/>
          </p:cNvPicPr>
          <p:nvPr/>
        </p:nvPicPr>
        <p:blipFill>
          <a:blip r:embed="rId3"/>
          <a:stretch>
            <a:fillRect/>
          </a:stretch>
        </p:blipFill>
        <p:spPr>
          <a:xfrm>
            <a:off x="0" y="777435"/>
            <a:ext cx="12192000" cy="5303130"/>
          </a:xfrm>
          <a:prstGeom prst="rect">
            <a:avLst/>
          </a:prstGeom>
        </p:spPr>
      </p:pic>
    </p:spTree>
    <p:extLst>
      <p:ext uri="{BB962C8B-B14F-4D97-AF65-F5344CB8AC3E}">
        <p14:creationId xmlns:p14="http://schemas.microsoft.com/office/powerpoint/2010/main" val="1982645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B1C6E-C7F8-DD1E-AA93-5191578C60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36392-4ED9-1E6F-9849-AB12285844EF}"/>
              </a:ext>
            </a:extLst>
          </p:cNvPr>
          <p:cNvSpPr>
            <a:spLocks noGrp="1"/>
          </p:cNvSpPr>
          <p:nvPr>
            <p:ph type="title"/>
          </p:nvPr>
        </p:nvSpPr>
        <p:spPr/>
        <p:txBody>
          <a:bodyPr/>
          <a:lstStyle/>
          <a:p>
            <a:r>
              <a:rPr lang="en-US" dirty="0"/>
              <a:t>Objective 3</a:t>
            </a:r>
          </a:p>
        </p:txBody>
      </p:sp>
      <p:sp>
        <p:nvSpPr>
          <p:cNvPr id="3" name="Content Placeholder 2">
            <a:extLst>
              <a:ext uri="{FF2B5EF4-FFF2-40B4-BE49-F238E27FC236}">
                <a16:creationId xmlns:a16="http://schemas.microsoft.com/office/drawing/2014/main" id="{3A41C3C7-5FEB-73FD-AA79-8D8F398FD9ED}"/>
              </a:ext>
            </a:extLst>
          </p:cNvPr>
          <p:cNvSpPr>
            <a:spLocks noGrp="1"/>
          </p:cNvSpPr>
          <p:nvPr>
            <p:ph idx="1"/>
          </p:nvPr>
        </p:nvSpPr>
        <p:spPr/>
        <p:txBody>
          <a:bodyPr/>
          <a:lstStyle/>
          <a:p>
            <a:pPr fontAlgn="base"/>
            <a:r>
              <a:rPr lang="en-US" dirty="0"/>
              <a:t>Demonstrate techniques for framing cybersecurity updates in a way that highlights continuous risk management and institutional resilience, using clear, strategic language that supports informed decision-making. </a:t>
            </a:r>
          </a:p>
          <a:p>
            <a:endParaRPr lang="en-US" dirty="0"/>
          </a:p>
        </p:txBody>
      </p:sp>
    </p:spTree>
    <p:extLst>
      <p:ext uri="{BB962C8B-B14F-4D97-AF65-F5344CB8AC3E}">
        <p14:creationId xmlns:p14="http://schemas.microsoft.com/office/powerpoint/2010/main" val="4068033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6A4E9-A3AA-88C4-A4FF-7A55BDE69840}"/>
              </a:ext>
            </a:extLst>
          </p:cNvPr>
          <p:cNvSpPr>
            <a:spLocks noGrp="1"/>
          </p:cNvSpPr>
          <p:nvPr>
            <p:ph type="title"/>
          </p:nvPr>
        </p:nvSpPr>
        <p:spPr/>
        <p:txBody>
          <a:bodyPr/>
          <a:lstStyle/>
          <a:p>
            <a:r>
              <a:rPr lang="en-US" dirty="0"/>
              <a:t>Activity – Cyber board evaluation </a:t>
            </a:r>
          </a:p>
        </p:txBody>
      </p:sp>
      <p:sp>
        <p:nvSpPr>
          <p:cNvPr id="4" name="Content Placeholder 3">
            <a:extLst>
              <a:ext uri="{FF2B5EF4-FFF2-40B4-BE49-F238E27FC236}">
                <a16:creationId xmlns:a16="http://schemas.microsoft.com/office/drawing/2014/main" id="{52ECFAC7-E04F-8E14-E0A6-4BD207AD0D4C}"/>
              </a:ext>
            </a:extLst>
          </p:cNvPr>
          <p:cNvSpPr>
            <a:spLocks noGrp="1"/>
          </p:cNvSpPr>
          <p:nvPr>
            <p:ph sz="half" idx="2"/>
          </p:nvPr>
        </p:nvSpPr>
        <p:spPr>
          <a:xfrm>
            <a:off x="839788" y="1839031"/>
            <a:ext cx="7726696" cy="3684588"/>
          </a:xfrm>
        </p:spPr>
        <p:txBody>
          <a:bodyPr>
            <a:normAutofit/>
          </a:bodyPr>
          <a:lstStyle/>
          <a:p>
            <a:r>
              <a:rPr lang="en-US" dirty="0"/>
              <a:t>Using the discussion questions on the next slide, evaluate the cybersecurity update </a:t>
            </a:r>
          </a:p>
          <a:p>
            <a:r>
              <a:rPr lang="en-US" dirty="0"/>
              <a:t>Review for flaws and improvements </a:t>
            </a:r>
          </a:p>
          <a:p>
            <a:r>
              <a:rPr lang="en-US" dirty="0"/>
              <a:t>20 – 25 minutes </a:t>
            </a:r>
          </a:p>
          <a:p>
            <a:endParaRPr lang="en-US" dirty="0"/>
          </a:p>
        </p:txBody>
      </p:sp>
    </p:spTree>
    <p:extLst>
      <p:ext uri="{BB962C8B-B14F-4D97-AF65-F5344CB8AC3E}">
        <p14:creationId xmlns:p14="http://schemas.microsoft.com/office/powerpoint/2010/main" val="953756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69926-A54E-8FB9-3C75-1BA85B345FB8}"/>
              </a:ext>
            </a:extLst>
          </p:cNvPr>
          <p:cNvSpPr>
            <a:spLocks noGrp="1"/>
          </p:cNvSpPr>
          <p:nvPr>
            <p:ph type="title"/>
          </p:nvPr>
        </p:nvSpPr>
        <p:spPr/>
        <p:txBody>
          <a:bodyPr/>
          <a:lstStyle/>
          <a:p>
            <a:r>
              <a:rPr lang="en-US" dirty="0"/>
              <a:t>Activity – Discussion questions</a:t>
            </a:r>
          </a:p>
        </p:txBody>
      </p:sp>
      <p:sp>
        <p:nvSpPr>
          <p:cNvPr id="3" name="Text Placeholder 2">
            <a:extLst>
              <a:ext uri="{FF2B5EF4-FFF2-40B4-BE49-F238E27FC236}">
                <a16:creationId xmlns:a16="http://schemas.microsoft.com/office/drawing/2014/main" id="{87CC01A1-3DFF-4735-2251-9DF47C38CF01}"/>
              </a:ext>
            </a:extLst>
          </p:cNvPr>
          <p:cNvSpPr>
            <a:spLocks noGrp="1"/>
          </p:cNvSpPr>
          <p:nvPr>
            <p:ph type="body" idx="1"/>
          </p:nvPr>
        </p:nvSpPr>
        <p:spPr>
          <a:xfrm>
            <a:off x="836612" y="1269207"/>
            <a:ext cx="5157787" cy="823912"/>
          </a:xfrm>
        </p:spPr>
        <p:txBody>
          <a:bodyPr/>
          <a:lstStyle/>
          <a:p>
            <a:r>
              <a:rPr lang="en-US" dirty="0"/>
              <a:t>Questions for discussion</a:t>
            </a:r>
          </a:p>
        </p:txBody>
      </p:sp>
      <p:sp>
        <p:nvSpPr>
          <p:cNvPr id="4" name="Content Placeholder 3">
            <a:extLst>
              <a:ext uri="{FF2B5EF4-FFF2-40B4-BE49-F238E27FC236}">
                <a16:creationId xmlns:a16="http://schemas.microsoft.com/office/drawing/2014/main" id="{22233EAD-F297-B59A-E455-0AC1A0195DFE}"/>
              </a:ext>
            </a:extLst>
          </p:cNvPr>
          <p:cNvSpPr>
            <a:spLocks noGrp="1"/>
          </p:cNvSpPr>
          <p:nvPr>
            <p:ph sz="half" idx="2"/>
          </p:nvPr>
        </p:nvSpPr>
        <p:spPr>
          <a:xfrm>
            <a:off x="836611" y="2204286"/>
            <a:ext cx="6959852" cy="3684588"/>
          </a:xfrm>
        </p:spPr>
        <p:txBody>
          <a:bodyPr/>
          <a:lstStyle/>
          <a:p>
            <a:r>
              <a:rPr lang="en-US" dirty="0"/>
              <a:t>What is unclear or confusing?</a:t>
            </a:r>
          </a:p>
          <a:p>
            <a:r>
              <a:rPr lang="en-US" dirty="0"/>
              <a:t>What is overstated or potentially misleading?</a:t>
            </a:r>
          </a:p>
          <a:p>
            <a:r>
              <a:rPr lang="en-US" dirty="0"/>
              <a:t>What is missing?</a:t>
            </a:r>
          </a:p>
          <a:p>
            <a:r>
              <a:rPr lang="en-US" dirty="0"/>
              <a:t>What questions would a trustee likely ask?</a:t>
            </a:r>
          </a:p>
          <a:p>
            <a:r>
              <a:rPr lang="en-US" dirty="0"/>
              <a:t>Does this help the board fulfill its governance role?</a:t>
            </a:r>
          </a:p>
        </p:txBody>
      </p:sp>
    </p:spTree>
    <p:extLst>
      <p:ext uri="{BB962C8B-B14F-4D97-AF65-F5344CB8AC3E}">
        <p14:creationId xmlns:p14="http://schemas.microsoft.com/office/powerpoint/2010/main" val="1475062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University Cybersecurity Update – 2  </a:t>
            </a:r>
            <a:endParaRPr dirty="0"/>
          </a:p>
        </p:txBody>
      </p:sp>
      <p:sp>
        <p:nvSpPr>
          <p:cNvPr id="4" name="TextBox 3"/>
          <p:cNvSpPr txBox="1"/>
          <p:nvPr/>
        </p:nvSpPr>
        <p:spPr>
          <a:xfrm>
            <a:off x="389067" y="1690208"/>
            <a:ext cx="4961067" cy="2154436"/>
          </a:xfrm>
          <a:prstGeom prst="rect">
            <a:avLst/>
          </a:prstGeom>
          <a:noFill/>
        </p:spPr>
        <p:txBody>
          <a:bodyPr wrap="square">
            <a:spAutoFit/>
          </a:bodyPr>
          <a:lstStyle/>
          <a:p>
            <a:pPr lvl="1">
              <a:defRPr sz="1600"/>
            </a:pPr>
            <a:r>
              <a:rPr sz="2400" b="1" dirty="0">
                <a:latin typeface="Arial" panose="020B0604020202020204" pitchFamily="34" charset="0"/>
                <a:cs typeface="Arial" panose="020B0604020202020204" pitchFamily="34" charset="0"/>
              </a:rPr>
              <a:t>Cyber Risk Overview</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Overall Risk Level: Moderate</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Threat activity consistent with sector trends</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Security monitoring operating effectively</a:t>
            </a:r>
          </a:p>
        </p:txBody>
      </p:sp>
      <p:sp>
        <p:nvSpPr>
          <p:cNvPr id="5" name="TextBox 4"/>
          <p:cNvSpPr txBox="1"/>
          <p:nvPr/>
        </p:nvSpPr>
        <p:spPr>
          <a:xfrm>
            <a:off x="5799266" y="1688180"/>
            <a:ext cx="5851268" cy="1477328"/>
          </a:xfrm>
          <a:prstGeom prst="rect">
            <a:avLst/>
          </a:prstGeom>
          <a:noFill/>
        </p:spPr>
        <p:txBody>
          <a:bodyPr wrap="square">
            <a:spAutoFit/>
          </a:bodyPr>
          <a:lstStyle/>
          <a:p>
            <a:pPr lvl="1">
              <a:defRPr sz="1600"/>
            </a:pPr>
            <a:r>
              <a:rPr sz="2400" b="1" dirty="0">
                <a:latin typeface="Arial" panose="020B0604020202020204" pitchFamily="34" charset="0"/>
                <a:cs typeface="Arial" panose="020B0604020202020204" pitchFamily="34" charset="0"/>
              </a:rPr>
              <a:t>Key Metrics</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Phishing emails blocked: 14,287</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Security alerts investigated: 318</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Critical vulnerabilities identified: 17</a:t>
            </a:r>
          </a:p>
        </p:txBody>
      </p:sp>
      <p:sp>
        <p:nvSpPr>
          <p:cNvPr id="6" name="TextBox 5"/>
          <p:cNvSpPr txBox="1"/>
          <p:nvPr/>
        </p:nvSpPr>
        <p:spPr>
          <a:xfrm>
            <a:off x="389067" y="4031046"/>
            <a:ext cx="5410199" cy="1815882"/>
          </a:xfrm>
          <a:prstGeom prst="rect">
            <a:avLst/>
          </a:prstGeom>
          <a:noFill/>
        </p:spPr>
        <p:txBody>
          <a:bodyPr wrap="square">
            <a:spAutoFit/>
          </a:bodyPr>
          <a:lstStyle/>
          <a:p>
            <a:pPr lvl="1">
              <a:defRPr sz="1600"/>
            </a:pPr>
            <a:r>
              <a:rPr sz="2400" b="1" dirty="0">
                <a:latin typeface="Arial" panose="020B0604020202020204" pitchFamily="34" charset="0"/>
                <a:cs typeface="Arial" panose="020B0604020202020204" pitchFamily="34" charset="0"/>
              </a:rPr>
              <a:t>Incidents</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One phishing-related credential compromise</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No confirmed data exfiltration</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Issue contained by IT security team</a:t>
            </a:r>
          </a:p>
        </p:txBody>
      </p:sp>
      <p:sp>
        <p:nvSpPr>
          <p:cNvPr id="7" name="TextBox 6"/>
          <p:cNvSpPr txBox="1"/>
          <p:nvPr/>
        </p:nvSpPr>
        <p:spPr>
          <a:xfrm>
            <a:off x="5799266" y="3692492"/>
            <a:ext cx="5706933" cy="2154436"/>
          </a:xfrm>
          <a:prstGeom prst="rect">
            <a:avLst/>
          </a:prstGeom>
          <a:noFill/>
        </p:spPr>
        <p:txBody>
          <a:bodyPr wrap="square">
            <a:spAutoFit/>
          </a:bodyPr>
          <a:lstStyle/>
          <a:p>
            <a:pPr lvl="1">
              <a:defRPr sz="1600"/>
            </a:pPr>
            <a:r>
              <a:rPr sz="2400" b="1" dirty="0">
                <a:latin typeface="Arial" panose="020B0604020202020204" pitchFamily="34" charset="0"/>
                <a:cs typeface="Arial" panose="020B0604020202020204" pitchFamily="34" charset="0"/>
              </a:rPr>
              <a:t>Security Initiatives</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Expansion of MFA across campus</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Continued user security awareness training</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Implementation of new monitoring tools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C2D4-94BF-A3BA-4DC7-1E1C4DDCA114}"/>
              </a:ext>
            </a:extLst>
          </p:cNvPr>
          <p:cNvSpPr>
            <a:spLocks noGrp="1"/>
          </p:cNvSpPr>
          <p:nvPr>
            <p:ph type="title"/>
          </p:nvPr>
        </p:nvSpPr>
        <p:spPr/>
        <p:txBody>
          <a:bodyPr/>
          <a:lstStyle/>
          <a:p>
            <a:r>
              <a:rPr lang="en-US" dirty="0"/>
              <a:t>University Cybersecurity Update – 1</a:t>
            </a:r>
          </a:p>
        </p:txBody>
      </p:sp>
      <p:sp>
        <p:nvSpPr>
          <p:cNvPr id="3" name="Text Placeholder 2">
            <a:extLst>
              <a:ext uri="{FF2B5EF4-FFF2-40B4-BE49-F238E27FC236}">
                <a16:creationId xmlns:a16="http://schemas.microsoft.com/office/drawing/2014/main" id="{2D267100-62AD-6722-9874-BA30AF8BA73E}"/>
              </a:ext>
            </a:extLst>
          </p:cNvPr>
          <p:cNvSpPr>
            <a:spLocks noGrp="1"/>
          </p:cNvSpPr>
          <p:nvPr>
            <p:ph type="body" idx="1"/>
          </p:nvPr>
        </p:nvSpPr>
        <p:spPr>
          <a:xfrm>
            <a:off x="860675" y="1043490"/>
            <a:ext cx="5157787" cy="823912"/>
          </a:xfrm>
        </p:spPr>
        <p:txBody>
          <a:bodyPr/>
          <a:lstStyle/>
          <a:p>
            <a:r>
              <a:rPr lang="en-US" dirty="0"/>
              <a:t>Threat landscape </a:t>
            </a:r>
          </a:p>
        </p:txBody>
      </p:sp>
      <p:sp>
        <p:nvSpPr>
          <p:cNvPr id="4" name="Content Placeholder 3">
            <a:extLst>
              <a:ext uri="{FF2B5EF4-FFF2-40B4-BE49-F238E27FC236}">
                <a16:creationId xmlns:a16="http://schemas.microsoft.com/office/drawing/2014/main" id="{565D4A33-930E-622D-EA65-7CA14B8DF8DE}"/>
              </a:ext>
            </a:extLst>
          </p:cNvPr>
          <p:cNvSpPr>
            <a:spLocks noGrp="1"/>
          </p:cNvSpPr>
          <p:nvPr>
            <p:ph sz="half" idx="2"/>
          </p:nvPr>
        </p:nvSpPr>
        <p:spPr>
          <a:xfrm>
            <a:off x="839788" y="1867402"/>
            <a:ext cx="5157787" cy="2331619"/>
          </a:xfrm>
        </p:spPr>
        <p:txBody>
          <a:bodyPr>
            <a:normAutofit fontScale="92500" lnSpcReduction="10000"/>
          </a:bodyPr>
          <a:lstStyle/>
          <a:p>
            <a:r>
              <a:rPr lang="en-US" sz="2400" dirty="0"/>
              <a:t>Phishing emails increased 37.4%</a:t>
            </a:r>
          </a:p>
          <a:p>
            <a:r>
              <a:rPr lang="en-US" sz="2400" dirty="0"/>
              <a:t>14,287 emails blocked by secure email gateway</a:t>
            </a:r>
          </a:p>
          <a:p>
            <a:r>
              <a:rPr lang="en-US" sz="2400" dirty="0"/>
              <a:t>2,114 malware signatures updated</a:t>
            </a:r>
          </a:p>
          <a:p>
            <a:r>
              <a:rPr lang="en-US" sz="2400" dirty="0"/>
              <a:t>6 brute force attempts detected</a:t>
            </a:r>
          </a:p>
          <a:p>
            <a:r>
              <a:rPr lang="en-US" sz="2400" dirty="0"/>
              <a:t>4,892 firewall events reviewed</a:t>
            </a:r>
          </a:p>
        </p:txBody>
      </p:sp>
      <p:sp>
        <p:nvSpPr>
          <p:cNvPr id="5" name="Text Placeholder 4">
            <a:extLst>
              <a:ext uri="{FF2B5EF4-FFF2-40B4-BE49-F238E27FC236}">
                <a16:creationId xmlns:a16="http://schemas.microsoft.com/office/drawing/2014/main" id="{132EF458-2A08-B966-74AC-47736870814F}"/>
              </a:ext>
            </a:extLst>
          </p:cNvPr>
          <p:cNvSpPr>
            <a:spLocks noGrp="1"/>
          </p:cNvSpPr>
          <p:nvPr>
            <p:ph type="body" sz="quarter" idx="3"/>
          </p:nvPr>
        </p:nvSpPr>
        <p:spPr>
          <a:xfrm>
            <a:off x="863600" y="3899236"/>
            <a:ext cx="5183188" cy="823912"/>
          </a:xfrm>
        </p:spPr>
        <p:txBody>
          <a:bodyPr/>
          <a:lstStyle/>
          <a:p>
            <a:r>
              <a:rPr lang="en-US" dirty="0"/>
              <a:t>Incidents</a:t>
            </a:r>
          </a:p>
        </p:txBody>
      </p:sp>
      <p:sp>
        <p:nvSpPr>
          <p:cNvPr id="6" name="Content Placeholder 5">
            <a:extLst>
              <a:ext uri="{FF2B5EF4-FFF2-40B4-BE49-F238E27FC236}">
                <a16:creationId xmlns:a16="http://schemas.microsoft.com/office/drawing/2014/main" id="{6C93051D-3C2D-ED09-AD8D-AA0D338071B6}"/>
              </a:ext>
            </a:extLst>
          </p:cNvPr>
          <p:cNvSpPr>
            <a:spLocks noGrp="1"/>
          </p:cNvSpPr>
          <p:nvPr>
            <p:ph sz="quarter" idx="4"/>
          </p:nvPr>
        </p:nvSpPr>
        <p:spPr>
          <a:xfrm>
            <a:off x="839788" y="4693319"/>
            <a:ext cx="5183188" cy="1537536"/>
          </a:xfrm>
        </p:spPr>
        <p:txBody>
          <a:bodyPr>
            <a:normAutofit fontScale="92500" lnSpcReduction="10000"/>
          </a:bodyPr>
          <a:lstStyle/>
          <a:p>
            <a:r>
              <a:rPr lang="en-US" sz="2400" dirty="0"/>
              <a:t>1 phishing incident</a:t>
            </a:r>
          </a:p>
          <a:p>
            <a:r>
              <a:rPr lang="en-US" sz="2400" dirty="0"/>
              <a:t>0 ransomware events</a:t>
            </a:r>
          </a:p>
          <a:p>
            <a:r>
              <a:rPr lang="en-US" sz="2400" dirty="0"/>
              <a:t>3 minor policy violations </a:t>
            </a:r>
          </a:p>
        </p:txBody>
      </p:sp>
      <p:sp>
        <p:nvSpPr>
          <p:cNvPr id="7" name="Text Placeholder 4">
            <a:extLst>
              <a:ext uri="{FF2B5EF4-FFF2-40B4-BE49-F238E27FC236}">
                <a16:creationId xmlns:a16="http://schemas.microsoft.com/office/drawing/2014/main" id="{DAF75575-FFBB-2F1C-1BCA-6415EEF4AA4F}"/>
              </a:ext>
            </a:extLst>
          </p:cNvPr>
          <p:cNvSpPr txBox="1">
            <a:spLocks/>
          </p:cNvSpPr>
          <p:nvPr/>
        </p:nvSpPr>
        <p:spPr>
          <a:xfrm>
            <a:off x="6193087" y="1043490"/>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Vulnerabilities</a:t>
            </a:r>
          </a:p>
        </p:txBody>
      </p:sp>
      <p:sp>
        <p:nvSpPr>
          <p:cNvPr id="8" name="Content Placeholder 5">
            <a:extLst>
              <a:ext uri="{FF2B5EF4-FFF2-40B4-BE49-F238E27FC236}">
                <a16:creationId xmlns:a16="http://schemas.microsoft.com/office/drawing/2014/main" id="{3776B8D3-A2D4-68A1-85DB-A1AC7E3D6216}"/>
              </a:ext>
            </a:extLst>
          </p:cNvPr>
          <p:cNvSpPr txBox="1">
            <a:spLocks/>
          </p:cNvSpPr>
          <p:nvPr/>
        </p:nvSpPr>
        <p:spPr>
          <a:xfrm>
            <a:off x="6096000" y="1939340"/>
            <a:ext cx="5183188" cy="148966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1,248 total vulnerabilities</a:t>
            </a:r>
          </a:p>
          <a:p>
            <a:r>
              <a:rPr lang="en-US" dirty="0"/>
              <a:t>312 high</a:t>
            </a:r>
          </a:p>
          <a:p>
            <a:r>
              <a:rPr lang="en-US" dirty="0"/>
              <a:t>17 critical</a:t>
            </a:r>
          </a:p>
          <a:p>
            <a:r>
              <a:rPr lang="en-US" dirty="0"/>
              <a:t>919 medium/low</a:t>
            </a:r>
          </a:p>
        </p:txBody>
      </p:sp>
      <p:sp>
        <p:nvSpPr>
          <p:cNvPr id="9" name="Text Placeholder 4">
            <a:extLst>
              <a:ext uri="{FF2B5EF4-FFF2-40B4-BE49-F238E27FC236}">
                <a16:creationId xmlns:a16="http://schemas.microsoft.com/office/drawing/2014/main" id="{A3CA72A9-2532-21DF-BBF0-C328355552CC}"/>
              </a:ext>
            </a:extLst>
          </p:cNvPr>
          <p:cNvSpPr txBox="1">
            <a:spLocks/>
          </p:cNvSpPr>
          <p:nvPr/>
        </p:nvSpPr>
        <p:spPr>
          <a:xfrm>
            <a:off x="6193087" y="3082468"/>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i="0" kern="1200">
                <a:solidFill>
                  <a:schemeClr val="tx1"/>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Controls</a:t>
            </a:r>
          </a:p>
        </p:txBody>
      </p:sp>
      <p:sp>
        <p:nvSpPr>
          <p:cNvPr id="10" name="Content Placeholder 5">
            <a:extLst>
              <a:ext uri="{FF2B5EF4-FFF2-40B4-BE49-F238E27FC236}">
                <a16:creationId xmlns:a16="http://schemas.microsoft.com/office/drawing/2014/main" id="{64F6553C-5F7D-25C3-26C2-22881C997898}"/>
              </a:ext>
            </a:extLst>
          </p:cNvPr>
          <p:cNvSpPr txBox="1">
            <a:spLocks/>
          </p:cNvSpPr>
          <p:nvPr/>
        </p:nvSpPr>
        <p:spPr>
          <a:xfrm>
            <a:off x="6145212" y="3978318"/>
            <a:ext cx="5183188" cy="148966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Firewall operational</a:t>
            </a:r>
          </a:p>
          <a:p>
            <a:r>
              <a:rPr lang="en-US" dirty="0"/>
              <a:t>EDR deployed</a:t>
            </a:r>
          </a:p>
          <a:p>
            <a:r>
              <a:rPr lang="en-US" dirty="0"/>
              <a:t>MFA implemented</a:t>
            </a:r>
          </a:p>
          <a:p>
            <a:r>
              <a:rPr lang="en-US" dirty="0"/>
              <a:t>Backups running</a:t>
            </a:r>
          </a:p>
        </p:txBody>
      </p:sp>
      <p:sp>
        <p:nvSpPr>
          <p:cNvPr id="11" name="TextBox 10">
            <a:extLst>
              <a:ext uri="{FF2B5EF4-FFF2-40B4-BE49-F238E27FC236}">
                <a16:creationId xmlns:a16="http://schemas.microsoft.com/office/drawing/2014/main" id="{9196AC2F-3905-DF09-559D-6D0948D6FEBA}"/>
              </a:ext>
            </a:extLst>
          </p:cNvPr>
          <p:cNvSpPr txBox="1"/>
          <p:nvPr/>
        </p:nvSpPr>
        <p:spPr>
          <a:xfrm>
            <a:off x="6310396" y="5539916"/>
            <a:ext cx="4096920" cy="461665"/>
          </a:xfrm>
          <a:prstGeom prst="rect">
            <a:avLst/>
          </a:prstGeom>
          <a:noFill/>
          <a:ln>
            <a:solidFill>
              <a:schemeClr val="tx1"/>
            </a:solidFill>
          </a:ln>
        </p:spPr>
        <p:txBody>
          <a:bodyPr wrap="square" rtlCol="0">
            <a:spAutoFit/>
          </a:bodyPr>
          <a:lstStyle/>
          <a:p>
            <a:r>
              <a:rPr lang="en-US" sz="2400" b="1" dirty="0">
                <a:latin typeface="Arial" panose="020B0604020202020204" pitchFamily="34" charset="0"/>
                <a:cs typeface="Arial" panose="020B0604020202020204" pitchFamily="34" charset="0"/>
              </a:rPr>
              <a:t>Overall risk level: MEDIUM</a:t>
            </a:r>
          </a:p>
        </p:txBody>
      </p:sp>
    </p:spTree>
    <p:extLst>
      <p:ext uri="{BB962C8B-B14F-4D97-AF65-F5344CB8AC3E}">
        <p14:creationId xmlns:p14="http://schemas.microsoft.com/office/powerpoint/2010/main" val="1704941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0494" y="221150"/>
            <a:ext cx="9818714" cy="769441"/>
          </a:xfrm>
          <a:prstGeom prst="rect">
            <a:avLst/>
          </a:prstGeom>
          <a:noFill/>
        </p:spPr>
        <p:txBody>
          <a:bodyPr wrap="none">
            <a:spAutoFit/>
          </a:bodyPr>
          <a:lstStyle/>
          <a:p>
            <a:pPr>
              <a:defRPr sz="3600"/>
            </a:pPr>
            <a:r>
              <a:rPr sz="4400" b="1" dirty="0">
                <a:solidFill>
                  <a:srgbClr val="1C3F94"/>
                </a:solidFill>
                <a:latin typeface="Arial" panose="020B0604020202020204" pitchFamily="34" charset="0"/>
                <a:ea typeface="+mj-ea"/>
                <a:cs typeface="Arial" panose="020B0604020202020204" pitchFamily="34" charset="0"/>
              </a:rPr>
              <a:t>Cyber Risk &amp; Resilience Update – </a:t>
            </a:r>
            <a:r>
              <a:rPr lang="en-US" sz="4400" b="1" dirty="0">
                <a:solidFill>
                  <a:srgbClr val="1C3F94"/>
                </a:solidFill>
                <a:latin typeface="Arial" panose="020B0604020202020204" pitchFamily="34" charset="0"/>
                <a:ea typeface="+mj-ea"/>
                <a:cs typeface="Arial" panose="020B0604020202020204" pitchFamily="34" charset="0"/>
              </a:rPr>
              <a:t>3</a:t>
            </a:r>
            <a:r>
              <a:rPr sz="4400" b="1" dirty="0">
                <a:solidFill>
                  <a:srgbClr val="1C3F94"/>
                </a:solidFill>
                <a:latin typeface="Arial" panose="020B0604020202020204" pitchFamily="34" charset="0"/>
                <a:ea typeface="+mj-ea"/>
                <a:cs typeface="Arial" panose="020B0604020202020204" pitchFamily="34" charset="0"/>
              </a:rPr>
              <a:t> </a:t>
            </a:r>
            <a:endParaRPr lang="en-US" sz="4400" b="1" dirty="0">
              <a:solidFill>
                <a:srgbClr val="1C3F94"/>
              </a:solidFill>
              <a:latin typeface="Arial" panose="020B0604020202020204" pitchFamily="34" charset="0"/>
              <a:ea typeface="+mj-ea"/>
              <a:cs typeface="Arial" panose="020B0604020202020204" pitchFamily="34" charset="0"/>
            </a:endParaRPr>
          </a:p>
        </p:txBody>
      </p:sp>
      <p:sp>
        <p:nvSpPr>
          <p:cNvPr id="4" name="TextBox 3"/>
          <p:cNvSpPr txBox="1"/>
          <p:nvPr/>
        </p:nvSpPr>
        <p:spPr>
          <a:xfrm>
            <a:off x="487328" y="1597640"/>
            <a:ext cx="5608672" cy="2154436"/>
          </a:xfrm>
          <a:prstGeom prst="rect">
            <a:avLst/>
          </a:prstGeom>
          <a:noFill/>
        </p:spPr>
        <p:txBody>
          <a:bodyPr wrap="square">
            <a:spAutoFit/>
          </a:bodyPr>
          <a:lstStyle/>
          <a:p>
            <a:pPr>
              <a:defRPr sz="2000"/>
            </a:pPr>
            <a:r>
              <a:rPr sz="2400" b="1" dirty="0">
                <a:latin typeface="Arial" panose="020B0604020202020204" pitchFamily="34" charset="0"/>
                <a:cs typeface="Arial" panose="020B0604020202020204" pitchFamily="34" charset="0"/>
              </a:rPr>
              <a:t>Overall Cyber Risk Posture</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Residual Risk: Moderate (Stable vs last quarter)</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Controls operating effectively</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Risk currently within institutional tolerance</a:t>
            </a:r>
          </a:p>
        </p:txBody>
      </p:sp>
      <p:sp>
        <p:nvSpPr>
          <p:cNvPr id="5" name="TextBox 4"/>
          <p:cNvSpPr txBox="1"/>
          <p:nvPr/>
        </p:nvSpPr>
        <p:spPr>
          <a:xfrm>
            <a:off x="370494" y="4016906"/>
            <a:ext cx="5831393" cy="2062103"/>
          </a:xfrm>
          <a:prstGeom prst="rect">
            <a:avLst/>
          </a:prstGeom>
          <a:noFill/>
        </p:spPr>
        <p:txBody>
          <a:bodyPr wrap="square">
            <a:spAutoFit/>
          </a:bodyPr>
          <a:lstStyle/>
          <a:p>
            <a:pPr>
              <a:defRPr sz="2000"/>
            </a:pPr>
            <a:r>
              <a:rPr sz="2400" b="1" dirty="0">
                <a:latin typeface="Arial" panose="020B0604020202020204" pitchFamily="34" charset="0"/>
                <a:cs typeface="Arial" panose="020B0604020202020204" pitchFamily="34" charset="0"/>
              </a:rPr>
              <a:t>Top Cyber Risks</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Phishing &amp; credential theft – Increasing volume</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Third‑party vendor risk – Stable</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Research data protection – Improving</a:t>
            </a:r>
            <a:endParaRPr lang="en-US" sz="22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defRPr sz="1600"/>
            </a:pPr>
            <a:endParaRPr sz="1600" dirty="0"/>
          </a:p>
        </p:txBody>
      </p:sp>
      <p:sp>
        <p:nvSpPr>
          <p:cNvPr id="6" name="TextBox 5"/>
          <p:cNvSpPr txBox="1"/>
          <p:nvPr/>
        </p:nvSpPr>
        <p:spPr>
          <a:xfrm>
            <a:off x="6212834" y="1523916"/>
            <a:ext cx="5360585" cy="2492990"/>
          </a:xfrm>
          <a:prstGeom prst="rect">
            <a:avLst/>
          </a:prstGeom>
          <a:noFill/>
        </p:spPr>
        <p:txBody>
          <a:bodyPr wrap="square">
            <a:spAutoFit/>
          </a:bodyPr>
          <a:lstStyle/>
          <a:p>
            <a:pPr>
              <a:defRPr sz="2000"/>
            </a:pPr>
            <a:r>
              <a:rPr sz="2400" b="1" dirty="0">
                <a:latin typeface="Arial" panose="020B0604020202020204" pitchFamily="34" charset="0"/>
                <a:cs typeface="Arial" panose="020B0604020202020204" pitchFamily="34" charset="0"/>
              </a:rPr>
              <a:t>Incident &amp; Resilience Indicators</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1 phishing credential compromise contained in 22 minutes</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No operational disruption</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Mean time to detect: 18 minutes</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Critical patching within SLA: 96%</a:t>
            </a:r>
            <a:endParaRPr lang="en-US" sz="2200"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defRPr sz="1600"/>
            </a:pPr>
            <a:r>
              <a:rPr lang="en-US" sz="2200" dirty="0">
                <a:latin typeface="Arial" panose="020B0604020202020204" pitchFamily="34" charset="0"/>
                <a:cs typeface="Arial" panose="020B0604020202020204" pitchFamily="34" charset="0"/>
              </a:rPr>
              <a:t>Residual impact: Low </a:t>
            </a:r>
            <a:endParaRPr sz="2200" dirty="0">
              <a:latin typeface="Arial" panose="020B0604020202020204" pitchFamily="34" charset="0"/>
              <a:cs typeface="Arial" panose="020B0604020202020204" pitchFamily="34" charset="0"/>
            </a:endParaRPr>
          </a:p>
        </p:txBody>
      </p:sp>
      <p:sp>
        <p:nvSpPr>
          <p:cNvPr id="7" name="TextBox 6"/>
          <p:cNvSpPr txBox="1"/>
          <p:nvPr/>
        </p:nvSpPr>
        <p:spPr>
          <a:xfrm>
            <a:off x="6212834" y="4016906"/>
            <a:ext cx="5266593" cy="1815882"/>
          </a:xfrm>
          <a:prstGeom prst="rect">
            <a:avLst/>
          </a:prstGeom>
          <a:noFill/>
        </p:spPr>
        <p:txBody>
          <a:bodyPr wrap="square">
            <a:spAutoFit/>
          </a:bodyPr>
          <a:lstStyle/>
          <a:p>
            <a:pPr>
              <a:defRPr sz="2000"/>
            </a:pPr>
            <a:r>
              <a:rPr sz="2400" b="1" dirty="0">
                <a:latin typeface="Arial" panose="020B0604020202020204" pitchFamily="34" charset="0"/>
                <a:cs typeface="Arial" panose="020B0604020202020204" pitchFamily="34" charset="0"/>
              </a:rPr>
              <a:t>Forward Focus</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Expand MFA to remaining privileged users</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Enhance vendor risk monitoring</a:t>
            </a:r>
          </a:p>
          <a:p>
            <a:pPr marL="742950" lvl="1" indent="-285750">
              <a:buFont typeface="Arial" panose="020B0604020202020204" pitchFamily="34" charset="0"/>
              <a:buChar char="•"/>
              <a:defRPr sz="1600"/>
            </a:pPr>
            <a:r>
              <a:rPr sz="2200" dirty="0">
                <a:latin typeface="Arial" panose="020B0604020202020204" pitchFamily="34" charset="0"/>
                <a:cs typeface="Arial" panose="020B0604020202020204" pitchFamily="34" charset="0"/>
              </a:rPr>
              <a:t>Develop AI governance framework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F3F5-BF4D-FA87-92EF-50F13775183E}"/>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875C997F-40BC-C927-ECF7-6C0837398892}"/>
              </a:ext>
            </a:extLst>
          </p:cNvPr>
          <p:cNvSpPr>
            <a:spLocks noGrp="1"/>
          </p:cNvSpPr>
          <p:nvPr>
            <p:ph idx="1"/>
          </p:nvPr>
        </p:nvSpPr>
        <p:spPr>
          <a:xfrm>
            <a:off x="838200" y="1825626"/>
            <a:ext cx="10515600" cy="3976658"/>
          </a:xfrm>
        </p:spPr>
        <p:txBody>
          <a:bodyPr>
            <a:normAutofit lnSpcReduction="10000"/>
          </a:bodyPr>
          <a:lstStyle/>
          <a:p>
            <a:pPr fontAlgn="base"/>
            <a:r>
              <a:rPr lang="en-US" dirty="0"/>
              <a:t>Identify the essential cybersecurity insights boards need to fulfill their governance responsibilities, including risk posture, resilience strategies, and institutional priorities. </a:t>
            </a:r>
          </a:p>
          <a:p>
            <a:pPr fontAlgn="base"/>
            <a:r>
              <a:rPr lang="en-US" dirty="0"/>
              <a:t>Evaluate the effectiveness of board-level reporting by assessing whether it conveys ongoing IT risk realistically, without overstating threats or creating undue concern. </a:t>
            </a:r>
          </a:p>
          <a:p>
            <a:pPr fontAlgn="base"/>
            <a:r>
              <a:rPr lang="en-US" dirty="0"/>
              <a:t>Demonstrate techniques for framing cybersecurity updates in a way that highlights continuous risk management and institutional resilience, using clear, strategic language that supports informed decision-making. </a:t>
            </a:r>
          </a:p>
          <a:p>
            <a:endParaRPr lang="en-US" dirty="0"/>
          </a:p>
        </p:txBody>
      </p:sp>
    </p:spTree>
    <p:extLst>
      <p:ext uri="{BB962C8B-B14F-4D97-AF65-F5344CB8AC3E}">
        <p14:creationId xmlns:p14="http://schemas.microsoft.com/office/powerpoint/2010/main" val="6163524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C306E-C553-8B6E-44E5-E31EAA62F9E7}"/>
              </a:ext>
            </a:extLst>
          </p:cNvPr>
          <p:cNvSpPr>
            <a:spLocks noGrp="1"/>
          </p:cNvSpPr>
          <p:nvPr>
            <p:ph type="title"/>
          </p:nvPr>
        </p:nvSpPr>
        <p:spPr/>
        <p:txBody>
          <a:bodyPr/>
          <a:lstStyle/>
          <a:p>
            <a:r>
              <a:rPr lang="en-US" dirty="0"/>
              <a:t>Activity Debrief </a:t>
            </a:r>
          </a:p>
        </p:txBody>
      </p:sp>
      <p:sp>
        <p:nvSpPr>
          <p:cNvPr id="3" name="Content Placeholder 3">
            <a:extLst>
              <a:ext uri="{FF2B5EF4-FFF2-40B4-BE49-F238E27FC236}">
                <a16:creationId xmlns:a16="http://schemas.microsoft.com/office/drawing/2014/main" id="{1ECFD554-6764-D04E-B2D9-853A24AD67A3}"/>
              </a:ext>
            </a:extLst>
          </p:cNvPr>
          <p:cNvSpPr txBox="1">
            <a:spLocks/>
          </p:cNvSpPr>
          <p:nvPr/>
        </p:nvSpPr>
        <p:spPr>
          <a:xfrm>
            <a:off x="836611" y="1690688"/>
            <a:ext cx="10147478" cy="41981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Respond in the chat! </a:t>
            </a:r>
          </a:p>
          <a:p>
            <a:pPr marL="0" indent="0">
              <a:buNone/>
            </a:pPr>
            <a:endParaRPr lang="en-US" dirty="0"/>
          </a:p>
          <a:p>
            <a:r>
              <a:rPr lang="en-US" dirty="0"/>
              <a:t>What changed most dramatically?</a:t>
            </a:r>
          </a:p>
          <a:p>
            <a:r>
              <a:rPr lang="en-US" dirty="0"/>
              <a:t>Did we reduce information or improve clarity?</a:t>
            </a:r>
          </a:p>
          <a:p>
            <a:r>
              <a:rPr lang="en-US" dirty="0"/>
              <a:t>Would you feel more confident as a trustee?</a:t>
            </a:r>
          </a:p>
          <a:p>
            <a:r>
              <a:rPr lang="en-US" dirty="0"/>
              <a:t>What audit procedures would you perform to validate this reporting?</a:t>
            </a:r>
          </a:p>
        </p:txBody>
      </p:sp>
    </p:spTree>
    <p:extLst>
      <p:ext uri="{BB962C8B-B14F-4D97-AF65-F5344CB8AC3E}">
        <p14:creationId xmlns:p14="http://schemas.microsoft.com/office/powerpoint/2010/main" val="35787565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A6EB6-BAEC-12B4-28CA-73D49CE6C2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28CA88-7138-872F-5C51-F0D57A4D0DF4}"/>
              </a:ext>
            </a:extLst>
          </p:cNvPr>
          <p:cNvSpPr>
            <a:spLocks noGrp="1"/>
          </p:cNvSpPr>
          <p:nvPr>
            <p:ph type="title"/>
          </p:nvPr>
        </p:nvSpPr>
        <p:spPr/>
        <p:txBody>
          <a:bodyPr/>
          <a:lstStyle/>
          <a:p>
            <a:r>
              <a:rPr lang="en-US" dirty="0"/>
              <a:t>IT audits to align </a:t>
            </a:r>
          </a:p>
        </p:txBody>
      </p:sp>
      <p:sp>
        <p:nvSpPr>
          <p:cNvPr id="3" name="Text Placeholder 2">
            <a:extLst>
              <a:ext uri="{FF2B5EF4-FFF2-40B4-BE49-F238E27FC236}">
                <a16:creationId xmlns:a16="http://schemas.microsoft.com/office/drawing/2014/main" id="{36032BDB-D5B6-6E3C-BE5B-2E44FF2405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1014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EFDC5-1C7A-1BEE-B03D-8DC7D89721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269F7-0B5B-5869-1AF8-97EF03E2DEEC}"/>
              </a:ext>
            </a:extLst>
          </p:cNvPr>
          <p:cNvSpPr>
            <a:spLocks noGrp="1"/>
          </p:cNvSpPr>
          <p:nvPr>
            <p:ph type="title"/>
          </p:nvPr>
        </p:nvSpPr>
        <p:spPr/>
        <p:txBody>
          <a:bodyPr/>
          <a:lstStyle/>
          <a:p>
            <a:r>
              <a:rPr lang="en-US" dirty="0"/>
              <a:t>Cyber/IT areas to address/audit</a:t>
            </a:r>
          </a:p>
        </p:txBody>
      </p:sp>
      <p:graphicFrame>
        <p:nvGraphicFramePr>
          <p:cNvPr id="3" name="Diagram 2">
            <a:extLst>
              <a:ext uri="{FF2B5EF4-FFF2-40B4-BE49-F238E27FC236}">
                <a16:creationId xmlns:a16="http://schemas.microsoft.com/office/drawing/2014/main" id="{25906E7D-85D1-7D15-2228-5330B3F39B55}"/>
              </a:ext>
            </a:extLst>
          </p:cNvPr>
          <p:cNvGraphicFramePr/>
          <p:nvPr>
            <p:extLst>
              <p:ext uri="{D42A27DB-BD31-4B8C-83A1-F6EECF244321}">
                <p14:modId xmlns:p14="http://schemas.microsoft.com/office/powerpoint/2010/main" val="1506844322"/>
              </p:ext>
            </p:extLst>
          </p:nvPr>
        </p:nvGraphicFramePr>
        <p:xfrm>
          <a:off x="838200" y="1524000"/>
          <a:ext cx="10744200" cy="42141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41708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E9325-8EC6-936B-A1B9-F63231C7F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CA28F2-1ACE-CC32-94D7-F6A668267EF6}"/>
              </a:ext>
            </a:extLst>
          </p:cNvPr>
          <p:cNvSpPr>
            <a:spLocks noGrp="1"/>
          </p:cNvSpPr>
          <p:nvPr>
            <p:ph type="title"/>
          </p:nvPr>
        </p:nvSpPr>
        <p:spPr/>
        <p:txBody>
          <a:bodyPr/>
          <a:lstStyle/>
          <a:p>
            <a:r>
              <a:rPr lang="en-US" dirty="0"/>
              <a:t>Spotlight – Suffolk IT reporting</a:t>
            </a:r>
          </a:p>
        </p:txBody>
      </p:sp>
      <p:pic>
        <p:nvPicPr>
          <p:cNvPr id="3080" name="Picture 8" descr="Suffolk University Logo Vector Image Download | Logowik">
            <a:extLst>
              <a:ext uri="{FF2B5EF4-FFF2-40B4-BE49-F238E27FC236}">
                <a16:creationId xmlns:a16="http://schemas.microsoft.com/office/drawing/2014/main" id="{BCE30DEB-2277-9FE9-998A-D95F041798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229" y="1626210"/>
            <a:ext cx="4803741" cy="360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2253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26C73-C2E5-F338-5E5B-6B16556C6F8B}"/>
              </a:ext>
            </a:extLst>
          </p:cNvPr>
          <p:cNvSpPr>
            <a:spLocks noGrp="1"/>
          </p:cNvSpPr>
          <p:nvPr>
            <p:ph type="title"/>
          </p:nvPr>
        </p:nvSpPr>
        <p:spPr>
          <a:xfrm>
            <a:off x="456360" y="691228"/>
            <a:ext cx="11277496" cy="701731"/>
          </a:xfrm>
        </p:spPr>
        <p:txBody>
          <a:bodyPr/>
          <a:lstStyle/>
          <a:p>
            <a:r>
              <a:rPr lang="en-US" sz="4400" b="1" dirty="0">
                <a:solidFill>
                  <a:srgbClr val="1C3F94"/>
                </a:solidFill>
                <a:latin typeface="Arial" panose="020B0604020202020204" pitchFamily="34" charset="0"/>
                <a:cs typeface="Arial" panose="020B0604020202020204" pitchFamily="34" charset="0"/>
              </a:rPr>
              <a:t>Cyber/IT educational resources</a:t>
            </a:r>
          </a:p>
        </p:txBody>
      </p:sp>
      <p:sp>
        <p:nvSpPr>
          <p:cNvPr id="4" name="Content Placeholder 3">
            <a:extLst>
              <a:ext uri="{FF2B5EF4-FFF2-40B4-BE49-F238E27FC236}">
                <a16:creationId xmlns:a16="http://schemas.microsoft.com/office/drawing/2014/main" id="{609EEF8C-73ED-B27E-24F2-1CC6782C3D95}"/>
              </a:ext>
            </a:extLst>
          </p:cNvPr>
          <p:cNvSpPr>
            <a:spLocks noGrp="1"/>
          </p:cNvSpPr>
          <p:nvPr>
            <p:ph sz="quarter" idx="14"/>
          </p:nvPr>
        </p:nvSpPr>
        <p:spPr/>
        <p:txBody>
          <a:bodyPr/>
          <a:lstStyle/>
          <a:p>
            <a:r>
              <a:rPr lang="en-US" dirty="0"/>
              <a:t>EDUCAUSE Top 10 IT Issues</a:t>
            </a:r>
          </a:p>
          <a:p>
            <a:pPr lvl="1"/>
            <a:r>
              <a:rPr lang="en-US" dirty="0">
                <a:hlinkClick r:id="rId2"/>
              </a:rPr>
              <a:t>https://er.educause.edu/articles/2021/11/top-10-it-issues-2022-the-higher-education-we-deserve</a:t>
            </a:r>
            <a:r>
              <a:rPr lang="en-US" dirty="0"/>
              <a:t> </a:t>
            </a:r>
          </a:p>
          <a:p>
            <a:endParaRPr lang="en-US" dirty="0"/>
          </a:p>
          <a:p>
            <a:r>
              <a:rPr lang="en-US" dirty="0"/>
              <a:t>AGB</a:t>
            </a:r>
          </a:p>
          <a:p>
            <a:pPr lvl="1"/>
            <a:r>
              <a:rPr lang="en-US" dirty="0">
                <a:hlinkClick r:id="rId3"/>
              </a:rPr>
              <a:t>https://agb.org/knowledge-center/trending-topics/technology-2/</a:t>
            </a:r>
            <a:r>
              <a:rPr lang="en-US" dirty="0"/>
              <a:t> </a:t>
            </a:r>
          </a:p>
          <a:p>
            <a:endParaRPr lang="en-US" dirty="0"/>
          </a:p>
          <a:p>
            <a:endParaRPr lang="en-US" sz="4400" b="1" dirty="0">
              <a:solidFill>
                <a:srgbClr val="1C3F94"/>
              </a:solidFill>
              <a:ea typeface="+mj-ea"/>
            </a:endParaRPr>
          </a:p>
        </p:txBody>
      </p:sp>
    </p:spTree>
    <p:extLst>
      <p:ext uri="{BB962C8B-B14F-4D97-AF65-F5344CB8AC3E}">
        <p14:creationId xmlns:p14="http://schemas.microsoft.com/office/powerpoint/2010/main" val="10531062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99B9C-5054-202C-1518-B7E39A86C7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59AD2-F3B8-F20D-9A66-49BAE6507D61}"/>
              </a:ext>
            </a:extLst>
          </p:cNvPr>
          <p:cNvSpPr>
            <a:spLocks noGrp="1"/>
          </p:cNvSpPr>
          <p:nvPr>
            <p:ph type="title"/>
          </p:nvPr>
        </p:nvSpPr>
        <p:spPr/>
        <p:txBody>
          <a:bodyPr/>
          <a:lstStyle/>
          <a:p>
            <a:r>
              <a:rPr lang="en-US" dirty="0"/>
              <a:t>IT internal audit board reporting</a:t>
            </a:r>
          </a:p>
        </p:txBody>
      </p:sp>
      <p:sp>
        <p:nvSpPr>
          <p:cNvPr id="3" name="Text Placeholder 2">
            <a:extLst>
              <a:ext uri="{FF2B5EF4-FFF2-40B4-BE49-F238E27FC236}">
                <a16:creationId xmlns:a16="http://schemas.microsoft.com/office/drawing/2014/main" id="{3B673CED-A24C-0031-5DEF-E02A7236B0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515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B9F9F-4F8C-F834-12B4-45E5290B45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6A79EA-E91A-7819-F01C-ABE0E045D93D}"/>
              </a:ext>
            </a:extLst>
          </p:cNvPr>
          <p:cNvSpPr>
            <a:spLocks noGrp="1"/>
          </p:cNvSpPr>
          <p:nvPr>
            <p:ph type="title"/>
          </p:nvPr>
        </p:nvSpPr>
        <p:spPr/>
        <p:txBody>
          <a:bodyPr/>
          <a:lstStyle/>
          <a:p>
            <a:r>
              <a:rPr lang="en-US" dirty="0"/>
              <a:t>Auditor’s role</a:t>
            </a:r>
          </a:p>
        </p:txBody>
      </p:sp>
      <p:graphicFrame>
        <p:nvGraphicFramePr>
          <p:cNvPr id="4" name="Content Placeholder 3">
            <a:extLst>
              <a:ext uri="{FF2B5EF4-FFF2-40B4-BE49-F238E27FC236}">
                <a16:creationId xmlns:a16="http://schemas.microsoft.com/office/drawing/2014/main" id="{FC2581C6-41A4-206E-9631-A3B591E52ACF}"/>
              </a:ext>
            </a:extLst>
          </p:cNvPr>
          <p:cNvGraphicFramePr>
            <a:graphicFrameLocks noGrp="1"/>
          </p:cNvGraphicFramePr>
          <p:nvPr>
            <p:ph idx="1"/>
            <p:extLst>
              <p:ext uri="{D42A27DB-BD31-4B8C-83A1-F6EECF244321}">
                <p14:modId xmlns:p14="http://schemas.microsoft.com/office/powerpoint/2010/main" val="1076289990"/>
              </p:ext>
            </p:extLst>
          </p:nvPr>
        </p:nvGraphicFramePr>
        <p:xfrm>
          <a:off x="1806222" y="1825625"/>
          <a:ext cx="7890934" cy="330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31398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41ED1-7B05-5C24-FA33-4EE24C2D7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EC040-F1EF-C853-DD5C-CF223B9174AE}"/>
              </a:ext>
            </a:extLst>
          </p:cNvPr>
          <p:cNvSpPr>
            <a:spLocks noGrp="1"/>
          </p:cNvSpPr>
          <p:nvPr>
            <p:ph type="title"/>
          </p:nvPr>
        </p:nvSpPr>
        <p:spPr/>
        <p:txBody>
          <a:bodyPr/>
          <a:lstStyle/>
          <a:p>
            <a:r>
              <a:rPr lang="en-US" dirty="0"/>
              <a:t>Spotlight – Suffolk IT and audit alignment </a:t>
            </a:r>
          </a:p>
        </p:txBody>
      </p:sp>
      <p:pic>
        <p:nvPicPr>
          <p:cNvPr id="3080" name="Picture 8" descr="Suffolk University Logo Vector Image Download | Logowik">
            <a:extLst>
              <a:ext uri="{FF2B5EF4-FFF2-40B4-BE49-F238E27FC236}">
                <a16:creationId xmlns:a16="http://schemas.microsoft.com/office/drawing/2014/main" id="{B027D07D-498D-956D-1E1F-79B3BAD0B0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229" y="1626210"/>
            <a:ext cx="4803741" cy="360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173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Key </a:t>
            </a:r>
            <a:r>
              <a:rPr lang="en-US" dirty="0"/>
              <a:t>t</a:t>
            </a:r>
            <a:r>
              <a:rPr dirty="0"/>
              <a:t>akeaways</a:t>
            </a:r>
          </a:p>
        </p:txBody>
      </p:sp>
      <p:graphicFrame>
        <p:nvGraphicFramePr>
          <p:cNvPr id="4" name="Diagram 3">
            <a:extLst>
              <a:ext uri="{FF2B5EF4-FFF2-40B4-BE49-F238E27FC236}">
                <a16:creationId xmlns:a16="http://schemas.microsoft.com/office/drawing/2014/main" id="{E97824E2-41F7-5A42-9A41-4AC6BF922249}"/>
              </a:ext>
            </a:extLst>
          </p:cNvPr>
          <p:cNvGraphicFramePr/>
          <p:nvPr>
            <p:extLst>
              <p:ext uri="{D42A27DB-BD31-4B8C-83A1-F6EECF244321}">
                <p14:modId xmlns:p14="http://schemas.microsoft.com/office/powerpoint/2010/main" val="4189783427"/>
              </p:ext>
            </p:extLst>
          </p:nvPr>
        </p:nvGraphicFramePr>
        <p:xfrm>
          <a:off x="838200" y="1580444"/>
          <a:ext cx="10515600" cy="4481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507C-1EBE-064D-1889-975BB2EEFDF8}"/>
              </a:ext>
            </a:extLst>
          </p:cNvPr>
          <p:cNvSpPr>
            <a:spLocks noGrp="1"/>
          </p:cNvSpPr>
          <p:nvPr>
            <p:ph type="ctrTitle"/>
          </p:nvPr>
        </p:nvSpPr>
        <p:spPr/>
        <p:txBody>
          <a:bodyPr/>
          <a:lstStyle/>
          <a:p>
            <a:r>
              <a:rPr lang="en-US" dirty="0"/>
              <a:t>The end</a:t>
            </a:r>
          </a:p>
        </p:txBody>
      </p:sp>
      <p:sp>
        <p:nvSpPr>
          <p:cNvPr id="3" name="Subtitle 2">
            <a:extLst>
              <a:ext uri="{FF2B5EF4-FFF2-40B4-BE49-F238E27FC236}">
                <a16:creationId xmlns:a16="http://schemas.microsoft.com/office/drawing/2014/main" id="{03284B4B-2E4D-783E-6E95-191B4E5A3BAF}"/>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292036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4AF4-76E5-E5CD-76CF-CFB4A4D05DBB}"/>
              </a:ext>
            </a:extLst>
          </p:cNvPr>
          <p:cNvSpPr>
            <a:spLocks noGrp="1"/>
          </p:cNvSpPr>
          <p:nvPr>
            <p:ph type="title"/>
          </p:nvPr>
        </p:nvSpPr>
        <p:spPr/>
        <p:txBody>
          <a:bodyPr/>
          <a:lstStyle/>
          <a:p>
            <a:r>
              <a:rPr lang="en-US" dirty="0"/>
              <a:t>Objective 1</a:t>
            </a:r>
          </a:p>
        </p:txBody>
      </p:sp>
      <p:sp>
        <p:nvSpPr>
          <p:cNvPr id="3" name="Content Placeholder 2">
            <a:extLst>
              <a:ext uri="{FF2B5EF4-FFF2-40B4-BE49-F238E27FC236}">
                <a16:creationId xmlns:a16="http://schemas.microsoft.com/office/drawing/2014/main" id="{738D0FBE-A127-9135-67C2-8831EF220848}"/>
              </a:ext>
            </a:extLst>
          </p:cNvPr>
          <p:cNvSpPr>
            <a:spLocks noGrp="1"/>
          </p:cNvSpPr>
          <p:nvPr>
            <p:ph idx="1"/>
          </p:nvPr>
        </p:nvSpPr>
        <p:spPr/>
        <p:txBody>
          <a:bodyPr/>
          <a:lstStyle/>
          <a:p>
            <a:r>
              <a:rPr lang="en-US" dirty="0"/>
              <a:t>Identify the essential cybersecurity insights boards need to fulfill their governance responsibilities, including risk posture, resilience strategies, and institutional priorities. </a:t>
            </a:r>
          </a:p>
          <a:p>
            <a:endParaRPr lang="en-US" dirty="0"/>
          </a:p>
        </p:txBody>
      </p:sp>
    </p:spTree>
    <p:extLst>
      <p:ext uri="{BB962C8B-B14F-4D97-AF65-F5344CB8AC3E}">
        <p14:creationId xmlns:p14="http://schemas.microsoft.com/office/powerpoint/2010/main" val="192961603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98C1952-9FF5-ED14-102A-BE6EAC7B23A7}"/>
              </a:ext>
            </a:extLst>
          </p:cNvPr>
          <p:cNvGraphicFramePr>
            <a:graphicFrameLocks noGrp="1"/>
          </p:cNvGraphicFramePr>
          <p:nvPr>
            <p:extLst>
              <p:ext uri="{D42A27DB-BD31-4B8C-83A1-F6EECF244321}">
                <p14:modId xmlns:p14="http://schemas.microsoft.com/office/powerpoint/2010/main" val="745896821"/>
              </p:ext>
            </p:extLst>
          </p:nvPr>
        </p:nvGraphicFramePr>
        <p:xfrm>
          <a:off x="1095022" y="451556"/>
          <a:ext cx="10001955" cy="5479262"/>
        </p:xfrm>
        <a:graphic>
          <a:graphicData uri="http://schemas.openxmlformats.org/drawingml/2006/table">
            <a:tbl>
              <a:tblPr/>
              <a:tblGrid>
                <a:gridCol w="3333985">
                  <a:extLst>
                    <a:ext uri="{9D8B030D-6E8A-4147-A177-3AD203B41FA5}">
                      <a16:colId xmlns:a16="http://schemas.microsoft.com/office/drawing/2014/main" val="2591229454"/>
                    </a:ext>
                  </a:extLst>
                </a:gridCol>
                <a:gridCol w="3333985">
                  <a:extLst>
                    <a:ext uri="{9D8B030D-6E8A-4147-A177-3AD203B41FA5}">
                      <a16:colId xmlns:a16="http://schemas.microsoft.com/office/drawing/2014/main" val="2856154376"/>
                    </a:ext>
                  </a:extLst>
                </a:gridCol>
                <a:gridCol w="3333985">
                  <a:extLst>
                    <a:ext uri="{9D8B030D-6E8A-4147-A177-3AD203B41FA5}">
                      <a16:colId xmlns:a16="http://schemas.microsoft.com/office/drawing/2014/main" val="3583992861"/>
                    </a:ext>
                  </a:extLst>
                </a:gridCol>
              </a:tblGrid>
              <a:tr h="314214">
                <a:tc>
                  <a:txBody>
                    <a:bodyPr/>
                    <a:lstStyle/>
                    <a:p>
                      <a:pPr>
                        <a:buNone/>
                      </a:pPr>
                      <a:r>
                        <a:rPr lang="en-US" sz="1400" dirty="0"/>
                        <a:t>Metric</a:t>
                      </a:r>
                    </a:p>
                  </a:txBody>
                  <a:tcPr marL="32601" marR="32601" marT="16301" marB="16301" anchor="ctr">
                    <a:lnL>
                      <a:noFill/>
                    </a:lnL>
                    <a:lnR>
                      <a:noFill/>
                    </a:lnR>
                    <a:lnT>
                      <a:noFill/>
                    </a:lnT>
                    <a:lnB>
                      <a:noFill/>
                    </a:lnB>
                    <a:noFill/>
                  </a:tcPr>
                </a:tc>
                <a:tc>
                  <a:txBody>
                    <a:bodyPr/>
                    <a:lstStyle/>
                    <a:p>
                      <a:pPr>
                        <a:buNone/>
                      </a:pPr>
                      <a:r>
                        <a:rPr lang="en-US" sz="1400" dirty="0"/>
                        <a:t>Board-Level Metric or Management Noise?</a:t>
                      </a:r>
                    </a:p>
                  </a:txBody>
                  <a:tcPr marL="32601" marR="32601" marT="16301" marB="16301" anchor="ctr">
                    <a:lnL>
                      <a:noFill/>
                    </a:lnL>
                    <a:lnR>
                      <a:noFill/>
                    </a:lnR>
                    <a:lnT>
                      <a:noFill/>
                    </a:lnT>
                    <a:lnB>
                      <a:noFill/>
                    </a:lnB>
                    <a:noFill/>
                  </a:tcPr>
                </a:tc>
                <a:tc>
                  <a:txBody>
                    <a:bodyPr/>
                    <a:lstStyle/>
                    <a:p>
                      <a:pPr>
                        <a:buNone/>
                      </a:pPr>
                      <a:r>
                        <a:rPr lang="en-US" sz="1400" dirty="0"/>
                        <a:t>Why</a:t>
                      </a:r>
                    </a:p>
                  </a:txBody>
                  <a:tcPr marL="32601" marR="32601" marT="16301" marB="16301" anchor="ctr">
                    <a:lnL>
                      <a:noFill/>
                    </a:lnL>
                    <a:lnR>
                      <a:noFill/>
                    </a:lnR>
                    <a:lnT>
                      <a:noFill/>
                    </a:lnT>
                    <a:lnB>
                      <a:noFill/>
                    </a:lnB>
                    <a:noFill/>
                  </a:tcPr>
                </a:tc>
                <a:extLst>
                  <a:ext uri="{0D108BD9-81ED-4DB2-BD59-A6C34878D82A}">
                    <a16:rowId xmlns:a16="http://schemas.microsoft.com/office/drawing/2014/main" val="3900801804"/>
                  </a:ext>
                </a:extLst>
              </a:tr>
              <a:tr h="583541">
                <a:tc>
                  <a:txBody>
                    <a:bodyPr/>
                    <a:lstStyle/>
                    <a:p>
                      <a:pPr>
                        <a:buNone/>
                      </a:pPr>
                      <a:r>
                        <a:rPr lang="en-US" sz="1400" dirty="0"/>
                        <a:t>1. Percentage of critical systems protected by MFA</a:t>
                      </a:r>
                    </a:p>
                  </a:txBody>
                  <a:tcPr marL="32601" marR="32601" marT="16301" marB="16301" anchor="ctr">
                    <a:lnL>
                      <a:noFill/>
                    </a:lnL>
                    <a:lnR>
                      <a:noFill/>
                    </a:lnR>
                    <a:lnT>
                      <a:noFill/>
                    </a:lnT>
                    <a:lnB>
                      <a:noFill/>
                    </a:lnB>
                    <a:noFill/>
                  </a:tcPr>
                </a:tc>
                <a:tc>
                  <a:txBody>
                    <a:bodyPr/>
                    <a:lstStyle/>
                    <a:p>
                      <a:pPr>
                        <a:buNone/>
                      </a:pPr>
                      <a:r>
                        <a:rPr lang="en-US" sz="1400" b="1" dirty="0"/>
                        <a:t>Board-Level</a:t>
                      </a:r>
                      <a:endParaRPr lang="en-US" sz="1400" dirty="0"/>
                    </a:p>
                  </a:txBody>
                  <a:tcPr marL="32601" marR="32601" marT="16301" marB="16301" anchor="ctr">
                    <a:lnL>
                      <a:noFill/>
                    </a:lnL>
                    <a:lnR>
                      <a:noFill/>
                    </a:lnR>
                    <a:lnT>
                      <a:noFill/>
                    </a:lnT>
                    <a:lnB>
                      <a:noFill/>
                    </a:lnB>
                    <a:noFill/>
                  </a:tcPr>
                </a:tc>
                <a:tc>
                  <a:txBody>
                    <a:bodyPr/>
                    <a:lstStyle/>
                    <a:p>
                      <a:pPr>
                        <a:buNone/>
                      </a:pPr>
                      <a:r>
                        <a:rPr lang="en-US" sz="1400" dirty="0"/>
                        <a:t>Shows strength of a key preventive control and reduction of credential-based attacks.</a:t>
                      </a:r>
                    </a:p>
                  </a:txBody>
                  <a:tcPr marL="32601" marR="32601" marT="16301" marB="16301" anchor="ctr">
                    <a:lnL>
                      <a:noFill/>
                    </a:lnL>
                    <a:lnR>
                      <a:noFill/>
                    </a:lnR>
                    <a:lnT>
                      <a:noFill/>
                    </a:lnT>
                    <a:lnB>
                      <a:noFill/>
                    </a:lnB>
                    <a:noFill/>
                  </a:tcPr>
                </a:tc>
                <a:extLst>
                  <a:ext uri="{0D108BD9-81ED-4DB2-BD59-A6C34878D82A}">
                    <a16:rowId xmlns:a16="http://schemas.microsoft.com/office/drawing/2014/main" val="1969325578"/>
                  </a:ext>
                </a:extLst>
              </a:tr>
              <a:tr h="583541">
                <a:tc>
                  <a:txBody>
                    <a:bodyPr/>
                    <a:lstStyle/>
                    <a:p>
                      <a:pPr>
                        <a:buNone/>
                      </a:pPr>
                      <a:r>
                        <a:rPr lang="en-US" sz="1400" dirty="0"/>
                        <a:t>2. Number of phishing emails blocked by email gateway</a:t>
                      </a:r>
                    </a:p>
                  </a:txBody>
                  <a:tcPr marL="32601" marR="32601" marT="16301" marB="16301" anchor="ctr">
                    <a:lnL>
                      <a:noFill/>
                    </a:lnL>
                    <a:lnR>
                      <a:noFill/>
                    </a:lnR>
                    <a:lnT>
                      <a:noFill/>
                    </a:lnT>
                    <a:lnB>
                      <a:noFill/>
                    </a:lnB>
                    <a:noFill/>
                  </a:tcPr>
                </a:tc>
                <a:tc>
                  <a:txBody>
                    <a:bodyPr/>
                    <a:lstStyle/>
                    <a:p>
                      <a:pPr>
                        <a:buNone/>
                      </a:pPr>
                      <a:r>
                        <a:rPr lang="en-US" sz="1400" b="1" dirty="0"/>
                        <a:t>Noise</a:t>
                      </a:r>
                      <a:endParaRPr lang="en-US" sz="1400" dirty="0"/>
                    </a:p>
                  </a:txBody>
                  <a:tcPr marL="32601" marR="32601" marT="16301" marB="16301" anchor="ctr">
                    <a:lnL>
                      <a:noFill/>
                    </a:lnL>
                    <a:lnR>
                      <a:noFill/>
                    </a:lnR>
                    <a:lnT>
                      <a:noFill/>
                    </a:lnT>
                    <a:lnB>
                      <a:noFill/>
                    </a:lnB>
                    <a:noFill/>
                  </a:tcPr>
                </a:tc>
                <a:tc>
                  <a:txBody>
                    <a:bodyPr/>
                    <a:lstStyle/>
                    <a:p>
                      <a:pPr>
                        <a:buNone/>
                      </a:pPr>
                      <a:r>
                        <a:rPr lang="en-US" sz="1400" dirty="0"/>
                        <a:t>High volume but not meaningful for governance; mostly reflects background activity.</a:t>
                      </a:r>
                    </a:p>
                  </a:txBody>
                  <a:tcPr marL="32601" marR="32601" marT="16301" marB="16301" anchor="ctr">
                    <a:lnL>
                      <a:noFill/>
                    </a:lnL>
                    <a:lnR>
                      <a:noFill/>
                    </a:lnR>
                    <a:lnT>
                      <a:noFill/>
                    </a:lnT>
                    <a:lnB>
                      <a:noFill/>
                    </a:lnB>
                    <a:noFill/>
                  </a:tcPr>
                </a:tc>
                <a:extLst>
                  <a:ext uri="{0D108BD9-81ED-4DB2-BD59-A6C34878D82A}">
                    <a16:rowId xmlns:a16="http://schemas.microsoft.com/office/drawing/2014/main" val="2512592676"/>
                  </a:ext>
                </a:extLst>
              </a:tr>
              <a:tr h="448878">
                <a:tc>
                  <a:txBody>
                    <a:bodyPr/>
                    <a:lstStyle/>
                    <a:p>
                      <a:pPr>
                        <a:buNone/>
                      </a:pPr>
                      <a:r>
                        <a:rPr lang="en-US" sz="1400" dirty="0"/>
                        <a:t>3. Mean time to detect security incidents</a:t>
                      </a:r>
                    </a:p>
                  </a:txBody>
                  <a:tcPr marL="32601" marR="32601" marT="16301" marB="16301" anchor="ctr">
                    <a:lnL>
                      <a:noFill/>
                    </a:lnL>
                    <a:lnR>
                      <a:noFill/>
                    </a:lnR>
                    <a:lnT>
                      <a:noFill/>
                    </a:lnT>
                    <a:lnB>
                      <a:noFill/>
                    </a:lnB>
                    <a:noFill/>
                  </a:tcPr>
                </a:tc>
                <a:tc>
                  <a:txBody>
                    <a:bodyPr/>
                    <a:lstStyle/>
                    <a:p>
                      <a:pPr>
                        <a:buNone/>
                      </a:pPr>
                      <a:r>
                        <a:rPr lang="en-US" sz="1400" b="1" dirty="0"/>
                        <a:t>Board-Level</a:t>
                      </a:r>
                      <a:endParaRPr lang="en-US" sz="1400" dirty="0"/>
                    </a:p>
                  </a:txBody>
                  <a:tcPr marL="32601" marR="32601" marT="16301" marB="16301" anchor="ctr">
                    <a:lnL>
                      <a:noFill/>
                    </a:lnL>
                    <a:lnR>
                      <a:noFill/>
                    </a:lnR>
                    <a:lnT>
                      <a:noFill/>
                    </a:lnT>
                    <a:lnB>
                      <a:noFill/>
                    </a:lnB>
                    <a:noFill/>
                  </a:tcPr>
                </a:tc>
                <a:tc>
                  <a:txBody>
                    <a:bodyPr/>
                    <a:lstStyle/>
                    <a:p>
                      <a:pPr>
                        <a:buNone/>
                      </a:pPr>
                      <a:r>
                        <a:rPr lang="en-US" sz="1400" dirty="0"/>
                        <a:t>Strong indicator of cyber resilience and monitoring effectiveness.</a:t>
                      </a:r>
                    </a:p>
                  </a:txBody>
                  <a:tcPr marL="32601" marR="32601" marT="16301" marB="16301" anchor="ctr">
                    <a:lnL>
                      <a:noFill/>
                    </a:lnL>
                    <a:lnR>
                      <a:noFill/>
                    </a:lnR>
                    <a:lnT>
                      <a:noFill/>
                    </a:lnT>
                    <a:lnB>
                      <a:noFill/>
                    </a:lnB>
                    <a:noFill/>
                  </a:tcPr>
                </a:tc>
                <a:extLst>
                  <a:ext uri="{0D108BD9-81ED-4DB2-BD59-A6C34878D82A}">
                    <a16:rowId xmlns:a16="http://schemas.microsoft.com/office/drawing/2014/main" val="3345289023"/>
                  </a:ext>
                </a:extLst>
              </a:tr>
              <a:tr h="448878">
                <a:tc>
                  <a:txBody>
                    <a:bodyPr/>
                    <a:lstStyle/>
                    <a:p>
                      <a:pPr>
                        <a:buNone/>
                      </a:pPr>
                      <a:r>
                        <a:rPr lang="en-US" sz="1400" dirty="0"/>
                        <a:t>4. Number of firewall rules configured</a:t>
                      </a:r>
                    </a:p>
                  </a:txBody>
                  <a:tcPr marL="32601" marR="32601" marT="16301" marB="16301" anchor="ctr">
                    <a:lnL>
                      <a:noFill/>
                    </a:lnL>
                    <a:lnR>
                      <a:noFill/>
                    </a:lnR>
                    <a:lnT>
                      <a:noFill/>
                    </a:lnT>
                    <a:lnB>
                      <a:noFill/>
                    </a:lnB>
                    <a:noFill/>
                  </a:tcPr>
                </a:tc>
                <a:tc>
                  <a:txBody>
                    <a:bodyPr/>
                    <a:lstStyle/>
                    <a:p>
                      <a:pPr>
                        <a:buNone/>
                      </a:pPr>
                      <a:r>
                        <a:rPr lang="en-US" sz="1400" b="1" dirty="0"/>
                        <a:t>Noise</a:t>
                      </a:r>
                      <a:endParaRPr lang="en-US" sz="1400" dirty="0"/>
                    </a:p>
                  </a:txBody>
                  <a:tcPr marL="32601" marR="32601" marT="16301" marB="16301" anchor="ctr">
                    <a:lnL>
                      <a:noFill/>
                    </a:lnL>
                    <a:lnR>
                      <a:noFill/>
                    </a:lnR>
                    <a:lnT>
                      <a:noFill/>
                    </a:lnT>
                    <a:lnB>
                      <a:noFill/>
                    </a:lnB>
                    <a:noFill/>
                  </a:tcPr>
                </a:tc>
                <a:tc>
                  <a:txBody>
                    <a:bodyPr/>
                    <a:lstStyle/>
                    <a:p>
                      <a:pPr>
                        <a:buNone/>
                      </a:pPr>
                      <a:r>
                        <a:rPr lang="en-US" sz="1400" dirty="0"/>
                        <a:t>Highly technical and operational; not tied to risk posture.</a:t>
                      </a:r>
                    </a:p>
                  </a:txBody>
                  <a:tcPr marL="32601" marR="32601" marT="16301" marB="16301" anchor="ctr">
                    <a:lnL>
                      <a:noFill/>
                    </a:lnL>
                    <a:lnR>
                      <a:noFill/>
                    </a:lnR>
                    <a:lnT>
                      <a:noFill/>
                    </a:lnT>
                    <a:lnB>
                      <a:noFill/>
                    </a:lnB>
                    <a:noFill/>
                  </a:tcPr>
                </a:tc>
                <a:extLst>
                  <a:ext uri="{0D108BD9-81ED-4DB2-BD59-A6C34878D82A}">
                    <a16:rowId xmlns:a16="http://schemas.microsoft.com/office/drawing/2014/main" val="4293048895"/>
                  </a:ext>
                </a:extLst>
              </a:tr>
              <a:tr h="448878">
                <a:tc>
                  <a:txBody>
                    <a:bodyPr/>
                    <a:lstStyle/>
                    <a:p>
                      <a:pPr>
                        <a:buNone/>
                      </a:pPr>
                      <a:r>
                        <a:rPr lang="en-US" sz="1400" dirty="0"/>
                        <a:t>5. Percentage of critical vulnerabilities remediated within SLA</a:t>
                      </a:r>
                    </a:p>
                  </a:txBody>
                  <a:tcPr marL="32601" marR="32601" marT="16301" marB="16301" anchor="ctr">
                    <a:lnL>
                      <a:noFill/>
                    </a:lnL>
                    <a:lnR>
                      <a:noFill/>
                    </a:lnR>
                    <a:lnT>
                      <a:noFill/>
                    </a:lnT>
                    <a:lnB>
                      <a:noFill/>
                    </a:lnB>
                    <a:noFill/>
                  </a:tcPr>
                </a:tc>
                <a:tc>
                  <a:txBody>
                    <a:bodyPr/>
                    <a:lstStyle/>
                    <a:p>
                      <a:pPr>
                        <a:buNone/>
                      </a:pPr>
                      <a:r>
                        <a:rPr lang="en-US" sz="1400" b="1" dirty="0"/>
                        <a:t>Board-Level</a:t>
                      </a:r>
                      <a:endParaRPr lang="en-US" sz="1400" dirty="0"/>
                    </a:p>
                  </a:txBody>
                  <a:tcPr marL="32601" marR="32601" marT="16301" marB="16301" anchor="ctr">
                    <a:lnL>
                      <a:noFill/>
                    </a:lnL>
                    <a:lnR>
                      <a:noFill/>
                    </a:lnR>
                    <a:lnT>
                      <a:noFill/>
                    </a:lnT>
                    <a:lnB>
                      <a:noFill/>
                    </a:lnB>
                    <a:noFill/>
                  </a:tcPr>
                </a:tc>
                <a:tc>
                  <a:txBody>
                    <a:bodyPr/>
                    <a:lstStyle/>
                    <a:p>
                      <a:pPr>
                        <a:buNone/>
                      </a:pPr>
                      <a:r>
                        <a:rPr lang="en-US" sz="1400" dirty="0"/>
                        <a:t>Demonstrates ability to reduce known exploitable risk.</a:t>
                      </a:r>
                    </a:p>
                  </a:txBody>
                  <a:tcPr marL="32601" marR="32601" marT="16301" marB="16301" anchor="ctr">
                    <a:lnL>
                      <a:noFill/>
                    </a:lnL>
                    <a:lnR>
                      <a:noFill/>
                    </a:lnR>
                    <a:lnT>
                      <a:noFill/>
                    </a:lnT>
                    <a:lnB>
                      <a:noFill/>
                    </a:lnB>
                    <a:noFill/>
                  </a:tcPr>
                </a:tc>
                <a:extLst>
                  <a:ext uri="{0D108BD9-81ED-4DB2-BD59-A6C34878D82A}">
                    <a16:rowId xmlns:a16="http://schemas.microsoft.com/office/drawing/2014/main" val="3749144228"/>
                  </a:ext>
                </a:extLst>
              </a:tr>
              <a:tr h="448878">
                <a:tc>
                  <a:txBody>
                    <a:bodyPr/>
                    <a:lstStyle/>
                    <a:p>
                      <a:pPr>
                        <a:buNone/>
                      </a:pPr>
                      <a:r>
                        <a:rPr lang="en-US" sz="1400" dirty="0"/>
                        <a:t>6. Number of help desk tickets related to security</a:t>
                      </a:r>
                    </a:p>
                  </a:txBody>
                  <a:tcPr marL="32601" marR="32601" marT="16301" marB="16301" anchor="ctr">
                    <a:lnL>
                      <a:noFill/>
                    </a:lnL>
                    <a:lnR>
                      <a:noFill/>
                    </a:lnR>
                    <a:lnT>
                      <a:noFill/>
                    </a:lnT>
                    <a:lnB>
                      <a:noFill/>
                    </a:lnB>
                    <a:noFill/>
                  </a:tcPr>
                </a:tc>
                <a:tc>
                  <a:txBody>
                    <a:bodyPr/>
                    <a:lstStyle/>
                    <a:p>
                      <a:pPr>
                        <a:buNone/>
                      </a:pPr>
                      <a:r>
                        <a:rPr lang="en-US" sz="1400" b="1" dirty="0"/>
                        <a:t>Noise</a:t>
                      </a:r>
                      <a:endParaRPr lang="en-US" sz="1400" dirty="0"/>
                    </a:p>
                  </a:txBody>
                  <a:tcPr marL="32601" marR="32601" marT="16301" marB="16301" anchor="ctr">
                    <a:lnL>
                      <a:noFill/>
                    </a:lnL>
                    <a:lnR>
                      <a:noFill/>
                    </a:lnR>
                    <a:lnT>
                      <a:noFill/>
                    </a:lnT>
                    <a:lnB>
                      <a:noFill/>
                    </a:lnB>
                    <a:noFill/>
                  </a:tcPr>
                </a:tc>
                <a:tc>
                  <a:txBody>
                    <a:bodyPr/>
                    <a:lstStyle/>
                    <a:p>
                      <a:pPr>
                        <a:buNone/>
                      </a:pPr>
                      <a:r>
                        <a:rPr lang="en-US" sz="1400" dirty="0"/>
                        <a:t>Operational workload metric, not meaningful for governance.</a:t>
                      </a:r>
                    </a:p>
                  </a:txBody>
                  <a:tcPr marL="32601" marR="32601" marT="16301" marB="16301" anchor="ctr">
                    <a:lnL>
                      <a:noFill/>
                    </a:lnL>
                    <a:lnR>
                      <a:noFill/>
                    </a:lnR>
                    <a:lnT>
                      <a:noFill/>
                    </a:lnT>
                    <a:lnB>
                      <a:noFill/>
                    </a:lnB>
                    <a:noFill/>
                  </a:tcPr>
                </a:tc>
                <a:extLst>
                  <a:ext uri="{0D108BD9-81ED-4DB2-BD59-A6C34878D82A}">
                    <a16:rowId xmlns:a16="http://schemas.microsoft.com/office/drawing/2014/main" val="3636242387"/>
                  </a:ext>
                </a:extLst>
              </a:tr>
              <a:tr h="448878">
                <a:tc>
                  <a:txBody>
                    <a:bodyPr/>
                    <a:lstStyle/>
                    <a:p>
                      <a:pPr>
                        <a:buNone/>
                      </a:pPr>
                      <a:r>
                        <a:rPr lang="en-US" sz="1400" dirty="0"/>
                        <a:t>7. Phishing simulation failure rate (trend)</a:t>
                      </a:r>
                    </a:p>
                  </a:txBody>
                  <a:tcPr marL="32601" marR="32601" marT="16301" marB="16301" anchor="ctr">
                    <a:lnL>
                      <a:noFill/>
                    </a:lnL>
                    <a:lnR>
                      <a:noFill/>
                    </a:lnR>
                    <a:lnT>
                      <a:noFill/>
                    </a:lnT>
                    <a:lnB>
                      <a:noFill/>
                    </a:lnB>
                    <a:noFill/>
                  </a:tcPr>
                </a:tc>
                <a:tc>
                  <a:txBody>
                    <a:bodyPr/>
                    <a:lstStyle/>
                    <a:p>
                      <a:pPr>
                        <a:buNone/>
                      </a:pPr>
                      <a:r>
                        <a:rPr lang="en-US" sz="1400" b="1" dirty="0"/>
                        <a:t>Board-Level</a:t>
                      </a:r>
                      <a:endParaRPr lang="en-US" sz="1400" dirty="0"/>
                    </a:p>
                  </a:txBody>
                  <a:tcPr marL="32601" marR="32601" marT="16301" marB="16301" anchor="ctr">
                    <a:lnL>
                      <a:noFill/>
                    </a:lnL>
                    <a:lnR>
                      <a:noFill/>
                    </a:lnR>
                    <a:lnT>
                      <a:noFill/>
                    </a:lnT>
                    <a:lnB>
                      <a:noFill/>
                    </a:lnB>
                    <a:noFill/>
                  </a:tcPr>
                </a:tc>
                <a:tc>
                  <a:txBody>
                    <a:bodyPr/>
                    <a:lstStyle/>
                    <a:p>
                      <a:pPr>
                        <a:buNone/>
                      </a:pPr>
                      <a:r>
                        <a:rPr lang="en-US" sz="1400" dirty="0"/>
                        <a:t>Shows human risk exposure and effectiveness of awareness programs.</a:t>
                      </a:r>
                    </a:p>
                  </a:txBody>
                  <a:tcPr marL="32601" marR="32601" marT="16301" marB="16301" anchor="ctr">
                    <a:lnL>
                      <a:noFill/>
                    </a:lnL>
                    <a:lnR>
                      <a:noFill/>
                    </a:lnR>
                    <a:lnT>
                      <a:noFill/>
                    </a:lnT>
                    <a:lnB>
                      <a:noFill/>
                    </a:lnB>
                    <a:noFill/>
                  </a:tcPr>
                </a:tc>
                <a:extLst>
                  <a:ext uri="{0D108BD9-81ED-4DB2-BD59-A6C34878D82A}">
                    <a16:rowId xmlns:a16="http://schemas.microsoft.com/office/drawing/2014/main" val="2689882693"/>
                  </a:ext>
                </a:extLst>
              </a:tr>
              <a:tr h="448878">
                <a:tc>
                  <a:txBody>
                    <a:bodyPr/>
                    <a:lstStyle/>
                    <a:p>
                      <a:pPr>
                        <a:buNone/>
                      </a:pPr>
                      <a:r>
                        <a:rPr lang="en-US" sz="1400" dirty="0"/>
                        <a:t>8. Number of security alerts generated by monitoring tools</a:t>
                      </a:r>
                    </a:p>
                  </a:txBody>
                  <a:tcPr marL="32601" marR="32601" marT="16301" marB="16301" anchor="ctr">
                    <a:lnL>
                      <a:noFill/>
                    </a:lnL>
                    <a:lnR>
                      <a:noFill/>
                    </a:lnR>
                    <a:lnT>
                      <a:noFill/>
                    </a:lnT>
                    <a:lnB>
                      <a:noFill/>
                    </a:lnB>
                    <a:noFill/>
                  </a:tcPr>
                </a:tc>
                <a:tc>
                  <a:txBody>
                    <a:bodyPr/>
                    <a:lstStyle/>
                    <a:p>
                      <a:pPr>
                        <a:buNone/>
                      </a:pPr>
                      <a:r>
                        <a:rPr lang="en-US" sz="1400" b="1" dirty="0"/>
                        <a:t>Noise</a:t>
                      </a:r>
                      <a:endParaRPr lang="en-US" sz="1400" dirty="0"/>
                    </a:p>
                  </a:txBody>
                  <a:tcPr marL="32601" marR="32601" marT="16301" marB="16301" anchor="ctr">
                    <a:lnL>
                      <a:noFill/>
                    </a:lnL>
                    <a:lnR>
                      <a:noFill/>
                    </a:lnR>
                    <a:lnT>
                      <a:noFill/>
                    </a:lnT>
                    <a:lnB>
                      <a:noFill/>
                    </a:lnB>
                    <a:noFill/>
                  </a:tcPr>
                </a:tc>
                <a:tc>
                  <a:txBody>
                    <a:bodyPr/>
                    <a:lstStyle/>
                    <a:p>
                      <a:pPr>
                        <a:buNone/>
                      </a:pPr>
                      <a:r>
                        <a:rPr lang="en-US" sz="1400" dirty="0"/>
                        <a:t>Reflects system activity rather than institutional risk.</a:t>
                      </a:r>
                    </a:p>
                  </a:txBody>
                  <a:tcPr marL="32601" marR="32601" marT="16301" marB="16301" anchor="ctr">
                    <a:lnL>
                      <a:noFill/>
                    </a:lnL>
                    <a:lnR>
                      <a:noFill/>
                    </a:lnR>
                    <a:lnT>
                      <a:noFill/>
                    </a:lnT>
                    <a:lnB>
                      <a:noFill/>
                    </a:lnB>
                    <a:noFill/>
                  </a:tcPr>
                </a:tc>
                <a:extLst>
                  <a:ext uri="{0D108BD9-81ED-4DB2-BD59-A6C34878D82A}">
                    <a16:rowId xmlns:a16="http://schemas.microsoft.com/office/drawing/2014/main" val="4229172503"/>
                  </a:ext>
                </a:extLst>
              </a:tr>
              <a:tr h="448878">
                <a:tc>
                  <a:txBody>
                    <a:bodyPr/>
                    <a:lstStyle/>
                    <a:p>
                      <a:pPr>
                        <a:buNone/>
                      </a:pPr>
                      <a:r>
                        <a:rPr lang="en-US" sz="1400" dirty="0"/>
                        <a:t>9. Percentage of high-risk vendors with completed security assessments</a:t>
                      </a:r>
                    </a:p>
                  </a:txBody>
                  <a:tcPr marL="32601" marR="32601" marT="16301" marB="16301" anchor="ctr">
                    <a:lnL>
                      <a:noFill/>
                    </a:lnL>
                    <a:lnR>
                      <a:noFill/>
                    </a:lnR>
                    <a:lnT>
                      <a:noFill/>
                    </a:lnT>
                    <a:lnB>
                      <a:noFill/>
                    </a:lnB>
                    <a:noFill/>
                  </a:tcPr>
                </a:tc>
                <a:tc>
                  <a:txBody>
                    <a:bodyPr/>
                    <a:lstStyle/>
                    <a:p>
                      <a:pPr>
                        <a:buNone/>
                      </a:pPr>
                      <a:r>
                        <a:rPr lang="en-US" sz="1400" b="1" dirty="0"/>
                        <a:t>Board-Level</a:t>
                      </a:r>
                      <a:endParaRPr lang="en-US" sz="1400" dirty="0"/>
                    </a:p>
                  </a:txBody>
                  <a:tcPr marL="32601" marR="32601" marT="16301" marB="16301" anchor="ctr">
                    <a:lnL>
                      <a:noFill/>
                    </a:lnL>
                    <a:lnR>
                      <a:noFill/>
                    </a:lnR>
                    <a:lnT>
                      <a:noFill/>
                    </a:lnT>
                    <a:lnB>
                      <a:noFill/>
                    </a:lnB>
                    <a:noFill/>
                  </a:tcPr>
                </a:tc>
                <a:tc>
                  <a:txBody>
                    <a:bodyPr/>
                    <a:lstStyle/>
                    <a:p>
                      <a:pPr>
                        <a:buNone/>
                      </a:pPr>
                      <a:r>
                        <a:rPr lang="en-US" sz="1400" dirty="0"/>
                        <a:t>Shows management of third-party cyber risk.</a:t>
                      </a:r>
                    </a:p>
                  </a:txBody>
                  <a:tcPr marL="32601" marR="32601" marT="16301" marB="16301" anchor="ctr">
                    <a:lnL>
                      <a:noFill/>
                    </a:lnL>
                    <a:lnR>
                      <a:noFill/>
                    </a:lnR>
                    <a:lnT>
                      <a:noFill/>
                    </a:lnT>
                    <a:lnB>
                      <a:noFill/>
                    </a:lnB>
                    <a:noFill/>
                  </a:tcPr>
                </a:tc>
                <a:extLst>
                  <a:ext uri="{0D108BD9-81ED-4DB2-BD59-A6C34878D82A}">
                    <a16:rowId xmlns:a16="http://schemas.microsoft.com/office/drawing/2014/main" val="1129777208"/>
                  </a:ext>
                </a:extLst>
              </a:tr>
              <a:tr h="314214">
                <a:tc>
                  <a:txBody>
                    <a:bodyPr/>
                    <a:lstStyle/>
                    <a:p>
                      <a:pPr>
                        <a:buNone/>
                      </a:pPr>
                      <a:r>
                        <a:rPr lang="en-US" sz="1400" dirty="0"/>
                        <a:t>10. Number of malware signatures updated</a:t>
                      </a:r>
                    </a:p>
                  </a:txBody>
                  <a:tcPr marL="32601" marR="32601" marT="16301" marB="16301" anchor="ctr">
                    <a:lnL>
                      <a:noFill/>
                    </a:lnL>
                    <a:lnR>
                      <a:noFill/>
                    </a:lnR>
                    <a:lnT>
                      <a:noFill/>
                    </a:lnT>
                    <a:lnB>
                      <a:noFill/>
                    </a:lnB>
                    <a:noFill/>
                  </a:tcPr>
                </a:tc>
                <a:tc>
                  <a:txBody>
                    <a:bodyPr/>
                    <a:lstStyle/>
                    <a:p>
                      <a:pPr>
                        <a:buNone/>
                      </a:pPr>
                      <a:r>
                        <a:rPr lang="en-US" sz="1400" b="1" dirty="0"/>
                        <a:t>Noise</a:t>
                      </a:r>
                      <a:endParaRPr lang="en-US" sz="1400" dirty="0"/>
                    </a:p>
                  </a:txBody>
                  <a:tcPr marL="32601" marR="32601" marT="16301" marB="16301" anchor="ctr">
                    <a:lnL>
                      <a:noFill/>
                    </a:lnL>
                    <a:lnR>
                      <a:noFill/>
                    </a:lnR>
                    <a:lnT>
                      <a:noFill/>
                    </a:lnT>
                    <a:lnB>
                      <a:noFill/>
                    </a:lnB>
                    <a:noFill/>
                  </a:tcPr>
                </a:tc>
                <a:tc>
                  <a:txBody>
                    <a:bodyPr/>
                    <a:lstStyle/>
                    <a:p>
                      <a:pPr>
                        <a:buNone/>
                      </a:pPr>
                      <a:r>
                        <a:rPr lang="en-US" sz="1400" dirty="0"/>
                        <a:t>Routine operational activity handled by security tools.</a:t>
                      </a:r>
                    </a:p>
                  </a:txBody>
                  <a:tcPr marL="32601" marR="32601" marT="16301" marB="16301" anchor="ctr">
                    <a:lnL>
                      <a:noFill/>
                    </a:lnL>
                    <a:lnR>
                      <a:noFill/>
                    </a:lnR>
                    <a:lnT>
                      <a:noFill/>
                    </a:lnT>
                    <a:lnB>
                      <a:noFill/>
                    </a:lnB>
                    <a:noFill/>
                  </a:tcPr>
                </a:tc>
                <a:extLst>
                  <a:ext uri="{0D108BD9-81ED-4DB2-BD59-A6C34878D82A}">
                    <a16:rowId xmlns:a16="http://schemas.microsoft.com/office/drawing/2014/main" val="2942059093"/>
                  </a:ext>
                </a:extLst>
              </a:tr>
            </a:tbl>
          </a:graphicData>
        </a:graphic>
      </p:graphicFrame>
    </p:spTree>
    <p:extLst>
      <p:ext uri="{BB962C8B-B14F-4D97-AF65-F5344CB8AC3E}">
        <p14:creationId xmlns:p14="http://schemas.microsoft.com/office/powerpoint/2010/main" val="680566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04CC-1530-209E-A40F-38999F1D6120}"/>
              </a:ext>
            </a:extLst>
          </p:cNvPr>
          <p:cNvSpPr>
            <a:spLocks noGrp="1"/>
          </p:cNvSpPr>
          <p:nvPr>
            <p:ph type="title"/>
          </p:nvPr>
        </p:nvSpPr>
        <p:spPr/>
        <p:txBody>
          <a:bodyPr/>
          <a:lstStyle/>
          <a:p>
            <a:r>
              <a:rPr lang="en-US" dirty="0"/>
              <a:t>What is the board’s role? </a:t>
            </a:r>
          </a:p>
        </p:txBody>
      </p:sp>
      <p:sp>
        <p:nvSpPr>
          <p:cNvPr id="3" name="Content Placeholder 2">
            <a:extLst>
              <a:ext uri="{FF2B5EF4-FFF2-40B4-BE49-F238E27FC236}">
                <a16:creationId xmlns:a16="http://schemas.microsoft.com/office/drawing/2014/main" id="{BD2BE275-C2E8-D2CA-D911-B343B0A5FE86}"/>
              </a:ext>
            </a:extLst>
          </p:cNvPr>
          <p:cNvSpPr>
            <a:spLocks noGrp="1"/>
          </p:cNvSpPr>
          <p:nvPr>
            <p:ph idx="1"/>
          </p:nvPr>
        </p:nvSpPr>
        <p:spPr>
          <a:xfrm>
            <a:off x="838200" y="1453662"/>
            <a:ext cx="10515600" cy="4654061"/>
          </a:xfrm>
        </p:spPr>
        <p:txBody>
          <a:bodyPr>
            <a:normAutofit/>
          </a:bodyPr>
          <a:lstStyle/>
          <a:p>
            <a:r>
              <a:rPr lang="en-US" dirty="0"/>
              <a:t>Fiduciary responsibility </a:t>
            </a:r>
          </a:p>
          <a:p>
            <a:r>
              <a:rPr lang="en-US" dirty="0"/>
              <a:t>Strategic oversight and direction </a:t>
            </a:r>
          </a:p>
          <a:p>
            <a:r>
              <a:rPr lang="en-US" dirty="0"/>
              <a:t>Risk and institutional health oversight </a:t>
            </a:r>
          </a:p>
          <a:p>
            <a:r>
              <a:rPr lang="en-US" dirty="0"/>
              <a:t>Stewardship of mission and public trust </a:t>
            </a:r>
          </a:p>
          <a:p>
            <a:r>
              <a:rPr lang="en-US" dirty="0"/>
              <a:t>Leadership accountability </a:t>
            </a:r>
          </a:p>
          <a:p>
            <a:r>
              <a:rPr lang="en-US" dirty="0"/>
              <a:t>Ensuring financial responsibility </a:t>
            </a:r>
          </a:p>
          <a:p>
            <a:r>
              <a:rPr lang="en-US" dirty="0"/>
              <a:t>Acting as advisors and strategic partners </a:t>
            </a:r>
          </a:p>
        </p:txBody>
      </p:sp>
      <p:sp>
        <p:nvSpPr>
          <p:cNvPr id="5" name="TextBox 4">
            <a:extLst>
              <a:ext uri="{FF2B5EF4-FFF2-40B4-BE49-F238E27FC236}">
                <a16:creationId xmlns:a16="http://schemas.microsoft.com/office/drawing/2014/main" id="{1764BE07-ED8B-37E3-48E6-90070955FA65}"/>
              </a:ext>
            </a:extLst>
          </p:cNvPr>
          <p:cNvSpPr txBox="1"/>
          <p:nvPr/>
        </p:nvSpPr>
        <p:spPr>
          <a:xfrm>
            <a:off x="2025161" y="5290010"/>
            <a:ext cx="8141677" cy="461665"/>
          </a:xfrm>
          <a:prstGeom prst="rect">
            <a:avLst/>
          </a:prstGeom>
          <a:noFill/>
        </p:spPr>
        <p:txBody>
          <a:bodyPr wrap="square" rtlCol="0">
            <a:spAutoFit/>
          </a:bodyPr>
          <a:lstStyle/>
          <a:p>
            <a:r>
              <a:rPr lang="en-US" sz="2400" b="1" dirty="0">
                <a:solidFill>
                  <a:srgbClr val="FF0000"/>
                </a:solidFill>
                <a:latin typeface="Arial" panose="020B0604020202020204" pitchFamily="34" charset="0"/>
                <a:cs typeface="Arial" panose="020B0604020202020204" pitchFamily="34" charset="0"/>
              </a:rPr>
              <a:t>BOARD DOES NOT DIRECT MANAGEMENT ACTIONS </a:t>
            </a:r>
          </a:p>
        </p:txBody>
      </p:sp>
    </p:spTree>
    <p:extLst>
      <p:ext uri="{BB962C8B-B14F-4D97-AF65-F5344CB8AC3E}">
        <p14:creationId xmlns:p14="http://schemas.microsoft.com/office/powerpoint/2010/main" val="3410169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69506-63C0-6164-4DB6-898E25DB5A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A498D3-B0B0-CFDA-4494-F6980BB98C34}"/>
              </a:ext>
            </a:extLst>
          </p:cNvPr>
          <p:cNvSpPr>
            <a:spLocks noGrp="1"/>
          </p:cNvSpPr>
          <p:nvPr>
            <p:ph type="title"/>
          </p:nvPr>
        </p:nvSpPr>
        <p:spPr/>
        <p:txBody>
          <a:bodyPr/>
          <a:lstStyle/>
          <a:p>
            <a:r>
              <a:rPr lang="en-US" dirty="0"/>
              <a:t>What is the cyber relevance? </a:t>
            </a:r>
          </a:p>
        </p:txBody>
      </p:sp>
      <p:sp>
        <p:nvSpPr>
          <p:cNvPr id="3" name="Content Placeholder 2">
            <a:extLst>
              <a:ext uri="{FF2B5EF4-FFF2-40B4-BE49-F238E27FC236}">
                <a16:creationId xmlns:a16="http://schemas.microsoft.com/office/drawing/2014/main" id="{DAFBDE4B-A497-39E6-6F67-287A41D16722}"/>
              </a:ext>
            </a:extLst>
          </p:cNvPr>
          <p:cNvSpPr>
            <a:spLocks noGrp="1"/>
          </p:cNvSpPr>
          <p:nvPr>
            <p:ph idx="1"/>
          </p:nvPr>
        </p:nvSpPr>
        <p:spPr>
          <a:xfrm>
            <a:off x="838200" y="1453662"/>
            <a:ext cx="10515600" cy="4654061"/>
          </a:xfrm>
        </p:spPr>
        <p:txBody>
          <a:bodyPr>
            <a:normAutofit lnSpcReduction="10000"/>
          </a:bodyPr>
          <a:lstStyle/>
          <a:p>
            <a:r>
              <a:rPr lang="en-US" dirty="0"/>
              <a:t>Fiduciary responsibility </a:t>
            </a:r>
            <a:r>
              <a:rPr lang="en-US" dirty="0">
                <a:solidFill>
                  <a:srgbClr val="00B0F0"/>
                </a:solidFill>
              </a:rPr>
              <a:t>– cyber tools and personnel cost $$</a:t>
            </a:r>
          </a:p>
          <a:p>
            <a:r>
              <a:rPr lang="en-US" dirty="0"/>
              <a:t>Strategic oversight and direction </a:t>
            </a:r>
            <a:r>
              <a:rPr lang="en-US" dirty="0">
                <a:solidFill>
                  <a:srgbClr val="00B0F0"/>
                </a:solidFill>
              </a:rPr>
              <a:t>– disruptive technology (AI)</a:t>
            </a:r>
          </a:p>
          <a:p>
            <a:r>
              <a:rPr lang="en-US" dirty="0"/>
              <a:t>Risk and institutional health oversight </a:t>
            </a:r>
            <a:r>
              <a:rPr lang="en-US" dirty="0">
                <a:solidFill>
                  <a:srgbClr val="00B0F0"/>
                </a:solidFill>
              </a:rPr>
              <a:t>– systems safeguard institutional data </a:t>
            </a:r>
          </a:p>
          <a:p>
            <a:r>
              <a:rPr lang="en-US" dirty="0"/>
              <a:t>Stewardship of mission and public trust </a:t>
            </a:r>
            <a:r>
              <a:rPr lang="en-US" dirty="0">
                <a:solidFill>
                  <a:srgbClr val="00B0F0"/>
                </a:solidFill>
              </a:rPr>
              <a:t>– systems facilitate the mission and administrative responsibilities </a:t>
            </a:r>
          </a:p>
          <a:p>
            <a:r>
              <a:rPr lang="en-US" dirty="0"/>
              <a:t>Leadership accountability </a:t>
            </a:r>
            <a:r>
              <a:rPr lang="en-US" dirty="0">
                <a:solidFill>
                  <a:srgbClr val="00B0F0"/>
                </a:solidFill>
              </a:rPr>
              <a:t>– understanding capabilities and asking the right questions </a:t>
            </a:r>
          </a:p>
          <a:p>
            <a:r>
              <a:rPr lang="en-US" dirty="0"/>
              <a:t>Ensuring financial responsibility </a:t>
            </a:r>
            <a:r>
              <a:rPr lang="en-US" dirty="0">
                <a:solidFill>
                  <a:srgbClr val="00B0F0"/>
                </a:solidFill>
              </a:rPr>
              <a:t>– resources and prioritization </a:t>
            </a:r>
          </a:p>
          <a:p>
            <a:r>
              <a:rPr lang="en-US" dirty="0"/>
              <a:t>Acting as advisors and strategic partners </a:t>
            </a:r>
            <a:r>
              <a:rPr lang="en-US" dirty="0">
                <a:solidFill>
                  <a:srgbClr val="00B0F0"/>
                </a:solidFill>
              </a:rPr>
              <a:t>– all the above! </a:t>
            </a:r>
          </a:p>
        </p:txBody>
      </p:sp>
    </p:spTree>
    <p:extLst>
      <p:ext uri="{BB962C8B-B14F-4D97-AF65-F5344CB8AC3E}">
        <p14:creationId xmlns:p14="http://schemas.microsoft.com/office/powerpoint/2010/main" val="1366435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054671-A933-18B3-4B78-9931495CBA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79E2F5-694F-C26F-EDA3-E4A2BEB203D4}"/>
              </a:ext>
            </a:extLst>
          </p:cNvPr>
          <p:cNvSpPr>
            <a:spLocks noGrp="1"/>
          </p:cNvSpPr>
          <p:nvPr>
            <p:ph type="title"/>
          </p:nvPr>
        </p:nvSpPr>
        <p:spPr>
          <a:xfrm>
            <a:off x="456360" y="691228"/>
            <a:ext cx="11277496" cy="701731"/>
          </a:xfrm>
        </p:spPr>
        <p:txBody>
          <a:bodyPr/>
          <a:lstStyle/>
          <a:p>
            <a:r>
              <a:rPr lang="en-US" sz="4400" b="1" dirty="0">
                <a:solidFill>
                  <a:srgbClr val="1C3F94"/>
                </a:solidFill>
                <a:latin typeface="Arial" panose="020B0604020202020204" pitchFamily="34" charset="0"/>
                <a:cs typeface="Arial" panose="020B0604020202020204" pitchFamily="34" charset="0"/>
              </a:rPr>
              <a:t>Why governance matters </a:t>
            </a:r>
          </a:p>
        </p:txBody>
      </p:sp>
      <p:sp>
        <p:nvSpPr>
          <p:cNvPr id="3" name="Text Placeholder 2">
            <a:extLst>
              <a:ext uri="{FF2B5EF4-FFF2-40B4-BE49-F238E27FC236}">
                <a16:creationId xmlns:a16="http://schemas.microsoft.com/office/drawing/2014/main" id="{8C641327-DC30-EB41-42D8-FCA189F114F9}"/>
              </a:ext>
            </a:extLst>
          </p:cNvPr>
          <p:cNvSpPr>
            <a:spLocks noGrp="1"/>
          </p:cNvSpPr>
          <p:nvPr>
            <p:ph type="body" sz="quarter" idx="13"/>
          </p:nvPr>
        </p:nvSpPr>
        <p:spPr/>
        <p:txBody>
          <a:bodyPr/>
          <a:lstStyle/>
          <a:p>
            <a:endParaRPr lang="en-US" dirty="0"/>
          </a:p>
        </p:txBody>
      </p:sp>
      <p:graphicFrame>
        <p:nvGraphicFramePr>
          <p:cNvPr id="7" name="Content Placeholder 6">
            <a:extLst>
              <a:ext uri="{FF2B5EF4-FFF2-40B4-BE49-F238E27FC236}">
                <a16:creationId xmlns:a16="http://schemas.microsoft.com/office/drawing/2014/main" id="{D5E8701B-F758-E932-A1DE-AE5C342DD6B2}"/>
              </a:ext>
            </a:extLst>
          </p:cNvPr>
          <p:cNvGraphicFramePr>
            <a:graphicFrameLocks noGrp="1"/>
          </p:cNvGraphicFramePr>
          <p:nvPr>
            <p:ph sz="quarter" idx="14"/>
            <p:extLst>
              <p:ext uri="{D42A27DB-BD31-4B8C-83A1-F6EECF244321}">
                <p14:modId xmlns:p14="http://schemas.microsoft.com/office/powerpoint/2010/main" val="1153086097"/>
              </p:ext>
            </p:extLst>
          </p:nvPr>
        </p:nvGraphicFramePr>
        <p:xfrm>
          <a:off x="2813866" y="1392959"/>
          <a:ext cx="8819946" cy="45799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A98CC829-2DBF-DDB1-FC99-2F07267A2740}"/>
              </a:ext>
            </a:extLst>
          </p:cNvPr>
          <p:cNvSpPr txBox="1"/>
          <p:nvPr/>
        </p:nvSpPr>
        <p:spPr>
          <a:xfrm>
            <a:off x="738130" y="1883884"/>
            <a:ext cx="3977089" cy="3416320"/>
          </a:xfrm>
          <a:prstGeom prst="rect">
            <a:avLst/>
          </a:prstGeom>
          <a:noFill/>
        </p:spPr>
        <p:txBody>
          <a:bodyPr wrap="square" rtlCol="0">
            <a:spAutoFit/>
          </a:bodyPr>
          <a:lstStyle/>
          <a:p>
            <a:r>
              <a:rPr lang="en-US" b="1" dirty="0"/>
              <a:t>Governance</a:t>
            </a:r>
            <a:r>
              <a:rPr lang="en-US" dirty="0"/>
              <a:t>: Understanding institutional risk and ensuring appropriate strategic actions are taken. </a:t>
            </a:r>
          </a:p>
          <a:p>
            <a:endParaRPr lang="en-US" dirty="0"/>
          </a:p>
          <a:p>
            <a:r>
              <a:rPr lang="en-US" b="1" dirty="0"/>
              <a:t>Management</a:t>
            </a:r>
            <a:r>
              <a:rPr lang="en-US" dirty="0"/>
              <a:t>: Implementing controls, running operations and making tactical decisions. </a:t>
            </a:r>
          </a:p>
          <a:p>
            <a:endParaRPr lang="en-US" dirty="0"/>
          </a:p>
          <a:p>
            <a:r>
              <a:rPr lang="en-US" b="1" dirty="0"/>
              <a:t>Compliance</a:t>
            </a:r>
            <a:r>
              <a:rPr lang="en-US" dirty="0"/>
              <a:t>: Demonstrating adherence to regulatory requirements or standards. </a:t>
            </a:r>
          </a:p>
        </p:txBody>
      </p:sp>
    </p:spTree>
    <p:extLst>
      <p:ext uri="{BB962C8B-B14F-4D97-AF65-F5344CB8AC3E}">
        <p14:creationId xmlns:p14="http://schemas.microsoft.com/office/powerpoint/2010/main" val="1484592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51c5b07-0f03-4a4a-b3c5-de564615bfb1"/>
    <lcf76f155ced4ddcb4097134ff3c332f xmlns="100ad276-0719-440d-b360-9dac691a1b1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8847B8CF4F5F64AAE4A25410D921214" ma:contentTypeVersion="19" ma:contentTypeDescription="Create a new document." ma:contentTypeScope="" ma:versionID="4daa964937e3214244f06c209046cf24">
  <xsd:schema xmlns:xsd="http://www.w3.org/2001/XMLSchema" xmlns:xs="http://www.w3.org/2001/XMLSchema" xmlns:p="http://schemas.microsoft.com/office/2006/metadata/properties" xmlns:ns2="100ad276-0719-440d-b360-9dac691a1b1d" xmlns:ns3="051c5b07-0f03-4a4a-b3c5-de564615bfb1" targetNamespace="http://schemas.microsoft.com/office/2006/metadata/properties" ma:root="true" ma:fieldsID="ef9669e722068780d55f3b65d1423989" ns2:_="" ns3:_="">
    <xsd:import namespace="100ad276-0719-440d-b360-9dac691a1b1d"/>
    <xsd:import namespace="051c5b07-0f03-4a4a-b3c5-de564615bfb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DateTaken" minOccurs="0"/>
                <xsd:element ref="ns3:SharedWithUsers" minOccurs="0"/>
                <xsd:element ref="ns3:SharedWithDetail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0ad276-0719-440d-b360-9dac691a1b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4fbf496-bf1b-413a-9ea1-7405804293a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1c5b07-0f03-4a4a-b3c5-de564615bfb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d16550f-412d-41b9-b19d-5aaadf4a6d69}" ma:internalName="TaxCatchAll" ma:showField="CatchAllData" ma:web="051c5b07-0f03-4a4a-b3c5-de564615b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47E821-8008-4273-8F90-65881FC3EB82}">
  <ds:schemaRefs>
    <ds:schemaRef ds:uri="http://schemas.microsoft.com/office/infopath/2007/PartnerControls"/>
    <ds:schemaRef ds:uri="http://www.w3.org/XML/1998/namespace"/>
    <ds:schemaRef ds:uri="051c5b07-0f03-4a4a-b3c5-de564615bfb1"/>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 ds:uri="100ad276-0719-440d-b360-9dac691a1b1d"/>
  </ds:schemaRefs>
</ds:datastoreItem>
</file>

<file path=customXml/itemProps2.xml><?xml version="1.0" encoding="utf-8"?>
<ds:datastoreItem xmlns:ds="http://schemas.openxmlformats.org/officeDocument/2006/customXml" ds:itemID="{B0211329-CE8B-436F-B2A9-38EDE4B91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0ad276-0719-440d-b360-9dac691a1b1d"/>
    <ds:schemaRef ds:uri="051c5b07-0f03-4a4a-b3c5-de564615b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AF063F-E888-4CE2-B713-7B4FE7BE35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45449</TotalTime>
  <Words>2252</Words>
  <Application>Microsoft Office PowerPoint</Application>
  <PresentationFormat>Widescreen</PresentationFormat>
  <Paragraphs>467</Paragraphs>
  <Slides>60</Slides>
  <Notes>39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Aptos</vt:lpstr>
      <vt:lpstr>Arial</vt:lpstr>
      <vt:lpstr>Arial Black</vt:lpstr>
      <vt:lpstr>Courier New</vt:lpstr>
      <vt:lpstr>Roboto</vt:lpstr>
      <vt:lpstr>Office Theme</vt:lpstr>
      <vt:lpstr>PowerPoint Presentation</vt:lpstr>
      <vt:lpstr>Beyond Compliance: Mastering Cyber Governance and Executive Reporting</vt:lpstr>
      <vt:lpstr>Meet your presenters</vt:lpstr>
      <vt:lpstr>Agenda </vt:lpstr>
      <vt:lpstr>Objectives</vt:lpstr>
      <vt:lpstr>Objective 1</vt:lpstr>
      <vt:lpstr>What is the board’s role? </vt:lpstr>
      <vt:lpstr>What is the cyber relevance? </vt:lpstr>
      <vt:lpstr>Why governance matters </vt:lpstr>
      <vt:lpstr>Challenges for audit committee</vt:lpstr>
      <vt:lpstr>Addressing cyber expertise on audit committee</vt:lpstr>
      <vt:lpstr>Spotlight – Suffolk University</vt:lpstr>
      <vt:lpstr>Address board interests – potential paths</vt:lpstr>
      <vt:lpstr>Activity</vt:lpstr>
      <vt:lpstr>Cyber insights </vt:lpstr>
      <vt:lpstr>Cyber threat landscape</vt:lpstr>
      <vt:lpstr>Why attackers target higher ed</vt:lpstr>
      <vt:lpstr>Cyber common challenges</vt:lpstr>
      <vt:lpstr>Cyber risks</vt:lpstr>
      <vt:lpstr>Activity</vt:lpstr>
      <vt:lpstr>Objective 2</vt:lpstr>
      <vt:lpstr>Cyber board reporting</vt:lpstr>
      <vt:lpstr>Why cyber board reporting matters</vt:lpstr>
      <vt:lpstr>Why internal audit should evaluate</vt:lpstr>
      <vt:lpstr>Examples of cyber board reporting</vt:lpstr>
      <vt:lpstr>PowerPoint Presentation</vt:lpstr>
      <vt:lpstr>Cyber layers of protections </vt:lpstr>
      <vt:lpstr>PowerPoint Presentation</vt:lpstr>
      <vt:lpstr>PowerPoint Presentation</vt:lpstr>
      <vt:lpstr>Evaluating board reporting </vt:lpstr>
      <vt:lpstr>What to include (or not)</vt:lpstr>
      <vt:lpstr>Activity: Rapid Poll</vt:lpstr>
      <vt:lpstr>Key questions to evaluate beyond compliance </vt:lpstr>
      <vt:lpstr>How is IT communicating the message?</vt:lpstr>
      <vt:lpstr>Spotlight – incident reporting </vt:lpstr>
      <vt:lpstr>Characteristics of useful metrics</vt:lpstr>
      <vt:lpstr>Examples of useful metrics</vt:lpstr>
      <vt:lpstr>Trend metrics</vt:lpstr>
      <vt:lpstr>Leading vs lagging indicators </vt:lpstr>
      <vt:lpstr>Roadmap and funding</vt:lpstr>
      <vt:lpstr>Roadmap and funding</vt:lpstr>
      <vt:lpstr>Roadmap and funding</vt:lpstr>
      <vt:lpstr>PowerPoint Presentation</vt:lpstr>
      <vt:lpstr>Objective 3</vt:lpstr>
      <vt:lpstr>Activity – Cyber board evaluation </vt:lpstr>
      <vt:lpstr>Activity – Discussion questions</vt:lpstr>
      <vt:lpstr>University Cybersecurity Update – 2  </vt:lpstr>
      <vt:lpstr>University Cybersecurity Update – 1</vt:lpstr>
      <vt:lpstr>PowerPoint Presentation</vt:lpstr>
      <vt:lpstr>Activity Debrief </vt:lpstr>
      <vt:lpstr>IT audits to align </vt:lpstr>
      <vt:lpstr>Cyber/IT areas to address/audit</vt:lpstr>
      <vt:lpstr>Spotlight – Suffolk IT reporting</vt:lpstr>
      <vt:lpstr>Cyber/IT educational resources</vt:lpstr>
      <vt:lpstr>IT internal audit board reporting</vt:lpstr>
      <vt:lpstr>Auditor’s role</vt:lpstr>
      <vt:lpstr>Spotlight – Suffolk IT and audit alignment </vt:lpstr>
      <vt:lpstr>Key takeaways</vt:lpstr>
      <vt:lpstr>The end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 Dobbs</dc:creator>
  <cp:lastModifiedBy>Mincy, Morgan</cp:lastModifiedBy>
  <cp:revision>6</cp:revision>
  <dcterms:created xsi:type="dcterms:W3CDTF">2024-01-11T21:45:42Z</dcterms:created>
  <dcterms:modified xsi:type="dcterms:W3CDTF">2026-03-13T19:49:56Z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0x01010008847B8CF4F5F64AAE4A25410D921214</vt:lpwstr>
  </property>
  <property fmtid="{D5CDD505-2E9C-101B-9397-08002B2CF9AE}" pid="3" name="MediaServiceImageTags">
    <vt:lpwstr/>
  </property>
</Properties>
</file>