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7" r:id="rId5"/>
    <p:sldId id="256" r:id="rId6"/>
    <p:sldId id="258" r:id="rId7"/>
    <p:sldId id="289" r:id="rId8"/>
    <p:sldId id="262" r:id="rId9"/>
    <p:sldId id="263" r:id="rId10"/>
    <p:sldId id="295" r:id="rId11"/>
    <p:sldId id="265" r:id="rId12"/>
    <p:sldId id="266" r:id="rId13"/>
    <p:sldId id="271" r:id="rId14"/>
    <p:sldId id="269" r:id="rId15"/>
    <p:sldId id="270" r:id="rId16"/>
    <p:sldId id="268" r:id="rId17"/>
    <p:sldId id="273" r:id="rId18"/>
    <p:sldId id="274" r:id="rId19"/>
    <p:sldId id="275" r:id="rId20"/>
    <p:sldId id="276" r:id="rId21"/>
    <p:sldId id="278" r:id="rId22"/>
    <p:sldId id="279" r:id="rId23"/>
    <p:sldId id="290" r:id="rId24"/>
    <p:sldId id="296" r:id="rId25"/>
    <p:sldId id="297" r:id="rId26"/>
    <p:sldId id="291"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F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2068" autoAdjust="0"/>
  </p:normalViewPr>
  <p:slideViewPr>
    <p:cSldViewPr snapToGrid="0">
      <p:cViewPr varScale="1">
        <p:scale>
          <a:sx n="79" d="100"/>
          <a:sy n="79" d="100"/>
        </p:scale>
        <p:origin x="57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FAAA3-215D-404A-B99A-8F519F523F2A}" type="datetimeFigureOut">
              <a:rPr lang="en-US" smtClean="0"/>
              <a:t>2/23/2026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E308D-D962-424E-A41B-45A9A05A53E2}" type="slidenum">
              <a:rPr lang="en-US" smtClean="0"/>
              <a:t>‹#›</a:t>
            </a:fld>
            <a:endParaRPr lang="en-US" dirty="0"/>
          </a:p>
        </p:txBody>
      </p:sp>
    </p:spTree>
    <p:extLst>
      <p:ext uri="{BB962C8B-B14F-4D97-AF65-F5344CB8AC3E}">
        <p14:creationId xmlns:p14="http://schemas.microsoft.com/office/powerpoint/2010/main" val="344767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the link to the three lines model: The IIA’s Three Lines Model and the Global Internal Audit Standards. Governance, risk management, and control processes are the main components of Topical Requirements aligning with Standard 9.1 Understanding Governance, Risk Management, </a:t>
            </a:r>
          </a:p>
          <a:p>
            <a:r>
              <a:rPr lang="en-US" dirty="0"/>
              <a:t>and Control Processes. In reference to the Three Lines Model, governance links to the board/governing body, risk management links to the second line, and controls or control processes link to the first line. While management is represented in both the first and second </a:t>
            </a:r>
          </a:p>
          <a:p>
            <a:r>
              <a:rPr lang="en-US" dirty="0"/>
              <a:t>lines, the internal audit function is depicted in the third line as an independent and objective assurance provider, reporting to the board/governing body (Principle 8 Overseen by the Board)</a:t>
            </a:r>
          </a:p>
        </p:txBody>
      </p:sp>
      <p:sp>
        <p:nvSpPr>
          <p:cNvPr id="4" name="Slide Number Placeholder 3"/>
          <p:cNvSpPr>
            <a:spLocks noGrp="1"/>
          </p:cNvSpPr>
          <p:nvPr>
            <p:ph type="sldNum" sz="quarter" idx="5"/>
          </p:nvPr>
        </p:nvSpPr>
        <p:spPr/>
        <p:txBody>
          <a:bodyPr/>
          <a:lstStyle/>
          <a:p>
            <a:fld id="{172E308D-D962-424E-A41B-45A9A05A53E2}" type="slidenum">
              <a:rPr lang="en-US" smtClean="0"/>
              <a:t>6</a:t>
            </a:fld>
            <a:endParaRPr lang="en-US" dirty="0"/>
          </a:p>
        </p:txBody>
      </p:sp>
    </p:spTree>
    <p:extLst>
      <p:ext uri="{BB962C8B-B14F-4D97-AF65-F5344CB8AC3E}">
        <p14:creationId xmlns:p14="http://schemas.microsoft.com/office/powerpoint/2010/main" val="344711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auditors should consider each stage of the third-party life cycle when assessing the requirements for governance, risk management, and control processes.</a:t>
            </a:r>
          </a:p>
        </p:txBody>
      </p:sp>
      <p:sp>
        <p:nvSpPr>
          <p:cNvPr id="4" name="Slide Number Placeholder 3"/>
          <p:cNvSpPr>
            <a:spLocks noGrp="1"/>
          </p:cNvSpPr>
          <p:nvPr>
            <p:ph type="sldNum" sz="quarter" idx="5"/>
          </p:nvPr>
        </p:nvSpPr>
        <p:spPr/>
        <p:txBody>
          <a:bodyPr/>
          <a:lstStyle/>
          <a:p>
            <a:fld id="{172E308D-D962-424E-A41B-45A9A05A53E2}" type="slidenum">
              <a:rPr lang="en-US" smtClean="0"/>
              <a:t>17</a:t>
            </a:fld>
            <a:endParaRPr lang="en-US" dirty="0"/>
          </a:p>
        </p:txBody>
      </p:sp>
    </p:spTree>
    <p:extLst>
      <p:ext uri="{BB962C8B-B14F-4D97-AF65-F5344CB8AC3E}">
        <p14:creationId xmlns:p14="http://schemas.microsoft.com/office/powerpoint/2010/main" val="337572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2E308D-D962-424E-A41B-45A9A05A53E2}" type="slidenum">
              <a:rPr lang="en-US" smtClean="0"/>
              <a:t>24</a:t>
            </a:fld>
            <a:endParaRPr lang="en-US" dirty="0"/>
          </a:p>
        </p:txBody>
      </p:sp>
    </p:spTree>
    <p:extLst>
      <p:ext uri="{BB962C8B-B14F-4D97-AF65-F5344CB8AC3E}">
        <p14:creationId xmlns:p14="http://schemas.microsoft.com/office/powerpoint/2010/main" val="253477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term “third party” may be used differently based on industry or other contexts. Each internal audit function has the flexibility to use its judgment in application of the Topical Requirement according to how the primary organization (the organization entering into a third-party agreement) defines third parties. In the Third-Party Topical Requirement and user guide, the term “third party” refers to vendors, suppliers, contractors, subcontractors, outsourced service providers, other agencies, and consultants. The term “third party” encompasses all such arrangements, including those between a third party and its subcontractors, often known as “downstream” subcontractors,” or “fourth parties,” “fifth parties,” or “Nth parties.” </a:t>
            </a:r>
            <a:endParaRPr lang="en-US" dirty="0"/>
          </a:p>
          <a:p>
            <a:r>
              <a:rPr lang="en-US" dirty="0"/>
              <a:t>By products or services from a third-party</a:t>
            </a:r>
          </a:p>
          <a:p>
            <a:r>
              <a:rPr lang="en-US" dirty="0"/>
              <a:t>Downstream subcontractors: agreements between a third party and its subcontractors</a:t>
            </a:r>
          </a:p>
        </p:txBody>
      </p:sp>
      <p:sp>
        <p:nvSpPr>
          <p:cNvPr id="4" name="Slide Number Placeholder 3"/>
          <p:cNvSpPr>
            <a:spLocks noGrp="1"/>
          </p:cNvSpPr>
          <p:nvPr>
            <p:ph type="sldNum" sz="quarter" idx="5"/>
          </p:nvPr>
        </p:nvSpPr>
        <p:spPr/>
        <p:txBody>
          <a:bodyPr/>
          <a:lstStyle/>
          <a:p>
            <a:fld id="{172E308D-D962-424E-A41B-45A9A05A53E2}" type="slidenum">
              <a:rPr lang="en-US" smtClean="0"/>
              <a:t>9</a:t>
            </a:fld>
            <a:endParaRPr lang="en-US" dirty="0"/>
          </a:p>
        </p:txBody>
      </p:sp>
    </p:spTree>
    <p:extLst>
      <p:ext uri="{BB962C8B-B14F-4D97-AF65-F5344CB8AC3E}">
        <p14:creationId xmlns:p14="http://schemas.microsoft.com/office/powerpoint/2010/main" val="257746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Internal auditors should consider these stages when assessing the requirements for governance, risk management, and control processes. </a:t>
            </a:r>
          </a:p>
          <a:p>
            <a:r>
              <a:rPr lang="en-US" sz="1200" b="0" i="0" u="none" strike="noStrike" kern="1200" baseline="0" dirty="0">
                <a:solidFill>
                  <a:schemeClr val="tx1"/>
                </a:solidFill>
                <a:latin typeface="+mn-lt"/>
                <a:ea typeface="+mn-ea"/>
                <a:cs typeface="+mn-cs"/>
              </a:rPr>
              <a:t>Walkthrough each of these processes, identifying key risks, controls that are in place/should be place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Selecting a vendor: includes processes to determine the need for a third party, the plan for its use, and the due diligence for selection. Additionally, selection should include assessing the risks of potential and engaged third parties.</a:t>
            </a:r>
          </a:p>
          <a:p>
            <a:r>
              <a:rPr lang="en-US" sz="1200" b="0" i="0" u="none" strike="noStrike" kern="1200" baseline="0" dirty="0">
                <a:solidFill>
                  <a:schemeClr val="tx1"/>
                </a:solidFill>
                <a:latin typeface="+mn-lt"/>
                <a:ea typeface="+mn-ea"/>
                <a:cs typeface="+mn-cs"/>
              </a:rPr>
              <a:t>Contracting a vendor: includes due diligence processes for drafting, negotiating, approving, and implementing a legal agreement with the third party</a:t>
            </a:r>
          </a:p>
          <a:p>
            <a:r>
              <a:rPr lang="en-US" sz="1200" b="0" i="0" u="none" strike="noStrike" kern="1200" baseline="0" dirty="0">
                <a:solidFill>
                  <a:schemeClr val="tx1"/>
                </a:solidFill>
                <a:latin typeface="+mn-lt"/>
                <a:ea typeface="+mn-ea"/>
                <a:cs typeface="+mn-cs"/>
              </a:rPr>
              <a:t>Onboard a vendor: begins when the contract is signed to start the relationship and establishes a foundation for third parties to meet the terms of the contract or agreement.</a:t>
            </a:r>
          </a:p>
          <a:p>
            <a:r>
              <a:rPr lang="en-US" sz="1200" b="0" i="0" u="none" strike="noStrike" kern="1200" baseline="0" dirty="0">
                <a:solidFill>
                  <a:schemeClr val="tx1"/>
                </a:solidFill>
                <a:latin typeface="+mn-lt"/>
                <a:ea typeface="+mn-ea"/>
                <a:cs typeface="+mn-cs"/>
              </a:rPr>
              <a:t>Monitoring:  includes processes for “in-life” management and ongoing monitoring of the third party after the contract has been established and approved. The approach is usually systematic and risk-based and should consider continuous improvement. Monitoring includes renewing ongoing third-party contracts or agreements when necessary. </a:t>
            </a:r>
          </a:p>
          <a:p>
            <a:r>
              <a:rPr lang="en-US" sz="1200" b="0" i="0" u="none" strike="noStrike" kern="1200" baseline="0" dirty="0">
                <a:solidFill>
                  <a:schemeClr val="tx1"/>
                </a:solidFill>
                <a:latin typeface="+mn-lt"/>
                <a:ea typeface="+mn-ea"/>
                <a:cs typeface="+mn-cs"/>
              </a:rPr>
              <a:t>Vendor offboarding: includes processes for ending contracts and agreements, maintaining an exit strategy for third parties that have been prioritized based on risk, and terminating relationships when necessary. The processes typically use a risk-based approach and may involve a formal exit plan. </a:t>
            </a:r>
          </a:p>
          <a:p>
            <a:endParaRPr lang="en-US" dirty="0"/>
          </a:p>
        </p:txBody>
      </p:sp>
      <p:sp>
        <p:nvSpPr>
          <p:cNvPr id="4" name="Slide Number Placeholder 3"/>
          <p:cNvSpPr>
            <a:spLocks noGrp="1"/>
          </p:cNvSpPr>
          <p:nvPr>
            <p:ph type="sldNum" sz="quarter" idx="5"/>
          </p:nvPr>
        </p:nvSpPr>
        <p:spPr/>
        <p:txBody>
          <a:bodyPr/>
          <a:lstStyle/>
          <a:p>
            <a:fld id="{172E308D-D962-424E-A41B-45A9A05A53E2}" type="slidenum">
              <a:rPr lang="en-US" smtClean="0"/>
              <a:t>10</a:t>
            </a:fld>
            <a:endParaRPr lang="en-US" dirty="0"/>
          </a:p>
        </p:txBody>
      </p:sp>
    </p:spTree>
    <p:extLst>
      <p:ext uri="{BB962C8B-B14F-4D97-AF65-F5344CB8AC3E}">
        <p14:creationId xmlns:p14="http://schemas.microsoft.com/office/powerpoint/2010/main" val="256696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get a population of third-parties, understand the service(s) they perform for your organization, how they perform that service, what data are they using/systems they are accessing from your organization to perform that service.  Does the third party use third parties to perform such services?</a:t>
            </a:r>
          </a:p>
          <a:p>
            <a:r>
              <a:rPr lang="en-US" dirty="0"/>
              <a:t>For any downstream contractors identified, internal audit should prioritize coverage of those organizations based on risk.</a:t>
            </a:r>
          </a:p>
          <a:p>
            <a:endParaRPr lang="en-US" dirty="0"/>
          </a:p>
          <a:p>
            <a:r>
              <a:rPr lang="en-US" dirty="0"/>
              <a:t>Organizations should, and by in large understand, that they retain accountability for achievement of its organizations, even when it engages a third-party to help them in doing so. If a third party fails to perform, then impact is to the organization.</a:t>
            </a:r>
          </a:p>
        </p:txBody>
      </p:sp>
      <p:sp>
        <p:nvSpPr>
          <p:cNvPr id="4" name="Slide Number Placeholder 3"/>
          <p:cNvSpPr>
            <a:spLocks noGrp="1"/>
          </p:cNvSpPr>
          <p:nvPr>
            <p:ph type="sldNum" sz="quarter" idx="5"/>
          </p:nvPr>
        </p:nvSpPr>
        <p:spPr/>
        <p:txBody>
          <a:bodyPr/>
          <a:lstStyle/>
          <a:p>
            <a:fld id="{172E308D-D962-424E-A41B-45A9A05A53E2}" type="slidenum">
              <a:rPr lang="en-US" smtClean="0"/>
              <a:t>11</a:t>
            </a:fld>
            <a:endParaRPr lang="en-US" dirty="0"/>
          </a:p>
        </p:txBody>
      </p:sp>
    </p:spTree>
    <p:extLst>
      <p:ext uri="{BB962C8B-B14F-4D97-AF65-F5344CB8AC3E}">
        <p14:creationId xmlns:p14="http://schemas.microsoft.com/office/powerpoint/2010/main" val="35823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u="none" strike="noStrike" kern="1200" baseline="30000" dirty="0">
                <a:solidFill>
                  <a:schemeClr val="tx1"/>
                </a:solidFill>
                <a:latin typeface="+mn-lt"/>
                <a:ea typeface="+mn-ea"/>
                <a:cs typeface="+mn-cs"/>
              </a:rPr>
              <a:t>Strategic, such as the ability to accomplish the primary organization’s mission and/or high-level objectives or to manage the impacts of mergers and acquisitions.</a:t>
            </a:r>
          </a:p>
          <a:p>
            <a:r>
              <a:rPr lang="en-US" sz="800" b="0" i="0" u="none" strike="noStrike" kern="1200" baseline="30000" dirty="0">
                <a:solidFill>
                  <a:schemeClr val="tx1"/>
                </a:solidFill>
                <a:latin typeface="+mn-lt"/>
                <a:ea typeface="+mn-ea"/>
                <a:cs typeface="+mn-cs"/>
              </a:rPr>
              <a:t>Reputational, such as damage caused to the environment or to the primary organization’s relationship and trust with clients, customers, and stakeholders.</a:t>
            </a:r>
          </a:p>
          <a:p>
            <a:r>
              <a:rPr lang="en-US" sz="800" b="0" i="0" u="none" strike="noStrike" kern="1200" baseline="30000" dirty="0">
                <a:solidFill>
                  <a:schemeClr val="tx1"/>
                </a:solidFill>
                <a:latin typeface="+mn-lt"/>
                <a:ea typeface="+mn-ea"/>
                <a:cs typeface="+mn-cs"/>
              </a:rPr>
              <a:t>Ethical, such as failures of integrity, conflicts of interest, kickbacks, and corruption.</a:t>
            </a:r>
          </a:p>
          <a:p>
            <a:r>
              <a:rPr lang="en-US" sz="800" b="0" i="0" u="none" strike="noStrike" kern="1200" baseline="30000" dirty="0">
                <a:solidFill>
                  <a:schemeClr val="tx1"/>
                </a:solidFill>
                <a:latin typeface="+mn-lt"/>
                <a:ea typeface="+mn-ea"/>
                <a:cs typeface="+mn-cs"/>
              </a:rPr>
              <a:t>Operational, such as physical and information security, insider risk, service disruptions, and not achieving the objectives.</a:t>
            </a:r>
          </a:p>
          <a:p>
            <a:r>
              <a:rPr lang="en-US" sz="800" b="0" i="0" u="none" strike="noStrike" kern="1200" baseline="30000" dirty="0">
                <a:solidFill>
                  <a:schemeClr val="tx1"/>
                </a:solidFill>
                <a:latin typeface="+mn-lt"/>
                <a:ea typeface="+mn-ea"/>
                <a:cs typeface="+mn-cs"/>
              </a:rPr>
              <a:t>Financial, such as third-party insolvency and fraud.</a:t>
            </a:r>
          </a:p>
          <a:p>
            <a:r>
              <a:rPr lang="en-US" sz="800" b="0" i="0" u="none" strike="noStrike" kern="1200" baseline="30000" dirty="0">
                <a:solidFill>
                  <a:schemeClr val="tx1"/>
                </a:solidFill>
                <a:latin typeface="+mn-lt"/>
                <a:ea typeface="+mn-ea"/>
                <a:cs typeface="+mn-cs"/>
              </a:rPr>
              <a:t>Compliance with applicable local, national, and international regulatory requirements.</a:t>
            </a:r>
          </a:p>
          <a:p>
            <a:r>
              <a:rPr lang="en-US" sz="800" b="0" i="0" u="none" strike="noStrike" kern="1200" baseline="30000" dirty="0">
                <a:solidFill>
                  <a:schemeClr val="tx1"/>
                </a:solidFill>
                <a:latin typeface="+mn-lt"/>
                <a:ea typeface="+mn-ea"/>
                <a:cs typeface="+mn-cs"/>
              </a:rPr>
              <a:t>Cybersecurity and other data protection, such as the compromise and leakage of sensitive data.</a:t>
            </a:r>
          </a:p>
          <a:p>
            <a:r>
              <a:rPr lang="en-US" sz="800" b="0" i="0" u="none" strike="noStrike" kern="1200" baseline="30000" dirty="0">
                <a:solidFill>
                  <a:schemeClr val="tx1"/>
                </a:solidFill>
                <a:latin typeface="+mn-lt"/>
                <a:ea typeface="+mn-ea"/>
                <a:cs typeface="+mn-cs"/>
              </a:rPr>
              <a:t>Information technology, such as the lack of services to support critical operations.</a:t>
            </a:r>
          </a:p>
          <a:p>
            <a:r>
              <a:rPr lang="en-US" sz="800" b="0" i="0" u="none" strike="noStrike" kern="1200" baseline="30000" dirty="0">
                <a:solidFill>
                  <a:schemeClr val="tx1"/>
                </a:solidFill>
                <a:latin typeface="+mn-lt"/>
                <a:ea typeface="+mn-ea"/>
                <a:cs typeface="+mn-cs"/>
              </a:rPr>
              <a:t>Legal, such as conflicts of interest, disputes, and litigation for contract breaches.</a:t>
            </a:r>
          </a:p>
          <a:p>
            <a:r>
              <a:rPr lang="en-US" sz="800" b="0" i="0" u="none" strike="noStrike" kern="1200" baseline="30000" dirty="0">
                <a:solidFill>
                  <a:schemeClr val="tx1"/>
                </a:solidFill>
                <a:latin typeface="+mn-lt"/>
                <a:ea typeface="+mn-ea"/>
                <a:cs typeface="+mn-cs"/>
              </a:rPr>
              <a:t>Sustainability, such as environmental, social, and governance. Examples include risks related to an organization’s impact on the natural environment and risks concerning an organization’s interactions with communities.</a:t>
            </a:r>
          </a:p>
          <a:p>
            <a:r>
              <a:rPr lang="en-US" sz="800" b="0" i="0" u="none" strike="noStrike" kern="1200" baseline="30000" dirty="0">
                <a:solidFill>
                  <a:schemeClr val="tx1"/>
                </a:solidFill>
                <a:latin typeface="+mn-lt"/>
                <a:ea typeface="+mn-ea"/>
                <a:cs typeface="+mn-cs"/>
              </a:rPr>
              <a:t>Geopolitical, such as trade disputes/sanctions and political instability.</a:t>
            </a:r>
          </a:p>
          <a:p>
            <a:endParaRPr lang="en-US" dirty="0"/>
          </a:p>
        </p:txBody>
      </p:sp>
      <p:sp>
        <p:nvSpPr>
          <p:cNvPr id="4" name="Slide Number Placeholder 3"/>
          <p:cNvSpPr>
            <a:spLocks noGrp="1"/>
          </p:cNvSpPr>
          <p:nvPr>
            <p:ph type="sldNum" sz="quarter" idx="5"/>
          </p:nvPr>
        </p:nvSpPr>
        <p:spPr/>
        <p:txBody>
          <a:bodyPr/>
          <a:lstStyle/>
          <a:p>
            <a:fld id="{172E308D-D962-424E-A41B-45A9A05A53E2}" type="slidenum">
              <a:rPr lang="en-US" smtClean="0"/>
              <a:t>12</a:t>
            </a:fld>
            <a:endParaRPr lang="en-US" dirty="0"/>
          </a:p>
        </p:txBody>
      </p:sp>
    </p:spTree>
    <p:extLst>
      <p:ext uri="{BB962C8B-B14F-4D97-AF65-F5344CB8AC3E}">
        <p14:creationId xmlns:p14="http://schemas.microsoft.com/office/powerpoint/2010/main" val="90084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Governance – clearly defined baseline objectives and strategies for using third parties to support organizational goals, policies, and procedures.</a:t>
            </a:r>
          </a:p>
          <a:p>
            <a:endParaRPr lang="en-US" dirty="0"/>
          </a:p>
        </p:txBody>
      </p:sp>
      <p:sp>
        <p:nvSpPr>
          <p:cNvPr id="4" name="Slide Number Placeholder 3"/>
          <p:cNvSpPr>
            <a:spLocks noGrp="1"/>
          </p:cNvSpPr>
          <p:nvPr>
            <p:ph type="sldNum" sz="quarter" idx="5"/>
          </p:nvPr>
        </p:nvSpPr>
        <p:spPr/>
        <p:txBody>
          <a:bodyPr/>
          <a:lstStyle/>
          <a:p>
            <a:fld id="{172E308D-D962-424E-A41B-45A9A05A53E2}" type="slidenum">
              <a:rPr lang="en-US" smtClean="0"/>
              <a:t>13</a:t>
            </a:fld>
            <a:endParaRPr lang="en-US" dirty="0"/>
          </a:p>
        </p:txBody>
      </p:sp>
    </p:spTree>
    <p:extLst>
      <p:ext uri="{BB962C8B-B14F-4D97-AF65-F5344CB8AC3E}">
        <p14:creationId xmlns:p14="http://schemas.microsoft.com/office/powerpoint/2010/main" val="197069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management process commentary: </a:t>
            </a:r>
          </a:p>
          <a:p>
            <a:r>
              <a:rPr lang="en-US" sz="1200" b="0" i="0" u="none" strike="noStrike" kern="1200" baseline="0" dirty="0">
                <a:solidFill>
                  <a:schemeClr val="tx1"/>
                </a:solidFill>
                <a:latin typeface="+mn-lt"/>
                <a:ea typeface="+mn-ea"/>
                <a:cs typeface="+mn-cs"/>
              </a:rPr>
              <a:t>When the subject of a Topical Requirement is identified during the risk-based internal audit planning process and is included in the audit plan, then the requirements outlined in the Topical Requirement must be used to assess the topic within the applicable engagements. In addition, when internal auditors perform an engagement (either included or not included in the plan) and elements of a Topical Requirement emerge, the Topical Requirement must be assessed for applicability as part of the engagement. Lastly, if an engagement is requested that was not originally in the plan and includes the topic, the Topical Requirement must be assessed for applicability.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Processes for risk management of third parties and their services are standardized and comprehensive, include defined roles and responsibilities, and sufficiently address key risks relevant to the organization (such as strategic, reputational, ethical, operational, financial, compliance, cybersecurity, information technology, legal, sustainability, and geopolitical). Adherence to processes is monitored, and corrective actions are implemented for any deviations.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Life cycle risk commentary: Risks related to third parties throughout the life cycle are identified and assessed regularly. The risk assessment is used to rank and prioritize third parties, including those further downstream. Risk responses are also ranked and prioritized. The risk assessment is reviewed and updated periodically.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Risk response commentary: Risk responses are adequate and accurate, commensurate with ranking. Risk responses are implemented, reviewed, approved, monitored, evaluated, and adjusted as needed.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Escalation commentary:  Processes are in place to manage and escalate, if necessary, issues that arise from third parties, ensuring accountability for outcomes and increasing the likelihood of achieving the terms of contracts or other agreements. If a third party fails to respond to escalated concerns, processes are in place for management to evaluate the risks of its ongoing business relationship and pursue further action, remediation, or termination, as warranted.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Professional judgement plays a key role in how you apply the topical requirement.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2E308D-D962-424E-A41B-45A9A05A53E2}" type="slidenum">
              <a:rPr lang="en-US" smtClean="0"/>
              <a:t>14</a:t>
            </a:fld>
            <a:endParaRPr lang="en-US" dirty="0"/>
          </a:p>
        </p:txBody>
      </p:sp>
    </p:spTree>
    <p:extLst>
      <p:ext uri="{BB962C8B-B14F-4D97-AF65-F5344CB8AC3E}">
        <p14:creationId xmlns:p14="http://schemas.microsoft.com/office/powerpoint/2010/main" val="276232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diligence commentary: </a:t>
            </a:r>
            <a:r>
              <a:rPr lang="en-US" sz="1200" b="0" i="0" u="none" strike="noStrike" kern="1200" baseline="0" dirty="0">
                <a:solidFill>
                  <a:schemeClr val="tx1"/>
                </a:solidFill>
                <a:latin typeface="+mn-lt"/>
                <a:ea typeface="+mn-ea"/>
                <a:cs typeface="+mn-cs"/>
              </a:rPr>
              <a:t>A robust due diligence process for sourcing and selecting third parties is in place with a documented and approved business case or other relevant document describing and justifying the need for and nature of the relationship with the third party.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Contract approval commentary: Contracting and approval are performed according to the organization’s third-party risk management policies and procedures and include collaboration among appropriate parts of the organization. Final contracts or agreements are reviewed and approved by all relevant stakeholders, including legal and compliance, signed by authorized individuals from both parties, and stored securely. A contract manager or administrator is assigned responsibility for each contract.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Ongoing monitoring commentary: Ongoing monitoring processes exist to assess whether third parties perform in accordance with the terms of the contract or agreement throughout the lifecycle and whether the third parties fulfill their contractual obligations. The processes include verifying the reliability of the information provided and reevaluating performance periodically and whenever the agreement changes.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Corrective action commentary: Protocols are established to initiate corrective actions if a third party fails to meet expectations or poses increased or unexpected risk. The protocols include escalating incidents based on severity, performing post-incident reviews, and analyzing the root cause of incidents.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2E308D-D962-424E-A41B-45A9A05A53E2}" type="slidenum">
              <a:rPr lang="en-US" smtClean="0"/>
              <a:t>15</a:t>
            </a:fld>
            <a:endParaRPr lang="en-US" dirty="0"/>
          </a:p>
        </p:txBody>
      </p:sp>
    </p:spTree>
    <p:extLst>
      <p:ext uri="{BB962C8B-B14F-4D97-AF65-F5344CB8AC3E}">
        <p14:creationId xmlns:p14="http://schemas.microsoft.com/office/powerpoint/2010/main" val="96883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Off-boarding commentary: </a:t>
            </a:r>
            <a:r>
              <a:rPr lang="en-US" sz="1200" b="0" i="0" u="none" strike="noStrike" kern="1200" baseline="0" dirty="0">
                <a:solidFill>
                  <a:schemeClr val="tx1"/>
                </a:solidFill>
                <a:latin typeface="+mn-lt"/>
                <a:ea typeface="+mn-ea"/>
                <a:cs typeface="+mn-cs"/>
              </a:rPr>
              <a:t>Formalized offboarding plan is implemented and followed to ensure contract requirements involving timing and expectations are adequately addressed. Processes include how to: </a:t>
            </a:r>
          </a:p>
          <a:p>
            <a:r>
              <a:rPr lang="en-US" sz="1200" b="0" i="0" u="none" strike="noStrike" kern="1200" baseline="0" dirty="0">
                <a:solidFill>
                  <a:schemeClr val="tx1"/>
                </a:solidFill>
                <a:latin typeface="+mn-lt"/>
                <a:ea typeface="+mn-ea"/>
                <a:cs typeface="+mn-cs"/>
              </a:rPr>
              <a:t> Terminate the third party. </a:t>
            </a:r>
          </a:p>
          <a:p>
            <a:r>
              <a:rPr lang="en-US" sz="1200" b="0" i="0" u="none" strike="noStrike" kern="1200" baseline="0" dirty="0">
                <a:solidFill>
                  <a:schemeClr val="tx1"/>
                </a:solidFill>
                <a:latin typeface="+mn-lt"/>
                <a:ea typeface="+mn-ea"/>
                <a:cs typeface="+mn-cs"/>
              </a:rPr>
              <a:t> Replace the third party if necessary. </a:t>
            </a:r>
          </a:p>
          <a:p>
            <a:r>
              <a:rPr lang="en-US" sz="1200" b="0" i="0" u="none" strike="noStrike" kern="1200" baseline="0" dirty="0">
                <a:solidFill>
                  <a:schemeClr val="tx1"/>
                </a:solidFill>
                <a:latin typeface="+mn-lt"/>
                <a:ea typeface="+mn-ea"/>
                <a:cs typeface="+mn-cs"/>
              </a:rPr>
              <a:t> Reassign custody and return or destroy the organization’s sensitive data stored with the third party. </a:t>
            </a:r>
          </a:p>
          <a:p>
            <a:r>
              <a:rPr lang="en-US" sz="1200" b="0" i="0" u="none" strike="noStrike" kern="1200" baseline="0" dirty="0">
                <a:solidFill>
                  <a:schemeClr val="tx1"/>
                </a:solidFill>
                <a:latin typeface="+mn-lt"/>
                <a:ea typeface="+mn-ea"/>
                <a:cs typeface="+mn-cs"/>
              </a:rPr>
              <a:t> Revoke the third party’s access to systems, tools, and facilities. </a:t>
            </a:r>
          </a:p>
          <a:p>
            <a:endParaRPr lang="en-US" dirty="0"/>
          </a:p>
        </p:txBody>
      </p:sp>
      <p:sp>
        <p:nvSpPr>
          <p:cNvPr id="4" name="Slide Number Placeholder 3"/>
          <p:cNvSpPr>
            <a:spLocks noGrp="1"/>
          </p:cNvSpPr>
          <p:nvPr>
            <p:ph type="sldNum" sz="quarter" idx="5"/>
          </p:nvPr>
        </p:nvSpPr>
        <p:spPr/>
        <p:txBody>
          <a:bodyPr/>
          <a:lstStyle/>
          <a:p>
            <a:fld id="{172E308D-D962-424E-A41B-45A9A05A53E2}" type="slidenum">
              <a:rPr lang="en-US" smtClean="0"/>
              <a:t>16</a:t>
            </a:fld>
            <a:endParaRPr lang="en-US" dirty="0"/>
          </a:p>
        </p:txBody>
      </p:sp>
    </p:spTree>
    <p:extLst>
      <p:ext uri="{BB962C8B-B14F-4D97-AF65-F5344CB8AC3E}">
        <p14:creationId xmlns:p14="http://schemas.microsoft.com/office/powerpoint/2010/main" val="640305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3" descr="A white cover with blue triangles and text&#10;&#10;AI-generated content may be incorrect.">
            <a:extLst>
              <a:ext uri="{FF2B5EF4-FFF2-40B4-BE49-F238E27FC236}">
                <a16:creationId xmlns:a16="http://schemas.microsoft.com/office/drawing/2014/main" id="{22E60DA8-9809-FF22-78D6-6464D69EF5E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431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5AA2-4323-1D05-8FEF-816ADD50C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2ADB7-DBCE-9ED8-9024-0F459A513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69F03C-4000-687C-A22F-1A628EFAC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8674F-F340-CDAA-D8D1-A96BD5EC6629}"/>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2/23/2026</a:t>
            </a:fld>
            <a:endParaRPr lang="en-US" dirty="0"/>
          </a:p>
        </p:txBody>
      </p:sp>
      <p:sp>
        <p:nvSpPr>
          <p:cNvPr id="6" name="Footer Placeholder 5">
            <a:extLst>
              <a:ext uri="{FF2B5EF4-FFF2-40B4-BE49-F238E27FC236}">
                <a16:creationId xmlns:a16="http://schemas.microsoft.com/office/drawing/2014/main" id="{7A1FA29A-DD66-C39C-8529-2B74945354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DF14903-437F-1A4D-B572-FB56C561E300}"/>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310543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5CFC-A95F-C90F-C5E0-6745B823AD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9D1C79-694E-F8F9-781C-4454B41D1B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1A0EA-38B8-80F5-535D-FD934BBFF0A6}"/>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2/23/2026</a:t>
            </a:fld>
            <a:endParaRPr lang="en-US" dirty="0"/>
          </a:p>
        </p:txBody>
      </p:sp>
      <p:sp>
        <p:nvSpPr>
          <p:cNvPr id="5" name="Footer Placeholder 4">
            <a:extLst>
              <a:ext uri="{FF2B5EF4-FFF2-40B4-BE49-F238E27FC236}">
                <a16:creationId xmlns:a16="http://schemas.microsoft.com/office/drawing/2014/main" id="{738794B5-0F83-C79F-6359-74F975998C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7CF2856-4F30-1F01-5A7A-2422D8CA976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316815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10E40-FBB1-EEEE-B936-4D31403D19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348E23-B371-722D-CF80-B1C22E186B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79DC0-28B4-D458-656E-CD434EC2D0A5}"/>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2/23/2026</a:t>
            </a:fld>
            <a:endParaRPr lang="en-US" dirty="0"/>
          </a:p>
        </p:txBody>
      </p:sp>
      <p:sp>
        <p:nvSpPr>
          <p:cNvPr id="5" name="Footer Placeholder 4">
            <a:extLst>
              <a:ext uri="{FF2B5EF4-FFF2-40B4-BE49-F238E27FC236}">
                <a16:creationId xmlns:a16="http://schemas.microsoft.com/office/drawing/2014/main" id="{54F9F1F8-03B0-3C43-55DC-F7C16ACEB00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0ACE7DB-181D-2675-CAD8-9D2139AAF1B6}"/>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351218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7C57-D8CD-7AF7-512E-25EAF3E4B6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4664E1-9993-6C04-870E-6397CC029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46C44-9D69-8E11-9AA2-2685FF414ED1}"/>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2/23/2026</a:t>
            </a:fld>
            <a:endParaRPr lang="en-US" dirty="0"/>
          </a:p>
        </p:txBody>
      </p:sp>
      <p:sp>
        <p:nvSpPr>
          <p:cNvPr id="5" name="Footer Placeholder 4">
            <a:extLst>
              <a:ext uri="{FF2B5EF4-FFF2-40B4-BE49-F238E27FC236}">
                <a16:creationId xmlns:a16="http://schemas.microsoft.com/office/drawing/2014/main" id="{93EC565D-BF0F-51D7-0323-48F250AE087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729B5A9-F855-EF07-C418-3307EEA38C5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67775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E2A9-61FF-DE2E-12AB-FABECA288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C1A38-0D74-956A-CB50-671AEC35AA4F}"/>
              </a:ext>
            </a:extLst>
          </p:cNvPr>
          <p:cNvSpPr>
            <a:spLocks noGrp="1"/>
          </p:cNvSpPr>
          <p:nvPr>
            <p:ph idx="1"/>
          </p:nvPr>
        </p:nvSpPr>
        <p:spPr>
          <a:xfrm>
            <a:off x="838200" y="1825625"/>
            <a:ext cx="10515600" cy="33024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55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1627-9F62-6607-7DBD-14FEAB425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EFF1FA-978C-D747-E375-5E773435EF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BF71-2227-73CA-6E6D-F3303D24844A}"/>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2/23/2026</a:t>
            </a:fld>
            <a:endParaRPr lang="en-US" dirty="0"/>
          </a:p>
        </p:txBody>
      </p:sp>
      <p:sp>
        <p:nvSpPr>
          <p:cNvPr id="5" name="Footer Placeholder 4">
            <a:extLst>
              <a:ext uri="{FF2B5EF4-FFF2-40B4-BE49-F238E27FC236}">
                <a16:creationId xmlns:a16="http://schemas.microsoft.com/office/drawing/2014/main" id="{115E65CB-2A8E-696B-DCAA-C07D011B18D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A52DE29-0624-3809-8795-A1B9E08B0F22}"/>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101435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EB40-F333-AC74-0CE4-239A144F7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75A14-97D3-1D2D-2DA0-B9D2F06027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C93749-1D1D-6D42-EBD2-41F47542F8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2D3B8-01AD-9372-AE4D-76C481519DF3}"/>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2/23/2026</a:t>
            </a:fld>
            <a:endParaRPr lang="en-US" dirty="0"/>
          </a:p>
        </p:txBody>
      </p:sp>
      <p:sp>
        <p:nvSpPr>
          <p:cNvPr id="6" name="Footer Placeholder 5">
            <a:extLst>
              <a:ext uri="{FF2B5EF4-FFF2-40B4-BE49-F238E27FC236}">
                <a16:creationId xmlns:a16="http://schemas.microsoft.com/office/drawing/2014/main" id="{2FF3142B-B5A6-F5DB-8965-8587AC2940E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D4C2760-46D0-93C4-4B04-0443D349F05E}"/>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310825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C3A4-1AEA-DFF5-C97E-CA1FD384E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56CD7E-69F6-8494-9902-B08D773E1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678764-235C-3781-E681-61E7D9456D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91D2AB-7B04-5EF4-0797-15C606793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4CA5C-AB4B-504F-87A7-D3DECA732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2883A3-9278-732F-1E05-61F03560BFA4}"/>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2/23/2026</a:t>
            </a:fld>
            <a:endParaRPr lang="en-US" dirty="0"/>
          </a:p>
        </p:txBody>
      </p:sp>
      <p:sp>
        <p:nvSpPr>
          <p:cNvPr id="8" name="Footer Placeholder 7">
            <a:extLst>
              <a:ext uri="{FF2B5EF4-FFF2-40B4-BE49-F238E27FC236}">
                <a16:creationId xmlns:a16="http://schemas.microsoft.com/office/drawing/2014/main" id="{BAB8806B-C9D4-23A3-69FA-BD59EFB81CD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0768DE1-8BCC-6CA8-9283-05FEDB9C4D52}"/>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529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6DDB-BB21-1229-A927-5A06ACCF2F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3335B-B400-14EB-7FEB-BFA630FFA062}"/>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2/23/2026</a:t>
            </a:fld>
            <a:endParaRPr lang="en-US" dirty="0"/>
          </a:p>
        </p:txBody>
      </p:sp>
      <p:sp>
        <p:nvSpPr>
          <p:cNvPr id="4" name="Footer Placeholder 3">
            <a:extLst>
              <a:ext uri="{FF2B5EF4-FFF2-40B4-BE49-F238E27FC236}">
                <a16:creationId xmlns:a16="http://schemas.microsoft.com/office/drawing/2014/main" id="{492C1D8E-B0B3-4071-AA25-10C5E979EAF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5871E81-6E6B-E94D-9DF4-E558F6BF6C6C}"/>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276582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22F7D-3592-0C64-B953-06D14F23025A}"/>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2/23/2026</a:t>
            </a:fld>
            <a:endParaRPr lang="en-US" dirty="0"/>
          </a:p>
        </p:txBody>
      </p:sp>
      <p:sp>
        <p:nvSpPr>
          <p:cNvPr id="3" name="Footer Placeholder 2">
            <a:extLst>
              <a:ext uri="{FF2B5EF4-FFF2-40B4-BE49-F238E27FC236}">
                <a16:creationId xmlns:a16="http://schemas.microsoft.com/office/drawing/2014/main" id="{0CF8E911-5A2C-FA24-CB72-EEED0EFF5D2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D4240A4-0ACB-42D2-4128-6EB15D70B3B5}"/>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38151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D386-89D7-579E-3DE7-5C676CCC6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2F600D-6E88-D649-E54A-B3643A020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C535AD-AD01-5002-3EC1-C9490883C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CFE11-9EBF-85E7-B367-A394231FCFD1}"/>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2/23/2026</a:t>
            </a:fld>
            <a:endParaRPr lang="en-US" dirty="0"/>
          </a:p>
        </p:txBody>
      </p:sp>
      <p:sp>
        <p:nvSpPr>
          <p:cNvPr id="6" name="Footer Placeholder 5">
            <a:extLst>
              <a:ext uri="{FF2B5EF4-FFF2-40B4-BE49-F238E27FC236}">
                <a16:creationId xmlns:a16="http://schemas.microsoft.com/office/drawing/2014/main" id="{16E1A10D-7CF7-62E1-7C28-4CD2DFC7012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7956D5B-3C6A-40A2-1BC9-AD665BE8F15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dirty="0"/>
          </a:p>
        </p:txBody>
      </p:sp>
    </p:spTree>
    <p:extLst>
      <p:ext uri="{BB962C8B-B14F-4D97-AF65-F5344CB8AC3E}">
        <p14:creationId xmlns:p14="http://schemas.microsoft.com/office/powerpoint/2010/main" val="188455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BAB30-13CB-9AE7-7C88-7D32B86DF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AF1E5F-552D-7171-52DB-6F27FF7659F6}"/>
              </a:ext>
            </a:extLst>
          </p:cNvPr>
          <p:cNvSpPr>
            <a:spLocks noGrp="1"/>
          </p:cNvSpPr>
          <p:nvPr>
            <p:ph type="body" idx="1"/>
          </p:nvPr>
        </p:nvSpPr>
        <p:spPr>
          <a:xfrm>
            <a:off x="838200" y="1825625"/>
            <a:ext cx="10515600" cy="3586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E8F03B90-94F5-0F8C-870B-407C48092991}"/>
              </a:ext>
            </a:extLst>
          </p:cNvPr>
          <p:cNvPicPr>
            <a:picLocks noChangeAspect="1"/>
          </p:cNvPicPr>
          <p:nvPr userDrawn="1"/>
        </p:nvPicPr>
        <p:blipFill>
          <a:blip r:embed="rId14"/>
          <a:stretch>
            <a:fillRect/>
          </a:stretch>
        </p:blipFill>
        <p:spPr>
          <a:xfrm>
            <a:off x="0" y="6096000"/>
            <a:ext cx="12192000" cy="762000"/>
          </a:xfrm>
          <a:prstGeom prst="rect">
            <a:avLst/>
          </a:prstGeom>
        </p:spPr>
      </p:pic>
    </p:spTree>
    <p:extLst>
      <p:ext uri="{BB962C8B-B14F-4D97-AF65-F5344CB8AC3E}">
        <p14:creationId xmlns:p14="http://schemas.microsoft.com/office/powerpoint/2010/main" val="395005719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i="0" kern="1200">
          <a:solidFill>
            <a:srgbClr val="1C3F9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55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C484C9-5572-6EF7-7D2C-512ABA790FB8}"/>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Review of Third-Party Topical Requirement</a:t>
            </a:r>
          </a:p>
        </p:txBody>
      </p:sp>
      <p:sp>
        <p:nvSpPr>
          <p:cNvPr id="3" name="TextBox 2">
            <a:extLst>
              <a:ext uri="{FF2B5EF4-FFF2-40B4-BE49-F238E27FC236}">
                <a16:creationId xmlns:a16="http://schemas.microsoft.com/office/drawing/2014/main" id="{2692A7AF-EC4E-4FFF-238D-B9AD3956F6A0}"/>
              </a:ext>
            </a:extLst>
          </p:cNvPr>
          <p:cNvSpPr txBox="1"/>
          <p:nvPr/>
        </p:nvSpPr>
        <p:spPr>
          <a:xfrm>
            <a:off x="907726" y="1065498"/>
            <a:ext cx="10515600" cy="4985980"/>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Third party life cycle</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Selecting a vendor</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Contracting</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Onboarding</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Monitoring</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Offboarding</a:t>
            </a:r>
          </a:p>
          <a:p>
            <a:pPr marL="457200" indent="-457200">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Third parties do not include</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External relationships, interests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Regulators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Agents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Investors</a:t>
            </a:r>
          </a:p>
        </p:txBody>
      </p:sp>
    </p:spTree>
    <p:extLst>
      <p:ext uri="{BB962C8B-B14F-4D97-AF65-F5344CB8AC3E}">
        <p14:creationId xmlns:p14="http://schemas.microsoft.com/office/powerpoint/2010/main" val="149257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2D1F9-7381-694A-704E-20E52A7ABC57}"/>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Review of Third-Party Topical Requirement</a:t>
            </a:r>
          </a:p>
        </p:txBody>
      </p:sp>
      <p:sp>
        <p:nvSpPr>
          <p:cNvPr id="4" name="TextBox 3">
            <a:extLst>
              <a:ext uri="{FF2B5EF4-FFF2-40B4-BE49-F238E27FC236}">
                <a16:creationId xmlns:a16="http://schemas.microsoft.com/office/drawing/2014/main" id="{694F2DCA-EAC5-3CF0-F247-5B1F0E4E910D}"/>
              </a:ext>
            </a:extLst>
          </p:cNvPr>
          <p:cNvSpPr txBox="1"/>
          <p:nvPr/>
        </p:nvSpPr>
        <p:spPr>
          <a:xfrm>
            <a:off x="880990" y="1077995"/>
            <a:ext cx="10563078" cy="4847481"/>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Internal audits that would be covered</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Third parties</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Subcontracted relationships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Including downstream (fourth or further)</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Topical requirement would come into play for audits of:</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Third party audits allowed by contract</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Agreement with primary organization (the organization contracting with the third party)</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Perform risk assessment of the area</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Must apply all requirements based on results </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Must document exclusions</a:t>
            </a:r>
          </a:p>
        </p:txBody>
      </p:sp>
    </p:spTree>
    <p:extLst>
      <p:ext uri="{BB962C8B-B14F-4D97-AF65-F5344CB8AC3E}">
        <p14:creationId xmlns:p14="http://schemas.microsoft.com/office/powerpoint/2010/main" val="144341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D3440A-F3E4-C4E4-F60F-B482FE1D1320}"/>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Review of Third-Party Topical Requirement</a:t>
            </a:r>
          </a:p>
        </p:txBody>
      </p:sp>
      <p:sp>
        <p:nvSpPr>
          <p:cNvPr id="3" name="TextBox 2">
            <a:extLst>
              <a:ext uri="{FF2B5EF4-FFF2-40B4-BE49-F238E27FC236}">
                <a16:creationId xmlns:a16="http://schemas.microsoft.com/office/drawing/2014/main" id="{9D630CAD-B9A3-11B0-ECEA-41279F0280FF}"/>
              </a:ext>
            </a:extLst>
          </p:cNvPr>
          <p:cNvSpPr txBox="1"/>
          <p:nvPr/>
        </p:nvSpPr>
        <p:spPr>
          <a:xfrm>
            <a:off x="907726" y="1065498"/>
            <a:ext cx="10515600" cy="461665"/>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Examples of third-party risks</a:t>
            </a:r>
          </a:p>
        </p:txBody>
      </p:sp>
      <p:sp>
        <p:nvSpPr>
          <p:cNvPr id="5" name="TextBox 4">
            <a:extLst>
              <a:ext uri="{FF2B5EF4-FFF2-40B4-BE49-F238E27FC236}">
                <a16:creationId xmlns:a16="http://schemas.microsoft.com/office/drawing/2014/main" id="{CCAA726D-EA52-0EEE-9117-0518D1B01804}"/>
              </a:ext>
            </a:extLst>
          </p:cNvPr>
          <p:cNvSpPr txBox="1"/>
          <p:nvPr/>
        </p:nvSpPr>
        <p:spPr>
          <a:xfrm>
            <a:off x="1442436" y="1949011"/>
            <a:ext cx="3327008" cy="2693045"/>
          </a:xfrm>
          <a:prstGeom prst="rect">
            <a:avLst/>
          </a:prstGeom>
          <a:noFill/>
        </p:spPr>
        <p:txBody>
          <a:bodyPr wrap="square" rtlCol="0">
            <a:spAutoFit/>
          </a:bodyPr>
          <a:lstStyle/>
          <a:p>
            <a:pPr marL="914400" lvl="1"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Strategic</a:t>
            </a:r>
          </a:p>
          <a:p>
            <a:pPr marL="914400" lvl="1"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Reputational</a:t>
            </a:r>
          </a:p>
          <a:p>
            <a:pPr marL="914400" lvl="1"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Ethical</a:t>
            </a:r>
          </a:p>
          <a:p>
            <a:pPr marL="914400" lvl="1"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Operational</a:t>
            </a:r>
          </a:p>
          <a:p>
            <a:pPr marL="914400" lvl="1"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Financial</a:t>
            </a:r>
          </a:p>
          <a:p>
            <a:pPr marL="914400" lvl="1"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Compliance</a:t>
            </a:r>
            <a:endParaRPr lang="en-US" dirty="0"/>
          </a:p>
        </p:txBody>
      </p:sp>
      <p:sp>
        <p:nvSpPr>
          <p:cNvPr id="6" name="TextBox 5">
            <a:extLst>
              <a:ext uri="{FF2B5EF4-FFF2-40B4-BE49-F238E27FC236}">
                <a16:creationId xmlns:a16="http://schemas.microsoft.com/office/drawing/2014/main" id="{BEBF5229-BB29-1940-8D86-09DA7FF7B63B}"/>
              </a:ext>
            </a:extLst>
          </p:cNvPr>
          <p:cNvSpPr txBox="1"/>
          <p:nvPr/>
        </p:nvSpPr>
        <p:spPr>
          <a:xfrm>
            <a:off x="4673579" y="1949011"/>
            <a:ext cx="4374555" cy="2246769"/>
          </a:xfrm>
          <a:prstGeom prst="rect">
            <a:avLst/>
          </a:prstGeom>
          <a:noFill/>
        </p:spPr>
        <p:txBody>
          <a:bodyPr wrap="square" rtlCol="0">
            <a:spAutoFit/>
          </a:bodyPr>
          <a:lstStyle/>
          <a:p>
            <a:pPr marL="914400" lvl="1"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Cybersecurity</a:t>
            </a:r>
          </a:p>
          <a:p>
            <a:pPr marL="914400" lvl="1"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Information Technology</a:t>
            </a:r>
          </a:p>
          <a:p>
            <a:pPr marL="914400" lvl="1"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Legal</a:t>
            </a:r>
          </a:p>
          <a:p>
            <a:pPr marL="914400" lvl="1"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Sustainability</a:t>
            </a:r>
          </a:p>
          <a:p>
            <a:pPr marL="914400" lvl="1"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Geopolitical</a:t>
            </a:r>
            <a:endParaRPr lang="en-US" dirty="0"/>
          </a:p>
        </p:txBody>
      </p:sp>
    </p:spTree>
    <p:extLst>
      <p:ext uri="{BB962C8B-B14F-4D97-AF65-F5344CB8AC3E}">
        <p14:creationId xmlns:p14="http://schemas.microsoft.com/office/powerpoint/2010/main" val="293053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B56481-9D03-B6D5-93E2-82BE2307384A}"/>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Review of Third-Party Topical Requirement</a:t>
            </a:r>
          </a:p>
        </p:txBody>
      </p:sp>
      <p:sp>
        <p:nvSpPr>
          <p:cNvPr id="5" name="TextBox 4">
            <a:extLst>
              <a:ext uri="{FF2B5EF4-FFF2-40B4-BE49-F238E27FC236}">
                <a16:creationId xmlns:a16="http://schemas.microsoft.com/office/drawing/2014/main" id="{271BA647-B5A5-0635-4737-59594890CD8D}"/>
              </a:ext>
            </a:extLst>
          </p:cNvPr>
          <p:cNvSpPr txBox="1"/>
          <p:nvPr/>
        </p:nvSpPr>
        <p:spPr>
          <a:xfrm>
            <a:off x="907726" y="1065498"/>
            <a:ext cx="10515600" cy="3431709"/>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Governance: Clearly defined baseline objectives and strategies</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Must assess governance of third parties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Does a formal approach exist to determine if contracting a third party is necessary?</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Do policies and procedures exist?</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Are third party management roles and responsibilities defined?</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Are protocols for communicating on third party activity to stakeholders defined?</a:t>
            </a:r>
          </a:p>
        </p:txBody>
      </p:sp>
    </p:spTree>
    <p:extLst>
      <p:ext uri="{BB962C8B-B14F-4D97-AF65-F5344CB8AC3E}">
        <p14:creationId xmlns:p14="http://schemas.microsoft.com/office/powerpoint/2010/main" val="3224594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371DBC-B2F2-E458-F9B6-9FF3299BA8B7}"/>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Review of Third-Party Topical Requirement</a:t>
            </a:r>
          </a:p>
        </p:txBody>
      </p:sp>
      <p:sp>
        <p:nvSpPr>
          <p:cNvPr id="3" name="TextBox 2">
            <a:extLst>
              <a:ext uri="{FF2B5EF4-FFF2-40B4-BE49-F238E27FC236}">
                <a16:creationId xmlns:a16="http://schemas.microsoft.com/office/drawing/2014/main" id="{ED9EA823-F3BB-EA4F-BAA1-17F78D9AA141}"/>
              </a:ext>
            </a:extLst>
          </p:cNvPr>
          <p:cNvSpPr txBox="1"/>
          <p:nvPr/>
        </p:nvSpPr>
        <p:spPr>
          <a:xfrm>
            <a:off x="907726" y="1065498"/>
            <a:ext cx="10515600" cy="5062924"/>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Risk Management (Part of engagement planning)</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Process to identify, analyze, manage, and monitor the risks of using third parties, including escalation</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Must assess third party risk management</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Is risk management of third-party process standardized and comprehensive?</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Have risks related to entire life cycle been identified and assessed?</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Are risk responses adequate?</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Are risk management and escalation processes in place?</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The role of professional judgement in application of a topical requirement</a:t>
            </a:r>
          </a:p>
        </p:txBody>
      </p:sp>
    </p:spTree>
    <p:extLst>
      <p:ext uri="{BB962C8B-B14F-4D97-AF65-F5344CB8AC3E}">
        <p14:creationId xmlns:p14="http://schemas.microsoft.com/office/powerpoint/2010/main" val="199841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1B96-79E2-BC23-5446-D0B159C59A62}"/>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Review of Third-Party Topical Requirement</a:t>
            </a:r>
          </a:p>
        </p:txBody>
      </p:sp>
      <p:sp>
        <p:nvSpPr>
          <p:cNvPr id="3" name="TextBox 2">
            <a:extLst>
              <a:ext uri="{FF2B5EF4-FFF2-40B4-BE49-F238E27FC236}">
                <a16:creationId xmlns:a16="http://schemas.microsoft.com/office/drawing/2014/main" id="{6F5049B6-12E5-5EE1-D66B-F0BE177A4D4F}"/>
              </a:ext>
            </a:extLst>
          </p:cNvPr>
          <p:cNvSpPr txBox="1"/>
          <p:nvPr/>
        </p:nvSpPr>
        <p:spPr>
          <a:xfrm>
            <a:off x="907726" y="1065498"/>
            <a:ext cx="10515600" cy="4770537"/>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Controls</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Established by management</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Parodically evaluated</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Must assess controls (prioritized by risk)</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Does the organization have a robust due diligence process?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Are contracts reviewed and approved in accordance with policy/procedures? </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Is there a complete and accurate listing of all third-party relationships? Stored in a CMS?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Is there a disciplined third-party on-boarding process?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Do monitoring processes exist?</a:t>
            </a:r>
          </a:p>
        </p:txBody>
      </p:sp>
    </p:spTree>
    <p:extLst>
      <p:ext uri="{BB962C8B-B14F-4D97-AF65-F5344CB8AC3E}">
        <p14:creationId xmlns:p14="http://schemas.microsoft.com/office/powerpoint/2010/main" val="78161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86EB9-0E0D-B83D-0E1A-C43B2F103F7C}"/>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Review of Third-Party Topical Requirement</a:t>
            </a:r>
          </a:p>
        </p:txBody>
      </p:sp>
      <p:sp>
        <p:nvSpPr>
          <p:cNvPr id="5" name="TextBox 4">
            <a:extLst>
              <a:ext uri="{FF2B5EF4-FFF2-40B4-BE49-F238E27FC236}">
                <a16:creationId xmlns:a16="http://schemas.microsoft.com/office/drawing/2014/main" id="{0E7EC482-20AB-7D2F-3A73-9A7BB6286408}"/>
              </a:ext>
            </a:extLst>
          </p:cNvPr>
          <p:cNvSpPr txBox="1"/>
          <p:nvPr/>
        </p:nvSpPr>
        <p:spPr>
          <a:xfrm>
            <a:off x="907726" y="1065498"/>
            <a:ext cx="10515600" cy="2246769"/>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Controls (Continued)</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Must assess controls (prioritized by risk)</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Are corrective action/escalation protocols established?</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Contract expiration and renewal dates monitored?</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Is there an off-boarding plan in place?</a:t>
            </a:r>
          </a:p>
        </p:txBody>
      </p:sp>
    </p:spTree>
    <p:extLst>
      <p:ext uri="{BB962C8B-B14F-4D97-AF65-F5344CB8AC3E}">
        <p14:creationId xmlns:p14="http://schemas.microsoft.com/office/powerpoint/2010/main" val="264395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5E30F2-FD6B-8EB1-1C7A-11DB09E98F61}"/>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Plan to Adopt</a:t>
            </a:r>
          </a:p>
        </p:txBody>
      </p:sp>
      <p:sp>
        <p:nvSpPr>
          <p:cNvPr id="3" name="TextBox 2">
            <a:extLst>
              <a:ext uri="{FF2B5EF4-FFF2-40B4-BE49-F238E27FC236}">
                <a16:creationId xmlns:a16="http://schemas.microsoft.com/office/drawing/2014/main" id="{802AB579-E09E-9EF6-5DDF-3F7E514AE43E}"/>
              </a:ext>
            </a:extLst>
          </p:cNvPr>
          <p:cNvSpPr txBox="1"/>
          <p:nvPr/>
        </p:nvSpPr>
        <p:spPr>
          <a:xfrm>
            <a:off x="907726" y="1065498"/>
            <a:ext cx="10515600" cy="4924425"/>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Consider each stage of third-party life cycle</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Risk assess throughout GRC processes</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Strategic </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Ability to accomplish organization’s mission/objectives</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Reputational</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Damage to relationships/trusts to clients, customers, stakeholders</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Ethical</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Failures of integrity, conflicts of interest, kickbacks, corruption</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Operational</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Security (Physical and information)</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Service disruptions </a:t>
            </a:r>
          </a:p>
        </p:txBody>
      </p:sp>
    </p:spTree>
    <p:extLst>
      <p:ext uri="{BB962C8B-B14F-4D97-AF65-F5344CB8AC3E}">
        <p14:creationId xmlns:p14="http://schemas.microsoft.com/office/powerpoint/2010/main" val="3727422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63E48-603C-D6E0-6728-F625B191FAB0}"/>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Plan to Adopt</a:t>
            </a:r>
          </a:p>
        </p:txBody>
      </p:sp>
      <p:sp>
        <p:nvSpPr>
          <p:cNvPr id="4" name="TextBox 3">
            <a:extLst>
              <a:ext uri="{FF2B5EF4-FFF2-40B4-BE49-F238E27FC236}">
                <a16:creationId xmlns:a16="http://schemas.microsoft.com/office/drawing/2014/main" id="{03AA2231-69EF-8AC6-6F0D-FF79F38F42D6}"/>
              </a:ext>
            </a:extLst>
          </p:cNvPr>
          <p:cNvSpPr txBox="1"/>
          <p:nvPr/>
        </p:nvSpPr>
        <p:spPr>
          <a:xfrm>
            <a:off x="907726" y="1065498"/>
            <a:ext cx="10515600" cy="4924425"/>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Risk assess throughout GRC processes</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Financial</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Insolvency</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Fraud</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Compliance</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Cybersecurity/data protection</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Information technology</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Lack of services to support critical operations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Service disruptions </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Legal</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Conflicts of interest</a:t>
            </a:r>
          </a:p>
        </p:txBody>
      </p:sp>
    </p:spTree>
    <p:extLst>
      <p:ext uri="{BB962C8B-B14F-4D97-AF65-F5344CB8AC3E}">
        <p14:creationId xmlns:p14="http://schemas.microsoft.com/office/powerpoint/2010/main" val="1166885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60C87-FE33-3803-50A2-F14B6E5BA30C}"/>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Plan to Adopt</a:t>
            </a:r>
          </a:p>
        </p:txBody>
      </p:sp>
      <p:sp>
        <p:nvSpPr>
          <p:cNvPr id="3" name="TextBox 2">
            <a:extLst>
              <a:ext uri="{FF2B5EF4-FFF2-40B4-BE49-F238E27FC236}">
                <a16:creationId xmlns:a16="http://schemas.microsoft.com/office/drawing/2014/main" id="{830E3B81-BDE4-5FEC-AF1C-F5C55E7B7A7F}"/>
              </a:ext>
            </a:extLst>
          </p:cNvPr>
          <p:cNvSpPr txBox="1"/>
          <p:nvPr/>
        </p:nvSpPr>
        <p:spPr>
          <a:xfrm>
            <a:off x="907726" y="1065498"/>
            <a:ext cx="10515600" cy="4924425"/>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Risk assess throughout GRC processes (Continued)</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Legal (Continued)</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Conflicts of interest</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Disputes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Litigation (breach of contract)</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Sustainability</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Environmental impact</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Community interaction</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Refer to additional professional guidance on third parties</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IPPF Global Guidance</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Industry-specific resources</a:t>
            </a:r>
          </a:p>
        </p:txBody>
      </p:sp>
    </p:spTree>
    <p:extLst>
      <p:ext uri="{BB962C8B-B14F-4D97-AF65-F5344CB8AC3E}">
        <p14:creationId xmlns:p14="http://schemas.microsoft.com/office/powerpoint/2010/main" val="257583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ECE0-3995-80FC-2A2C-623D45917173}"/>
              </a:ext>
            </a:extLst>
          </p:cNvPr>
          <p:cNvSpPr>
            <a:spLocks noGrp="1"/>
          </p:cNvSpPr>
          <p:nvPr>
            <p:ph type="ctrTitle"/>
          </p:nvPr>
        </p:nvSpPr>
        <p:spPr/>
        <p:txBody>
          <a:bodyPr>
            <a:normAutofit fontScale="90000"/>
          </a:bodyPr>
          <a:lstStyle/>
          <a:p>
            <a:r>
              <a:rPr lang="en-US" dirty="0"/>
              <a:t>Third Party Risk and the IIA’s Topical Requirement</a:t>
            </a:r>
          </a:p>
        </p:txBody>
      </p:sp>
      <p:sp>
        <p:nvSpPr>
          <p:cNvPr id="3" name="Subtitle 2">
            <a:extLst>
              <a:ext uri="{FF2B5EF4-FFF2-40B4-BE49-F238E27FC236}">
                <a16:creationId xmlns:a16="http://schemas.microsoft.com/office/drawing/2014/main" id="{03742A5F-9A0A-2514-A2D6-FBE03944FC4D}"/>
              </a:ext>
            </a:extLst>
          </p:cNvPr>
          <p:cNvSpPr>
            <a:spLocks noGrp="1"/>
          </p:cNvSpPr>
          <p:nvPr>
            <p:ph type="subTitle" idx="1"/>
          </p:nvPr>
        </p:nvSpPr>
        <p:spPr/>
        <p:txBody>
          <a:bodyPr/>
          <a:lstStyle/>
          <a:p>
            <a:r>
              <a:rPr lang="en-US" dirty="0"/>
              <a:t>Preparing you to successfully adopt the IIA’s topical requirement on third-party risk</a:t>
            </a:r>
          </a:p>
        </p:txBody>
      </p:sp>
    </p:spTree>
    <p:extLst>
      <p:ext uri="{BB962C8B-B14F-4D97-AF65-F5344CB8AC3E}">
        <p14:creationId xmlns:p14="http://schemas.microsoft.com/office/powerpoint/2010/main" val="843953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F6FF71-31D8-C3BF-3BC9-9451C751BC7A}"/>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Practical Application Examples</a:t>
            </a:r>
          </a:p>
        </p:txBody>
      </p:sp>
      <p:sp>
        <p:nvSpPr>
          <p:cNvPr id="3" name="TextBox 2">
            <a:extLst>
              <a:ext uri="{FF2B5EF4-FFF2-40B4-BE49-F238E27FC236}">
                <a16:creationId xmlns:a16="http://schemas.microsoft.com/office/drawing/2014/main" id="{BDFCBE42-161E-EF86-51AC-CDDAC8D0B12B}"/>
              </a:ext>
            </a:extLst>
          </p:cNvPr>
          <p:cNvSpPr txBox="1"/>
          <p:nvPr/>
        </p:nvSpPr>
        <p:spPr>
          <a:xfrm>
            <a:off x="907726" y="1065498"/>
            <a:ext cx="10515600" cy="3724096"/>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Example 1: An internal audit engagement on the internal audit plan includes a service or output that is currently provided by a third party.</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During a risk-based planning process, internal audit determines one or more engagements in the internal audit plan consists of services or outputs that are currently provided by third parties under a contract or agreement.  </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Determine which topical requirements apply (could be more than one)</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Document rationale for any exclusions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Reliance on third party service is low, or has low financial impact</a:t>
            </a:r>
          </a:p>
        </p:txBody>
      </p:sp>
    </p:spTree>
    <p:extLst>
      <p:ext uri="{BB962C8B-B14F-4D97-AF65-F5344CB8AC3E}">
        <p14:creationId xmlns:p14="http://schemas.microsoft.com/office/powerpoint/2010/main" val="1694363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E1D0DF-E7FA-7954-8DC6-4A3A29FD0FC6}"/>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Practical Application Examples</a:t>
            </a:r>
          </a:p>
        </p:txBody>
      </p:sp>
      <p:sp>
        <p:nvSpPr>
          <p:cNvPr id="3" name="TextBox 2">
            <a:extLst>
              <a:ext uri="{FF2B5EF4-FFF2-40B4-BE49-F238E27FC236}">
                <a16:creationId xmlns:a16="http://schemas.microsoft.com/office/drawing/2014/main" id="{D04FDA0A-C8AE-8420-8DB4-D77DA7BAF9B5}"/>
              </a:ext>
            </a:extLst>
          </p:cNvPr>
          <p:cNvSpPr txBox="1"/>
          <p:nvPr/>
        </p:nvSpPr>
        <p:spPr>
          <a:xfrm>
            <a:off x="907726" y="1065498"/>
            <a:ext cx="10515600" cy="5062924"/>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Example 2: Third-party risks are identified during an assurance engagement on a topic other than third parties or contract management. </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You may identify a significant third-party risk while assessing a process not thought to have third party relationship</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Planning an audit of data storage</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Learn that cloud services are hosted through a third party</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Identify cybersecurity risks related to third party</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Internal audit must review BOTH third party AND cybersecurity topical requirements</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Document rationale for any exclusions from either topical requirement</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Apply judgement as to which provisions apply </a:t>
            </a:r>
          </a:p>
        </p:txBody>
      </p:sp>
    </p:spTree>
    <p:extLst>
      <p:ext uri="{BB962C8B-B14F-4D97-AF65-F5344CB8AC3E}">
        <p14:creationId xmlns:p14="http://schemas.microsoft.com/office/powerpoint/2010/main" val="395090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0147CE-7539-EFB3-28BE-C80CE9C52C7D}"/>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Practical Application Examples</a:t>
            </a:r>
          </a:p>
        </p:txBody>
      </p:sp>
      <p:sp>
        <p:nvSpPr>
          <p:cNvPr id="3" name="TextBox 2">
            <a:extLst>
              <a:ext uri="{FF2B5EF4-FFF2-40B4-BE49-F238E27FC236}">
                <a16:creationId xmlns:a16="http://schemas.microsoft.com/office/drawing/2014/main" id="{B4743126-2C7D-BD34-4C59-2955145F2185}"/>
              </a:ext>
            </a:extLst>
          </p:cNvPr>
          <p:cNvSpPr txBox="1"/>
          <p:nvPr/>
        </p:nvSpPr>
        <p:spPr>
          <a:xfrm>
            <a:off x="907726" y="1065498"/>
            <a:ext cx="10515600" cy="4539704"/>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Example 3: A third-party engagement that was not originally included in the internal audit plan is needed. </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You are notified by someone in the organization of an issue involving a key vendor/third party (control failure)</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Communicate to audit committee about changing the audit plan to accommodate an audit related to the issue</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Work with management to define engagement objectives related to the issue identified</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Review topical requirement to scope the engagement, determine which requirements apply</a:t>
            </a:r>
          </a:p>
          <a:p>
            <a:pPr marL="1371600" lvl="2" indent="-457200">
              <a:spcAft>
                <a:spcPts val="600"/>
              </a:spcAft>
              <a:buFont typeface="Wingdings" panose="05000000000000000000" pitchFamily="2" charset="2"/>
              <a:buChar char="ü"/>
            </a:pPr>
            <a:r>
              <a:rPr lang="en-US" sz="2400" dirty="0">
                <a:latin typeface="Arial" panose="020B0604020202020204" pitchFamily="34" charset="0"/>
                <a:cs typeface="Arial" panose="020B0604020202020204" pitchFamily="34" charset="0"/>
              </a:rPr>
              <a:t>Document rationale for any exclusions</a:t>
            </a:r>
          </a:p>
        </p:txBody>
      </p:sp>
    </p:spTree>
    <p:extLst>
      <p:ext uri="{BB962C8B-B14F-4D97-AF65-F5344CB8AC3E}">
        <p14:creationId xmlns:p14="http://schemas.microsoft.com/office/powerpoint/2010/main" val="366089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61DCC0-8E3B-0907-97BD-30C364D59111}"/>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Define Successful Adoption</a:t>
            </a:r>
          </a:p>
        </p:txBody>
      </p:sp>
      <p:sp>
        <p:nvSpPr>
          <p:cNvPr id="3" name="TextBox 2">
            <a:extLst>
              <a:ext uri="{FF2B5EF4-FFF2-40B4-BE49-F238E27FC236}">
                <a16:creationId xmlns:a16="http://schemas.microsoft.com/office/drawing/2014/main" id="{9BA1A084-21E4-6D3C-03DD-8263E71468F6}"/>
              </a:ext>
            </a:extLst>
          </p:cNvPr>
          <p:cNvSpPr txBox="1"/>
          <p:nvPr/>
        </p:nvSpPr>
        <p:spPr>
          <a:xfrm>
            <a:off x="907726" y="1065498"/>
            <a:ext cx="10515600" cy="4247317"/>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Identification of key risk areas common to most organizations for internal audit to assess</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Comfort your approach to key risk areas is consistent across the profession</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Disciplined approach to identifying key risks within third party relationships	</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Reduced risk of missing key risks within third party relationships</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More thorough approach to identifying key risks</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Targeted audit directed to key risks delivering more impactful audits</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Enhanced inventory of risk and controls over third party relationships</a:t>
            </a:r>
          </a:p>
        </p:txBody>
      </p:sp>
    </p:spTree>
    <p:extLst>
      <p:ext uri="{BB962C8B-B14F-4D97-AF65-F5344CB8AC3E}">
        <p14:creationId xmlns:p14="http://schemas.microsoft.com/office/powerpoint/2010/main" val="1628180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D8B8EB-42BC-A39C-EE8A-2C30211CD403}"/>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Define Successful Adoption</a:t>
            </a:r>
          </a:p>
        </p:txBody>
      </p:sp>
      <p:sp>
        <p:nvSpPr>
          <p:cNvPr id="3" name="TextBox 2">
            <a:extLst>
              <a:ext uri="{FF2B5EF4-FFF2-40B4-BE49-F238E27FC236}">
                <a16:creationId xmlns:a16="http://schemas.microsoft.com/office/drawing/2014/main" id="{BC9AD1B1-9365-821A-174F-06912B3C7391}"/>
              </a:ext>
            </a:extLst>
          </p:cNvPr>
          <p:cNvSpPr txBox="1"/>
          <p:nvPr/>
        </p:nvSpPr>
        <p:spPr>
          <a:xfrm>
            <a:off x="907726" y="1065498"/>
            <a:ext cx="10515600" cy="2985433"/>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Stakeholders benefit from more impactful audits of third-party risk</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Stakeholders receive more insightful advice on third-party risks and controls</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Lower level of residual risk</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Management able to achieve objectives related to use of third parties</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Internal audit more able to contribute to the organization’s achievement of objectives from a GRC position</a:t>
            </a:r>
          </a:p>
        </p:txBody>
      </p:sp>
    </p:spTree>
    <p:extLst>
      <p:ext uri="{BB962C8B-B14F-4D97-AF65-F5344CB8AC3E}">
        <p14:creationId xmlns:p14="http://schemas.microsoft.com/office/powerpoint/2010/main" val="194453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F3F5-BF4D-FA87-92EF-50F13775183E}"/>
              </a:ext>
            </a:extLst>
          </p:cNvPr>
          <p:cNvSpPr>
            <a:spLocks noGrp="1"/>
          </p:cNvSpPr>
          <p:nvPr>
            <p:ph type="title"/>
          </p:nvPr>
        </p:nvSpPr>
        <p:spPr>
          <a:xfrm>
            <a:off x="838200" y="247139"/>
            <a:ext cx="10515600" cy="866365"/>
          </a:xfrm>
        </p:spPr>
        <p:txBody>
          <a:bodyPr/>
          <a:lstStyle/>
          <a:p>
            <a:r>
              <a:rPr lang="en-US" dirty="0"/>
              <a:t>Agenda</a:t>
            </a:r>
          </a:p>
        </p:txBody>
      </p:sp>
      <p:sp>
        <p:nvSpPr>
          <p:cNvPr id="3" name="Content Placeholder 2">
            <a:extLst>
              <a:ext uri="{FF2B5EF4-FFF2-40B4-BE49-F238E27FC236}">
                <a16:creationId xmlns:a16="http://schemas.microsoft.com/office/drawing/2014/main" id="{875C997F-40BC-C927-ECF7-6C0837398892}"/>
              </a:ext>
            </a:extLst>
          </p:cNvPr>
          <p:cNvSpPr>
            <a:spLocks noGrp="1"/>
          </p:cNvSpPr>
          <p:nvPr>
            <p:ph idx="1"/>
          </p:nvPr>
        </p:nvSpPr>
        <p:spPr>
          <a:xfrm>
            <a:off x="838200" y="1375800"/>
            <a:ext cx="10515600" cy="3302429"/>
          </a:xfrm>
        </p:spPr>
        <p:txBody>
          <a:bodyPr/>
          <a:lstStyle/>
          <a:p>
            <a:r>
              <a:rPr lang="en-US" dirty="0"/>
              <a:t>Overview of Topical Requirements</a:t>
            </a:r>
          </a:p>
          <a:p>
            <a:r>
              <a:rPr lang="en-US" dirty="0"/>
              <a:t>Review of Third-Party Topical Requirement</a:t>
            </a:r>
          </a:p>
          <a:p>
            <a:r>
              <a:rPr lang="en-US" dirty="0"/>
              <a:t>Plan to Adopt</a:t>
            </a:r>
          </a:p>
          <a:p>
            <a:r>
              <a:rPr lang="en-US" dirty="0"/>
              <a:t>Application Examples</a:t>
            </a:r>
          </a:p>
          <a:p>
            <a:r>
              <a:rPr lang="en-US" dirty="0"/>
              <a:t>Defining Successful Adoption</a:t>
            </a:r>
          </a:p>
        </p:txBody>
      </p:sp>
    </p:spTree>
    <p:extLst>
      <p:ext uri="{BB962C8B-B14F-4D97-AF65-F5344CB8AC3E}">
        <p14:creationId xmlns:p14="http://schemas.microsoft.com/office/powerpoint/2010/main" val="61635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937C6-3786-2995-CF28-458941C81D23}"/>
              </a:ext>
            </a:extLst>
          </p:cNvPr>
          <p:cNvSpPr>
            <a:spLocks noGrp="1"/>
          </p:cNvSpPr>
          <p:nvPr>
            <p:ph idx="1"/>
          </p:nvPr>
        </p:nvSpPr>
        <p:spPr>
          <a:xfrm>
            <a:off x="838200" y="1324181"/>
            <a:ext cx="10515600" cy="4046310"/>
          </a:xfrm>
        </p:spPr>
        <p:txBody>
          <a:bodyPr>
            <a:normAutofit/>
          </a:bodyPr>
          <a:lstStyle/>
          <a:p>
            <a:r>
              <a:rPr lang="en-US" dirty="0"/>
              <a:t>Provide broad overview of topical requirements</a:t>
            </a:r>
          </a:p>
          <a:p>
            <a:r>
              <a:rPr lang="en-US" dirty="0"/>
              <a:t>Identify key applications of third-party topical requirement</a:t>
            </a:r>
          </a:p>
          <a:p>
            <a:r>
              <a:rPr lang="en-US" dirty="0"/>
              <a:t>Learn how to adopt third-party topical requirement</a:t>
            </a:r>
          </a:p>
          <a:p>
            <a:r>
              <a:rPr lang="en-US" dirty="0"/>
              <a:t>Learn how to identify when topical requirement is required in an audit engagement</a:t>
            </a:r>
          </a:p>
          <a:p>
            <a:r>
              <a:rPr lang="en-US" dirty="0"/>
              <a:t>Consider attributes of successful adoption of third-party topical requirement</a:t>
            </a:r>
          </a:p>
        </p:txBody>
      </p:sp>
      <p:sp>
        <p:nvSpPr>
          <p:cNvPr id="4" name="Title 1">
            <a:extLst>
              <a:ext uri="{FF2B5EF4-FFF2-40B4-BE49-F238E27FC236}">
                <a16:creationId xmlns:a16="http://schemas.microsoft.com/office/drawing/2014/main" id="{2F58D133-169C-0F6B-964C-2BCFD9B5DF20}"/>
              </a:ext>
            </a:extLst>
          </p:cNvPr>
          <p:cNvSpPr>
            <a:spLocks noGrp="1"/>
          </p:cNvSpPr>
          <p:nvPr>
            <p:ph type="title"/>
          </p:nvPr>
        </p:nvSpPr>
        <p:spPr>
          <a:xfrm>
            <a:off x="838200" y="261887"/>
            <a:ext cx="10515600" cy="873740"/>
          </a:xfrm>
        </p:spPr>
        <p:txBody>
          <a:bodyPr/>
          <a:lstStyle/>
          <a:p>
            <a:r>
              <a:rPr lang="en-US" dirty="0"/>
              <a:t>Objectives</a:t>
            </a:r>
          </a:p>
        </p:txBody>
      </p:sp>
    </p:spTree>
    <p:extLst>
      <p:ext uri="{BB962C8B-B14F-4D97-AF65-F5344CB8AC3E}">
        <p14:creationId xmlns:p14="http://schemas.microsoft.com/office/powerpoint/2010/main" val="73661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3FBC-57F8-3F91-5FE3-83F59179A08F}"/>
              </a:ext>
            </a:extLst>
          </p:cNvPr>
          <p:cNvSpPr>
            <a:spLocks noGrp="1"/>
          </p:cNvSpPr>
          <p:nvPr>
            <p:ph type="title"/>
          </p:nvPr>
        </p:nvSpPr>
        <p:spPr>
          <a:xfrm>
            <a:off x="838200" y="195849"/>
            <a:ext cx="10515600" cy="869649"/>
          </a:xfrm>
        </p:spPr>
        <p:txBody>
          <a:bodyPr/>
          <a:lstStyle/>
          <a:p>
            <a:r>
              <a:rPr lang="en-US" dirty="0"/>
              <a:t>Overview of Topical Requirements</a:t>
            </a:r>
          </a:p>
        </p:txBody>
      </p:sp>
      <p:sp>
        <p:nvSpPr>
          <p:cNvPr id="4" name="TextBox 3">
            <a:extLst>
              <a:ext uri="{FF2B5EF4-FFF2-40B4-BE49-F238E27FC236}">
                <a16:creationId xmlns:a16="http://schemas.microsoft.com/office/drawing/2014/main" id="{63314941-5FB0-E27B-01FB-88907F27810A}"/>
              </a:ext>
            </a:extLst>
          </p:cNvPr>
          <p:cNvSpPr txBox="1"/>
          <p:nvPr/>
        </p:nvSpPr>
        <p:spPr>
          <a:xfrm>
            <a:off x="927748" y="925167"/>
            <a:ext cx="10312029" cy="5241435"/>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Topical Requirements</a:t>
            </a:r>
          </a:p>
          <a:p>
            <a:pPr marL="228600" lvl="1" indent="-228600" fontAlgn="base">
              <a:lnSpc>
                <a:spcPct val="90000"/>
              </a:lnSpc>
              <a:spcBef>
                <a:spcPts val="10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New addition to the Global Internal Audit Standards</a:t>
            </a:r>
          </a:p>
          <a:p>
            <a:pPr marL="228600" lvl="1" indent="-228600" fontAlgn="base">
              <a:lnSpc>
                <a:spcPct val="90000"/>
              </a:lnSpc>
              <a:spcBef>
                <a:spcPts val="10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Mandatory to use if performing an internal audit of an area covered by the topic</a:t>
            </a:r>
          </a:p>
          <a:p>
            <a:pPr marL="228600" lvl="1" indent="-228600" fontAlgn="base">
              <a:lnSpc>
                <a:spcPct val="90000"/>
              </a:lnSpc>
              <a:spcBef>
                <a:spcPts val="10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Recommended for advisory/consulting engagements</a:t>
            </a:r>
          </a:p>
          <a:p>
            <a:pPr marL="228600" lvl="1" indent="-228600" fontAlgn="base">
              <a:lnSpc>
                <a:spcPct val="90000"/>
              </a:lnSpc>
              <a:spcBef>
                <a:spcPts val="10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Applies to all internal audit functions regardless of size</a:t>
            </a:r>
          </a:p>
          <a:p>
            <a:pPr marL="228600" lvl="1" indent="-228600" fontAlgn="base">
              <a:lnSpc>
                <a:spcPct val="90000"/>
              </a:lnSpc>
              <a:spcBef>
                <a:spcPts val="10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Designed to bring about consistency and quality of audit services</a:t>
            </a:r>
          </a:p>
          <a:p>
            <a:pPr marL="228600" lvl="1" indent="-228600" fontAlgn="base">
              <a:lnSpc>
                <a:spcPct val="90000"/>
              </a:lnSpc>
              <a:spcBef>
                <a:spcPts val="10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Subject to external quality assessment review</a:t>
            </a:r>
          </a:p>
          <a:p>
            <a:pPr>
              <a:spcAft>
                <a:spcPts val="600"/>
              </a:spcAft>
            </a:pPr>
            <a:endParaRPr lang="en-US" sz="2000" dirty="0"/>
          </a:p>
        </p:txBody>
      </p:sp>
    </p:spTree>
    <p:extLst>
      <p:ext uri="{BB962C8B-B14F-4D97-AF65-F5344CB8AC3E}">
        <p14:creationId xmlns:p14="http://schemas.microsoft.com/office/powerpoint/2010/main" val="130491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35BE-77BE-D4A4-777D-0F40892EC55B}"/>
              </a:ext>
            </a:extLst>
          </p:cNvPr>
          <p:cNvSpPr txBox="1">
            <a:spLocks/>
          </p:cNvSpPr>
          <p:nvPr/>
        </p:nvSpPr>
        <p:spPr>
          <a:xfrm>
            <a:off x="838200" y="254844"/>
            <a:ext cx="10515600" cy="744288"/>
          </a:xfrm>
          <a:prstGeom prst="rect">
            <a:avLst/>
          </a:prstGeom>
        </p:spPr>
        <p:txBody>
          <a:bodyPr/>
          <a:lstStyle>
            <a:lvl1pPr algn="l" defTabSz="914400" rtl="0" eaLnBrk="1" latinLnBrk="0" hangingPunct="1">
              <a:lnSpc>
                <a:spcPct val="90000"/>
              </a:lnSpc>
              <a:spcBef>
                <a:spcPct val="0"/>
              </a:spcBef>
              <a:buNone/>
              <a:defRPr sz="4400" b="1" i="0" kern="1200">
                <a:solidFill>
                  <a:srgbClr val="1C3F94"/>
                </a:solidFill>
                <a:latin typeface="Arial" panose="020B0604020202020204" pitchFamily="34" charset="0"/>
                <a:ea typeface="+mj-ea"/>
                <a:cs typeface="Arial" panose="020B0604020202020204" pitchFamily="34" charset="0"/>
              </a:defRPr>
            </a:lvl1pPr>
          </a:lstStyle>
          <a:p>
            <a:r>
              <a:rPr lang="en-US" dirty="0"/>
              <a:t>Overview of Topical Requirements</a:t>
            </a:r>
          </a:p>
        </p:txBody>
      </p:sp>
      <p:sp>
        <p:nvSpPr>
          <p:cNvPr id="4" name="TextBox 3">
            <a:extLst>
              <a:ext uri="{FF2B5EF4-FFF2-40B4-BE49-F238E27FC236}">
                <a16:creationId xmlns:a16="http://schemas.microsoft.com/office/drawing/2014/main" id="{C97F275C-2EF6-BBBE-09A2-DA99FBFC73F6}"/>
              </a:ext>
            </a:extLst>
          </p:cNvPr>
          <p:cNvSpPr txBox="1"/>
          <p:nvPr/>
        </p:nvSpPr>
        <p:spPr>
          <a:xfrm>
            <a:off x="907726" y="959093"/>
            <a:ext cx="10515600" cy="4939814"/>
          </a:xfrm>
          <a:prstGeom prst="rect">
            <a:avLst/>
          </a:prstGeom>
          <a:noFill/>
        </p:spPr>
        <p:txBody>
          <a:bodyPr wrap="square">
            <a:spAutoFit/>
          </a:bodyPr>
          <a:lstStyle/>
          <a:p>
            <a:pPr>
              <a:spcAft>
                <a:spcPts val="600"/>
              </a:spcAft>
            </a:pPr>
            <a:r>
              <a:rPr lang="en-US" sz="2800" dirty="0">
                <a:latin typeface="Arial" panose="020B0604020202020204" pitchFamily="34" charset="0"/>
                <a:cs typeface="Arial" panose="020B0604020202020204" pitchFamily="34" charset="0"/>
              </a:rPr>
              <a:t>Topical Requirements are NOT:</a:t>
            </a:r>
          </a:p>
          <a:p>
            <a:pPr lvl="2" indent="-457200" fontAlgn="base">
              <a:spcAft>
                <a:spcPts val="600"/>
              </a:spcAft>
              <a:buFont typeface="Wingdings" panose="05000000000000000000" pitchFamily="2" charset="2"/>
              <a:buChar char="v"/>
            </a:pPr>
            <a:r>
              <a:rPr lang="en-US" sz="2800" dirty="0">
                <a:latin typeface="Arial" panose="020B0604020202020204" pitchFamily="34" charset="0"/>
                <a:cs typeface="Arial" panose="020B0604020202020204" pitchFamily="34" charset="0"/>
              </a:rPr>
              <a:t>Requirements to perform an engagement on the topic</a:t>
            </a:r>
          </a:p>
          <a:p>
            <a:pPr lvl="2" indent="-457200" fontAlgn="base">
              <a:spcAft>
                <a:spcPts val="600"/>
              </a:spcAft>
              <a:buFont typeface="Wingdings" panose="05000000000000000000" pitchFamily="2" charset="2"/>
              <a:buChar char="v"/>
            </a:pPr>
            <a:r>
              <a:rPr lang="en-US" sz="2800" dirty="0">
                <a:latin typeface="Arial" panose="020B0604020202020204" pitchFamily="34" charset="0"/>
                <a:cs typeface="Arial" panose="020B0604020202020204" pitchFamily="34" charset="0"/>
              </a:rPr>
              <a:t>Comprehensive work programs</a:t>
            </a:r>
          </a:p>
          <a:p>
            <a:pPr lvl="2" indent="-457200" fontAlgn="base">
              <a:spcAft>
                <a:spcPts val="600"/>
              </a:spcAft>
              <a:buFont typeface="Wingdings" panose="05000000000000000000" pitchFamily="2" charset="2"/>
              <a:buChar char="v"/>
            </a:pPr>
            <a:r>
              <a:rPr lang="en-US" sz="2800" dirty="0">
                <a:latin typeface="Arial" panose="020B0604020202020204" pitchFamily="34" charset="0"/>
                <a:cs typeface="Arial" panose="020B0604020202020204" pitchFamily="34" charset="0"/>
              </a:rPr>
              <a:t>Meant to address emerging risks</a:t>
            </a:r>
          </a:p>
          <a:p>
            <a:pPr lvl="2" indent="-457200" fontAlgn="base">
              <a:spcAft>
                <a:spcPts val="600"/>
              </a:spcAft>
              <a:buFont typeface="Wingdings" panose="05000000000000000000" pitchFamily="2" charset="2"/>
              <a:buChar char="v"/>
            </a:pPr>
            <a:r>
              <a:rPr lang="en-US" sz="2800" dirty="0">
                <a:latin typeface="Arial" panose="020B0604020202020204" pitchFamily="34" charset="0"/>
                <a:cs typeface="Arial" panose="020B0604020202020204" pitchFamily="34" charset="0"/>
              </a:rPr>
              <a:t>Risk assessment or professional judgement substitutes</a:t>
            </a:r>
          </a:p>
          <a:p>
            <a:pPr lvl="2" indent="-457200" fontAlgn="base">
              <a:spcAft>
                <a:spcPts val="600"/>
              </a:spcAft>
              <a:buFont typeface="Wingdings" panose="05000000000000000000" pitchFamily="2" charset="2"/>
              <a:buChar char="v"/>
            </a:pPr>
            <a:r>
              <a:rPr lang="en-US" sz="2800" dirty="0">
                <a:latin typeface="Arial" panose="020B0604020202020204" pitchFamily="34" charset="0"/>
                <a:cs typeface="Arial" panose="020B0604020202020204" pitchFamily="34" charset="0"/>
              </a:rPr>
              <a:t>A means to replace legal/regulatory requirements</a:t>
            </a:r>
          </a:p>
          <a:p>
            <a:pPr marL="285750" lvl="1" indent="-285750" fontAlgn="base">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Link the IIA’s Three Lines Model and the Global Internal Audit Standards</a:t>
            </a:r>
          </a:p>
          <a:p>
            <a:pPr marL="285750" lvl="1" indent="-285750" fontAlgn="base">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Can be documented in either the audit plan or engagement workpapers (based on professional judgement)</a:t>
            </a:r>
          </a:p>
        </p:txBody>
      </p:sp>
    </p:spTree>
    <p:extLst>
      <p:ext uri="{BB962C8B-B14F-4D97-AF65-F5344CB8AC3E}">
        <p14:creationId xmlns:p14="http://schemas.microsoft.com/office/powerpoint/2010/main" val="34709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DC03-1178-1EC3-A9FB-BA4CAD6E89DC}"/>
              </a:ext>
            </a:extLst>
          </p:cNvPr>
          <p:cNvSpPr txBox="1">
            <a:spLocks/>
          </p:cNvSpPr>
          <p:nvPr/>
        </p:nvSpPr>
        <p:spPr>
          <a:xfrm>
            <a:off x="838200" y="254844"/>
            <a:ext cx="10515600" cy="744288"/>
          </a:xfrm>
          <a:prstGeom prst="rect">
            <a:avLst/>
          </a:prstGeom>
        </p:spPr>
        <p:txBody>
          <a:bodyPr/>
          <a:lstStyle>
            <a:lvl1pPr algn="l" defTabSz="914400" rtl="0" eaLnBrk="1" latinLnBrk="0" hangingPunct="1">
              <a:lnSpc>
                <a:spcPct val="90000"/>
              </a:lnSpc>
              <a:spcBef>
                <a:spcPct val="0"/>
              </a:spcBef>
              <a:buNone/>
              <a:defRPr sz="4400" b="1" i="0" kern="1200">
                <a:solidFill>
                  <a:srgbClr val="1C3F94"/>
                </a:solidFill>
                <a:latin typeface="Arial" panose="020B0604020202020204" pitchFamily="34" charset="0"/>
                <a:ea typeface="+mj-ea"/>
                <a:cs typeface="Arial" panose="020B0604020202020204" pitchFamily="34" charset="0"/>
              </a:defRPr>
            </a:lvl1pPr>
          </a:lstStyle>
          <a:p>
            <a:r>
              <a:rPr lang="en-US" dirty="0"/>
              <a:t>Overview of Topical Requirements</a:t>
            </a:r>
          </a:p>
        </p:txBody>
      </p:sp>
      <p:sp>
        <p:nvSpPr>
          <p:cNvPr id="3" name="TextBox 2">
            <a:extLst>
              <a:ext uri="{FF2B5EF4-FFF2-40B4-BE49-F238E27FC236}">
                <a16:creationId xmlns:a16="http://schemas.microsoft.com/office/drawing/2014/main" id="{7D77BA1C-7CB7-7F39-5EBB-A149D43D053F}"/>
              </a:ext>
            </a:extLst>
          </p:cNvPr>
          <p:cNvSpPr txBox="1"/>
          <p:nvPr/>
        </p:nvSpPr>
        <p:spPr>
          <a:xfrm>
            <a:off x="907726" y="959093"/>
            <a:ext cx="10515600" cy="5293757"/>
          </a:xfrm>
          <a:prstGeom prst="rect">
            <a:avLst/>
          </a:prstGeom>
          <a:noFill/>
        </p:spPr>
        <p:txBody>
          <a:bodyPr wrap="square">
            <a:spAutoFit/>
          </a:bodyPr>
          <a:lstStyle/>
          <a:p>
            <a:pPr>
              <a:spcAft>
                <a:spcPts val="600"/>
              </a:spcAft>
            </a:pPr>
            <a:r>
              <a:rPr lang="en-US" sz="2800" dirty="0">
                <a:latin typeface="Arial" panose="020B0604020202020204" pitchFamily="34" charset="0"/>
                <a:cs typeface="Arial" panose="020B0604020202020204" pitchFamily="34" charset="0"/>
              </a:rPr>
              <a:t>Internal auditors must conduct work in alignment with Domain V: Performing Internal Audit Services</a:t>
            </a:r>
          </a:p>
          <a:p>
            <a:pPr lvl="2" indent="-457200" fontAlgn="base">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Principle 13: Planning Engagements Effectively</a:t>
            </a:r>
          </a:p>
          <a:p>
            <a:pPr lvl="2" indent="-457200" fontAlgn="base">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Principle 14: Conduct Engagement Work</a:t>
            </a:r>
          </a:p>
          <a:p>
            <a:pPr lvl="2" indent="-457200" fontAlgn="base">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Principle 15: Communicate Engagement Results and Monitor Action Plans</a:t>
            </a:r>
          </a:p>
          <a:p>
            <a:pPr marL="0" lvl="1" fontAlgn="base">
              <a:spcAft>
                <a:spcPts val="600"/>
              </a:spcAft>
            </a:pPr>
            <a:r>
              <a:rPr lang="en-US" sz="2800" dirty="0">
                <a:latin typeface="Arial" panose="020B0604020202020204" pitchFamily="34" charset="0"/>
                <a:cs typeface="Arial" panose="020B0604020202020204" pitchFamily="34" charset="0"/>
              </a:rPr>
              <a:t>May need to consider laws/regulations/jurisdictions</a:t>
            </a:r>
          </a:p>
          <a:p>
            <a:pPr lvl="2" indent="-457200" fontAlgn="base">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If already integrated into audit programs, reconcile procedures against topical requirements to determine if coverage is adequate</a:t>
            </a:r>
          </a:p>
          <a:p>
            <a:pPr marL="0" lvl="1" fontAlgn="base">
              <a:spcAft>
                <a:spcPts val="600"/>
              </a:spcAft>
            </a:pP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8333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F1F6-E82E-BEEA-C3B1-2B6F5F260059}"/>
              </a:ext>
            </a:extLst>
          </p:cNvPr>
          <p:cNvSpPr txBox="1">
            <a:spLocks/>
          </p:cNvSpPr>
          <p:nvPr/>
        </p:nvSpPr>
        <p:spPr>
          <a:xfrm>
            <a:off x="838200" y="195849"/>
            <a:ext cx="10515600" cy="869649"/>
          </a:xfrm>
          <a:prstGeom prst="rect">
            <a:avLst/>
          </a:prstGeom>
        </p:spPr>
        <p:txBody>
          <a:bodyPr/>
          <a:lstStyle>
            <a:lvl1pPr algn="l" defTabSz="914400" rtl="0" eaLnBrk="1" latinLnBrk="0" hangingPunct="1">
              <a:lnSpc>
                <a:spcPct val="90000"/>
              </a:lnSpc>
              <a:spcBef>
                <a:spcPct val="0"/>
              </a:spcBef>
              <a:buNone/>
              <a:defRPr sz="4400" b="1" i="0" kern="1200">
                <a:solidFill>
                  <a:srgbClr val="1C3F94"/>
                </a:solidFill>
                <a:latin typeface="Arial" panose="020B0604020202020204" pitchFamily="34" charset="0"/>
                <a:ea typeface="+mj-ea"/>
                <a:cs typeface="Arial" panose="020B0604020202020204" pitchFamily="34" charset="0"/>
              </a:defRPr>
            </a:lvl1pPr>
          </a:lstStyle>
          <a:p>
            <a:r>
              <a:rPr lang="en-US" dirty="0"/>
              <a:t>Overview of Topical Requirements</a:t>
            </a:r>
          </a:p>
        </p:txBody>
      </p:sp>
      <p:sp>
        <p:nvSpPr>
          <p:cNvPr id="3" name="TextBox 2">
            <a:extLst>
              <a:ext uri="{FF2B5EF4-FFF2-40B4-BE49-F238E27FC236}">
                <a16:creationId xmlns:a16="http://schemas.microsoft.com/office/drawing/2014/main" id="{5839ACF2-63AC-34AB-FD67-5491AE622656}"/>
              </a:ext>
            </a:extLst>
          </p:cNvPr>
          <p:cNvSpPr txBox="1"/>
          <p:nvPr/>
        </p:nvSpPr>
        <p:spPr>
          <a:xfrm>
            <a:off x="907726" y="1065498"/>
            <a:ext cx="5072583" cy="2046714"/>
          </a:xfrm>
          <a:prstGeom prst="rect">
            <a:avLst/>
          </a:prstGeom>
          <a:noFill/>
        </p:spPr>
        <p:txBody>
          <a:bodyPr wrap="square">
            <a:spAutoFit/>
          </a:bodyPr>
          <a:lstStyle/>
          <a:p>
            <a:pPr>
              <a:spcAft>
                <a:spcPts val="600"/>
              </a:spcAft>
            </a:pPr>
            <a:r>
              <a:rPr lang="en-US" sz="2800" dirty="0">
                <a:latin typeface="Arial" panose="020B0604020202020204" pitchFamily="34" charset="0"/>
                <a:cs typeface="Arial" panose="020B0604020202020204" pitchFamily="34" charset="0"/>
              </a:rPr>
              <a:t>Topical Requirements Issued:</a:t>
            </a:r>
          </a:p>
          <a:p>
            <a:pPr marL="285750" lvl="1" indent="-285750" fontAlgn="base">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Cybersecurity</a:t>
            </a:r>
          </a:p>
          <a:p>
            <a:pPr marL="285750" lvl="1" indent="-285750" fontAlgn="base">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Third-Party </a:t>
            </a:r>
          </a:p>
          <a:p>
            <a:pPr marL="285750" lvl="1" indent="-285750" fontAlgn="base">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Organizational Behavior</a:t>
            </a:r>
          </a:p>
        </p:txBody>
      </p:sp>
      <p:sp>
        <p:nvSpPr>
          <p:cNvPr id="4" name="TextBox 3">
            <a:extLst>
              <a:ext uri="{FF2B5EF4-FFF2-40B4-BE49-F238E27FC236}">
                <a16:creationId xmlns:a16="http://schemas.microsoft.com/office/drawing/2014/main" id="{284A7B28-FCBF-5AED-94DD-DB551CDE22A9}"/>
              </a:ext>
            </a:extLst>
          </p:cNvPr>
          <p:cNvSpPr txBox="1"/>
          <p:nvPr/>
        </p:nvSpPr>
        <p:spPr>
          <a:xfrm>
            <a:off x="3237108" y="3553956"/>
            <a:ext cx="5486401" cy="1031051"/>
          </a:xfrm>
          <a:prstGeom prst="rect">
            <a:avLst/>
          </a:prstGeom>
          <a:noFill/>
        </p:spPr>
        <p:txBody>
          <a:bodyPr wrap="square">
            <a:spAutoFit/>
          </a:bodyPr>
          <a:lstStyle/>
          <a:p>
            <a:pPr>
              <a:spcAft>
                <a:spcPts val="600"/>
              </a:spcAft>
            </a:pPr>
            <a:r>
              <a:rPr lang="en-US" sz="2800" dirty="0">
                <a:latin typeface="Arial" panose="020B0604020202020204" pitchFamily="34" charset="0"/>
                <a:cs typeface="Arial" panose="020B0604020202020204" pitchFamily="34" charset="0"/>
              </a:rPr>
              <a:t>Upcoming Topical Requirements:</a:t>
            </a:r>
          </a:p>
          <a:p>
            <a:pPr marL="285750" lvl="1" indent="-285750" fontAlgn="base">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Organizational Resilience</a:t>
            </a:r>
          </a:p>
        </p:txBody>
      </p:sp>
      <p:sp>
        <p:nvSpPr>
          <p:cNvPr id="5" name="TextBox 4">
            <a:extLst>
              <a:ext uri="{FF2B5EF4-FFF2-40B4-BE49-F238E27FC236}">
                <a16:creationId xmlns:a16="http://schemas.microsoft.com/office/drawing/2014/main" id="{F07FE1D0-C931-DBD1-8047-76DADF327AF0}"/>
              </a:ext>
            </a:extLst>
          </p:cNvPr>
          <p:cNvSpPr txBox="1"/>
          <p:nvPr/>
        </p:nvSpPr>
        <p:spPr>
          <a:xfrm>
            <a:off x="6211691" y="1065498"/>
            <a:ext cx="5072583" cy="2046714"/>
          </a:xfrm>
          <a:prstGeom prst="rect">
            <a:avLst/>
          </a:prstGeom>
          <a:noFill/>
        </p:spPr>
        <p:txBody>
          <a:bodyPr wrap="square">
            <a:spAutoFit/>
          </a:bodyPr>
          <a:lstStyle/>
          <a:p>
            <a:pPr>
              <a:spcAft>
                <a:spcPts val="600"/>
              </a:spcAft>
            </a:pPr>
            <a:r>
              <a:rPr lang="en-US" sz="2800" dirty="0">
                <a:latin typeface="Arial" panose="020B0604020202020204" pitchFamily="34" charset="0"/>
                <a:cs typeface="Arial" panose="020B0604020202020204" pitchFamily="34" charset="0"/>
              </a:rPr>
              <a:t>Effective Date:</a:t>
            </a:r>
          </a:p>
          <a:p>
            <a:pPr marL="0" lvl="1" fontAlgn="base">
              <a:spcAft>
                <a:spcPts val="600"/>
              </a:spcAft>
            </a:pPr>
            <a:r>
              <a:rPr lang="en-US" sz="2800" dirty="0">
                <a:latin typeface="Arial" panose="020B0604020202020204" pitchFamily="34" charset="0"/>
                <a:cs typeface="Arial" panose="020B0604020202020204" pitchFamily="34" charset="0"/>
              </a:rPr>
              <a:t>February 5, 2026</a:t>
            </a:r>
          </a:p>
          <a:p>
            <a:pPr marL="0" lvl="1" fontAlgn="base">
              <a:spcAft>
                <a:spcPts val="600"/>
              </a:spcAft>
            </a:pPr>
            <a:r>
              <a:rPr lang="en-US" sz="2800" dirty="0">
                <a:latin typeface="Arial" panose="020B0604020202020204" pitchFamily="34" charset="0"/>
                <a:cs typeface="Arial" panose="020B0604020202020204" pitchFamily="34" charset="0"/>
              </a:rPr>
              <a:t>September 16, 2026</a:t>
            </a:r>
          </a:p>
          <a:p>
            <a:pPr marL="0" lvl="1" fontAlgn="base">
              <a:spcAft>
                <a:spcPts val="600"/>
              </a:spcAft>
            </a:pPr>
            <a:r>
              <a:rPr lang="en-US" sz="2800" dirty="0">
                <a:latin typeface="Arial" panose="020B0604020202020204" pitchFamily="34" charset="0"/>
                <a:cs typeface="Arial" panose="020B0604020202020204" pitchFamily="34" charset="0"/>
              </a:rPr>
              <a:t>December 15, 2026</a:t>
            </a:r>
          </a:p>
        </p:txBody>
      </p:sp>
      <p:sp>
        <p:nvSpPr>
          <p:cNvPr id="6" name="Arrow: Right 5">
            <a:extLst>
              <a:ext uri="{FF2B5EF4-FFF2-40B4-BE49-F238E27FC236}">
                <a16:creationId xmlns:a16="http://schemas.microsoft.com/office/drawing/2014/main" id="{579DD033-153C-09A0-6591-5D970CE13833}"/>
              </a:ext>
            </a:extLst>
          </p:cNvPr>
          <p:cNvSpPr/>
          <p:nvPr/>
        </p:nvSpPr>
        <p:spPr>
          <a:xfrm>
            <a:off x="3737693" y="1719037"/>
            <a:ext cx="2473998" cy="307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544BA035-FCE3-A406-3B3F-1924889A9BFA}"/>
              </a:ext>
            </a:extLst>
          </p:cNvPr>
          <p:cNvSpPr/>
          <p:nvPr/>
        </p:nvSpPr>
        <p:spPr>
          <a:xfrm>
            <a:off x="3737693" y="2179575"/>
            <a:ext cx="2473998" cy="307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1EA2ADF8-A676-C9FF-1300-92DD87FD743A}"/>
              </a:ext>
            </a:extLst>
          </p:cNvPr>
          <p:cNvSpPr/>
          <p:nvPr/>
        </p:nvSpPr>
        <p:spPr>
          <a:xfrm>
            <a:off x="5120417" y="2724902"/>
            <a:ext cx="1123533" cy="307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72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CB507-008F-011E-7FEB-4919CE44E2F1}"/>
              </a:ext>
            </a:extLst>
          </p:cNvPr>
          <p:cNvSpPr txBox="1"/>
          <p:nvPr/>
        </p:nvSpPr>
        <p:spPr>
          <a:xfrm>
            <a:off x="280327" y="203147"/>
            <a:ext cx="11600199" cy="769441"/>
          </a:xfrm>
          <a:prstGeom prst="rect">
            <a:avLst/>
          </a:prstGeom>
          <a:noFill/>
        </p:spPr>
        <p:txBody>
          <a:bodyPr wrap="square">
            <a:spAutoFit/>
          </a:bodyPr>
          <a:lstStyle/>
          <a:p>
            <a:r>
              <a:rPr lang="en-US" sz="4400" b="1" dirty="0">
                <a:solidFill>
                  <a:srgbClr val="1C3F94"/>
                </a:solidFill>
                <a:latin typeface="Arial" panose="020B0604020202020204" pitchFamily="34" charset="0"/>
                <a:ea typeface="+mj-ea"/>
                <a:cs typeface="Arial" panose="020B0604020202020204" pitchFamily="34" charset="0"/>
              </a:rPr>
              <a:t>Review of Third-Party Topical Requirement</a:t>
            </a:r>
          </a:p>
        </p:txBody>
      </p:sp>
      <p:sp>
        <p:nvSpPr>
          <p:cNvPr id="4" name="TextBox 3">
            <a:extLst>
              <a:ext uri="{FF2B5EF4-FFF2-40B4-BE49-F238E27FC236}">
                <a16:creationId xmlns:a16="http://schemas.microsoft.com/office/drawing/2014/main" id="{006EB78E-BEB0-B0BE-2D30-AB1003114D33}"/>
              </a:ext>
            </a:extLst>
          </p:cNvPr>
          <p:cNvSpPr txBox="1"/>
          <p:nvPr/>
        </p:nvSpPr>
        <p:spPr>
          <a:xfrm>
            <a:off x="907726" y="1065498"/>
            <a:ext cx="10515600" cy="4231928"/>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Third party defined</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Any individual, group or entity that your organization has a business relationship with</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Vendors, suppliers, contractors, subcontractors, outsourced service providers, other agencies and consultants</a:t>
            </a:r>
          </a:p>
          <a:p>
            <a:pPr marL="914400" lvl="1" indent="-457200">
              <a:spcAft>
                <a:spcPts val="6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Downstream subcontractors</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Engaging with third parties creates risks that must be known and managed</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Impact of third party’s failure to perform as expected for any reason can impact your organization</a:t>
            </a:r>
          </a:p>
        </p:txBody>
      </p:sp>
    </p:spTree>
    <p:extLst>
      <p:ext uri="{BB962C8B-B14F-4D97-AF65-F5344CB8AC3E}">
        <p14:creationId xmlns:p14="http://schemas.microsoft.com/office/powerpoint/2010/main" val="2115407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3c5f9c-3e24-4f7a-976a-7e11b5d0ad11" xsi:nil="true"/>
    <lcf76f155ced4ddcb4097134ff3c332f xmlns="6a14ffba-8f1c-4d10-af01-ae154dbd531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D8CECF97277543A5E9D3D1D281E1C9" ma:contentTypeVersion="15" ma:contentTypeDescription="Create a new document." ma:contentTypeScope="" ma:versionID="955f1cafef099e37f32c9ca022dd83a4">
  <xsd:schema xmlns:xsd="http://www.w3.org/2001/XMLSchema" xmlns:xs="http://www.w3.org/2001/XMLSchema" xmlns:p="http://schemas.microsoft.com/office/2006/metadata/properties" xmlns:ns2="6a14ffba-8f1c-4d10-af01-ae154dbd531f" xmlns:ns3="133c5f9c-3e24-4f7a-976a-7e11b5d0ad11" targetNamespace="http://schemas.microsoft.com/office/2006/metadata/properties" ma:root="true" ma:fieldsID="f0f030521a26037b6394b585fb0cada0" ns2:_="" ns3:_="">
    <xsd:import namespace="6a14ffba-8f1c-4d10-af01-ae154dbd531f"/>
    <xsd:import namespace="133c5f9c-3e24-4f7a-976a-7e11b5d0ad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4ffba-8f1c-4d10-af01-ae154dbd5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b52383-127c-47be-ae82-bafae2b4737f"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3c5f9c-3e24-4f7a-976a-7e11b5d0ad1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f57eec-5ee8-41c2-9076-598c2bb67857}" ma:internalName="TaxCatchAll" ma:showField="CatchAllData" ma:web="133c5f9c-3e24-4f7a-976a-7e11b5d0ad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47E821-8008-4273-8F90-65881FC3EB82}">
  <ds:schemaRefs>
    <ds:schemaRef ds:uri="http://schemas.openxmlformats.org/package/2006/metadata/core-properties"/>
    <ds:schemaRef ds:uri="http://www.w3.org/XML/1998/namespace"/>
    <ds:schemaRef ds:uri="bff12c65-967a-4018-a79b-6a01a20e6253"/>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82503f46-9826-42c2-86ff-ea7cbe387080"/>
    <ds:schemaRef ds:uri="http://purl.org/dc/dcmitype/"/>
    <ds:schemaRef ds:uri="133c5f9c-3e24-4f7a-976a-7e11b5d0ad11"/>
    <ds:schemaRef ds:uri="6a14ffba-8f1c-4d10-af01-ae154dbd531f"/>
  </ds:schemaRefs>
</ds:datastoreItem>
</file>

<file path=customXml/itemProps2.xml><?xml version="1.0" encoding="utf-8"?>
<ds:datastoreItem xmlns:ds="http://schemas.openxmlformats.org/officeDocument/2006/customXml" ds:itemID="{39DA8C29-DDB1-4DB7-B0B7-F9F8053C6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4ffba-8f1c-4d10-af01-ae154dbd531f"/>
    <ds:schemaRef ds:uri="133c5f9c-3e24-4f7a-976a-7e11b5d0a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AF063F-E888-4CE2-B713-7B4FE7BE35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1098</TotalTime>
  <Words>2847</Words>
  <Application>Microsoft Office PowerPoint</Application>
  <PresentationFormat>Widescreen</PresentationFormat>
  <Paragraphs>275</Paragraphs>
  <Slides>24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Wingdings</vt:lpstr>
      <vt:lpstr>Office Theme</vt:lpstr>
      <vt:lpstr>PowerPoint Presentation</vt:lpstr>
      <vt:lpstr>Third Party Risk and the IIA’s Topical Requirement</vt:lpstr>
      <vt:lpstr>Agenda</vt:lpstr>
      <vt:lpstr>Objectives</vt:lpstr>
      <vt:lpstr>Overview of Topical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Dobbs</dc:creator>
  <cp:lastModifiedBy>Warner, Brent</cp:lastModifiedBy>
  <cp:revision>19</cp:revision>
  <dcterms:created xsi:type="dcterms:W3CDTF">2024-01-11T21:45:42Z</dcterms:created>
  <dcterms:modified xsi:type="dcterms:W3CDTF">2026-02-23T14:57:27Z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0x010100A2D8CECF97277543A5E9D3D1D281E1C9</vt:lpwstr>
  </property>
  <property fmtid="{D5CDD505-2E9C-101B-9397-08002B2CF9AE}" pid="3" name="MediaServiceImageTags">
    <vt:lpwstr/>
  </property>
</Properties>
</file>