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6" r:id="rId6"/>
    <p:sldId id="258" r:id="rId7"/>
    <p:sldId id="259" r:id="rId8"/>
    <p:sldId id="266" r:id="rId9"/>
    <p:sldId id="301" r:id="rId10"/>
    <p:sldId id="302" r:id="rId11"/>
    <p:sldId id="267" r:id="rId12"/>
    <p:sldId id="268" r:id="rId13"/>
    <p:sldId id="269" r:id="rId14"/>
    <p:sldId id="270" r:id="rId15"/>
    <p:sldId id="271" r:id="rId16"/>
    <p:sldId id="272" r:id="rId17"/>
    <p:sldId id="303" r:id="rId18"/>
    <p:sldId id="273" r:id="rId19"/>
    <p:sldId id="274" r:id="rId20"/>
    <p:sldId id="275" r:id="rId21"/>
    <p:sldId id="276" r:id="rId22"/>
    <p:sldId id="277" r:id="rId23"/>
    <p:sldId id="282" r:id="rId24"/>
    <p:sldId id="279" r:id="rId25"/>
    <p:sldId id="280" r:id="rId26"/>
    <p:sldId id="281" r:id="rId27"/>
    <p:sldId id="283" r:id="rId28"/>
    <p:sldId id="284" r:id="rId29"/>
    <p:sldId id="285" r:id="rId30"/>
    <p:sldId id="286" r:id="rId31"/>
    <p:sldId id="287" r:id="rId32"/>
    <p:sldId id="304" r:id="rId33"/>
    <p:sldId id="288" r:id="rId34"/>
    <p:sldId id="289" r:id="rId35"/>
    <p:sldId id="290" r:id="rId36"/>
    <p:sldId id="291" r:id="rId37"/>
    <p:sldId id="305" r:id="rId38"/>
    <p:sldId id="292" r:id="rId39"/>
    <p:sldId id="293" r:id="rId40"/>
    <p:sldId id="294" r:id="rId41"/>
    <p:sldId id="295" r:id="rId42"/>
    <p:sldId id="296" r:id="rId43"/>
    <p:sldId id="297" r:id="rId44"/>
    <p:sldId id="298" r:id="rId45"/>
    <p:sldId id="299" r:id="rId46"/>
    <p:sldId id="300" r:id="rId47"/>
    <p:sldId id="26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F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7EABF-3F64-3D40-B978-E8788463AD0B}" v="3" dt="2025-10-31T20:46:52.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1"/>
    <p:restoredTop sz="79915" autoAdjust="0"/>
  </p:normalViewPr>
  <p:slideViewPr>
    <p:cSldViewPr snapToGrid="0">
      <p:cViewPr varScale="1">
        <p:scale>
          <a:sx n="50" d="100"/>
          <a:sy n="50" d="100"/>
        </p:scale>
        <p:origin x="11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4574D9-01F9-4212-9D51-CAF4480D6ED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3077B482-0DF3-4A3B-A8E5-414B7F6AE62B}">
      <dgm:prSet phldrT="[Text]" phldr="0" custT="1"/>
      <dgm:spPr/>
      <dgm:t>
        <a:bodyPr/>
        <a:lstStyle/>
        <a:p>
          <a:r>
            <a:rPr lang="en-US" sz="1600" dirty="0">
              <a:latin typeface="Arial" panose="020B0604020202020204" pitchFamily="34" charset="0"/>
              <a:cs typeface="Arial" panose="020B0604020202020204" pitchFamily="34" charset="0"/>
            </a:rPr>
            <a:t>Current Environment</a:t>
          </a:r>
        </a:p>
      </dgm:t>
    </dgm:pt>
    <dgm:pt modelId="{F754C97E-4793-421F-A906-CFF01E80FB68}" type="parTrans" cxnId="{E39B97A3-2A6B-436D-8858-237FD4E6BFA8}">
      <dgm:prSet/>
      <dgm:spPr/>
      <dgm:t>
        <a:bodyPr/>
        <a:lstStyle/>
        <a:p>
          <a:endParaRPr lang="en-US" sz="1600">
            <a:latin typeface="Arial" panose="020B0604020202020204" pitchFamily="34" charset="0"/>
            <a:cs typeface="Arial" panose="020B0604020202020204" pitchFamily="34" charset="0"/>
          </a:endParaRPr>
        </a:p>
      </dgm:t>
    </dgm:pt>
    <dgm:pt modelId="{3138FBC3-5C33-4052-A6FE-3F617B38555B}" type="sibTrans" cxnId="{E39B97A3-2A6B-436D-8858-237FD4E6BFA8}">
      <dgm:prSet/>
      <dgm:spPr/>
      <dgm:t>
        <a:bodyPr/>
        <a:lstStyle/>
        <a:p>
          <a:endParaRPr lang="en-US" sz="1600">
            <a:latin typeface="Arial" panose="020B0604020202020204" pitchFamily="34" charset="0"/>
            <a:cs typeface="Arial" panose="020B0604020202020204" pitchFamily="34" charset="0"/>
          </a:endParaRPr>
        </a:p>
      </dgm:t>
    </dgm:pt>
    <dgm:pt modelId="{07C165BD-FD36-4A19-A472-7A9C76EC6ED5}">
      <dgm:prSet phldrT="[Text]" phldr="0" custT="1"/>
      <dgm:spPr/>
      <dgm:t>
        <a:bodyPr/>
        <a:lstStyle/>
        <a:p>
          <a:r>
            <a:rPr lang="en-US" sz="1600" dirty="0">
              <a:latin typeface="Arial" panose="020B0604020202020204" pitchFamily="34" charset="0"/>
              <a:cs typeface="Arial" panose="020B0604020202020204" pitchFamily="34" charset="0"/>
            </a:rPr>
            <a:t>Technical Aspects</a:t>
          </a:r>
        </a:p>
      </dgm:t>
    </dgm:pt>
    <dgm:pt modelId="{5FC73531-3468-4543-A206-C7B923071BEE}" type="parTrans" cxnId="{FF87CFC1-251B-4C22-B4F5-627448CB68B1}">
      <dgm:prSet/>
      <dgm:spPr/>
      <dgm:t>
        <a:bodyPr/>
        <a:lstStyle/>
        <a:p>
          <a:endParaRPr lang="en-US" sz="1600">
            <a:latin typeface="Arial" panose="020B0604020202020204" pitchFamily="34" charset="0"/>
            <a:cs typeface="Arial" panose="020B0604020202020204" pitchFamily="34" charset="0"/>
          </a:endParaRPr>
        </a:p>
      </dgm:t>
    </dgm:pt>
    <dgm:pt modelId="{488531E5-51A6-45B5-A1DF-862CE0B91182}" type="sibTrans" cxnId="{FF87CFC1-251B-4C22-B4F5-627448CB68B1}">
      <dgm:prSet/>
      <dgm:spPr/>
      <dgm:t>
        <a:bodyPr/>
        <a:lstStyle/>
        <a:p>
          <a:endParaRPr lang="en-US" sz="1600">
            <a:latin typeface="Arial" panose="020B0604020202020204" pitchFamily="34" charset="0"/>
            <a:cs typeface="Arial" panose="020B0604020202020204" pitchFamily="34" charset="0"/>
          </a:endParaRPr>
        </a:p>
      </dgm:t>
    </dgm:pt>
    <dgm:pt modelId="{ABCB1A9F-4CF6-4F23-8774-DB160DD95E29}">
      <dgm:prSet phldrT="[Text]" phldr="0" custT="1"/>
      <dgm:spPr/>
      <dgm:t>
        <a:bodyPr/>
        <a:lstStyle/>
        <a:p>
          <a:r>
            <a:rPr lang="en-US" sz="1600">
              <a:latin typeface="Arial" panose="020B0604020202020204" pitchFamily="34" charset="0"/>
              <a:cs typeface="Arial" panose="020B0604020202020204" pitchFamily="34" charset="0"/>
            </a:rPr>
            <a:t>Traits of Effective Communication</a:t>
          </a:r>
          <a:endParaRPr lang="en-US" sz="1600" dirty="0">
            <a:latin typeface="Arial" panose="020B0604020202020204" pitchFamily="34" charset="0"/>
            <a:cs typeface="Arial" panose="020B0604020202020204" pitchFamily="34" charset="0"/>
          </a:endParaRPr>
        </a:p>
      </dgm:t>
    </dgm:pt>
    <dgm:pt modelId="{A9F5AF5A-F9E9-4E30-93F8-6AC63FF4B865}" type="parTrans" cxnId="{858D7CB8-4011-4692-9F79-4D9324E6D2DD}">
      <dgm:prSet/>
      <dgm:spPr/>
      <dgm:t>
        <a:bodyPr/>
        <a:lstStyle/>
        <a:p>
          <a:endParaRPr lang="en-US" sz="1600">
            <a:latin typeface="Arial" panose="020B0604020202020204" pitchFamily="34" charset="0"/>
            <a:cs typeface="Arial" panose="020B0604020202020204" pitchFamily="34" charset="0"/>
          </a:endParaRPr>
        </a:p>
      </dgm:t>
    </dgm:pt>
    <dgm:pt modelId="{D8136375-B32B-4DCC-BC2B-979CFE985523}" type="sibTrans" cxnId="{858D7CB8-4011-4692-9F79-4D9324E6D2DD}">
      <dgm:prSet/>
      <dgm:spPr/>
      <dgm:t>
        <a:bodyPr/>
        <a:lstStyle/>
        <a:p>
          <a:endParaRPr lang="en-US" sz="1600">
            <a:latin typeface="Arial" panose="020B0604020202020204" pitchFamily="34" charset="0"/>
            <a:cs typeface="Arial" panose="020B0604020202020204" pitchFamily="34" charset="0"/>
          </a:endParaRPr>
        </a:p>
      </dgm:t>
    </dgm:pt>
    <dgm:pt modelId="{AAF669FE-DD5A-4EBE-AE8B-C80EB8BDACEA}">
      <dgm:prSet phldrT="[Text]" phldr="0" custT="1"/>
      <dgm:spPr/>
      <dgm:t>
        <a:bodyPr/>
        <a:lstStyle/>
        <a:p>
          <a:r>
            <a:rPr lang="en-US" sz="1600" dirty="0">
              <a:latin typeface="Arial" panose="020B0604020202020204" pitchFamily="34" charset="0"/>
              <a:cs typeface="Arial" panose="020B0604020202020204" pitchFamily="34" charset="0"/>
            </a:rPr>
            <a:t>Communications Mindset</a:t>
          </a:r>
        </a:p>
      </dgm:t>
    </dgm:pt>
    <dgm:pt modelId="{7653A8F9-A305-4D6E-8BD4-4E5D3E8B109B}" type="parTrans" cxnId="{7469E7A9-5598-4699-97FA-A70E022D2C59}">
      <dgm:prSet/>
      <dgm:spPr/>
      <dgm:t>
        <a:bodyPr/>
        <a:lstStyle/>
        <a:p>
          <a:endParaRPr lang="en-US" sz="1600">
            <a:latin typeface="Arial" panose="020B0604020202020204" pitchFamily="34" charset="0"/>
            <a:cs typeface="Arial" panose="020B0604020202020204" pitchFamily="34" charset="0"/>
          </a:endParaRPr>
        </a:p>
      </dgm:t>
    </dgm:pt>
    <dgm:pt modelId="{AD0C4A63-4BDA-449D-BA3B-5D7B762606DC}" type="sibTrans" cxnId="{7469E7A9-5598-4699-97FA-A70E022D2C59}">
      <dgm:prSet/>
      <dgm:spPr/>
      <dgm:t>
        <a:bodyPr/>
        <a:lstStyle/>
        <a:p>
          <a:endParaRPr lang="en-US" sz="1600">
            <a:latin typeface="Arial" panose="020B0604020202020204" pitchFamily="34" charset="0"/>
            <a:cs typeface="Arial" panose="020B0604020202020204" pitchFamily="34" charset="0"/>
          </a:endParaRPr>
        </a:p>
      </dgm:t>
    </dgm:pt>
    <dgm:pt modelId="{BECF3C8E-3E93-4DE6-836A-94B400539C94}" type="pres">
      <dgm:prSet presAssocID="{774574D9-01F9-4212-9D51-CAF4480D6EDA}" presName="CompostProcess" presStyleCnt="0">
        <dgm:presLayoutVars>
          <dgm:dir/>
          <dgm:resizeHandles val="exact"/>
        </dgm:presLayoutVars>
      </dgm:prSet>
      <dgm:spPr/>
    </dgm:pt>
    <dgm:pt modelId="{B7F08B6C-C6EA-4A8A-B2F4-9FD74F602776}" type="pres">
      <dgm:prSet presAssocID="{774574D9-01F9-4212-9D51-CAF4480D6EDA}" presName="arrow" presStyleLbl="bgShp" presStyleIdx="0" presStyleCnt="1"/>
      <dgm:spPr/>
    </dgm:pt>
    <dgm:pt modelId="{F6255431-852B-459B-89F1-6C383B86ED51}" type="pres">
      <dgm:prSet presAssocID="{774574D9-01F9-4212-9D51-CAF4480D6EDA}" presName="linearProcess" presStyleCnt="0"/>
      <dgm:spPr/>
    </dgm:pt>
    <dgm:pt modelId="{523E0D59-A239-407B-B3D5-00E5C95263F6}" type="pres">
      <dgm:prSet presAssocID="{3077B482-0DF3-4A3B-A8E5-414B7F6AE62B}" presName="textNode" presStyleLbl="node1" presStyleIdx="0" presStyleCnt="4">
        <dgm:presLayoutVars>
          <dgm:bulletEnabled val="1"/>
        </dgm:presLayoutVars>
      </dgm:prSet>
      <dgm:spPr/>
    </dgm:pt>
    <dgm:pt modelId="{32210BA3-34FA-4B01-8CA6-000FA9FCA94A}" type="pres">
      <dgm:prSet presAssocID="{3138FBC3-5C33-4052-A6FE-3F617B38555B}" presName="sibTrans" presStyleCnt="0"/>
      <dgm:spPr/>
    </dgm:pt>
    <dgm:pt modelId="{E90904E0-908D-489C-9D27-6C331FC40F18}" type="pres">
      <dgm:prSet presAssocID="{07C165BD-FD36-4A19-A472-7A9C76EC6ED5}" presName="textNode" presStyleLbl="node1" presStyleIdx="1" presStyleCnt="4">
        <dgm:presLayoutVars>
          <dgm:bulletEnabled val="1"/>
        </dgm:presLayoutVars>
      </dgm:prSet>
      <dgm:spPr/>
    </dgm:pt>
    <dgm:pt modelId="{636C9773-31FC-4871-B5CC-5B09A4066E67}" type="pres">
      <dgm:prSet presAssocID="{488531E5-51A6-45B5-A1DF-862CE0B91182}" presName="sibTrans" presStyleCnt="0"/>
      <dgm:spPr/>
    </dgm:pt>
    <dgm:pt modelId="{5A7428BD-7A13-4A9A-8FC4-C958CF86BA4D}" type="pres">
      <dgm:prSet presAssocID="{ABCB1A9F-4CF6-4F23-8774-DB160DD95E29}" presName="textNode" presStyleLbl="node1" presStyleIdx="2" presStyleCnt="4">
        <dgm:presLayoutVars>
          <dgm:bulletEnabled val="1"/>
        </dgm:presLayoutVars>
      </dgm:prSet>
      <dgm:spPr/>
    </dgm:pt>
    <dgm:pt modelId="{45170CD2-0187-4F9B-8EEC-7A5C4FAD19D4}" type="pres">
      <dgm:prSet presAssocID="{D8136375-B32B-4DCC-BC2B-979CFE985523}" presName="sibTrans" presStyleCnt="0"/>
      <dgm:spPr/>
    </dgm:pt>
    <dgm:pt modelId="{BEEF0098-8757-4AA5-A62A-765706B2239D}" type="pres">
      <dgm:prSet presAssocID="{AAF669FE-DD5A-4EBE-AE8B-C80EB8BDACEA}" presName="textNode" presStyleLbl="node1" presStyleIdx="3" presStyleCnt="4">
        <dgm:presLayoutVars>
          <dgm:bulletEnabled val="1"/>
        </dgm:presLayoutVars>
      </dgm:prSet>
      <dgm:spPr/>
    </dgm:pt>
  </dgm:ptLst>
  <dgm:cxnLst>
    <dgm:cxn modelId="{B61D436F-4D3C-4009-BFCC-1AA93B16231C}" type="presOf" srcId="{ABCB1A9F-4CF6-4F23-8774-DB160DD95E29}" destId="{5A7428BD-7A13-4A9A-8FC4-C958CF86BA4D}" srcOrd="0" destOrd="0" presId="urn:microsoft.com/office/officeart/2005/8/layout/hProcess9"/>
    <dgm:cxn modelId="{E39B97A3-2A6B-436D-8858-237FD4E6BFA8}" srcId="{774574D9-01F9-4212-9D51-CAF4480D6EDA}" destId="{3077B482-0DF3-4A3B-A8E5-414B7F6AE62B}" srcOrd="0" destOrd="0" parTransId="{F754C97E-4793-421F-A906-CFF01E80FB68}" sibTransId="{3138FBC3-5C33-4052-A6FE-3F617B38555B}"/>
    <dgm:cxn modelId="{7469E7A9-5598-4699-97FA-A70E022D2C59}" srcId="{774574D9-01F9-4212-9D51-CAF4480D6EDA}" destId="{AAF669FE-DD5A-4EBE-AE8B-C80EB8BDACEA}" srcOrd="3" destOrd="0" parTransId="{7653A8F9-A305-4D6E-8BD4-4E5D3E8B109B}" sibTransId="{AD0C4A63-4BDA-449D-BA3B-5D7B762606DC}"/>
    <dgm:cxn modelId="{858D7CB8-4011-4692-9F79-4D9324E6D2DD}" srcId="{774574D9-01F9-4212-9D51-CAF4480D6EDA}" destId="{ABCB1A9F-4CF6-4F23-8774-DB160DD95E29}" srcOrd="2" destOrd="0" parTransId="{A9F5AF5A-F9E9-4E30-93F8-6AC63FF4B865}" sibTransId="{D8136375-B32B-4DCC-BC2B-979CFE985523}"/>
    <dgm:cxn modelId="{FF87CFC1-251B-4C22-B4F5-627448CB68B1}" srcId="{774574D9-01F9-4212-9D51-CAF4480D6EDA}" destId="{07C165BD-FD36-4A19-A472-7A9C76EC6ED5}" srcOrd="1" destOrd="0" parTransId="{5FC73531-3468-4543-A206-C7B923071BEE}" sibTransId="{488531E5-51A6-45B5-A1DF-862CE0B91182}"/>
    <dgm:cxn modelId="{91BB6EC8-F7F2-46C3-BCAF-D00BC013EB2C}" type="presOf" srcId="{07C165BD-FD36-4A19-A472-7A9C76EC6ED5}" destId="{E90904E0-908D-489C-9D27-6C331FC40F18}" srcOrd="0" destOrd="0" presId="urn:microsoft.com/office/officeart/2005/8/layout/hProcess9"/>
    <dgm:cxn modelId="{38F770E5-8C60-465F-BFCD-8C6244F85F4D}" type="presOf" srcId="{3077B482-0DF3-4A3B-A8E5-414B7F6AE62B}" destId="{523E0D59-A239-407B-B3D5-00E5C95263F6}" srcOrd="0" destOrd="0" presId="urn:microsoft.com/office/officeart/2005/8/layout/hProcess9"/>
    <dgm:cxn modelId="{D7E3D0F5-EB12-4C46-9AEF-D5E48342A677}" type="presOf" srcId="{774574D9-01F9-4212-9D51-CAF4480D6EDA}" destId="{BECF3C8E-3E93-4DE6-836A-94B400539C94}" srcOrd="0" destOrd="0" presId="urn:microsoft.com/office/officeart/2005/8/layout/hProcess9"/>
    <dgm:cxn modelId="{C6DE6BF6-07C0-492E-92C0-14ADD1B606B7}" type="presOf" srcId="{AAF669FE-DD5A-4EBE-AE8B-C80EB8BDACEA}" destId="{BEEF0098-8757-4AA5-A62A-765706B2239D}" srcOrd="0" destOrd="0" presId="urn:microsoft.com/office/officeart/2005/8/layout/hProcess9"/>
    <dgm:cxn modelId="{19CEB72A-76EA-46C6-8A22-5900A0B46AAE}" type="presParOf" srcId="{BECF3C8E-3E93-4DE6-836A-94B400539C94}" destId="{B7F08B6C-C6EA-4A8A-B2F4-9FD74F602776}" srcOrd="0" destOrd="0" presId="urn:microsoft.com/office/officeart/2005/8/layout/hProcess9"/>
    <dgm:cxn modelId="{3489BC23-F0AE-421F-88C9-25F9660C3652}" type="presParOf" srcId="{BECF3C8E-3E93-4DE6-836A-94B400539C94}" destId="{F6255431-852B-459B-89F1-6C383B86ED51}" srcOrd="1" destOrd="0" presId="urn:microsoft.com/office/officeart/2005/8/layout/hProcess9"/>
    <dgm:cxn modelId="{C6781A21-1A15-4208-A236-4CE4E2B41577}" type="presParOf" srcId="{F6255431-852B-459B-89F1-6C383B86ED51}" destId="{523E0D59-A239-407B-B3D5-00E5C95263F6}" srcOrd="0" destOrd="0" presId="urn:microsoft.com/office/officeart/2005/8/layout/hProcess9"/>
    <dgm:cxn modelId="{A03F02A8-2863-477D-BFE3-2BA8D7D4082B}" type="presParOf" srcId="{F6255431-852B-459B-89F1-6C383B86ED51}" destId="{32210BA3-34FA-4B01-8CA6-000FA9FCA94A}" srcOrd="1" destOrd="0" presId="urn:microsoft.com/office/officeart/2005/8/layout/hProcess9"/>
    <dgm:cxn modelId="{82546BB2-8218-4DCD-8194-467F416F914F}" type="presParOf" srcId="{F6255431-852B-459B-89F1-6C383B86ED51}" destId="{E90904E0-908D-489C-9D27-6C331FC40F18}" srcOrd="2" destOrd="0" presId="urn:microsoft.com/office/officeart/2005/8/layout/hProcess9"/>
    <dgm:cxn modelId="{B1A96EE9-C021-4007-8607-44D058DF18CE}" type="presParOf" srcId="{F6255431-852B-459B-89F1-6C383B86ED51}" destId="{636C9773-31FC-4871-B5CC-5B09A4066E67}" srcOrd="3" destOrd="0" presId="urn:microsoft.com/office/officeart/2005/8/layout/hProcess9"/>
    <dgm:cxn modelId="{D687200B-F478-46EF-9A81-FDCA30CFEB7D}" type="presParOf" srcId="{F6255431-852B-459B-89F1-6C383B86ED51}" destId="{5A7428BD-7A13-4A9A-8FC4-C958CF86BA4D}" srcOrd="4" destOrd="0" presId="urn:microsoft.com/office/officeart/2005/8/layout/hProcess9"/>
    <dgm:cxn modelId="{31C0F7D4-D199-45E5-81BF-6B11E445E1F4}" type="presParOf" srcId="{F6255431-852B-459B-89F1-6C383B86ED51}" destId="{45170CD2-0187-4F9B-8EEC-7A5C4FAD19D4}" srcOrd="5" destOrd="0" presId="urn:microsoft.com/office/officeart/2005/8/layout/hProcess9"/>
    <dgm:cxn modelId="{D8598369-2C54-4AA9-B1D3-CA172B6B2EF4}" type="presParOf" srcId="{F6255431-852B-459B-89F1-6C383B86ED51}" destId="{BEEF0098-8757-4AA5-A62A-765706B2239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8B6C-C6EA-4A8A-B2F4-9FD74F602776}">
      <dsp:nvSpPr>
        <dsp:cNvPr id="0" name=""/>
        <dsp:cNvSpPr/>
      </dsp:nvSpPr>
      <dsp:spPr>
        <a:xfrm>
          <a:off x="626200" y="0"/>
          <a:ext cx="7096943" cy="48816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E0D59-A239-407B-B3D5-00E5C95263F6}">
      <dsp:nvSpPr>
        <dsp:cNvPr id="0" name=""/>
        <dsp:cNvSpPr/>
      </dsp:nvSpPr>
      <dsp:spPr>
        <a:xfrm>
          <a:off x="2853" y="1464491"/>
          <a:ext cx="1854141" cy="1952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Current Environment</a:t>
          </a:r>
        </a:p>
      </dsp:txBody>
      <dsp:txXfrm>
        <a:off x="93365" y="1555003"/>
        <a:ext cx="1673117" cy="1771631"/>
      </dsp:txXfrm>
    </dsp:sp>
    <dsp:sp modelId="{E90904E0-908D-489C-9D27-6C331FC40F18}">
      <dsp:nvSpPr>
        <dsp:cNvPr id="0" name=""/>
        <dsp:cNvSpPr/>
      </dsp:nvSpPr>
      <dsp:spPr>
        <a:xfrm>
          <a:off x="2166019" y="1464491"/>
          <a:ext cx="1854141" cy="1952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Technical Aspects</a:t>
          </a:r>
        </a:p>
      </dsp:txBody>
      <dsp:txXfrm>
        <a:off x="2256531" y="1555003"/>
        <a:ext cx="1673117" cy="1771631"/>
      </dsp:txXfrm>
    </dsp:sp>
    <dsp:sp modelId="{5A7428BD-7A13-4A9A-8FC4-C958CF86BA4D}">
      <dsp:nvSpPr>
        <dsp:cNvPr id="0" name=""/>
        <dsp:cNvSpPr/>
      </dsp:nvSpPr>
      <dsp:spPr>
        <a:xfrm>
          <a:off x="4329184" y="1464491"/>
          <a:ext cx="1854141" cy="1952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Traits of Effective Communication</a:t>
          </a:r>
          <a:endParaRPr lang="en-US" sz="1600" kern="1200" dirty="0">
            <a:latin typeface="Arial" panose="020B0604020202020204" pitchFamily="34" charset="0"/>
            <a:cs typeface="Arial" panose="020B0604020202020204" pitchFamily="34" charset="0"/>
          </a:endParaRPr>
        </a:p>
      </dsp:txBody>
      <dsp:txXfrm>
        <a:off x="4419696" y="1555003"/>
        <a:ext cx="1673117" cy="1771631"/>
      </dsp:txXfrm>
    </dsp:sp>
    <dsp:sp modelId="{BEEF0098-8757-4AA5-A62A-765706B2239D}">
      <dsp:nvSpPr>
        <dsp:cNvPr id="0" name=""/>
        <dsp:cNvSpPr/>
      </dsp:nvSpPr>
      <dsp:spPr>
        <a:xfrm>
          <a:off x="6492349" y="1464491"/>
          <a:ext cx="1854141" cy="1952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Communications Mindset</a:t>
          </a:r>
        </a:p>
      </dsp:txBody>
      <dsp:txXfrm>
        <a:off x="6582861" y="1555003"/>
        <a:ext cx="1673117" cy="17716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white cover with blue triangles and text&#10;&#10;AI-generated content may be incorrect.">
            <a:extLst>
              <a:ext uri="{FF2B5EF4-FFF2-40B4-BE49-F238E27FC236}">
                <a16:creationId xmlns:a16="http://schemas.microsoft.com/office/drawing/2014/main" id="{22E60DA8-9809-FF22-78D6-6464D69EF5E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43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5AA2-4323-1D05-8FEF-816ADD50C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E2ADB7-DBCE-9ED8-9024-0F459A513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9F03C-4000-687C-A22F-1A628EFAC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8674F-F340-CDAA-D8D1-A96BD5EC6629}"/>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6" name="Footer Placeholder 5">
            <a:extLst>
              <a:ext uri="{FF2B5EF4-FFF2-40B4-BE49-F238E27FC236}">
                <a16:creationId xmlns:a16="http://schemas.microsoft.com/office/drawing/2014/main" id="{7A1FA29A-DD66-C39C-8529-2B74945354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F14903-437F-1A4D-B572-FB56C561E300}"/>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10543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5CFC-A95F-C90F-C5E0-6745B823AD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9D1C79-694E-F8F9-781C-4454B41D1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1A0EA-38B8-80F5-535D-FD934BBFF0A6}"/>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5" name="Footer Placeholder 4">
            <a:extLst>
              <a:ext uri="{FF2B5EF4-FFF2-40B4-BE49-F238E27FC236}">
                <a16:creationId xmlns:a16="http://schemas.microsoft.com/office/drawing/2014/main" id="{738794B5-0F83-C79F-6359-74F975998C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CF2856-4F30-1F01-5A7A-2422D8CA976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16815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10E40-FBB1-EEEE-B936-4D31403D1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348E23-B371-722D-CF80-B1C22E186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79DC0-28B4-D458-656E-CD434EC2D0A5}"/>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5" name="Footer Placeholder 4">
            <a:extLst>
              <a:ext uri="{FF2B5EF4-FFF2-40B4-BE49-F238E27FC236}">
                <a16:creationId xmlns:a16="http://schemas.microsoft.com/office/drawing/2014/main" id="{54F9F1F8-03B0-3C43-55DC-F7C16ACEB0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E7DB-181D-2675-CAD8-9D2139AAF1B6}"/>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51218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7C57-D8CD-7AF7-512E-25EAF3E4B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664E1-9993-6C04-870E-6397CC029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46C44-9D69-8E11-9AA2-2685FF414ED1}"/>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5" name="Footer Placeholder 4">
            <a:extLst>
              <a:ext uri="{FF2B5EF4-FFF2-40B4-BE49-F238E27FC236}">
                <a16:creationId xmlns:a16="http://schemas.microsoft.com/office/drawing/2014/main" id="{93EC565D-BF0F-51D7-0323-48F250AE0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29B5A9-F855-EF07-C418-3307EEA38C5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67775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E2A9-61FF-DE2E-12AB-FABECA288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1A38-0D74-956A-CB50-671AEC35AA4F}"/>
              </a:ext>
            </a:extLst>
          </p:cNvPr>
          <p:cNvSpPr>
            <a:spLocks noGrp="1"/>
          </p:cNvSpPr>
          <p:nvPr>
            <p:ph idx="1"/>
          </p:nvPr>
        </p:nvSpPr>
        <p:spPr>
          <a:xfrm>
            <a:off x="838200" y="1825625"/>
            <a:ext cx="10515600" cy="3302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55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1627-9F62-6607-7DBD-14FEAB425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FF1FA-978C-D747-E375-5E773435E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BF71-2227-73CA-6E6D-F3303D24844A}"/>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5" name="Footer Placeholder 4">
            <a:extLst>
              <a:ext uri="{FF2B5EF4-FFF2-40B4-BE49-F238E27FC236}">
                <a16:creationId xmlns:a16="http://schemas.microsoft.com/office/drawing/2014/main" id="{115E65CB-2A8E-696B-DCAA-C07D011B1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52DE29-0624-3809-8795-A1B9E08B0F22}"/>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101435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EB40-F333-AC74-0CE4-239A144F7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75A14-97D3-1D2D-2DA0-B9D2F06027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C93749-1D1D-6D42-EBD2-41F47542F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02D3B8-01AD-9372-AE4D-76C481519DF3}"/>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6" name="Footer Placeholder 5">
            <a:extLst>
              <a:ext uri="{FF2B5EF4-FFF2-40B4-BE49-F238E27FC236}">
                <a16:creationId xmlns:a16="http://schemas.microsoft.com/office/drawing/2014/main" id="{2FF3142B-B5A6-F5DB-8965-8587AC2940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C2760-46D0-93C4-4B04-0443D349F05E}"/>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10825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C3A4-1AEA-DFF5-C97E-CA1FD384E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56CD7E-69F6-8494-9902-B08D773E1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678764-235C-3781-E681-61E7D9456D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1D2AB-7B04-5EF4-0797-15C606793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4CA5C-AB4B-504F-87A7-D3DECA7325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883A3-9278-732F-1E05-61F03560BFA4}"/>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8" name="Footer Placeholder 7">
            <a:extLst>
              <a:ext uri="{FF2B5EF4-FFF2-40B4-BE49-F238E27FC236}">
                <a16:creationId xmlns:a16="http://schemas.microsoft.com/office/drawing/2014/main" id="{BAB8806B-C9D4-23A3-69FA-BD59EFB8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768DE1-8BCC-6CA8-9283-05FEDB9C4D52}"/>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529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6DDB-BB21-1229-A927-5A06ACCF2F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3335B-B400-14EB-7FEB-BFA630FFA062}"/>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4" name="Footer Placeholder 3">
            <a:extLst>
              <a:ext uri="{FF2B5EF4-FFF2-40B4-BE49-F238E27FC236}">
                <a16:creationId xmlns:a16="http://schemas.microsoft.com/office/drawing/2014/main" id="{492C1D8E-B0B3-4071-AA25-10C5E979E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871E81-6E6B-E94D-9DF4-E558F6BF6C6C}"/>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276582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22F7D-3592-0C64-B953-06D14F23025A}"/>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3" name="Footer Placeholder 2">
            <a:extLst>
              <a:ext uri="{FF2B5EF4-FFF2-40B4-BE49-F238E27FC236}">
                <a16:creationId xmlns:a16="http://schemas.microsoft.com/office/drawing/2014/main" id="{0CF8E911-5A2C-FA24-CB72-EEED0EFF5D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4240A4-0ACB-42D2-4128-6EB15D70B3B5}"/>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81516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D386-89D7-579E-3DE7-5C676CCC6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F600D-6E88-D649-E54A-B3643A0209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535AD-AD01-5002-3EC1-C9490883C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CFE11-9EBF-85E7-B367-A394231FCFD1}"/>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1/26/2026</a:t>
            </a:fld>
            <a:endParaRPr lang="en-US"/>
          </a:p>
        </p:txBody>
      </p:sp>
      <p:sp>
        <p:nvSpPr>
          <p:cNvPr id="6" name="Footer Placeholder 5">
            <a:extLst>
              <a:ext uri="{FF2B5EF4-FFF2-40B4-BE49-F238E27FC236}">
                <a16:creationId xmlns:a16="http://schemas.microsoft.com/office/drawing/2014/main" id="{16E1A10D-7CF7-62E1-7C28-4CD2DFC701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956D5B-3C6A-40A2-1BC9-AD665BE8F15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188455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BAB30-13CB-9AE7-7C88-7D32B86DF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AF1E5F-552D-7171-52DB-6F27FF7659F6}"/>
              </a:ext>
            </a:extLst>
          </p:cNvPr>
          <p:cNvSpPr>
            <a:spLocks noGrp="1"/>
          </p:cNvSpPr>
          <p:nvPr>
            <p:ph type="body" idx="1"/>
          </p:nvPr>
        </p:nvSpPr>
        <p:spPr>
          <a:xfrm>
            <a:off x="838200" y="1825625"/>
            <a:ext cx="10515600" cy="35861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8F03B90-94F5-0F8C-870B-407C48092991}"/>
              </a:ext>
            </a:extLst>
          </p:cNvPr>
          <p:cNvPicPr>
            <a:picLocks noChangeAspect="1"/>
          </p:cNvPicPr>
          <p:nvPr userDrawn="1"/>
        </p:nvPicPr>
        <p:blipFill>
          <a:blip r:embed="rId14"/>
          <a:stretch>
            <a:fillRect/>
          </a:stretch>
        </p:blipFill>
        <p:spPr>
          <a:xfrm>
            <a:off x="0" y="6096000"/>
            <a:ext cx="12192000" cy="762000"/>
          </a:xfrm>
          <a:prstGeom prst="rect">
            <a:avLst/>
          </a:prstGeom>
        </p:spPr>
      </p:pic>
    </p:spTree>
    <p:extLst>
      <p:ext uri="{BB962C8B-B14F-4D97-AF65-F5344CB8AC3E}">
        <p14:creationId xmlns:p14="http://schemas.microsoft.com/office/powerpoint/2010/main" val="395005719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rgbClr val="1C3F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mailto:Joseph.mauriello@utdallas.edu"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5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91BC-3FB6-5250-FE77-27C43B3280F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118716E-ECCB-1942-5FAD-5EDD0A62AEC2}"/>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Current Environment</a:t>
            </a:r>
          </a:p>
        </p:txBody>
      </p:sp>
      <p:sp>
        <p:nvSpPr>
          <p:cNvPr id="3" name="Content Placeholder 2">
            <a:extLst>
              <a:ext uri="{FF2B5EF4-FFF2-40B4-BE49-F238E27FC236}">
                <a16:creationId xmlns:a16="http://schemas.microsoft.com/office/drawing/2014/main" id="{8D3DE0B0-1B32-DBE5-B3CD-76805CB64B2A}"/>
              </a:ext>
            </a:extLst>
          </p:cNvPr>
          <p:cNvSpPr txBox="1">
            <a:spLocks/>
          </p:cNvSpPr>
          <p:nvPr/>
        </p:nvSpPr>
        <p:spPr bwMode="auto">
          <a:xfrm>
            <a:off x="884854" y="1105060"/>
            <a:ext cx="5486400"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latin typeface="Arial" panose="020B0604020202020204" pitchFamily="34" charset="0"/>
                <a:cs typeface="Arial" panose="020B0604020202020204" pitchFamily="34" charset="0"/>
              </a:rPr>
              <a:t>Commonly Cited Causes for Poor Communication Skills</a:t>
            </a:r>
            <a:endParaRPr lang="en-US" sz="300" b="1"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Technology</a:t>
            </a:r>
          </a:p>
          <a:p>
            <a:r>
              <a:rPr lang="en-US" sz="2600" dirty="0">
                <a:latin typeface="Arial" panose="020B0604020202020204" pitchFamily="34" charset="0"/>
                <a:cs typeface="Arial" panose="020B0604020202020204" pitchFamily="34" charset="0"/>
              </a:rPr>
              <a:t>Social Media</a:t>
            </a:r>
          </a:p>
          <a:p>
            <a:r>
              <a:rPr lang="en-US" sz="2600" dirty="0">
                <a:latin typeface="Arial" panose="020B0604020202020204" pitchFamily="34" charset="0"/>
                <a:cs typeface="Arial" panose="020B0604020202020204" pitchFamily="34" charset="0"/>
              </a:rPr>
              <a:t>Generational differences</a:t>
            </a:r>
          </a:p>
          <a:p>
            <a:r>
              <a:rPr lang="en-US" sz="2600" dirty="0">
                <a:latin typeface="Arial" panose="020B0604020202020204" pitchFamily="34" charset="0"/>
                <a:cs typeface="Arial" panose="020B0604020202020204" pitchFamily="34" charset="0"/>
              </a:rPr>
              <a:t>Schooling</a:t>
            </a:r>
          </a:p>
          <a:p>
            <a:pPr lvl="1"/>
            <a:r>
              <a:rPr lang="en-US" sz="2600" dirty="0">
                <a:latin typeface="Arial" panose="020B0604020202020204" pitchFamily="34" charset="0"/>
                <a:cs typeface="Arial" panose="020B0604020202020204" pitchFamily="34" charset="0"/>
              </a:rPr>
              <a:t>K through 12</a:t>
            </a:r>
          </a:p>
          <a:p>
            <a:pPr lvl="1"/>
            <a:r>
              <a:rPr lang="en-US" sz="2600" dirty="0">
                <a:latin typeface="Arial" panose="020B0604020202020204" pitchFamily="34" charset="0"/>
                <a:cs typeface="Arial" panose="020B0604020202020204" pitchFamily="34" charset="0"/>
              </a:rPr>
              <a:t>College / University</a:t>
            </a:r>
          </a:p>
          <a:p>
            <a:r>
              <a:rPr lang="en-US" sz="2600" dirty="0">
                <a:latin typeface="Arial" panose="020B0604020202020204" pitchFamily="34" charset="0"/>
                <a:cs typeface="Arial" panose="020B0604020202020204" pitchFamily="34" charset="0"/>
              </a:rPr>
              <a:t>Pandemic</a:t>
            </a:r>
          </a:p>
        </p:txBody>
      </p:sp>
      <p:pic>
        <p:nvPicPr>
          <p:cNvPr id="4" name="Picture 3">
            <a:extLst>
              <a:ext uri="{FF2B5EF4-FFF2-40B4-BE49-F238E27FC236}">
                <a16:creationId xmlns:a16="http://schemas.microsoft.com/office/drawing/2014/main" id="{EC9ECD7F-A531-46AB-8CE3-932120337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638" y="1107345"/>
            <a:ext cx="4019232" cy="4146538"/>
          </a:xfrm>
          <a:prstGeom prst="rect">
            <a:avLst/>
          </a:prstGeom>
        </p:spPr>
      </p:pic>
    </p:spTree>
    <p:extLst>
      <p:ext uri="{BB962C8B-B14F-4D97-AF65-F5344CB8AC3E}">
        <p14:creationId xmlns:p14="http://schemas.microsoft.com/office/powerpoint/2010/main" val="110216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34B7D-E693-8E25-BE50-84C82134A2C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B47B650-775E-1803-F186-740511DFB70D}"/>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Current Environment</a:t>
            </a:r>
          </a:p>
        </p:txBody>
      </p:sp>
      <p:sp>
        <p:nvSpPr>
          <p:cNvPr id="3" name="Content Placeholder 2">
            <a:extLst>
              <a:ext uri="{FF2B5EF4-FFF2-40B4-BE49-F238E27FC236}">
                <a16:creationId xmlns:a16="http://schemas.microsoft.com/office/drawing/2014/main" id="{06FE2390-E719-73AC-9D89-962F91D9F002}"/>
              </a:ext>
            </a:extLst>
          </p:cNvPr>
          <p:cNvSpPr txBox="1">
            <a:spLocks/>
          </p:cNvSpPr>
          <p:nvPr/>
        </p:nvSpPr>
        <p:spPr bwMode="auto">
          <a:xfrm>
            <a:off x="884854" y="1105060"/>
            <a:ext cx="10632232"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latin typeface="Arial" panose="020B0604020202020204" pitchFamily="34" charset="0"/>
                <a:cs typeface="Arial" panose="020B0604020202020204" pitchFamily="34" charset="0"/>
              </a:rPr>
              <a:t>Poor communication skills lead to….</a:t>
            </a:r>
          </a:p>
          <a:p>
            <a:pPr marL="0" lvl="0" indent="0">
              <a:buNone/>
              <a:defRPr/>
            </a:pPr>
            <a:endParaRPr lang="en-US" sz="900" dirty="0">
              <a:latin typeface="Arial" panose="020B0604020202020204" pitchFamily="34" charset="0"/>
              <a:cs typeface="Arial" panose="020B0604020202020204" pitchFamily="34" charset="0"/>
            </a:endParaRPr>
          </a:p>
          <a:p>
            <a:pPr lvl="0">
              <a:defRPr/>
            </a:pPr>
            <a:r>
              <a:rPr lang="en-US" sz="2800" dirty="0">
                <a:latin typeface="Arial" panose="020B0604020202020204" pitchFamily="34" charset="0"/>
                <a:cs typeface="Arial" panose="020B0604020202020204" pitchFamily="34" charset="0"/>
              </a:rPr>
              <a:t>Less effective internal auditors</a:t>
            </a:r>
          </a:p>
          <a:p>
            <a:pPr lvl="0">
              <a:defRPr/>
            </a:pPr>
            <a:r>
              <a:rPr lang="en-US" sz="2800" dirty="0">
                <a:latin typeface="Arial" panose="020B0604020202020204" pitchFamily="34" charset="0"/>
                <a:cs typeface="Arial" panose="020B0604020202020204" pitchFamily="34" charset="0"/>
              </a:rPr>
              <a:t>Less effective internal auditing</a:t>
            </a:r>
            <a:endParaRPr lang="en-US" sz="900" dirty="0">
              <a:latin typeface="Arial" panose="020B0604020202020204" pitchFamily="34" charset="0"/>
              <a:cs typeface="Arial" panose="020B0604020202020204" pitchFamily="34" charset="0"/>
            </a:endParaRPr>
          </a:p>
          <a:p>
            <a:pPr lvl="0">
              <a:defRPr/>
            </a:pPr>
            <a:r>
              <a:rPr lang="en-US" sz="2800" dirty="0">
                <a:latin typeface="Arial" panose="020B0604020202020204" pitchFamily="34" charset="0"/>
                <a:cs typeface="Arial" panose="020B0604020202020204" pitchFamily="34" charset="0"/>
              </a:rPr>
              <a:t>Reduced value-enhancing engagements</a:t>
            </a:r>
          </a:p>
          <a:p>
            <a:pPr lvl="0">
              <a:defRPr/>
            </a:pPr>
            <a:r>
              <a:rPr lang="en-US" sz="2800" dirty="0">
                <a:latin typeface="Arial" panose="020B0604020202020204" pitchFamily="34" charset="0"/>
                <a:cs typeface="Arial" panose="020B0604020202020204" pitchFamily="34" charset="0"/>
              </a:rPr>
              <a:t>Reduced reputation for the IA function and its members</a:t>
            </a:r>
          </a:p>
          <a:p>
            <a:pPr lvl="0">
              <a:defRPr/>
            </a:pPr>
            <a:r>
              <a:rPr lang="en-US" sz="2800" dirty="0">
                <a:latin typeface="Arial" panose="020B0604020202020204" pitchFamily="34" charset="0"/>
                <a:cs typeface="Arial" panose="020B0604020202020204" pitchFamily="34" charset="0"/>
              </a:rPr>
              <a:t>And ultimately an ineffective internal audit function….</a:t>
            </a:r>
          </a:p>
          <a:p>
            <a:pPr lvl="0">
              <a:defRPr/>
            </a:pPr>
            <a:endParaRPr lang="en-US" sz="2800" dirty="0"/>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87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B5144-23FB-6AC1-534B-DF60F47E4BB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D7A1E68-5ACB-AD89-AF40-CD959AFF8183}"/>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Current Environment</a:t>
            </a:r>
          </a:p>
        </p:txBody>
      </p:sp>
      <p:sp>
        <p:nvSpPr>
          <p:cNvPr id="3" name="Content Placeholder 2">
            <a:extLst>
              <a:ext uri="{FF2B5EF4-FFF2-40B4-BE49-F238E27FC236}">
                <a16:creationId xmlns:a16="http://schemas.microsoft.com/office/drawing/2014/main" id="{B2B723C0-7C73-B863-5E55-E6F4F2134EA8}"/>
              </a:ext>
            </a:extLst>
          </p:cNvPr>
          <p:cNvSpPr txBox="1">
            <a:spLocks/>
          </p:cNvSpPr>
          <p:nvPr/>
        </p:nvSpPr>
        <p:spPr bwMode="auto">
          <a:xfrm>
            <a:off x="884854" y="1105060"/>
            <a:ext cx="10632232"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How is it that we haven’t resolved the communication skill deficiency?</a:t>
            </a:r>
          </a:p>
          <a:p>
            <a:pPr marL="0" lvl="0" indent="0">
              <a:buNone/>
              <a:defRPr/>
            </a:pPr>
            <a:endParaRPr lang="en-US" sz="900" dirty="0">
              <a:latin typeface="Arial" panose="020B0604020202020204" pitchFamily="34" charset="0"/>
              <a:cs typeface="Arial" panose="020B0604020202020204" pitchFamily="34" charset="0"/>
            </a:endParaRPr>
          </a:p>
          <a:p>
            <a:pPr>
              <a:defRPr/>
            </a:pPr>
            <a:r>
              <a:rPr lang="en-US" sz="2800" dirty="0">
                <a:latin typeface="Arial" panose="020B0604020202020204" pitchFamily="34" charset="0"/>
                <a:cs typeface="Arial" panose="020B0604020202020204" pitchFamily="34" charset="0"/>
              </a:rPr>
              <a:t>We identified the problem.</a:t>
            </a:r>
          </a:p>
          <a:p>
            <a:pPr>
              <a:defRPr/>
            </a:pPr>
            <a:r>
              <a:rPr lang="en-US" sz="2800" dirty="0">
                <a:latin typeface="Arial" panose="020B0604020202020204" pitchFamily="34" charset="0"/>
                <a:cs typeface="Arial" panose="020B0604020202020204" pitchFamily="34" charset="0"/>
              </a:rPr>
              <a:t>We think we’ve identified root causes.</a:t>
            </a:r>
          </a:p>
          <a:p>
            <a:pPr>
              <a:defRPr/>
            </a:pPr>
            <a:r>
              <a:rPr lang="en-US" sz="2800" dirty="0">
                <a:latin typeface="Arial" panose="020B0604020202020204" pitchFamily="34" charset="0"/>
                <a:cs typeface="Arial" panose="020B0604020202020204" pitchFamily="34" charset="0"/>
              </a:rPr>
              <a:t>We have a plethora of proposed solutions.</a:t>
            </a:r>
          </a:p>
          <a:p>
            <a:pPr>
              <a:defRPr/>
            </a:pPr>
            <a:r>
              <a:rPr lang="en-US" sz="2800" dirty="0">
                <a:latin typeface="Arial" panose="020B0604020202020204" pitchFamily="34" charset="0"/>
                <a:cs typeface="Arial" panose="020B0604020202020204" pitchFamily="34" charset="0"/>
              </a:rPr>
              <a:t>Why can’t we just get this right? And….</a:t>
            </a:r>
          </a:p>
          <a:p>
            <a:pPr>
              <a:defRPr/>
            </a:pPr>
            <a:r>
              <a:rPr lang="en-US" sz="2800" dirty="0">
                <a:latin typeface="Arial" panose="020B0604020202020204" pitchFamily="34" charset="0"/>
                <a:cs typeface="Arial" panose="020B0604020202020204" pitchFamily="34" charset="0"/>
              </a:rPr>
              <a:t>How do we fix it?</a:t>
            </a:r>
          </a:p>
          <a:p>
            <a:pPr lvl="0">
              <a:defRPr/>
            </a:pPr>
            <a:endParaRPr lang="en-US" sz="2800" dirty="0">
              <a:latin typeface="Arial" panose="020B0604020202020204" pitchFamily="34" charset="0"/>
              <a:cs typeface="Arial" panose="020B0604020202020204" pitchFamily="34" charset="0"/>
            </a:endParaRPr>
          </a:p>
          <a:p>
            <a:pPr lvl="0">
              <a:defRPr/>
            </a:pPr>
            <a:endParaRPr lang="en-US" sz="2800" dirty="0"/>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493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7D4B-1FBE-4AE7-98D1-3384ADC5E16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01A2395-8EC2-36ED-CDF2-0AD67F7097AE}"/>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Polling Question #1</a:t>
            </a:r>
          </a:p>
        </p:txBody>
      </p:sp>
      <p:sp>
        <p:nvSpPr>
          <p:cNvPr id="3" name="Content Placeholder 2">
            <a:extLst>
              <a:ext uri="{FF2B5EF4-FFF2-40B4-BE49-F238E27FC236}">
                <a16:creationId xmlns:a16="http://schemas.microsoft.com/office/drawing/2014/main" id="{1B1E73CE-B56C-4033-3177-B594023E81A8}"/>
              </a:ext>
            </a:extLst>
          </p:cNvPr>
          <p:cNvSpPr txBox="1">
            <a:spLocks/>
          </p:cNvSpPr>
          <p:nvPr/>
        </p:nvSpPr>
        <p:spPr bwMode="auto">
          <a:xfrm>
            <a:off x="884854" y="1105060"/>
            <a:ext cx="10632232"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Which of the following commonly cited causes for poor communication skills do you find the most convincing?</a:t>
            </a:r>
          </a:p>
          <a:p>
            <a:pPr marL="0" lvl="0" indent="0">
              <a:buNone/>
              <a:defRPr/>
            </a:pPr>
            <a:endParaRPr lang="en-US" sz="900" dirty="0">
              <a:latin typeface="Arial" panose="020B0604020202020204" pitchFamily="34" charset="0"/>
              <a:cs typeface="Arial" panose="020B0604020202020204" pitchFamily="34" charset="0"/>
            </a:endParaRP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Technology</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Social Media</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Generational Differences</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Schooling / Education</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Pandemic</a:t>
            </a:r>
          </a:p>
          <a:p>
            <a:pPr>
              <a:defRPr/>
            </a:pPr>
            <a:endParaRPr lang="en-US" sz="2800" dirty="0">
              <a:latin typeface="Arial" panose="020B0604020202020204" pitchFamily="34" charset="0"/>
              <a:cs typeface="Arial" panose="020B0604020202020204" pitchFamily="34" charset="0"/>
            </a:endParaRPr>
          </a:p>
          <a:p>
            <a:pPr lvl="0">
              <a:defRPr/>
            </a:pPr>
            <a:endParaRPr lang="en-US" sz="2800" dirty="0">
              <a:latin typeface="Arial" panose="020B0604020202020204" pitchFamily="34" charset="0"/>
              <a:cs typeface="Arial" panose="020B0604020202020204" pitchFamily="34" charset="0"/>
            </a:endParaRPr>
          </a:p>
          <a:p>
            <a:pPr lvl="0">
              <a:defRPr/>
            </a:pPr>
            <a:endParaRPr lang="en-US" sz="2800" dirty="0"/>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21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A369-C2E4-EAA4-AA5A-B8D6A58BC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13476-CB72-39B7-48DE-74023464B84E}"/>
              </a:ext>
            </a:extLst>
          </p:cNvPr>
          <p:cNvSpPr>
            <a:spLocks noGrp="1"/>
          </p:cNvSpPr>
          <p:nvPr>
            <p:ph type="ctrTitle"/>
          </p:nvPr>
        </p:nvSpPr>
        <p:spPr/>
        <p:txBody>
          <a:bodyPr>
            <a:normAutofit/>
          </a:bodyPr>
          <a:lstStyle/>
          <a:p>
            <a:r>
              <a:rPr lang="en-US" dirty="0"/>
              <a:t>Technical Aspects</a:t>
            </a:r>
          </a:p>
        </p:txBody>
      </p:sp>
    </p:spTree>
    <p:extLst>
      <p:ext uri="{BB962C8B-B14F-4D97-AF65-F5344CB8AC3E}">
        <p14:creationId xmlns:p14="http://schemas.microsoft.com/office/powerpoint/2010/main" val="9436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BFA97-5EE4-45F3-CA1F-6097D013B2C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FEC4AC9-E81F-C46C-0229-204E0764A943}"/>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88C23CD0-EE12-C1E3-9673-9B364191E1FF}"/>
              </a:ext>
            </a:extLst>
          </p:cNvPr>
          <p:cNvSpPr txBox="1">
            <a:spLocks/>
          </p:cNvSpPr>
          <p:nvPr/>
        </p:nvSpPr>
        <p:spPr bwMode="auto">
          <a:xfrm>
            <a:off x="884854" y="1105060"/>
            <a:ext cx="10632232"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What is communication?</a:t>
            </a:r>
          </a:p>
          <a:p>
            <a:pPr marL="0" lvl="0" indent="0">
              <a:buNone/>
              <a:defRPr/>
            </a:pPr>
            <a:endParaRPr lang="en-US" sz="900" dirty="0">
              <a:latin typeface="Arial" panose="020B0604020202020204" pitchFamily="34" charset="0"/>
              <a:cs typeface="Arial" panose="020B0604020202020204" pitchFamily="34" charset="0"/>
            </a:endParaRPr>
          </a:p>
          <a:p>
            <a:pPr lvl="0">
              <a:defRPr/>
            </a:pPr>
            <a:endParaRPr lang="en-US" sz="2800" dirty="0">
              <a:latin typeface="Arial" panose="020B0604020202020204" pitchFamily="34" charset="0"/>
              <a:cs typeface="Arial" panose="020B0604020202020204" pitchFamily="34" charset="0"/>
            </a:endParaRPr>
          </a:p>
          <a:p>
            <a:pPr lvl="0">
              <a:defRPr/>
            </a:pPr>
            <a:endParaRPr lang="en-US" sz="2800" dirty="0"/>
          </a:p>
          <a:p>
            <a:endParaRPr lang="en-US" sz="2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A7D531B-752D-DBEE-0DA9-72177BF061FF}"/>
              </a:ext>
            </a:extLst>
          </p:cNvPr>
          <p:cNvPicPr>
            <a:picLocks noChangeAspect="1"/>
          </p:cNvPicPr>
          <p:nvPr/>
        </p:nvPicPr>
        <p:blipFill>
          <a:blip r:embed="rId2"/>
          <a:stretch>
            <a:fillRect/>
          </a:stretch>
        </p:blipFill>
        <p:spPr>
          <a:xfrm>
            <a:off x="684780" y="1736348"/>
            <a:ext cx="5113020" cy="4053840"/>
          </a:xfrm>
          <a:prstGeom prst="rect">
            <a:avLst/>
          </a:prstGeom>
        </p:spPr>
      </p:pic>
      <p:pic>
        <p:nvPicPr>
          <p:cNvPr id="4" name="Picture 3">
            <a:extLst>
              <a:ext uri="{FF2B5EF4-FFF2-40B4-BE49-F238E27FC236}">
                <a16:creationId xmlns:a16="http://schemas.microsoft.com/office/drawing/2014/main" id="{AF78D8B1-248B-C74F-D0DE-CAFA1D779E33}"/>
              </a:ext>
            </a:extLst>
          </p:cNvPr>
          <p:cNvPicPr>
            <a:picLocks noChangeAspect="1"/>
          </p:cNvPicPr>
          <p:nvPr/>
        </p:nvPicPr>
        <p:blipFill rotWithShape="1">
          <a:blip r:embed="rId3"/>
          <a:srcRect l="8967" t="4056" r="67506" b="27259"/>
          <a:stretch/>
        </p:blipFill>
        <p:spPr>
          <a:xfrm>
            <a:off x="6245619" y="864699"/>
            <a:ext cx="5061527" cy="4925489"/>
          </a:xfrm>
          <a:prstGeom prst="rect">
            <a:avLst/>
          </a:prstGeom>
        </p:spPr>
      </p:pic>
    </p:spTree>
    <p:extLst>
      <p:ext uri="{BB962C8B-B14F-4D97-AF65-F5344CB8AC3E}">
        <p14:creationId xmlns:p14="http://schemas.microsoft.com/office/powerpoint/2010/main" val="427653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DBDB6-9258-2133-0BB3-548376C6987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FEF5B95-5299-E4F9-0D36-B83E65F19F77}"/>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D96723E0-67AD-88DD-B4FA-7735D0A65534}"/>
              </a:ext>
            </a:extLst>
          </p:cNvPr>
          <p:cNvSpPr txBox="1">
            <a:spLocks/>
          </p:cNvSpPr>
          <p:nvPr/>
        </p:nvSpPr>
        <p:spPr bwMode="auto">
          <a:xfrm>
            <a:off x="884854" y="1105060"/>
            <a:ext cx="6125546"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Internal Audit Process</a:t>
            </a:r>
          </a:p>
          <a:p>
            <a:pPr marL="0" lvl="0" indent="0">
              <a:buNone/>
              <a:defRPr/>
            </a:pPr>
            <a:endParaRPr lang="en-US" sz="9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Perform observation evaluation and escalation,</a:t>
            </a:r>
          </a:p>
          <a:p>
            <a:pPr>
              <a:defRPr/>
            </a:pPr>
            <a:r>
              <a:rPr lang="en-US" sz="2400" dirty="0">
                <a:latin typeface="Arial" panose="020B0604020202020204" pitchFamily="34" charset="0"/>
                <a:cs typeface="Arial" panose="020B0604020202020204" pitchFamily="34" charset="0"/>
              </a:rPr>
              <a:t>Conduct interim and preliminary engagement communications,</a:t>
            </a:r>
          </a:p>
          <a:p>
            <a:pPr>
              <a:defRPr/>
            </a:pPr>
            <a:r>
              <a:rPr lang="en-US" sz="2400" dirty="0">
                <a:latin typeface="Arial" panose="020B0604020202020204" pitchFamily="34" charset="0"/>
                <a:cs typeface="Arial" panose="020B0604020202020204" pitchFamily="34" charset="0"/>
              </a:rPr>
              <a:t>Develop final engagement communications,</a:t>
            </a:r>
          </a:p>
          <a:p>
            <a:pPr>
              <a:defRPr/>
            </a:pPr>
            <a:r>
              <a:rPr lang="en-US" sz="2400" dirty="0">
                <a:latin typeface="Arial" panose="020B0604020202020204" pitchFamily="34" charset="0"/>
                <a:cs typeface="Arial" panose="020B0604020202020204" pitchFamily="34" charset="0"/>
              </a:rPr>
              <a:t>Distribute formal and informal final communications, and</a:t>
            </a:r>
          </a:p>
          <a:p>
            <a:pPr>
              <a:defRPr/>
            </a:pPr>
            <a:r>
              <a:rPr lang="en-US" sz="2400" dirty="0">
                <a:latin typeface="Arial" panose="020B0604020202020204" pitchFamily="34" charset="0"/>
                <a:cs typeface="Arial" panose="020B0604020202020204" pitchFamily="34" charset="0"/>
              </a:rPr>
              <a:t>Perform monitoring and follow-up procedures.</a:t>
            </a: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92B300C-A5F7-8166-1D0C-2DFF4B625777}"/>
              </a:ext>
            </a:extLst>
          </p:cNvPr>
          <p:cNvPicPr>
            <a:picLocks noChangeAspect="1"/>
          </p:cNvPicPr>
          <p:nvPr/>
        </p:nvPicPr>
        <p:blipFill>
          <a:blip r:embed="rId2"/>
          <a:stretch>
            <a:fillRect/>
          </a:stretch>
        </p:blipFill>
        <p:spPr>
          <a:xfrm>
            <a:off x="6593130" y="1275604"/>
            <a:ext cx="5392038" cy="3965704"/>
          </a:xfrm>
          <a:prstGeom prst="rect">
            <a:avLst/>
          </a:prstGeom>
        </p:spPr>
      </p:pic>
    </p:spTree>
    <p:extLst>
      <p:ext uri="{BB962C8B-B14F-4D97-AF65-F5344CB8AC3E}">
        <p14:creationId xmlns:p14="http://schemas.microsoft.com/office/powerpoint/2010/main" val="1513968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1AAD-5C21-B034-D86D-70809050382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64702D8-454C-6E9C-3525-95A2517C1D9C}"/>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D27396AD-61C0-137A-7519-E8E5F502A314}"/>
              </a:ext>
            </a:extLst>
          </p:cNvPr>
          <p:cNvSpPr txBox="1">
            <a:spLocks/>
          </p:cNvSpPr>
          <p:nvPr/>
        </p:nvSpPr>
        <p:spPr bwMode="auto">
          <a:xfrm>
            <a:off x="884853" y="1105060"/>
            <a:ext cx="7693089"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3C3A0B4-FA81-E631-2AFA-097258767D73}"/>
              </a:ext>
            </a:extLst>
          </p:cNvPr>
          <p:cNvPicPr>
            <a:picLocks noChangeAspect="1"/>
          </p:cNvPicPr>
          <p:nvPr/>
        </p:nvPicPr>
        <p:blipFill>
          <a:blip r:embed="rId2"/>
          <a:stretch>
            <a:fillRect/>
          </a:stretch>
        </p:blipFill>
        <p:spPr>
          <a:xfrm>
            <a:off x="2026300" y="1771015"/>
            <a:ext cx="4069700" cy="4106697"/>
          </a:xfrm>
          <a:prstGeom prst="rect">
            <a:avLst/>
          </a:prstGeom>
          <a:ln w="15875">
            <a:solidFill>
              <a:schemeClr val="tx1"/>
            </a:solidFill>
          </a:ln>
        </p:spPr>
      </p:pic>
      <p:pic>
        <p:nvPicPr>
          <p:cNvPr id="5" name="Content Placeholder 4" descr="A close-up of a document&#10;&#10;AI-generated content may be incorrect.">
            <a:extLst>
              <a:ext uri="{FF2B5EF4-FFF2-40B4-BE49-F238E27FC236}">
                <a16:creationId xmlns:a16="http://schemas.microsoft.com/office/drawing/2014/main" id="{96765F6D-7089-20F5-0FD6-E82A518AA9F7}"/>
              </a:ext>
            </a:extLst>
          </p:cNvPr>
          <p:cNvPicPr>
            <a:picLocks noChangeAspect="1"/>
          </p:cNvPicPr>
          <p:nvPr/>
        </p:nvPicPr>
        <p:blipFill>
          <a:blip r:embed="rId3"/>
          <a:srcRect l="54600" t="34072" r="26817" b="30015"/>
          <a:stretch>
            <a:fillRect/>
          </a:stretch>
        </p:blipFill>
        <p:spPr>
          <a:xfrm>
            <a:off x="7872412" y="1083297"/>
            <a:ext cx="1943101" cy="4805301"/>
          </a:xfrm>
          <a:prstGeom prst="rect">
            <a:avLst/>
          </a:prstGeom>
        </p:spPr>
      </p:pic>
      <p:pic>
        <p:nvPicPr>
          <p:cNvPr id="6" name="Content Placeholder 4" descr="A close-up of a blue and white card&#10;&#10;AI-generated content may be incorrect.">
            <a:extLst>
              <a:ext uri="{FF2B5EF4-FFF2-40B4-BE49-F238E27FC236}">
                <a16:creationId xmlns:a16="http://schemas.microsoft.com/office/drawing/2014/main" id="{C9A2473E-1233-0938-3546-A6EB578B3A61}"/>
              </a:ext>
            </a:extLst>
          </p:cNvPr>
          <p:cNvPicPr>
            <a:picLocks noChangeAspect="1"/>
          </p:cNvPicPr>
          <p:nvPr/>
        </p:nvPicPr>
        <p:blipFill>
          <a:blip r:embed="rId4"/>
          <a:srcRect l="61005" t="36484" r="16955" b="30044"/>
          <a:stretch>
            <a:fillRect/>
          </a:stretch>
        </p:blipFill>
        <p:spPr>
          <a:xfrm>
            <a:off x="10010570" y="1083298"/>
            <a:ext cx="1947672" cy="3784917"/>
          </a:xfrm>
          <a:prstGeom prst="rect">
            <a:avLst/>
          </a:prstGeom>
        </p:spPr>
      </p:pic>
    </p:spTree>
    <p:extLst>
      <p:ext uri="{BB962C8B-B14F-4D97-AF65-F5344CB8AC3E}">
        <p14:creationId xmlns:p14="http://schemas.microsoft.com/office/powerpoint/2010/main" val="174569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DE6BD-BA2A-5196-7F84-F200E10C7D7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3D4D0F5-2F84-39D3-4663-6607375C7D54}"/>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A9F3B7E0-C10F-665D-D6ED-C5A1B5D59FF6}"/>
              </a:ext>
            </a:extLst>
          </p:cNvPr>
          <p:cNvSpPr txBox="1">
            <a:spLocks/>
          </p:cNvSpPr>
          <p:nvPr/>
        </p:nvSpPr>
        <p:spPr bwMode="auto">
          <a:xfrm>
            <a:off x="884853" y="1105060"/>
            <a:ext cx="7693089"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5" name="Content Placeholder 4" descr="A close-up of a document&#10;&#10;AI-generated content may be incorrect.">
            <a:extLst>
              <a:ext uri="{FF2B5EF4-FFF2-40B4-BE49-F238E27FC236}">
                <a16:creationId xmlns:a16="http://schemas.microsoft.com/office/drawing/2014/main" id="{BE6DB7B3-3876-1AD2-2299-224223FAFA71}"/>
              </a:ext>
            </a:extLst>
          </p:cNvPr>
          <p:cNvPicPr>
            <a:picLocks noChangeAspect="1"/>
          </p:cNvPicPr>
          <p:nvPr/>
        </p:nvPicPr>
        <p:blipFill>
          <a:blip r:embed="rId2"/>
          <a:srcRect l="54600" t="34072" r="26817" b="30015"/>
          <a:stretch>
            <a:fillRect/>
          </a:stretch>
        </p:blipFill>
        <p:spPr>
          <a:xfrm>
            <a:off x="9995125" y="1083297"/>
            <a:ext cx="1943101" cy="4805301"/>
          </a:xfrm>
          <a:prstGeom prst="rect">
            <a:avLst/>
          </a:prstGeom>
        </p:spPr>
      </p:pic>
      <p:sp>
        <p:nvSpPr>
          <p:cNvPr id="4" name="Content Placeholder 2">
            <a:extLst>
              <a:ext uri="{FF2B5EF4-FFF2-40B4-BE49-F238E27FC236}">
                <a16:creationId xmlns:a16="http://schemas.microsoft.com/office/drawing/2014/main" id="{10D066EA-6168-E6F0-E5F1-83662057CE96}"/>
              </a:ext>
            </a:extLst>
          </p:cNvPr>
          <p:cNvSpPr txBox="1">
            <a:spLocks/>
          </p:cNvSpPr>
          <p:nvPr/>
        </p:nvSpPr>
        <p:spPr bwMode="auto">
          <a:xfrm>
            <a:off x="884851" y="1800228"/>
            <a:ext cx="8890518" cy="4121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b="1" dirty="0">
                <a:latin typeface="Arial" panose="020B0604020202020204" pitchFamily="34" charset="0"/>
                <a:cs typeface="Arial" panose="020B0604020202020204" pitchFamily="34" charset="0"/>
              </a:rPr>
              <a:t>Principle 11: Communicate Effectively</a:t>
            </a:r>
          </a:p>
          <a:p>
            <a:pPr marL="0" indent="0">
              <a:buFont typeface="Arial" charset="0"/>
              <a:buNone/>
            </a:pPr>
            <a:r>
              <a:rPr lang="en-US" sz="2400" i="1" dirty="0">
                <a:latin typeface="Arial" panose="020B0604020202020204" pitchFamily="34" charset="0"/>
                <a:cs typeface="Arial" panose="020B0604020202020204" pitchFamily="34" charset="0"/>
              </a:rPr>
              <a:t>The chief audit executive guides the internal audit function to communicate effectively with its stakeholders.      </a:t>
            </a:r>
          </a:p>
          <a:p>
            <a:pPr>
              <a:buFont typeface="Arial" charset="0"/>
              <a:buNone/>
            </a:pP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Relationship building</a:t>
            </a:r>
          </a:p>
          <a:p>
            <a:r>
              <a:rPr lang="en-US" sz="2400" dirty="0">
                <a:latin typeface="Arial" panose="020B0604020202020204" pitchFamily="34" charset="0"/>
                <a:cs typeface="Arial" panose="020B0604020202020204" pitchFamily="34" charset="0"/>
              </a:rPr>
              <a:t>Ongoing engagement</a:t>
            </a:r>
          </a:p>
          <a:p>
            <a:r>
              <a:rPr lang="en-US" sz="2400" dirty="0">
                <a:latin typeface="Arial" panose="020B0604020202020204" pitchFamily="34" charset="0"/>
                <a:cs typeface="Arial" panose="020B0604020202020204" pitchFamily="34" charset="0"/>
              </a:rPr>
              <a:t>Formal oversight communication</a:t>
            </a:r>
          </a:p>
          <a:p>
            <a:r>
              <a:rPr lang="en-US" sz="2400" dirty="0">
                <a:latin typeface="Arial" panose="020B0604020202020204" pitchFamily="34" charset="0"/>
                <a:cs typeface="Arial" panose="020B0604020202020204" pitchFamily="34" charset="0"/>
              </a:rPr>
              <a:t>Value delivery</a:t>
            </a:r>
          </a:p>
          <a:p>
            <a:pPr>
              <a:buFont typeface="Arial" charset="0"/>
              <a:buNone/>
            </a:pPr>
            <a:endParaRPr lang="en-US" sz="2400" b="1" i="1" dirty="0"/>
          </a:p>
        </p:txBody>
      </p:sp>
    </p:spTree>
    <p:extLst>
      <p:ext uri="{BB962C8B-B14F-4D97-AF65-F5344CB8AC3E}">
        <p14:creationId xmlns:p14="http://schemas.microsoft.com/office/powerpoint/2010/main" val="91392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A2A7B-5744-FC7A-DC7E-59617C05B5A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E32D0B4-6412-6E4C-28F4-FA21DAD49CA9}"/>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D4288471-17AE-1FEA-6AE5-C6D8AE1DCB84}"/>
              </a:ext>
            </a:extLst>
          </p:cNvPr>
          <p:cNvSpPr txBox="1">
            <a:spLocks/>
          </p:cNvSpPr>
          <p:nvPr/>
        </p:nvSpPr>
        <p:spPr bwMode="auto">
          <a:xfrm>
            <a:off x="884853" y="1105060"/>
            <a:ext cx="7693089"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5" name="Content Placeholder 4" descr="A close-up of a document&#10;&#10;AI-generated content may be incorrect.">
            <a:extLst>
              <a:ext uri="{FF2B5EF4-FFF2-40B4-BE49-F238E27FC236}">
                <a16:creationId xmlns:a16="http://schemas.microsoft.com/office/drawing/2014/main" id="{EA92D545-AB0E-047A-44B8-AC442E74D0CB}"/>
              </a:ext>
            </a:extLst>
          </p:cNvPr>
          <p:cNvPicPr>
            <a:picLocks noChangeAspect="1"/>
          </p:cNvPicPr>
          <p:nvPr/>
        </p:nvPicPr>
        <p:blipFill>
          <a:blip r:embed="rId2"/>
          <a:srcRect l="54600" t="34072" r="26817" b="30015"/>
          <a:stretch>
            <a:fillRect/>
          </a:stretch>
        </p:blipFill>
        <p:spPr>
          <a:xfrm>
            <a:off x="9995125" y="1083297"/>
            <a:ext cx="1943101" cy="4805301"/>
          </a:xfrm>
          <a:prstGeom prst="rect">
            <a:avLst/>
          </a:prstGeom>
        </p:spPr>
      </p:pic>
      <p:graphicFrame>
        <p:nvGraphicFramePr>
          <p:cNvPr id="2" name="Table 1">
            <a:extLst>
              <a:ext uri="{FF2B5EF4-FFF2-40B4-BE49-F238E27FC236}">
                <a16:creationId xmlns:a16="http://schemas.microsoft.com/office/drawing/2014/main" id="{DBCD1E17-4C5C-6A9A-8AC9-FA469553D281}"/>
              </a:ext>
            </a:extLst>
          </p:cNvPr>
          <p:cNvGraphicFramePr>
            <a:graphicFrameLocks noGrp="1"/>
          </p:cNvGraphicFramePr>
          <p:nvPr>
            <p:extLst>
              <p:ext uri="{D42A27DB-BD31-4B8C-83A1-F6EECF244321}">
                <p14:modId xmlns:p14="http://schemas.microsoft.com/office/powerpoint/2010/main" val="1444844402"/>
              </p:ext>
            </p:extLst>
          </p:nvPr>
        </p:nvGraphicFramePr>
        <p:xfrm>
          <a:off x="950169" y="1631624"/>
          <a:ext cx="8560528" cy="4328160"/>
        </p:xfrm>
        <a:graphic>
          <a:graphicData uri="http://schemas.openxmlformats.org/drawingml/2006/table">
            <a:tbl>
              <a:tblPr firstRow="1" bandRow="1">
                <a:tableStyleId>{5C22544A-7EE6-4342-B048-85BDC9FD1C3A}</a:tableStyleId>
              </a:tblPr>
              <a:tblGrid>
                <a:gridCol w="4280264">
                  <a:extLst>
                    <a:ext uri="{9D8B030D-6E8A-4147-A177-3AD203B41FA5}">
                      <a16:colId xmlns:a16="http://schemas.microsoft.com/office/drawing/2014/main" val="2149121092"/>
                    </a:ext>
                  </a:extLst>
                </a:gridCol>
                <a:gridCol w="4280264">
                  <a:extLst>
                    <a:ext uri="{9D8B030D-6E8A-4147-A177-3AD203B41FA5}">
                      <a16:colId xmlns:a16="http://schemas.microsoft.com/office/drawing/2014/main" val="1941901708"/>
                    </a:ext>
                  </a:extLst>
                </a:gridCol>
              </a:tblGrid>
              <a:tr h="370840">
                <a:tc>
                  <a:txBody>
                    <a:bodyPr/>
                    <a:lstStyle/>
                    <a:p>
                      <a:pPr algn="ctr"/>
                      <a:r>
                        <a:rPr lang="en-US" sz="1600" dirty="0">
                          <a:latin typeface="Arial" panose="020B0604020202020204" pitchFamily="34" charset="0"/>
                          <a:cs typeface="Arial" panose="020B0604020202020204" pitchFamily="34" charset="0"/>
                        </a:rPr>
                        <a:t>Standard</a:t>
                      </a:r>
                      <a:r>
                        <a:rPr lang="en-US" sz="1600" baseline="0" dirty="0">
                          <a:latin typeface="Arial" panose="020B0604020202020204" pitchFamily="34" charset="0"/>
                          <a:cs typeface="Arial" panose="020B0604020202020204" pitchFamily="34" charset="0"/>
                        </a:rPr>
                        <a:t> 11.1 </a:t>
                      </a:r>
                    </a:p>
                    <a:p>
                      <a:pPr algn="ctr"/>
                      <a:r>
                        <a:rPr lang="en-US" sz="1600" b="1" dirty="0">
                          <a:latin typeface="Arial" panose="020B0604020202020204" pitchFamily="34" charset="0"/>
                          <a:cs typeface="Arial" panose="020B0604020202020204" pitchFamily="34" charset="0"/>
                        </a:rPr>
                        <a:t>Building Relationships and Communicating with Stakeholders</a:t>
                      </a:r>
                    </a:p>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Standard 11.2</a:t>
                      </a:r>
                    </a:p>
                    <a:p>
                      <a:pPr algn="ctr"/>
                      <a:r>
                        <a:rPr lang="en-US" sz="1600" dirty="0">
                          <a:latin typeface="Arial" panose="020B0604020202020204" pitchFamily="34" charset="0"/>
                          <a:cs typeface="Arial" panose="020B0604020202020204" pitchFamily="34" charset="0"/>
                        </a:rPr>
                        <a:t>Effective Communication</a:t>
                      </a:r>
                    </a:p>
                  </a:txBody>
                  <a:tcPr/>
                </a:tc>
                <a:extLst>
                  <a:ext uri="{0D108BD9-81ED-4DB2-BD59-A6C34878D82A}">
                    <a16:rowId xmlns:a16="http://schemas.microsoft.com/office/drawing/2014/main" val="3248773841"/>
                  </a:ext>
                </a:extLst>
              </a:tr>
              <a:tr h="370840">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CAE must develop an approach for building relationships with stakeholders.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CAE must promote formal and informal communication with stakeholders.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Organizational interests and concerns, including regulatory requirements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Approaches for risk identification, management, and assurance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Roles and responsibilities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Significant organizational processes</a:t>
                      </a:r>
                    </a:p>
                    <a:p>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chief audit executive must establish and implement methodologies to promote accurate, objective, clear, concise, constructive, complete, and timely internal audit communications. </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378892"/>
                  </a:ext>
                </a:extLst>
              </a:tr>
            </a:tbl>
          </a:graphicData>
        </a:graphic>
      </p:graphicFrame>
    </p:spTree>
    <p:extLst>
      <p:ext uri="{BB962C8B-B14F-4D97-AF65-F5344CB8AC3E}">
        <p14:creationId xmlns:p14="http://schemas.microsoft.com/office/powerpoint/2010/main" val="614017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ECE0-3995-80FC-2A2C-623D45917173}"/>
              </a:ext>
            </a:extLst>
          </p:cNvPr>
          <p:cNvSpPr>
            <a:spLocks noGrp="1"/>
          </p:cNvSpPr>
          <p:nvPr>
            <p:ph type="ctrTitle"/>
          </p:nvPr>
        </p:nvSpPr>
        <p:spPr/>
        <p:txBody>
          <a:bodyPr>
            <a:normAutofit fontScale="90000"/>
          </a:bodyPr>
          <a:lstStyle/>
          <a:p>
            <a:r>
              <a:rPr lang="en-US" dirty="0"/>
              <a:t>Practical Approaches to Communication </a:t>
            </a:r>
            <a:br>
              <a:rPr lang="en-US" dirty="0"/>
            </a:br>
            <a:r>
              <a:rPr lang="en-US" dirty="0"/>
              <a:t>for Internal Auditors</a:t>
            </a:r>
          </a:p>
        </p:txBody>
      </p:sp>
      <p:sp>
        <p:nvSpPr>
          <p:cNvPr id="3" name="Subtitle 2">
            <a:extLst>
              <a:ext uri="{FF2B5EF4-FFF2-40B4-BE49-F238E27FC236}">
                <a16:creationId xmlns:a16="http://schemas.microsoft.com/office/drawing/2014/main" id="{03742A5F-9A0A-2514-A2D6-FBE03944FC4D}"/>
              </a:ext>
            </a:extLst>
          </p:cNvPr>
          <p:cNvSpPr>
            <a:spLocks noGrp="1"/>
          </p:cNvSpPr>
          <p:nvPr>
            <p:ph type="subTitle" idx="1"/>
          </p:nvPr>
        </p:nvSpPr>
        <p:spPr/>
        <p:txBody>
          <a:bodyPr/>
          <a:lstStyle/>
          <a:p>
            <a:r>
              <a:rPr lang="en-US" dirty="0"/>
              <a:t>Wednesday, March 25, 2026</a:t>
            </a:r>
          </a:p>
          <a:p>
            <a:r>
              <a:rPr lang="en-US" dirty="0"/>
              <a:t>2:00 p.m. – 2:50 p.m. Eastern time</a:t>
            </a:r>
          </a:p>
        </p:txBody>
      </p:sp>
    </p:spTree>
    <p:extLst>
      <p:ext uri="{BB962C8B-B14F-4D97-AF65-F5344CB8AC3E}">
        <p14:creationId xmlns:p14="http://schemas.microsoft.com/office/powerpoint/2010/main" val="84395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8BB67-0A35-4ADC-B597-B3F05DBEBE50}"/>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851EDE7-056B-A95E-96EB-2CD749B40EC9}"/>
              </a:ext>
            </a:extLst>
          </p:cNvPr>
          <p:cNvGraphicFramePr>
            <a:graphicFrameLocks noGrp="1"/>
          </p:cNvGraphicFramePr>
          <p:nvPr>
            <p:extLst>
              <p:ext uri="{D42A27DB-BD31-4B8C-83A1-F6EECF244321}">
                <p14:modId xmlns:p14="http://schemas.microsoft.com/office/powerpoint/2010/main" val="4017792590"/>
              </p:ext>
            </p:extLst>
          </p:nvPr>
        </p:nvGraphicFramePr>
        <p:xfrm>
          <a:off x="966875" y="1638660"/>
          <a:ext cx="8560528" cy="4325112"/>
        </p:xfrm>
        <a:graphic>
          <a:graphicData uri="http://schemas.openxmlformats.org/drawingml/2006/table">
            <a:tbl>
              <a:tblPr firstRow="1" bandRow="1">
                <a:tableStyleId>{5C22544A-7EE6-4342-B048-85BDC9FD1C3A}</a:tableStyleId>
              </a:tblPr>
              <a:tblGrid>
                <a:gridCol w="4280264">
                  <a:extLst>
                    <a:ext uri="{9D8B030D-6E8A-4147-A177-3AD203B41FA5}">
                      <a16:colId xmlns:a16="http://schemas.microsoft.com/office/drawing/2014/main" val="2149121092"/>
                    </a:ext>
                  </a:extLst>
                </a:gridCol>
                <a:gridCol w="4280264">
                  <a:extLst>
                    <a:ext uri="{9D8B030D-6E8A-4147-A177-3AD203B41FA5}">
                      <a16:colId xmlns:a16="http://schemas.microsoft.com/office/drawing/2014/main" val="1941901708"/>
                    </a:ext>
                  </a:extLst>
                </a:gridCol>
              </a:tblGrid>
              <a:tr h="989644">
                <a:tc>
                  <a:txBody>
                    <a:bodyPr/>
                    <a:lstStyle/>
                    <a:p>
                      <a:pPr algn="ctr"/>
                      <a:r>
                        <a:rPr lang="en-US" sz="1600" dirty="0">
                          <a:latin typeface="Arial" panose="020B0604020202020204" pitchFamily="34" charset="0"/>
                          <a:cs typeface="Arial" panose="020B0604020202020204" pitchFamily="34" charset="0"/>
                        </a:rPr>
                        <a:t>Standard 11.3 </a:t>
                      </a:r>
                    </a:p>
                    <a:p>
                      <a:pPr algn="ctr"/>
                      <a:r>
                        <a:rPr lang="en-US" sz="1600" dirty="0">
                          <a:latin typeface="Arial" panose="020B0604020202020204" pitchFamily="34" charset="0"/>
                          <a:cs typeface="Arial" panose="020B0604020202020204" pitchFamily="34" charset="0"/>
                        </a:rPr>
                        <a:t>Communicating Results</a:t>
                      </a:r>
                    </a:p>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Standard</a:t>
                      </a:r>
                      <a:r>
                        <a:rPr lang="en-US" sz="1600" baseline="0" dirty="0">
                          <a:latin typeface="Arial" panose="020B0604020202020204" pitchFamily="34" charset="0"/>
                          <a:cs typeface="Arial" panose="020B0604020202020204" pitchFamily="34" charset="0"/>
                        </a:rPr>
                        <a:t> 11.4</a:t>
                      </a:r>
                    </a:p>
                    <a:p>
                      <a:pPr algn="ctr"/>
                      <a:r>
                        <a:rPr lang="en-US" sz="1600" baseline="0" dirty="0">
                          <a:latin typeface="Arial" panose="020B0604020202020204" pitchFamily="34" charset="0"/>
                          <a:cs typeface="Arial" panose="020B0604020202020204" pitchFamily="34" charset="0"/>
                        </a:rPr>
                        <a:t>Errors or Omissions</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773841"/>
                  </a:ext>
                </a:extLst>
              </a:tr>
              <a:tr h="3335468">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CAE must communicate the results of internal audit services to the board and senior management periodically, as appropriate.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Results include: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Engagement conclusions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Themes such as effective practices or root causes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Conclusions at the level of the business unit or organization</a:t>
                      </a:r>
                    </a:p>
                    <a:p>
                      <a:endParaRPr lang="en-US" sz="16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If a final engagement communication contains a significant error or omission, the chief audit executive must communicate corrected information promptly to all parties who received the original communication.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Significance is determined according to criteria agreed upon with the board. </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378892"/>
                  </a:ext>
                </a:extLst>
              </a:tr>
            </a:tbl>
          </a:graphicData>
        </a:graphic>
      </p:graphicFrame>
      <p:sp>
        <p:nvSpPr>
          <p:cNvPr id="10" name="Title 1">
            <a:extLst>
              <a:ext uri="{FF2B5EF4-FFF2-40B4-BE49-F238E27FC236}">
                <a16:creationId xmlns:a16="http://schemas.microsoft.com/office/drawing/2014/main" id="{81779D1F-3590-3354-3E92-D291B8CF5933}"/>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08F2A104-F6CC-ACCD-397B-3A315756F53C}"/>
              </a:ext>
            </a:extLst>
          </p:cNvPr>
          <p:cNvSpPr txBox="1">
            <a:spLocks/>
          </p:cNvSpPr>
          <p:nvPr/>
        </p:nvSpPr>
        <p:spPr bwMode="auto">
          <a:xfrm>
            <a:off x="884853" y="1105060"/>
            <a:ext cx="7693089"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5" name="Content Placeholder 4" descr="A close-up of a document&#10;&#10;AI-generated content may be incorrect.">
            <a:extLst>
              <a:ext uri="{FF2B5EF4-FFF2-40B4-BE49-F238E27FC236}">
                <a16:creationId xmlns:a16="http://schemas.microsoft.com/office/drawing/2014/main" id="{EC3A81E2-E156-5D84-78F1-DC21CE22EB5B}"/>
              </a:ext>
            </a:extLst>
          </p:cNvPr>
          <p:cNvPicPr>
            <a:picLocks noChangeAspect="1"/>
          </p:cNvPicPr>
          <p:nvPr/>
        </p:nvPicPr>
        <p:blipFill>
          <a:blip r:embed="rId2"/>
          <a:srcRect l="54600" t="34072" r="26817" b="30015"/>
          <a:stretch>
            <a:fillRect/>
          </a:stretch>
        </p:blipFill>
        <p:spPr>
          <a:xfrm>
            <a:off x="9995125" y="1083297"/>
            <a:ext cx="1943101" cy="4805301"/>
          </a:xfrm>
          <a:prstGeom prst="rect">
            <a:avLst/>
          </a:prstGeom>
        </p:spPr>
      </p:pic>
    </p:spTree>
    <p:extLst>
      <p:ext uri="{BB962C8B-B14F-4D97-AF65-F5344CB8AC3E}">
        <p14:creationId xmlns:p14="http://schemas.microsoft.com/office/powerpoint/2010/main" val="104753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9D498-33AB-3686-077B-CAAD425FDF6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42660CD-7975-E7D9-24F9-D6CC521068D9}"/>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773165BA-5EB6-1AAE-0A91-17E0003005ED}"/>
              </a:ext>
            </a:extLst>
          </p:cNvPr>
          <p:cNvSpPr txBox="1">
            <a:spLocks/>
          </p:cNvSpPr>
          <p:nvPr/>
        </p:nvSpPr>
        <p:spPr bwMode="auto">
          <a:xfrm>
            <a:off x="884853" y="1105060"/>
            <a:ext cx="7693089"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5" name="Content Placeholder 4" descr="A close-up of a document&#10;&#10;AI-generated content may be incorrect.">
            <a:extLst>
              <a:ext uri="{FF2B5EF4-FFF2-40B4-BE49-F238E27FC236}">
                <a16:creationId xmlns:a16="http://schemas.microsoft.com/office/drawing/2014/main" id="{147FC037-038A-C968-30FA-654CBD21A6B0}"/>
              </a:ext>
            </a:extLst>
          </p:cNvPr>
          <p:cNvPicPr>
            <a:picLocks noChangeAspect="1"/>
          </p:cNvPicPr>
          <p:nvPr/>
        </p:nvPicPr>
        <p:blipFill>
          <a:blip r:embed="rId2"/>
          <a:srcRect l="54600" t="34072" r="26817" b="30015"/>
          <a:stretch>
            <a:fillRect/>
          </a:stretch>
        </p:blipFill>
        <p:spPr>
          <a:xfrm>
            <a:off x="9995125" y="1083297"/>
            <a:ext cx="1943101" cy="4805301"/>
          </a:xfrm>
          <a:prstGeom prst="rect">
            <a:avLst/>
          </a:prstGeom>
        </p:spPr>
      </p:pic>
      <p:graphicFrame>
        <p:nvGraphicFramePr>
          <p:cNvPr id="4" name="Table 3">
            <a:extLst>
              <a:ext uri="{FF2B5EF4-FFF2-40B4-BE49-F238E27FC236}">
                <a16:creationId xmlns:a16="http://schemas.microsoft.com/office/drawing/2014/main" id="{AC32EFDE-72CB-E60A-C846-2380D5591FAA}"/>
              </a:ext>
            </a:extLst>
          </p:cNvPr>
          <p:cNvGraphicFramePr>
            <a:graphicFrameLocks noGrp="1"/>
          </p:cNvGraphicFramePr>
          <p:nvPr>
            <p:extLst>
              <p:ext uri="{D42A27DB-BD31-4B8C-83A1-F6EECF244321}">
                <p14:modId xmlns:p14="http://schemas.microsoft.com/office/powerpoint/2010/main" val="1826223704"/>
              </p:ext>
            </p:extLst>
          </p:nvPr>
        </p:nvGraphicFramePr>
        <p:xfrm>
          <a:off x="966875" y="1649546"/>
          <a:ext cx="4280264" cy="4306792"/>
        </p:xfrm>
        <a:graphic>
          <a:graphicData uri="http://schemas.openxmlformats.org/drawingml/2006/table">
            <a:tbl>
              <a:tblPr firstRow="1" bandRow="1">
                <a:tableStyleId>{5C22544A-7EE6-4342-B048-85BDC9FD1C3A}</a:tableStyleId>
              </a:tblPr>
              <a:tblGrid>
                <a:gridCol w="4280264">
                  <a:extLst>
                    <a:ext uri="{9D8B030D-6E8A-4147-A177-3AD203B41FA5}">
                      <a16:colId xmlns:a16="http://schemas.microsoft.com/office/drawing/2014/main" val="2149121092"/>
                    </a:ext>
                  </a:extLst>
                </a:gridCol>
              </a:tblGrid>
              <a:tr h="985452">
                <a:tc>
                  <a:txBody>
                    <a:bodyPr/>
                    <a:lstStyle/>
                    <a:p>
                      <a:pPr algn="ctr"/>
                      <a:r>
                        <a:rPr lang="en-US" sz="1600" dirty="0">
                          <a:latin typeface="Arial" panose="020B0604020202020204" pitchFamily="34" charset="0"/>
                          <a:cs typeface="Arial" panose="020B0604020202020204" pitchFamily="34" charset="0"/>
                        </a:rPr>
                        <a:t>Standard 11.5 </a:t>
                      </a:r>
                    </a:p>
                    <a:p>
                      <a:pPr algn="ctr"/>
                      <a:r>
                        <a:rPr lang="en-US" sz="1600" dirty="0">
                          <a:latin typeface="Arial" panose="020B0604020202020204" pitchFamily="34" charset="0"/>
                          <a:cs typeface="Arial" panose="020B0604020202020204" pitchFamily="34" charset="0"/>
                        </a:rPr>
                        <a:t>Communicating the Acceptance of Risks</a:t>
                      </a:r>
                    </a:p>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773841"/>
                  </a:ext>
                </a:extLst>
              </a:tr>
              <a:tr h="3321340">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CAE must communicate unacceptable levels of risk.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When the CAE concludes that management has accepted a level of risk that exceeds the organization’s risk appetite or risk tolerance, the matter must be discussed with senior management.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If the CAE determines that the matter has not been resolved by senior management, the matter must be escalated to the board. It is not the responsibility of the CAE to resolve the risk.</a:t>
                      </a:r>
                    </a:p>
                  </a:txBody>
                  <a:tcPr/>
                </a:tc>
                <a:extLst>
                  <a:ext uri="{0D108BD9-81ED-4DB2-BD59-A6C34878D82A}">
                    <a16:rowId xmlns:a16="http://schemas.microsoft.com/office/drawing/2014/main" val="265378892"/>
                  </a:ext>
                </a:extLst>
              </a:tr>
            </a:tbl>
          </a:graphicData>
        </a:graphic>
      </p:graphicFrame>
      <p:pic>
        <p:nvPicPr>
          <p:cNvPr id="6" name="Graphic 5" descr="Boardroom outline">
            <a:extLst>
              <a:ext uri="{FF2B5EF4-FFF2-40B4-BE49-F238E27FC236}">
                <a16:creationId xmlns:a16="http://schemas.microsoft.com/office/drawing/2014/main" id="{C24D7D88-99E4-2994-64BD-EB7E2F758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4115" y="1813831"/>
            <a:ext cx="3692639" cy="3692639"/>
          </a:xfrm>
          <a:prstGeom prst="rect">
            <a:avLst/>
          </a:prstGeom>
        </p:spPr>
      </p:pic>
    </p:spTree>
    <p:extLst>
      <p:ext uri="{BB962C8B-B14F-4D97-AF65-F5344CB8AC3E}">
        <p14:creationId xmlns:p14="http://schemas.microsoft.com/office/powerpoint/2010/main" val="298200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EE68-9584-A289-DFF4-828857F3235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61F647C-E6F7-D362-2DFE-10E2F1933FC7}"/>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4475A02F-2CC6-B757-B1D6-B3F4D9473355}"/>
              </a:ext>
            </a:extLst>
          </p:cNvPr>
          <p:cNvSpPr txBox="1">
            <a:spLocks/>
          </p:cNvSpPr>
          <p:nvPr/>
        </p:nvSpPr>
        <p:spPr bwMode="auto">
          <a:xfrm>
            <a:off x="884853" y="1105060"/>
            <a:ext cx="7693089"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3A3FD4F-4F02-1570-004C-4808F51AAE7A}"/>
              </a:ext>
            </a:extLst>
          </p:cNvPr>
          <p:cNvSpPr txBox="1">
            <a:spLocks/>
          </p:cNvSpPr>
          <p:nvPr/>
        </p:nvSpPr>
        <p:spPr bwMode="auto">
          <a:xfrm>
            <a:off x="884851" y="1800228"/>
            <a:ext cx="8890518" cy="4121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b="1" dirty="0">
                <a:latin typeface="Arial" panose="020B0604020202020204" pitchFamily="34" charset="0"/>
                <a:cs typeface="Arial" panose="020B0604020202020204" pitchFamily="34" charset="0"/>
              </a:rPr>
              <a:t>Principle 15: Communicate Engagement Results and Monitor Action Plans</a:t>
            </a:r>
          </a:p>
          <a:p>
            <a:pPr marL="0" indent="0">
              <a:buNone/>
            </a:pPr>
            <a:r>
              <a:rPr lang="en-US" sz="2400" i="1" dirty="0">
                <a:latin typeface="Arial" panose="020B0604020202020204" pitchFamily="34" charset="0"/>
                <a:cs typeface="Arial" panose="020B0604020202020204" pitchFamily="34" charset="0"/>
              </a:rPr>
              <a:t>Internal auditors communicate the engagement results to the appropriate parties and monitor management’s progress toward the implementation of recommendations or action plans.   </a:t>
            </a: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Internal auditors are responsible for issuing final communication and communicating the results to management.</a:t>
            </a:r>
          </a:p>
          <a:p>
            <a:r>
              <a:rPr lang="en-US" sz="2400" dirty="0">
                <a:latin typeface="Arial" panose="020B0604020202020204" pitchFamily="34" charset="0"/>
                <a:cs typeface="Arial" panose="020B0604020202020204" pitchFamily="34" charset="0"/>
              </a:rPr>
              <a:t>Internal auditors confirm that action plans are implemented.</a:t>
            </a:r>
          </a:p>
          <a:p>
            <a:endParaRPr lang="en-US" sz="2400" dirty="0">
              <a:latin typeface="Arial" panose="020B0604020202020204" pitchFamily="34" charset="0"/>
              <a:cs typeface="Arial" panose="020B0604020202020204" pitchFamily="34" charset="0"/>
            </a:endParaRPr>
          </a:p>
          <a:p>
            <a:pPr>
              <a:buFont typeface="Arial" charset="0"/>
              <a:buNone/>
            </a:pPr>
            <a:endParaRPr lang="en-US" sz="2400" b="1" i="1" dirty="0"/>
          </a:p>
        </p:txBody>
      </p:sp>
      <p:pic>
        <p:nvPicPr>
          <p:cNvPr id="2" name="Content Placeholder 4" descr="A close-up of a blue and white card&#10;&#10;AI-generated content may be incorrect.">
            <a:extLst>
              <a:ext uri="{FF2B5EF4-FFF2-40B4-BE49-F238E27FC236}">
                <a16:creationId xmlns:a16="http://schemas.microsoft.com/office/drawing/2014/main" id="{66A5C620-0706-7CBB-9E30-C46A5EF19227}"/>
              </a:ext>
            </a:extLst>
          </p:cNvPr>
          <p:cNvPicPr>
            <a:picLocks noChangeAspect="1"/>
          </p:cNvPicPr>
          <p:nvPr/>
        </p:nvPicPr>
        <p:blipFill>
          <a:blip r:embed="rId2"/>
          <a:srcRect l="61005" t="36484" r="16955" b="30044"/>
          <a:stretch>
            <a:fillRect/>
          </a:stretch>
        </p:blipFill>
        <p:spPr>
          <a:xfrm>
            <a:off x="10010570" y="1083298"/>
            <a:ext cx="1947672" cy="3784917"/>
          </a:xfrm>
          <a:prstGeom prst="rect">
            <a:avLst/>
          </a:prstGeom>
        </p:spPr>
      </p:pic>
    </p:spTree>
    <p:extLst>
      <p:ext uri="{BB962C8B-B14F-4D97-AF65-F5344CB8AC3E}">
        <p14:creationId xmlns:p14="http://schemas.microsoft.com/office/powerpoint/2010/main" val="182399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893DC-378B-7B99-D4E4-896F74CC98DD}"/>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98709CD-8DF4-B8F3-45B1-99BEFF9552EF}"/>
              </a:ext>
            </a:extLst>
          </p:cNvPr>
          <p:cNvGraphicFramePr>
            <a:graphicFrameLocks noGrp="1"/>
          </p:cNvGraphicFramePr>
          <p:nvPr>
            <p:extLst>
              <p:ext uri="{D42A27DB-BD31-4B8C-83A1-F6EECF244321}">
                <p14:modId xmlns:p14="http://schemas.microsoft.com/office/powerpoint/2010/main" val="2522610481"/>
              </p:ext>
            </p:extLst>
          </p:nvPr>
        </p:nvGraphicFramePr>
        <p:xfrm>
          <a:off x="966875" y="1649546"/>
          <a:ext cx="8677868" cy="4328160"/>
        </p:xfrm>
        <a:graphic>
          <a:graphicData uri="http://schemas.openxmlformats.org/drawingml/2006/table">
            <a:tbl>
              <a:tblPr firstRow="1" bandRow="1">
                <a:tableStyleId>{5C22544A-7EE6-4342-B048-85BDC9FD1C3A}</a:tableStyleId>
              </a:tblPr>
              <a:tblGrid>
                <a:gridCol w="8677868">
                  <a:extLst>
                    <a:ext uri="{9D8B030D-6E8A-4147-A177-3AD203B41FA5}">
                      <a16:colId xmlns:a16="http://schemas.microsoft.com/office/drawing/2014/main" val="2149121092"/>
                    </a:ext>
                  </a:extLst>
                </a:gridCol>
              </a:tblGrid>
              <a:tr h="370840">
                <a:tc>
                  <a:txBody>
                    <a:bodyPr/>
                    <a:lstStyle/>
                    <a:p>
                      <a:pPr algn="ctr"/>
                      <a:r>
                        <a:rPr lang="en-US" sz="1600" dirty="0">
                          <a:latin typeface="Arial" panose="020B0604020202020204" pitchFamily="34" charset="0"/>
                          <a:cs typeface="Arial" panose="020B0604020202020204" pitchFamily="34" charset="0"/>
                        </a:rPr>
                        <a:t>Standard</a:t>
                      </a:r>
                      <a:r>
                        <a:rPr lang="en-US" sz="1600" baseline="0" dirty="0">
                          <a:latin typeface="Arial" panose="020B0604020202020204" pitchFamily="34" charset="0"/>
                          <a:cs typeface="Arial" panose="020B0604020202020204" pitchFamily="34" charset="0"/>
                        </a:rPr>
                        <a:t> 15.1</a:t>
                      </a:r>
                    </a:p>
                    <a:p>
                      <a:pPr algn="ctr"/>
                      <a:r>
                        <a:rPr lang="en-US" sz="1600" b="1" baseline="0" dirty="0">
                          <a:latin typeface="Arial" panose="020B0604020202020204" pitchFamily="34" charset="0"/>
                          <a:cs typeface="Arial" panose="020B0604020202020204" pitchFamily="34" charset="0"/>
                        </a:rPr>
                        <a:t>Final Engagement Communication</a:t>
                      </a:r>
                      <a:endParaRPr lang="en-US" sz="1600" b="1"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773841"/>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cs typeface="Arial" panose="020B0604020202020204" pitchFamily="34" charset="0"/>
                        </a:rPr>
                        <a:t>For each engagement, internal auditors must develop a final communication that includes the engagement’s objectives, scope, recommendations and/or action plans if applicable, and conclusions.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final communication for assurance engagements also must include: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findings and their significance and prioritization.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An explanation of scope limitations, if any.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conclusion regarding the effectiveness of the governance, risk management, and control processes of the activity reviewed.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final communication must specify the individuals responsible for addressing the findings and the planned date by which the actions should be completed. </a:t>
                      </a:r>
                    </a:p>
                    <a:p>
                      <a:pPr marL="285750" indent="-285750">
                        <a:buFont typeface="Arial" panose="020B0604020202020204" pitchFamily="34" charset="0"/>
                        <a:buChar char="•"/>
                      </a:pPr>
                      <a:r>
                        <a:rPr lang="en-US" sz="1600" kern="1200" dirty="0">
                          <a:solidFill>
                            <a:schemeClr val="dk1"/>
                          </a:solidFill>
                          <a:latin typeface="Arial" panose="020B0604020202020204" pitchFamily="34" charset="0"/>
                          <a:ea typeface="+mn-ea"/>
                          <a:cs typeface="Arial" panose="020B0604020202020204" pitchFamily="34" charset="0"/>
                        </a:rPr>
                        <a:t>The final communication must specify the individuals responsible for addressing the findings and the planned date by which the actions should be completed.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378892"/>
                  </a:ext>
                </a:extLst>
              </a:tr>
            </a:tbl>
          </a:graphicData>
        </a:graphic>
      </p:graphicFrame>
      <p:sp>
        <p:nvSpPr>
          <p:cNvPr id="10" name="Title 1">
            <a:extLst>
              <a:ext uri="{FF2B5EF4-FFF2-40B4-BE49-F238E27FC236}">
                <a16:creationId xmlns:a16="http://schemas.microsoft.com/office/drawing/2014/main" id="{7BE2EABD-5B1E-9D1E-D1C1-15942A92F94D}"/>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E83C9923-E3A8-D58B-67BB-794B4B9F1648}"/>
              </a:ext>
            </a:extLst>
          </p:cNvPr>
          <p:cNvSpPr txBox="1">
            <a:spLocks/>
          </p:cNvSpPr>
          <p:nvPr/>
        </p:nvSpPr>
        <p:spPr bwMode="auto">
          <a:xfrm>
            <a:off x="884853" y="1105060"/>
            <a:ext cx="7693089"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2" name="Content Placeholder 4" descr="A close-up of a blue and white card&#10;&#10;AI-generated content may be incorrect.">
            <a:extLst>
              <a:ext uri="{FF2B5EF4-FFF2-40B4-BE49-F238E27FC236}">
                <a16:creationId xmlns:a16="http://schemas.microsoft.com/office/drawing/2014/main" id="{C301AE54-3C83-68D1-3D65-9D20620858FC}"/>
              </a:ext>
            </a:extLst>
          </p:cNvPr>
          <p:cNvPicPr>
            <a:picLocks noChangeAspect="1"/>
          </p:cNvPicPr>
          <p:nvPr/>
        </p:nvPicPr>
        <p:blipFill>
          <a:blip r:embed="rId2"/>
          <a:srcRect l="61005" t="36484" r="16955" b="30044"/>
          <a:stretch>
            <a:fillRect/>
          </a:stretch>
        </p:blipFill>
        <p:spPr>
          <a:xfrm>
            <a:off x="10010570" y="1083298"/>
            <a:ext cx="1947672" cy="3784917"/>
          </a:xfrm>
          <a:prstGeom prst="rect">
            <a:avLst/>
          </a:prstGeom>
        </p:spPr>
      </p:pic>
    </p:spTree>
    <p:extLst>
      <p:ext uri="{BB962C8B-B14F-4D97-AF65-F5344CB8AC3E}">
        <p14:creationId xmlns:p14="http://schemas.microsoft.com/office/powerpoint/2010/main" val="329484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7DE93-3F6B-D313-7653-C86FA3C99D4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144049E-165F-6D74-852E-0049D5E9D63A}"/>
              </a:ext>
            </a:extLst>
          </p:cNvPr>
          <p:cNvGraphicFramePr>
            <a:graphicFrameLocks noGrp="1"/>
          </p:cNvGraphicFramePr>
          <p:nvPr>
            <p:extLst>
              <p:ext uri="{D42A27DB-BD31-4B8C-83A1-F6EECF244321}">
                <p14:modId xmlns:p14="http://schemas.microsoft.com/office/powerpoint/2010/main" val="1213465607"/>
              </p:ext>
            </p:extLst>
          </p:nvPr>
        </p:nvGraphicFramePr>
        <p:xfrm>
          <a:off x="966875" y="1653594"/>
          <a:ext cx="8677868" cy="4328160"/>
        </p:xfrm>
        <a:graphic>
          <a:graphicData uri="http://schemas.openxmlformats.org/drawingml/2006/table">
            <a:tbl>
              <a:tblPr firstRow="1" bandRow="1">
                <a:tableStyleId>{5C22544A-7EE6-4342-B048-85BDC9FD1C3A}</a:tableStyleId>
              </a:tblPr>
              <a:tblGrid>
                <a:gridCol w="8677868">
                  <a:extLst>
                    <a:ext uri="{9D8B030D-6E8A-4147-A177-3AD203B41FA5}">
                      <a16:colId xmlns:a16="http://schemas.microsoft.com/office/drawing/2014/main" val="2149121092"/>
                    </a:ext>
                  </a:extLst>
                </a:gridCol>
              </a:tblGrid>
              <a:tr h="370840">
                <a:tc>
                  <a:txBody>
                    <a:bodyPr/>
                    <a:lstStyle/>
                    <a:p>
                      <a:pPr algn="ctr"/>
                      <a:r>
                        <a:rPr lang="en-US" sz="1600" dirty="0">
                          <a:latin typeface="Arial" panose="020B0604020202020204" pitchFamily="34" charset="0"/>
                          <a:cs typeface="Arial" panose="020B0604020202020204" pitchFamily="34" charset="0"/>
                        </a:rPr>
                        <a:t>Standard</a:t>
                      </a:r>
                      <a:r>
                        <a:rPr lang="en-US" sz="1600" baseline="0" dirty="0">
                          <a:latin typeface="Arial" panose="020B0604020202020204" pitchFamily="34" charset="0"/>
                          <a:cs typeface="Arial" panose="020B0604020202020204" pitchFamily="34" charset="0"/>
                        </a:rPr>
                        <a:t> 15.1</a:t>
                      </a:r>
                    </a:p>
                    <a:p>
                      <a:pPr algn="ctr"/>
                      <a:r>
                        <a:rPr lang="en-US" sz="1600" b="1" baseline="0" dirty="0">
                          <a:latin typeface="Arial" panose="020B0604020202020204" pitchFamily="34" charset="0"/>
                          <a:cs typeface="Arial" panose="020B0604020202020204" pitchFamily="34" charset="0"/>
                        </a:rPr>
                        <a:t>Final Engagement Communication, Continued</a:t>
                      </a:r>
                      <a:endParaRPr lang="en-US" sz="1600" b="1"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773841"/>
                  </a:ext>
                </a:extLst>
              </a:tr>
              <a:tr h="370840">
                <a:tc>
                  <a:txBody>
                    <a:bodyPr/>
                    <a:lstStyle/>
                    <a:p>
                      <a:pPr marL="285750" indent="-285750">
                        <a:buFont typeface="Arial" panose="020B0604020202020204" pitchFamily="34" charset="0"/>
                        <a:buChar char="•"/>
                      </a:pPr>
                      <a:r>
                        <a:rPr lang="en-US" sz="1600" kern="1200" dirty="0">
                          <a:solidFill>
                            <a:schemeClr val="dk1"/>
                          </a:solidFill>
                          <a:latin typeface="Arial" panose="020B0604020202020204" pitchFamily="34" charset="0"/>
                          <a:ea typeface="+mn-ea"/>
                          <a:cs typeface="Arial" panose="020B0604020202020204" pitchFamily="34" charset="0"/>
                        </a:rPr>
                        <a:t>When internal auditors become aware that management has initiated or completed actions to address a finding before the final communication, the actions must be acknowledged in the communication. </a:t>
                      </a:r>
                    </a:p>
                    <a:p>
                      <a:pPr marL="285750" indent="-285750">
                        <a:buFont typeface="Arial" panose="020B0604020202020204" pitchFamily="34" charset="0"/>
                        <a:buChar char="•"/>
                      </a:pPr>
                      <a:r>
                        <a:rPr lang="en-US" sz="1600" kern="1200" dirty="0">
                          <a:solidFill>
                            <a:schemeClr val="dk1"/>
                          </a:solidFill>
                          <a:latin typeface="Arial" panose="020B0604020202020204" pitchFamily="34" charset="0"/>
                          <a:ea typeface="+mn-ea"/>
                          <a:cs typeface="Arial" panose="020B0604020202020204" pitchFamily="34" charset="0"/>
                        </a:rPr>
                        <a:t>The final communication must be accurate, objective, clear, concise, constructive, complete, and timely.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Internal auditors must ensure the final communication is reviewed and approved by the CAE before it is issued.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CAE must disseminate the final communication to parties who can ensure that the results are given due consideration.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If the engagement is not conducted in conformance with the Standards, the final engagement communication must disclose the following details about the nonconformance: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Standard(s) with which conformance was not achieved.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Reason(s) for nonconformance.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Impact of nonconformance on the engagement findings and conclusions. </a:t>
                      </a:r>
                    </a:p>
                  </a:txBody>
                  <a:tcPr/>
                </a:tc>
                <a:extLst>
                  <a:ext uri="{0D108BD9-81ED-4DB2-BD59-A6C34878D82A}">
                    <a16:rowId xmlns:a16="http://schemas.microsoft.com/office/drawing/2014/main" val="265378892"/>
                  </a:ext>
                </a:extLst>
              </a:tr>
            </a:tbl>
          </a:graphicData>
        </a:graphic>
      </p:graphicFrame>
      <p:sp>
        <p:nvSpPr>
          <p:cNvPr id="10" name="Title 1">
            <a:extLst>
              <a:ext uri="{FF2B5EF4-FFF2-40B4-BE49-F238E27FC236}">
                <a16:creationId xmlns:a16="http://schemas.microsoft.com/office/drawing/2014/main" id="{A0892944-4CAD-9958-DE93-E832DB9C9DC6}"/>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2C0A4013-3F09-5AC1-50DC-8A0E5665D78B}"/>
              </a:ext>
            </a:extLst>
          </p:cNvPr>
          <p:cNvSpPr txBox="1">
            <a:spLocks/>
          </p:cNvSpPr>
          <p:nvPr/>
        </p:nvSpPr>
        <p:spPr bwMode="auto">
          <a:xfrm>
            <a:off x="884853" y="1105060"/>
            <a:ext cx="7693089"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2" name="Content Placeholder 4" descr="A close-up of a blue and white card&#10;&#10;AI-generated content may be incorrect.">
            <a:extLst>
              <a:ext uri="{FF2B5EF4-FFF2-40B4-BE49-F238E27FC236}">
                <a16:creationId xmlns:a16="http://schemas.microsoft.com/office/drawing/2014/main" id="{A258C232-D8ED-B018-CA3C-339003F5949F}"/>
              </a:ext>
            </a:extLst>
          </p:cNvPr>
          <p:cNvPicPr>
            <a:picLocks noChangeAspect="1"/>
          </p:cNvPicPr>
          <p:nvPr/>
        </p:nvPicPr>
        <p:blipFill>
          <a:blip r:embed="rId2"/>
          <a:srcRect l="61005" t="36484" r="16955" b="30044"/>
          <a:stretch>
            <a:fillRect/>
          </a:stretch>
        </p:blipFill>
        <p:spPr>
          <a:xfrm>
            <a:off x="10010570" y="1083298"/>
            <a:ext cx="1947672" cy="3784917"/>
          </a:xfrm>
          <a:prstGeom prst="rect">
            <a:avLst/>
          </a:prstGeom>
        </p:spPr>
      </p:pic>
    </p:spTree>
    <p:extLst>
      <p:ext uri="{BB962C8B-B14F-4D97-AF65-F5344CB8AC3E}">
        <p14:creationId xmlns:p14="http://schemas.microsoft.com/office/powerpoint/2010/main" val="2677765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05BE-4EC1-442C-78A3-3D7FFF918A8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9BCD02A-1644-6CF2-EFAA-57A421825F3D}"/>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B1641694-9645-B46B-41F7-BB51C763D300}"/>
              </a:ext>
            </a:extLst>
          </p:cNvPr>
          <p:cNvSpPr txBox="1">
            <a:spLocks/>
          </p:cNvSpPr>
          <p:nvPr/>
        </p:nvSpPr>
        <p:spPr bwMode="auto">
          <a:xfrm>
            <a:off x="884853" y="1105060"/>
            <a:ext cx="7693089"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Standards and Communication</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pic>
        <p:nvPicPr>
          <p:cNvPr id="2" name="Content Placeholder 4" descr="A close-up of a blue and white card&#10;&#10;AI-generated content may be incorrect.">
            <a:extLst>
              <a:ext uri="{FF2B5EF4-FFF2-40B4-BE49-F238E27FC236}">
                <a16:creationId xmlns:a16="http://schemas.microsoft.com/office/drawing/2014/main" id="{DD59C4C7-C293-32C8-15D9-A3A0E9868ED9}"/>
              </a:ext>
            </a:extLst>
          </p:cNvPr>
          <p:cNvPicPr>
            <a:picLocks noChangeAspect="1"/>
          </p:cNvPicPr>
          <p:nvPr/>
        </p:nvPicPr>
        <p:blipFill>
          <a:blip r:embed="rId2"/>
          <a:srcRect l="61005" t="36484" r="16955" b="30044"/>
          <a:stretch>
            <a:fillRect/>
          </a:stretch>
        </p:blipFill>
        <p:spPr>
          <a:xfrm>
            <a:off x="10010570" y="1083298"/>
            <a:ext cx="1947672" cy="3784917"/>
          </a:xfrm>
          <a:prstGeom prst="rect">
            <a:avLst/>
          </a:prstGeom>
        </p:spPr>
      </p:pic>
      <p:graphicFrame>
        <p:nvGraphicFramePr>
          <p:cNvPr id="5" name="Table 4">
            <a:extLst>
              <a:ext uri="{FF2B5EF4-FFF2-40B4-BE49-F238E27FC236}">
                <a16:creationId xmlns:a16="http://schemas.microsoft.com/office/drawing/2014/main" id="{14E5F18D-C329-5627-07FD-06FC18B68326}"/>
              </a:ext>
            </a:extLst>
          </p:cNvPr>
          <p:cNvGraphicFramePr>
            <a:graphicFrameLocks noGrp="1"/>
          </p:cNvGraphicFramePr>
          <p:nvPr>
            <p:extLst>
              <p:ext uri="{D42A27DB-BD31-4B8C-83A1-F6EECF244321}">
                <p14:modId xmlns:p14="http://schemas.microsoft.com/office/powerpoint/2010/main" val="1725379083"/>
              </p:ext>
            </p:extLst>
          </p:nvPr>
        </p:nvGraphicFramePr>
        <p:xfrm>
          <a:off x="966875" y="1661640"/>
          <a:ext cx="8677868" cy="3840480"/>
        </p:xfrm>
        <a:graphic>
          <a:graphicData uri="http://schemas.openxmlformats.org/drawingml/2006/table">
            <a:tbl>
              <a:tblPr firstRow="1" bandRow="1">
                <a:tableStyleId>{5C22544A-7EE6-4342-B048-85BDC9FD1C3A}</a:tableStyleId>
              </a:tblPr>
              <a:tblGrid>
                <a:gridCol w="8677868">
                  <a:extLst>
                    <a:ext uri="{9D8B030D-6E8A-4147-A177-3AD203B41FA5}">
                      <a16:colId xmlns:a16="http://schemas.microsoft.com/office/drawing/2014/main" val="2149121092"/>
                    </a:ext>
                  </a:extLst>
                </a:gridCol>
              </a:tblGrid>
              <a:tr h="370840">
                <a:tc>
                  <a:txBody>
                    <a:bodyPr/>
                    <a:lstStyle/>
                    <a:p>
                      <a:pPr algn="ctr"/>
                      <a:r>
                        <a:rPr lang="en-US" sz="1600" dirty="0">
                          <a:latin typeface="Arial" panose="020B0604020202020204" pitchFamily="34" charset="0"/>
                          <a:cs typeface="Arial" panose="020B0604020202020204" pitchFamily="34" charset="0"/>
                        </a:rPr>
                        <a:t>Standard</a:t>
                      </a:r>
                      <a:r>
                        <a:rPr lang="en-US" sz="1600" baseline="0" dirty="0">
                          <a:latin typeface="Arial" panose="020B0604020202020204" pitchFamily="34" charset="0"/>
                          <a:cs typeface="Arial" panose="020B0604020202020204" pitchFamily="34" charset="0"/>
                        </a:rPr>
                        <a:t> 15.2</a:t>
                      </a:r>
                    </a:p>
                    <a:p>
                      <a:pPr algn="ctr"/>
                      <a:r>
                        <a:rPr lang="en-US" sz="1600" dirty="0">
                          <a:latin typeface="Arial" panose="020B0604020202020204" pitchFamily="34" charset="0"/>
                          <a:cs typeface="Arial" panose="020B0604020202020204" pitchFamily="34" charset="0"/>
                        </a:rPr>
                        <a:t>Confirming the Implementation of Recommendations or Action Plans</a:t>
                      </a:r>
                    </a:p>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773841"/>
                  </a:ext>
                </a:extLst>
              </a:tr>
              <a:tr h="370840">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Internal auditors must confirm that management has implemented internal auditors’ recommendations or management’s action plans following an established methodology, which includes: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Inquiring about progress on the implementation.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Performing follow-up assessments using a risk-based approach.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Updating the status of management’s actions in a tracking system.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extent of these procedures must consider the significance of the finding.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If management has not progressed in implementing the actions according to the established completion dates, internal auditors must obtain and document an explanation from management and discuss the issue with the CAE.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378892"/>
                  </a:ext>
                </a:extLst>
              </a:tr>
            </a:tbl>
          </a:graphicData>
        </a:graphic>
      </p:graphicFrame>
    </p:spTree>
    <p:extLst>
      <p:ext uri="{BB962C8B-B14F-4D97-AF65-F5344CB8AC3E}">
        <p14:creationId xmlns:p14="http://schemas.microsoft.com/office/powerpoint/2010/main" val="1125501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58ADF-CF0C-702C-93D1-0E1708DF1F2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9A657AE-8678-14B5-4111-AF04DF33420B}"/>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AC640892-3B24-4B2C-013B-90F81F29A5E9}"/>
              </a:ext>
            </a:extLst>
          </p:cNvPr>
          <p:cNvSpPr txBox="1">
            <a:spLocks/>
          </p:cNvSpPr>
          <p:nvPr/>
        </p:nvSpPr>
        <p:spPr bwMode="auto">
          <a:xfrm>
            <a:off x="884853" y="1105060"/>
            <a:ext cx="7693089"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IIA Competency Framework</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8089FFF-9DA1-BB06-8725-0C082C4CBD8A}"/>
              </a:ext>
            </a:extLst>
          </p:cNvPr>
          <p:cNvSpPr/>
          <p:nvPr/>
        </p:nvSpPr>
        <p:spPr>
          <a:xfrm>
            <a:off x="4340138" y="4940136"/>
            <a:ext cx="6096000" cy="215444"/>
          </a:xfrm>
          <a:prstGeom prst="rect">
            <a:avLst/>
          </a:prstGeom>
        </p:spPr>
        <p:txBody>
          <a:bodyPr>
            <a:spAutoFit/>
          </a:bodyPr>
          <a:lstStyle/>
          <a:p>
            <a:r>
              <a:rPr lang="en-US" sz="800" dirty="0"/>
              <a:t>https://www.theiia.org/en/standards/internal-audit-competency-framework/</a:t>
            </a:r>
          </a:p>
        </p:txBody>
      </p:sp>
      <p:pic>
        <p:nvPicPr>
          <p:cNvPr id="6" name="Picture 5">
            <a:extLst>
              <a:ext uri="{FF2B5EF4-FFF2-40B4-BE49-F238E27FC236}">
                <a16:creationId xmlns:a16="http://schemas.microsoft.com/office/drawing/2014/main" id="{206E8170-A3CD-9D53-98E4-E28076BDA0F6}"/>
              </a:ext>
            </a:extLst>
          </p:cNvPr>
          <p:cNvPicPr>
            <a:picLocks noChangeAspect="1"/>
          </p:cNvPicPr>
          <p:nvPr/>
        </p:nvPicPr>
        <p:blipFill>
          <a:blip r:embed="rId2"/>
          <a:stretch>
            <a:fillRect/>
          </a:stretch>
        </p:blipFill>
        <p:spPr>
          <a:xfrm>
            <a:off x="7984972" y="1120631"/>
            <a:ext cx="3937070" cy="4873903"/>
          </a:xfrm>
          <a:prstGeom prst="rect">
            <a:avLst/>
          </a:prstGeom>
        </p:spPr>
      </p:pic>
      <p:pic>
        <p:nvPicPr>
          <p:cNvPr id="7" name="Picture 6">
            <a:extLst>
              <a:ext uri="{FF2B5EF4-FFF2-40B4-BE49-F238E27FC236}">
                <a16:creationId xmlns:a16="http://schemas.microsoft.com/office/drawing/2014/main" id="{AADE79D9-11FC-C941-AAC4-EC05B72A6ADE}"/>
              </a:ext>
            </a:extLst>
          </p:cNvPr>
          <p:cNvPicPr>
            <a:picLocks noChangeAspect="1"/>
          </p:cNvPicPr>
          <p:nvPr/>
        </p:nvPicPr>
        <p:blipFill>
          <a:blip r:embed="rId3"/>
          <a:stretch>
            <a:fillRect/>
          </a:stretch>
        </p:blipFill>
        <p:spPr>
          <a:xfrm>
            <a:off x="430621" y="1984009"/>
            <a:ext cx="7325747" cy="2953162"/>
          </a:xfrm>
          <a:prstGeom prst="rect">
            <a:avLst/>
          </a:prstGeom>
        </p:spPr>
      </p:pic>
    </p:spTree>
    <p:extLst>
      <p:ext uri="{BB962C8B-B14F-4D97-AF65-F5344CB8AC3E}">
        <p14:creationId xmlns:p14="http://schemas.microsoft.com/office/powerpoint/2010/main" val="2245341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FC21-EC63-A1E0-D097-0B6A341D0FF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69D4059-CC68-73F0-46D2-92C6ADA9B13F}"/>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Technical Aspects</a:t>
            </a:r>
          </a:p>
        </p:txBody>
      </p:sp>
      <p:sp>
        <p:nvSpPr>
          <p:cNvPr id="3" name="Content Placeholder 2">
            <a:extLst>
              <a:ext uri="{FF2B5EF4-FFF2-40B4-BE49-F238E27FC236}">
                <a16:creationId xmlns:a16="http://schemas.microsoft.com/office/drawing/2014/main" id="{4806118F-93A3-C078-1471-3EEFA79D6FD8}"/>
              </a:ext>
            </a:extLst>
          </p:cNvPr>
          <p:cNvSpPr txBox="1">
            <a:spLocks/>
          </p:cNvSpPr>
          <p:nvPr/>
        </p:nvSpPr>
        <p:spPr bwMode="auto">
          <a:xfrm>
            <a:off x="884853" y="1105060"/>
            <a:ext cx="7693089" cy="430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The IIA Competency Framework</a:t>
            </a: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1A071B3-F6F2-16EE-E93A-25610DD5EA81}"/>
              </a:ext>
            </a:extLst>
          </p:cNvPr>
          <p:cNvSpPr/>
          <p:nvPr/>
        </p:nvSpPr>
        <p:spPr>
          <a:xfrm>
            <a:off x="10886" y="5706949"/>
            <a:ext cx="6096000" cy="215444"/>
          </a:xfrm>
          <a:prstGeom prst="rect">
            <a:avLst/>
          </a:prstGeom>
        </p:spPr>
        <p:txBody>
          <a:bodyPr>
            <a:spAutoFit/>
          </a:bodyPr>
          <a:lstStyle/>
          <a:p>
            <a:r>
              <a:rPr lang="en-US" sz="800" dirty="0"/>
              <a:t>https://www.theiia.org/en/standards/internal-audit-competency-framework/</a:t>
            </a:r>
          </a:p>
        </p:txBody>
      </p:sp>
      <p:pic>
        <p:nvPicPr>
          <p:cNvPr id="5" name="Picture 4">
            <a:extLst>
              <a:ext uri="{FF2B5EF4-FFF2-40B4-BE49-F238E27FC236}">
                <a16:creationId xmlns:a16="http://schemas.microsoft.com/office/drawing/2014/main" id="{6DB4E8F4-3B93-5C0C-144B-5E165C2B928C}"/>
              </a:ext>
            </a:extLst>
          </p:cNvPr>
          <p:cNvPicPr>
            <a:picLocks noChangeAspect="1"/>
          </p:cNvPicPr>
          <p:nvPr/>
        </p:nvPicPr>
        <p:blipFill>
          <a:blip r:embed="rId2"/>
          <a:stretch>
            <a:fillRect/>
          </a:stretch>
        </p:blipFill>
        <p:spPr>
          <a:xfrm>
            <a:off x="10886" y="1654045"/>
            <a:ext cx="12192000" cy="4086047"/>
          </a:xfrm>
          <a:prstGeom prst="rect">
            <a:avLst/>
          </a:prstGeom>
        </p:spPr>
      </p:pic>
    </p:spTree>
    <p:extLst>
      <p:ext uri="{BB962C8B-B14F-4D97-AF65-F5344CB8AC3E}">
        <p14:creationId xmlns:p14="http://schemas.microsoft.com/office/powerpoint/2010/main" val="1377104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E22D-D99A-644D-EB33-A34F3EFBE11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35DE488-CE0B-E04F-D72D-84360EAC86BF}"/>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Polling Question #2</a:t>
            </a:r>
          </a:p>
        </p:txBody>
      </p:sp>
      <p:sp>
        <p:nvSpPr>
          <p:cNvPr id="3" name="Content Placeholder 2">
            <a:extLst>
              <a:ext uri="{FF2B5EF4-FFF2-40B4-BE49-F238E27FC236}">
                <a16:creationId xmlns:a16="http://schemas.microsoft.com/office/drawing/2014/main" id="{00A73760-16B3-CFDB-641B-A5FE9A147D90}"/>
              </a:ext>
            </a:extLst>
          </p:cNvPr>
          <p:cNvSpPr txBox="1">
            <a:spLocks/>
          </p:cNvSpPr>
          <p:nvPr/>
        </p:nvSpPr>
        <p:spPr bwMode="auto">
          <a:xfrm>
            <a:off x="884854" y="1105060"/>
            <a:ext cx="10632232"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Which of the standards / guidance do you believe is the most practical with regards to internal audit communication skills?</a:t>
            </a:r>
          </a:p>
          <a:p>
            <a:pPr marL="0" lvl="0" indent="0">
              <a:buNone/>
              <a:defRPr/>
            </a:pPr>
            <a:endParaRPr lang="en-US" sz="900" dirty="0">
              <a:latin typeface="Arial" panose="020B0604020202020204" pitchFamily="34" charset="0"/>
              <a:cs typeface="Arial" panose="020B0604020202020204" pitchFamily="34" charset="0"/>
            </a:endParaRPr>
          </a:p>
          <a:p>
            <a:pPr marL="514350" indent="-514350">
              <a:buFont typeface="+mj-lt"/>
              <a:buAutoNum type="alphaLcParenR"/>
              <a:defRPr/>
            </a:pPr>
            <a:r>
              <a:rPr lang="en-US" sz="2800" dirty="0">
                <a:latin typeface="Arial" panose="020B0604020202020204" pitchFamily="34" charset="0"/>
                <a:cs typeface="Arial" panose="020B0604020202020204" pitchFamily="34" charset="0"/>
              </a:rPr>
              <a:t>Principle 11 Communicate Effectively</a:t>
            </a:r>
          </a:p>
          <a:p>
            <a:pPr marL="514350" indent="-514350">
              <a:buFont typeface="+mj-lt"/>
              <a:buAutoNum type="alphaLcParenR"/>
              <a:defRPr/>
            </a:pPr>
            <a:r>
              <a:rPr lang="en-US" sz="2800" dirty="0">
                <a:latin typeface="Arial" panose="020B0604020202020204" pitchFamily="34" charset="0"/>
                <a:cs typeface="Arial" panose="020B0604020202020204" pitchFamily="34" charset="0"/>
              </a:rPr>
              <a:t>Principle 15 Communicate Engagement Results and Monitor Action Plans</a:t>
            </a:r>
          </a:p>
          <a:p>
            <a:pPr marL="514350" indent="-514350">
              <a:buFont typeface="+mj-lt"/>
              <a:buAutoNum type="alphaLcParenR"/>
              <a:defRPr/>
            </a:pPr>
            <a:r>
              <a:rPr lang="en-US" sz="2800" dirty="0">
                <a:latin typeface="Arial" panose="020B0604020202020204" pitchFamily="34" charset="0"/>
                <a:cs typeface="Arial" panose="020B0604020202020204" pitchFamily="34" charset="0"/>
              </a:rPr>
              <a:t>IIA Internal Audit Competency Framework</a:t>
            </a:r>
          </a:p>
          <a:p>
            <a:pPr marL="514350" indent="-514350">
              <a:buFont typeface="+mj-lt"/>
              <a:buAutoNum type="alphaLcParenR"/>
              <a:defRPr/>
            </a:pPr>
            <a:r>
              <a:rPr lang="en-US" sz="2800" dirty="0">
                <a:latin typeface="Arial" panose="020B0604020202020204" pitchFamily="34" charset="0"/>
                <a:cs typeface="Arial" panose="020B0604020202020204" pitchFamily="34" charset="0"/>
              </a:rPr>
              <a:t>None of the above (that’s why I’m here)</a:t>
            </a:r>
          </a:p>
          <a:p>
            <a:pPr marL="514350" indent="-514350">
              <a:buFont typeface="+mj-lt"/>
              <a:buAutoNum type="alphaUcPeriod"/>
              <a:defRPr/>
            </a:pPr>
            <a:endParaRPr lang="en-US" sz="2800" dirty="0">
              <a:latin typeface="Arial" panose="020B0604020202020204" pitchFamily="34" charset="0"/>
              <a:cs typeface="Arial" panose="020B0604020202020204" pitchFamily="34" charset="0"/>
            </a:endParaRPr>
          </a:p>
          <a:p>
            <a:pPr>
              <a:defRPr/>
            </a:pPr>
            <a:endParaRPr lang="en-US" sz="2800" dirty="0">
              <a:latin typeface="Arial" panose="020B0604020202020204" pitchFamily="34" charset="0"/>
              <a:cs typeface="Arial" panose="020B0604020202020204" pitchFamily="34" charset="0"/>
            </a:endParaRPr>
          </a:p>
          <a:p>
            <a:pPr lvl="0">
              <a:defRPr/>
            </a:pPr>
            <a:endParaRPr lang="en-US" sz="2800" dirty="0">
              <a:latin typeface="Arial" panose="020B0604020202020204" pitchFamily="34" charset="0"/>
              <a:cs typeface="Arial" panose="020B0604020202020204" pitchFamily="34" charset="0"/>
            </a:endParaRPr>
          </a:p>
          <a:p>
            <a:pPr lvl="0">
              <a:defRPr/>
            </a:pPr>
            <a:endParaRPr lang="en-US" sz="2800" dirty="0"/>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374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E8A5-22B8-464B-C8F8-9DF834D8A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B3EF8-3B2E-5281-1330-7A8A7DE038ED}"/>
              </a:ext>
            </a:extLst>
          </p:cNvPr>
          <p:cNvSpPr>
            <a:spLocks noGrp="1"/>
          </p:cNvSpPr>
          <p:nvPr>
            <p:ph type="ctrTitle"/>
          </p:nvPr>
        </p:nvSpPr>
        <p:spPr/>
        <p:txBody>
          <a:bodyPr>
            <a:normAutofit/>
          </a:bodyPr>
          <a:lstStyle/>
          <a:p>
            <a:r>
              <a:rPr lang="en-US" dirty="0"/>
              <a:t>Traits of Effective Communication</a:t>
            </a:r>
          </a:p>
        </p:txBody>
      </p:sp>
    </p:spTree>
    <p:extLst>
      <p:ext uri="{BB962C8B-B14F-4D97-AF65-F5344CB8AC3E}">
        <p14:creationId xmlns:p14="http://schemas.microsoft.com/office/powerpoint/2010/main" val="8563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AAE38-35CD-9B40-D4B4-9172215F7A12}"/>
              </a:ext>
            </a:extLst>
          </p:cNvPr>
          <p:cNvSpPr>
            <a:spLocks noGrp="1"/>
          </p:cNvSpPr>
          <p:nvPr>
            <p:ph type="title"/>
          </p:nvPr>
        </p:nvSpPr>
        <p:spPr>
          <a:xfrm>
            <a:off x="425723" y="375095"/>
            <a:ext cx="10515600" cy="1325563"/>
          </a:xfrm>
        </p:spPr>
        <p:txBody>
          <a:bodyPr/>
          <a:lstStyle/>
          <a:p>
            <a:r>
              <a:rPr lang="en-US" dirty="0"/>
              <a:t>Joseph Mauriello</a:t>
            </a:r>
          </a:p>
        </p:txBody>
      </p:sp>
      <p:pic>
        <p:nvPicPr>
          <p:cNvPr id="5" name="Picture 4">
            <a:extLst>
              <a:ext uri="{FF2B5EF4-FFF2-40B4-BE49-F238E27FC236}">
                <a16:creationId xmlns:a16="http://schemas.microsoft.com/office/drawing/2014/main" id="{1E1190F4-8BBE-FAEE-2A48-CDE04332B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659" y="3429000"/>
            <a:ext cx="2924541" cy="2193407"/>
          </a:xfrm>
          <a:prstGeom prst="rect">
            <a:avLst/>
          </a:prstGeom>
          <a:ln w="28575">
            <a:solidFill>
              <a:schemeClr val="tx1"/>
            </a:solidFill>
          </a:ln>
        </p:spPr>
      </p:pic>
      <p:pic>
        <p:nvPicPr>
          <p:cNvPr id="6" name="Picture 5" descr="A group of people posing for a photo&#10;&#10;AI-generated content may be incorrect.">
            <a:extLst>
              <a:ext uri="{FF2B5EF4-FFF2-40B4-BE49-F238E27FC236}">
                <a16:creationId xmlns:a16="http://schemas.microsoft.com/office/drawing/2014/main" id="{AA8687AF-37AF-2D4F-CE46-1ED3E36E9964}"/>
              </a:ext>
            </a:extLst>
          </p:cNvPr>
          <p:cNvPicPr>
            <a:picLocks noChangeAspect="1"/>
          </p:cNvPicPr>
          <p:nvPr/>
        </p:nvPicPr>
        <p:blipFill>
          <a:blip r:embed="rId3" cstate="print">
            <a:extLst>
              <a:ext uri="{28A0092B-C50C-407E-A947-70E740481C1C}">
                <a14:useLocalDpi xmlns:a14="http://schemas.microsoft.com/office/drawing/2010/main" val="0"/>
              </a:ext>
            </a:extLst>
          </a:blip>
          <a:srcRect l="3333" t="15556" r="9259" b="25555"/>
          <a:stretch/>
        </p:blipFill>
        <p:spPr>
          <a:xfrm>
            <a:off x="5831044" y="510886"/>
            <a:ext cx="6056156" cy="2629477"/>
          </a:xfrm>
          <a:prstGeom prst="rect">
            <a:avLst/>
          </a:prstGeom>
          <a:ln w="28575">
            <a:solidFill>
              <a:schemeClr val="tx1"/>
            </a:solidFill>
          </a:ln>
        </p:spPr>
      </p:pic>
      <p:pic>
        <p:nvPicPr>
          <p:cNvPr id="7" name="Picture 6">
            <a:extLst>
              <a:ext uri="{FF2B5EF4-FFF2-40B4-BE49-F238E27FC236}">
                <a16:creationId xmlns:a16="http://schemas.microsoft.com/office/drawing/2014/main" id="{E4BD47DD-758E-C41F-E9FA-CB43D85F7C83}"/>
              </a:ext>
            </a:extLst>
          </p:cNvPr>
          <p:cNvPicPr>
            <a:picLocks/>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20004"/>
          <a:stretch/>
        </p:blipFill>
        <p:spPr>
          <a:xfrm>
            <a:off x="613396" y="2227502"/>
            <a:ext cx="4784386" cy="2929840"/>
          </a:xfrm>
          <a:prstGeom prst="rect">
            <a:avLst/>
          </a:prstGeom>
          <a:ln w="28575">
            <a:solidFill>
              <a:schemeClr val="tx1"/>
            </a:solidFill>
          </a:ln>
        </p:spPr>
      </p:pic>
      <p:pic>
        <p:nvPicPr>
          <p:cNvPr id="8" name="Picture 7" descr="A person in a white coat with a graduation cap and a book&#10;&#10;AI-generated content may be incorrect.">
            <a:extLst>
              <a:ext uri="{FF2B5EF4-FFF2-40B4-BE49-F238E27FC236}">
                <a16:creationId xmlns:a16="http://schemas.microsoft.com/office/drawing/2014/main" id="{A24D5DEA-BADC-F77F-E050-5AB231DF0158}"/>
              </a:ext>
            </a:extLst>
          </p:cNvPr>
          <p:cNvPicPr>
            <a:picLocks noChangeAspect="1"/>
          </p:cNvPicPr>
          <p:nvPr/>
        </p:nvPicPr>
        <p:blipFill>
          <a:blip r:embed="rId6"/>
          <a:srcRect l="11636" r="26273"/>
          <a:stretch>
            <a:fillRect/>
          </a:stretch>
        </p:blipFill>
        <p:spPr>
          <a:xfrm>
            <a:off x="5831044" y="3428999"/>
            <a:ext cx="2881415" cy="2193406"/>
          </a:xfrm>
          <a:prstGeom prst="rect">
            <a:avLst/>
          </a:prstGeom>
          <a:ln w="28575">
            <a:solidFill>
              <a:schemeClr val="accent1">
                <a:shade val="15000"/>
              </a:schemeClr>
            </a:solidFill>
          </a:ln>
        </p:spPr>
      </p:pic>
    </p:spTree>
    <p:extLst>
      <p:ext uri="{BB962C8B-B14F-4D97-AF65-F5344CB8AC3E}">
        <p14:creationId xmlns:p14="http://schemas.microsoft.com/office/powerpoint/2010/main" val="616352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5929A-63A4-8C88-8193-29E4FCC7774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62FD717-BCC8-E0BC-F37A-B5444C32A3BA}"/>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Traits of Effective Communication</a:t>
            </a:r>
          </a:p>
        </p:txBody>
      </p:sp>
      <p:sp>
        <p:nvSpPr>
          <p:cNvPr id="3" name="Content Placeholder 2">
            <a:extLst>
              <a:ext uri="{FF2B5EF4-FFF2-40B4-BE49-F238E27FC236}">
                <a16:creationId xmlns:a16="http://schemas.microsoft.com/office/drawing/2014/main" id="{74000893-9999-4E3D-39CE-7D894BC8AD0A}"/>
              </a:ext>
            </a:extLst>
          </p:cNvPr>
          <p:cNvSpPr txBox="1">
            <a:spLocks/>
          </p:cNvSpPr>
          <p:nvPr/>
        </p:nvSpPr>
        <p:spPr bwMode="auto">
          <a:xfrm>
            <a:off x="884853" y="1105060"/>
            <a:ext cx="10022633" cy="50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First things first, we need to distinguish between….. </a:t>
            </a:r>
          </a:p>
          <a:p>
            <a:pPr marL="0" indent="0">
              <a:buNone/>
              <a:defRPr/>
            </a:pPr>
            <a:endParaRPr lang="en-US" sz="2800" b="1" dirty="0">
              <a:latin typeface="Arial" panose="020B0604020202020204" pitchFamily="34" charset="0"/>
              <a:cs typeface="Arial" panose="020B0604020202020204" pitchFamily="34" charset="0"/>
            </a:endParaRPr>
          </a:p>
          <a:p>
            <a:pPr marL="0" indent="0">
              <a:buNone/>
              <a:defRPr/>
            </a:pPr>
            <a:endParaRPr lang="en-US" sz="2800" b="1" dirty="0">
              <a:latin typeface="Arial" panose="020B0604020202020204" pitchFamily="34" charset="0"/>
              <a:cs typeface="Arial" panose="020B0604020202020204" pitchFamily="34" charset="0"/>
            </a:endParaRP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3F8736FD-41FD-B393-C654-4F51BCA24007}"/>
              </a:ext>
            </a:extLst>
          </p:cNvPr>
          <p:cNvSpPr txBox="1">
            <a:spLocks/>
          </p:cNvSpPr>
          <p:nvPr/>
        </p:nvSpPr>
        <p:spPr bwMode="auto">
          <a:xfrm>
            <a:off x="884851" y="1800228"/>
            <a:ext cx="8890518" cy="4121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Communication, and</a:t>
            </a:r>
          </a:p>
          <a:p>
            <a:r>
              <a:rPr lang="en-US" sz="2400" dirty="0">
                <a:latin typeface="Arial" panose="020B0604020202020204" pitchFamily="34" charset="0"/>
                <a:cs typeface="Arial" panose="020B0604020202020204" pitchFamily="34" charset="0"/>
              </a:rPr>
              <a:t>The Communicator</a:t>
            </a:r>
          </a:p>
          <a:p>
            <a:endParaRPr lang="en-US" sz="2400" dirty="0">
              <a:latin typeface="Arial" panose="020B0604020202020204" pitchFamily="34" charset="0"/>
              <a:cs typeface="Arial" panose="020B0604020202020204" pitchFamily="34" charset="0"/>
            </a:endParaRPr>
          </a:p>
          <a:p>
            <a:pPr>
              <a:buFont typeface="Arial" charset="0"/>
              <a:buNone/>
            </a:pPr>
            <a:endParaRPr lang="en-US" sz="2400" b="1" i="1" dirty="0"/>
          </a:p>
        </p:txBody>
      </p:sp>
      <p:pic>
        <p:nvPicPr>
          <p:cNvPr id="5" name="Picture 4">
            <a:extLst>
              <a:ext uri="{FF2B5EF4-FFF2-40B4-BE49-F238E27FC236}">
                <a16:creationId xmlns:a16="http://schemas.microsoft.com/office/drawing/2014/main" id="{E0F216EE-7850-F20A-757E-B30234AE59CF}"/>
              </a:ext>
            </a:extLst>
          </p:cNvPr>
          <p:cNvPicPr>
            <a:picLocks noChangeAspect="1"/>
          </p:cNvPicPr>
          <p:nvPr/>
        </p:nvPicPr>
        <p:blipFill rotWithShape="1">
          <a:blip r:embed="rId2"/>
          <a:srcRect l="4963" t="13949" r="75086" b="61162"/>
          <a:stretch/>
        </p:blipFill>
        <p:spPr>
          <a:xfrm>
            <a:off x="1001487" y="2806337"/>
            <a:ext cx="6215422" cy="2584631"/>
          </a:xfrm>
          <a:prstGeom prst="rect">
            <a:avLst/>
          </a:prstGeom>
        </p:spPr>
      </p:pic>
      <p:pic>
        <p:nvPicPr>
          <p:cNvPr id="6" name="Picture 5">
            <a:extLst>
              <a:ext uri="{FF2B5EF4-FFF2-40B4-BE49-F238E27FC236}">
                <a16:creationId xmlns:a16="http://schemas.microsoft.com/office/drawing/2014/main" id="{A283069E-9664-813B-1999-B90B473C2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739" y="2343193"/>
            <a:ext cx="4368800" cy="2851856"/>
          </a:xfrm>
          <a:prstGeom prst="rect">
            <a:avLst/>
          </a:prstGeom>
        </p:spPr>
      </p:pic>
      <p:sp>
        <p:nvSpPr>
          <p:cNvPr id="7" name="Rectangle 6">
            <a:extLst>
              <a:ext uri="{FF2B5EF4-FFF2-40B4-BE49-F238E27FC236}">
                <a16:creationId xmlns:a16="http://schemas.microsoft.com/office/drawing/2014/main" id="{DC2BBC02-7EA9-DB7C-096E-79D0FC9744DC}"/>
              </a:ext>
            </a:extLst>
          </p:cNvPr>
          <p:cNvSpPr/>
          <p:nvPr/>
        </p:nvSpPr>
        <p:spPr>
          <a:xfrm>
            <a:off x="7586619" y="5223542"/>
            <a:ext cx="6096000" cy="215444"/>
          </a:xfrm>
          <a:prstGeom prst="rect">
            <a:avLst/>
          </a:prstGeom>
        </p:spPr>
        <p:txBody>
          <a:bodyPr>
            <a:spAutoFit/>
          </a:bodyPr>
          <a:lstStyle/>
          <a:p>
            <a:r>
              <a:rPr lang="en-US" sz="800" dirty="0">
                <a:latin typeface="Arial" panose="020B0604020202020204" pitchFamily="34" charset="0"/>
                <a:cs typeface="Arial" panose="020B0604020202020204" pitchFamily="34" charset="0"/>
              </a:rPr>
              <a:t>http://content.time.com/time/nation/article/0,8599,2112249,00.html</a:t>
            </a:r>
          </a:p>
        </p:txBody>
      </p:sp>
    </p:spTree>
    <p:extLst>
      <p:ext uri="{BB962C8B-B14F-4D97-AF65-F5344CB8AC3E}">
        <p14:creationId xmlns:p14="http://schemas.microsoft.com/office/powerpoint/2010/main" val="3113698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9D1F5-0027-6D74-41F7-7AE237E8F4C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87E9DDB-8DE9-0D3B-BDEF-E6882CD43B4C}"/>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Traits of Effective Communication</a:t>
            </a:r>
          </a:p>
        </p:txBody>
      </p:sp>
      <p:sp>
        <p:nvSpPr>
          <p:cNvPr id="3" name="Content Placeholder 2">
            <a:extLst>
              <a:ext uri="{FF2B5EF4-FFF2-40B4-BE49-F238E27FC236}">
                <a16:creationId xmlns:a16="http://schemas.microsoft.com/office/drawing/2014/main" id="{537C11FA-AC03-495A-5D46-F5EF26CB3B8C}"/>
              </a:ext>
            </a:extLst>
          </p:cNvPr>
          <p:cNvSpPr txBox="1">
            <a:spLocks/>
          </p:cNvSpPr>
          <p:nvPr/>
        </p:nvSpPr>
        <p:spPr bwMode="auto">
          <a:xfrm>
            <a:off x="884853" y="1105060"/>
            <a:ext cx="10022633" cy="506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Traits of Effective Communicators</a:t>
            </a:r>
          </a:p>
          <a:p>
            <a:pPr marL="0" indent="0">
              <a:buNone/>
              <a:defRPr/>
            </a:pPr>
            <a:endParaRPr lang="en-US" sz="2800" b="1" dirty="0">
              <a:latin typeface="Arial" panose="020B0604020202020204" pitchFamily="34" charset="0"/>
              <a:cs typeface="Arial" panose="020B0604020202020204" pitchFamily="34" charset="0"/>
            </a:endParaRPr>
          </a:p>
          <a:p>
            <a:pPr marL="0" indent="0">
              <a:buNone/>
              <a:defRPr/>
            </a:pPr>
            <a:endParaRPr lang="en-US" sz="2800" b="1" dirty="0">
              <a:latin typeface="Arial" panose="020B0604020202020204" pitchFamily="34" charset="0"/>
              <a:cs typeface="Arial" panose="020B0604020202020204" pitchFamily="34" charset="0"/>
            </a:endParaRP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FEBAE59F-5E87-62E1-8FE8-45F754E124B0}"/>
              </a:ext>
            </a:extLst>
          </p:cNvPr>
          <p:cNvSpPr txBox="1">
            <a:spLocks/>
          </p:cNvSpPr>
          <p:nvPr/>
        </p:nvSpPr>
        <p:spPr bwMode="auto">
          <a:xfrm>
            <a:off x="884853" y="1865103"/>
            <a:ext cx="5585926"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Listening</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Relates to Others</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Simplifies</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 the Complex</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Knowing When to Speak Up</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Availability</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8" name="Content Placeholder 2">
            <a:extLst>
              <a:ext uri="{FF2B5EF4-FFF2-40B4-BE49-F238E27FC236}">
                <a16:creationId xmlns:a16="http://schemas.microsoft.com/office/drawing/2014/main" id="{412DC0A2-D890-A96E-E8E6-0C883B3B2B51}"/>
              </a:ext>
            </a:extLst>
          </p:cNvPr>
          <p:cNvSpPr txBox="1">
            <a:spLocks/>
          </p:cNvSpPr>
          <p:nvPr/>
        </p:nvSpPr>
        <p:spPr bwMode="auto">
          <a:xfrm>
            <a:off x="6350933" y="1865103"/>
            <a:ext cx="5585926"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Exudes confidence</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Specificity</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Focuses</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 on the interaction</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Asks questions</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Recognizes non-verbal cues</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37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FDE24-1D55-B8CF-B00E-A2490E3D6D3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F6C2FB5-0B30-FCFE-29B4-67C0C16BD880}"/>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Traits of Effective Communication</a:t>
            </a:r>
          </a:p>
        </p:txBody>
      </p:sp>
      <p:sp>
        <p:nvSpPr>
          <p:cNvPr id="3" name="Content Placeholder 2">
            <a:extLst>
              <a:ext uri="{FF2B5EF4-FFF2-40B4-BE49-F238E27FC236}">
                <a16:creationId xmlns:a16="http://schemas.microsoft.com/office/drawing/2014/main" id="{78B8B392-B188-5589-DA13-EEEA81C13842}"/>
              </a:ext>
            </a:extLst>
          </p:cNvPr>
          <p:cNvSpPr txBox="1">
            <a:spLocks/>
          </p:cNvSpPr>
          <p:nvPr/>
        </p:nvSpPr>
        <p:spPr bwMode="auto">
          <a:xfrm>
            <a:off x="884853" y="1105060"/>
            <a:ext cx="10022633" cy="50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Traits of Effective Communication: The 7 C’s</a:t>
            </a:r>
          </a:p>
          <a:p>
            <a:pPr marL="0" indent="0">
              <a:buNone/>
              <a:defRPr/>
            </a:pPr>
            <a:endParaRPr lang="en-US" sz="2800" b="1" dirty="0">
              <a:latin typeface="Arial" panose="020B0604020202020204" pitchFamily="34" charset="0"/>
              <a:cs typeface="Arial" panose="020B0604020202020204" pitchFamily="34" charset="0"/>
            </a:endParaRPr>
          </a:p>
          <a:p>
            <a:pPr marL="0" indent="0">
              <a:buNone/>
              <a:defRPr/>
            </a:pPr>
            <a:endParaRPr lang="en-US" sz="2800" b="1" dirty="0">
              <a:latin typeface="Arial" panose="020B0604020202020204" pitchFamily="34" charset="0"/>
              <a:cs typeface="Arial" panose="020B0604020202020204" pitchFamily="34" charset="0"/>
            </a:endParaRP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33AC2233-8175-6058-EE30-8D3CC04F8015}"/>
              </a:ext>
            </a:extLst>
          </p:cNvPr>
          <p:cNvSpPr txBox="1">
            <a:spLocks/>
          </p:cNvSpPr>
          <p:nvPr/>
        </p:nvSpPr>
        <p:spPr bwMode="auto">
          <a:xfrm>
            <a:off x="884853" y="1865103"/>
            <a:ext cx="5585926" cy="4294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Clear</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ea typeface="ＭＳ Ｐゴシック" charset="0"/>
                <a:cs typeface="Arial" panose="020B0604020202020204" pitchFamily="34" charset="0"/>
              </a:rPr>
              <a:t>Concise</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Concrete</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ea typeface="ＭＳ Ｐゴシック" charset="0"/>
                <a:cs typeface="Arial" panose="020B0604020202020204" pitchFamily="34" charset="0"/>
              </a:rPr>
              <a:t>Correct</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Coherent</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dirty="0">
                <a:latin typeface="Arial" panose="020B0604020202020204" pitchFamily="34" charset="0"/>
                <a:ea typeface="ＭＳ Ｐゴシック" charset="0"/>
                <a:cs typeface="Arial" panose="020B0604020202020204" pitchFamily="34" charset="0"/>
              </a:rPr>
              <a:t>Complete</a:t>
            </a: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Courteous</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C46C23AC-C41D-3832-143D-60697E2C79EA}"/>
              </a:ext>
            </a:extLst>
          </p:cNvPr>
          <p:cNvSpPr/>
          <p:nvPr/>
        </p:nvSpPr>
        <p:spPr>
          <a:xfrm>
            <a:off x="4093029" y="4718871"/>
            <a:ext cx="7599680"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https://courses.lumenlearning.com/suny-esc-communicationforprofessionals/chapter/characteristics-of-effective-professional-communication/</a:t>
            </a:r>
          </a:p>
        </p:txBody>
      </p:sp>
      <p:pic>
        <p:nvPicPr>
          <p:cNvPr id="5" name="Picture 4">
            <a:extLst>
              <a:ext uri="{FF2B5EF4-FFF2-40B4-BE49-F238E27FC236}">
                <a16:creationId xmlns:a16="http://schemas.microsoft.com/office/drawing/2014/main" id="{89BC8832-550E-A90F-09CC-12419CDB32FD}"/>
              </a:ext>
            </a:extLst>
          </p:cNvPr>
          <p:cNvPicPr>
            <a:picLocks noChangeAspect="1"/>
          </p:cNvPicPr>
          <p:nvPr/>
        </p:nvPicPr>
        <p:blipFill rotWithShape="1">
          <a:blip r:embed="rId2"/>
          <a:srcRect l="12865" t="54552" r="60074" b="16707"/>
          <a:stretch/>
        </p:blipFill>
        <p:spPr>
          <a:xfrm>
            <a:off x="3995055" y="1865103"/>
            <a:ext cx="8153400" cy="2886426"/>
          </a:xfrm>
          <a:prstGeom prst="rect">
            <a:avLst/>
          </a:prstGeom>
        </p:spPr>
      </p:pic>
    </p:spTree>
    <p:extLst>
      <p:ext uri="{BB962C8B-B14F-4D97-AF65-F5344CB8AC3E}">
        <p14:creationId xmlns:p14="http://schemas.microsoft.com/office/powerpoint/2010/main" val="824903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F9E24-E82F-9BE9-38D9-3EDF7D9BDAF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0F2EFE7-9F4E-ACBD-9E95-3C1D71303A32}"/>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Polling Question #3</a:t>
            </a:r>
          </a:p>
        </p:txBody>
      </p:sp>
      <p:sp>
        <p:nvSpPr>
          <p:cNvPr id="3" name="Content Placeholder 2">
            <a:extLst>
              <a:ext uri="{FF2B5EF4-FFF2-40B4-BE49-F238E27FC236}">
                <a16:creationId xmlns:a16="http://schemas.microsoft.com/office/drawing/2014/main" id="{31AE2BED-0703-073F-20A2-44EC901D3DD4}"/>
              </a:ext>
            </a:extLst>
          </p:cNvPr>
          <p:cNvSpPr txBox="1">
            <a:spLocks/>
          </p:cNvSpPr>
          <p:nvPr/>
        </p:nvSpPr>
        <p:spPr bwMode="auto">
          <a:xfrm>
            <a:off x="884854" y="1105060"/>
            <a:ext cx="10632232"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Are great communicators born or made?</a:t>
            </a:r>
          </a:p>
          <a:p>
            <a:pPr marL="0" lvl="0" indent="0">
              <a:buNone/>
              <a:defRPr/>
            </a:pPr>
            <a:endParaRPr lang="en-US" sz="900" dirty="0">
              <a:latin typeface="Arial" panose="020B0604020202020204" pitchFamily="34" charset="0"/>
              <a:cs typeface="Arial" panose="020B0604020202020204" pitchFamily="34" charset="0"/>
            </a:endParaRPr>
          </a:p>
          <a:p>
            <a:pPr marL="514350" indent="-514350">
              <a:buFont typeface="+mj-lt"/>
              <a:buAutoNum type="alphaLcParenR"/>
              <a:defRPr/>
            </a:pPr>
            <a:r>
              <a:rPr lang="en-US" sz="2800" dirty="0">
                <a:latin typeface="Arial" panose="020B0604020202020204" pitchFamily="34" charset="0"/>
                <a:cs typeface="Arial" panose="020B0604020202020204" pitchFamily="34" charset="0"/>
              </a:rPr>
              <a:t>Born</a:t>
            </a:r>
          </a:p>
          <a:p>
            <a:pPr marL="514350" indent="-514350">
              <a:buFont typeface="+mj-lt"/>
              <a:buAutoNum type="alphaLcParenR"/>
              <a:defRPr/>
            </a:pPr>
            <a:r>
              <a:rPr lang="en-US" sz="2800" dirty="0">
                <a:latin typeface="Arial" panose="020B0604020202020204" pitchFamily="34" charset="0"/>
                <a:cs typeface="Arial" panose="020B0604020202020204" pitchFamily="34" charset="0"/>
              </a:rPr>
              <a:t>Made</a:t>
            </a:r>
          </a:p>
          <a:p>
            <a:pPr marL="514350" indent="-514350">
              <a:buFont typeface="+mj-lt"/>
              <a:buAutoNum type="alphaLcParenR"/>
              <a:defRPr/>
            </a:pPr>
            <a:r>
              <a:rPr lang="en-US" sz="2800" dirty="0">
                <a:latin typeface="Arial" panose="020B0604020202020204" pitchFamily="34" charset="0"/>
                <a:cs typeface="Arial" panose="020B0604020202020204" pitchFamily="34" charset="0"/>
              </a:rPr>
              <a:t>If B, then A</a:t>
            </a:r>
          </a:p>
          <a:p>
            <a:pPr marL="514350" indent="-514350">
              <a:buFont typeface="+mj-lt"/>
              <a:buAutoNum type="alphaUcPeriod"/>
              <a:defRPr/>
            </a:pPr>
            <a:endParaRPr lang="en-US" sz="2800" dirty="0">
              <a:latin typeface="Arial" panose="020B0604020202020204" pitchFamily="34" charset="0"/>
              <a:cs typeface="Arial" panose="020B0604020202020204" pitchFamily="34" charset="0"/>
            </a:endParaRPr>
          </a:p>
          <a:p>
            <a:pPr>
              <a:defRPr/>
            </a:pPr>
            <a:endParaRPr lang="en-US" sz="2800" dirty="0">
              <a:latin typeface="Arial" panose="020B0604020202020204" pitchFamily="34" charset="0"/>
              <a:cs typeface="Arial" panose="020B0604020202020204" pitchFamily="34" charset="0"/>
            </a:endParaRPr>
          </a:p>
          <a:p>
            <a:pPr lvl="0">
              <a:defRPr/>
            </a:pPr>
            <a:endParaRPr lang="en-US" sz="2800" dirty="0">
              <a:latin typeface="Arial" panose="020B0604020202020204" pitchFamily="34" charset="0"/>
              <a:cs typeface="Arial" panose="020B0604020202020204" pitchFamily="34" charset="0"/>
            </a:endParaRPr>
          </a:p>
          <a:p>
            <a:pPr lvl="0">
              <a:defRPr/>
            </a:pPr>
            <a:endParaRPr lang="en-US" sz="2800" dirty="0"/>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657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F0748-D277-4B7B-9508-E8E73F3F5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A978B-8C6F-F072-69CE-494ED653772F}"/>
              </a:ext>
            </a:extLst>
          </p:cNvPr>
          <p:cNvSpPr>
            <a:spLocks noGrp="1"/>
          </p:cNvSpPr>
          <p:nvPr>
            <p:ph type="ctrTitle"/>
          </p:nvPr>
        </p:nvSpPr>
        <p:spPr/>
        <p:txBody>
          <a:bodyPr>
            <a:normAutofit/>
          </a:bodyPr>
          <a:lstStyle/>
          <a:p>
            <a:r>
              <a:rPr lang="en-US" dirty="0"/>
              <a:t>Communications Mindset</a:t>
            </a:r>
          </a:p>
        </p:txBody>
      </p:sp>
    </p:spTree>
    <p:extLst>
      <p:ext uri="{BB962C8B-B14F-4D97-AF65-F5344CB8AC3E}">
        <p14:creationId xmlns:p14="http://schemas.microsoft.com/office/powerpoint/2010/main" val="1262980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94B6-2262-84DA-E906-C75F0DA61C92}"/>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570587D-20B6-BBE5-1861-31CEEC03A06E}"/>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Communications Mindset</a:t>
            </a:r>
          </a:p>
        </p:txBody>
      </p:sp>
      <p:pic>
        <p:nvPicPr>
          <p:cNvPr id="6" name="Picture 5">
            <a:extLst>
              <a:ext uri="{FF2B5EF4-FFF2-40B4-BE49-F238E27FC236}">
                <a16:creationId xmlns:a16="http://schemas.microsoft.com/office/drawing/2014/main" id="{21BE5376-281A-C543-DEF8-D376E27D4B8F}"/>
              </a:ext>
            </a:extLst>
          </p:cNvPr>
          <p:cNvPicPr>
            <a:picLocks noChangeAspect="1"/>
          </p:cNvPicPr>
          <p:nvPr/>
        </p:nvPicPr>
        <p:blipFill rotWithShape="1">
          <a:blip r:embed="rId2">
            <a:extLst>
              <a:ext uri="{28A0092B-C50C-407E-A947-70E740481C1C}">
                <a14:useLocalDpi xmlns:a14="http://schemas.microsoft.com/office/drawing/2010/main" val="0"/>
              </a:ext>
            </a:extLst>
          </a:blip>
          <a:srcRect l="13926" t="5821" b="13069"/>
          <a:stretch/>
        </p:blipFill>
        <p:spPr>
          <a:xfrm>
            <a:off x="5776426" y="1621028"/>
            <a:ext cx="6011402" cy="3371869"/>
          </a:xfrm>
          <a:prstGeom prst="rect">
            <a:avLst/>
          </a:prstGeom>
        </p:spPr>
      </p:pic>
      <p:sp>
        <p:nvSpPr>
          <p:cNvPr id="7" name="Content Placeholder 2">
            <a:extLst>
              <a:ext uri="{FF2B5EF4-FFF2-40B4-BE49-F238E27FC236}">
                <a16:creationId xmlns:a16="http://schemas.microsoft.com/office/drawing/2014/main" id="{EC80850B-35BC-124B-D946-DD3E0E1FA4E2}"/>
              </a:ext>
            </a:extLst>
          </p:cNvPr>
          <p:cNvSpPr txBox="1">
            <a:spLocks/>
          </p:cNvSpPr>
          <p:nvPr/>
        </p:nvSpPr>
        <p:spPr bwMode="auto">
          <a:xfrm>
            <a:off x="754225" y="2327894"/>
            <a:ext cx="5341775" cy="2767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a:spcBef>
                <a:spcPct val="20000"/>
              </a:spcBef>
              <a:defRPr/>
            </a:pPr>
            <a:r>
              <a:rPr lang="en-US" sz="2800" b="1" dirty="0">
                <a:latin typeface="Arial" panose="020B0604020202020204" pitchFamily="34" charset="0"/>
                <a:cs typeface="Arial" panose="020B0604020202020204" pitchFamily="34" charset="0"/>
              </a:rPr>
              <a:t>So how do I develop my communications skills to succeed in the profession?</a:t>
            </a:r>
          </a:p>
          <a:p>
            <a:pPr marR="0" lvl="0" algn="l" defTabSz="457200" rtl="0" eaLnBrk="1" fontAlgn="base" latinLnBrk="0" hangingPunct="1">
              <a:lnSpc>
                <a:spcPct val="100000"/>
              </a:lnSpc>
              <a:spcBef>
                <a:spcPct val="20000"/>
              </a:spcBef>
              <a:spcAft>
                <a:spcPct val="0"/>
              </a:spcAft>
              <a:buClrTx/>
              <a:buSzTx/>
              <a:tabLst/>
              <a:defRPr/>
            </a:pP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6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3709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1F7C-91EE-EB98-96A3-9D79F9E64B0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30EAB7F-E379-BC38-EC4B-69CF97DCCB31}"/>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Communications Mindset</a:t>
            </a:r>
          </a:p>
        </p:txBody>
      </p:sp>
      <p:sp>
        <p:nvSpPr>
          <p:cNvPr id="2" name="Content Placeholder 2">
            <a:extLst>
              <a:ext uri="{FF2B5EF4-FFF2-40B4-BE49-F238E27FC236}">
                <a16:creationId xmlns:a16="http://schemas.microsoft.com/office/drawing/2014/main" id="{1BCB512B-4D79-0395-114C-13A44F299732}"/>
              </a:ext>
            </a:extLst>
          </p:cNvPr>
          <p:cNvSpPr txBox="1">
            <a:spLocks/>
          </p:cNvSpPr>
          <p:nvPr/>
        </p:nvSpPr>
        <p:spPr bwMode="auto">
          <a:xfrm>
            <a:off x="895737" y="1928324"/>
            <a:ext cx="5172684"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Writing </a:t>
            </a:r>
            <a:endPar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noProof="0" dirty="0">
                <a:latin typeface="Arial" panose="020B0604020202020204" pitchFamily="34" charset="0"/>
                <a:cs typeface="Arial" panose="020B0604020202020204" pitchFamily="34" charset="0"/>
              </a:rPr>
              <a:t>Public speaking</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dirty="0">
                <a:latin typeface="Arial" panose="020B0604020202020204" pitchFamily="34" charset="0"/>
                <a:cs typeface="Arial" panose="020B0604020202020204" pitchFamily="34" charset="0"/>
              </a:rPr>
              <a:t>Relationship building</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dirty="0">
                <a:latin typeface="Arial" panose="020B0604020202020204" pitchFamily="34" charset="0"/>
                <a:cs typeface="Arial" panose="020B0604020202020204" pitchFamily="34" charset="0"/>
              </a:rPr>
              <a:t>Empathy</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dirty="0">
                <a:latin typeface="Arial" panose="020B0604020202020204" pitchFamily="34" charset="0"/>
                <a:cs typeface="Arial" panose="020B0604020202020204" pitchFamily="34" charset="0"/>
              </a:rPr>
              <a:t>Persuasion</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R="0" lvl="0" algn="l" defTabSz="457200" rtl="0" eaLnBrk="1" fontAlgn="base" latinLnBrk="0" hangingPunct="1">
              <a:lnSpc>
                <a:spcPct val="100000"/>
              </a:lnSpc>
              <a:spcBef>
                <a:spcPct val="20000"/>
              </a:spcBef>
              <a:spcAft>
                <a:spcPct val="0"/>
              </a:spcAft>
              <a:buClrTx/>
              <a:buSzTx/>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3" name="Content Placeholder 2">
            <a:extLst>
              <a:ext uri="{FF2B5EF4-FFF2-40B4-BE49-F238E27FC236}">
                <a16:creationId xmlns:a16="http://schemas.microsoft.com/office/drawing/2014/main" id="{6AA3CC0D-7FDC-918C-C500-1EE068FEC75A}"/>
              </a:ext>
            </a:extLst>
          </p:cNvPr>
          <p:cNvSpPr txBox="1">
            <a:spLocks/>
          </p:cNvSpPr>
          <p:nvPr/>
        </p:nvSpPr>
        <p:spPr bwMode="auto">
          <a:xfrm>
            <a:off x="5935097" y="1927706"/>
            <a:ext cx="5172684"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charset="0"/>
              <a:buChar char="•"/>
              <a:defRPr/>
            </a:pPr>
            <a:r>
              <a:rPr lang="en-US" sz="2400" dirty="0">
                <a:latin typeface="Arial" panose="020B0604020202020204" pitchFamily="34" charset="0"/>
                <a:cs typeface="Arial" panose="020B0604020202020204" pitchFamily="34" charset="0"/>
              </a:rPr>
              <a:t>Influence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noProof="0" dirty="0">
                <a:latin typeface="Arial" panose="020B0604020202020204" pitchFamily="34" charset="0"/>
                <a:cs typeface="Arial" panose="020B0604020202020204" pitchFamily="34" charset="0"/>
              </a:rPr>
              <a:t>Conflict Management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noProof="0" dirty="0">
                <a:latin typeface="Arial" panose="020B0604020202020204" pitchFamily="34" charset="0"/>
                <a:cs typeface="Arial" panose="020B0604020202020204" pitchFamily="34" charset="0"/>
              </a:rPr>
              <a:t>Adaptability</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dirty="0">
                <a:latin typeface="Arial" panose="020B0604020202020204" pitchFamily="34" charset="0"/>
                <a:cs typeface="Arial" panose="020B0604020202020204" pitchFamily="34" charset="0"/>
              </a:rPr>
              <a:t>Leadership</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Visualization</a:t>
            </a:r>
            <a:endPar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R="0" lvl="0" algn="l" defTabSz="457200" rtl="0" eaLnBrk="1" fontAlgn="base" latinLnBrk="0" hangingPunct="1">
              <a:lnSpc>
                <a:spcPct val="100000"/>
              </a:lnSpc>
              <a:spcBef>
                <a:spcPct val="20000"/>
              </a:spcBef>
              <a:spcAft>
                <a:spcPct val="0"/>
              </a:spcAft>
              <a:buClrTx/>
              <a:buSzTx/>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4" name="Content Placeholder 2">
            <a:extLst>
              <a:ext uri="{FF2B5EF4-FFF2-40B4-BE49-F238E27FC236}">
                <a16:creationId xmlns:a16="http://schemas.microsoft.com/office/drawing/2014/main" id="{B5E5F707-B97D-AA72-5F81-6332843480A0}"/>
              </a:ext>
            </a:extLst>
          </p:cNvPr>
          <p:cNvSpPr txBox="1">
            <a:spLocks/>
          </p:cNvSpPr>
          <p:nvPr/>
        </p:nvSpPr>
        <p:spPr bwMode="auto">
          <a:xfrm>
            <a:off x="884853" y="1105060"/>
            <a:ext cx="10022633" cy="50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Relevant Communication Skills to Pursue</a:t>
            </a:r>
          </a:p>
          <a:p>
            <a:pPr marL="0" indent="0">
              <a:buNone/>
              <a:defRPr/>
            </a:pPr>
            <a:endParaRPr lang="en-US" sz="2800" b="1" dirty="0">
              <a:latin typeface="Arial" panose="020B0604020202020204" pitchFamily="34" charset="0"/>
              <a:cs typeface="Arial" panose="020B0604020202020204" pitchFamily="34" charset="0"/>
            </a:endParaRPr>
          </a:p>
          <a:p>
            <a:pPr marL="0" indent="0">
              <a:buNone/>
              <a:defRPr/>
            </a:pPr>
            <a:endParaRPr lang="en-US" sz="2800" b="1" dirty="0">
              <a:latin typeface="Arial" panose="020B0604020202020204" pitchFamily="34" charset="0"/>
              <a:cs typeface="Arial" panose="020B0604020202020204" pitchFamily="34" charset="0"/>
            </a:endParaRPr>
          </a:p>
          <a:p>
            <a:pPr marL="0" lvl="0" indent="0">
              <a:buNone/>
              <a:defRPr/>
            </a:pPr>
            <a:endParaRPr lang="en-US" sz="9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pPr lvl="0">
              <a:defRPr/>
            </a:pPr>
            <a:endParaRPr lang="en-US" sz="24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964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F28E-1EE7-9E10-1E42-D6B78DA67792}"/>
            </a:ext>
          </a:extLst>
        </p:cNvPr>
        <p:cNvGrpSpPr/>
        <p:nvPr/>
      </p:nvGrpSpPr>
      <p:grpSpPr>
        <a:xfrm>
          <a:off x="0" y="0"/>
          <a:ext cx="0" cy="0"/>
          <a:chOff x="0" y="0"/>
          <a:chExt cx="0" cy="0"/>
        </a:xfrm>
      </p:grpSpPr>
      <p:pic>
        <p:nvPicPr>
          <p:cNvPr id="8" name="Graphic 7" descr="Clipboard All Crosses with solid fill">
            <a:extLst>
              <a:ext uri="{FF2B5EF4-FFF2-40B4-BE49-F238E27FC236}">
                <a16:creationId xmlns:a16="http://schemas.microsoft.com/office/drawing/2014/main" id="{E7142CEF-4684-5E09-EF0F-BD4DA0EEEA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6682" y="1779812"/>
            <a:ext cx="3410712" cy="3410712"/>
          </a:xfrm>
          <a:prstGeom prst="rect">
            <a:avLst/>
          </a:prstGeom>
        </p:spPr>
      </p:pic>
      <p:sp>
        <p:nvSpPr>
          <p:cNvPr id="10" name="Title 1">
            <a:extLst>
              <a:ext uri="{FF2B5EF4-FFF2-40B4-BE49-F238E27FC236}">
                <a16:creationId xmlns:a16="http://schemas.microsoft.com/office/drawing/2014/main" id="{7FCD7000-B554-65F4-5AC6-E59E50B38EA8}"/>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Communications Mindset</a:t>
            </a:r>
          </a:p>
        </p:txBody>
      </p:sp>
      <p:sp>
        <p:nvSpPr>
          <p:cNvPr id="4" name="Content Placeholder 2">
            <a:extLst>
              <a:ext uri="{FF2B5EF4-FFF2-40B4-BE49-F238E27FC236}">
                <a16:creationId xmlns:a16="http://schemas.microsoft.com/office/drawing/2014/main" id="{3DBEAE14-1F08-BBE0-6D50-2C7240AEB054}"/>
              </a:ext>
            </a:extLst>
          </p:cNvPr>
          <p:cNvSpPr txBox="1">
            <a:spLocks/>
          </p:cNvSpPr>
          <p:nvPr/>
        </p:nvSpPr>
        <p:spPr bwMode="auto">
          <a:xfrm>
            <a:off x="884853" y="1105060"/>
            <a:ext cx="10022633" cy="506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Common Approaches to Skills Development</a:t>
            </a:r>
            <a:endParaRPr lang="en-US" sz="2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7C0659ED-05B3-8EAF-8EF1-865753E1C767}"/>
              </a:ext>
            </a:extLst>
          </p:cNvPr>
          <p:cNvSpPr txBox="1">
            <a:spLocks/>
          </p:cNvSpPr>
          <p:nvPr/>
        </p:nvSpPr>
        <p:spPr bwMode="auto">
          <a:xfrm>
            <a:off x="884853" y="1865103"/>
            <a:ext cx="7257661"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R="0" lvl="0" algn="l" defTabSz="457200" rtl="0" eaLnBrk="1" fontAlgn="base" latinLnBrk="0" hangingPunct="1">
              <a:lnSpc>
                <a:spcPct val="100000"/>
              </a:lnSpc>
              <a:spcBef>
                <a:spcPct val="20000"/>
              </a:spcBef>
              <a:spcAft>
                <a:spcPct val="0"/>
              </a:spcAft>
              <a:buClrTx/>
              <a:buSzTx/>
              <a:tabLst/>
              <a:defRPr/>
            </a:pPr>
            <a:r>
              <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Why do these approaches fail?</a:t>
            </a:r>
          </a:p>
          <a:p>
            <a:pPr marR="0" lvl="0" algn="l" defTabSz="457200" rtl="0" eaLnBrk="1" fontAlgn="base" latinLnBrk="0" hangingPunct="1">
              <a:lnSpc>
                <a:spcPct val="100000"/>
              </a:lnSpc>
              <a:spcBef>
                <a:spcPct val="20000"/>
              </a:spcBef>
              <a:spcAft>
                <a:spcPct val="0"/>
              </a:spcAft>
              <a:buClrTx/>
              <a:buSzTx/>
              <a:tabLst/>
              <a:defRPr/>
            </a:pPr>
            <a:endParaRPr lang="en-US" sz="800" noProof="0" dirty="0">
              <a:latin typeface="Arial" panose="020B0604020202020204" pitchFamily="34"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noProof="0" dirty="0">
                <a:latin typeface="Arial" panose="020B0604020202020204" pitchFamily="34" charset="0"/>
                <a:cs typeface="Arial" panose="020B0604020202020204" pitchFamily="34" charset="0"/>
              </a:rPr>
              <a:t>Focuses either on the communication or the communicator but rarely both.</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dirty="0">
                <a:latin typeface="Arial" panose="020B0604020202020204" pitchFamily="34" charset="0"/>
                <a:cs typeface="Arial" panose="020B0604020202020204" pitchFamily="34" charset="0"/>
              </a:rPr>
              <a:t>Focuses more on technical writing</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Standards focus – which is inherently</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 technical</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400" dirty="0">
                <a:latin typeface="Arial" panose="020B0604020202020204" pitchFamily="34" charset="0"/>
                <a:cs typeface="Arial" panose="020B0604020202020204" pitchFamily="34" charset="0"/>
              </a:rPr>
              <a:t>Hones the inherent skills of the introvert…..</a:t>
            </a:r>
            <a:endParaRPr lang="en-US" sz="2400" baseline="0" dirty="0">
              <a:latin typeface="Arial" panose="020B0604020202020204" pitchFamily="34" charset="0"/>
              <a:cs typeface="Arial" panose="020B0604020202020204" pitchFamily="34" charset="0"/>
            </a:endParaRPr>
          </a:p>
          <a:p>
            <a:pPr marR="0" lvl="0" algn="l" defTabSz="457200" rtl="0" eaLnBrk="1" fontAlgn="base" latinLnBrk="0" hangingPunct="1">
              <a:lnSpc>
                <a:spcPct val="100000"/>
              </a:lnSpc>
              <a:spcBef>
                <a:spcPct val="20000"/>
              </a:spcBef>
              <a:spcAft>
                <a:spcPct val="0"/>
              </a:spcAft>
              <a:buClrTx/>
              <a:buSzTx/>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0493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77079-0278-8959-1454-63C39D66CE53}"/>
            </a:ext>
          </a:extLst>
        </p:cNvPr>
        <p:cNvGrpSpPr/>
        <p:nvPr/>
      </p:nvGrpSpPr>
      <p:grpSpPr>
        <a:xfrm>
          <a:off x="0" y="0"/>
          <a:ext cx="0" cy="0"/>
          <a:chOff x="0" y="0"/>
          <a:chExt cx="0" cy="0"/>
        </a:xfrm>
      </p:grpSpPr>
      <p:pic>
        <p:nvPicPr>
          <p:cNvPr id="3" name="Graphic 2" descr="Clipboard Checked with solid fill">
            <a:extLst>
              <a:ext uri="{FF2B5EF4-FFF2-40B4-BE49-F238E27FC236}">
                <a16:creationId xmlns:a16="http://schemas.microsoft.com/office/drawing/2014/main" id="{CE1E9766-33AB-252E-F154-0725CF636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5800" y="1785263"/>
            <a:ext cx="3407224" cy="3407224"/>
          </a:xfrm>
          <a:prstGeom prst="rect">
            <a:avLst/>
          </a:prstGeom>
        </p:spPr>
      </p:pic>
      <p:sp>
        <p:nvSpPr>
          <p:cNvPr id="10" name="Title 1">
            <a:extLst>
              <a:ext uri="{FF2B5EF4-FFF2-40B4-BE49-F238E27FC236}">
                <a16:creationId xmlns:a16="http://schemas.microsoft.com/office/drawing/2014/main" id="{C97DBB83-C6EB-7E50-893D-057BB47269F4}"/>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Communications Mindset</a:t>
            </a:r>
          </a:p>
        </p:txBody>
      </p:sp>
      <p:sp>
        <p:nvSpPr>
          <p:cNvPr id="4" name="Content Placeholder 2">
            <a:extLst>
              <a:ext uri="{FF2B5EF4-FFF2-40B4-BE49-F238E27FC236}">
                <a16:creationId xmlns:a16="http://schemas.microsoft.com/office/drawing/2014/main" id="{98097400-DA9F-DDA4-621F-602181E86A03}"/>
              </a:ext>
            </a:extLst>
          </p:cNvPr>
          <p:cNvSpPr txBox="1">
            <a:spLocks/>
          </p:cNvSpPr>
          <p:nvPr/>
        </p:nvSpPr>
        <p:spPr bwMode="auto">
          <a:xfrm>
            <a:off x="884853" y="1105060"/>
            <a:ext cx="10381861" cy="50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Practical Approaches to Developing Communication Skills</a:t>
            </a:r>
            <a:endParaRPr lang="en-US" sz="2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4680E86-398B-9754-405D-75BC3E65856E}"/>
              </a:ext>
            </a:extLst>
          </p:cNvPr>
          <p:cNvSpPr txBox="1">
            <a:spLocks/>
          </p:cNvSpPr>
          <p:nvPr/>
        </p:nvSpPr>
        <p:spPr bwMode="auto">
          <a:xfrm>
            <a:off x="884853" y="1865103"/>
            <a:ext cx="7257661" cy="4294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R="0" lvl="0" algn="l" defTabSz="457200" rtl="0" eaLnBrk="1" fontAlgn="base" latinLnBrk="0" hangingPunct="1">
              <a:lnSpc>
                <a:spcPct val="100000"/>
              </a:lnSpc>
              <a:spcBef>
                <a:spcPct val="20000"/>
              </a:spcBef>
              <a:spcAft>
                <a:spcPct val="0"/>
              </a:spcAft>
              <a:buClrTx/>
              <a:buSzTx/>
              <a:tabLst/>
              <a:defRPr/>
            </a:pPr>
            <a:r>
              <a:rPr kumimoji="0" lang="en-US" sz="2400" b="0" i="0" u="none" strike="noStrike" kern="1200" cap="none" spc="0" normalizeH="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We need a solution that encompasses:</a:t>
            </a:r>
          </a:p>
          <a:p>
            <a:pPr marR="0" lvl="0" algn="l" defTabSz="457200" rtl="0" eaLnBrk="1" fontAlgn="base" latinLnBrk="0" hangingPunct="1">
              <a:lnSpc>
                <a:spcPct val="100000"/>
              </a:lnSpc>
              <a:spcBef>
                <a:spcPct val="20000"/>
              </a:spcBef>
              <a:spcAft>
                <a:spcPct val="0"/>
              </a:spcAft>
              <a:buClrTx/>
              <a:buSzTx/>
              <a:tabLst/>
              <a:defRPr/>
            </a:pPr>
            <a:endParaRPr lang="en-US" sz="800" noProof="0" dirty="0">
              <a:latin typeface="Arial" panose="020B0604020202020204" pitchFamily="34" charset="0"/>
              <a:cs typeface="Arial" panose="020B0604020202020204" pitchFamily="34" charset="0"/>
            </a:endParaRP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A dual focus on the nature of the communication and the communicator</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Adherence to the Standards</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Balance of adhering to the standards with a value proposition for stakeholders</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Recognition that this is a continuous improvement effort</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1891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D8C1B-BE3D-A344-4343-16D19E74123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6B21320-4B24-A9A8-45C8-CD36B2EE5045}"/>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Communications Mindset</a:t>
            </a:r>
          </a:p>
        </p:txBody>
      </p:sp>
      <p:sp>
        <p:nvSpPr>
          <p:cNvPr id="4" name="Content Placeholder 2">
            <a:extLst>
              <a:ext uri="{FF2B5EF4-FFF2-40B4-BE49-F238E27FC236}">
                <a16:creationId xmlns:a16="http://schemas.microsoft.com/office/drawing/2014/main" id="{3569EED5-DC3E-DEDC-7358-FBFBFC38A060}"/>
              </a:ext>
            </a:extLst>
          </p:cNvPr>
          <p:cNvSpPr txBox="1">
            <a:spLocks/>
          </p:cNvSpPr>
          <p:nvPr/>
        </p:nvSpPr>
        <p:spPr bwMode="auto">
          <a:xfrm>
            <a:off x="884853" y="1105060"/>
            <a:ext cx="10381861" cy="506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Practical Approach: Executing the IA Communication </a:t>
            </a:r>
            <a:endParaRPr lang="en-US" sz="2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DFE425F-B9F7-5537-9989-B8C5ABF10FE9}"/>
              </a:ext>
            </a:extLst>
          </p:cNvPr>
          <p:cNvSpPr txBox="1">
            <a:spLocks/>
          </p:cNvSpPr>
          <p:nvPr/>
        </p:nvSpPr>
        <p:spPr bwMode="auto">
          <a:xfrm>
            <a:off x="884853" y="1865103"/>
            <a:ext cx="4612433"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Identify the objective</a:t>
            </a:r>
          </a:p>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Know thyself</a:t>
            </a:r>
          </a:p>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Non-verbal cues</a:t>
            </a:r>
          </a:p>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Ask questions</a:t>
            </a:r>
          </a:p>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Seek first to understand then be understood</a:t>
            </a:r>
          </a:p>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Deletions, distortions, and generalizations</a:t>
            </a:r>
          </a:p>
          <a:p>
            <a:pPr marL="342900" lvl="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Awareness</a:t>
            </a:r>
          </a:p>
          <a:p>
            <a:pPr marL="342900" indent="-342900" defTabSz="457200" fontAlgn="base">
              <a:spcBef>
                <a:spcPct val="20000"/>
              </a:spcBef>
              <a:spcAft>
                <a:spcPct val="0"/>
              </a:spcAft>
              <a:buFont typeface="Arial" charset="0"/>
              <a:buChar char="•"/>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a:extLst>
              <a:ext uri="{FF2B5EF4-FFF2-40B4-BE49-F238E27FC236}">
                <a16:creationId xmlns:a16="http://schemas.microsoft.com/office/drawing/2014/main" id="{5CF215D2-2EA2-A010-D1C9-86D9D0C0C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861" y="1865103"/>
            <a:ext cx="6382138" cy="3191069"/>
          </a:xfrm>
          <a:prstGeom prst="rect">
            <a:avLst/>
          </a:prstGeom>
        </p:spPr>
      </p:pic>
    </p:spTree>
    <p:extLst>
      <p:ext uri="{BB962C8B-B14F-4D97-AF65-F5344CB8AC3E}">
        <p14:creationId xmlns:p14="http://schemas.microsoft.com/office/powerpoint/2010/main" val="191112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8F52F9-8250-DB2A-A3BC-BEB30FE067D3}"/>
              </a:ext>
            </a:extLst>
          </p:cNvPr>
          <p:cNvSpPr/>
          <p:nvPr/>
        </p:nvSpPr>
        <p:spPr>
          <a:xfrm>
            <a:off x="609601" y="942960"/>
            <a:ext cx="11221616" cy="4813625"/>
          </a:xfrm>
          <a:prstGeom prst="rect">
            <a:avLst/>
          </a:prstGeom>
        </p:spPr>
        <p:txBody>
          <a:bodyPr wrap="square">
            <a:spAutoFit/>
          </a:bodyPr>
          <a:lstStyle/>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Director / Professor, Center for Internal Auditing Excellence, UTD </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20+ years Internal Audit experience</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Public Accounting / Industry</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PhD, MBA, and MS, Accounting – UT Dallas</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BA, History, Minor: Int’l Relations – Lehigh University</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Dallas IIA Chapter Involvement – Officer / Governor</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Dallas IIA Super Conference Chair (2016 – present)</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UTD Fraud Summit Chair (2016-present)</a:t>
            </a:r>
          </a:p>
          <a:p>
            <a:pPr marL="342900" indent="-342900">
              <a:spcBef>
                <a:spcPct val="20000"/>
              </a:spcBef>
              <a:buFont typeface="Arial" charset="0"/>
              <a:buChar char="•"/>
              <a:defRPr/>
            </a:pPr>
            <a:r>
              <a:rPr lang="en-US" altLang="en-US" sz="2600" dirty="0">
                <a:latin typeface="Arial" panose="020B0604020202020204" pitchFamily="34" charset="0"/>
                <a:cs typeface="Arial" panose="020B0604020202020204" pitchFamily="34" charset="0"/>
              </a:rPr>
              <a:t>IIA International: CREA Committee (2017-2019), GPKG (2020-2026)</a:t>
            </a:r>
          </a:p>
          <a:p>
            <a:pPr marL="342900" indent="-342900">
              <a:spcBef>
                <a:spcPct val="20000"/>
              </a:spcBef>
              <a:buFont typeface="Arial" charset="0"/>
              <a:buChar char="•"/>
              <a:defRPr/>
            </a:pPr>
            <a:r>
              <a:rPr lang="en-US" sz="2600" dirty="0">
                <a:latin typeface="Arial" panose="020B0604020202020204" pitchFamily="34" charset="0"/>
                <a:cs typeface="Arial" panose="020B0604020202020204" pitchFamily="34" charset="0"/>
              </a:rPr>
              <a:t>Gleim Lead CIA Instructor / CPA ISC Instructor</a:t>
            </a:r>
          </a:p>
        </p:txBody>
      </p:sp>
      <p:sp>
        <p:nvSpPr>
          <p:cNvPr id="10" name="Title 1">
            <a:extLst>
              <a:ext uri="{FF2B5EF4-FFF2-40B4-BE49-F238E27FC236}">
                <a16:creationId xmlns:a16="http://schemas.microsoft.com/office/drawing/2014/main" id="{78B188BF-3393-10C7-708E-D04B9C58E5F6}"/>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My Background</a:t>
            </a:r>
          </a:p>
        </p:txBody>
      </p:sp>
    </p:spTree>
    <p:extLst>
      <p:ext uri="{BB962C8B-B14F-4D97-AF65-F5344CB8AC3E}">
        <p14:creationId xmlns:p14="http://schemas.microsoft.com/office/powerpoint/2010/main" val="748827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26CA0-B143-7DB2-B9E5-9D9897DBEED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68BDDB7-24F2-A8A9-6528-C79E224A4443}"/>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Communications Mindset</a:t>
            </a:r>
          </a:p>
        </p:txBody>
      </p:sp>
      <p:sp>
        <p:nvSpPr>
          <p:cNvPr id="4" name="Content Placeholder 2">
            <a:extLst>
              <a:ext uri="{FF2B5EF4-FFF2-40B4-BE49-F238E27FC236}">
                <a16:creationId xmlns:a16="http://schemas.microsoft.com/office/drawing/2014/main" id="{45B8182E-ADFF-CE43-751D-C79B91E47EEE}"/>
              </a:ext>
            </a:extLst>
          </p:cNvPr>
          <p:cNvSpPr txBox="1">
            <a:spLocks/>
          </p:cNvSpPr>
          <p:nvPr/>
        </p:nvSpPr>
        <p:spPr bwMode="auto">
          <a:xfrm>
            <a:off x="884853" y="1105060"/>
            <a:ext cx="10381861" cy="50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Practical Approach: Become a Better Communicator</a:t>
            </a:r>
            <a:endParaRPr lang="en-US" sz="2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CDDD1A93-CBC1-37DB-A3D9-91BFD7E866B8}"/>
              </a:ext>
            </a:extLst>
          </p:cNvPr>
          <p:cNvSpPr txBox="1">
            <a:spLocks/>
          </p:cNvSpPr>
          <p:nvPr/>
        </p:nvSpPr>
        <p:spPr bwMode="auto">
          <a:xfrm>
            <a:off x="884853" y="1865103"/>
            <a:ext cx="4612433" cy="4294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defTabSz="457200" fontAlgn="base">
              <a:spcBef>
                <a:spcPct val="20000"/>
              </a:spcBef>
              <a:spcAft>
                <a:spcPct val="0"/>
              </a:spcAft>
              <a:defRPr/>
            </a:pPr>
            <a:r>
              <a:rPr lang="en-US" sz="2400" dirty="0">
                <a:latin typeface="Arial" panose="020B0604020202020204" pitchFamily="34" charset="0"/>
                <a:ea typeface="ＭＳ Ｐゴシック" charset="0"/>
                <a:cs typeface="Arial" panose="020B0604020202020204" pitchFamily="34" charset="0"/>
              </a:rPr>
              <a:t>Must-Do’s</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A sense of self-worth</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Plan ahead</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Know your audience</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Find the “neutral zone”</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Active listening</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Embrace the ambiguity</a:t>
            </a:r>
          </a:p>
          <a:p>
            <a:pPr marL="342900" indent="-342900" defTabSz="457200" fontAlgn="base">
              <a:spcBef>
                <a:spcPct val="20000"/>
              </a:spcBef>
              <a:spcAft>
                <a:spcPct val="0"/>
              </a:spcAft>
              <a:buFont typeface="Arial" charset="0"/>
              <a:buChar char="•"/>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C:\Users\Stugots Desktop\Desktop\TODAY\relations.jpg">
            <a:extLst>
              <a:ext uri="{FF2B5EF4-FFF2-40B4-BE49-F238E27FC236}">
                <a16:creationId xmlns:a16="http://schemas.microsoft.com/office/drawing/2014/main" id="{1C302BF9-AD42-C3DF-875A-2038185E77E5}"/>
              </a:ext>
            </a:extLst>
          </p:cNvPr>
          <p:cNvPicPr>
            <a:picLocks noChangeAspect="1" noChangeArrowheads="1"/>
          </p:cNvPicPr>
          <p:nvPr/>
        </p:nvPicPr>
        <p:blipFill>
          <a:blip r:embed="rId2"/>
          <a:srcRect/>
          <a:stretch>
            <a:fillRect/>
          </a:stretch>
        </p:blipFill>
        <p:spPr bwMode="auto">
          <a:xfrm>
            <a:off x="5842226" y="1865103"/>
            <a:ext cx="5424488" cy="3609750"/>
          </a:xfrm>
          <a:prstGeom prst="rect">
            <a:avLst/>
          </a:prstGeom>
          <a:noFill/>
        </p:spPr>
      </p:pic>
    </p:spTree>
    <p:extLst>
      <p:ext uri="{BB962C8B-B14F-4D97-AF65-F5344CB8AC3E}">
        <p14:creationId xmlns:p14="http://schemas.microsoft.com/office/powerpoint/2010/main" val="3145181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E115-2B7B-7882-7718-D3D0D147047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6E8710F-D8CB-4DB9-A32C-9268DBEEA99F}"/>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Polling Question #4</a:t>
            </a:r>
          </a:p>
        </p:txBody>
      </p:sp>
      <p:sp>
        <p:nvSpPr>
          <p:cNvPr id="3" name="Content Placeholder 2">
            <a:extLst>
              <a:ext uri="{FF2B5EF4-FFF2-40B4-BE49-F238E27FC236}">
                <a16:creationId xmlns:a16="http://schemas.microsoft.com/office/drawing/2014/main" id="{58EB092B-33EF-C973-8F16-3A2366B7929A}"/>
              </a:ext>
            </a:extLst>
          </p:cNvPr>
          <p:cNvSpPr txBox="1">
            <a:spLocks/>
          </p:cNvSpPr>
          <p:nvPr/>
        </p:nvSpPr>
        <p:spPr bwMode="auto">
          <a:xfrm>
            <a:off x="884854" y="1105060"/>
            <a:ext cx="10632232" cy="4306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Which communication / communicator skillset or trait below do you believe you need to address personally for professional development?</a:t>
            </a:r>
          </a:p>
          <a:p>
            <a:pPr marL="0" lvl="0" indent="0">
              <a:buNone/>
              <a:defRPr/>
            </a:pPr>
            <a:endParaRPr lang="en-US" sz="900" dirty="0">
              <a:latin typeface="Arial" panose="020B0604020202020204" pitchFamily="34" charset="0"/>
              <a:cs typeface="Arial" panose="020B0604020202020204" pitchFamily="34" charset="0"/>
            </a:endParaRP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Report writing</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Active listening</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Planning</a:t>
            </a:r>
          </a:p>
          <a:p>
            <a:pPr marL="514350" lvl="0" indent="-514350">
              <a:buFont typeface="+mj-lt"/>
              <a:buAutoNum type="alphaLcParenR"/>
              <a:defRPr/>
            </a:pPr>
            <a:r>
              <a:rPr lang="en-US" sz="2800" dirty="0">
                <a:latin typeface="Arial" panose="020B0604020202020204" pitchFamily="34" charset="0"/>
                <a:cs typeface="Arial" panose="020B0604020202020204" pitchFamily="34" charset="0"/>
              </a:rPr>
              <a:t>Embracing the ambiguity</a:t>
            </a:r>
          </a:p>
          <a:p>
            <a:pPr marL="514350" indent="-514350">
              <a:buFont typeface="+mj-lt"/>
              <a:buAutoNum type="alphaLcParenR"/>
              <a:defRPr/>
            </a:pPr>
            <a:endParaRPr lang="en-US" sz="2800" dirty="0">
              <a:latin typeface="Arial" panose="020B0604020202020204" pitchFamily="34" charset="0"/>
              <a:cs typeface="Arial" panose="020B0604020202020204" pitchFamily="34" charset="0"/>
            </a:endParaRPr>
          </a:p>
          <a:p>
            <a:pPr marL="514350" indent="-514350">
              <a:buFont typeface="+mj-lt"/>
              <a:buAutoNum type="alphaUcPeriod"/>
              <a:defRPr/>
            </a:pPr>
            <a:endParaRPr lang="en-US" sz="2800" dirty="0">
              <a:latin typeface="Arial" panose="020B0604020202020204" pitchFamily="34" charset="0"/>
              <a:cs typeface="Arial" panose="020B0604020202020204" pitchFamily="34" charset="0"/>
            </a:endParaRPr>
          </a:p>
          <a:p>
            <a:pPr>
              <a:defRPr/>
            </a:pPr>
            <a:endParaRPr lang="en-US" sz="2800" dirty="0">
              <a:latin typeface="Arial" panose="020B0604020202020204" pitchFamily="34" charset="0"/>
              <a:cs typeface="Arial" panose="020B0604020202020204" pitchFamily="34" charset="0"/>
            </a:endParaRPr>
          </a:p>
          <a:p>
            <a:pPr lvl="0">
              <a:defRPr/>
            </a:pPr>
            <a:endParaRPr lang="en-US" sz="2800" dirty="0">
              <a:latin typeface="Arial" panose="020B0604020202020204" pitchFamily="34" charset="0"/>
              <a:cs typeface="Arial" panose="020B0604020202020204" pitchFamily="34" charset="0"/>
            </a:endParaRPr>
          </a:p>
          <a:p>
            <a:pPr lvl="0">
              <a:defRPr/>
            </a:pPr>
            <a:endParaRPr lang="en-US" sz="2800" dirty="0"/>
          </a:p>
          <a:p>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29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F08C-F954-7627-4960-28BC33A323A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AC0522A-6F1E-8871-A865-5749025F9008}"/>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Conclusion</a:t>
            </a:r>
          </a:p>
        </p:txBody>
      </p:sp>
      <p:sp>
        <p:nvSpPr>
          <p:cNvPr id="4" name="Content Placeholder 2">
            <a:extLst>
              <a:ext uri="{FF2B5EF4-FFF2-40B4-BE49-F238E27FC236}">
                <a16:creationId xmlns:a16="http://schemas.microsoft.com/office/drawing/2014/main" id="{EC4991BC-A108-89AA-BDEE-FEE8626B930D}"/>
              </a:ext>
            </a:extLst>
          </p:cNvPr>
          <p:cNvSpPr txBox="1">
            <a:spLocks/>
          </p:cNvSpPr>
          <p:nvPr/>
        </p:nvSpPr>
        <p:spPr bwMode="auto">
          <a:xfrm>
            <a:off x="884853" y="1105060"/>
            <a:ext cx="10381861" cy="506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lumMod val="50000"/>
                  </a:schemeClr>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panose="020B0604020202020204" pitchFamily="34" charset="0"/>
                <a:cs typeface="Arial" panose="020B0604020202020204" pitchFamily="34" charset="0"/>
              </a:rPr>
              <a:t>Parting Thoughts</a:t>
            </a:r>
            <a:endParaRPr lang="en-US" sz="2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2A49C17E-D094-6DC0-C856-C56A1BFF6FBA}"/>
              </a:ext>
            </a:extLst>
          </p:cNvPr>
          <p:cNvSpPr txBox="1">
            <a:spLocks/>
          </p:cNvSpPr>
          <p:nvPr/>
        </p:nvSpPr>
        <p:spPr bwMode="auto">
          <a:xfrm>
            <a:off x="884853" y="1865103"/>
            <a:ext cx="5385318" cy="429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The importance of distinguishing between the quality of the communication and communicator’s quality.</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Requires different training and development. </a:t>
            </a:r>
          </a:p>
          <a:p>
            <a:pPr marL="342900" indent="-342900" defTabSz="457200" fontAlgn="base">
              <a:spcBef>
                <a:spcPct val="20000"/>
              </a:spcBef>
              <a:spcAft>
                <a:spcPct val="0"/>
              </a:spcAft>
              <a:buFont typeface="Arial" charset="0"/>
              <a:buChar char="•"/>
              <a:defRPr/>
            </a:pPr>
            <a:r>
              <a:rPr lang="en-US" sz="2400" dirty="0">
                <a:latin typeface="Arial" panose="020B0604020202020204" pitchFamily="34" charset="0"/>
                <a:ea typeface="ＭＳ Ｐゴシック" charset="0"/>
                <a:cs typeface="Arial" panose="020B0604020202020204" pitchFamily="34" charset="0"/>
              </a:rPr>
              <a:t>Good communicators, like good communications, are not born, they are made. </a:t>
            </a:r>
          </a:p>
          <a:p>
            <a:pPr marL="342900" indent="-342900" defTabSz="457200" fontAlgn="base">
              <a:spcBef>
                <a:spcPct val="20000"/>
              </a:spcBef>
              <a:spcAft>
                <a:spcPct val="0"/>
              </a:spcAft>
              <a:buFont typeface="Arial" charset="0"/>
              <a:buChar char="•"/>
              <a:defRPr/>
            </a:pPr>
            <a:endParaRPr lang="en-US" sz="2400" dirty="0">
              <a:latin typeface="Arial" panose="020B0604020202020204" pitchFamily="34" charset="0"/>
              <a:ea typeface="ＭＳ Ｐゴシック" charset="0"/>
              <a:cs typeface="Arial" panose="020B0604020202020204" pitchFamily="34" charset="0"/>
            </a:endParaRPr>
          </a:p>
          <a:p>
            <a:pPr marL="342900" indent="-342900" defTabSz="457200" fontAlgn="base">
              <a:spcBef>
                <a:spcPct val="20000"/>
              </a:spcBef>
              <a:spcAft>
                <a:spcPct val="0"/>
              </a:spcAft>
              <a:buFont typeface="Arial" charset="0"/>
              <a:buChar char="•"/>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a:extLst>
              <a:ext uri="{FF2B5EF4-FFF2-40B4-BE49-F238E27FC236}">
                <a16:creationId xmlns:a16="http://schemas.microsoft.com/office/drawing/2014/main" id="{6AF1EF4B-A7B0-CFC2-9A0A-53734F2BA1C8}"/>
              </a:ext>
            </a:extLst>
          </p:cNvPr>
          <p:cNvPicPr>
            <a:picLocks noChangeAspect="1"/>
          </p:cNvPicPr>
          <p:nvPr/>
        </p:nvPicPr>
        <p:blipFill rotWithShape="1">
          <a:blip r:embed="rId2"/>
          <a:srcRect l="5586" t="24494" r="25427" b="26271"/>
          <a:stretch/>
        </p:blipFill>
        <p:spPr>
          <a:xfrm>
            <a:off x="6609184" y="1865103"/>
            <a:ext cx="5255404" cy="3190415"/>
          </a:xfrm>
          <a:prstGeom prst="rect">
            <a:avLst/>
          </a:prstGeom>
        </p:spPr>
      </p:pic>
    </p:spTree>
    <p:extLst>
      <p:ext uri="{BB962C8B-B14F-4D97-AF65-F5344CB8AC3E}">
        <p14:creationId xmlns:p14="http://schemas.microsoft.com/office/powerpoint/2010/main" val="599722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81D2-0DAB-3F9F-5595-1D756839E20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2DADDD0-C5C3-F2F1-9EA3-33E2C5CCB9F6}"/>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Conclusion</a:t>
            </a:r>
          </a:p>
        </p:txBody>
      </p:sp>
      <p:pic>
        <p:nvPicPr>
          <p:cNvPr id="3" name="Picture 2">
            <a:extLst>
              <a:ext uri="{FF2B5EF4-FFF2-40B4-BE49-F238E27FC236}">
                <a16:creationId xmlns:a16="http://schemas.microsoft.com/office/drawing/2014/main" id="{74D4F533-0E41-D861-6D17-8FE788024388}"/>
              </a:ext>
            </a:extLst>
          </p:cNvPr>
          <p:cNvPicPr>
            <a:picLocks noChangeAspect="1"/>
          </p:cNvPicPr>
          <p:nvPr/>
        </p:nvPicPr>
        <p:blipFill rotWithShape="1">
          <a:blip r:embed="rId2">
            <a:extLst>
              <a:ext uri="{28A0092B-C50C-407E-A947-70E740481C1C}">
                <a14:useLocalDpi xmlns:a14="http://schemas.microsoft.com/office/drawing/2010/main" val="0"/>
              </a:ext>
            </a:extLst>
          </a:blip>
          <a:srcRect t="15441"/>
          <a:stretch/>
        </p:blipFill>
        <p:spPr>
          <a:xfrm>
            <a:off x="2146889" y="1223402"/>
            <a:ext cx="7898222" cy="4411196"/>
          </a:xfrm>
          <a:prstGeom prst="rect">
            <a:avLst/>
          </a:prstGeom>
        </p:spPr>
      </p:pic>
    </p:spTree>
    <p:extLst>
      <p:ext uri="{BB962C8B-B14F-4D97-AF65-F5344CB8AC3E}">
        <p14:creationId xmlns:p14="http://schemas.microsoft.com/office/powerpoint/2010/main" val="289915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B5D90B-971E-F92C-AA5B-3BCD3A2497B3}"/>
              </a:ext>
            </a:extLst>
          </p:cNvPr>
          <p:cNvSpPr txBox="1">
            <a:spLocks/>
          </p:cNvSpPr>
          <p:nvPr/>
        </p:nvSpPr>
        <p:spPr>
          <a:xfrm>
            <a:off x="21770" y="-4992"/>
            <a:ext cx="12170229" cy="8560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1C3F94"/>
                </a:solidFill>
                <a:latin typeface="Arial" panose="020B0604020202020204" pitchFamily="34" charset="0"/>
                <a:ea typeface="+mj-ea"/>
                <a:cs typeface="Arial" panose="020B0604020202020204" pitchFamily="34" charset="0"/>
              </a:defRPr>
            </a:lvl1pPr>
          </a:lstStyle>
          <a:p>
            <a:pPr algn="ctr">
              <a:lnSpc>
                <a:spcPct val="100000"/>
              </a:lnSpc>
            </a:pPr>
            <a:r>
              <a:rPr lang="en-US" sz="5400" dirty="0"/>
              <a:t>Questions / Contact Information</a:t>
            </a:r>
          </a:p>
        </p:txBody>
      </p:sp>
      <p:sp>
        <p:nvSpPr>
          <p:cNvPr id="6" name="Rectangle 3">
            <a:extLst>
              <a:ext uri="{FF2B5EF4-FFF2-40B4-BE49-F238E27FC236}">
                <a16:creationId xmlns:a16="http://schemas.microsoft.com/office/drawing/2014/main" id="{978467D2-E575-4591-3B6F-8CE438913347}"/>
              </a:ext>
            </a:extLst>
          </p:cNvPr>
          <p:cNvSpPr>
            <a:spLocks noGrp="1" noChangeArrowheads="1"/>
          </p:cNvSpPr>
          <p:nvPr>
            <p:ph idx="1"/>
          </p:nvPr>
        </p:nvSpPr>
        <p:spPr>
          <a:xfrm>
            <a:off x="1981200" y="1314608"/>
            <a:ext cx="8229600" cy="4525963"/>
          </a:xfrm>
          <a:prstGeom prst="rect">
            <a:avLst/>
          </a:prstGeom>
        </p:spPr>
        <p:txBody>
          <a:bodyPr/>
          <a:lstStyle/>
          <a:p>
            <a:pPr algn="ctr">
              <a:lnSpc>
                <a:spcPct val="90000"/>
              </a:lnSpc>
              <a:buFont typeface="Wingdings" pitchFamily="2" charset="2"/>
              <a:buNone/>
            </a:pPr>
            <a:endParaRPr lang="en-US" sz="2400" dirty="0"/>
          </a:p>
          <a:p>
            <a:pPr algn="ctr">
              <a:lnSpc>
                <a:spcPct val="90000"/>
              </a:lnSpc>
              <a:buFont typeface="Wingdings" pitchFamily="2" charset="2"/>
              <a:buNone/>
            </a:pPr>
            <a:r>
              <a:rPr lang="en-US" sz="2800" b="1" dirty="0"/>
              <a:t>Joseph Mauriello, PhD</a:t>
            </a:r>
          </a:p>
          <a:p>
            <a:pPr algn="ctr">
              <a:lnSpc>
                <a:spcPct val="90000"/>
              </a:lnSpc>
              <a:buFont typeface="Wingdings" pitchFamily="2" charset="2"/>
              <a:buNone/>
            </a:pPr>
            <a:r>
              <a:rPr lang="en-US" sz="2400" dirty="0"/>
              <a:t>Director, Center for Internal Auditing Excellence</a:t>
            </a:r>
          </a:p>
          <a:p>
            <a:pPr algn="ctr">
              <a:lnSpc>
                <a:spcPct val="90000"/>
              </a:lnSpc>
              <a:buFont typeface="Wingdings" pitchFamily="2" charset="2"/>
              <a:buNone/>
            </a:pPr>
            <a:r>
              <a:rPr lang="en-US" sz="2400" dirty="0"/>
              <a:t>Jindal School of Management</a:t>
            </a:r>
          </a:p>
          <a:p>
            <a:pPr algn="ctr">
              <a:lnSpc>
                <a:spcPct val="90000"/>
              </a:lnSpc>
              <a:buFont typeface="Wingdings" pitchFamily="2" charset="2"/>
              <a:buNone/>
            </a:pPr>
            <a:r>
              <a:rPr lang="en-US" sz="2400" dirty="0"/>
              <a:t>The University of Texas at Dallas</a:t>
            </a:r>
          </a:p>
          <a:p>
            <a:pPr algn="ctr">
              <a:lnSpc>
                <a:spcPct val="90000"/>
              </a:lnSpc>
              <a:buFont typeface="Wingdings" pitchFamily="2" charset="2"/>
              <a:buNone/>
            </a:pPr>
            <a:r>
              <a:rPr lang="en-US" sz="2400" dirty="0"/>
              <a:t>(972) 883-4729</a:t>
            </a:r>
          </a:p>
          <a:p>
            <a:pPr algn="ctr">
              <a:lnSpc>
                <a:spcPct val="90000"/>
              </a:lnSpc>
              <a:buFont typeface="Wingdings" pitchFamily="2" charset="2"/>
              <a:buNone/>
            </a:pPr>
            <a:r>
              <a:rPr lang="en-US" sz="2400" dirty="0">
                <a:hlinkClick r:id="rId2"/>
              </a:rPr>
              <a:t>joseph.mauriello@utdallas.edu</a:t>
            </a:r>
            <a:r>
              <a:rPr lang="en-US" sz="2400" dirty="0"/>
              <a:t> </a:t>
            </a:r>
          </a:p>
          <a:p>
            <a:pPr algn="ctr">
              <a:lnSpc>
                <a:spcPct val="90000"/>
              </a:lnSpc>
              <a:buFont typeface="Wingdings" pitchFamily="2" charset="2"/>
              <a:buNone/>
            </a:pPr>
            <a:endParaRPr lang="en-US" sz="2400" dirty="0"/>
          </a:p>
        </p:txBody>
      </p:sp>
    </p:spTree>
    <p:extLst>
      <p:ext uri="{BB962C8B-B14F-4D97-AF65-F5344CB8AC3E}">
        <p14:creationId xmlns:p14="http://schemas.microsoft.com/office/powerpoint/2010/main" val="109968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D1E5F-806F-9E82-8350-F63DEF64553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351CD44-4968-0CF2-2E46-5548269BF3CE}"/>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Session Objectives</a:t>
            </a:r>
          </a:p>
        </p:txBody>
      </p:sp>
      <p:sp>
        <p:nvSpPr>
          <p:cNvPr id="2" name="Content Placeholder 2">
            <a:extLst>
              <a:ext uri="{FF2B5EF4-FFF2-40B4-BE49-F238E27FC236}">
                <a16:creationId xmlns:a16="http://schemas.microsoft.com/office/drawing/2014/main" id="{E5115A76-AE04-364F-5E29-A7E86925349C}"/>
              </a:ext>
            </a:extLst>
          </p:cNvPr>
          <p:cNvSpPr txBox="1">
            <a:spLocks/>
          </p:cNvSpPr>
          <p:nvPr/>
        </p:nvSpPr>
        <p:spPr>
          <a:xfrm>
            <a:off x="609600" y="1166018"/>
            <a:ext cx="10972800" cy="452596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ct val="20000"/>
              </a:spcBef>
              <a:defRPr/>
            </a:pPr>
            <a:r>
              <a:rPr lang="en-US" sz="2600" dirty="0">
                <a:solidFill>
                  <a:schemeClr val="tx1"/>
                </a:solidFill>
              </a:rPr>
              <a:t>Communication skills continue to top the list of requirements for the hiring and development of internal auditors. The absence of effective communication skills can limit not only the performance of an individual internal auditor, but also the internal audit function as a whole. This session will address practical means by which internal auditors can hone their communication skills.  </a:t>
            </a:r>
          </a:p>
          <a:p>
            <a:pPr>
              <a:spcBef>
                <a:spcPct val="20000"/>
              </a:spcBef>
              <a:defRPr/>
            </a:pPr>
            <a:endParaRPr lang="en-US" sz="2600" dirty="0">
              <a:solidFill>
                <a:schemeClr val="tx1"/>
              </a:solidFill>
            </a:endParaRPr>
          </a:p>
          <a:p>
            <a:pPr>
              <a:spcBef>
                <a:spcPct val="20000"/>
              </a:spcBef>
              <a:defRPr/>
            </a:pPr>
            <a:r>
              <a:rPr lang="en-US" sz="2600" dirty="0">
                <a:solidFill>
                  <a:schemeClr val="tx1"/>
                </a:solidFill>
              </a:rPr>
              <a:t>After this session, participants will be able to:</a:t>
            </a:r>
          </a:p>
          <a:p>
            <a:pPr marL="342900" lvl="0" indent="-342900">
              <a:spcBef>
                <a:spcPct val="20000"/>
              </a:spcBef>
              <a:buFont typeface="Arial" charset="0"/>
              <a:buChar char="•"/>
              <a:defRPr/>
            </a:pPr>
            <a:r>
              <a:rPr lang="en-US" sz="2600" dirty="0">
                <a:solidFill>
                  <a:schemeClr val="tx1"/>
                </a:solidFill>
              </a:rPr>
              <a:t>Identify practical communications skills for internal auditors.</a:t>
            </a:r>
          </a:p>
          <a:p>
            <a:pPr marL="342900" lvl="0" indent="-342900">
              <a:spcBef>
                <a:spcPct val="20000"/>
              </a:spcBef>
              <a:buFont typeface="Arial" charset="0"/>
              <a:buChar char="•"/>
              <a:defRPr/>
            </a:pPr>
            <a:r>
              <a:rPr lang="en-US" sz="2600" dirty="0">
                <a:solidFill>
                  <a:schemeClr val="tx1"/>
                </a:solidFill>
              </a:rPr>
              <a:t>Understand relevant professional standards applicable to internal audit communications.</a:t>
            </a:r>
          </a:p>
          <a:p>
            <a:pPr marL="342900" lvl="0" indent="-342900">
              <a:spcBef>
                <a:spcPct val="20000"/>
              </a:spcBef>
              <a:buFont typeface="Arial" charset="0"/>
              <a:buChar char="•"/>
              <a:defRPr/>
            </a:pPr>
            <a:r>
              <a:rPr lang="en-US" sz="2600" dirty="0">
                <a:solidFill>
                  <a:schemeClr val="tx1"/>
                </a:solidFill>
              </a:rPr>
              <a:t>Develop a practical action plan for professional development that promotes improved communications skills.</a:t>
            </a:r>
          </a:p>
          <a:p>
            <a:pPr>
              <a:spcBef>
                <a:spcPct val="20000"/>
              </a:spcBef>
              <a:defRPr/>
            </a:pPr>
            <a:endParaRPr lang="en-US" sz="2600" dirty="0">
              <a:solidFill>
                <a:schemeClr val="tx1"/>
              </a:solidFill>
            </a:endParaRPr>
          </a:p>
        </p:txBody>
      </p:sp>
    </p:spTree>
    <p:extLst>
      <p:ext uri="{BB962C8B-B14F-4D97-AF65-F5344CB8AC3E}">
        <p14:creationId xmlns:p14="http://schemas.microsoft.com/office/powerpoint/2010/main" val="209366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99CE-28BC-5ACA-0840-5B9D7AD84D41}"/>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237E236-8254-2FCF-84A0-F0A54D529B32}"/>
              </a:ext>
            </a:extLst>
          </p:cNvPr>
          <p:cNvGraphicFramePr/>
          <p:nvPr>
            <p:extLst>
              <p:ext uri="{D42A27DB-BD31-4B8C-83A1-F6EECF244321}">
                <p14:modId xmlns:p14="http://schemas.microsoft.com/office/powerpoint/2010/main" val="3552300664"/>
              </p:ext>
            </p:extLst>
          </p:nvPr>
        </p:nvGraphicFramePr>
        <p:xfrm>
          <a:off x="1921327" y="851043"/>
          <a:ext cx="8349345" cy="4881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413E92B8-683F-AB70-A8BB-848AD4B9C68B}"/>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Agenda</a:t>
            </a:r>
          </a:p>
        </p:txBody>
      </p:sp>
    </p:spTree>
    <p:extLst>
      <p:ext uri="{BB962C8B-B14F-4D97-AF65-F5344CB8AC3E}">
        <p14:creationId xmlns:p14="http://schemas.microsoft.com/office/powerpoint/2010/main" val="75535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30DC-A074-B08C-A766-25AEB37DB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B299A-823C-3830-9E9C-B3C5A621CAF1}"/>
              </a:ext>
            </a:extLst>
          </p:cNvPr>
          <p:cNvSpPr>
            <a:spLocks noGrp="1"/>
          </p:cNvSpPr>
          <p:nvPr>
            <p:ph type="ctrTitle"/>
          </p:nvPr>
        </p:nvSpPr>
        <p:spPr/>
        <p:txBody>
          <a:bodyPr>
            <a:normAutofit/>
          </a:bodyPr>
          <a:lstStyle/>
          <a:p>
            <a:r>
              <a:rPr lang="en-US" dirty="0"/>
              <a:t>Current Environment</a:t>
            </a:r>
          </a:p>
        </p:txBody>
      </p:sp>
    </p:spTree>
    <p:extLst>
      <p:ext uri="{BB962C8B-B14F-4D97-AF65-F5344CB8AC3E}">
        <p14:creationId xmlns:p14="http://schemas.microsoft.com/office/powerpoint/2010/main" val="220745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5EE4-D6C5-FD4A-E711-709ACAD5299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F53C937-2ADB-602E-E91D-7CFD3243200C}"/>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Current Environment</a:t>
            </a:r>
          </a:p>
        </p:txBody>
      </p:sp>
      <p:pic>
        <p:nvPicPr>
          <p:cNvPr id="3" name="Picture 2">
            <a:extLst>
              <a:ext uri="{FF2B5EF4-FFF2-40B4-BE49-F238E27FC236}">
                <a16:creationId xmlns:a16="http://schemas.microsoft.com/office/drawing/2014/main" id="{84CC30BD-B68C-6D35-EBF6-70C511243105}"/>
              </a:ext>
            </a:extLst>
          </p:cNvPr>
          <p:cNvPicPr>
            <a:picLocks noChangeAspect="1"/>
          </p:cNvPicPr>
          <p:nvPr/>
        </p:nvPicPr>
        <p:blipFill rotWithShape="1">
          <a:blip r:embed="rId2"/>
          <a:srcRect l="7129" t="10309" r="64328" b="40844"/>
          <a:stretch/>
        </p:blipFill>
        <p:spPr>
          <a:xfrm>
            <a:off x="106992" y="1120500"/>
            <a:ext cx="7457440" cy="4254039"/>
          </a:xfrm>
          <a:prstGeom prst="rect">
            <a:avLst/>
          </a:prstGeom>
        </p:spPr>
      </p:pic>
      <p:pic>
        <p:nvPicPr>
          <p:cNvPr id="4" name="Picture 3">
            <a:extLst>
              <a:ext uri="{FF2B5EF4-FFF2-40B4-BE49-F238E27FC236}">
                <a16:creationId xmlns:a16="http://schemas.microsoft.com/office/drawing/2014/main" id="{FF38420D-F5D5-DEC6-AF98-1409CB99675C}"/>
              </a:ext>
            </a:extLst>
          </p:cNvPr>
          <p:cNvPicPr>
            <a:picLocks noChangeAspect="1"/>
          </p:cNvPicPr>
          <p:nvPr/>
        </p:nvPicPr>
        <p:blipFill rotWithShape="1">
          <a:blip r:embed="rId3"/>
          <a:srcRect l="9818" t="8956" r="66676" b="8409"/>
          <a:stretch/>
        </p:blipFill>
        <p:spPr>
          <a:xfrm>
            <a:off x="8056880" y="1120500"/>
            <a:ext cx="3647440" cy="4274109"/>
          </a:xfrm>
          <a:prstGeom prst="rect">
            <a:avLst/>
          </a:prstGeom>
        </p:spPr>
      </p:pic>
    </p:spTree>
    <p:extLst>
      <p:ext uri="{BB962C8B-B14F-4D97-AF65-F5344CB8AC3E}">
        <p14:creationId xmlns:p14="http://schemas.microsoft.com/office/powerpoint/2010/main" val="398998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2A33-3B8A-8F1D-5742-F08BAA01DC6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FE0E804-F4DB-1FAD-CD19-0687628086C7}"/>
              </a:ext>
            </a:extLst>
          </p:cNvPr>
          <p:cNvSpPr>
            <a:spLocks noGrp="1"/>
          </p:cNvSpPr>
          <p:nvPr>
            <p:ph type="title"/>
          </p:nvPr>
        </p:nvSpPr>
        <p:spPr>
          <a:xfrm>
            <a:off x="21770" y="-4992"/>
            <a:ext cx="12170229" cy="856035"/>
          </a:xfrm>
        </p:spPr>
        <p:txBody>
          <a:bodyPr>
            <a:normAutofit fontScale="90000"/>
          </a:bodyPr>
          <a:lstStyle/>
          <a:p>
            <a:pPr algn="ctr">
              <a:lnSpc>
                <a:spcPct val="100000"/>
              </a:lnSpc>
            </a:pPr>
            <a:r>
              <a:rPr lang="en-US" dirty="0"/>
              <a:t>Current Environment</a:t>
            </a:r>
          </a:p>
        </p:txBody>
      </p:sp>
      <p:pic>
        <p:nvPicPr>
          <p:cNvPr id="2" name="Picture 1">
            <a:extLst>
              <a:ext uri="{FF2B5EF4-FFF2-40B4-BE49-F238E27FC236}">
                <a16:creationId xmlns:a16="http://schemas.microsoft.com/office/drawing/2014/main" id="{95D5935C-BD7B-19E7-3B40-B220B62FF7CA}"/>
              </a:ext>
            </a:extLst>
          </p:cNvPr>
          <p:cNvPicPr>
            <a:picLocks noChangeAspect="1"/>
          </p:cNvPicPr>
          <p:nvPr/>
        </p:nvPicPr>
        <p:blipFill rotWithShape="1">
          <a:blip r:embed="rId2"/>
          <a:srcRect l="13432" t="20102" r="59407" b="8491"/>
          <a:stretch/>
        </p:blipFill>
        <p:spPr>
          <a:xfrm>
            <a:off x="242596" y="1353662"/>
            <a:ext cx="4046082" cy="3545841"/>
          </a:xfrm>
          <a:prstGeom prst="rect">
            <a:avLst/>
          </a:prstGeom>
        </p:spPr>
      </p:pic>
      <p:pic>
        <p:nvPicPr>
          <p:cNvPr id="5" name="Picture 4">
            <a:extLst>
              <a:ext uri="{FF2B5EF4-FFF2-40B4-BE49-F238E27FC236}">
                <a16:creationId xmlns:a16="http://schemas.microsoft.com/office/drawing/2014/main" id="{8C0B5001-A26D-B184-5C47-23A9E3CC8EA4}"/>
              </a:ext>
            </a:extLst>
          </p:cNvPr>
          <p:cNvPicPr>
            <a:picLocks noChangeAspect="1"/>
          </p:cNvPicPr>
          <p:nvPr/>
        </p:nvPicPr>
        <p:blipFill rotWithShape="1">
          <a:blip r:embed="rId3"/>
          <a:srcRect l="12539" t="14696" r="59708" b="6193"/>
          <a:stretch/>
        </p:blipFill>
        <p:spPr>
          <a:xfrm>
            <a:off x="4298128" y="1355319"/>
            <a:ext cx="3808472" cy="3618726"/>
          </a:xfrm>
          <a:prstGeom prst="rect">
            <a:avLst/>
          </a:prstGeom>
        </p:spPr>
      </p:pic>
      <p:pic>
        <p:nvPicPr>
          <p:cNvPr id="6" name="Picture 5">
            <a:extLst>
              <a:ext uri="{FF2B5EF4-FFF2-40B4-BE49-F238E27FC236}">
                <a16:creationId xmlns:a16="http://schemas.microsoft.com/office/drawing/2014/main" id="{68BFA13A-ED88-1869-B3AF-BEBB44D7373E}"/>
              </a:ext>
            </a:extLst>
          </p:cNvPr>
          <p:cNvPicPr>
            <a:picLocks noChangeAspect="1"/>
          </p:cNvPicPr>
          <p:nvPr/>
        </p:nvPicPr>
        <p:blipFill rotWithShape="1">
          <a:blip r:embed="rId4"/>
          <a:srcRect l="9280" t="22681" r="65535" b="14505"/>
          <a:stretch/>
        </p:blipFill>
        <p:spPr>
          <a:xfrm>
            <a:off x="7853680" y="1355319"/>
            <a:ext cx="4093953" cy="3403600"/>
          </a:xfrm>
          <a:prstGeom prst="rect">
            <a:avLst/>
          </a:prstGeom>
        </p:spPr>
      </p:pic>
    </p:spTree>
    <p:extLst>
      <p:ext uri="{BB962C8B-B14F-4D97-AF65-F5344CB8AC3E}">
        <p14:creationId xmlns:p14="http://schemas.microsoft.com/office/powerpoint/2010/main" val="2859744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8CECF97277543A5E9D3D1D281E1C9" ma:contentTypeVersion="15" ma:contentTypeDescription="Create a new document." ma:contentTypeScope="" ma:versionID="955f1cafef099e37f32c9ca022dd83a4">
  <xsd:schema xmlns:xsd="http://www.w3.org/2001/XMLSchema" xmlns:xs="http://www.w3.org/2001/XMLSchema" xmlns:p="http://schemas.microsoft.com/office/2006/metadata/properties" xmlns:ns2="6a14ffba-8f1c-4d10-af01-ae154dbd531f" xmlns:ns3="133c5f9c-3e24-4f7a-976a-7e11b5d0ad11" targetNamespace="http://schemas.microsoft.com/office/2006/metadata/properties" ma:root="true" ma:fieldsID="f0f030521a26037b6394b585fb0cada0" ns2:_="" ns3:_="">
    <xsd:import namespace="6a14ffba-8f1c-4d10-af01-ae154dbd531f"/>
    <xsd:import namespace="133c5f9c-3e24-4f7a-976a-7e11b5d0ad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4ffba-8f1c-4d10-af01-ae154dbd53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eb52383-127c-47be-ae82-bafae2b4737f"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3c5f9c-3e24-4f7a-976a-7e11b5d0ad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6f57eec-5ee8-41c2-9076-598c2bb67857}" ma:internalName="TaxCatchAll" ma:showField="CatchAllData" ma:web="133c5f9c-3e24-4f7a-976a-7e11b5d0ad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3c5f9c-3e24-4f7a-976a-7e11b5d0ad11" xsi:nil="true"/>
    <lcf76f155ced4ddcb4097134ff3c332f xmlns="6a14ffba-8f1c-4d10-af01-ae154dbd531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DA8C29-DDB1-4DB7-B0B7-F9F8053C66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4ffba-8f1c-4d10-af01-ae154dbd531f"/>
    <ds:schemaRef ds:uri="133c5f9c-3e24-4f7a-976a-7e11b5d0a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AF063F-E888-4CE2-B713-7B4FE7BE3540}">
  <ds:schemaRefs>
    <ds:schemaRef ds:uri="http://schemas.microsoft.com/sharepoint/v3/contenttype/forms"/>
  </ds:schemaRefs>
</ds:datastoreItem>
</file>

<file path=customXml/itemProps3.xml><?xml version="1.0" encoding="utf-8"?>
<ds:datastoreItem xmlns:ds="http://schemas.openxmlformats.org/officeDocument/2006/customXml" ds:itemID="{1A47E821-8008-4273-8F90-65881FC3EB82}">
  <ds:schemaRefs>
    <ds:schemaRef ds:uri="http://schemas.openxmlformats.org/package/2006/metadata/core-properties"/>
    <ds:schemaRef ds:uri="http://www.w3.org/XML/1998/namespace"/>
    <ds:schemaRef ds:uri="bff12c65-967a-4018-a79b-6a01a20e6253"/>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82503f46-9826-42c2-86ff-ea7cbe387080"/>
    <ds:schemaRef ds:uri="http://purl.org/dc/dcmitype/"/>
    <ds:schemaRef ds:uri="133c5f9c-3e24-4f7a-976a-7e11b5d0ad11"/>
    <ds:schemaRef ds:uri="6a14ffba-8f1c-4d10-af01-ae154dbd531f"/>
  </ds:schemaRefs>
</ds:datastoreItem>
</file>

<file path=docProps/app.xml><?xml version="1.0" encoding="utf-8"?>
<Properties xmlns="http://schemas.openxmlformats.org/officeDocument/2006/extended-properties" xmlns:vt="http://schemas.openxmlformats.org/officeDocument/2006/docPropsVTypes">
  <TotalTime>133</TotalTime>
  <Words>1740</Words>
  <Application>Microsoft Office PowerPoint</Application>
  <PresentationFormat>Widescreen</PresentationFormat>
  <Paragraphs>347</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Wingdings</vt:lpstr>
      <vt:lpstr>Office Theme</vt:lpstr>
      <vt:lpstr>PowerPoint Presentation</vt:lpstr>
      <vt:lpstr>Practical Approaches to Communication  for Internal Auditors</vt:lpstr>
      <vt:lpstr>Joseph Mauriello</vt:lpstr>
      <vt:lpstr>My Background</vt:lpstr>
      <vt:lpstr>Session Objectives</vt:lpstr>
      <vt:lpstr>Agenda</vt:lpstr>
      <vt:lpstr>Current Environment</vt:lpstr>
      <vt:lpstr>Current Environment</vt:lpstr>
      <vt:lpstr>Current Environment</vt:lpstr>
      <vt:lpstr>Current Environment</vt:lpstr>
      <vt:lpstr>Current Environment</vt:lpstr>
      <vt:lpstr>Current Environment</vt:lpstr>
      <vt:lpstr>Polling Question #1</vt:lpstr>
      <vt:lpstr>Technical Aspects</vt:lpstr>
      <vt:lpstr>Technical Aspects</vt:lpstr>
      <vt:lpstr>Technical Aspects</vt:lpstr>
      <vt:lpstr>Technical Aspects</vt:lpstr>
      <vt:lpstr>Technical Aspects</vt:lpstr>
      <vt:lpstr>Technical Aspects</vt:lpstr>
      <vt:lpstr>Technical Aspects</vt:lpstr>
      <vt:lpstr>Technical Aspects</vt:lpstr>
      <vt:lpstr>Technical Aspects</vt:lpstr>
      <vt:lpstr>Technical Aspects</vt:lpstr>
      <vt:lpstr>Technical Aspects</vt:lpstr>
      <vt:lpstr>Technical Aspects</vt:lpstr>
      <vt:lpstr>Technical Aspects</vt:lpstr>
      <vt:lpstr>Technical Aspects</vt:lpstr>
      <vt:lpstr>Polling Question #2</vt:lpstr>
      <vt:lpstr>Traits of Effective Communication</vt:lpstr>
      <vt:lpstr>Traits of Effective Communication</vt:lpstr>
      <vt:lpstr>Traits of Effective Communication</vt:lpstr>
      <vt:lpstr>Traits of Effective Communication</vt:lpstr>
      <vt:lpstr>Polling Question #3</vt:lpstr>
      <vt:lpstr>Communications Mindset</vt:lpstr>
      <vt:lpstr>Communications Mindset</vt:lpstr>
      <vt:lpstr>Communications Mindset</vt:lpstr>
      <vt:lpstr>Communications Mindset</vt:lpstr>
      <vt:lpstr>Communications Mindset</vt:lpstr>
      <vt:lpstr>Communications Mindset</vt:lpstr>
      <vt:lpstr>Communications Mindset</vt:lpstr>
      <vt:lpstr>Polling Question #4</vt:lpstr>
      <vt:lpstr>Conclusion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Dobbs</dc:creator>
  <cp:lastModifiedBy>Mauriello, Joseph</cp:lastModifiedBy>
  <cp:revision>22</cp:revision>
  <dcterms:created xsi:type="dcterms:W3CDTF">2024-01-11T21:45:42Z</dcterms:created>
  <dcterms:modified xsi:type="dcterms:W3CDTF">2026-01-26T22:02:53Z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0x010100A2D8CECF97277543A5E9D3D1D281E1C9</vt:lpwstr>
  </property>
  <property fmtid="{D5CDD505-2E9C-101B-9397-08002B2CF9AE}" pid="3" name="MediaServiceImageTags">
    <vt:lpwstr/>
  </property>
</Properties>
</file>