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6" r:id="rId6"/>
    <p:sldId id="258" r:id="rId7"/>
    <p:sldId id="266" r:id="rId8"/>
    <p:sldId id="286" r:id="rId9"/>
    <p:sldId id="267" r:id="rId10"/>
    <p:sldId id="268" r:id="rId11"/>
    <p:sldId id="269" r:id="rId12"/>
    <p:sldId id="285" r:id="rId13"/>
    <p:sldId id="270" r:id="rId14"/>
    <p:sldId id="274" r:id="rId15"/>
    <p:sldId id="275" r:id="rId16"/>
    <p:sldId id="276" r:id="rId17"/>
    <p:sldId id="277" r:id="rId18"/>
    <p:sldId id="278" r:id="rId19"/>
    <p:sldId id="279" r:id="rId20"/>
    <p:sldId id="280" r:id="rId21"/>
    <p:sldId id="281" r:id="rId22"/>
    <p:sldId id="282" r:id="rId23"/>
    <p:sldId id="283" r:id="rId24"/>
    <p:sldId id="284" r:id="rId25"/>
    <p:sldId id="271" r:id="rId26"/>
    <p:sldId id="272" r:id="rId27"/>
    <p:sldId id="273" r:id="rId28"/>
    <p:sldId id="287" r:id="rId29"/>
    <p:sldId id="288" r:id="rId30"/>
    <p:sldId id="289" r:id="rId31"/>
    <p:sldId id="290" r:id="rId32"/>
    <p:sldId id="292" r:id="rId33"/>
    <p:sldId id="293" r:id="rId34"/>
    <p:sldId id="291" r:id="rId35"/>
    <p:sldId id="294"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C3F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7EABF-3F64-3D40-B978-E8788463AD0B}" v="3" dt="2025-10-31T20:46:5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1"/>
    <p:restoredTop sz="94737"/>
  </p:normalViewPr>
  <p:slideViewPr>
    <p:cSldViewPr snapToGrid="0">
      <p:cViewPr varScale="1">
        <p:scale>
          <a:sx n="142" d="100"/>
          <a:sy n="142" d="100"/>
        </p:scale>
        <p:origin x="810" y="120"/>
      </p:cViewPr>
      <p:guideLst/>
    </p:cSldViewPr>
  </p:slideViewPr>
  <p:notesTextViewPr>
    <p:cViewPr>
      <p:scale>
        <a:sx n="3" d="2"/>
        <a:sy n="3" d="2"/>
      </p:scale>
      <p:origin x="0" y="-1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3" descr="A white cover with blue triangles and text&#10;&#10;AI-generated content may be incorrect.">
            <a:extLst>
              <a:ext uri="{FF2B5EF4-FFF2-40B4-BE49-F238E27FC236}">
                <a16:creationId xmlns:a16="http://schemas.microsoft.com/office/drawing/2014/main" id="{22E60DA8-9809-FF22-78D6-6464D69EF5E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43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5AA2-4323-1D05-8FEF-816ADD50C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2ADB7-DBCE-9ED8-9024-0F459A513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69F03C-4000-687C-A22F-1A628EFAC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8674F-F340-CDAA-D8D1-A96BD5EC6629}"/>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6" name="Footer Placeholder 5">
            <a:extLst>
              <a:ext uri="{FF2B5EF4-FFF2-40B4-BE49-F238E27FC236}">
                <a16:creationId xmlns:a16="http://schemas.microsoft.com/office/drawing/2014/main" id="{7A1FA29A-DD66-C39C-8529-2B74945354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DF14903-437F-1A4D-B572-FB56C561E300}"/>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10543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5CFC-A95F-C90F-C5E0-6745B823A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D1C79-694E-F8F9-781C-4454B41D1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1A0EA-38B8-80F5-535D-FD934BBFF0A6}"/>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5" name="Footer Placeholder 4">
            <a:extLst>
              <a:ext uri="{FF2B5EF4-FFF2-40B4-BE49-F238E27FC236}">
                <a16:creationId xmlns:a16="http://schemas.microsoft.com/office/drawing/2014/main" id="{738794B5-0F83-C79F-6359-74F975998C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7CF2856-4F30-1F01-5A7A-2422D8CA976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16815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10E40-FBB1-EEEE-B936-4D31403D1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8E23-B371-722D-CF80-B1C22E186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9DC0-28B4-D458-656E-CD434EC2D0A5}"/>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5" name="Footer Placeholder 4">
            <a:extLst>
              <a:ext uri="{FF2B5EF4-FFF2-40B4-BE49-F238E27FC236}">
                <a16:creationId xmlns:a16="http://schemas.microsoft.com/office/drawing/2014/main" id="{54F9F1F8-03B0-3C43-55DC-F7C16ACEB0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0ACE7DB-181D-2675-CAD8-9D2139AAF1B6}"/>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51218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7C57-D8CD-7AF7-512E-25EAF3E4B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664E1-9993-6C04-870E-6397CC029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46C44-9D69-8E11-9AA2-2685FF414E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5" name="Footer Placeholder 4">
            <a:extLst>
              <a:ext uri="{FF2B5EF4-FFF2-40B4-BE49-F238E27FC236}">
                <a16:creationId xmlns:a16="http://schemas.microsoft.com/office/drawing/2014/main" id="{93EC565D-BF0F-51D7-0323-48F250AE087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729B5A9-F855-EF07-C418-3307EEA38C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6777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E2A9-61FF-DE2E-12AB-FABECA288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C1A38-0D74-956A-CB50-671AEC35AA4F}"/>
              </a:ext>
            </a:extLst>
          </p:cNvPr>
          <p:cNvSpPr>
            <a:spLocks noGrp="1"/>
          </p:cNvSpPr>
          <p:nvPr>
            <p:ph idx="1"/>
          </p:nvPr>
        </p:nvSpPr>
        <p:spPr>
          <a:xfrm>
            <a:off x="838200" y="1825625"/>
            <a:ext cx="10515600" cy="33024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55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1627-9F62-6607-7DBD-14FEAB425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FF1FA-978C-D747-E375-5E773435EF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BF71-2227-73CA-6E6D-F3303D24844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5" name="Footer Placeholder 4">
            <a:extLst>
              <a:ext uri="{FF2B5EF4-FFF2-40B4-BE49-F238E27FC236}">
                <a16:creationId xmlns:a16="http://schemas.microsoft.com/office/drawing/2014/main" id="{115E65CB-2A8E-696B-DCAA-C07D011B18D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A52DE29-0624-3809-8795-A1B9E08B0F2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101435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EB40-F333-AC74-0CE4-239A144F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75A14-97D3-1D2D-2DA0-B9D2F0602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93749-1D1D-6D42-EBD2-41F47542F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2D3B8-01AD-9372-AE4D-76C481519DF3}"/>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6" name="Footer Placeholder 5">
            <a:extLst>
              <a:ext uri="{FF2B5EF4-FFF2-40B4-BE49-F238E27FC236}">
                <a16:creationId xmlns:a16="http://schemas.microsoft.com/office/drawing/2014/main" id="{2FF3142B-B5A6-F5DB-8965-8587AC2940E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D4C2760-46D0-93C4-4B04-0443D349F05E}"/>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10825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C3A4-1AEA-DFF5-C97E-CA1FD384E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6CD7E-69F6-8494-9902-B08D773E1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78764-235C-3781-E681-61E7D9456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91D2AB-7B04-5EF4-0797-15C606793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4CA5C-AB4B-504F-87A7-D3DECA732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883A3-9278-732F-1E05-61F03560BFA4}"/>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8" name="Footer Placeholder 7">
            <a:extLst>
              <a:ext uri="{FF2B5EF4-FFF2-40B4-BE49-F238E27FC236}">
                <a16:creationId xmlns:a16="http://schemas.microsoft.com/office/drawing/2014/main" id="{BAB8806B-C9D4-23A3-69FA-BD59EFB81C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0768DE1-8BCC-6CA8-9283-05FEDB9C4D5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529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6DDB-BB21-1229-A927-5A06ACCF2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3335B-B400-14EB-7FEB-BFA630FFA062}"/>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4" name="Footer Placeholder 3">
            <a:extLst>
              <a:ext uri="{FF2B5EF4-FFF2-40B4-BE49-F238E27FC236}">
                <a16:creationId xmlns:a16="http://schemas.microsoft.com/office/drawing/2014/main" id="{492C1D8E-B0B3-4071-AA25-10C5E979EA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5871E81-6E6B-E94D-9DF4-E558F6BF6C6C}"/>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276582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22F7D-3592-0C64-B953-06D14F23025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3" name="Footer Placeholder 2">
            <a:extLst>
              <a:ext uri="{FF2B5EF4-FFF2-40B4-BE49-F238E27FC236}">
                <a16:creationId xmlns:a16="http://schemas.microsoft.com/office/drawing/2014/main" id="{0CF8E911-5A2C-FA24-CB72-EEED0EFF5D2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D4240A4-0ACB-42D2-4128-6EB15D70B3B5}"/>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8151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D386-89D7-579E-3DE7-5C676CCC6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F600D-6E88-D649-E54A-B3643A020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535AD-AD01-5002-3EC1-C9490883C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CFE11-9EBF-85E7-B367-A394231FCF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2/13/2026</a:t>
            </a:fld>
            <a:endParaRPr lang="en-US" dirty="0"/>
          </a:p>
        </p:txBody>
      </p:sp>
      <p:sp>
        <p:nvSpPr>
          <p:cNvPr id="6" name="Footer Placeholder 5">
            <a:extLst>
              <a:ext uri="{FF2B5EF4-FFF2-40B4-BE49-F238E27FC236}">
                <a16:creationId xmlns:a16="http://schemas.microsoft.com/office/drawing/2014/main" id="{16E1A10D-7CF7-62E1-7C28-4CD2DFC701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7956D5B-3C6A-40A2-1BC9-AD665BE8F1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18845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BAB30-13CB-9AE7-7C88-7D32B86DF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AF1E5F-552D-7171-52DB-6F27FF7659F6}"/>
              </a:ext>
            </a:extLst>
          </p:cNvPr>
          <p:cNvSpPr>
            <a:spLocks noGrp="1"/>
          </p:cNvSpPr>
          <p:nvPr>
            <p:ph type="body" idx="1"/>
          </p:nvPr>
        </p:nvSpPr>
        <p:spPr>
          <a:xfrm>
            <a:off x="838200" y="1825625"/>
            <a:ext cx="10515600" cy="3586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8F03B90-94F5-0F8C-870B-407C48092991}"/>
              </a:ext>
            </a:extLst>
          </p:cNvPr>
          <p:cNvPicPr>
            <a:picLocks noChangeAspect="1"/>
          </p:cNvPicPr>
          <p:nvPr userDrawn="1"/>
        </p:nvPicPr>
        <p:blipFill>
          <a:blip r:embed="rId14"/>
          <a:stretch>
            <a:fillRect/>
          </a:stretch>
        </p:blipFill>
        <p:spPr>
          <a:xfrm>
            <a:off x="0" y="6096000"/>
            <a:ext cx="12192000" cy="762000"/>
          </a:xfrm>
          <a:prstGeom prst="rect">
            <a:avLst/>
          </a:prstGeom>
        </p:spPr>
      </p:pic>
    </p:spTree>
    <p:extLst>
      <p:ext uri="{BB962C8B-B14F-4D97-AF65-F5344CB8AC3E}">
        <p14:creationId xmlns:p14="http://schemas.microsoft.com/office/powerpoint/2010/main" val="395005719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5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DA41-2620-3C00-5C82-E3EC5E0BAF1B}"/>
              </a:ext>
            </a:extLst>
          </p:cNvPr>
          <p:cNvSpPr>
            <a:spLocks noGrp="1"/>
          </p:cNvSpPr>
          <p:nvPr>
            <p:ph type="title"/>
          </p:nvPr>
        </p:nvSpPr>
        <p:spPr/>
        <p:txBody>
          <a:bodyPr>
            <a:normAutofit/>
          </a:bodyPr>
          <a:lstStyle/>
          <a:p>
            <a:r>
              <a:rPr lang="en-US" sz="3600" b="0" dirty="0">
                <a:solidFill>
                  <a:schemeClr val="tx1"/>
                </a:solidFill>
              </a:rPr>
              <a:t>Example of “Material” Definition from the AICPA</a:t>
            </a:r>
            <a:br>
              <a:rPr lang="en-US" sz="3600" b="0" dirty="0">
                <a:solidFill>
                  <a:schemeClr val="tx1"/>
                </a:solidFill>
              </a:rPr>
            </a:br>
            <a:r>
              <a:rPr lang="en-US" sz="3600" b="0" dirty="0">
                <a:solidFill>
                  <a:schemeClr val="tx1"/>
                </a:solidFill>
              </a:rPr>
              <a:t>-Audits of financial statements</a:t>
            </a:r>
            <a:endParaRPr lang="en-US" sz="3600" dirty="0"/>
          </a:p>
        </p:txBody>
      </p:sp>
      <p:sp>
        <p:nvSpPr>
          <p:cNvPr id="3" name="Content Placeholder 2">
            <a:extLst>
              <a:ext uri="{FF2B5EF4-FFF2-40B4-BE49-F238E27FC236}">
                <a16:creationId xmlns:a16="http://schemas.microsoft.com/office/drawing/2014/main" id="{583FB64D-0024-2BDC-7FED-B054E94E14C8}"/>
              </a:ext>
            </a:extLst>
          </p:cNvPr>
          <p:cNvSpPr>
            <a:spLocks noGrp="1"/>
          </p:cNvSpPr>
          <p:nvPr>
            <p:ph idx="1"/>
          </p:nvPr>
        </p:nvSpPr>
        <p:spPr/>
        <p:txBody>
          <a:bodyPr/>
          <a:lstStyle/>
          <a:p>
            <a:pPr marL="0" indent="0">
              <a:buNone/>
            </a:pPr>
            <a:r>
              <a:rPr lang="en-US" dirty="0"/>
              <a:t>SAS 138</a:t>
            </a:r>
          </a:p>
          <a:p>
            <a:r>
              <a:rPr lang="en-US" dirty="0"/>
              <a:t>Misstatements, including omissions, are considered to be </a:t>
            </a:r>
            <a:r>
              <a:rPr lang="en-US" u="sng" dirty="0">
                <a:solidFill>
                  <a:srgbClr val="0000FF"/>
                </a:solidFill>
              </a:rPr>
              <a:t>material</a:t>
            </a:r>
            <a:r>
              <a:rPr lang="en-US" dirty="0">
                <a:solidFill>
                  <a:srgbClr val="0000FF"/>
                </a:solidFill>
              </a:rPr>
              <a:t> </a:t>
            </a:r>
            <a:r>
              <a:rPr lang="en-US" dirty="0"/>
              <a:t>if there is substantial likelihood that, individually or in the aggregate, they would influence the judgment made by a reasonable user based on the financial statements.</a:t>
            </a:r>
          </a:p>
          <a:p>
            <a:endParaRPr lang="en-US" dirty="0"/>
          </a:p>
        </p:txBody>
      </p:sp>
    </p:spTree>
    <p:extLst>
      <p:ext uri="{BB962C8B-B14F-4D97-AF65-F5344CB8AC3E}">
        <p14:creationId xmlns:p14="http://schemas.microsoft.com/office/powerpoint/2010/main" val="372720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6C90-E455-45D2-CE2F-780C590942AF}"/>
              </a:ext>
            </a:extLst>
          </p:cNvPr>
          <p:cNvSpPr>
            <a:spLocks noGrp="1"/>
          </p:cNvSpPr>
          <p:nvPr>
            <p:ph type="title"/>
          </p:nvPr>
        </p:nvSpPr>
        <p:spPr>
          <a:xfrm>
            <a:off x="838199" y="365126"/>
            <a:ext cx="10595517" cy="1002758"/>
          </a:xfrm>
        </p:spPr>
        <p:txBody>
          <a:bodyPr>
            <a:normAutofit fontScale="90000"/>
          </a:bodyPr>
          <a:lstStyle/>
          <a:p>
            <a:r>
              <a:rPr lang="en-US" sz="3600" b="0" dirty="0">
                <a:solidFill>
                  <a:schemeClr val="tx1"/>
                </a:solidFill>
              </a:rPr>
              <a:t>Yellow Book - Government Auditing Standards 2024</a:t>
            </a:r>
            <a:endParaRPr lang="en-US" sz="3600" dirty="0"/>
          </a:p>
        </p:txBody>
      </p:sp>
      <p:sp>
        <p:nvSpPr>
          <p:cNvPr id="3" name="Content Placeholder 2">
            <a:extLst>
              <a:ext uri="{FF2B5EF4-FFF2-40B4-BE49-F238E27FC236}">
                <a16:creationId xmlns:a16="http://schemas.microsoft.com/office/drawing/2014/main" id="{7DE1D657-02EF-CDCB-18FF-4B684CAB457D}"/>
              </a:ext>
            </a:extLst>
          </p:cNvPr>
          <p:cNvSpPr>
            <a:spLocks noGrp="1"/>
          </p:cNvSpPr>
          <p:nvPr>
            <p:ph idx="1"/>
          </p:nvPr>
        </p:nvSpPr>
        <p:spPr>
          <a:xfrm>
            <a:off x="838200" y="1457093"/>
            <a:ext cx="10751634" cy="4528840"/>
          </a:xfrm>
        </p:spPr>
        <p:txBody>
          <a:bodyPr>
            <a:normAutofit fontScale="92500"/>
          </a:bodyPr>
          <a:lstStyle/>
          <a:p>
            <a:pPr marL="0" indent="0">
              <a:buNone/>
            </a:pPr>
            <a:r>
              <a:rPr lang="en-US" b="1" dirty="0"/>
              <a:t>6.45 </a:t>
            </a:r>
            <a:r>
              <a:rPr lang="en-US" dirty="0"/>
              <a:t>Auditors should communicate in writing to entity officials when: </a:t>
            </a:r>
          </a:p>
          <a:p>
            <a:pPr marL="0" indent="0">
              <a:buNone/>
            </a:pPr>
            <a:r>
              <a:rPr lang="en-US" b="1" dirty="0"/>
              <a:t>a. </a:t>
            </a:r>
            <a:r>
              <a:rPr lang="en-US" dirty="0"/>
              <a:t>identified or suspected </a:t>
            </a:r>
            <a:r>
              <a:rPr lang="en-US" b="1" u="sng" dirty="0">
                <a:solidFill>
                  <a:srgbClr val="0000FF"/>
                </a:solidFill>
              </a:rPr>
              <a:t>noncompliance</a:t>
            </a:r>
            <a:r>
              <a:rPr lang="en-US" b="1" u="sng" dirty="0"/>
              <a:t> </a:t>
            </a:r>
            <a:r>
              <a:rPr lang="en-US" dirty="0"/>
              <a:t>with provisions of laws, regulations, contracts, or grant agreements comes to the auditor’s attention during the course of an audit that has an effect on the financial statements or other financial data significant to the audit objectives that is </a:t>
            </a:r>
            <a:r>
              <a:rPr lang="en-US" dirty="0">
                <a:solidFill>
                  <a:srgbClr val="0000FF"/>
                </a:solidFill>
              </a:rPr>
              <a:t>less than material but warrants the attention of those charged with governance </a:t>
            </a:r>
            <a:r>
              <a:rPr lang="en-US" dirty="0"/>
              <a:t>or </a:t>
            </a:r>
          </a:p>
          <a:p>
            <a:pPr marL="0" indent="0">
              <a:buNone/>
            </a:pPr>
            <a:r>
              <a:rPr lang="en-US" b="1" dirty="0"/>
              <a:t>b. </a:t>
            </a:r>
            <a:r>
              <a:rPr lang="en-US" dirty="0"/>
              <a:t>the auditor has obtained evidence of identified or suspected instances of </a:t>
            </a:r>
            <a:r>
              <a:rPr lang="en-US" b="1" u="sng" dirty="0">
                <a:solidFill>
                  <a:srgbClr val="0000FF"/>
                </a:solidFill>
              </a:rPr>
              <a:t>fraud</a:t>
            </a:r>
            <a:r>
              <a:rPr lang="en-US" dirty="0">
                <a:solidFill>
                  <a:srgbClr val="0000FF"/>
                </a:solidFill>
              </a:rPr>
              <a:t> </a:t>
            </a:r>
            <a:r>
              <a:rPr lang="en-US" dirty="0"/>
              <a:t>that have an effect on the financial statements or other financial data significant to the audit objectives that are </a:t>
            </a:r>
            <a:r>
              <a:rPr lang="en-US" dirty="0">
                <a:solidFill>
                  <a:srgbClr val="0000FF"/>
                </a:solidFill>
              </a:rPr>
              <a:t>less than material but warrant the attention of those charged with governance</a:t>
            </a:r>
            <a:r>
              <a:rPr lang="en-US" dirty="0"/>
              <a:t>. </a:t>
            </a:r>
          </a:p>
          <a:p>
            <a:endParaRPr lang="en-US" dirty="0"/>
          </a:p>
        </p:txBody>
      </p:sp>
    </p:spTree>
    <p:extLst>
      <p:ext uri="{BB962C8B-B14F-4D97-AF65-F5344CB8AC3E}">
        <p14:creationId xmlns:p14="http://schemas.microsoft.com/office/powerpoint/2010/main" val="189140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27B3-D696-3D5A-A891-2028B953F7A8}"/>
              </a:ext>
            </a:extLst>
          </p:cNvPr>
          <p:cNvSpPr>
            <a:spLocks noGrp="1"/>
          </p:cNvSpPr>
          <p:nvPr>
            <p:ph type="title"/>
          </p:nvPr>
        </p:nvSpPr>
        <p:spPr>
          <a:xfrm>
            <a:off x="838200" y="365125"/>
            <a:ext cx="10515600" cy="1006475"/>
          </a:xfrm>
        </p:spPr>
        <p:txBody>
          <a:bodyPr>
            <a:noAutofit/>
          </a:bodyPr>
          <a:lstStyle/>
          <a:p>
            <a:r>
              <a:rPr lang="en-US" sz="3600" b="0" dirty="0">
                <a:solidFill>
                  <a:schemeClr val="tx1"/>
                </a:solidFill>
              </a:rPr>
              <a:t>A-133 Uniform Guidance</a:t>
            </a:r>
            <a:br>
              <a:rPr lang="en-US" sz="3600" b="0" dirty="0">
                <a:solidFill>
                  <a:schemeClr val="tx1"/>
                </a:solidFill>
              </a:rPr>
            </a:br>
            <a:r>
              <a:rPr lang="en-US" sz="3200" b="0" dirty="0">
                <a:solidFill>
                  <a:schemeClr val="tx1"/>
                </a:solidFill>
              </a:rPr>
              <a:t>2 CFR 200.516</a:t>
            </a:r>
            <a:endParaRPr lang="en-US" sz="3200" dirty="0"/>
          </a:p>
        </p:txBody>
      </p:sp>
      <p:sp>
        <p:nvSpPr>
          <p:cNvPr id="3" name="Content Placeholder 2">
            <a:extLst>
              <a:ext uri="{FF2B5EF4-FFF2-40B4-BE49-F238E27FC236}">
                <a16:creationId xmlns:a16="http://schemas.microsoft.com/office/drawing/2014/main" id="{7D672A1A-4EE1-BB51-208F-44D976BA90CE}"/>
              </a:ext>
            </a:extLst>
          </p:cNvPr>
          <p:cNvSpPr>
            <a:spLocks noGrp="1"/>
          </p:cNvSpPr>
          <p:nvPr>
            <p:ph idx="1"/>
          </p:nvPr>
        </p:nvSpPr>
        <p:spPr>
          <a:xfrm>
            <a:off x="838199" y="1549400"/>
            <a:ext cx="10803467" cy="4453467"/>
          </a:xfrm>
        </p:spPr>
        <p:txBody>
          <a:bodyPr>
            <a:normAutofit fontScale="77500" lnSpcReduction="20000"/>
          </a:bodyPr>
          <a:lstStyle/>
          <a:p>
            <a:pPr marL="0" indent="0">
              <a:buNone/>
            </a:pPr>
            <a:r>
              <a:rPr lang="en-US" dirty="0"/>
              <a:t>The auditor must report the following as an audit finding in the schedule of findings and questioned costs:</a:t>
            </a:r>
          </a:p>
          <a:p>
            <a:pPr marL="514350" indent="-514350">
              <a:buFont typeface="+mj-lt"/>
              <a:buAutoNum type="arabicPeriod"/>
            </a:pPr>
            <a:r>
              <a:rPr lang="en-US" dirty="0">
                <a:solidFill>
                  <a:srgbClr val="0000FF"/>
                </a:solidFill>
              </a:rPr>
              <a:t>Significant deficiencies </a:t>
            </a:r>
            <a:r>
              <a:rPr lang="en-US" dirty="0"/>
              <a:t>and </a:t>
            </a:r>
            <a:r>
              <a:rPr lang="en-US" dirty="0">
                <a:solidFill>
                  <a:srgbClr val="0000FF"/>
                </a:solidFill>
              </a:rPr>
              <a:t>material weaknesses </a:t>
            </a:r>
            <a:r>
              <a:rPr lang="en-US" dirty="0"/>
              <a:t>in internal control over major programs. The auditor's determination of whether a deficiency in internal control is a significant deficiency or a material weakness for the purpose of reporting an audit finding </a:t>
            </a:r>
            <a:r>
              <a:rPr lang="en-US" u="sng" dirty="0"/>
              <a:t>is in relation to a type of compliance requirement for a major program identified in the compliance supplement</a:t>
            </a:r>
            <a:r>
              <a:rPr lang="en-US" dirty="0"/>
              <a:t>.</a:t>
            </a:r>
          </a:p>
          <a:p>
            <a:pPr marL="514350" indent="-514350">
              <a:buFont typeface="+mj-lt"/>
              <a:buAutoNum type="arabicPeriod"/>
            </a:pPr>
            <a:r>
              <a:rPr lang="en-US" dirty="0">
                <a:solidFill>
                  <a:srgbClr val="0000FF"/>
                </a:solidFill>
              </a:rPr>
              <a:t>Material noncompliance </a:t>
            </a:r>
            <a:r>
              <a:rPr lang="en-US" dirty="0"/>
              <a:t>with the provisions of Federal statutes, regulations, or the terms and conditions of Federal awards related to a major program. The auditor's determination of whether noncompliance with the provisions of Federal statutes, regulations, or the terms and conditions of Federal awards is material for the purpose of reporting an audit finding </a:t>
            </a:r>
            <a:r>
              <a:rPr lang="en-US" u="sng" dirty="0"/>
              <a:t>is in relation to a type of compliance requirement for a major program identified in the compliance supplement.</a:t>
            </a:r>
          </a:p>
          <a:p>
            <a:pPr marL="514350" indent="-514350">
              <a:buFont typeface="+mj-lt"/>
              <a:buAutoNum type="arabicPeriod"/>
            </a:pPr>
            <a:r>
              <a:rPr lang="en-US" dirty="0">
                <a:solidFill>
                  <a:srgbClr val="0000FF"/>
                </a:solidFill>
              </a:rPr>
              <a:t>Known questioned costs </a:t>
            </a:r>
            <a:r>
              <a:rPr lang="en-US" dirty="0"/>
              <a:t>when either known or likely questioned costs </a:t>
            </a:r>
            <a:r>
              <a:rPr lang="en-US" dirty="0">
                <a:solidFill>
                  <a:srgbClr val="0000FF"/>
                </a:solidFill>
              </a:rPr>
              <a:t>are greater than $25,000 </a:t>
            </a:r>
            <a:r>
              <a:rPr lang="en-US" dirty="0"/>
              <a:t>for a type of compliance requirement for a major program.</a:t>
            </a:r>
          </a:p>
          <a:p>
            <a:endParaRPr lang="en-US" dirty="0"/>
          </a:p>
        </p:txBody>
      </p:sp>
    </p:spTree>
    <p:extLst>
      <p:ext uri="{BB962C8B-B14F-4D97-AF65-F5344CB8AC3E}">
        <p14:creationId xmlns:p14="http://schemas.microsoft.com/office/powerpoint/2010/main" val="96917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E676-0E9E-BDC9-8754-B01553167915}"/>
              </a:ext>
            </a:extLst>
          </p:cNvPr>
          <p:cNvSpPr>
            <a:spLocks noGrp="1"/>
          </p:cNvSpPr>
          <p:nvPr>
            <p:ph type="title"/>
          </p:nvPr>
        </p:nvSpPr>
        <p:spPr/>
        <p:txBody>
          <a:bodyPr>
            <a:normAutofit/>
          </a:bodyPr>
          <a:lstStyle/>
          <a:p>
            <a:r>
              <a:rPr lang="en-US" sz="3600" b="0" dirty="0">
                <a:solidFill>
                  <a:schemeClr val="tx1"/>
                </a:solidFill>
              </a:rPr>
              <a:t>OMB Compliance Supplement</a:t>
            </a:r>
            <a:endParaRPr lang="en-US" sz="3600" dirty="0"/>
          </a:p>
        </p:txBody>
      </p:sp>
      <p:sp>
        <p:nvSpPr>
          <p:cNvPr id="3" name="Content Placeholder 2">
            <a:extLst>
              <a:ext uri="{FF2B5EF4-FFF2-40B4-BE49-F238E27FC236}">
                <a16:creationId xmlns:a16="http://schemas.microsoft.com/office/drawing/2014/main" id="{436C22BF-BDB9-8232-27CD-8860F10ADDA9}"/>
              </a:ext>
            </a:extLst>
          </p:cNvPr>
          <p:cNvSpPr>
            <a:spLocks noGrp="1"/>
          </p:cNvSpPr>
          <p:nvPr>
            <p:ph idx="1"/>
          </p:nvPr>
        </p:nvSpPr>
        <p:spPr/>
        <p:txBody>
          <a:bodyPr/>
          <a:lstStyle/>
          <a:p>
            <a:pPr marL="0" indent="0">
              <a:buNone/>
            </a:pPr>
            <a:r>
              <a:rPr lang="en-US" dirty="0"/>
              <a:t>In assessing </a:t>
            </a:r>
            <a:r>
              <a:rPr lang="en-US" dirty="0">
                <a:solidFill>
                  <a:srgbClr val="0000FF"/>
                </a:solidFill>
              </a:rPr>
              <a:t>materiality,</a:t>
            </a:r>
            <a:r>
              <a:rPr lang="en-US" dirty="0"/>
              <a:t> the auditor should consider that materiality is based on qualitative as well as quantitative aspects. Also, the auditor should consider whether to set materiality at lower levels in audits of federal programs than private sector audits of financial statements due to the visibility and sensitivity of such programs. </a:t>
            </a:r>
          </a:p>
          <a:p>
            <a:endParaRPr lang="en-US" dirty="0"/>
          </a:p>
        </p:txBody>
      </p:sp>
    </p:spTree>
    <p:extLst>
      <p:ext uri="{BB962C8B-B14F-4D97-AF65-F5344CB8AC3E}">
        <p14:creationId xmlns:p14="http://schemas.microsoft.com/office/powerpoint/2010/main" val="371325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0648-89EB-76EE-3EDB-07DB86310235}"/>
              </a:ext>
            </a:extLst>
          </p:cNvPr>
          <p:cNvSpPr>
            <a:spLocks noGrp="1"/>
          </p:cNvSpPr>
          <p:nvPr>
            <p:ph type="title"/>
          </p:nvPr>
        </p:nvSpPr>
        <p:spPr/>
        <p:txBody>
          <a:bodyPr>
            <a:normAutofit/>
          </a:bodyPr>
          <a:lstStyle/>
          <a:p>
            <a:r>
              <a:rPr lang="en-US" sz="3600" b="0" dirty="0">
                <a:solidFill>
                  <a:schemeClr val="tx1"/>
                </a:solidFill>
              </a:rPr>
              <a:t>IIA Global Standards </a:t>
            </a:r>
            <a:br>
              <a:rPr lang="en-US" sz="3600" b="0" dirty="0">
                <a:solidFill>
                  <a:schemeClr val="tx1"/>
                </a:solidFill>
              </a:rPr>
            </a:br>
            <a:r>
              <a:rPr lang="en-US" sz="3200" b="0" dirty="0">
                <a:solidFill>
                  <a:schemeClr val="tx1"/>
                </a:solidFill>
              </a:rPr>
              <a:t>14.3 Evaluation of Findings</a:t>
            </a:r>
            <a:endParaRPr lang="en-US" sz="3200" dirty="0"/>
          </a:p>
        </p:txBody>
      </p:sp>
      <p:sp>
        <p:nvSpPr>
          <p:cNvPr id="3" name="Content Placeholder 2">
            <a:extLst>
              <a:ext uri="{FF2B5EF4-FFF2-40B4-BE49-F238E27FC236}">
                <a16:creationId xmlns:a16="http://schemas.microsoft.com/office/drawing/2014/main" id="{A3EB97D2-9285-FE56-2AA4-2F4C658F6CB6}"/>
              </a:ext>
            </a:extLst>
          </p:cNvPr>
          <p:cNvSpPr>
            <a:spLocks noGrp="1"/>
          </p:cNvSpPr>
          <p:nvPr>
            <p:ph idx="1"/>
          </p:nvPr>
        </p:nvSpPr>
        <p:spPr>
          <a:xfrm>
            <a:off x="838200" y="1825625"/>
            <a:ext cx="10515600" cy="2738941"/>
          </a:xfrm>
        </p:spPr>
        <p:txBody>
          <a:bodyPr>
            <a:normAutofit/>
          </a:bodyPr>
          <a:lstStyle/>
          <a:p>
            <a:pPr>
              <a:lnSpc>
                <a:spcPct val="100000"/>
              </a:lnSpc>
            </a:pPr>
            <a:r>
              <a:rPr lang="en-US" dirty="0"/>
              <a:t>Internal auditors must evaluate each potential engagement finding to determine its </a:t>
            </a:r>
            <a:r>
              <a:rPr lang="en-US" u="sng" dirty="0">
                <a:solidFill>
                  <a:srgbClr val="0000FF"/>
                </a:solidFill>
              </a:rPr>
              <a:t>significance</a:t>
            </a:r>
            <a:r>
              <a:rPr lang="en-US" dirty="0">
                <a:solidFill>
                  <a:srgbClr val="0000FF"/>
                </a:solidFill>
              </a:rPr>
              <a:t> </a:t>
            </a:r>
            <a:r>
              <a:rPr lang="en-US" dirty="0"/>
              <a:t>... If internal auditors determine that the organization is exposed to a significant risk, it must be documented and communicated as a finding.</a:t>
            </a:r>
          </a:p>
          <a:p>
            <a:pPr marL="0" indent="0">
              <a:buNone/>
            </a:pPr>
            <a:endParaRPr lang="en-US" dirty="0"/>
          </a:p>
        </p:txBody>
      </p:sp>
    </p:spTree>
    <p:extLst>
      <p:ext uri="{BB962C8B-B14F-4D97-AF65-F5344CB8AC3E}">
        <p14:creationId xmlns:p14="http://schemas.microsoft.com/office/powerpoint/2010/main" val="105478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3321-7A80-7517-4259-5345017EB74C}"/>
              </a:ext>
            </a:extLst>
          </p:cNvPr>
          <p:cNvSpPr>
            <a:spLocks noGrp="1"/>
          </p:cNvSpPr>
          <p:nvPr>
            <p:ph type="title"/>
          </p:nvPr>
        </p:nvSpPr>
        <p:spPr>
          <a:xfrm>
            <a:off x="838200" y="365126"/>
            <a:ext cx="10515600" cy="837142"/>
          </a:xfrm>
        </p:spPr>
        <p:txBody>
          <a:bodyPr>
            <a:normAutofit/>
          </a:bodyPr>
          <a:lstStyle/>
          <a:p>
            <a:r>
              <a:rPr lang="en-US" sz="3600" b="0" dirty="0">
                <a:solidFill>
                  <a:schemeClr val="tx1"/>
                </a:solidFill>
              </a:rPr>
              <a:t>IIA Global Standards -14.3 Evaluation of Findings</a:t>
            </a:r>
            <a:endParaRPr lang="en-US" sz="3600" dirty="0"/>
          </a:p>
        </p:txBody>
      </p:sp>
      <p:sp>
        <p:nvSpPr>
          <p:cNvPr id="3" name="Content Placeholder 2">
            <a:extLst>
              <a:ext uri="{FF2B5EF4-FFF2-40B4-BE49-F238E27FC236}">
                <a16:creationId xmlns:a16="http://schemas.microsoft.com/office/drawing/2014/main" id="{A81B3545-A73B-9D68-BDC3-182254560331}"/>
              </a:ext>
            </a:extLst>
          </p:cNvPr>
          <p:cNvSpPr>
            <a:spLocks noGrp="1"/>
          </p:cNvSpPr>
          <p:nvPr>
            <p:ph idx="1"/>
          </p:nvPr>
        </p:nvSpPr>
        <p:spPr>
          <a:xfrm>
            <a:off x="838200" y="1346200"/>
            <a:ext cx="10414000" cy="4470399"/>
          </a:xfrm>
        </p:spPr>
        <p:txBody>
          <a:bodyPr>
            <a:normAutofit/>
          </a:bodyPr>
          <a:lstStyle/>
          <a:p>
            <a:pPr marL="0" indent="0">
              <a:buNone/>
            </a:pPr>
            <a:r>
              <a:rPr lang="en-US" u="sng" dirty="0">
                <a:solidFill>
                  <a:srgbClr val="0000FF"/>
                </a:solidFill>
              </a:rPr>
              <a:t>Scenario – Procuring goods and services</a:t>
            </a:r>
          </a:p>
          <a:p>
            <a:pPr marL="0" indent="0">
              <a:buNone/>
            </a:pPr>
            <a:r>
              <a:rPr lang="en-US" dirty="0"/>
              <a:t>You are auditing vendor contracts and select a random sample of 20 contracts totaling $500,000 from a population $5M to test key controls and compliance with policy. </a:t>
            </a:r>
          </a:p>
          <a:p>
            <a:pPr marL="0" indent="0">
              <a:buNone/>
            </a:pPr>
            <a:r>
              <a:rPr lang="en-US" dirty="0"/>
              <a:t>In your sample you find that a key control was not performed in 5 contracts and university procurement policy was violated for 2 contracts totaling $50,000. You believe these errors are </a:t>
            </a:r>
            <a:r>
              <a:rPr lang="en-US" u="sng" dirty="0"/>
              <a:t>not</a:t>
            </a:r>
            <a:r>
              <a:rPr lang="en-US" dirty="0"/>
              <a:t> isolated.</a:t>
            </a:r>
          </a:p>
          <a:p>
            <a:pPr marL="0" indent="0">
              <a:buNone/>
            </a:pPr>
            <a:endParaRPr lang="en-US" sz="1000" dirty="0"/>
          </a:p>
          <a:p>
            <a:pPr marL="0" indent="0">
              <a:buNone/>
            </a:pPr>
            <a:r>
              <a:rPr lang="en-US" b="1" dirty="0"/>
              <a:t>Poll #3</a:t>
            </a:r>
            <a:r>
              <a:rPr lang="en-US" dirty="0"/>
              <a:t> - Would you include these issues in your report?</a:t>
            </a:r>
          </a:p>
        </p:txBody>
      </p:sp>
    </p:spTree>
    <p:extLst>
      <p:ext uri="{BB962C8B-B14F-4D97-AF65-F5344CB8AC3E}">
        <p14:creationId xmlns:p14="http://schemas.microsoft.com/office/powerpoint/2010/main" val="266277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FBAB-03D7-80EA-EEDD-424B91E2B035}"/>
              </a:ext>
            </a:extLst>
          </p:cNvPr>
          <p:cNvSpPr>
            <a:spLocks noGrp="1"/>
          </p:cNvSpPr>
          <p:nvPr>
            <p:ph type="title"/>
          </p:nvPr>
        </p:nvSpPr>
        <p:spPr/>
        <p:txBody>
          <a:bodyPr/>
          <a:lstStyle/>
          <a:p>
            <a:r>
              <a:rPr lang="en-US" b="0" dirty="0">
                <a:solidFill>
                  <a:schemeClr val="tx1"/>
                </a:solidFill>
              </a:rPr>
              <a:t>Poll #3</a:t>
            </a:r>
          </a:p>
        </p:txBody>
      </p:sp>
      <p:sp>
        <p:nvSpPr>
          <p:cNvPr id="3" name="Content Placeholder 2">
            <a:extLst>
              <a:ext uri="{FF2B5EF4-FFF2-40B4-BE49-F238E27FC236}">
                <a16:creationId xmlns:a16="http://schemas.microsoft.com/office/drawing/2014/main" id="{59E8461C-C8A6-18B7-5801-38593D317315}"/>
              </a:ext>
            </a:extLst>
          </p:cNvPr>
          <p:cNvSpPr>
            <a:spLocks noGrp="1"/>
          </p:cNvSpPr>
          <p:nvPr>
            <p:ph idx="1"/>
          </p:nvPr>
        </p:nvSpPr>
        <p:spPr/>
        <p:txBody>
          <a:bodyPr/>
          <a:lstStyle/>
          <a:p>
            <a:pPr marL="0" indent="0">
              <a:buNone/>
            </a:pPr>
            <a:r>
              <a:rPr lang="en-US" dirty="0"/>
              <a:t>Vendor contract testing - Would you include these issues in your engagement report?</a:t>
            </a:r>
          </a:p>
          <a:p>
            <a:pPr marL="0" indent="0">
              <a:buNone/>
            </a:pPr>
            <a:endParaRPr lang="en-US" sz="1000" dirty="0"/>
          </a:p>
          <a:p>
            <a:pPr marL="971550" lvl="1" indent="-514350">
              <a:buFont typeface="+mj-lt"/>
              <a:buAutoNum type="arabicPeriod"/>
            </a:pPr>
            <a:r>
              <a:rPr lang="en-US" sz="2800" dirty="0"/>
              <a:t>Yes</a:t>
            </a:r>
          </a:p>
          <a:p>
            <a:pPr marL="971550" lvl="1" indent="-514350">
              <a:buFont typeface="+mj-lt"/>
              <a:buAutoNum type="arabicPeriod"/>
            </a:pPr>
            <a:r>
              <a:rPr lang="en-US" sz="2800" dirty="0"/>
              <a:t>No</a:t>
            </a:r>
          </a:p>
          <a:p>
            <a:endParaRPr lang="en-US" dirty="0"/>
          </a:p>
        </p:txBody>
      </p:sp>
    </p:spTree>
    <p:extLst>
      <p:ext uri="{BB962C8B-B14F-4D97-AF65-F5344CB8AC3E}">
        <p14:creationId xmlns:p14="http://schemas.microsoft.com/office/powerpoint/2010/main" val="2621630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22155-3C26-C32B-21B3-46221F9BF78F}"/>
              </a:ext>
            </a:extLst>
          </p:cNvPr>
          <p:cNvSpPr>
            <a:spLocks noGrp="1"/>
          </p:cNvSpPr>
          <p:nvPr>
            <p:ph type="title"/>
          </p:nvPr>
        </p:nvSpPr>
        <p:spPr>
          <a:xfrm>
            <a:off x="838200" y="365126"/>
            <a:ext cx="10515600" cy="906114"/>
          </a:xfrm>
        </p:spPr>
        <p:txBody>
          <a:bodyPr>
            <a:normAutofit/>
          </a:bodyPr>
          <a:lstStyle/>
          <a:p>
            <a:r>
              <a:rPr lang="en-US" sz="3600" b="0" dirty="0">
                <a:solidFill>
                  <a:schemeClr val="tx1"/>
                </a:solidFill>
              </a:rPr>
              <a:t>IIA Global Standards -14.3 Evaluation of Findings</a:t>
            </a:r>
            <a:endParaRPr lang="en-US" sz="3600" dirty="0"/>
          </a:p>
        </p:txBody>
      </p:sp>
      <p:sp>
        <p:nvSpPr>
          <p:cNvPr id="3" name="Content Placeholder 2">
            <a:extLst>
              <a:ext uri="{FF2B5EF4-FFF2-40B4-BE49-F238E27FC236}">
                <a16:creationId xmlns:a16="http://schemas.microsoft.com/office/drawing/2014/main" id="{CD3AC40B-6BE3-5CAE-5024-F8074594385E}"/>
              </a:ext>
            </a:extLst>
          </p:cNvPr>
          <p:cNvSpPr>
            <a:spLocks noGrp="1"/>
          </p:cNvSpPr>
          <p:nvPr>
            <p:ph idx="1"/>
          </p:nvPr>
        </p:nvSpPr>
        <p:spPr>
          <a:xfrm>
            <a:off x="838200" y="1271240"/>
            <a:ext cx="10515600" cy="4239528"/>
          </a:xfrm>
        </p:spPr>
        <p:txBody>
          <a:bodyPr>
            <a:normAutofit fontScale="92500" lnSpcReduction="10000"/>
          </a:bodyPr>
          <a:lstStyle/>
          <a:p>
            <a:pPr marL="0" indent="0">
              <a:buNone/>
            </a:pPr>
            <a:r>
              <a:rPr lang="en-US" u="sng" dirty="0">
                <a:solidFill>
                  <a:srgbClr val="0000FF"/>
                </a:solidFill>
              </a:rPr>
              <a:t>Scenario – Summer Camps</a:t>
            </a:r>
          </a:p>
          <a:p>
            <a:pPr marL="0" indent="0">
              <a:buNone/>
            </a:pPr>
            <a:endParaRPr lang="en-US" sz="1100" dirty="0"/>
          </a:p>
          <a:p>
            <a:pPr marL="0" indent="0">
              <a:buNone/>
            </a:pPr>
            <a:r>
              <a:rPr lang="en-US" dirty="0"/>
              <a:t>You are auditing summer athletic camps administered by your institution. For one camp, high school participants attend a 4-day soccer camp. All campers are required to eat meals in the dining hall and stay overnight in the residence halls. The University has no official policy or procedure for parents/guardians picking up a camper after programming concludes each day.  At 10:00 pm curfew, it is discovered that 2 campers are missing. It was determined the next morning that the campers had been picked up by an older sibling who happens to be a student at the University and lives nearby.</a:t>
            </a:r>
          </a:p>
          <a:p>
            <a:pPr marL="0" indent="0">
              <a:buNone/>
            </a:pPr>
            <a:r>
              <a:rPr lang="en-US" b="1" dirty="0"/>
              <a:t>Poll 4 - </a:t>
            </a:r>
            <a:r>
              <a:rPr lang="en-US" dirty="0"/>
              <a:t>Would you include this issue in your engagement report?</a:t>
            </a:r>
          </a:p>
        </p:txBody>
      </p:sp>
    </p:spTree>
    <p:extLst>
      <p:ext uri="{BB962C8B-B14F-4D97-AF65-F5344CB8AC3E}">
        <p14:creationId xmlns:p14="http://schemas.microsoft.com/office/powerpoint/2010/main" val="127018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C6AC-469F-5D12-AFDA-95E0F2224B91}"/>
              </a:ext>
            </a:extLst>
          </p:cNvPr>
          <p:cNvSpPr>
            <a:spLocks noGrp="1"/>
          </p:cNvSpPr>
          <p:nvPr>
            <p:ph type="title"/>
          </p:nvPr>
        </p:nvSpPr>
        <p:spPr/>
        <p:txBody>
          <a:bodyPr/>
          <a:lstStyle/>
          <a:p>
            <a:r>
              <a:rPr lang="en-US" b="0" dirty="0">
                <a:solidFill>
                  <a:schemeClr val="tx1"/>
                </a:solidFill>
              </a:rPr>
              <a:t>Poll #4</a:t>
            </a:r>
          </a:p>
        </p:txBody>
      </p:sp>
      <p:sp>
        <p:nvSpPr>
          <p:cNvPr id="3" name="Content Placeholder 2">
            <a:extLst>
              <a:ext uri="{FF2B5EF4-FFF2-40B4-BE49-F238E27FC236}">
                <a16:creationId xmlns:a16="http://schemas.microsoft.com/office/drawing/2014/main" id="{195B3CC6-46DC-0B28-E26D-3B50FF0E563C}"/>
              </a:ext>
            </a:extLst>
          </p:cNvPr>
          <p:cNvSpPr>
            <a:spLocks noGrp="1"/>
          </p:cNvSpPr>
          <p:nvPr>
            <p:ph idx="1"/>
          </p:nvPr>
        </p:nvSpPr>
        <p:spPr/>
        <p:txBody>
          <a:bodyPr/>
          <a:lstStyle/>
          <a:p>
            <a:pPr marL="0" indent="0">
              <a:buNone/>
            </a:pPr>
            <a:r>
              <a:rPr lang="en-US" dirty="0"/>
              <a:t>Summer camps - Would you include this issue in your engagement report?</a:t>
            </a:r>
          </a:p>
          <a:p>
            <a:pPr marL="0" lvl="0" indent="0">
              <a:buNone/>
            </a:pPr>
            <a:endParaRPr lang="en-US" sz="1000" dirty="0"/>
          </a:p>
          <a:p>
            <a:pPr marL="971550" lvl="1" indent="-514350">
              <a:buFont typeface="+mj-lt"/>
              <a:buAutoNum type="arabicPeriod"/>
            </a:pPr>
            <a:r>
              <a:rPr lang="en-US" sz="2800" dirty="0"/>
              <a:t>Yes</a:t>
            </a:r>
          </a:p>
          <a:p>
            <a:pPr marL="971550" lvl="1" indent="-514350">
              <a:buFont typeface="+mj-lt"/>
              <a:buAutoNum type="arabicPeriod"/>
            </a:pPr>
            <a:r>
              <a:rPr lang="en-US" sz="2800" dirty="0"/>
              <a:t>No</a:t>
            </a:r>
          </a:p>
          <a:p>
            <a:endParaRPr lang="en-US" dirty="0"/>
          </a:p>
        </p:txBody>
      </p:sp>
    </p:spTree>
    <p:extLst>
      <p:ext uri="{BB962C8B-B14F-4D97-AF65-F5344CB8AC3E}">
        <p14:creationId xmlns:p14="http://schemas.microsoft.com/office/powerpoint/2010/main" val="377265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14ED-0C01-8600-C1AD-4D81D70D5410}"/>
              </a:ext>
            </a:extLst>
          </p:cNvPr>
          <p:cNvSpPr>
            <a:spLocks noGrp="1"/>
          </p:cNvSpPr>
          <p:nvPr>
            <p:ph type="title"/>
          </p:nvPr>
        </p:nvSpPr>
        <p:spPr>
          <a:xfrm>
            <a:off x="838200" y="365126"/>
            <a:ext cx="10515600" cy="794808"/>
          </a:xfrm>
        </p:spPr>
        <p:txBody>
          <a:bodyPr>
            <a:normAutofit/>
          </a:bodyPr>
          <a:lstStyle/>
          <a:p>
            <a:r>
              <a:rPr lang="en-US" sz="3600" b="0" dirty="0">
                <a:solidFill>
                  <a:schemeClr val="tx1"/>
                </a:solidFill>
              </a:rPr>
              <a:t>IIA Global Standards -14.3 Evaluation of Findings</a:t>
            </a:r>
            <a:endParaRPr lang="en-US" sz="3600" dirty="0"/>
          </a:p>
        </p:txBody>
      </p:sp>
      <p:sp>
        <p:nvSpPr>
          <p:cNvPr id="3" name="Content Placeholder 2">
            <a:extLst>
              <a:ext uri="{FF2B5EF4-FFF2-40B4-BE49-F238E27FC236}">
                <a16:creationId xmlns:a16="http://schemas.microsoft.com/office/drawing/2014/main" id="{0B107B52-1C7E-7082-12BC-A29E5F5BC5CA}"/>
              </a:ext>
            </a:extLst>
          </p:cNvPr>
          <p:cNvSpPr>
            <a:spLocks noGrp="1"/>
          </p:cNvSpPr>
          <p:nvPr>
            <p:ph idx="1"/>
          </p:nvPr>
        </p:nvSpPr>
        <p:spPr>
          <a:xfrm>
            <a:off x="838200" y="1159934"/>
            <a:ext cx="10515600" cy="4534622"/>
          </a:xfrm>
        </p:spPr>
        <p:txBody>
          <a:bodyPr>
            <a:normAutofit fontScale="92500" lnSpcReduction="20000"/>
          </a:bodyPr>
          <a:lstStyle/>
          <a:p>
            <a:pPr marL="0" indent="0">
              <a:buNone/>
            </a:pPr>
            <a:r>
              <a:rPr lang="en-US" u="sng" dirty="0">
                <a:solidFill>
                  <a:srgbClr val="0000FF"/>
                </a:solidFill>
              </a:rPr>
              <a:t>Scenario – Internal Control risk</a:t>
            </a:r>
          </a:p>
          <a:p>
            <a:pPr marL="0" indent="0">
              <a:buNone/>
            </a:pPr>
            <a:r>
              <a:rPr lang="en-US" dirty="0"/>
              <a:t>You are auditing compliance with record retention policies for 3 departments on campus:</a:t>
            </a:r>
          </a:p>
          <a:p>
            <a:r>
              <a:rPr lang="en-US" sz="2600" b="1" u="sng" dirty="0"/>
              <a:t>Dept A</a:t>
            </a:r>
            <a:r>
              <a:rPr lang="en-US" sz="2600" b="1" dirty="0"/>
              <a:t> </a:t>
            </a:r>
            <a:r>
              <a:rPr lang="en-US" sz="2600" dirty="0"/>
              <a:t>- The staff are knowledgeable about the policies and your testing sample shows no errors.</a:t>
            </a:r>
          </a:p>
          <a:p>
            <a:r>
              <a:rPr lang="en-US" sz="2600" b="1" u="sng" dirty="0"/>
              <a:t>Dept B</a:t>
            </a:r>
            <a:r>
              <a:rPr lang="en-US" sz="2600" b="1" dirty="0"/>
              <a:t> </a:t>
            </a:r>
            <a:r>
              <a:rPr lang="en-US" sz="2600" dirty="0"/>
              <a:t>– The staff are somewhat knowledgeable about the policies and you find a 20% error rate in your tests of controls and 4 of 20 errors in your sample of compliance.</a:t>
            </a:r>
          </a:p>
          <a:p>
            <a:r>
              <a:rPr lang="en-US" sz="2600" b="1" u="sng" dirty="0"/>
              <a:t>Dept C</a:t>
            </a:r>
            <a:r>
              <a:rPr lang="en-US" sz="2600" b="1" dirty="0"/>
              <a:t> </a:t>
            </a:r>
            <a:r>
              <a:rPr lang="en-US" sz="2600" dirty="0"/>
              <a:t>– The staff did not know anything about the policies, but by a pure stroke of luck they had properly retained and found the files you requested in your sample.   </a:t>
            </a:r>
          </a:p>
          <a:p>
            <a:pPr marL="0" indent="0">
              <a:buNone/>
            </a:pPr>
            <a:endParaRPr lang="en-US" sz="1200" dirty="0"/>
          </a:p>
          <a:p>
            <a:pPr marL="0" indent="0">
              <a:buNone/>
            </a:pPr>
            <a:r>
              <a:rPr lang="en-US" b="1" dirty="0"/>
              <a:t>Poll 5 </a:t>
            </a:r>
            <a:r>
              <a:rPr lang="en-US" dirty="0"/>
              <a:t>– Which departments would you include in a finding in your report?</a:t>
            </a:r>
          </a:p>
          <a:p>
            <a:endParaRPr lang="en-US" dirty="0"/>
          </a:p>
        </p:txBody>
      </p:sp>
    </p:spTree>
    <p:extLst>
      <p:ext uri="{BB962C8B-B14F-4D97-AF65-F5344CB8AC3E}">
        <p14:creationId xmlns:p14="http://schemas.microsoft.com/office/powerpoint/2010/main" val="115255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ECE0-3995-80FC-2A2C-623D45917173}"/>
              </a:ext>
            </a:extLst>
          </p:cNvPr>
          <p:cNvSpPr>
            <a:spLocks noGrp="1"/>
          </p:cNvSpPr>
          <p:nvPr>
            <p:ph type="ctrTitle"/>
          </p:nvPr>
        </p:nvSpPr>
        <p:spPr/>
        <p:txBody>
          <a:bodyPr>
            <a:normAutofit fontScale="90000"/>
          </a:bodyPr>
          <a:lstStyle/>
          <a:p>
            <a:r>
              <a:rPr lang="en-US" dirty="0"/>
              <a:t>Materiality,</a:t>
            </a:r>
            <a:br>
              <a:rPr lang="en-US" dirty="0"/>
            </a:br>
            <a:r>
              <a:rPr lang="en-US" dirty="0"/>
              <a:t>Risk Ratings and </a:t>
            </a:r>
            <a:br>
              <a:rPr lang="en-US" dirty="0"/>
            </a:br>
            <a:r>
              <a:rPr lang="en-US" dirty="0"/>
              <a:t>Engagement Conclusions</a:t>
            </a:r>
          </a:p>
        </p:txBody>
      </p:sp>
      <p:sp>
        <p:nvSpPr>
          <p:cNvPr id="3" name="Subtitle 2">
            <a:extLst>
              <a:ext uri="{FF2B5EF4-FFF2-40B4-BE49-F238E27FC236}">
                <a16:creationId xmlns:a16="http://schemas.microsoft.com/office/drawing/2014/main" id="{03742A5F-9A0A-2514-A2D6-FBE03944FC4D}"/>
              </a:ext>
            </a:extLst>
          </p:cNvPr>
          <p:cNvSpPr>
            <a:spLocks noGrp="1"/>
          </p:cNvSpPr>
          <p:nvPr>
            <p:ph type="subTitle" idx="1"/>
          </p:nvPr>
        </p:nvSpPr>
        <p:spPr>
          <a:xfrm>
            <a:off x="1524000" y="3847572"/>
            <a:ext cx="9144000" cy="1393295"/>
          </a:xfrm>
        </p:spPr>
        <p:txBody>
          <a:bodyPr>
            <a:normAutofit lnSpcReduction="10000"/>
          </a:bodyPr>
          <a:lstStyle/>
          <a:p>
            <a:r>
              <a:rPr lang="en-US" sz="2800" dirty="0"/>
              <a:t>Brad White, CPA</a:t>
            </a:r>
          </a:p>
          <a:p>
            <a:r>
              <a:rPr lang="en-US" sz="2800" dirty="0"/>
              <a:t>Office of Audit Services</a:t>
            </a:r>
          </a:p>
          <a:p>
            <a:r>
              <a:rPr lang="en-US" sz="2800" dirty="0"/>
              <a:t>Montana State University</a:t>
            </a:r>
          </a:p>
          <a:p>
            <a:endParaRPr lang="en-US" dirty="0"/>
          </a:p>
        </p:txBody>
      </p:sp>
    </p:spTree>
    <p:extLst>
      <p:ext uri="{BB962C8B-B14F-4D97-AF65-F5344CB8AC3E}">
        <p14:creationId xmlns:p14="http://schemas.microsoft.com/office/powerpoint/2010/main" val="84395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CCD7-D635-DEEB-6D63-0FCB98016701}"/>
              </a:ext>
            </a:extLst>
          </p:cNvPr>
          <p:cNvSpPr>
            <a:spLocks noGrp="1"/>
          </p:cNvSpPr>
          <p:nvPr>
            <p:ph type="title"/>
          </p:nvPr>
        </p:nvSpPr>
        <p:spPr/>
        <p:txBody>
          <a:bodyPr/>
          <a:lstStyle/>
          <a:p>
            <a:r>
              <a:rPr lang="en-US" b="0" dirty="0">
                <a:solidFill>
                  <a:schemeClr val="tx1"/>
                </a:solidFill>
              </a:rPr>
              <a:t>Poll #5</a:t>
            </a:r>
          </a:p>
        </p:txBody>
      </p:sp>
      <p:sp>
        <p:nvSpPr>
          <p:cNvPr id="3" name="Content Placeholder 2">
            <a:extLst>
              <a:ext uri="{FF2B5EF4-FFF2-40B4-BE49-F238E27FC236}">
                <a16:creationId xmlns:a16="http://schemas.microsoft.com/office/drawing/2014/main" id="{8D5315FD-8F2D-5B92-133C-187B648AF355}"/>
              </a:ext>
            </a:extLst>
          </p:cNvPr>
          <p:cNvSpPr>
            <a:spLocks noGrp="1"/>
          </p:cNvSpPr>
          <p:nvPr>
            <p:ph idx="1"/>
          </p:nvPr>
        </p:nvSpPr>
        <p:spPr/>
        <p:txBody>
          <a:bodyPr>
            <a:normAutofit/>
          </a:bodyPr>
          <a:lstStyle/>
          <a:p>
            <a:pPr marL="0" indent="0">
              <a:buNone/>
            </a:pPr>
            <a:r>
              <a:rPr lang="en-US" dirty="0"/>
              <a:t>Record Retention – Which departments would you include in a finding in your report?</a:t>
            </a:r>
          </a:p>
          <a:p>
            <a:pPr marL="0" indent="0">
              <a:buNone/>
            </a:pPr>
            <a:endParaRPr lang="en-US" sz="1100" dirty="0"/>
          </a:p>
          <a:p>
            <a:pPr marL="971550" lvl="1" indent="-514350">
              <a:buFont typeface="+mj-lt"/>
              <a:buAutoNum type="arabicPeriod"/>
            </a:pPr>
            <a:r>
              <a:rPr lang="en-US" sz="2600" dirty="0"/>
              <a:t>Dept A</a:t>
            </a:r>
          </a:p>
          <a:p>
            <a:pPr marL="971550" lvl="1" indent="-514350">
              <a:buFont typeface="+mj-lt"/>
              <a:buAutoNum type="arabicPeriod"/>
            </a:pPr>
            <a:r>
              <a:rPr lang="en-US" sz="2600" dirty="0"/>
              <a:t>Dept B</a:t>
            </a:r>
          </a:p>
          <a:p>
            <a:pPr marL="971550" lvl="1" indent="-514350">
              <a:buFont typeface="+mj-lt"/>
              <a:buAutoNum type="arabicPeriod"/>
            </a:pPr>
            <a:r>
              <a:rPr lang="en-US" sz="2600" dirty="0"/>
              <a:t>Dept C</a:t>
            </a:r>
          </a:p>
          <a:p>
            <a:pPr marL="971550" lvl="1" indent="-514350">
              <a:buFont typeface="+mj-lt"/>
              <a:buAutoNum type="arabicPeriod"/>
            </a:pPr>
            <a:r>
              <a:rPr lang="en-US" sz="2600" dirty="0"/>
              <a:t>Dept B and C</a:t>
            </a:r>
          </a:p>
          <a:p>
            <a:pPr marL="971550" lvl="1" indent="-514350">
              <a:buFont typeface="+mj-lt"/>
              <a:buAutoNum type="arabicPeriod"/>
            </a:pPr>
            <a:r>
              <a:rPr lang="en-US" sz="2600" dirty="0"/>
              <a:t>All Departments</a:t>
            </a:r>
          </a:p>
          <a:p>
            <a:pPr marL="0" indent="0">
              <a:buNone/>
            </a:pPr>
            <a:endParaRPr lang="en-US" dirty="0"/>
          </a:p>
          <a:p>
            <a:endParaRPr lang="en-US" dirty="0"/>
          </a:p>
        </p:txBody>
      </p:sp>
    </p:spTree>
    <p:extLst>
      <p:ext uri="{BB962C8B-B14F-4D97-AF65-F5344CB8AC3E}">
        <p14:creationId xmlns:p14="http://schemas.microsoft.com/office/powerpoint/2010/main" val="244889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242F-67EA-3AE2-2A83-0B7B2075F433}"/>
              </a:ext>
            </a:extLst>
          </p:cNvPr>
          <p:cNvSpPr>
            <a:spLocks noGrp="1"/>
          </p:cNvSpPr>
          <p:nvPr>
            <p:ph type="title"/>
          </p:nvPr>
        </p:nvSpPr>
        <p:spPr/>
        <p:txBody>
          <a:bodyPr>
            <a:normAutofit/>
          </a:bodyPr>
          <a:lstStyle/>
          <a:p>
            <a:r>
              <a:rPr lang="en-US" sz="4000" b="0" dirty="0">
                <a:solidFill>
                  <a:schemeClr val="tx1"/>
                </a:solidFill>
              </a:rPr>
              <a:t>Standard 14.3 - Prioritizing Findings</a:t>
            </a:r>
            <a:endParaRPr lang="en-US" sz="4000" dirty="0"/>
          </a:p>
        </p:txBody>
      </p:sp>
      <p:sp>
        <p:nvSpPr>
          <p:cNvPr id="3" name="Content Placeholder 2">
            <a:extLst>
              <a:ext uri="{FF2B5EF4-FFF2-40B4-BE49-F238E27FC236}">
                <a16:creationId xmlns:a16="http://schemas.microsoft.com/office/drawing/2014/main" id="{0D3D162D-2773-233A-9A59-4DBD8362A54F}"/>
              </a:ext>
            </a:extLst>
          </p:cNvPr>
          <p:cNvSpPr>
            <a:spLocks noGrp="1"/>
          </p:cNvSpPr>
          <p:nvPr>
            <p:ph idx="1"/>
          </p:nvPr>
        </p:nvSpPr>
        <p:spPr/>
        <p:txBody>
          <a:bodyPr/>
          <a:lstStyle/>
          <a:p>
            <a:r>
              <a:rPr lang="en-US" dirty="0"/>
              <a:t>Internal auditors must prioritize each engagement finding based on its significance, using methodologies established by the chief audit executive.</a:t>
            </a:r>
            <a:endParaRPr lang="en-US" sz="2400" dirty="0"/>
          </a:p>
          <a:p>
            <a:r>
              <a:rPr lang="en-US" dirty="0"/>
              <a:t>A rating or ranking can be an effective communication tool for describing the significance of each finding and may assist management with prioritizing its action plans.</a:t>
            </a:r>
          </a:p>
          <a:p>
            <a:endParaRPr lang="en-US" dirty="0"/>
          </a:p>
        </p:txBody>
      </p:sp>
    </p:spTree>
    <p:extLst>
      <p:ext uri="{BB962C8B-B14F-4D97-AF65-F5344CB8AC3E}">
        <p14:creationId xmlns:p14="http://schemas.microsoft.com/office/powerpoint/2010/main" val="141318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F9DF-1CE6-5807-B84D-38ACFC331562}"/>
              </a:ext>
            </a:extLst>
          </p:cNvPr>
          <p:cNvSpPr>
            <a:spLocks noGrp="1"/>
          </p:cNvSpPr>
          <p:nvPr>
            <p:ph type="title"/>
          </p:nvPr>
        </p:nvSpPr>
        <p:spPr>
          <a:xfrm>
            <a:off x="838200" y="365126"/>
            <a:ext cx="10515600" cy="744008"/>
          </a:xfrm>
        </p:spPr>
        <p:txBody>
          <a:bodyPr>
            <a:normAutofit/>
          </a:bodyPr>
          <a:lstStyle/>
          <a:p>
            <a:r>
              <a:rPr lang="en-US" sz="3600" b="0" dirty="0">
                <a:solidFill>
                  <a:schemeClr val="tx1"/>
                </a:solidFill>
              </a:rPr>
              <a:t>Example - Risk Ratings for Findings</a:t>
            </a:r>
            <a:endParaRPr lang="en-US" sz="3600" dirty="0"/>
          </a:p>
        </p:txBody>
      </p:sp>
      <p:graphicFrame>
        <p:nvGraphicFramePr>
          <p:cNvPr id="4" name="Content Placeholder 3">
            <a:extLst>
              <a:ext uri="{FF2B5EF4-FFF2-40B4-BE49-F238E27FC236}">
                <a16:creationId xmlns:a16="http://schemas.microsoft.com/office/drawing/2014/main" id="{4AD59D32-9BCF-BC10-D856-558A58D1CE3A}"/>
              </a:ext>
            </a:extLst>
          </p:cNvPr>
          <p:cNvGraphicFramePr>
            <a:graphicFrameLocks noGrp="1"/>
          </p:cNvGraphicFramePr>
          <p:nvPr>
            <p:ph idx="1"/>
            <p:extLst>
              <p:ext uri="{D42A27DB-BD31-4B8C-83A1-F6EECF244321}">
                <p14:modId xmlns:p14="http://schemas.microsoft.com/office/powerpoint/2010/main" val="2554011984"/>
              </p:ext>
            </p:extLst>
          </p:nvPr>
        </p:nvGraphicFramePr>
        <p:xfrm>
          <a:off x="838200" y="1227668"/>
          <a:ext cx="10402229" cy="4496626"/>
        </p:xfrm>
        <a:graphic>
          <a:graphicData uri="http://schemas.openxmlformats.org/drawingml/2006/table">
            <a:tbl>
              <a:tblPr firstRow="1" bandRow="1">
                <a:tableStyleId>{5C22544A-7EE6-4342-B048-85BDC9FD1C3A}</a:tableStyleId>
              </a:tblPr>
              <a:tblGrid>
                <a:gridCol w="1716355">
                  <a:extLst>
                    <a:ext uri="{9D8B030D-6E8A-4147-A177-3AD203B41FA5}">
                      <a16:colId xmlns:a16="http://schemas.microsoft.com/office/drawing/2014/main" val="719243750"/>
                    </a:ext>
                  </a:extLst>
                </a:gridCol>
                <a:gridCol w="8685874">
                  <a:extLst>
                    <a:ext uri="{9D8B030D-6E8A-4147-A177-3AD203B41FA5}">
                      <a16:colId xmlns:a16="http://schemas.microsoft.com/office/drawing/2014/main" val="2342773659"/>
                    </a:ext>
                  </a:extLst>
                </a:gridCol>
              </a:tblGrid>
              <a:tr h="1740883">
                <a:tc>
                  <a:txBody>
                    <a:bodyPr/>
                    <a:lstStyle/>
                    <a:p>
                      <a:r>
                        <a:rPr lang="en-US" sz="2400" b="0" dirty="0">
                          <a:solidFill>
                            <a:schemeClr val="tx1"/>
                          </a:solidFill>
                          <a:latin typeface="Franklin Gothic Book" panose="020B0503020102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chemeClr val="tx1"/>
                          </a:solidFill>
                          <a:latin typeface="Franklin Gothic Book" panose="020B0503020102020204" pitchFamily="34" charset="0"/>
                        </a:rPr>
                        <a:t>After considering the design and effectiveness of controls, the residual risk of achieving the university’s objectives is above an acceptable level and management should treat this as a high priority and take prompt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375941"/>
                  </a:ext>
                </a:extLst>
              </a:tr>
              <a:tr h="1410715">
                <a:tc>
                  <a:txBody>
                    <a:bodyPr/>
                    <a:lstStyle/>
                    <a:p>
                      <a:r>
                        <a:rPr lang="en-US" sz="2400" b="0" dirty="0">
                          <a:solidFill>
                            <a:schemeClr val="tx1"/>
                          </a:solidFill>
                          <a:latin typeface="Franklin Gothic Book" panose="020B0503020102020204" pitchFamily="34" charset="0"/>
                        </a:rPr>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Franklin Gothic Book" panose="020B0503020102020204" pitchFamily="34" charset="0"/>
                        </a:rPr>
                        <a:t>After considering the design and effectiveness of controls, improvements should be made to strengthen internal controls to bring risk to an acceptable level, and management should take timely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080216"/>
                  </a:ext>
                </a:extLst>
              </a:tr>
              <a:tr h="1345028">
                <a:tc>
                  <a:txBody>
                    <a:bodyPr/>
                    <a:lstStyle/>
                    <a:p>
                      <a:r>
                        <a:rPr lang="en-US" sz="2400" b="0" dirty="0">
                          <a:solidFill>
                            <a:schemeClr val="tx1"/>
                          </a:solidFill>
                          <a:latin typeface="Franklin Gothic Book" panose="020B0503020102020204" pitchFamily="34"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Franklin Gothic Book" panose="020B0503020102020204" pitchFamily="34" charset="0"/>
                        </a:rPr>
                        <a:t>Internal controls are effective and provide reasonable assurance that objectives will be met.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2463845"/>
                  </a:ext>
                </a:extLst>
              </a:tr>
            </a:tbl>
          </a:graphicData>
        </a:graphic>
      </p:graphicFrame>
    </p:spTree>
    <p:extLst>
      <p:ext uri="{BB962C8B-B14F-4D97-AF65-F5344CB8AC3E}">
        <p14:creationId xmlns:p14="http://schemas.microsoft.com/office/powerpoint/2010/main" val="7568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CDD5-0E94-BF79-5EE3-4174A37463E0}"/>
              </a:ext>
            </a:extLst>
          </p:cNvPr>
          <p:cNvSpPr>
            <a:spLocks noGrp="1"/>
          </p:cNvSpPr>
          <p:nvPr>
            <p:ph type="title"/>
          </p:nvPr>
        </p:nvSpPr>
        <p:spPr/>
        <p:txBody>
          <a:bodyPr>
            <a:normAutofit/>
          </a:bodyPr>
          <a:lstStyle/>
          <a:p>
            <a:r>
              <a:rPr lang="en-US" sz="3600" b="0" dirty="0">
                <a:solidFill>
                  <a:schemeClr val="tx1"/>
                </a:solidFill>
              </a:rPr>
              <a:t>Standard 14.5 - Engagement Conclusions</a:t>
            </a:r>
            <a:endParaRPr lang="en-US" sz="3600" dirty="0"/>
          </a:p>
        </p:txBody>
      </p:sp>
      <p:sp>
        <p:nvSpPr>
          <p:cNvPr id="3" name="Content Placeholder 2">
            <a:extLst>
              <a:ext uri="{FF2B5EF4-FFF2-40B4-BE49-F238E27FC236}">
                <a16:creationId xmlns:a16="http://schemas.microsoft.com/office/drawing/2014/main" id="{8A03CA01-6725-E70D-5796-376F69FF2583}"/>
              </a:ext>
            </a:extLst>
          </p:cNvPr>
          <p:cNvSpPr>
            <a:spLocks noGrp="1"/>
          </p:cNvSpPr>
          <p:nvPr>
            <p:ph idx="1"/>
          </p:nvPr>
        </p:nvSpPr>
        <p:spPr>
          <a:xfrm>
            <a:off x="838200" y="1825625"/>
            <a:ext cx="10515600" cy="3948642"/>
          </a:xfrm>
        </p:spPr>
        <p:txBody>
          <a:bodyPr>
            <a:normAutofit fontScale="92500" lnSpcReduction="10000"/>
          </a:bodyPr>
          <a:lstStyle/>
          <a:p>
            <a:r>
              <a:rPr lang="en-US" dirty="0"/>
              <a:t>Internal auditors must develop an engagement conclusion that summarizes the engagement results relative to the engagement objectives and management’s objectives. The engagement conclusion must summarize the internal auditors’ professional judgment about the overall significance of the aggregated engagement findings. </a:t>
            </a:r>
          </a:p>
          <a:p>
            <a:r>
              <a:rPr lang="en-US" dirty="0"/>
              <a:t>Assurance engagement conclusions must include the internal auditors’ judgment regarding the effectiveness of the governance, risk management, and/or control processes of the activity under review, including an acknowledgment of when processes are effective.</a:t>
            </a:r>
          </a:p>
          <a:p>
            <a:endParaRPr lang="en-US" dirty="0"/>
          </a:p>
        </p:txBody>
      </p:sp>
    </p:spTree>
    <p:extLst>
      <p:ext uri="{BB962C8B-B14F-4D97-AF65-F5344CB8AC3E}">
        <p14:creationId xmlns:p14="http://schemas.microsoft.com/office/powerpoint/2010/main" val="270508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60B7-50BB-7676-FD3E-AE1F03BE24A0}"/>
              </a:ext>
            </a:extLst>
          </p:cNvPr>
          <p:cNvSpPr>
            <a:spLocks noGrp="1"/>
          </p:cNvSpPr>
          <p:nvPr>
            <p:ph type="title"/>
          </p:nvPr>
        </p:nvSpPr>
        <p:spPr/>
        <p:txBody>
          <a:bodyPr>
            <a:normAutofit/>
          </a:bodyPr>
          <a:lstStyle/>
          <a:p>
            <a:r>
              <a:rPr lang="en-US" sz="3600" b="0" dirty="0">
                <a:solidFill>
                  <a:schemeClr val="tx1"/>
                </a:solidFill>
              </a:rPr>
              <a:t>Standard 14.5 Engagement Conclusions</a:t>
            </a:r>
            <a:endParaRPr lang="en-US" sz="3600" dirty="0"/>
          </a:p>
        </p:txBody>
      </p:sp>
      <p:sp>
        <p:nvSpPr>
          <p:cNvPr id="3" name="Content Placeholder 2">
            <a:extLst>
              <a:ext uri="{FF2B5EF4-FFF2-40B4-BE49-F238E27FC236}">
                <a16:creationId xmlns:a16="http://schemas.microsoft.com/office/drawing/2014/main" id="{A1D9A986-24A3-B3FE-D153-D9E19F6E22DB}"/>
              </a:ext>
            </a:extLst>
          </p:cNvPr>
          <p:cNvSpPr>
            <a:spLocks noGrp="1"/>
          </p:cNvSpPr>
          <p:nvPr>
            <p:ph idx="1"/>
          </p:nvPr>
        </p:nvSpPr>
        <p:spPr/>
        <p:txBody>
          <a:bodyPr>
            <a:normAutofit fontScale="92500" lnSpcReduction="20000"/>
          </a:bodyPr>
          <a:lstStyle/>
          <a:p>
            <a:r>
              <a:rPr lang="en-US" dirty="0"/>
              <a:t>The chief audit executive’s methodologies for the internal audit function may provide a </a:t>
            </a:r>
            <a:r>
              <a:rPr lang="en-US" dirty="0">
                <a:solidFill>
                  <a:srgbClr val="0000FF"/>
                </a:solidFill>
              </a:rPr>
              <a:t>rating scale </a:t>
            </a:r>
            <a:r>
              <a:rPr lang="en-US" dirty="0"/>
              <a:t>indicating whether reasonable assurance exists regarding the effectiveness of controls. For example, a scale may indicate </a:t>
            </a:r>
            <a:r>
              <a:rPr lang="en-US" dirty="0">
                <a:solidFill>
                  <a:srgbClr val="0000FF"/>
                </a:solidFill>
              </a:rPr>
              <a:t>satisfactory, partially satisfactory, needs improvement, or unsatisfactory </a:t>
            </a:r>
            <a:r>
              <a:rPr lang="en-US" dirty="0"/>
              <a:t>depending on the internal auditors’ assessments. </a:t>
            </a:r>
          </a:p>
          <a:p>
            <a:r>
              <a:rPr lang="en-US" dirty="0"/>
              <a:t>The conclusion may add context regarding the impacts of the findings within the activity under review and the organization. For example, some findings may have a significant impact on achieving goals or managing risks at an </a:t>
            </a:r>
            <a:r>
              <a:rPr lang="en-US" u="sng" dirty="0"/>
              <a:t>activity</a:t>
            </a:r>
            <a:r>
              <a:rPr lang="en-US" dirty="0"/>
              <a:t> level, but not at an </a:t>
            </a:r>
            <a:r>
              <a:rPr lang="en-US" u="sng" dirty="0"/>
              <a:t>organizational</a:t>
            </a:r>
            <a:r>
              <a:rPr lang="en-US" dirty="0"/>
              <a:t> level. </a:t>
            </a:r>
          </a:p>
          <a:p>
            <a:endParaRPr lang="en-US" dirty="0"/>
          </a:p>
        </p:txBody>
      </p:sp>
    </p:spTree>
    <p:extLst>
      <p:ext uri="{BB962C8B-B14F-4D97-AF65-F5344CB8AC3E}">
        <p14:creationId xmlns:p14="http://schemas.microsoft.com/office/powerpoint/2010/main" val="460525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D702-09E5-204D-5E68-C3C5328DF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A7C2B-91FD-B872-CFFE-062B2D75652D}"/>
              </a:ext>
            </a:extLst>
          </p:cNvPr>
          <p:cNvSpPr>
            <a:spLocks noGrp="1"/>
          </p:cNvSpPr>
          <p:nvPr>
            <p:ph type="title"/>
          </p:nvPr>
        </p:nvSpPr>
        <p:spPr>
          <a:xfrm>
            <a:off x="838200" y="365126"/>
            <a:ext cx="10515600" cy="744008"/>
          </a:xfrm>
        </p:spPr>
        <p:txBody>
          <a:bodyPr>
            <a:normAutofit/>
          </a:bodyPr>
          <a:lstStyle/>
          <a:p>
            <a:r>
              <a:rPr lang="en-US" sz="3600" b="0" dirty="0">
                <a:solidFill>
                  <a:schemeClr val="tx1"/>
                </a:solidFill>
              </a:rPr>
              <a:t>Example - Engagement Conclusion</a:t>
            </a:r>
            <a:endParaRPr lang="en-US" sz="3600" dirty="0"/>
          </a:p>
        </p:txBody>
      </p:sp>
      <p:graphicFrame>
        <p:nvGraphicFramePr>
          <p:cNvPr id="6" name="Content Placeholder 3">
            <a:extLst>
              <a:ext uri="{FF2B5EF4-FFF2-40B4-BE49-F238E27FC236}">
                <a16:creationId xmlns:a16="http://schemas.microsoft.com/office/drawing/2014/main" id="{3E35C96B-4255-25B9-49DA-BBE48C602E02}"/>
              </a:ext>
            </a:extLst>
          </p:cNvPr>
          <p:cNvGraphicFramePr>
            <a:graphicFrameLocks noGrp="1"/>
          </p:cNvGraphicFramePr>
          <p:nvPr>
            <p:ph idx="1"/>
            <p:extLst>
              <p:ext uri="{D42A27DB-BD31-4B8C-83A1-F6EECF244321}">
                <p14:modId xmlns:p14="http://schemas.microsoft.com/office/powerpoint/2010/main" val="2375560430"/>
              </p:ext>
            </p:extLst>
          </p:nvPr>
        </p:nvGraphicFramePr>
        <p:xfrm>
          <a:off x="847493" y="1097280"/>
          <a:ext cx="10480399" cy="4480560"/>
        </p:xfrm>
        <a:graphic>
          <a:graphicData uri="http://schemas.openxmlformats.org/drawingml/2006/table">
            <a:tbl>
              <a:tblPr firstRow="1" bandRow="1">
                <a:tableStyleId>{5C22544A-7EE6-4342-B048-85BDC9FD1C3A}</a:tableStyleId>
              </a:tblPr>
              <a:tblGrid>
                <a:gridCol w="2650849">
                  <a:extLst>
                    <a:ext uri="{9D8B030D-6E8A-4147-A177-3AD203B41FA5}">
                      <a16:colId xmlns:a16="http://schemas.microsoft.com/office/drawing/2014/main" val="1235792747"/>
                    </a:ext>
                  </a:extLst>
                </a:gridCol>
                <a:gridCol w="7829550">
                  <a:extLst>
                    <a:ext uri="{9D8B030D-6E8A-4147-A177-3AD203B41FA5}">
                      <a16:colId xmlns:a16="http://schemas.microsoft.com/office/drawing/2014/main" val="2963764653"/>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Franklin Gothic Book" panose="020B0503020102020204" pitchFamily="34" charset="0"/>
                        </a:rPr>
                        <a:t>Overall, for the areas under audit:</a:t>
                      </a:r>
                      <a:endParaRPr lang="en-US" sz="2400" b="1"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3321284320"/>
                  </a:ext>
                </a:extLst>
              </a:tr>
              <a:tr h="370840">
                <a:tc>
                  <a:txBody>
                    <a:bodyPr/>
                    <a:lstStyle/>
                    <a:p>
                      <a:r>
                        <a:rPr lang="en-US" sz="2400" b="0" dirty="0">
                          <a:solidFill>
                            <a:schemeClr val="tx1"/>
                          </a:solidFill>
                          <a:latin typeface="Franklin Gothic Book" panose="020B0503020102020204" pitchFamily="34" charset="0"/>
                        </a:rPr>
                        <a:t>Satisfactory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Franklin Gothic Book" panose="020B0503020102020204" pitchFamily="34" charset="0"/>
                        </a:rPr>
                        <a:t>Internal controls evaluated are adequate, appropriate and effective. Objectives are being 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2804093"/>
                  </a:ext>
                </a:extLst>
              </a:tr>
              <a:tr h="370840">
                <a:tc>
                  <a:txBody>
                    <a:bodyPr/>
                    <a:lstStyle/>
                    <a:p>
                      <a:r>
                        <a:rPr lang="en-US" sz="2400" b="0" dirty="0">
                          <a:solidFill>
                            <a:schemeClr val="tx1"/>
                          </a:solidFill>
                          <a:latin typeface="Franklin Gothic Book" panose="020B0503020102020204" pitchFamily="34" charset="0"/>
                        </a:rPr>
                        <a:t>Some improvement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Franklin Gothic Book" panose="020B0503020102020204" pitchFamily="34" charset="0"/>
                        </a:rPr>
                        <a:t>A few specific control weaknesses were noted, generally, however, controls were adequate, appropriate and effective. Most objectives are being 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9872559"/>
                  </a:ext>
                </a:extLst>
              </a:tr>
              <a:tr h="370840">
                <a:tc>
                  <a:txBody>
                    <a:bodyPr/>
                    <a:lstStyle/>
                    <a:p>
                      <a:r>
                        <a:rPr lang="en-US" sz="2400" b="0" dirty="0">
                          <a:solidFill>
                            <a:schemeClr val="tx1"/>
                          </a:solidFill>
                          <a:latin typeface="Franklin Gothic Book" panose="020B0503020102020204" pitchFamily="34" charset="0"/>
                        </a:rPr>
                        <a:t>Major improvement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Franklin Gothic Book" panose="020B0503020102020204" pitchFamily="34" charset="0"/>
                        </a:rPr>
                        <a:t>Numerous control weaknesses were noted. Controls evaluated are unlikely to provide assurance that objectives will be met. Most objectives are not being 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278947"/>
                  </a:ext>
                </a:extLst>
              </a:tr>
              <a:tr h="370840">
                <a:tc>
                  <a:txBody>
                    <a:bodyPr/>
                    <a:lstStyle/>
                    <a:p>
                      <a:r>
                        <a:rPr lang="en-US" sz="2400" b="0" dirty="0">
                          <a:solidFill>
                            <a:schemeClr val="tx1"/>
                          </a:solidFill>
                          <a:latin typeface="Franklin Gothic Book" panose="020B0503020102020204" pitchFamily="34" charset="0"/>
                        </a:rPr>
                        <a:t>Unsatisfactory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Franklin Gothic Book" panose="020B0503020102020204" pitchFamily="34" charset="0"/>
                        </a:rPr>
                        <a:t>Controls evaluated are not adequate, appropriate or effective. Objectives are not being 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4688164"/>
                  </a:ext>
                </a:extLst>
              </a:tr>
            </a:tbl>
          </a:graphicData>
        </a:graphic>
      </p:graphicFrame>
    </p:spTree>
    <p:extLst>
      <p:ext uri="{BB962C8B-B14F-4D97-AF65-F5344CB8AC3E}">
        <p14:creationId xmlns:p14="http://schemas.microsoft.com/office/powerpoint/2010/main" val="242074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534E-F445-66A9-BB1E-1AEC34606EF8}"/>
              </a:ext>
            </a:extLst>
          </p:cNvPr>
          <p:cNvSpPr>
            <a:spLocks noGrp="1"/>
          </p:cNvSpPr>
          <p:nvPr>
            <p:ph type="title"/>
          </p:nvPr>
        </p:nvSpPr>
        <p:spPr/>
        <p:txBody>
          <a:bodyPr>
            <a:normAutofit/>
          </a:bodyPr>
          <a:lstStyle/>
          <a:p>
            <a:r>
              <a:rPr lang="en-US" sz="3600" b="0" dirty="0">
                <a:solidFill>
                  <a:schemeClr val="tx1"/>
                </a:solidFill>
              </a:rPr>
              <a:t>Standard 15.1</a:t>
            </a:r>
            <a:br>
              <a:rPr lang="en-US" sz="3600" b="0" dirty="0">
                <a:solidFill>
                  <a:schemeClr val="tx1"/>
                </a:solidFill>
              </a:rPr>
            </a:br>
            <a:r>
              <a:rPr lang="en-US" sz="3200" b="0" dirty="0">
                <a:solidFill>
                  <a:schemeClr val="tx1"/>
                </a:solidFill>
              </a:rPr>
              <a:t>Final Engagement Communication (Your report)</a:t>
            </a:r>
            <a:endParaRPr lang="en-US" sz="3200" dirty="0"/>
          </a:p>
        </p:txBody>
      </p:sp>
      <p:sp>
        <p:nvSpPr>
          <p:cNvPr id="3" name="Content Placeholder 2">
            <a:extLst>
              <a:ext uri="{FF2B5EF4-FFF2-40B4-BE49-F238E27FC236}">
                <a16:creationId xmlns:a16="http://schemas.microsoft.com/office/drawing/2014/main" id="{A2185434-54EA-882A-592D-FA1F0C2FADE3}"/>
              </a:ext>
            </a:extLst>
          </p:cNvPr>
          <p:cNvSpPr>
            <a:spLocks noGrp="1"/>
          </p:cNvSpPr>
          <p:nvPr>
            <p:ph idx="1"/>
          </p:nvPr>
        </p:nvSpPr>
        <p:spPr>
          <a:xfrm>
            <a:off x="838200" y="1825625"/>
            <a:ext cx="10515600" cy="3804708"/>
          </a:xfrm>
        </p:spPr>
        <p:txBody>
          <a:bodyPr>
            <a:normAutofit fontScale="92500" lnSpcReduction="10000"/>
          </a:bodyPr>
          <a:lstStyle/>
          <a:p>
            <a:pPr marL="0" indent="0">
              <a:lnSpc>
                <a:spcPct val="100000"/>
              </a:lnSpc>
              <a:buNone/>
            </a:pPr>
            <a:r>
              <a:rPr lang="en-US" dirty="0"/>
              <a:t>For each engagement, internal auditors must develop a final communication that includes the engagement’s objectives, scope, recommendations and/or action plans if applicable, and conclusions.</a:t>
            </a:r>
          </a:p>
          <a:p>
            <a:pPr marL="0" indent="0">
              <a:lnSpc>
                <a:spcPct val="100000"/>
              </a:lnSpc>
              <a:buNone/>
            </a:pPr>
            <a:r>
              <a:rPr lang="en-US" dirty="0"/>
              <a:t>The final communication for assurance engagements also must include: </a:t>
            </a:r>
          </a:p>
          <a:p>
            <a:pPr marL="971550" lvl="1" indent="-514350">
              <a:lnSpc>
                <a:spcPct val="120000"/>
              </a:lnSpc>
              <a:buFont typeface="+mj-lt"/>
              <a:buAutoNum type="arabicPeriod"/>
            </a:pPr>
            <a:r>
              <a:rPr lang="en-US" sz="2600" dirty="0"/>
              <a:t>The findings and their significance and prioritization.</a:t>
            </a:r>
          </a:p>
          <a:p>
            <a:pPr marL="971550" lvl="1" indent="-514350">
              <a:lnSpc>
                <a:spcPct val="120000"/>
              </a:lnSpc>
              <a:buFont typeface="+mj-lt"/>
              <a:buAutoNum type="arabicPeriod"/>
            </a:pPr>
            <a:r>
              <a:rPr lang="en-US" sz="2600" dirty="0"/>
              <a:t>An explanation of scope limitations, if any.</a:t>
            </a:r>
          </a:p>
          <a:p>
            <a:pPr marL="971550" lvl="1" indent="-514350">
              <a:lnSpc>
                <a:spcPct val="120000"/>
              </a:lnSpc>
              <a:buFont typeface="+mj-lt"/>
              <a:buAutoNum type="arabicPeriod"/>
            </a:pPr>
            <a:r>
              <a:rPr lang="en-US" sz="2600" dirty="0"/>
              <a:t>A conclusion regarding the effectiveness of the governance, risk management, and control processes of the activity reviewed.</a:t>
            </a:r>
          </a:p>
          <a:p>
            <a:pPr marL="0" indent="0">
              <a:buNone/>
            </a:pPr>
            <a:endParaRPr lang="en-US" dirty="0"/>
          </a:p>
        </p:txBody>
      </p:sp>
    </p:spTree>
    <p:extLst>
      <p:ext uri="{BB962C8B-B14F-4D97-AF65-F5344CB8AC3E}">
        <p14:creationId xmlns:p14="http://schemas.microsoft.com/office/powerpoint/2010/main" val="3673102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F5D4C-71A7-C9CC-04ED-487CD5620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0357E-77FA-724C-8DAF-C0A69976826E}"/>
              </a:ext>
            </a:extLst>
          </p:cNvPr>
          <p:cNvSpPr>
            <a:spLocks noGrp="1"/>
          </p:cNvSpPr>
          <p:nvPr>
            <p:ph type="title"/>
          </p:nvPr>
        </p:nvSpPr>
        <p:spPr/>
        <p:txBody>
          <a:bodyPr>
            <a:normAutofit/>
          </a:bodyPr>
          <a:lstStyle/>
          <a:p>
            <a:r>
              <a:rPr lang="en-US" sz="3600" b="0" dirty="0">
                <a:solidFill>
                  <a:schemeClr val="tx1"/>
                </a:solidFill>
              </a:rPr>
              <a:t>Standard 15.1</a:t>
            </a:r>
            <a:br>
              <a:rPr lang="en-US" sz="3600" b="0" dirty="0">
                <a:solidFill>
                  <a:schemeClr val="tx1"/>
                </a:solidFill>
              </a:rPr>
            </a:br>
            <a:r>
              <a:rPr lang="en-US" sz="3200" b="0" dirty="0">
                <a:solidFill>
                  <a:schemeClr val="tx1"/>
                </a:solidFill>
              </a:rPr>
              <a:t>Final Engagement Communication (cont.)</a:t>
            </a:r>
            <a:endParaRPr lang="en-US" sz="3200" dirty="0"/>
          </a:p>
        </p:txBody>
      </p:sp>
      <p:sp>
        <p:nvSpPr>
          <p:cNvPr id="3" name="Content Placeholder 2">
            <a:extLst>
              <a:ext uri="{FF2B5EF4-FFF2-40B4-BE49-F238E27FC236}">
                <a16:creationId xmlns:a16="http://schemas.microsoft.com/office/drawing/2014/main" id="{6258BA5C-1724-6FDB-AA9B-BC1DD21D12B3}"/>
              </a:ext>
            </a:extLst>
          </p:cNvPr>
          <p:cNvSpPr>
            <a:spLocks noGrp="1"/>
          </p:cNvSpPr>
          <p:nvPr>
            <p:ph idx="1"/>
          </p:nvPr>
        </p:nvSpPr>
        <p:spPr>
          <a:xfrm>
            <a:off x="838200" y="2350559"/>
            <a:ext cx="10515600" cy="2729442"/>
          </a:xfrm>
        </p:spPr>
        <p:txBody>
          <a:bodyPr/>
          <a:lstStyle/>
          <a:p>
            <a:pPr marL="0" indent="0">
              <a:buNone/>
            </a:pPr>
            <a:r>
              <a:rPr lang="en-US" dirty="0"/>
              <a:t>…The final communication must specify the individuals responsible for addressing the findings and the planned date by which the actions should be completed.</a:t>
            </a:r>
          </a:p>
        </p:txBody>
      </p:sp>
    </p:spTree>
    <p:extLst>
      <p:ext uri="{BB962C8B-B14F-4D97-AF65-F5344CB8AC3E}">
        <p14:creationId xmlns:p14="http://schemas.microsoft.com/office/powerpoint/2010/main" val="348584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09CB-D7F0-FD4E-58F8-FBD3C1510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903C6-795F-510A-88B4-D60AEBF96C72}"/>
              </a:ext>
            </a:extLst>
          </p:cNvPr>
          <p:cNvSpPr>
            <a:spLocks noGrp="1"/>
          </p:cNvSpPr>
          <p:nvPr>
            <p:ph type="title"/>
          </p:nvPr>
        </p:nvSpPr>
        <p:spPr/>
        <p:txBody>
          <a:bodyPr>
            <a:normAutofit/>
          </a:bodyPr>
          <a:lstStyle/>
          <a:p>
            <a:r>
              <a:rPr lang="en-US" sz="3600" b="0" dirty="0">
                <a:solidFill>
                  <a:schemeClr val="tx1"/>
                </a:solidFill>
              </a:rPr>
              <a:t>Standard 11.3 - Conclusions at the </a:t>
            </a:r>
            <a:r>
              <a:rPr lang="en-US" sz="3600" b="0" u="sng" dirty="0">
                <a:solidFill>
                  <a:schemeClr val="tx1"/>
                </a:solidFill>
              </a:rPr>
              <a:t>Organization</a:t>
            </a:r>
            <a:r>
              <a:rPr lang="en-US" sz="3600" b="0" dirty="0">
                <a:solidFill>
                  <a:schemeClr val="tx1"/>
                </a:solidFill>
              </a:rPr>
              <a:t> Level</a:t>
            </a:r>
            <a:r>
              <a:rPr lang="en-US" sz="3600" dirty="0"/>
              <a:t> </a:t>
            </a:r>
          </a:p>
        </p:txBody>
      </p:sp>
      <p:sp>
        <p:nvSpPr>
          <p:cNvPr id="3" name="Content Placeholder 2">
            <a:extLst>
              <a:ext uri="{FF2B5EF4-FFF2-40B4-BE49-F238E27FC236}">
                <a16:creationId xmlns:a16="http://schemas.microsoft.com/office/drawing/2014/main" id="{2AB52E4E-C039-93C5-727E-F08ADF1A048E}"/>
              </a:ext>
            </a:extLst>
          </p:cNvPr>
          <p:cNvSpPr>
            <a:spLocks noGrp="1"/>
          </p:cNvSpPr>
          <p:nvPr>
            <p:ph idx="1"/>
          </p:nvPr>
        </p:nvSpPr>
        <p:spPr>
          <a:xfrm>
            <a:off x="838200" y="1690689"/>
            <a:ext cx="10515600" cy="4041244"/>
          </a:xfrm>
        </p:spPr>
        <p:txBody>
          <a:bodyPr>
            <a:normAutofit/>
          </a:bodyPr>
          <a:lstStyle/>
          <a:p>
            <a:pPr marL="0" indent="0">
              <a:buNone/>
            </a:pPr>
            <a:r>
              <a:rPr lang="en-US" dirty="0"/>
              <a:t>The CAE </a:t>
            </a:r>
            <a:r>
              <a:rPr lang="en-US" u="sng" dirty="0">
                <a:solidFill>
                  <a:srgbClr val="0000FF"/>
                </a:solidFill>
              </a:rPr>
              <a:t>may</a:t>
            </a:r>
            <a:r>
              <a:rPr lang="en-US" dirty="0"/>
              <a:t> be required to make a conclusion at the level of the business unit or organization about the effectiveness of governance, risk management, and/or control processes, </a:t>
            </a:r>
            <a:r>
              <a:rPr lang="en-US" u="sng" dirty="0">
                <a:solidFill>
                  <a:srgbClr val="0000FF"/>
                </a:solidFill>
              </a:rPr>
              <a:t>due to industry requirements, laws and/or regulations, or the expectations of the board, senior management, and/or other stakeholders</a:t>
            </a:r>
            <a:r>
              <a:rPr lang="en-US" dirty="0"/>
              <a:t>. Such a conclusion reflects the professional judgment of the chief audit executive based on multiple engagements and must be supported by relevant, reliable, and sufficient information.</a:t>
            </a:r>
          </a:p>
          <a:p>
            <a:endParaRPr lang="en-US" dirty="0"/>
          </a:p>
        </p:txBody>
      </p:sp>
    </p:spTree>
    <p:extLst>
      <p:ext uri="{BB962C8B-B14F-4D97-AF65-F5344CB8AC3E}">
        <p14:creationId xmlns:p14="http://schemas.microsoft.com/office/powerpoint/2010/main" val="3043306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7CFE-9EA9-88A0-636E-4604A731D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8C156-7F19-64A8-6391-C54850595C70}"/>
              </a:ext>
            </a:extLst>
          </p:cNvPr>
          <p:cNvSpPr>
            <a:spLocks noGrp="1"/>
          </p:cNvSpPr>
          <p:nvPr>
            <p:ph type="title"/>
          </p:nvPr>
        </p:nvSpPr>
        <p:spPr/>
        <p:txBody>
          <a:bodyPr>
            <a:normAutofit/>
          </a:bodyPr>
          <a:lstStyle/>
          <a:p>
            <a:r>
              <a:rPr lang="en-US" sz="3600" b="0" dirty="0">
                <a:solidFill>
                  <a:schemeClr val="tx1"/>
                </a:solidFill>
              </a:rPr>
              <a:t>Standard 11.3 - Conclusions at the </a:t>
            </a:r>
            <a:r>
              <a:rPr lang="en-US" sz="3600" b="0" u="sng" dirty="0">
                <a:solidFill>
                  <a:schemeClr val="tx1"/>
                </a:solidFill>
              </a:rPr>
              <a:t>Organization</a:t>
            </a:r>
            <a:r>
              <a:rPr lang="en-US" sz="3600" b="0" dirty="0">
                <a:solidFill>
                  <a:schemeClr val="tx1"/>
                </a:solidFill>
              </a:rPr>
              <a:t> Level</a:t>
            </a:r>
            <a:r>
              <a:rPr lang="en-US" sz="3600" dirty="0"/>
              <a:t> </a:t>
            </a:r>
            <a:r>
              <a:rPr lang="en-US" sz="3600" b="0" dirty="0"/>
              <a:t>(cont.)</a:t>
            </a:r>
          </a:p>
        </p:txBody>
      </p:sp>
      <p:sp>
        <p:nvSpPr>
          <p:cNvPr id="3" name="Content Placeholder 2">
            <a:extLst>
              <a:ext uri="{FF2B5EF4-FFF2-40B4-BE49-F238E27FC236}">
                <a16:creationId xmlns:a16="http://schemas.microsoft.com/office/drawing/2014/main" id="{FEBD6DFC-DF23-6E09-DE79-E1895ADBEC4E}"/>
              </a:ext>
            </a:extLst>
          </p:cNvPr>
          <p:cNvSpPr>
            <a:spLocks noGrp="1"/>
          </p:cNvSpPr>
          <p:nvPr>
            <p:ph idx="1"/>
          </p:nvPr>
        </p:nvSpPr>
        <p:spPr>
          <a:xfrm>
            <a:off x="838200" y="1690689"/>
            <a:ext cx="10515600" cy="4041244"/>
          </a:xfrm>
        </p:spPr>
        <p:txBody>
          <a:bodyPr>
            <a:normAutofit fontScale="92500" lnSpcReduction="10000"/>
          </a:bodyPr>
          <a:lstStyle/>
          <a:p>
            <a:pPr marL="0" indent="0">
              <a:buNone/>
            </a:pPr>
            <a:r>
              <a:rPr lang="en-US" dirty="0"/>
              <a:t>When communicating such a conclusion to the board or senior management, the chief audit executive must include:</a:t>
            </a:r>
          </a:p>
          <a:p>
            <a:r>
              <a:rPr lang="en-US" dirty="0"/>
              <a:t>A summary of the request.</a:t>
            </a:r>
          </a:p>
          <a:p>
            <a:r>
              <a:rPr lang="en-US" dirty="0"/>
              <a:t>The criteria used as a basis for the conclusion, for example a governance framework or risk and control framework.</a:t>
            </a:r>
          </a:p>
          <a:p>
            <a:r>
              <a:rPr lang="en-US" dirty="0"/>
              <a:t>The scope, including limitations and the period to which the conclusion pertains.</a:t>
            </a:r>
          </a:p>
          <a:p>
            <a:r>
              <a:rPr lang="en-US" dirty="0"/>
              <a:t>A summary of the information that supports the conclusion.</a:t>
            </a:r>
          </a:p>
          <a:p>
            <a:r>
              <a:rPr lang="en-US" dirty="0"/>
              <a:t>A disclosure of reliance on the work of other assurance providers, if any.</a:t>
            </a:r>
          </a:p>
          <a:p>
            <a:endParaRPr lang="en-US" dirty="0"/>
          </a:p>
        </p:txBody>
      </p:sp>
    </p:spTree>
    <p:extLst>
      <p:ext uri="{BB962C8B-B14F-4D97-AF65-F5344CB8AC3E}">
        <p14:creationId xmlns:p14="http://schemas.microsoft.com/office/powerpoint/2010/main" val="160787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F3F5-BF4D-FA87-92EF-50F13775183E}"/>
              </a:ext>
            </a:extLst>
          </p:cNvPr>
          <p:cNvSpPr>
            <a:spLocks noGrp="1"/>
          </p:cNvSpPr>
          <p:nvPr>
            <p:ph type="title"/>
          </p:nvPr>
        </p:nvSpPr>
        <p:spPr>
          <a:xfrm>
            <a:off x="838200" y="365126"/>
            <a:ext cx="10515600" cy="1196046"/>
          </a:xfrm>
        </p:spPr>
        <p:txBody>
          <a:bodyPr>
            <a:normAutofit/>
          </a:bodyPr>
          <a:lstStyle/>
          <a:p>
            <a:r>
              <a:rPr lang="en-US" sz="4000" b="0" dirty="0">
                <a:solidFill>
                  <a:schemeClr val="tx1"/>
                </a:solidFill>
              </a:rPr>
              <a:t>Defining Materiality</a:t>
            </a:r>
            <a:endParaRPr lang="en-US" sz="4000" dirty="0"/>
          </a:p>
        </p:txBody>
      </p:sp>
      <p:sp>
        <p:nvSpPr>
          <p:cNvPr id="3" name="Content Placeholder 2">
            <a:extLst>
              <a:ext uri="{FF2B5EF4-FFF2-40B4-BE49-F238E27FC236}">
                <a16:creationId xmlns:a16="http://schemas.microsoft.com/office/drawing/2014/main" id="{875C997F-40BC-C927-ECF7-6C0837398892}"/>
              </a:ext>
            </a:extLst>
          </p:cNvPr>
          <p:cNvSpPr>
            <a:spLocks noGrp="1"/>
          </p:cNvSpPr>
          <p:nvPr>
            <p:ph idx="1"/>
          </p:nvPr>
        </p:nvSpPr>
        <p:spPr/>
        <p:txBody>
          <a:bodyPr/>
          <a:lstStyle/>
          <a:p>
            <a:pPr marL="0" indent="0">
              <a:buNone/>
            </a:pPr>
            <a:r>
              <a:rPr lang="en-US" dirty="0"/>
              <a:t>Finish this sentence:</a:t>
            </a:r>
          </a:p>
          <a:p>
            <a:endParaRPr lang="en-US" dirty="0"/>
          </a:p>
          <a:p>
            <a:pPr marL="0" indent="0">
              <a:buNone/>
            </a:pPr>
            <a:r>
              <a:rPr lang="en-US" dirty="0"/>
              <a:t>     “Materiality is _____________________.”</a:t>
            </a:r>
          </a:p>
          <a:p>
            <a:endParaRPr lang="en-US" dirty="0"/>
          </a:p>
        </p:txBody>
      </p:sp>
    </p:spTree>
    <p:extLst>
      <p:ext uri="{BB962C8B-B14F-4D97-AF65-F5344CB8AC3E}">
        <p14:creationId xmlns:p14="http://schemas.microsoft.com/office/powerpoint/2010/main" val="61635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37368-5EE2-33F9-2909-80DCCCA69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1F658-2B39-0BA2-D4F9-B85424099002}"/>
              </a:ext>
            </a:extLst>
          </p:cNvPr>
          <p:cNvSpPr>
            <a:spLocks noGrp="1"/>
          </p:cNvSpPr>
          <p:nvPr>
            <p:ph type="title"/>
          </p:nvPr>
        </p:nvSpPr>
        <p:spPr/>
        <p:txBody>
          <a:bodyPr>
            <a:normAutofit/>
          </a:bodyPr>
          <a:lstStyle/>
          <a:p>
            <a:r>
              <a:rPr lang="en-US" sz="3600" b="0" dirty="0">
                <a:solidFill>
                  <a:schemeClr val="tx1"/>
                </a:solidFill>
              </a:rPr>
              <a:t>Standard 11.3 – Themes </a:t>
            </a:r>
            <a:r>
              <a:rPr lang="en-US" sz="3600" b="0" dirty="0"/>
              <a:t>(cont.)</a:t>
            </a:r>
          </a:p>
        </p:txBody>
      </p:sp>
      <p:sp>
        <p:nvSpPr>
          <p:cNvPr id="3" name="Content Placeholder 2">
            <a:extLst>
              <a:ext uri="{FF2B5EF4-FFF2-40B4-BE49-F238E27FC236}">
                <a16:creationId xmlns:a16="http://schemas.microsoft.com/office/drawing/2014/main" id="{57534616-0FBE-5AE0-6F11-DDCB0CC218E8}"/>
              </a:ext>
            </a:extLst>
          </p:cNvPr>
          <p:cNvSpPr>
            <a:spLocks noGrp="1"/>
          </p:cNvSpPr>
          <p:nvPr>
            <p:ph idx="1"/>
          </p:nvPr>
        </p:nvSpPr>
        <p:spPr>
          <a:xfrm>
            <a:off x="838200" y="1690689"/>
            <a:ext cx="10515600" cy="4041244"/>
          </a:xfrm>
        </p:spPr>
        <p:txBody>
          <a:bodyPr>
            <a:normAutofit/>
          </a:bodyPr>
          <a:lstStyle/>
          <a:p>
            <a:pPr marL="0" indent="0">
              <a:buNone/>
            </a:pPr>
            <a:r>
              <a:rPr lang="en-US" b="1" dirty="0"/>
              <a:t>Themes</a:t>
            </a:r>
          </a:p>
          <a:p>
            <a:pPr marL="0" indent="0">
              <a:buNone/>
            </a:pPr>
            <a:r>
              <a:rPr lang="en-US" dirty="0"/>
              <a:t>The findings and conclusions of multiple engagements, when viewed holistically, may reveal patterns or trends, such as root causes. When the chief audit executive identifies themes related to the organization’s governance, risk management, and control processes, the </a:t>
            </a:r>
            <a:r>
              <a:rPr lang="en-US" u="sng" dirty="0"/>
              <a:t>themes must be communicated timely</a:t>
            </a:r>
            <a:r>
              <a:rPr lang="en-US" dirty="0"/>
              <a:t>, along with insights, advice, and/or conclusions, to the board and senior management.</a:t>
            </a:r>
          </a:p>
          <a:p>
            <a:endParaRPr lang="en-US" dirty="0"/>
          </a:p>
        </p:txBody>
      </p:sp>
    </p:spTree>
    <p:extLst>
      <p:ext uri="{BB962C8B-B14F-4D97-AF65-F5344CB8AC3E}">
        <p14:creationId xmlns:p14="http://schemas.microsoft.com/office/powerpoint/2010/main" val="1152748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30597-A662-05E8-70C1-62C4B8B60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72F11-D984-E12C-D23F-F881040EBF18}"/>
              </a:ext>
            </a:extLst>
          </p:cNvPr>
          <p:cNvSpPr>
            <a:spLocks noGrp="1"/>
          </p:cNvSpPr>
          <p:nvPr>
            <p:ph type="title"/>
          </p:nvPr>
        </p:nvSpPr>
        <p:spPr/>
        <p:txBody>
          <a:bodyPr/>
          <a:lstStyle/>
          <a:p>
            <a:r>
              <a:rPr lang="en-US" b="0" dirty="0">
                <a:solidFill>
                  <a:schemeClr val="tx1"/>
                </a:solidFill>
              </a:rPr>
              <a:t>Poll #6</a:t>
            </a:r>
          </a:p>
        </p:txBody>
      </p:sp>
      <p:sp>
        <p:nvSpPr>
          <p:cNvPr id="3" name="Content Placeholder 2">
            <a:extLst>
              <a:ext uri="{FF2B5EF4-FFF2-40B4-BE49-F238E27FC236}">
                <a16:creationId xmlns:a16="http://schemas.microsoft.com/office/drawing/2014/main" id="{F240DB3A-CAE3-41C5-B08F-79A70070BC96}"/>
              </a:ext>
            </a:extLst>
          </p:cNvPr>
          <p:cNvSpPr>
            <a:spLocks noGrp="1"/>
          </p:cNvSpPr>
          <p:nvPr>
            <p:ph idx="1"/>
          </p:nvPr>
        </p:nvSpPr>
        <p:spPr/>
        <p:txBody>
          <a:bodyPr/>
          <a:lstStyle/>
          <a:p>
            <a:pPr marL="0" indent="0">
              <a:buNone/>
            </a:pPr>
            <a:r>
              <a:rPr lang="en-US" dirty="0"/>
              <a:t>Does your CAE give conclusions at the </a:t>
            </a:r>
            <a:r>
              <a:rPr lang="en-US" u="sng" dirty="0"/>
              <a:t>Organization</a:t>
            </a:r>
            <a:r>
              <a:rPr lang="en-US" dirty="0"/>
              <a:t> level  (a.k.a., an “overall opinion”) about your college/university taken as whole?</a:t>
            </a:r>
          </a:p>
          <a:p>
            <a:pPr marL="0" indent="0">
              <a:buNone/>
            </a:pPr>
            <a:endParaRPr lang="en-US" sz="1000" dirty="0"/>
          </a:p>
          <a:p>
            <a:pPr marL="971550" lvl="1" indent="-514350">
              <a:buFont typeface="+mj-lt"/>
              <a:buAutoNum type="arabicPeriod"/>
            </a:pPr>
            <a:r>
              <a:rPr lang="en-US" sz="2800" dirty="0"/>
              <a:t>Yes</a:t>
            </a:r>
          </a:p>
          <a:p>
            <a:pPr marL="971550" lvl="1" indent="-514350">
              <a:buFont typeface="+mj-lt"/>
              <a:buAutoNum type="arabicPeriod"/>
            </a:pPr>
            <a:r>
              <a:rPr lang="en-US" sz="2800" dirty="0"/>
              <a:t>No</a:t>
            </a:r>
          </a:p>
          <a:p>
            <a:endParaRPr lang="en-US" dirty="0"/>
          </a:p>
        </p:txBody>
      </p:sp>
    </p:spTree>
    <p:extLst>
      <p:ext uri="{BB962C8B-B14F-4D97-AF65-F5344CB8AC3E}">
        <p14:creationId xmlns:p14="http://schemas.microsoft.com/office/powerpoint/2010/main" val="1023795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3F96-D874-E535-F97D-F798AB48A75E}"/>
              </a:ext>
            </a:extLst>
          </p:cNvPr>
          <p:cNvSpPr txBox="1">
            <a:spLocks/>
          </p:cNvSpPr>
          <p:nvPr/>
        </p:nvSpPr>
        <p:spPr>
          <a:xfrm>
            <a:off x="1524000" y="2002895"/>
            <a:ext cx="9144000" cy="1663171"/>
          </a:xfrm>
          <a:prstGeom prst="rect">
            <a:avLst/>
          </a:prstGeom>
        </p:spPr>
        <p:txBody>
          <a:bodyPr/>
          <a:lst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a:lstStyle>
          <a:p>
            <a:pPr algn="ctr"/>
            <a:r>
              <a:rPr lang="en-US" sz="4000" dirty="0"/>
              <a:t>The End</a:t>
            </a:r>
          </a:p>
          <a:p>
            <a:pPr algn="ctr"/>
            <a:r>
              <a:rPr lang="en-US" sz="4000" dirty="0"/>
              <a:t>Questions / Comments?</a:t>
            </a:r>
          </a:p>
        </p:txBody>
      </p:sp>
    </p:spTree>
    <p:extLst>
      <p:ext uri="{BB962C8B-B14F-4D97-AF65-F5344CB8AC3E}">
        <p14:creationId xmlns:p14="http://schemas.microsoft.com/office/powerpoint/2010/main" val="297100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B02A-75C1-D4CA-7AFF-58163A96F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7DE11-2F1F-66C0-5127-C60851FC2ACF}"/>
              </a:ext>
            </a:extLst>
          </p:cNvPr>
          <p:cNvSpPr>
            <a:spLocks noGrp="1"/>
          </p:cNvSpPr>
          <p:nvPr>
            <p:ph type="title"/>
          </p:nvPr>
        </p:nvSpPr>
        <p:spPr/>
        <p:txBody>
          <a:bodyPr/>
          <a:lstStyle/>
          <a:p>
            <a:r>
              <a:rPr lang="en-US" sz="4000" b="0" dirty="0">
                <a:solidFill>
                  <a:schemeClr val="tx1"/>
                </a:solidFill>
              </a:rPr>
              <a:t>IIA Global Standards</a:t>
            </a:r>
            <a:br>
              <a:rPr lang="en-US" b="0" dirty="0">
                <a:solidFill>
                  <a:schemeClr val="tx1"/>
                </a:solidFill>
              </a:rPr>
            </a:br>
            <a:r>
              <a:rPr lang="en-US" sz="3600" b="0" dirty="0">
                <a:solidFill>
                  <a:schemeClr val="tx1"/>
                </a:solidFill>
              </a:rPr>
              <a:t>- Did you know?</a:t>
            </a:r>
            <a:endParaRPr lang="en-US" sz="3600" dirty="0"/>
          </a:p>
        </p:txBody>
      </p:sp>
      <p:sp>
        <p:nvSpPr>
          <p:cNvPr id="3" name="Content Placeholder 2">
            <a:extLst>
              <a:ext uri="{FF2B5EF4-FFF2-40B4-BE49-F238E27FC236}">
                <a16:creationId xmlns:a16="http://schemas.microsoft.com/office/drawing/2014/main" id="{160A590E-953D-899B-9AEC-FDFEA12C3278}"/>
              </a:ext>
            </a:extLst>
          </p:cNvPr>
          <p:cNvSpPr>
            <a:spLocks noGrp="1"/>
          </p:cNvSpPr>
          <p:nvPr>
            <p:ph idx="1"/>
          </p:nvPr>
        </p:nvSpPr>
        <p:spPr/>
        <p:txBody>
          <a:bodyPr/>
          <a:lstStyle/>
          <a:p>
            <a:r>
              <a:rPr lang="en-US" dirty="0"/>
              <a:t>“Material” and “Materiality” are referenced 10 times in the IIA Global Standards, but the terms are never defined.</a:t>
            </a:r>
          </a:p>
          <a:p>
            <a:pPr marL="0" indent="0">
              <a:buNone/>
            </a:pPr>
            <a:endParaRPr lang="en-US" sz="900" dirty="0"/>
          </a:p>
          <a:p>
            <a:pPr marL="0" indent="0">
              <a:buNone/>
            </a:pPr>
            <a:r>
              <a:rPr lang="en-US" dirty="0"/>
              <a:t>Example:</a:t>
            </a:r>
          </a:p>
          <a:p>
            <a:pPr marL="0" indent="0">
              <a:buNone/>
            </a:pPr>
            <a:r>
              <a:rPr lang="en-US" dirty="0"/>
              <a:t>Standard 1.1 Honesty and Professional Courage</a:t>
            </a:r>
          </a:p>
          <a:p>
            <a:pPr marL="457200" lvl="1" indent="0">
              <a:buNone/>
            </a:pPr>
            <a:endParaRPr lang="en-US" sz="900" dirty="0"/>
          </a:p>
          <a:p>
            <a:pPr marL="457200" lvl="1" indent="0">
              <a:buNone/>
            </a:pPr>
            <a:r>
              <a:rPr lang="en-US" sz="2800" i="1" dirty="0"/>
              <a:t>“Internal Auditors must disclose all</a:t>
            </a:r>
            <a:r>
              <a:rPr lang="en-US" sz="2800" i="1" dirty="0">
                <a:solidFill>
                  <a:srgbClr val="0000FF"/>
                </a:solidFill>
              </a:rPr>
              <a:t> </a:t>
            </a:r>
            <a:r>
              <a:rPr lang="en-US" sz="2800" i="1" u="sng" dirty="0">
                <a:solidFill>
                  <a:srgbClr val="0000FF"/>
                </a:solidFill>
              </a:rPr>
              <a:t>material</a:t>
            </a:r>
            <a:r>
              <a:rPr lang="en-US" sz="2800" i="1" dirty="0"/>
              <a:t> facts known to them…”</a:t>
            </a:r>
          </a:p>
          <a:p>
            <a:endParaRPr lang="en-US" dirty="0"/>
          </a:p>
        </p:txBody>
      </p:sp>
    </p:spTree>
    <p:extLst>
      <p:ext uri="{BB962C8B-B14F-4D97-AF65-F5344CB8AC3E}">
        <p14:creationId xmlns:p14="http://schemas.microsoft.com/office/powerpoint/2010/main" val="319606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7724-D6F6-2D49-EC6A-13C10CBEC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4EF79-2E52-DC70-A825-4EB81DDD817C}"/>
              </a:ext>
            </a:extLst>
          </p:cNvPr>
          <p:cNvSpPr>
            <a:spLocks noGrp="1"/>
          </p:cNvSpPr>
          <p:nvPr>
            <p:ph type="title"/>
          </p:nvPr>
        </p:nvSpPr>
        <p:spPr/>
        <p:txBody>
          <a:bodyPr/>
          <a:lstStyle/>
          <a:p>
            <a:r>
              <a:rPr lang="en-US" sz="4000" b="0" dirty="0">
                <a:solidFill>
                  <a:schemeClr val="tx1"/>
                </a:solidFill>
              </a:rPr>
              <a:t>IIA Global Standards</a:t>
            </a:r>
            <a:br>
              <a:rPr lang="en-US" b="0" dirty="0">
                <a:solidFill>
                  <a:schemeClr val="tx1"/>
                </a:solidFill>
              </a:rPr>
            </a:br>
            <a:r>
              <a:rPr lang="en-US" sz="3600" b="0" dirty="0">
                <a:solidFill>
                  <a:schemeClr val="tx1"/>
                </a:solidFill>
              </a:rPr>
              <a:t>Standard 13.4 – Evaluation criteria</a:t>
            </a:r>
            <a:endParaRPr lang="en-US" sz="3600" dirty="0"/>
          </a:p>
        </p:txBody>
      </p:sp>
      <p:sp>
        <p:nvSpPr>
          <p:cNvPr id="3" name="Content Placeholder 2">
            <a:extLst>
              <a:ext uri="{FF2B5EF4-FFF2-40B4-BE49-F238E27FC236}">
                <a16:creationId xmlns:a16="http://schemas.microsoft.com/office/drawing/2014/main" id="{1EC3508C-F632-2EAD-CE1F-A8A55D0282F1}"/>
              </a:ext>
            </a:extLst>
          </p:cNvPr>
          <p:cNvSpPr>
            <a:spLocks noGrp="1"/>
          </p:cNvSpPr>
          <p:nvPr>
            <p:ph idx="1"/>
          </p:nvPr>
        </p:nvSpPr>
        <p:spPr>
          <a:xfrm>
            <a:off x="838200" y="1825625"/>
            <a:ext cx="10515600" cy="3660775"/>
          </a:xfrm>
        </p:spPr>
        <p:txBody>
          <a:bodyPr>
            <a:normAutofit/>
          </a:bodyPr>
          <a:lstStyle/>
          <a:p>
            <a:pPr marL="0" indent="0">
              <a:buNone/>
            </a:pPr>
            <a:r>
              <a:rPr lang="en-US" u="sng" dirty="0">
                <a:solidFill>
                  <a:srgbClr val="0000FF"/>
                </a:solidFill>
              </a:rPr>
              <a:t>Example: </a:t>
            </a:r>
          </a:p>
          <a:p>
            <a:pPr marL="0" indent="0">
              <a:buNone/>
            </a:pPr>
            <a:endParaRPr lang="en-US" sz="1000" dirty="0"/>
          </a:p>
          <a:p>
            <a:pPr marL="0" indent="0">
              <a:buNone/>
            </a:pPr>
            <a:r>
              <a:rPr lang="en-US" dirty="0"/>
              <a:t>“Internal auditors should consider whether the organization has developed and clearly articulated its risk tolerance, </a:t>
            </a:r>
            <a:r>
              <a:rPr lang="en-US" u="sng" dirty="0">
                <a:solidFill>
                  <a:srgbClr val="0000FF"/>
                </a:solidFill>
              </a:rPr>
              <a:t>including materiality thresholds</a:t>
            </a:r>
            <a:r>
              <a:rPr lang="en-US" dirty="0">
                <a:solidFill>
                  <a:srgbClr val="0000FF"/>
                </a:solidFill>
              </a:rPr>
              <a:t> </a:t>
            </a:r>
            <a:r>
              <a:rPr lang="en-US" dirty="0"/>
              <a:t>for various business units, functions, or processes. Internal auditors should ascertain whether the organization has adopted or clearly articulated a satisfactory level of control.”</a:t>
            </a:r>
          </a:p>
          <a:p>
            <a:pPr marL="0" indent="0">
              <a:buNone/>
            </a:pPr>
            <a:endParaRPr lang="en-US" dirty="0"/>
          </a:p>
        </p:txBody>
      </p:sp>
    </p:spTree>
    <p:extLst>
      <p:ext uri="{BB962C8B-B14F-4D97-AF65-F5344CB8AC3E}">
        <p14:creationId xmlns:p14="http://schemas.microsoft.com/office/powerpoint/2010/main" val="336185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9A5D-48ED-0534-04E4-B790F446EE02}"/>
              </a:ext>
            </a:extLst>
          </p:cNvPr>
          <p:cNvSpPr>
            <a:spLocks noGrp="1"/>
          </p:cNvSpPr>
          <p:nvPr>
            <p:ph type="title"/>
          </p:nvPr>
        </p:nvSpPr>
        <p:spPr/>
        <p:txBody>
          <a:bodyPr>
            <a:normAutofit/>
          </a:bodyPr>
          <a:lstStyle/>
          <a:p>
            <a:r>
              <a:rPr lang="en-US" sz="4000" b="0" dirty="0">
                <a:solidFill>
                  <a:schemeClr val="tx1"/>
                </a:solidFill>
              </a:rPr>
              <a:t>IIA Global Standards</a:t>
            </a:r>
            <a:br>
              <a:rPr lang="en-US" sz="3600" b="0" dirty="0">
                <a:solidFill>
                  <a:schemeClr val="tx1"/>
                </a:solidFill>
              </a:rPr>
            </a:br>
            <a:r>
              <a:rPr lang="en-US" sz="3600" b="0" dirty="0">
                <a:solidFill>
                  <a:schemeClr val="tx1"/>
                </a:solidFill>
              </a:rPr>
              <a:t>Glossary </a:t>
            </a:r>
            <a:endParaRPr lang="en-US" sz="3600" dirty="0"/>
          </a:p>
        </p:txBody>
      </p:sp>
      <p:sp>
        <p:nvSpPr>
          <p:cNvPr id="3" name="Content Placeholder 2">
            <a:extLst>
              <a:ext uri="{FF2B5EF4-FFF2-40B4-BE49-F238E27FC236}">
                <a16:creationId xmlns:a16="http://schemas.microsoft.com/office/drawing/2014/main" id="{0EF59609-14CA-5802-B3C8-200BF08C6F9E}"/>
              </a:ext>
            </a:extLst>
          </p:cNvPr>
          <p:cNvSpPr>
            <a:spLocks noGrp="1"/>
          </p:cNvSpPr>
          <p:nvPr>
            <p:ph idx="1"/>
          </p:nvPr>
        </p:nvSpPr>
        <p:spPr/>
        <p:txBody>
          <a:bodyPr/>
          <a:lstStyle/>
          <a:p>
            <a:pPr marL="0" indent="0">
              <a:buNone/>
            </a:pPr>
            <a:r>
              <a:rPr lang="en-US" b="1" dirty="0">
                <a:solidFill>
                  <a:srgbClr val="0000FF"/>
                </a:solidFill>
              </a:rPr>
              <a:t>Significance –</a:t>
            </a:r>
          </a:p>
          <a:p>
            <a:pPr marL="0" indent="0" algn="just">
              <a:buNone/>
            </a:pPr>
            <a:r>
              <a:rPr lang="en-US" dirty="0"/>
              <a:t>The relative importance of a matter within the context in which it is being considered, including quantitative and qualitative factors, such as magnitude, nature, relevance, and impact. Professional judgment assists internal auditors when evaluating the significance of matters within the context of the relevant objectives.</a:t>
            </a:r>
          </a:p>
          <a:p>
            <a:endParaRPr lang="en-US" dirty="0"/>
          </a:p>
        </p:txBody>
      </p:sp>
    </p:spTree>
    <p:extLst>
      <p:ext uri="{BB962C8B-B14F-4D97-AF65-F5344CB8AC3E}">
        <p14:creationId xmlns:p14="http://schemas.microsoft.com/office/powerpoint/2010/main" val="112652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E8C3-CF3B-94E6-D700-92CF2284D71F}"/>
              </a:ext>
            </a:extLst>
          </p:cNvPr>
          <p:cNvSpPr>
            <a:spLocks noGrp="1"/>
          </p:cNvSpPr>
          <p:nvPr>
            <p:ph type="title"/>
          </p:nvPr>
        </p:nvSpPr>
        <p:spPr>
          <a:xfrm>
            <a:off x="838200" y="365126"/>
            <a:ext cx="10515600" cy="1084534"/>
          </a:xfrm>
        </p:spPr>
        <p:txBody>
          <a:bodyPr>
            <a:normAutofit/>
          </a:bodyPr>
          <a:lstStyle/>
          <a:p>
            <a:r>
              <a:rPr lang="en-US" sz="4000" b="0" dirty="0">
                <a:solidFill>
                  <a:schemeClr val="tx1"/>
                </a:solidFill>
              </a:rPr>
              <a:t>How fast would </a:t>
            </a:r>
            <a:r>
              <a:rPr lang="en-US" sz="4000" b="0" u="sng" dirty="0">
                <a:solidFill>
                  <a:schemeClr val="tx1"/>
                </a:solidFill>
              </a:rPr>
              <a:t>you</a:t>
            </a:r>
            <a:r>
              <a:rPr lang="en-US" sz="4000" b="0" dirty="0">
                <a:solidFill>
                  <a:schemeClr val="tx1"/>
                </a:solidFill>
              </a:rPr>
              <a:t> go?</a:t>
            </a:r>
            <a:endParaRPr lang="en-US" sz="4000" dirty="0"/>
          </a:p>
        </p:txBody>
      </p:sp>
      <p:sp>
        <p:nvSpPr>
          <p:cNvPr id="3" name="Content Placeholder 2">
            <a:extLst>
              <a:ext uri="{FF2B5EF4-FFF2-40B4-BE49-F238E27FC236}">
                <a16:creationId xmlns:a16="http://schemas.microsoft.com/office/drawing/2014/main" id="{DB80C775-4B8B-4F48-F6F0-1CF927A6FCEB}"/>
              </a:ext>
            </a:extLst>
          </p:cNvPr>
          <p:cNvSpPr>
            <a:spLocks noGrp="1"/>
          </p:cNvSpPr>
          <p:nvPr>
            <p:ph idx="1"/>
          </p:nvPr>
        </p:nvSpPr>
        <p:spPr>
          <a:xfrm>
            <a:off x="838199" y="1580092"/>
            <a:ext cx="10515600" cy="3914775"/>
          </a:xfrm>
        </p:spPr>
        <p:txBody>
          <a:bodyPr/>
          <a:lstStyle/>
          <a:p>
            <a:pPr marL="0" indent="0" algn="ctr">
              <a:buNone/>
            </a:pPr>
            <a:r>
              <a:rPr lang="en-US" dirty="0"/>
              <a:t>Montana speed limit pre-1974 and 1996-1998</a:t>
            </a:r>
          </a:p>
          <a:p>
            <a:endParaRPr lang="en-US" dirty="0"/>
          </a:p>
        </p:txBody>
      </p:sp>
      <p:pic>
        <p:nvPicPr>
          <p:cNvPr id="4" name="Picture 3">
            <a:extLst>
              <a:ext uri="{FF2B5EF4-FFF2-40B4-BE49-F238E27FC236}">
                <a16:creationId xmlns:a16="http://schemas.microsoft.com/office/drawing/2014/main" id="{2FF9FB04-795C-70B7-CE5A-1F6978A773A8}"/>
              </a:ext>
            </a:extLst>
          </p:cNvPr>
          <p:cNvPicPr>
            <a:picLocks noChangeAspect="1"/>
          </p:cNvPicPr>
          <p:nvPr/>
        </p:nvPicPr>
        <p:blipFill>
          <a:blip r:embed="rId2"/>
          <a:stretch>
            <a:fillRect/>
          </a:stretch>
        </p:blipFill>
        <p:spPr>
          <a:xfrm>
            <a:off x="2638232" y="2219661"/>
            <a:ext cx="6915533" cy="3486342"/>
          </a:xfrm>
          <a:prstGeom prst="rect">
            <a:avLst/>
          </a:prstGeom>
        </p:spPr>
      </p:pic>
    </p:spTree>
    <p:extLst>
      <p:ext uri="{BB962C8B-B14F-4D97-AF65-F5344CB8AC3E}">
        <p14:creationId xmlns:p14="http://schemas.microsoft.com/office/powerpoint/2010/main" val="396243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4BFF-F894-5820-2588-F072111356AC}"/>
              </a:ext>
            </a:extLst>
          </p:cNvPr>
          <p:cNvSpPr>
            <a:spLocks noGrp="1"/>
          </p:cNvSpPr>
          <p:nvPr>
            <p:ph type="title"/>
          </p:nvPr>
        </p:nvSpPr>
        <p:spPr/>
        <p:txBody>
          <a:bodyPr>
            <a:normAutofit/>
          </a:bodyPr>
          <a:lstStyle/>
          <a:p>
            <a:r>
              <a:rPr lang="en-US" sz="4000" b="0" dirty="0">
                <a:solidFill>
                  <a:schemeClr val="tx1"/>
                </a:solidFill>
              </a:rPr>
              <a:t>Poll #1</a:t>
            </a:r>
          </a:p>
        </p:txBody>
      </p:sp>
      <p:sp>
        <p:nvSpPr>
          <p:cNvPr id="3" name="Content Placeholder 2">
            <a:extLst>
              <a:ext uri="{FF2B5EF4-FFF2-40B4-BE49-F238E27FC236}">
                <a16:creationId xmlns:a16="http://schemas.microsoft.com/office/drawing/2014/main" id="{39D38E99-FA7D-3736-3CB9-B839852BFDF2}"/>
              </a:ext>
            </a:extLst>
          </p:cNvPr>
          <p:cNvSpPr>
            <a:spLocks noGrp="1"/>
          </p:cNvSpPr>
          <p:nvPr>
            <p:ph idx="1"/>
          </p:nvPr>
        </p:nvSpPr>
        <p:spPr>
          <a:xfrm>
            <a:off x="838200" y="1507067"/>
            <a:ext cx="10515600" cy="4180055"/>
          </a:xfrm>
        </p:spPr>
        <p:txBody>
          <a:bodyPr>
            <a:normAutofit/>
          </a:bodyPr>
          <a:lstStyle/>
          <a:p>
            <a:pPr marL="0" indent="0">
              <a:buNone/>
            </a:pPr>
            <a:r>
              <a:rPr lang="en-US" dirty="0"/>
              <a:t>What is a reasonable and prudent speed for a passenger vehicle to travel on an interstate freeway in Montana on a sunny day with moderate traffic?</a:t>
            </a:r>
          </a:p>
          <a:p>
            <a:pPr marL="0" indent="0">
              <a:buNone/>
            </a:pPr>
            <a:endParaRPr lang="en-US" sz="1000" dirty="0"/>
          </a:p>
          <a:p>
            <a:pPr marL="971550" lvl="1" indent="-514350">
              <a:buFont typeface="+mj-lt"/>
              <a:buAutoNum type="arabicPeriod"/>
            </a:pPr>
            <a:r>
              <a:rPr lang="en-US" sz="2800" dirty="0"/>
              <a:t>65 mph</a:t>
            </a:r>
          </a:p>
          <a:p>
            <a:pPr marL="971550" lvl="1" indent="-514350">
              <a:buFont typeface="+mj-lt"/>
              <a:buAutoNum type="arabicPeriod"/>
            </a:pPr>
            <a:r>
              <a:rPr lang="en-US" sz="2800" dirty="0"/>
              <a:t>70 mph</a:t>
            </a:r>
          </a:p>
          <a:p>
            <a:pPr marL="971550" lvl="1" indent="-514350">
              <a:buFont typeface="+mj-lt"/>
              <a:buAutoNum type="arabicPeriod"/>
            </a:pPr>
            <a:r>
              <a:rPr lang="en-US" sz="2800" dirty="0"/>
              <a:t>75 mph</a:t>
            </a:r>
          </a:p>
          <a:p>
            <a:pPr marL="971550" lvl="1" indent="-514350">
              <a:buFont typeface="+mj-lt"/>
              <a:buAutoNum type="arabicPeriod"/>
            </a:pPr>
            <a:r>
              <a:rPr lang="en-US" sz="2800" dirty="0"/>
              <a:t>80 mph</a:t>
            </a:r>
          </a:p>
          <a:p>
            <a:pPr marL="971550" lvl="1" indent="-514350">
              <a:buFont typeface="+mj-lt"/>
              <a:buAutoNum type="arabicPeriod"/>
            </a:pPr>
            <a:r>
              <a:rPr lang="en-US" sz="2800" dirty="0"/>
              <a:t>85 mph</a:t>
            </a:r>
          </a:p>
          <a:p>
            <a:endParaRPr lang="en-US" dirty="0"/>
          </a:p>
        </p:txBody>
      </p:sp>
    </p:spTree>
    <p:extLst>
      <p:ext uri="{BB962C8B-B14F-4D97-AF65-F5344CB8AC3E}">
        <p14:creationId xmlns:p14="http://schemas.microsoft.com/office/powerpoint/2010/main" val="184016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DB6F1-D75B-2307-628D-DE133817C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C547D-DEBB-726B-DED2-532D62E37A23}"/>
              </a:ext>
            </a:extLst>
          </p:cNvPr>
          <p:cNvSpPr>
            <a:spLocks noGrp="1"/>
          </p:cNvSpPr>
          <p:nvPr>
            <p:ph type="title"/>
          </p:nvPr>
        </p:nvSpPr>
        <p:spPr/>
        <p:txBody>
          <a:bodyPr>
            <a:normAutofit/>
          </a:bodyPr>
          <a:lstStyle/>
          <a:p>
            <a:r>
              <a:rPr lang="en-US" sz="4000" b="0" dirty="0">
                <a:solidFill>
                  <a:schemeClr val="tx1"/>
                </a:solidFill>
              </a:rPr>
              <a:t>Poll #2</a:t>
            </a:r>
          </a:p>
        </p:txBody>
      </p:sp>
      <p:sp>
        <p:nvSpPr>
          <p:cNvPr id="3" name="Content Placeholder 2">
            <a:extLst>
              <a:ext uri="{FF2B5EF4-FFF2-40B4-BE49-F238E27FC236}">
                <a16:creationId xmlns:a16="http://schemas.microsoft.com/office/drawing/2014/main" id="{B8323B11-0B26-5D4F-42CF-9FE6876F7A9C}"/>
              </a:ext>
            </a:extLst>
          </p:cNvPr>
          <p:cNvSpPr>
            <a:spLocks noGrp="1"/>
          </p:cNvSpPr>
          <p:nvPr>
            <p:ph idx="1"/>
          </p:nvPr>
        </p:nvSpPr>
        <p:spPr>
          <a:xfrm>
            <a:off x="838200" y="1507067"/>
            <a:ext cx="10515600" cy="4360333"/>
          </a:xfrm>
        </p:spPr>
        <p:txBody>
          <a:bodyPr>
            <a:normAutofit/>
          </a:bodyPr>
          <a:lstStyle/>
          <a:p>
            <a:pPr marL="0" indent="0">
              <a:buNone/>
            </a:pPr>
            <a:r>
              <a:rPr lang="en-US" dirty="0"/>
              <a:t>On a sunny day with moderate traffic, how many MPH should you be able to exceed an interstate speed limit before being stopped for a speeding ticket?</a:t>
            </a:r>
          </a:p>
          <a:p>
            <a:pPr marL="0" indent="0">
              <a:buNone/>
            </a:pPr>
            <a:endParaRPr lang="en-US" sz="1000" dirty="0"/>
          </a:p>
          <a:p>
            <a:pPr marL="971550" lvl="1" indent="-514350">
              <a:buFont typeface="+mj-lt"/>
              <a:buAutoNum type="arabicPeriod"/>
            </a:pPr>
            <a:r>
              <a:rPr lang="en-US" sz="2800" dirty="0"/>
              <a:t>0 mph</a:t>
            </a:r>
          </a:p>
          <a:p>
            <a:pPr marL="971550" lvl="1" indent="-514350">
              <a:buFont typeface="+mj-lt"/>
              <a:buAutoNum type="arabicPeriod"/>
            </a:pPr>
            <a:r>
              <a:rPr lang="en-US" sz="2800" dirty="0"/>
              <a:t>5 mph</a:t>
            </a:r>
          </a:p>
          <a:p>
            <a:pPr marL="971550" lvl="1" indent="-514350">
              <a:buFont typeface="+mj-lt"/>
              <a:buAutoNum type="arabicPeriod"/>
            </a:pPr>
            <a:r>
              <a:rPr lang="en-US" sz="2800" dirty="0"/>
              <a:t>10 mph</a:t>
            </a:r>
          </a:p>
          <a:p>
            <a:pPr marL="971550" lvl="1" indent="-514350">
              <a:buFont typeface="+mj-lt"/>
              <a:buAutoNum type="arabicPeriod"/>
            </a:pPr>
            <a:r>
              <a:rPr lang="en-US" sz="2800" dirty="0"/>
              <a:t>15 mph</a:t>
            </a:r>
          </a:p>
          <a:p>
            <a:pPr marL="971550" lvl="1" indent="-514350">
              <a:buFont typeface="+mj-lt"/>
              <a:buAutoNum type="arabicPeriod"/>
            </a:pPr>
            <a:r>
              <a:rPr lang="en-US" sz="2800" dirty="0"/>
              <a:t>&gt;15 mph</a:t>
            </a:r>
          </a:p>
        </p:txBody>
      </p:sp>
    </p:spTree>
    <p:extLst>
      <p:ext uri="{BB962C8B-B14F-4D97-AF65-F5344CB8AC3E}">
        <p14:creationId xmlns:p14="http://schemas.microsoft.com/office/powerpoint/2010/main" val="3138878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955f1cafef099e37f32c9ca022dd83a4">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f0f030521a26037b6394b585fb0cada0"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33c5f9c-3e24-4f7a-976a-7e11b5d0ad11" xsi:nil="true"/>
    <lcf76f155ced4ddcb4097134ff3c332f xmlns="6a14ffba-8f1c-4d10-af01-ae154dbd531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A8C29-DDB1-4DB7-B0B7-F9F8053C6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4ffba-8f1c-4d10-af01-ae154dbd531f"/>
    <ds:schemaRef ds:uri="133c5f9c-3e24-4f7a-976a-7e11b5d0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7E821-8008-4273-8F90-65881FC3EB82}">
  <ds:schemaRefs>
    <ds:schemaRef ds:uri="http://schemas.microsoft.com/office/infopath/2007/PartnerControls"/>
    <ds:schemaRef ds:uri="http://purl.org/dc/dcmitype/"/>
    <ds:schemaRef ds:uri="http://schemas.microsoft.com/office/2006/documentManagement/types"/>
    <ds:schemaRef ds:uri="133c5f9c-3e24-4f7a-976a-7e11b5d0ad11"/>
    <ds:schemaRef ds:uri="http://www.w3.org/XML/1998/namespace"/>
    <ds:schemaRef ds:uri="http://purl.org/dc/terms/"/>
    <ds:schemaRef ds:uri="6a14ffba-8f1c-4d10-af01-ae154dbd531f"/>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BAF063F-E888-4CE2-B713-7B4FE7BE35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TotalTime>
  <Words>2059</Words>
  <Application>Microsoft Office PowerPoint</Application>
  <PresentationFormat>Widescreen</PresentationFormat>
  <Paragraphs>146</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Franklin Gothic Book</vt:lpstr>
      <vt:lpstr>Office Theme</vt:lpstr>
      <vt:lpstr>PowerPoint Presentation</vt:lpstr>
      <vt:lpstr>Materiality, Risk Ratings and  Engagement Conclusions</vt:lpstr>
      <vt:lpstr>Defining Materiality</vt:lpstr>
      <vt:lpstr>IIA Global Standards - Did you know?</vt:lpstr>
      <vt:lpstr>IIA Global Standards Standard 13.4 – Evaluation criteria</vt:lpstr>
      <vt:lpstr>IIA Global Standards Glossary </vt:lpstr>
      <vt:lpstr>How fast would you go?</vt:lpstr>
      <vt:lpstr>Poll #1</vt:lpstr>
      <vt:lpstr>Poll #2</vt:lpstr>
      <vt:lpstr>Example of “Material” Definition from the AICPA -Audits of financial statements</vt:lpstr>
      <vt:lpstr>Yellow Book - Government Auditing Standards 2024</vt:lpstr>
      <vt:lpstr>A-133 Uniform Guidance 2 CFR 200.516</vt:lpstr>
      <vt:lpstr>OMB Compliance Supplement</vt:lpstr>
      <vt:lpstr>IIA Global Standards  14.3 Evaluation of Findings</vt:lpstr>
      <vt:lpstr>IIA Global Standards -14.3 Evaluation of Findings</vt:lpstr>
      <vt:lpstr>Poll #3</vt:lpstr>
      <vt:lpstr>IIA Global Standards -14.3 Evaluation of Findings</vt:lpstr>
      <vt:lpstr>Poll #4</vt:lpstr>
      <vt:lpstr>IIA Global Standards -14.3 Evaluation of Findings</vt:lpstr>
      <vt:lpstr>Poll #5</vt:lpstr>
      <vt:lpstr>Standard 14.3 - Prioritizing Findings</vt:lpstr>
      <vt:lpstr>Example - Risk Ratings for Findings</vt:lpstr>
      <vt:lpstr>Standard 14.5 - Engagement Conclusions</vt:lpstr>
      <vt:lpstr>Standard 14.5 Engagement Conclusions</vt:lpstr>
      <vt:lpstr>Example - Engagement Conclusion</vt:lpstr>
      <vt:lpstr>Standard 15.1 Final Engagement Communication (Your report)</vt:lpstr>
      <vt:lpstr>Standard 15.1 Final Engagement Communication (cont.)</vt:lpstr>
      <vt:lpstr>Standard 11.3 - Conclusions at the Organization Level </vt:lpstr>
      <vt:lpstr>Standard 11.3 - Conclusions at the Organization Level (cont.)</vt:lpstr>
      <vt:lpstr>Standard 11.3 – Themes (cont.)</vt:lpstr>
      <vt:lpstr>Poll #6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White, Brad</cp:lastModifiedBy>
  <cp:revision>10</cp:revision>
  <cp:lastPrinted>2026-02-13T17:48:26Z</cp:lastPrinted>
  <dcterms:created xsi:type="dcterms:W3CDTF">2024-01-11T21:45:42Z</dcterms:created>
  <dcterms:modified xsi:type="dcterms:W3CDTF">2026-02-13T18:02:35Z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MediaServiceImageTags">
    <vt:lpwstr/>
  </property>
</Properties>
</file>