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13716000" cy="24384000"/>
  <p:embeddedFontLst>
    <p:embeddedFont>
      <p:font typeface="Arial Black" panose="020B0A04020102020204" pitchFamily="34" charset="0"/>
      <p:regular r:id="rId17"/>
      <p:bold r:id="rId18"/>
    </p:embeddedFont>
    <p:embeddedFont>
      <p:font typeface="EB Garamond" panose="000005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616">
          <p15:clr>
            <a:srgbClr val="A4A3A4"/>
          </p15:clr>
        </p15:guide>
        <p15:guide id="2" orient="horz" pos="3264">
          <p15:clr>
            <a:srgbClr val="A4A3A4"/>
          </p15:clr>
        </p15:guide>
        <p15:guide id="3" pos="6912">
          <p15:clr>
            <a:srgbClr val="A4A3A4"/>
          </p15:clr>
        </p15:guide>
        <p15:guide id="4" orient="horz">
          <p15:clr>
            <a:srgbClr val="A4A3A4"/>
          </p15:clr>
        </p15:guide>
        <p15:guide id="5" orient="horz" pos="4008">
          <p15:clr>
            <a:srgbClr val="A4A3A4"/>
          </p15:clr>
        </p15:guide>
        <p15:guide id="6" orient="horz" pos="2352">
          <p15:clr>
            <a:srgbClr val="A4A3A4"/>
          </p15:clr>
        </p15:guide>
        <p15:guide id="7" pos="6696">
          <p15:clr>
            <a:srgbClr val="A4A3A4"/>
          </p15:clr>
        </p15:guide>
        <p15:guide id="8" pos="2136">
          <p15:clr>
            <a:srgbClr val="A4A3A4"/>
          </p15:clr>
        </p15:guide>
        <p15:guide id="9" pos="2760">
          <p15:clr>
            <a:srgbClr val="A4A3A4"/>
          </p15:clr>
        </p15:guide>
        <p15:guide id="10" pos="3288">
          <p15:clr>
            <a:srgbClr val="A4A3A4"/>
          </p15:clr>
        </p15:guide>
        <p15:guide id="11" pos="4032">
          <p15:clr>
            <a:srgbClr val="A4A3A4"/>
          </p15:clr>
        </p15:guide>
        <p15:guide id="12" pos="4392">
          <p15:clr>
            <a:srgbClr val="A4A3A4"/>
          </p15:clr>
        </p15:guide>
        <p15:guide id="13" pos="4944">
          <p15:clr>
            <a:srgbClr val="A4A3A4"/>
          </p15:clr>
        </p15:guide>
        <p15:guide id="14" pos="5544">
          <p15:clr>
            <a:srgbClr val="A4A3A4"/>
          </p15:clr>
        </p15:guide>
        <p15:guide id="15" pos="6072">
          <p15:clr>
            <a:srgbClr val="A4A3A4"/>
          </p15:clr>
        </p15:guide>
        <p15:guide id="16" orient="horz" pos="2448">
          <p15:clr>
            <a:srgbClr val="A4A3A4"/>
          </p15:clr>
        </p15:guide>
        <p15:guide id="17" pos="5256">
          <p15:clr>
            <a:srgbClr val="A4A3A4"/>
          </p15:clr>
        </p15:guide>
        <p15:guide id="18" pos="726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EqG0mUCrKvFWjODdjtVS1y27G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12" y="90"/>
      </p:cViewPr>
      <p:guideLst>
        <p:guide orient="horz" pos="2616"/>
        <p:guide orient="horz" pos="3264"/>
        <p:guide pos="6912"/>
        <p:guide orient="horz"/>
        <p:guide orient="horz" pos="4008"/>
        <p:guide orient="horz" pos="2352"/>
        <p:guide pos="6696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86450" y="1828800"/>
            <a:ext cx="9144450" cy="9144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371600" y="11582400"/>
            <a:ext cx="109728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674a6a3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3b674a6a376_0_0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a7eed6bf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g3a7eed6bf46_0_0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a7eed6bf4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a7eed6bf46_0_6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a7eed6bf4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304800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3a7eed6bf46_0_12:notes"/>
          <p:cNvSpPr txBox="1"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/>
          <p:nvPr/>
        </p:nvSpPr>
        <p:spPr>
          <a:xfrm>
            <a:off x="0" y="0"/>
            <a:ext cx="5295900" cy="6877050"/>
          </a:xfrm>
          <a:custGeom>
            <a:avLst/>
            <a:gdLst/>
            <a:ahLst/>
            <a:cxnLst/>
            <a:rect l="l" t="t" r="r" b="b"/>
            <a:pathLst>
              <a:path w="5295900" h="6877050" extrusionOk="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" name="Google Shape;11;p12"/>
          <p:cNvSpPr/>
          <p:nvPr/>
        </p:nvSpPr>
        <p:spPr>
          <a:xfrm>
            <a:off x="1500188" y="1173106"/>
            <a:ext cx="9191625" cy="5704772"/>
          </a:xfrm>
          <a:custGeom>
            <a:avLst/>
            <a:gdLst/>
            <a:ahLst/>
            <a:cxnLst/>
            <a:rect l="l" t="t" r="r" b="b"/>
            <a:pathLst>
              <a:path w="9191625" h="5704772" extrusionOk="0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" name="Google Shape;12;p12"/>
          <p:cNvSpPr/>
          <p:nvPr/>
        </p:nvSpPr>
        <p:spPr>
          <a:xfrm>
            <a:off x="2694429" y="0"/>
            <a:ext cx="6803142" cy="5396474"/>
          </a:xfrm>
          <a:custGeom>
            <a:avLst/>
            <a:gdLst/>
            <a:ahLst/>
            <a:cxnLst/>
            <a:rect l="l" t="t" r="r" b="b"/>
            <a:pathLst>
              <a:path w="6803142" h="5396474" extrusionOk="0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lt1">
              <a:alpha val="9843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" name="Google Shape;13;p12"/>
          <p:cNvSpPr txBox="1">
            <a:spLocks noGrp="1"/>
          </p:cNvSpPr>
          <p:nvPr>
            <p:ph type="ctrTitle"/>
          </p:nvPr>
        </p:nvSpPr>
        <p:spPr>
          <a:xfrm>
            <a:off x="2899790" y="810227"/>
            <a:ext cx="6392421" cy="383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2">
  <p:cSld name="Summary 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8989454" y="-2546"/>
            <a:ext cx="3202546" cy="3441072"/>
          </a:xfrm>
          <a:custGeom>
            <a:avLst/>
            <a:gdLst/>
            <a:ahLst/>
            <a:cxnLst/>
            <a:rect l="l" t="t" r="r" b="b"/>
            <a:pathLst>
              <a:path w="3202546" h="3441072" extrusionOk="0">
                <a:moveTo>
                  <a:pt x="3202546" y="0"/>
                </a:moveTo>
                <a:lnTo>
                  <a:pt x="3202546" y="3441072"/>
                </a:lnTo>
                <a:lnTo>
                  <a:pt x="0" y="3441072"/>
                </a:lnTo>
                <a:cubicBezTo>
                  <a:pt x="0" y="1653352"/>
                  <a:pt x="1351216" y="182908"/>
                  <a:pt x="3082686" y="60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0" name="Google Shape;90;p21"/>
          <p:cNvSpPr/>
          <p:nvPr/>
        </p:nvSpPr>
        <p:spPr>
          <a:xfrm rot="10800000" flipH="1">
            <a:off x="9991725" y="1247775"/>
            <a:ext cx="2200275" cy="2181225"/>
          </a:xfrm>
          <a:custGeom>
            <a:avLst/>
            <a:gdLst/>
            <a:ahLst/>
            <a:cxnLst/>
            <a:rect l="l" t="t" r="r" b="b"/>
            <a:pathLst>
              <a:path w="2200275" h="2181225" extrusionOk="0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1" name="Google Shape;91;p21"/>
          <p:cNvSpPr/>
          <p:nvPr/>
        </p:nvSpPr>
        <p:spPr>
          <a:xfrm rot="10800000" flipH="1">
            <a:off x="-20086" y="5331514"/>
            <a:ext cx="2148416" cy="1526486"/>
          </a:xfrm>
          <a:custGeom>
            <a:avLst/>
            <a:gdLst/>
            <a:ahLst/>
            <a:cxnLst/>
            <a:rect l="l" t="t" r="r" b="b"/>
            <a:pathLst>
              <a:path w="2148416" h="1526486" extrusionOk="0">
                <a:moveTo>
                  <a:pt x="0" y="1526486"/>
                </a:moveTo>
                <a:cubicBezTo>
                  <a:pt x="943526" y="1526486"/>
                  <a:pt x="1753109" y="952785"/>
                  <a:pt x="2098930" y="135201"/>
                </a:cubicBezTo>
                <a:lnTo>
                  <a:pt x="21484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92" name="Google Shape;92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5400000">
            <a:off x="9991886" y="1247775"/>
            <a:ext cx="2200114" cy="220011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1"/>
          <p:cNvSpPr/>
          <p:nvPr/>
        </p:nvSpPr>
        <p:spPr>
          <a:xfrm>
            <a:off x="1540428" y="6470488"/>
            <a:ext cx="775021" cy="387513"/>
          </a:xfrm>
          <a:custGeom>
            <a:avLst/>
            <a:gdLst/>
            <a:ahLst/>
            <a:cxnLst/>
            <a:rect l="l" t="t" r="r" b="b"/>
            <a:pathLst>
              <a:path w="775021" h="387513" extrusionOk="0">
                <a:moveTo>
                  <a:pt x="387511" y="0"/>
                </a:moveTo>
                <a:cubicBezTo>
                  <a:pt x="601527" y="0"/>
                  <a:pt x="775021" y="173494"/>
                  <a:pt x="775021" y="387511"/>
                </a:cubicBezTo>
                <a:lnTo>
                  <a:pt x="775021" y="387513"/>
                </a:lnTo>
                <a:lnTo>
                  <a:pt x="1" y="387513"/>
                </a:lnTo>
                <a:lnTo>
                  <a:pt x="0" y="387511"/>
                </a:lnTo>
                <a:cubicBezTo>
                  <a:pt x="0" y="173494"/>
                  <a:pt x="173494" y="0"/>
                  <a:pt x="3875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94" name="Google Shape;94;p21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7843837" cy="1012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914400" y="2331791"/>
            <a:ext cx="6903076" cy="37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>
            <a:spLocks noGrp="1"/>
          </p:cNvSpPr>
          <p:nvPr>
            <p:ph type="pic" idx="2"/>
          </p:nvPr>
        </p:nvSpPr>
        <p:spPr>
          <a:xfrm>
            <a:off x="8989454" y="3405189"/>
            <a:ext cx="3202546" cy="34528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3">
  <p:cSld name="Timeline 3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/>
          <p:nvPr/>
        </p:nvSpPr>
        <p:spPr>
          <a:xfrm>
            <a:off x="1" y="0"/>
            <a:ext cx="1550562" cy="2545382"/>
          </a:xfrm>
          <a:custGeom>
            <a:avLst/>
            <a:gdLst/>
            <a:ahLst/>
            <a:cxnLst/>
            <a:rect l="l" t="t" r="r" b="b"/>
            <a:pathLst>
              <a:path w="1550562" h="2545382" extrusionOk="0">
                <a:moveTo>
                  <a:pt x="683117" y="0"/>
                </a:moveTo>
                <a:lnTo>
                  <a:pt x="1550562" y="0"/>
                </a:lnTo>
                <a:lnTo>
                  <a:pt x="1550562" y="7240"/>
                </a:lnTo>
                <a:cubicBezTo>
                  <a:pt x="1550562" y="1022523"/>
                  <a:pt x="1020469" y="1913556"/>
                  <a:pt x="221868" y="2418735"/>
                </a:cubicBezTo>
                <a:lnTo>
                  <a:pt x="0" y="2545382"/>
                </a:lnTo>
                <a:lnTo>
                  <a:pt x="0" y="1500516"/>
                </a:lnTo>
                <a:lnTo>
                  <a:pt x="102557" y="1405503"/>
                </a:lnTo>
                <a:cubicBezTo>
                  <a:pt x="416582" y="1089274"/>
                  <a:pt x="625660" y="668089"/>
                  <a:pt x="673022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0" name="Google Shape;100;p22"/>
          <p:cNvSpPr/>
          <p:nvPr/>
        </p:nvSpPr>
        <p:spPr>
          <a:xfrm>
            <a:off x="1" y="-1"/>
            <a:ext cx="682740" cy="1500050"/>
          </a:xfrm>
          <a:custGeom>
            <a:avLst/>
            <a:gdLst/>
            <a:ahLst/>
            <a:cxnLst/>
            <a:rect l="l" t="t" r="r" b="b"/>
            <a:pathLst>
              <a:path w="682740" h="1500050" extrusionOk="0">
                <a:moveTo>
                  <a:pt x="0" y="0"/>
                </a:moveTo>
                <a:lnTo>
                  <a:pt x="682740" y="0"/>
                </a:lnTo>
                <a:lnTo>
                  <a:pt x="672647" y="200357"/>
                </a:lnTo>
                <a:cubicBezTo>
                  <a:pt x="625294" y="667983"/>
                  <a:pt x="416256" y="1089101"/>
                  <a:pt x="102290" y="1405281"/>
                </a:cubicBezTo>
                <a:lnTo>
                  <a:pt x="0" y="1500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1" name="Google Shape;101;p22"/>
          <p:cNvSpPr/>
          <p:nvPr/>
        </p:nvSpPr>
        <p:spPr>
          <a:xfrm>
            <a:off x="170445" y="314191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02" name="Google Shape;102;p22"/>
          <p:cNvSpPr txBox="1">
            <a:spLocks noGrp="1"/>
          </p:cNvSpPr>
          <p:nvPr>
            <p:ph type="title"/>
          </p:nvPr>
        </p:nvSpPr>
        <p:spPr>
          <a:xfrm>
            <a:off x="1550563" y="1089213"/>
            <a:ext cx="9879437" cy="980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body" idx="1"/>
          </p:nvPr>
        </p:nvSpPr>
        <p:spPr>
          <a:xfrm>
            <a:off x="1550564" y="2331958"/>
            <a:ext cx="2975217" cy="3704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body" idx="2"/>
          </p:nvPr>
        </p:nvSpPr>
        <p:spPr>
          <a:xfrm>
            <a:off x="5087154" y="2331791"/>
            <a:ext cx="6345893" cy="372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3">
  <p:cSld name="Summary 3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3"/>
          <p:cNvPicPr preferRelativeResize="0"/>
          <p:nvPr/>
        </p:nvPicPr>
        <p:blipFill rotWithShape="1">
          <a:blip r:embed="rId2">
            <a:alphaModFix/>
          </a:blip>
          <a:srcRect t="7193"/>
          <a:stretch/>
        </p:blipFill>
        <p:spPr>
          <a:xfrm>
            <a:off x="1" y="-1"/>
            <a:ext cx="443344" cy="6856025"/>
          </a:xfrm>
          <a:custGeom>
            <a:avLst/>
            <a:gdLst/>
            <a:ahLst/>
            <a:cxnLst/>
            <a:rect l="l" t="t" r="r" b="b"/>
            <a:pathLst>
              <a:path w="1734410" h="4795637" extrusionOk="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8" name="Google Shape;108;p23"/>
          <p:cNvSpPr txBox="1">
            <a:spLocks noGrp="1"/>
          </p:cNvSpPr>
          <p:nvPr>
            <p:ph type="title"/>
          </p:nvPr>
        </p:nvSpPr>
        <p:spPr>
          <a:xfrm>
            <a:off x="1550564" y="1057274"/>
            <a:ext cx="9875463" cy="999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/>
          <p:nvPr/>
        </p:nvSpPr>
        <p:spPr>
          <a:xfrm rot="10800000">
            <a:off x="-3" y="4420134"/>
            <a:ext cx="1293237" cy="2437866"/>
          </a:xfrm>
          <a:custGeom>
            <a:avLst/>
            <a:gdLst/>
            <a:ahLst/>
            <a:cxnLst/>
            <a:rect l="l" t="t" r="r" b="b"/>
            <a:pathLst>
              <a:path w="1293237" h="2437866" extrusionOk="0">
                <a:moveTo>
                  <a:pt x="1293237" y="2437866"/>
                </a:moveTo>
                <a:lnTo>
                  <a:pt x="1292465" y="2437373"/>
                </a:lnTo>
                <a:cubicBezTo>
                  <a:pt x="511725" y="1903845"/>
                  <a:pt x="0" y="1011184"/>
                  <a:pt x="0" y="0"/>
                </a:cubicBezTo>
                <a:lnTo>
                  <a:pt x="129323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0" name="Google Shape;110;p23"/>
          <p:cNvSpPr txBox="1">
            <a:spLocks noGrp="1"/>
          </p:cNvSpPr>
          <p:nvPr>
            <p:ph type="body" idx="1"/>
          </p:nvPr>
        </p:nvSpPr>
        <p:spPr>
          <a:xfrm>
            <a:off x="1550564" y="2303028"/>
            <a:ext cx="5829147" cy="396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2"/>
          </p:nvPr>
        </p:nvSpPr>
        <p:spPr>
          <a:xfrm>
            <a:off x="7940842" y="2303028"/>
            <a:ext cx="3485184" cy="396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3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23"/>
          <p:cNvPicPr preferRelativeResize="0"/>
          <p:nvPr/>
        </p:nvPicPr>
        <p:blipFill rotWithShape="1">
          <a:blip r:embed="rId2">
            <a:alphaModFix/>
          </a:blip>
          <a:srcRect t="7193"/>
          <a:stretch/>
        </p:blipFill>
        <p:spPr>
          <a:xfrm rot="5400000">
            <a:off x="6072641" y="-5676015"/>
            <a:ext cx="443344" cy="11795374"/>
          </a:xfrm>
          <a:custGeom>
            <a:avLst/>
            <a:gdLst/>
            <a:ahLst/>
            <a:cxnLst/>
            <a:rect l="l" t="t" r="r" b="b"/>
            <a:pathLst>
              <a:path w="1734410" h="4795637" extrusionOk="0">
                <a:moveTo>
                  <a:pt x="0" y="0"/>
                </a:moveTo>
                <a:lnTo>
                  <a:pt x="1734410" y="0"/>
                </a:lnTo>
                <a:lnTo>
                  <a:pt x="1734410" y="4795637"/>
                </a:lnTo>
                <a:lnTo>
                  <a:pt x="0" y="4795637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14" name="Google Shape;114;p23"/>
          <p:cNvPicPr preferRelativeResize="0"/>
          <p:nvPr/>
        </p:nvPicPr>
        <p:blipFill rotWithShape="1">
          <a:blip r:embed="rId3">
            <a:alphaModFix/>
          </a:blip>
          <a:srcRect t="11443" r="10855"/>
          <a:stretch/>
        </p:blipFill>
        <p:spPr>
          <a:xfrm rot="-5400000">
            <a:off x="-6447" y="6444"/>
            <a:ext cx="1961253" cy="1948364"/>
          </a:xfrm>
          <a:custGeom>
            <a:avLst/>
            <a:gdLst/>
            <a:ahLst/>
            <a:cxnLst/>
            <a:rect l="l" t="t" r="r" b="b"/>
            <a:pathLst>
              <a:path w="1961253" h="1948364" extrusionOk="0">
                <a:moveTo>
                  <a:pt x="1961253" y="0"/>
                </a:moveTo>
                <a:lnTo>
                  <a:pt x="1961253" y="1948364"/>
                </a:lnTo>
                <a:lnTo>
                  <a:pt x="0" y="194836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5" name="Google Shape;115;p23"/>
          <p:cNvSpPr/>
          <p:nvPr/>
        </p:nvSpPr>
        <p:spPr>
          <a:xfrm>
            <a:off x="396626" y="4929577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2">
  <p:cSld name="Timeline 2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24064" y="0"/>
            <a:ext cx="12216063" cy="346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24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10511627" cy="101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914400" y="2316067"/>
            <a:ext cx="10511627" cy="3948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/>
          <p:nvPr/>
        </p:nvSpPr>
        <p:spPr>
          <a:xfrm>
            <a:off x="1" y="0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4" name="Google Shape;124;p25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270833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/>
          <p:nvPr/>
        </p:nvSpPr>
        <p:spPr>
          <a:xfrm>
            <a:off x="1" y="0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29" name="Google Shape;129;p26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/>
          </p:nvPr>
        </p:nvSpPr>
        <p:spPr>
          <a:xfrm>
            <a:off x="758952" y="758952"/>
            <a:ext cx="3932237" cy="152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7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body" idx="1"/>
          </p:nvPr>
        </p:nvSpPr>
        <p:spPr>
          <a:xfrm>
            <a:off x="758952" y="2286000"/>
            <a:ext cx="3932237" cy="356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body" idx="2"/>
          </p:nvPr>
        </p:nvSpPr>
        <p:spPr>
          <a:xfrm>
            <a:off x="5183187" y="741459"/>
            <a:ext cx="6242839" cy="511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/>
          <p:nvPr/>
        </p:nvSpPr>
        <p:spPr>
          <a:xfrm rot="10800000">
            <a:off x="9949173" y="4755034"/>
            <a:ext cx="2242827" cy="2102966"/>
          </a:xfrm>
          <a:custGeom>
            <a:avLst/>
            <a:gdLst/>
            <a:ahLst/>
            <a:cxnLst/>
            <a:rect l="l" t="t" r="r" b="b"/>
            <a:pathLst>
              <a:path w="2242827" h="2102966" extrusionOk="0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EDF2F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760938" y="755372"/>
            <a:ext cx="3931920" cy="1527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body" idx="1"/>
          </p:nvPr>
        </p:nvSpPr>
        <p:spPr>
          <a:xfrm>
            <a:off x="760938" y="2286001"/>
            <a:ext cx="3931920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2" name="Google Shape;142;p28"/>
          <p:cNvSpPr>
            <a:spLocks noGrp="1"/>
          </p:cNvSpPr>
          <p:nvPr>
            <p:ph type="pic" idx="2"/>
          </p:nvPr>
        </p:nvSpPr>
        <p:spPr>
          <a:xfrm>
            <a:off x="5262700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15;p13"/>
          <p:cNvGrpSpPr/>
          <p:nvPr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16" name="Google Shape;16;p13"/>
            <p:cNvSpPr/>
            <p:nvPr/>
          </p:nvSpPr>
          <p:spPr>
            <a:xfrm>
              <a:off x="5009037" y="2525712"/>
              <a:ext cx="3601721" cy="4332288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8589536" y="2525712"/>
              <a:ext cx="3589694" cy="4332288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grpSp>
        <p:nvGrpSpPr>
          <p:cNvPr id="18" name="Google Shape;18;p13"/>
          <p:cNvGrpSpPr/>
          <p:nvPr/>
        </p:nvGrpSpPr>
        <p:grpSpPr>
          <a:xfrm rot="10800000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9" name="Google Shape;19;p13"/>
            <p:cNvSpPr/>
            <p:nvPr/>
          </p:nvSpPr>
          <p:spPr>
            <a:xfrm>
              <a:off x="5183405" y="2678112"/>
              <a:ext cx="3601721" cy="4332288"/>
            </a:xfrm>
            <a:custGeom>
              <a:avLst/>
              <a:gdLst/>
              <a:ahLst/>
              <a:cxnLst/>
              <a:rect l="l" t="t" r="r" b="b"/>
              <a:pathLst>
                <a:path w="1198" h="1441" extrusionOk="0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8763903" y="2678112"/>
              <a:ext cx="3589695" cy="4332288"/>
            </a:xfrm>
            <a:custGeom>
              <a:avLst/>
              <a:gdLst/>
              <a:ahLst/>
              <a:cxnLst/>
              <a:rect l="l" t="t" r="r" b="b"/>
              <a:pathLst>
                <a:path w="1194" h="1441" extrusionOk="0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21" name="Google Shape;21;p13"/>
          <p:cNvSpPr/>
          <p:nvPr/>
        </p:nvSpPr>
        <p:spPr>
          <a:xfrm>
            <a:off x="7642518" y="4577658"/>
            <a:ext cx="775021" cy="775021"/>
          </a:xfrm>
          <a:custGeom>
            <a:avLst/>
            <a:gdLst/>
            <a:ahLst/>
            <a:cxnLst/>
            <a:rect l="l" t="t" r="r" b="b"/>
            <a:pathLst>
              <a:path w="775021" h="775021" extrusionOk="0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914400" y="2834640"/>
            <a:ext cx="6583680" cy="320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4"/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7" name="Google Shape;27;p14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8" name="Google Shape;28;p14"/>
          <p:cNvSpPr/>
          <p:nvPr/>
        </p:nvSpPr>
        <p:spPr>
          <a:xfrm rot="-5400000">
            <a:off x="5760023" y="3764463"/>
            <a:ext cx="2812357" cy="3394143"/>
          </a:xfrm>
          <a:custGeom>
            <a:avLst/>
            <a:gdLst/>
            <a:ahLst/>
            <a:cxnLst/>
            <a:rect l="l" t="t" r="r" b="b"/>
            <a:pathLst>
              <a:path w="2812357" h="3394143" extrusionOk="0">
                <a:moveTo>
                  <a:pt x="0" y="0"/>
                </a:moveTo>
                <a:lnTo>
                  <a:pt x="2812357" y="3394143"/>
                </a:lnTo>
                <a:lnTo>
                  <a:pt x="0" y="3394143"/>
                </a:lnTo>
                <a:close/>
              </a:path>
            </a:pathLst>
          </a:custGeom>
          <a:solidFill>
            <a:srgbClr val="ECEDD2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29" name="Google Shape;29;p14"/>
          <p:cNvSpPr/>
          <p:nvPr/>
        </p:nvSpPr>
        <p:spPr>
          <a:xfrm>
            <a:off x="0" y="3463854"/>
            <a:ext cx="435241" cy="3394146"/>
          </a:xfrm>
          <a:custGeom>
            <a:avLst/>
            <a:gdLst/>
            <a:ahLst/>
            <a:cxnLst/>
            <a:rect l="l" t="t" r="r" b="b"/>
            <a:pathLst>
              <a:path w="435241" h="3394146" extrusionOk="0">
                <a:moveTo>
                  <a:pt x="435241" y="0"/>
                </a:moveTo>
                <a:lnTo>
                  <a:pt x="435241" y="3394146"/>
                </a:lnTo>
                <a:lnTo>
                  <a:pt x="0" y="3394146"/>
                </a:lnTo>
                <a:lnTo>
                  <a:pt x="0" y="5235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5259554" cy="2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914400" y="3808750"/>
            <a:ext cx="5259554" cy="22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>
            <a:spLocks noGrp="1"/>
          </p:cNvSpPr>
          <p:nvPr>
            <p:ph type="pic" idx="2"/>
          </p:nvPr>
        </p:nvSpPr>
        <p:spPr>
          <a:xfrm>
            <a:off x="7414194" y="410780"/>
            <a:ext cx="4344695" cy="6447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/>
          <p:nvPr/>
        </p:nvSpPr>
        <p:spPr>
          <a:xfrm>
            <a:off x="-7117" y="0"/>
            <a:ext cx="2550985" cy="6858000"/>
          </a:xfrm>
          <a:custGeom>
            <a:avLst/>
            <a:gdLst/>
            <a:ahLst/>
            <a:cxnLst/>
            <a:rect l="l" t="t" r="r" b="b"/>
            <a:pathLst>
              <a:path w="2550985" h="6858000" extrusionOk="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5" name="Google Shape;35;p15"/>
          <p:cNvSpPr/>
          <p:nvPr/>
        </p:nvSpPr>
        <p:spPr>
          <a:xfrm>
            <a:off x="-9415" y="0"/>
            <a:ext cx="2548591" cy="2555628"/>
          </a:xfrm>
          <a:custGeom>
            <a:avLst/>
            <a:gdLst/>
            <a:ahLst/>
            <a:cxnLst/>
            <a:rect l="l" t="t" r="r" b="b"/>
            <a:pathLst>
              <a:path w="2548591" h="2555628" extrusionOk="0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6" name="Google Shape;36;p15"/>
          <p:cNvSpPr/>
          <p:nvPr/>
        </p:nvSpPr>
        <p:spPr>
          <a:xfrm rot="-5400000" flipH="1">
            <a:off x="-9389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7" name="Google Shape;37;p15"/>
          <p:cNvSpPr/>
          <p:nvPr/>
        </p:nvSpPr>
        <p:spPr>
          <a:xfrm flipH="1">
            <a:off x="-10617" y="4308466"/>
            <a:ext cx="2550984" cy="2560441"/>
          </a:xfrm>
          <a:custGeom>
            <a:avLst/>
            <a:gdLst/>
            <a:ahLst/>
            <a:cxnLst/>
            <a:rect l="l" t="t" r="r" b="b"/>
            <a:pathLst>
              <a:path w="1079" h="1083" extrusionOk="0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8" name="Google Shape;38;p15"/>
          <p:cNvSpPr/>
          <p:nvPr/>
        </p:nvSpPr>
        <p:spPr>
          <a:xfrm>
            <a:off x="2543868" y="0"/>
            <a:ext cx="2560340" cy="2560340"/>
          </a:xfrm>
          <a:custGeom>
            <a:avLst/>
            <a:gdLst/>
            <a:ahLst/>
            <a:cxnLst/>
            <a:rect l="l" t="t" r="r" b="b"/>
            <a:pathLst>
              <a:path w="2560340" h="2560340" extrusionOk="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rgbClr val="DCE6F5">
              <a:alpha val="4941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 b="1"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3460565" y="2303029"/>
            <a:ext cx="7965460" cy="3497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 1">
  <p:cSld name="1_Comparison 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4364809" y="1057274"/>
            <a:ext cx="7043617" cy="252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/>
          <p:nvPr/>
        </p:nvSpPr>
        <p:spPr>
          <a:xfrm>
            <a:off x="-5568" y="-2784"/>
            <a:ext cx="3443288" cy="6891337"/>
          </a:xfrm>
          <a:custGeom>
            <a:avLst/>
            <a:gdLst/>
            <a:ahLst/>
            <a:cxnLst/>
            <a:rect l="l" t="t" r="r" b="b"/>
            <a:pathLst>
              <a:path w="3443288" h="6891337" extrusionOk="0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6"/>
          <p:cNvSpPr/>
          <p:nvPr/>
        </p:nvSpPr>
        <p:spPr>
          <a:xfrm>
            <a:off x="1721621" y="-2784"/>
            <a:ext cx="1716115" cy="1720853"/>
          </a:xfrm>
          <a:custGeom>
            <a:avLst/>
            <a:gdLst/>
            <a:ahLst/>
            <a:cxnLst/>
            <a:rect l="l" t="t" r="r" b="b"/>
            <a:pathLst>
              <a:path w="1716115" h="1720853" extrusionOk="0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lt1">
              <a:alpha val="9843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-5568" y="3440504"/>
            <a:ext cx="3443288" cy="3448050"/>
          </a:xfrm>
          <a:custGeom>
            <a:avLst/>
            <a:gdLst/>
            <a:ahLst/>
            <a:cxnLst/>
            <a:rect l="l" t="t" r="r" b="b"/>
            <a:pathLst>
              <a:path w="3443288" h="3448050" extrusionOk="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48" name="Google Shape;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4364808" y="3808750"/>
            <a:ext cx="7043618" cy="2233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Char char="•"/>
              <a:defRPr sz="24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4">
  <p:cSld name="Comparison 4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/>
          <p:nvPr/>
        </p:nvSpPr>
        <p:spPr>
          <a:xfrm>
            <a:off x="8989454" y="3427336"/>
            <a:ext cx="3202546" cy="3430665"/>
          </a:xfrm>
          <a:custGeom>
            <a:avLst/>
            <a:gdLst/>
            <a:ahLst/>
            <a:cxnLst/>
            <a:rect l="l" t="t" r="r" b="b"/>
            <a:pathLst>
              <a:path w="3202546" h="3430665" extrusionOk="0">
                <a:moveTo>
                  <a:pt x="0" y="0"/>
                </a:moveTo>
                <a:lnTo>
                  <a:pt x="3202546" y="0"/>
                </a:lnTo>
                <a:lnTo>
                  <a:pt x="3202546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3" name="Google Shape;53;p17"/>
          <p:cNvSpPr/>
          <p:nvPr/>
        </p:nvSpPr>
        <p:spPr>
          <a:xfrm>
            <a:off x="8989454" y="3654149"/>
            <a:ext cx="3202546" cy="3203852"/>
          </a:xfrm>
          <a:custGeom>
            <a:avLst/>
            <a:gdLst/>
            <a:ahLst/>
            <a:cxnLst/>
            <a:rect l="l" t="t" r="r" b="b"/>
            <a:pathLst>
              <a:path w="3202546" h="3203852" extrusionOk="0">
                <a:moveTo>
                  <a:pt x="3202546" y="0"/>
                </a:moveTo>
                <a:lnTo>
                  <a:pt x="3202546" y="3203852"/>
                </a:lnTo>
                <a:lnTo>
                  <a:pt x="0" y="3203852"/>
                </a:lnTo>
                <a:lnTo>
                  <a:pt x="0" y="319071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4" name="Google Shape;54;p17"/>
          <p:cNvSpPr/>
          <p:nvPr/>
        </p:nvSpPr>
        <p:spPr>
          <a:xfrm>
            <a:off x="8989455" y="1"/>
            <a:ext cx="3202545" cy="3437345"/>
          </a:xfrm>
          <a:custGeom>
            <a:avLst/>
            <a:gdLst/>
            <a:ahLst/>
            <a:cxnLst/>
            <a:rect l="l" t="t" r="r" b="b"/>
            <a:pathLst>
              <a:path w="3202545" h="3437345" extrusionOk="0">
                <a:moveTo>
                  <a:pt x="0" y="0"/>
                </a:moveTo>
                <a:lnTo>
                  <a:pt x="3202545" y="0"/>
                </a:lnTo>
                <a:lnTo>
                  <a:pt x="320254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7"/>
          <p:cNvSpPr/>
          <p:nvPr/>
        </p:nvSpPr>
        <p:spPr>
          <a:xfrm>
            <a:off x="8989454" y="6681"/>
            <a:ext cx="3202546" cy="3436477"/>
          </a:xfrm>
          <a:custGeom>
            <a:avLst/>
            <a:gdLst/>
            <a:ahLst/>
            <a:cxnLst/>
            <a:rect l="l" t="t" r="r" b="b"/>
            <a:pathLst>
              <a:path w="3202546" h="3436477" extrusionOk="0">
                <a:moveTo>
                  <a:pt x="0" y="0"/>
                </a:moveTo>
                <a:lnTo>
                  <a:pt x="3202546" y="3214418"/>
                </a:lnTo>
                <a:lnTo>
                  <a:pt x="3202546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1"/>
          </p:nvPr>
        </p:nvSpPr>
        <p:spPr>
          <a:xfrm>
            <a:off x="914400" y="2303028"/>
            <a:ext cx="3283119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2"/>
          </p:nvPr>
        </p:nvSpPr>
        <p:spPr>
          <a:xfrm>
            <a:off x="4782159" y="2303028"/>
            <a:ext cx="3284951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">
  <p:cSld name="Closing">
    <p:bg>
      <p:bgPr>
        <a:solidFill>
          <a:schemeClr val="accent6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/>
          <p:nvPr/>
        </p:nvSpPr>
        <p:spPr>
          <a:xfrm>
            <a:off x="0" y="0"/>
            <a:ext cx="8948738" cy="6858000"/>
          </a:xfrm>
          <a:custGeom>
            <a:avLst/>
            <a:gdLst/>
            <a:ahLst/>
            <a:cxnLst/>
            <a:rect l="l" t="t" r="r" b="b"/>
            <a:pathLst>
              <a:path w="8948738" h="6858000" extrusionOk="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p18"/>
          <p:cNvSpPr/>
          <p:nvPr/>
        </p:nvSpPr>
        <p:spPr>
          <a:xfrm>
            <a:off x="7527501" y="0"/>
            <a:ext cx="4671276" cy="6857999"/>
          </a:xfrm>
          <a:custGeom>
            <a:avLst/>
            <a:gdLst/>
            <a:ahLst/>
            <a:cxnLst/>
            <a:rect l="l" t="t" r="r" b="b"/>
            <a:pathLst>
              <a:path w="4653374" h="6831717" extrusionOk="0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63" name="Google Shape;6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66586" y="0"/>
            <a:ext cx="3432191" cy="343219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8"/>
          <p:cNvSpPr txBox="1"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 2">
  <p:cSld name="Introduction 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8" name="Google Shape;68;p19"/>
          <p:cNvSpPr/>
          <p:nvPr/>
        </p:nvSpPr>
        <p:spPr>
          <a:xfrm>
            <a:off x="443346" y="332509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69" name="Google Shape;69;p19"/>
          <p:cNvGrpSpPr/>
          <p:nvPr/>
        </p:nvGrpSpPr>
        <p:grpSpPr>
          <a:xfrm flipH="1">
            <a:off x="9353550" y="0"/>
            <a:ext cx="2838450" cy="2857958"/>
            <a:chOff x="0" y="0"/>
            <a:chExt cx="2838450" cy="2857958"/>
          </a:xfrm>
        </p:grpSpPr>
        <p:sp>
          <p:nvSpPr>
            <p:cNvPr id="70" name="Google Shape;70;p19"/>
            <p:cNvSpPr/>
            <p:nvPr/>
          </p:nvSpPr>
          <p:spPr>
            <a:xfrm>
              <a:off x="0" y="0"/>
              <a:ext cx="2838450" cy="2857958"/>
            </a:xfrm>
            <a:custGeom>
              <a:avLst/>
              <a:gdLst/>
              <a:ahLst/>
              <a:cxnLst/>
              <a:rect l="l" t="t" r="r" b="b"/>
              <a:pathLst>
                <a:path w="2838450" h="2857958" extrusionOk="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1" name="Google Shape;71;p19"/>
            <p:cNvSpPr/>
            <p:nvPr/>
          </p:nvSpPr>
          <p:spPr>
            <a:xfrm>
              <a:off x="1" y="1"/>
              <a:ext cx="1003449" cy="1013015"/>
            </a:xfrm>
            <a:custGeom>
              <a:avLst/>
              <a:gdLst/>
              <a:ahLst/>
              <a:cxnLst/>
              <a:rect l="l" t="t" r="r" b="b"/>
              <a:pathLst>
                <a:path w="1003449" h="1013015" extrusionOk="0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72" name="Google Shape;72;p19"/>
            <p:cNvSpPr/>
            <p:nvPr/>
          </p:nvSpPr>
          <p:spPr>
            <a:xfrm>
              <a:off x="1458332" y="590133"/>
              <a:ext cx="775021" cy="775021"/>
            </a:xfrm>
            <a:custGeom>
              <a:avLst/>
              <a:gdLst/>
              <a:ahLst/>
              <a:cxnLst/>
              <a:rect l="l" t="t" r="r" b="b"/>
              <a:pathLst>
                <a:path w="775021" h="775021" extrusionOk="0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5702441" y="1061623"/>
            <a:ext cx="5723586" cy="473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>
            <a:spLocks noGrp="1"/>
          </p:cNvSpPr>
          <p:nvPr>
            <p:ph type="pic" idx="2"/>
          </p:nvPr>
        </p:nvSpPr>
        <p:spPr>
          <a:xfrm>
            <a:off x="443345" y="0"/>
            <a:ext cx="4344695" cy="635952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1">
  <p:cSld name="Timeline 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0"/>
          <p:cNvSpPr/>
          <p:nvPr/>
        </p:nvSpPr>
        <p:spPr>
          <a:xfrm>
            <a:off x="-24064" y="-4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endParaRPr sz="45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7" name="Google Shape;77;p20"/>
          <p:cNvSpPr/>
          <p:nvPr/>
        </p:nvSpPr>
        <p:spPr>
          <a:xfrm>
            <a:off x="443346" y="420493"/>
            <a:ext cx="11305309" cy="602672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914400" y="965393"/>
            <a:ext cx="7631709" cy="1091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  <a:defRPr sz="3600">
                <a:solidFill>
                  <a:schemeClr val="accent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body" idx="1"/>
          </p:nvPr>
        </p:nvSpPr>
        <p:spPr>
          <a:xfrm>
            <a:off x="914400" y="2303028"/>
            <a:ext cx="3283119" cy="41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 Black"/>
              <a:buAutoNum type="arabicPeriod"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 Black"/>
              <a:buAutoNum type="alphaLcPeriod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 Black"/>
              <a:buAutoNum type="arabicParenR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 Black"/>
              <a:buAutoNum type="alphaLcParenR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2"/>
          </p:nvPr>
        </p:nvSpPr>
        <p:spPr>
          <a:xfrm>
            <a:off x="4782159" y="2303028"/>
            <a:ext cx="3763950" cy="414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>
            <a:spLocks noGrp="1"/>
          </p:cNvSpPr>
          <p:nvPr>
            <p:ph type="pic" idx="3"/>
          </p:nvPr>
        </p:nvSpPr>
        <p:spPr>
          <a:xfrm>
            <a:off x="8989454" y="965393"/>
            <a:ext cx="3202545" cy="58926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grpSp>
        <p:nvGrpSpPr>
          <p:cNvPr id="82" name="Google Shape;82;p20"/>
          <p:cNvGrpSpPr/>
          <p:nvPr/>
        </p:nvGrpSpPr>
        <p:grpSpPr>
          <a:xfrm>
            <a:off x="9353550" y="4000041"/>
            <a:ext cx="2838450" cy="2857959"/>
            <a:chOff x="12797096" y="4000041"/>
            <a:chExt cx="2838450" cy="2857959"/>
          </a:xfrm>
        </p:grpSpPr>
        <p:sp>
          <p:nvSpPr>
            <p:cNvPr id="83" name="Google Shape;83;p20"/>
            <p:cNvSpPr/>
            <p:nvPr/>
          </p:nvSpPr>
          <p:spPr>
            <a:xfrm rot="10800000">
              <a:off x="12797096" y="4000041"/>
              <a:ext cx="2838450" cy="2857958"/>
            </a:xfrm>
            <a:custGeom>
              <a:avLst/>
              <a:gdLst/>
              <a:ahLst/>
              <a:cxnLst/>
              <a:rect l="l" t="t" r="r" b="b"/>
              <a:pathLst>
                <a:path w="2838450" h="2857958" extrusionOk="0">
                  <a:moveTo>
                    <a:pt x="1971005" y="0"/>
                  </a:moveTo>
                  <a:lnTo>
                    <a:pt x="2838450" y="0"/>
                  </a:lnTo>
                  <a:lnTo>
                    <a:pt x="2838450" y="7240"/>
                  </a:lnTo>
                  <a:cubicBezTo>
                    <a:pt x="2838450" y="1484015"/>
                    <a:pt x="1716931" y="2697914"/>
                    <a:pt x="278890" y="2843883"/>
                  </a:cubicBezTo>
                  <a:lnTo>
                    <a:pt x="0" y="2857958"/>
                  </a:lnTo>
                  <a:lnTo>
                    <a:pt x="0" y="1990580"/>
                  </a:lnTo>
                  <a:lnTo>
                    <a:pt x="190293" y="1980883"/>
                  </a:lnTo>
                  <a:cubicBezTo>
                    <a:pt x="1124600" y="1885128"/>
                    <a:pt x="1866185" y="1135788"/>
                    <a:pt x="1960910" y="2003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4" name="Google Shape;84;p20"/>
            <p:cNvSpPr/>
            <p:nvPr/>
          </p:nvSpPr>
          <p:spPr>
            <a:xfrm rot="10800000">
              <a:off x="13664918" y="4867733"/>
              <a:ext cx="1970627" cy="1990267"/>
            </a:xfrm>
            <a:custGeom>
              <a:avLst/>
              <a:gdLst/>
              <a:ahLst/>
              <a:cxnLst/>
              <a:rect l="l" t="t" r="r" b="b"/>
              <a:pathLst>
                <a:path w="1970627" h="1990267" extrusionOk="0">
                  <a:moveTo>
                    <a:pt x="0" y="0"/>
                  </a:moveTo>
                  <a:lnTo>
                    <a:pt x="1970627" y="0"/>
                  </a:lnTo>
                  <a:lnTo>
                    <a:pt x="1960534" y="200357"/>
                  </a:lnTo>
                  <a:cubicBezTo>
                    <a:pt x="1865827" y="1135608"/>
                    <a:pt x="1124383" y="1884831"/>
                    <a:pt x="190254" y="1980571"/>
                  </a:cubicBezTo>
                  <a:lnTo>
                    <a:pt x="0" y="19902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5" name="Google Shape;85;p20"/>
            <p:cNvSpPr/>
            <p:nvPr/>
          </p:nvSpPr>
          <p:spPr>
            <a:xfrm rot="10800000">
              <a:off x="14632096" y="5844983"/>
              <a:ext cx="1003449" cy="1013015"/>
            </a:xfrm>
            <a:custGeom>
              <a:avLst/>
              <a:gdLst/>
              <a:ahLst/>
              <a:cxnLst/>
              <a:rect l="l" t="t" r="r" b="b"/>
              <a:pathLst>
                <a:path w="1003449" h="1013015" extrusionOk="0">
                  <a:moveTo>
                    <a:pt x="0" y="0"/>
                  </a:moveTo>
                  <a:lnTo>
                    <a:pt x="1003449" y="0"/>
                  </a:lnTo>
                  <a:lnTo>
                    <a:pt x="998306" y="100639"/>
                  </a:lnTo>
                  <a:cubicBezTo>
                    <a:pt x="949402" y="576784"/>
                    <a:pt x="566756" y="959471"/>
                    <a:pt x="90663" y="1008380"/>
                  </a:cubicBezTo>
                  <a:lnTo>
                    <a:pt x="0" y="10130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86" name="Google Shape;86;p20"/>
            <p:cNvSpPr/>
            <p:nvPr/>
          </p:nvSpPr>
          <p:spPr>
            <a:xfrm rot="10800000">
              <a:off x="13402193" y="5492845"/>
              <a:ext cx="775021" cy="775021"/>
            </a:xfrm>
            <a:custGeom>
              <a:avLst/>
              <a:gdLst/>
              <a:ahLst/>
              <a:cxnLst/>
              <a:rect l="l" t="t" r="r" b="b"/>
              <a:pathLst>
                <a:path w="775021" h="775021" extrusionOk="0">
                  <a:moveTo>
                    <a:pt x="387511" y="775021"/>
                  </a:moveTo>
                  <a:cubicBezTo>
                    <a:pt x="601527" y="775021"/>
                    <a:pt x="775021" y="601527"/>
                    <a:pt x="775021" y="387511"/>
                  </a:cubicBezTo>
                  <a:cubicBezTo>
                    <a:pt x="775021" y="173494"/>
                    <a:pt x="601527" y="0"/>
                    <a:pt x="387511" y="0"/>
                  </a:cubicBezTo>
                  <a:cubicBezTo>
                    <a:pt x="173494" y="0"/>
                    <a:pt x="0" y="173494"/>
                    <a:pt x="0" y="387511"/>
                  </a:cubicBezTo>
                  <a:cubicBezTo>
                    <a:pt x="0" y="601527"/>
                    <a:pt x="173494" y="775021"/>
                    <a:pt x="387511" y="7750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</p:grp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24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758952" y="731520"/>
            <a:ext cx="10671048" cy="1362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28289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Arial Black"/>
              <a:buNone/>
              <a:defRPr sz="3800" b="1" i="0" u="none" strike="noStrike" cap="none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6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2899790" y="810227"/>
            <a:ext cx="6392400" cy="3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AAP SUBCOMMITTEE</a:t>
            </a:r>
            <a:br>
              <a:rPr lang="en-US"/>
            </a:br>
            <a:r>
              <a:rPr lang="en-US"/>
              <a:t>ROUNDTABLE</a:t>
            </a:r>
            <a:br>
              <a:rPr lang="en-US"/>
            </a:br>
            <a:r>
              <a:rPr lang="en-US" sz="2400">
                <a:solidFill>
                  <a:srgbClr val="EB9415"/>
                </a:solidFill>
              </a:rPr>
              <a:t>DOMAIN V - From Risk to Recommendations:  Sharing Best Practices for Higher Education Audit Teams</a:t>
            </a:r>
            <a:endParaRPr sz="2400">
              <a:solidFill>
                <a:srgbClr val="EB9415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 sz="2400">
                <a:solidFill>
                  <a:srgbClr val="EB9415"/>
                </a:solidFill>
              </a:rPr>
              <a:t>STANDARDS 13.2, 14.2, &amp; 15.2</a:t>
            </a:r>
            <a:br>
              <a:rPr lang="en-US" sz="2400">
                <a:solidFill>
                  <a:srgbClr val="EB9415"/>
                </a:solidFill>
              </a:rPr>
            </a:br>
            <a:r>
              <a:rPr lang="en-US" sz="2400">
                <a:solidFill>
                  <a:srgbClr val="EB9415"/>
                </a:solidFill>
              </a:rPr>
              <a:t>JANUARY 14,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914399" y="834635"/>
            <a:ext cx="7796464" cy="122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WRAP UP</a:t>
            </a:r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10" name="Google Shape;210;p9" descr="Magnifying glass showing decling performa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3069170"/>
            <a:ext cx="3282950" cy="218809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9"/>
          <p:cNvSpPr txBox="1">
            <a:spLocks noGrp="1"/>
          </p:cNvSpPr>
          <p:nvPr>
            <p:ph type="body" idx="2"/>
          </p:nvPr>
        </p:nvSpPr>
        <p:spPr>
          <a:xfrm>
            <a:off x="4782159" y="2303028"/>
            <a:ext cx="3284951" cy="372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/>
              <a:t>You can now talk about expectations and operational changes related to standards 13.2, 14.2, &amp; 15.2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You received some takeaways to assist you in achieving conformance with standards 13.2, 14.2, &amp; 15.2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>
            <a:spLocks noGrp="1"/>
          </p:cNvSpPr>
          <p:nvPr>
            <p:ph type="ctrTitle"/>
          </p:nvPr>
        </p:nvSpPr>
        <p:spPr>
          <a:xfrm>
            <a:off x="914401" y="849782"/>
            <a:ext cx="5715000" cy="2727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THANK </a:t>
            </a:r>
            <a:br>
              <a:rPr lang="en-US"/>
            </a:br>
            <a:r>
              <a:rPr lang="en-US"/>
              <a:t>YOU</a:t>
            </a:r>
            <a:endParaRPr/>
          </a:p>
        </p:txBody>
      </p:sp>
      <p:sp>
        <p:nvSpPr>
          <p:cNvPr id="217" name="Google Shape;217;p10"/>
          <p:cNvSpPr txBox="1">
            <a:spLocks noGrp="1"/>
          </p:cNvSpPr>
          <p:nvPr>
            <p:ph type="subTitle" idx="1"/>
          </p:nvPr>
        </p:nvSpPr>
        <p:spPr>
          <a:xfrm>
            <a:off x="914401" y="3813606"/>
            <a:ext cx="5715000" cy="223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ACUA – Best Practices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AAP Subcommittee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6583680" cy="1531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53" name="Google Shape;153;p2"/>
          <p:cNvSpPr txBox="1">
            <a:spLocks noGrp="1"/>
          </p:cNvSpPr>
          <p:nvPr>
            <p:ph type="body" idx="1"/>
          </p:nvPr>
        </p:nvSpPr>
        <p:spPr>
          <a:xfrm>
            <a:off x="914400" y="2834639"/>
            <a:ext cx="6583680" cy="387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Introduction – 5min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Breakout rooms – 13.2 – 10 min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Reconvene and introduce topic for 14.2 – 5 min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Breakout rooms – 14.2 – 10 min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Reconvene and introduce topic for 15.2 – 5 min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Breakout rooms – 15.2 – 10 min</a:t>
            </a:r>
            <a:endParaRPr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Reconvene and wrap up – 5 min</a:t>
            </a:r>
            <a:endParaRPr/>
          </a:p>
        </p:txBody>
      </p:sp>
      <p:sp>
        <p:nvSpPr>
          <p:cNvPr id="154" name="Google Shape;154;p2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b674a6a376_0_0"/>
          <p:cNvSpPr txBox="1">
            <a:spLocks noGrp="1"/>
          </p:cNvSpPr>
          <p:nvPr>
            <p:ph type="title"/>
          </p:nvPr>
        </p:nvSpPr>
        <p:spPr>
          <a:xfrm>
            <a:off x="914400" y="1057274"/>
            <a:ext cx="6583800" cy="73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 dirty="0"/>
              <a:t>Housekeeping</a:t>
            </a:r>
            <a:endParaRPr dirty="0"/>
          </a:p>
        </p:txBody>
      </p:sp>
      <p:sp>
        <p:nvSpPr>
          <p:cNvPr id="160" name="Google Shape;160;g3b674a6a376_0_0"/>
          <p:cNvSpPr txBox="1">
            <a:spLocks noGrp="1"/>
          </p:cNvSpPr>
          <p:nvPr>
            <p:ph type="body" idx="1"/>
          </p:nvPr>
        </p:nvSpPr>
        <p:spPr>
          <a:xfrm>
            <a:off x="914400" y="2169459"/>
            <a:ext cx="6583800" cy="3397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While in the main room, everyone will be muted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Recordings will be in progress in the breakout rooms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 session is scheduled for 1 hour and is CPE Eligible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	4 polling questions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There will be a post event survey</a:t>
            </a:r>
            <a:endParaRPr dirty="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 dirty="0"/>
          </a:p>
        </p:txBody>
      </p:sp>
      <p:sp>
        <p:nvSpPr>
          <p:cNvPr id="161" name="Google Shape;161;g3b674a6a376_0_0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7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914400" y="1057275"/>
            <a:ext cx="5259554" cy="1389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body" idx="1"/>
          </p:nvPr>
        </p:nvSpPr>
        <p:spPr>
          <a:xfrm>
            <a:off x="608200" y="2937925"/>
            <a:ext cx="6669300" cy="3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At the end of this session you should be able to: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en-US" sz="2000"/>
              <a:t>Articulate expectations of the new IIA Global Standards 13.2 Engagement Risk Assessments, 14.2 Analysis and Potential Engagement Findings, &amp; 15.2 Confirming the Implementation and Recommendations or Action Plans</a:t>
            </a:r>
            <a:endParaRPr sz="20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Identify operational changes your organization has made, or needs to make, to conform with the new IIA Global Standards 13.2, 14.2, &amp; 15.2</a:t>
            </a:r>
            <a:endParaRPr sz="200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Plan activities specific to your institution to achieve conformance with the new IIA Global Standards 13.2, 14.2, &amp; 15.2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000"/>
          </a:p>
          <a:p>
            <a:pPr marL="28575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endParaRPr sz="1600"/>
          </a:p>
          <a:p>
            <a:pPr marL="2857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None/>
            </a:pPr>
            <a:endParaRPr sz="1800"/>
          </a:p>
        </p:txBody>
      </p:sp>
      <p:pic>
        <p:nvPicPr>
          <p:cNvPr id="168" name="Google Shape;168;p3" descr="A person holding a microphone and standing in front of a group of peop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7743" r="27743"/>
          <a:stretch/>
        </p:blipFill>
        <p:spPr>
          <a:xfrm>
            <a:off x="7414194" y="410780"/>
            <a:ext cx="4344695" cy="6447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3460565" y="1057274"/>
            <a:ext cx="7965461" cy="99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 Black"/>
              <a:buNone/>
            </a:pPr>
            <a:r>
              <a:rPr lang="en-US"/>
              <a:t>FACILITATORS</a:t>
            </a:r>
            <a:endParaRPr/>
          </a:p>
        </p:txBody>
      </p:sp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3460500" y="2180025"/>
            <a:ext cx="7965600" cy="3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92500" lnSpcReduction="20000"/>
          </a:bodyPr>
          <a:lstStyle/>
          <a:p>
            <a:pPr marL="347472" lvl="0" indent="-3388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/>
              <a:t>Hollie Andrus, CPA, CIA – University of Utah - 25+ years audit experience in Government, 2.5 yrs in Higher Ed.</a:t>
            </a:r>
            <a:endParaRPr/>
          </a:p>
          <a:p>
            <a:pPr marL="347472" lvl="0" indent="-338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/>
              <a:t>Patty Davidson, CFE, CIA – Binghamton University.  20+ years audit experience in Government and Corporate, 3 yrs in Higher Ed.</a:t>
            </a:r>
            <a:endParaRPr/>
          </a:p>
          <a:p>
            <a:pPr marL="347472" lvl="0" indent="-338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/>
              <a:t>Jennifer Dent, CPA, CISA, CFE – University of South Florida. 15+ year audit experience in Public Accounting and Government with 3 years in Higher Ed.</a:t>
            </a:r>
            <a:endParaRPr/>
          </a:p>
          <a:p>
            <a:pPr marL="347472" lvl="0" indent="-338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/>
              <a:t>Erin Egan, CPA, CIA – Rutgers University. 25 years audit and advisory experience. 9 years in public accounting. 16 years in higher education.</a:t>
            </a:r>
            <a:endParaRPr/>
          </a:p>
          <a:p>
            <a:pPr marL="347472" lvl="0" indent="-338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/>
              <a:t>John McDaniel CPA, CIA, CISA, CRMA- University of Alabama System 20+ years of audit and operational experience in higher ed and 5 years external auditing experience.</a:t>
            </a:r>
            <a:endParaRPr/>
          </a:p>
          <a:p>
            <a:pPr marL="347472" lvl="0" indent="-33889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Char char="•"/>
            </a:pPr>
            <a:r>
              <a:rPr lang="en-US"/>
              <a:t>Agnessa Vartanova, CPA, CIA, CFE, CISA, CRMA – University of Colorado. 20+ years in external and internal audit, 5 years in higher education.</a:t>
            </a:r>
            <a:endParaRPr/>
          </a:p>
          <a:p>
            <a:pPr marL="347472" lvl="0" indent="-2331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347472" lvl="0" indent="-2331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</p:txBody>
      </p:sp>
      <p:sp>
        <p:nvSpPr>
          <p:cNvPr id="175" name="Google Shape;175;p4"/>
          <p:cNvSpPr txBox="1">
            <a:spLocks noGrp="1"/>
          </p:cNvSpPr>
          <p:nvPr>
            <p:ph type="sldNum" idx="12"/>
          </p:nvPr>
        </p:nvSpPr>
        <p:spPr>
          <a:xfrm>
            <a:off x="10358437" y="457199"/>
            <a:ext cx="1067589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"/>
          <p:cNvSpPr txBox="1">
            <a:spLocks noGrp="1"/>
          </p:cNvSpPr>
          <p:nvPr>
            <p:ph type="title"/>
          </p:nvPr>
        </p:nvSpPr>
        <p:spPr>
          <a:xfrm>
            <a:off x="4364809" y="584200"/>
            <a:ext cx="7043617" cy="170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</a:pPr>
            <a:r>
              <a:rPr lang="en-US" sz="3200"/>
              <a:t>THROUGH THE LENS OF </a:t>
            </a:r>
            <a:r>
              <a:rPr lang="en-US" sz="3200">
                <a:solidFill>
                  <a:srgbClr val="EB9415"/>
                </a:solidFill>
              </a:rPr>
              <a:t>ASSURANCE (AKA AUDIT) ENGAGEMENTS</a:t>
            </a:r>
            <a:br>
              <a:rPr lang="en-US" sz="3200"/>
            </a:br>
            <a:endParaRPr sz="1800">
              <a:solidFill>
                <a:srgbClr val="FFC000"/>
              </a:solidFill>
            </a:endParaRPr>
          </a:p>
        </p:txBody>
      </p:sp>
      <p:sp>
        <p:nvSpPr>
          <p:cNvPr id="181" name="Google Shape;181;p5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552" cy="47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82" name="Google Shape;182;p5"/>
          <p:cNvSpPr txBox="1">
            <a:spLocks noGrp="1"/>
          </p:cNvSpPr>
          <p:nvPr>
            <p:ph type="body" idx="1"/>
          </p:nvPr>
        </p:nvSpPr>
        <p:spPr>
          <a:xfrm>
            <a:off x="4382400" y="2285999"/>
            <a:ext cx="7043700" cy="37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/>
              <a:t>How have your institution’s expectations and/or operations changed?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/>
              <a:t>Which standard (13.2, 14.2, or 15.2) has been the most difficult to implement and why?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/>
              <a:t>What steps are you taking to ensure documentation is sufficient?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/>
              <a:t>How are you communicating with the client and board to meet the requirements?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/>
              <a:t>What additional adjustments have small shops had to make?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7eed6bf46_0_0"/>
          <p:cNvSpPr txBox="1">
            <a:spLocks noGrp="1"/>
          </p:cNvSpPr>
          <p:nvPr>
            <p:ph type="title"/>
          </p:nvPr>
        </p:nvSpPr>
        <p:spPr>
          <a:xfrm>
            <a:off x="4364809" y="584200"/>
            <a:ext cx="70437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</a:pPr>
            <a:r>
              <a:rPr lang="en-US" sz="3200"/>
              <a:t>PRINCIPAL 13 – PLANS ENGAGEMENTS EFFECTIVELY</a:t>
            </a:r>
            <a:br>
              <a:rPr lang="en-US" sz="3200"/>
            </a:br>
            <a:r>
              <a:rPr lang="en-US" sz="1800">
                <a:solidFill>
                  <a:srgbClr val="EB9415"/>
                </a:solidFill>
              </a:rPr>
              <a:t>STANDARD 13.2 – ENGAGEMENT RISK ASSESSMENT</a:t>
            </a:r>
            <a:endParaRPr/>
          </a:p>
        </p:txBody>
      </p:sp>
      <p:sp>
        <p:nvSpPr>
          <p:cNvPr id="188" name="Google Shape;188;g3a7eed6bf46_0_0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9" name="Google Shape;189;g3a7eed6bf46_0_0"/>
          <p:cNvSpPr txBox="1">
            <a:spLocks noGrp="1"/>
          </p:cNvSpPr>
          <p:nvPr>
            <p:ph type="body" idx="1"/>
          </p:nvPr>
        </p:nvSpPr>
        <p:spPr>
          <a:xfrm>
            <a:off x="4382409" y="2633134"/>
            <a:ext cx="7043700" cy="34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Requirements: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Understand the activity and assess relevant risks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Gather strategies, risk tolerance, GRC, processes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Learn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how the department </a:t>
            </a:r>
            <a:r>
              <a:rPr lang="en-US"/>
              <a:t>meets their objectives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Identify and evaluate the significance of risks, including those related to fraud</a:t>
            </a:r>
            <a:r>
              <a:rPr lang="en-US"/>
              <a:t>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How does your institution conduct and document your engagement risk assessments?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7eed6bf46_0_6"/>
          <p:cNvSpPr txBox="1">
            <a:spLocks noGrp="1"/>
          </p:cNvSpPr>
          <p:nvPr>
            <p:ph type="title"/>
          </p:nvPr>
        </p:nvSpPr>
        <p:spPr>
          <a:xfrm>
            <a:off x="4364809" y="584200"/>
            <a:ext cx="7043700" cy="17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</a:pPr>
            <a:r>
              <a:rPr lang="en-US" sz="3200"/>
              <a:t>PRINCIPAL 14 – CONDUCT ENGAGEMENT WORK</a:t>
            </a:r>
            <a:br>
              <a:rPr lang="en-US" sz="3200"/>
            </a:br>
            <a:r>
              <a:rPr lang="en-US" sz="1800">
                <a:solidFill>
                  <a:srgbClr val="EB9415"/>
                </a:solidFill>
              </a:rPr>
              <a:t>STANDARD 14.2 – ANALYSES AND POTENTIAL FOR ENGAGEMENT FINDINGS</a:t>
            </a:r>
            <a:br>
              <a:rPr lang="en-US" sz="3200"/>
            </a:br>
            <a:endParaRPr sz="1800">
              <a:solidFill>
                <a:srgbClr val="FFC000"/>
              </a:solidFill>
            </a:endParaRPr>
          </a:p>
        </p:txBody>
      </p:sp>
      <p:sp>
        <p:nvSpPr>
          <p:cNvPr id="195" name="Google Shape;195;g3a7eed6bf46_0_6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6" name="Google Shape;196;g3a7eed6bf46_0_6"/>
          <p:cNvSpPr txBox="1">
            <a:spLocks noGrp="1"/>
          </p:cNvSpPr>
          <p:nvPr>
            <p:ph type="body" idx="1"/>
          </p:nvPr>
        </p:nvSpPr>
        <p:spPr>
          <a:xfrm>
            <a:off x="3848450" y="2286100"/>
            <a:ext cx="8053500" cy="42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Requirements: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Must analyze relevant, reliable, and sufficient information to develop potential findings.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/>
              <a:t>Evaluate identified differences between the evaluation criteria and the existing state (condition) to determine which are reportable findings.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/>
              <a:t>How is your institution analyzing information to identify findings?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How much testing is needed for assurance engagements to develop an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</a:ext>
                </a:extLst>
              </a:rPr>
              <a:t>issue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5"/>
                  </a:ext>
                </a:extLst>
              </a:rPr>
              <a:t>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a7eed6bf46_0_12"/>
          <p:cNvSpPr txBox="1">
            <a:spLocks noGrp="1"/>
          </p:cNvSpPr>
          <p:nvPr>
            <p:ph type="title"/>
          </p:nvPr>
        </p:nvSpPr>
        <p:spPr>
          <a:xfrm>
            <a:off x="4364809" y="584200"/>
            <a:ext cx="7043700" cy="27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 Black"/>
              <a:buNone/>
            </a:pPr>
            <a:r>
              <a:rPr lang="en-US" sz="3200"/>
              <a:t>PRINCIPAL 15 – COMMUNICATE ENGAGEMENT RESULTS AND MONITOR ACTION PLANS</a:t>
            </a:r>
            <a:br>
              <a:rPr lang="en-US" sz="3200"/>
            </a:br>
            <a:r>
              <a:rPr lang="en-US" sz="1800">
                <a:solidFill>
                  <a:srgbClr val="EB9415"/>
                </a:solidFill>
              </a:rPr>
              <a:t>STANDARD 15.2 – CONFIRMING THE IMPLEMENTATION OF RECOMMENDATIONS OR ACTION PLANS</a:t>
            </a:r>
            <a:br>
              <a:rPr lang="en-US" sz="3200">
                <a:solidFill>
                  <a:srgbClr val="EB9415"/>
                </a:solidFill>
              </a:rPr>
            </a:br>
            <a:endParaRPr sz="1800">
              <a:solidFill>
                <a:srgbClr val="EB9415"/>
              </a:solidFill>
            </a:endParaRPr>
          </a:p>
        </p:txBody>
      </p:sp>
      <p:sp>
        <p:nvSpPr>
          <p:cNvPr id="202" name="Google Shape;202;g3a7eed6bf46_0_12"/>
          <p:cNvSpPr txBox="1">
            <a:spLocks noGrp="1"/>
          </p:cNvSpPr>
          <p:nvPr>
            <p:ph type="sldNum" idx="12"/>
          </p:nvPr>
        </p:nvSpPr>
        <p:spPr>
          <a:xfrm>
            <a:off x="10438475" y="457199"/>
            <a:ext cx="987600" cy="4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3" name="Google Shape;203;g3a7eed6bf46_0_12"/>
          <p:cNvSpPr txBox="1">
            <a:spLocks noGrp="1"/>
          </p:cNvSpPr>
          <p:nvPr>
            <p:ph type="body" idx="1"/>
          </p:nvPr>
        </p:nvSpPr>
        <p:spPr>
          <a:xfrm>
            <a:off x="4364808" y="3285066"/>
            <a:ext cx="7043700" cy="27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/>
              <a:t>Requirements: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Must confirm Management has implemented their action plans.</a:t>
            </a:r>
            <a:endParaRPr/>
          </a:p>
          <a:p>
            <a:pPr marL="457200" lvl="0" indent="-3581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-US"/>
              <a:t>If action not taken, the CAE should follow guidelines for acceptance of the </a:t>
            </a: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6"/>
                  </a:ext>
                </a:extLst>
              </a:rPr>
              <a:t>risks</a:t>
            </a:r>
            <a:r>
              <a:rPr lang="en-US"/>
              <a:t>.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r>
              <a:rPr lang="en-US"/>
              <a:t>How does your institution monitor and perform follow-up activities?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68085"/>
              <a:buNone/>
            </a:pPr>
            <a:r>
              <a:rPr lang="en-US" sz="2350"/>
              <a:t>Do you re-perform testing to verify implementation for assurance engagements?</a:t>
            </a:r>
            <a:endParaRPr sz="2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8CECF97277543A5E9D3D1D281E1C9" ma:contentTypeVersion="16" ma:contentTypeDescription="Create a new document." ma:contentTypeScope="" ma:versionID="31e4f86a877be5a23a5ef882ad4a875e">
  <xsd:schema xmlns:xsd="http://www.w3.org/2001/XMLSchema" xmlns:xs="http://www.w3.org/2001/XMLSchema" xmlns:p="http://schemas.microsoft.com/office/2006/metadata/properties" xmlns:ns2="6a14ffba-8f1c-4d10-af01-ae154dbd531f" xmlns:ns3="133c5f9c-3e24-4f7a-976a-7e11b5d0ad11" targetNamespace="http://schemas.microsoft.com/office/2006/metadata/properties" ma:root="true" ma:fieldsID="d50577c8a3ba2f24de8cbd9247f9b809" ns2:_="" ns3:_="">
    <xsd:import namespace="6a14ffba-8f1c-4d10-af01-ae154dbd531f"/>
    <xsd:import namespace="133c5f9c-3e24-4f7a-976a-7e11b5d0ad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Imag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ffba-8f1c-4d10-af01-ae154dbd53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eb52383-127c-47be-ae82-bafae2b473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" ma:index="23" nillable="true" ma:displayName="Image" ma:format="Thumbnail" ma:internalName="Imag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c5f9c-3e24-4f7a-976a-7e11b5d0ad1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6f57eec-5ee8-41c2-9076-598c2bb67857}" ma:internalName="TaxCatchAll" ma:showField="CatchAllData" ma:web="133c5f9c-3e24-4f7a-976a-7e11b5d0ad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14ffba-8f1c-4d10-af01-ae154dbd531f">
      <Terms xmlns="http://schemas.microsoft.com/office/infopath/2007/PartnerControls"/>
    </lcf76f155ced4ddcb4097134ff3c332f>
    <TaxCatchAll xmlns="133c5f9c-3e24-4f7a-976a-7e11b5d0ad11" xsi:nil="true"/>
    <Image xmlns="6a14ffba-8f1c-4d10-af01-ae154dbd531f" xsi:nil="true"/>
  </documentManagement>
</p:properties>
</file>

<file path=customXml/itemProps1.xml><?xml version="1.0" encoding="utf-8"?>
<ds:datastoreItem xmlns:ds="http://schemas.openxmlformats.org/officeDocument/2006/customXml" ds:itemID="{DD4905EE-83B3-4F90-B269-A41FD40092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14ffba-8f1c-4d10-af01-ae154dbd531f"/>
    <ds:schemaRef ds:uri="133c5f9c-3e24-4f7a-976a-7e11b5d0ad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1B9751-9DDF-429F-B14E-04CA2E326B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1913BD-F66F-4BA9-A9C9-A2F9B0D0B203}">
  <ds:schemaRefs>
    <ds:schemaRef ds:uri="133c5f9c-3e24-4f7a-976a-7e11b5d0ad11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6a14ffba-8f1c-4d10-af01-ae154dbd531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735</Words>
  <Application>Microsoft Office PowerPoint</Application>
  <PresentationFormat>Widescreen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Arial</vt:lpstr>
      <vt:lpstr>EB Garamond</vt:lpstr>
      <vt:lpstr>Arial Black</vt:lpstr>
      <vt:lpstr>Custom</vt:lpstr>
      <vt:lpstr>AAP SUBCOMMITTEE ROUNDTABLE DOMAIN V - From Risk to Recommendations:  Sharing Best Practices for Higher Education Audit Teams STANDARDS 13.2, 14.2, &amp; 15.2 JANUARY 14, 2026</vt:lpstr>
      <vt:lpstr>AGENDA</vt:lpstr>
      <vt:lpstr>Housekeeping</vt:lpstr>
      <vt:lpstr>OBJECTIVES</vt:lpstr>
      <vt:lpstr>FACILITATORS</vt:lpstr>
      <vt:lpstr>THROUGH THE LENS OF ASSURANCE (AKA AUDIT) ENGAGEMENTS </vt:lpstr>
      <vt:lpstr>PRINCIPAL 13 – PLANS ENGAGEMENTS EFFECTIVELY STANDARD 13.2 – ENGAGEMENT RISK ASSESSMENT</vt:lpstr>
      <vt:lpstr>PRINCIPAL 14 – CONDUCT ENGAGEMENT WORK STANDARD 14.2 – ANALYSES AND POTENTIAL FOR ENGAGEMENT FINDINGS </vt:lpstr>
      <vt:lpstr>PRINCIPAL 15 – COMMUNICATE ENGAGEMENT RESULTS AND MONITOR ACTION PLANS STANDARD 15.2 – CONFIRMING THE IMPLEMENTATION OF RECOMMENDATIONS OR ACTION PLANS </vt:lpstr>
      <vt:lpstr>WRAP UP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AAP SUBCOMMITTEE ROUNDTABLE DOMAIN V - From Risk to Recommendations:  Sharing Best Practices for Higher Education Audit Teams STANDARDS 13.2, 14.2, &amp; 15.2 JANUARY 14, 2026</dc:title>
  <dc:creator>Patty Davidson</dc:creator>
  <cp:lastModifiedBy>Lauren Diekhoff</cp:lastModifiedBy>
  <cp:revision>2</cp:revision>
  <dcterms:created xsi:type="dcterms:W3CDTF">2025-11-17T13:40:21Z</dcterms:created>
  <dcterms:modified xsi:type="dcterms:W3CDTF">2026-01-14T15:25:53Z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0x010100A2D8CECF97277543A5E9D3D1D281E1C9</vt:lpwstr>
  </property>
  <property fmtid="{D5CDD505-2E9C-101B-9397-08002B2CF9AE}" pid="3" name="MediaServiceImageTags">
    <vt:lpwstr/>
  </property>
</Properties>
</file>