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147471145" r:id="rId6"/>
    <p:sldId id="257" r:id="rId7"/>
    <p:sldId id="267" r:id="rId8"/>
    <p:sldId id="2147471151" r:id="rId9"/>
    <p:sldId id="2147471148" r:id="rId10"/>
    <p:sldId id="2147471155" r:id="rId11"/>
    <p:sldId id="2147471153" r:id="rId12"/>
    <p:sldId id="259" r:id="rId13"/>
    <p:sldId id="268" r:id="rId14"/>
    <p:sldId id="2147471157" r:id="rId15"/>
    <p:sldId id="271" r:id="rId16"/>
    <p:sldId id="274" r:id="rId17"/>
    <p:sldId id="2147471156" r:id="rId18"/>
    <p:sldId id="279" r:id="rId19"/>
    <p:sldId id="276" r:id="rId20"/>
    <p:sldId id="280" r:id="rId21"/>
    <p:sldId id="281" r:id="rId22"/>
    <p:sldId id="283" r:id="rId23"/>
    <p:sldId id="285" r:id="rId24"/>
    <p:sldId id="286" r:id="rId25"/>
    <p:sldId id="288" r:id="rId26"/>
    <p:sldId id="291" r:id="rId27"/>
    <p:sldId id="2147471158" r:id="rId28"/>
    <p:sldId id="262" r:id="rId29"/>
    <p:sldId id="2147471159" r:id="rId30"/>
    <p:sldId id="214747114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249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Melissa B." userId="2293687d-5ffb-487f-a0c9-a9f1d49f9de2" providerId="ADAL" clId="{A39BD682-5EAA-4EC3-B33F-323EA1E36D1F}"/>
    <pc:docChg chg="modSld">
      <pc:chgData name="Hall, Melissa B." userId="2293687d-5ffb-487f-a0c9-a9f1d49f9de2" providerId="ADAL" clId="{A39BD682-5EAA-4EC3-B33F-323EA1E36D1F}" dt="2025-09-06T01:07:33.958" v="332" actId="12"/>
      <pc:docMkLst>
        <pc:docMk/>
      </pc:docMkLst>
      <pc:sldChg chg="modSp mod">
        <pc:chgData name="Hall, Melissa B." userId="2293687d-5ffb-487f-a0c9-a9f1d49f9de2" providerId="ADAL" clId="{A39BD682-5EAA-4EC3-B33F-323EA1E36D1F}" dt="2025-09-06T01:02:40.051" v="191" actId="20577"/>
        <pc:sldMkLst>
          <pc:docMk/>
          <pc:sldMk cId="2131894528" sldId="259"/>
        </pc:sldMkLst>
        <pc:spChg chg="mod">
          <ac:chgData name="Hall, Melissa B." userId="2293687d-5ffb-487f-a0c9-a9f1d49f9de2" providerId="ADAL" clId="{A39BD682-5EAA-4EC3-B33F-323EA1E36D1F}" dt="2025-09-06T01:02:40.051" v="191" actId="20577"/>
          <ac:spMkLst>
            <pc:docMk/>
            <pc:sldMk cId="2131894528" sldId="259"/>
            <ac:spMk id="3" creationId="{CC3D6B4B-EA75-3357-F27F-AD0CFB247BA2}"/>
          </ac:spMkLst>
        </pc:spChg>
      </pc:sldChg>
      <pc:sldChg chg="modSp mod">
        <pc:chgData name="Hall, Melissa B." userId="2293687d-5ffb-487f-a0c9-a9f1d49f9de2" providerId="ADAL" clId="{A39BD682-5EAA-4EC3-B33F-323EA1E36D1F}" dt="2025-09-06T01:04:38.010" v="251" actId="6549"/>
        <pc:sldMkLst>
          <pc:docMk/>
          <pc:sldMk cId="485147541" sldId="274"/>
        </pc:sldMkLst>
        <pc:spChg chg="mod">
          <ac:chgData name="Hall, Melissa B." userId="2293687d-5ffb-487f-a0c9-a9f1d49f9de2" providerId="ADAL" clId="{A39BD682-5EAA-4EC3-B33F-323EA1E36D1F}" dt="2025-09-06T01:04:38.010" v="251" actId="6549"/>
          <ac:spMkLst>
            <pc:docMk/>
            <pc:sldMk cId="485147541" sldId="274"/>
            <ac:spMk id="3" creationId="{74766C79-792C-BA50-E27C-647EC0F65B9A}"/>
          </ac:spMkLst>
        </pc:spChg>
      </pc:sldChg>
      <pc:sldChg chg="modSp mod">
        <pc:chgData name="Hall, Melissa B." userId="2293687d-5ffb-487f-a0c9-a9f1d49f9de2" providerId="ADAL" clId="{A39BD682-5EAA-4EC3-B33F-323EA1E36D1F}" dt="2025-09-06T01:05:22.620" v="311" actId="20577"/>
        <pc:sldMkLst>
          <pc:docMk/>
          <pc:sldMk cId="3246544553" sldId="279"/>
        </pc:sldMkLst>
        <pc:spChg chg="mod">
          <ac:chgData name="Hall, Melissa B." userId="2293687d-5ffb-487f-a0c9-a9f1d49f9de2" providerId="ADAL" clId="{A39BD682-5EAA-4EC3-B33F-323EA1E36D1F}" dt="2025-09-06T01:05:22.620" v="311" actId="20577"/>
          <ac:spMkLst>
            <pc:docMk/>
            <pc:sldMk cId="3246544553" sldId="279"/>
            <ac:spMk id="3" creationId="{8C7DBC1C-2B5F-553C-A99C-3137EED015A1}"/>
          </ac:spMkLst>
        </pc:spChg>
      </pc:sldChg>
      <pc:sldChg chg="modSp mod">
        <pc:chgData name="Hall, Melissa B." userId="2293687d-5ffb-487f-a0c9-a9f1d49f9de2" providerId="ADAL" clId="{A39BD682-5EAA-4EC3-B33F-323EA1E36D1F}" dt="2025-09-06T01:06:16.196" v="331" actId="20577"/>
        <pc:sldMkLst>
          <pc:docMk/>
          <pc:sldMk cId="1595233144" sldId="280"/>
        </pc:sldMkLst>
        <pc:spChg chg="mod">
          <ac:chgData name="Hall, Melissa B." userId="2293687d-5ffb-487f-a0c9-a9f1d49f9de2" providerId="ADAL" clId="{A39BD682-5EAA-4EC3-B33F-323EA1E36D1F}" dt="2025-09-06T01:06:16.196" v="331" actId="20577"/>
          <ac:spMkLst>
            <pc:docMk/>
            <pc:sldMk cId="1595233144" sldId="280"/>
            <ac:spMk id="3" creationId="{07DC85B1-F4FB-3C22-9CF2-622BC7958A6C}"/>
          </ac:spMkLst>
        </pc:spChg>
      </pc:sldChg>
      <pc:sldChg chg="modSp mod">
        <pc:chgData name="Hall, Melissa B." userId="2293687d-5ffb-487f-a0c9-a9f1d49f9de2" providerId="ADAL" clId="{A39BD682-5EAA-4EC3-B33F-323EA1E36D1F}" dt="2025-09-06T01:07:33.958" v="332" actId="12"/>
        <pc:sldMkLst>
          <pc:docMk/>
          <pc:sldMk cId="511439745" sldId="286"/>
        </pc:sldMkLst>
        <pc:spChg chg="mod">
          <ac:chgData name="Hall, Melissa B." userId="2293687d-5ffb-487f-a0c9-a9f1d49f9de2" providerId="ADAL" clId="{A39BD682-5EAA-4EC3-B33F-323EA1E36D1F}" dt="2025-09-06T01:07:33.958" v="332" actId="12"/>
          <ac:spMkLst>
            <pc:docMk/>
            <pc:sldMk cId="511439745" sldId="286"/>
            <ac:spMk id="3" creationId="{AF5BF746-FBD0-8A7A-4C55-76EA5F1BD765}"/>
          </ac:spMkLst>
        </pc:spChg>
      </pc:sldChg>
      <pc:sldChg chg="modSp mod">
        <pc:chgData name="Hall, Melissa B." userId="2293687d-5ffb-487f-a0c9-a9f1d49f9de2" providerId="ADAL" clId="{A39BD682-5EAA-4EC3-B33F-323EA1E36D1F}" dt="2025-09-06T00:58:42.170" v="6" actId="6549"/>
        <pc:sldMkLst>
          <pc:docMk/>
          <pc:sldMk cId="3175938679" sldId="2147471145"/>
        </pc:sldMkLst>
        <pc:spChg chg="mod">
          <ac:chgData name="Hall, Melissa B." userId="2293687d-5ffb-487f-a0c9-a9f1d49f9de2" providerId="ADAL" clId="{A39BD682-5EAA-4EC3-B33F-323EA1E36D1F}" dt="2025-09-06T00:58:42.170" v="6" actId="6549"/>
          <ac:spMkLst>
            <pc:docMk/>
            <pc:sldMk cId="3175938679" sldId="2147471145"/>
            <ac:spMk id="11" creationId="{AD00E921-48DF-224E-90B2-36A4515371CD}"/>
          </ac:spMkLst>
        </pc:spChg>
      </pc:sldChg>
      <pc:sldChg chg="modSp mod">
        <pc:chgData name="Hall, Melissa B." userId="2293687d-5ffb-487f-a0c9-a9f1d49f9de2" providerId="ADAL" clId="{A39BD682-5EAA-4EC3-B33F-323EA1E36D1F}" dt="2025-09-06T01:01:31.070" v="66" actId="255"/>
        <pc:sldMkLst>
          <pc:docMk/>
          <pc:sldMk cId="3033350142" sldId="2147471155"/>
        </pc:sldMkLst>
        <pc:spChg chg="mod">
          <ac:chgData name="Hall, Melissa B." userId="2293687d-5ffb-487f-a0c9-a9f1d49f9de2" providerId="ADAL" clId="{A39BD682-5EAA-4EC3-B33F-323EA1E36D1F}" dt="2025-09-06T00:59:28.844" v="7" actId="255"/>
          <ac:spMkLst>
            <pc:docMk/>
            <pc:sldMk cId="3033350142" sldId="2147471155"/>
            <ac:spMk id="42" creationId="{D8DFB0D9-B3E4-5349-2802-42C3C90F48C5}"/>
          </ac:spMkLst>
        </pc:spChg>
        <pc:spChg chg="mod">
          <ac:chgData name="Hall, Melissa B." userId="2293687d-5ffb-487f-a0c9-a9f1d49f9de2" providerId="ADAL" clId="{A39BD682-5EAA-4EC3-B33F-323EA1E36D1F}" dt="2025-09-06T01:01:31.070" v="66" actId="255"/>
          <ac:spMkLst>
            <pc:docMk/>
            <pc:sldMk cId="3033350142" sldId="2147471155"/>
            <ac:spMk id="44" creationId="{644CAC07-5B97-FA5C-750A-704B097BB66B}"/>
          </ac:spMkLst>
        </pc:spChg>
        <pc:spChg chg="mod">
          <ac:chgData name="Hall, Melissa B." userId="2293687d-5ffb-487f-a0c9-a9f1d49f9de2" providerId="ADAL" clId="{A39BD682-5EAA-4EC3-B33F-323EA1E36D1F}" dt="2025-09-06T00:59:51.567" v="9" actId="255"/>
          <ac:spMkLst>
            <pc:docMk/>
            <pc:sldMk cId="3033350142" sldId="2147471155"/>
            <ac:spMk id="46" creationId="{8B0B552B-6CFF-8DEF-89DA-932471EAFFAB}"/>
          </ac:spMkLst>
        </pc:spChg>
        <pc:spChg chg="mod">
          <ac:chgData name="Hall, Melissa B." userId="2293687d-5ffb-487f-a0c9-a9f1d49f9de2" providerId="ADAL" clId="{A39BD682-5EAA-4EC3-B33F-323EA1E36D1F}" dt="2025-09-06T01:00:00.146" v="10" actId="255"/>
          <ac:spMkLst>
            <pc:docMk/>
            <pc:sldMk cId="3033350142" sldId="2147471155"/>
            <ac:spMk id="48" creationId="{3FDB02C4-75AD-9881-FDB3-A41D3F090D43}"/>
          </ac:spMkLst>
        </pc:spChg>
        <pc:spChg chg="mod">
          <ac:chgData name="Hall, Melissa B." userId="2293687d-5ffb-487f-a0c9-a9f1d49f9de2" providerId="ADAL" clId="{A39BD682-5EAA-4EC3-B33F-323EA1E36D1F}" dt="2025-09-06T00:59:38.558" v="8" actId="255"/>
          <ac:spMkLst>
            <pc:docMk/>
            <pc:sldMk cId="3033350142" sldId="2147471155"/>
            <ac:spMk id="50" creationId="{71EB5FD6-394B-6AFD-D1E7-85016A5F5692}"/>
          </ac:spMkLst>
        </pc:spChg>
        <pc:spChg chg="mod">
          <ac:chgData name="Hall, Melissa B." userId="2293687d-5ffb-487f-a0c9-a9f1d49f9de2" providerId="ADAL" clId="{A39BD682-5EAA-4EC3-B33F-323EA1E36D1F}" dt="2025-09-06T01:01:13.757" v="65" actId="14100"/>
          <ac:spMkLst>
            <pc:docMk/>
            <pc:sldMk cId="3033350142" sldId="2147471155"/>
            <ac:spMk id="52" creationId="{79DA99AA-1072-6D39-BFFF-C332CBA934F9}"/>
          </ac:spMkLst>
        </pc:spChg>
      </pc:sldChg>
      <pc:sldChg chg="modSp mod">
        <pc:chgData name="Hall, Melissa B." userId="2293687d-5ffb-487f-a0c9-a9f1d49f9de2" providerId="ADAL" clId="{A39BD682-5EAA-4EC3-B33F-323EA1E36D1F}" dt="2025-09-06T01:04:48.993" v="252" actId="1076"/>
        <pc:sldMkLst>
          <pc:docMk/>
          <pc:sldMk cId="3238877389" sldId="2147471156"/>
        </pc:sldMkLst>
        <pc:spChg chg="mod">
          <ac:chgData name="Hall, Melissa B." userId="2293687d-5ffb-487f-a0c9-a9f1d49f9de2" providerId="ADAL" clId="{A39BD682-5EAA-4EC3-B33F-323EA1E36D1F}" dt="2025-09-06T01:04:48.993" v="252" actId="1076"/>
          <ac:spMkLst>
            <pc:docMk/>
            <pc:sldMk cId="3238877389" sldId="2147471156"/>
            <ac:spMk id="3" creationId="{883421E4-95ED-9CCC-EAC5-C5163170733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153F44-6F82-01EF-85E2-77F109BDDA0B}"/>
              </a:ext>
            </a:extLst>
          </p:cNvPr>
          <p:cNvSpPr>
            <a:spLocks noGrp="1"/>
          </p:cNvSpPr>
          <p:nvPr>
            <p:ph type="dt" sz="half" idx="10"/>
          </p:nvPr>
        </p:nvSpPr>
        <p:spPr>
          <a:xfrm>
            <a:off x="838200" y="6356350"/>
            <a:ext cx="2743200" cy="365125"/>
          </a:xfrm>
          <a:prstGeom prst="rect">
            <a:avLst/>
          </a:prstGeom>
        </p:spPr>
        <p:txBody>
          <a:bodyPr/>
          <a:lstStyle/>
          <a:p>
            <a:fld id="{24C5B2C3-793A-0643-8092-D5177A4F69DE}" type="datetimeFigureOut">
              <a:rPr lang="en-US" smtClean="0"/>
              <a:t>9/8/2025</a:t>
            </a:fld>
            <a:endParaRPr lang="en-US" dirty="0"/>
          </a:p>
        </p:txBody>
      </p:sp>
      <p:sp>
        <p:nvSpPr>
          <p:cNvPr id="5" name="Footer Placeholder 4">
            <a:extLst>
              <a:ext uri="{FF2B5EF4-FFF2-40B4-BE49-F238E27FC236}">
                <a16:creationId xmlns:a16="http://schemas.microsoft.com/office/drawing/2014/main" id="{8D3F79B1-5CF0-75C3-4064-D3175C7CDB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AC96E6-0A10-F393-A03C-C5FCA1D494E9}"/>
              </a:ext>
            </a:extLst>
          </p:cNvPr>
          <p:cNvSpPr>
            <a:spLocks noGrp="1"/>
          </p:cNvSpPr>
          <p:nvPr>
            <p:ph type="sldNum" sz="quarter" idx="12"/>
          </p:nvPr>
        </p:nvSpPr>
        <p:spPr/>
        <p:txBody>
          <a:bodyPr/>
          <a:lstStyle/>
          <a:p>
            <a:fld id="{3AAA44ED-9197-814F-BA75-E2BCE3B496B8}" type="slidenum">
              <a:rPr lang="en-US" smtClean="0"/>
              <a:t>‹#›</a:t>
            </a:fld>
            <a:endParaRPr lang="en-US" dirty="0"/>
          </a:p>
        </p:txBody>
      </p:sp>
      <p:pic>
        <p:nvPicPr>
          <p:cNvPr id="8" name="Picture 7" descr="A blue background with white text and blue and orange stripes&#10;&#10;AI-generated content may be incorrect.">
            <a:extLst>
              <a:ext uri="{FF2B5EF4-FFF2-40B4-BE49-F238E27FC236}">
                <a16:creationId xmlns:a16="http://schemas.microsoft.com/office/drawing/2014/main" id="{B24EBAC4-546A-88E5-DA6A-6A28C8BA619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085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CA4A-9850-F974-C95D-B473E1471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ABAD17-BC13-D726-C0A8-A47DBDFA78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68D42A1-0D01-B28E-0652-D96A49E36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516701B-B72A-430F-AAA9-DB3C677FD50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31357F7-F7CB-2CA3-0946-2CE6C5691598}"/>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324926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6F62-9C9E-57FE-7091-BC2D1B23F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5FB14D-AF3B-E142-3692-A1E3E5B55F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8E7EFD-14BC-CF90-3488-FC97421261F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D64DFDA-DD63-5F56-BBFB-847A7709119A}"/>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200957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21A373-8E26-6FFD-E70F-DB228A126C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7991B-ABA6-47C8-2834-6534394E5E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A0793F-3834-4509-40CA-485D027152F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CECF1C1-2660-15F3-52B2-69F6A82A5046}"/>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283927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84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0CA9-C940-823D-BAE7-B7BF6F1A75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53CA8F-0880-D4BB-18B4-CB88F7C57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D3F79B1-5CF0-75C3-4064-D3175C7CDB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AC96E6-0A10-F393-A03C-C5FCA1D494E9}"/>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24618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5104-59F0-BE80-59F4-F998F018D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ACEA6-8947-5617-C0B8-2BC8A0080F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17524CC-23D7-5AB6-7440-5634751F9B5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DE20914-C5FC-EDBC-9AA7-FF78357DE3AB}"/>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403690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7A57-551A-C354-C6B0-4F79245C7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E5EEE3-B501-5A87-9506-7F022EF34D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99AF664-C00B-1276-9A8B-671569BD08B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6FBC57C-2730-8646-204B-567F8ADC1617}"/>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422861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4D1E-EDCC-5D9B-E30C-4716F1F0CE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41C49-4034-60D6-BCAB-6A7167045C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B16E76-A099-697C-5DFD-FFC4A487E0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D71B5F0-96D3-03E1-53DC-4583826F087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BF43C7C-9F6A-54C2-41A5-B67761A5690F}"/>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405010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66EB-7830-EC9F-F344-5098D6B813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B4E1DC-D9C7-A9B4-C73D-D3A296A5A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1B02C-AA27-2D15-34EE-32866A875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F12F6-2D5E-AE8E-0B49-060454891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3DA485-8C1C-D5A3-43EB-64E3C793AF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C81264B-475E-4DC8-4C96-28E1ACD98BC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FC3EC19-2E88-0438-69C7-0C2F542345CE}"/>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260521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A1CE-ED3D-96B9-54DB-E6D94DA6716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5F10B2E-5153-28E8-9A06-402A4F7C169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38D2FC2-E8AD-8B39-E721-F7FDDBBF187C}"/>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185283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E6CD02-0B9B-4632-A39A-4EBA7822B09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83A8418-E1C3-3B21-B861-0D87FFBB4E33}"/>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60451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048C-88FB-9DAB-B69C-F79CE23DF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79C2E-0A8E-F4BF-41FF-F8466D8F3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E0564-2979-781E-8C48-9FCD9E91C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4D03DB8-7748-BCFE-AC4A-71263149DCC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B5B92AA-93A2-9CFC-DDE3-5DDF5E08133F}"/>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404505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7F440A-F1C4-C103-10FE-2D874C3C3893}"/>
              </a:ext>
            </a:extLst>
          </p:cNvPr>
          <p:cNvPicPr>
            <a:picLocks noChangeAspect="1"/>
          </p:cNvPicPr>
          <p:nvPr userDrawn="1"/>
        </p:nvPicPr>
        <p:blipFill>
          <a:blip r:embed="rId15"/>
          <a:stretch>
            <a:fillRect/>
          </a:stretch>
        </p:blipFill>
        <p:spPr>
          <a:xfrm>
            <a:off x="0" y="6286500"/>
            <a:ext cx="12192000" cy="571500"/>
          </a:xfrm>
          <a:prstGeom prst="rect">
            <a:avLst/>
          </a:prstGeom>
        </p:spPr>
      </p:pic>
      <p:sp>
        <p:nvSpPr>
          <p:cNvPr id="2" name="Title Placeholder 1">
            <a:extLst>
              <a:ext uri="{FF2B5EF4-FFF2-40B4-BE49-F238E27FC236}">
                <a16:creationId xmlns:a16="http://schemas.microsoft.com/office/drawing/2014/main" id="{D5B5CF38-8E4F-8A27-F588-5A454B639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D7D1C1-2671-E16F-C122-2058697C4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14DC6CB-2260-F4CA-D3DC-F26BFB044957}"/>
              </a:ext>
            </a:extLst>
          </p:cNvPr>
          <p:cNvSpPr>
            <a:spLocks noGrp="1"/>
          </p:cNvSpPr>
          <p:nvPr>
            <p:ph type="sldNum" sz="quarter" idx="4"/>
          </p:nvPr>
        </p:nvSpPr>
        <p:spPr>
          <a:xfrm>
            <a:off x="8714927" y="6389687"/>
            <a:ext cx="2743200" cy="365125"/>
          </a:xfrm>
          <a:prstGeom prst="rect">
            <a:avLst/>
          </a:prstGeom>
        </p:spPr>
        <p:txBody>
          <a:bodyPr vert="horz" lIns="91440" tIns="45720" rIns="91440" bIns="45720" rtlCol="0" anchor="ctr"/>
          <a:lstStyle>
            <a:lvl1pPr algn="r">
              <a:defRPr sz="1600" b="1">
                <a:solidFill>
                  <a:schemeClr val="bg1"/>
                </a:solidFill>
              </a:defRPr>
            </a:lvl1pPr>
          </a:lstStyle>
          <a:p>
            <a:fld id="{3AAA44ED-9197-814F-BA75-E2BCE3B496B8}" type="slidenum">
              <a:rPr lang="en-US" smtClean="0"/>
              <a:pPr/>
              <a:t>‹#›</a:t>
            </a:fld>
            <a:endParaRPr lang="en-US" dirty="0"/>
          </a:p>
        </p:txBody>
      </p:sp>
    </p:spTree>
    <p:extLst>
      <p:ext uri="{BB962C8B-B14F-4D97-AF65-F5344CB8AC3E}">
        <p14:creationId xmlns:p14="http://schemas.microsoft.com/office/powerpoint/2010/main" val="406814710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520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74D2-F641-BE9A-B518-37C41C8AF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24766-3FF0-8BA0-2FC0-41872CB9BAFA}"/>
              </a:ext>
            </a:extLst>
          </p:cNvPr>
          <p:cNvSpPr>
            <a:spLocks noGrp="1"/>
          </p:cNvSpPr>
          <p:nvPr>
            <p:ph type="title"/>
          </p:nvPr>
        </p:nvSpPr>
        <p:spPr>
          <a:xfrm>
            <a:off x="765048" y="127826"/>
            <a:ext cx="10515600" cy="1838959"/>
          </a:xfrm>
        </p:spPr>
        <p:txBody>
          <a:bodyPr>
            <a:normAutofit/>
          </a:bodyPr>
          <a:lstStyle/>
          <a:p>
            <a:pPr algn="ctr"/>
            <a:r>
              <a:rPr lang="en-US" sz="4400" dirty="0"/>
              <a:t>Case study #1 Dual Employment Group Discussion </a:t>
            </a:r>
          </a:p>
        </p:txBody>
      </p:sp>
      <p:sp>
        <p:nvSpPr>
          <p:cNvPr id="3" name="Text Placeholder 2">
            <a:extLst>
              <a:ext uri="{FF2B5EF4-FFF2-40B4-BE49-F238E27FC236}">
                <a16:creationId xmlns:a16="http://schemas.microsoft.com/office/drawing/2014/main" id="{8BB19B5A-ECE8-A8F9-39D7-1FE5B187C52F}"/>
              </a:ext>
            </a:extLst>
          </p:cNvPr>
          <p:cNvSpPr>
            <a:spLocks noGrp="1"/>
          </p:cNvSpPr>
          <p:nvPr>
            <p:ph type="body" idx="1"/>
          </p:nvPr>
        </p:nvSpPr>
        <p:spPr>
          <a:xfrm>
            <a:off x="831850" y="2651761"/>
            <a:ext cx="9802622" cy="3127247"/>
          </a:xfrm>
        </p:spPr>
        <p:txBody>
          <a:bodyPr>
            <a:normAutofit lnSpcReduction="10000"/>
          </a:bodyPr>
          <a:lstStyle/>
          <a:p>
            <a:pPr marL="342900" indent="-342900">
              <a:buFont typeface="Arial" panose="020B0604020202020204" pitchFamily="34" charset="0"/>
              <a:buChar char="•"/>
            </a:pPr>
            <a:r>
              <a:rPr lang="en-US" dirty="0"/>
              <a:t>What are the University resources that should be reviewed? </a:t>
            </a:r>
          </a:p>
          <a:p>
            <a:endParaRPr lang="en-US" dirty="0"/>
          </a:p>
          <a:p>
            <a:pPr marL="342900" indent="-342900">
              <a:buFont typeface="Arial" panose="020B0604020202020204" pitchFamily="34" charset="0"/>
              <a:buChar char="•"/>
            </a:pPr>
            <a:r>
              <a:rPr lang="en-US" dirty="0"/>
              <a:t>What are the publicly available resources that should be reviewed?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are the investigation approaches and considerations?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are some preventative controls? </a:t>
            </a:r>
          </a:p>
        </p:txBody>
      </p:sp>
    </p:spTree>
    <p:extLst>
      <p:ext uri="{BB962C8B-B14F-4D97-AF65-F5344CB8AC3E}">
        <p14:creationId xmlns:p14="http://schemas.microsoft.com/office/powerpoint/2010/main" val="76249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7A7B1-7E66-9354-4A4C-1E544A12CB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55595-FB00-9330-A695-9C9D0489D61E}"/>
              </a:ext>
            </a:extLst>
          </p:cNvPr>
          <p:cNvSpPr>
            <a:spLocks noGrp="1"/>
          </p:cNvSpPr>
          <p:nvPr>
            <p:ph type="title"/>
          </p:nvPr>
        </p:nvSpPr>
        <p:spPr>
          <a:xfrm>
            <a:off x="838200" y="328549"/>
            <a:ext cx="10515600" cy="1325563"/>
          </a:xfrm>
        </p:spPr>
        <p:txBody>
          <a:bodyPr/>
          <a:lstStyle/>
          <a:p>
            <a:pPr algn="ctr"/>
            <a:r>
              <a:rPr lang="en-US" dirty="0"/>
              <a:t>Case Study #1 Dual Employment Investigation Results </a:t>
            </a:r>
          </a:p>
        </p:txBody>
      </p:sp>
      <p:sp>
        <p:nvSpPr>
          <p:cNvPr id="3" name="Content Placeholder 2">
            <a:extLst>
              <a:ext uri="{FF2B5EF4-FFF2-40B4-BE49-F238E27FC236}">
                <a16:creationId xmlns:a16="http://schemas.microsoft.com/office/drawing/2014/main" id="{994B5CD9-B389-51EC-BD9E-B50EB0C73226}"/>
              </a:ext>
            </a:extLst>
          </p:cNvPr>
          <p:cNvSpPr>
            <a:spLocks noGrp="1"/>
          </p:cNvSpPr>
          <p:nvPr>
            <p:ph sz="half" idx="1"/>
          </p:nvPr>
        </p:nvSpPr>
        <p:spPr>
          <a:xfrm>
            <a:off x="838200" y="1825625"/>
            <a:ext cx="10134600" cy="4351338"/>
          </a:xfrm>
        </p:spPr>
        <p:txBody>
          <a:bodyPr/>
          <a:lstStyle/>
          <a:p>
            <a:r>
              <a:rPr lang="en-US" dirty="0">
                <a:solidFill>
                  <a:schemeClr val="accent6"/>
                </a:solidFill>
              </a:rPr>
              <a:t>Faculty member continued to work as a “consultant” with Alibaba subsidiary after return from Leave of Absence from 2018 – 2021</a:t>
            </a:r>
          </a:p>
          <a:p>
            <a:r>
              <a:rPr lang="en-US" dirty="0">
                <a:solidFill>
                  <a:schemeClr val="accent6"/>
                </a:solidFill>
              </a:rPr>
              <a:t>“Consultant” arrangement included salary + $4M stock options</a:t>
            </a:r>
          </a:p>
          <a:p>
            <a:r>
              <a:rPr lang="en-US" dirty="0">
                <a:solidFill>
                  <a:schemeClr val="accent6"/>
                </a:solidFill>
              </a:rPr>
              <a:t>Faculty member claimed continued appointment was honorary</a:t>
            </a:r>
          </a:p>
          <a:p>
            <a:r>
              <a:rPr lang="en-US" dirty="0">
                <a:solidFill>
                  <a:schemeClr val="accent6"/>
                </a:solidFill>
              </a:rPr>
              <a:t>Research work with University and Company were very similar</a:t>
            </a:r>
          </a:p>
          <a:p>
            <a:r>
              <a:rPr lang="en-US" dirty="0">
                <a:solidFill>
                  <a:schemeClr val="accent6"/>
                </a:solidFill>
              </a:rPr>
              <a:t>Approximately $300,000 of unallowable salary costs had to be returned</a:t>
            </a:r>
          </a:p>
        </p:txBody>
      </p:sp>
    </p:spTree>
    <p:extLst>
      <p:ext uri="{BB962C8B-B14F-4D97-AF65-F5344CB8AC3E}">
        <p14:creationId xmlns:p14="http://schemas.microsoft.com/office/powerpoint/2010/main" val="414648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1F470-B874-DEFD-9F79-851A994F0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4A14D-D50E-8D2E-5419-48DC80106192}"/>
              </a:ext>
            </a:extLst>
          </p:cNvPr>
          <p:cNvSpPr>
            <a:spLocks noGrp="1"/>
          </p:cNvSpPr>
          <p:nvPr>
            <p:ph type="title"/>
          </p:nvPr>
        </p:nvSpPr>
        <p:spPr/>
        <p:txBody>
          <a:bodyPr/>
          <a:lstStyle/>
          <a:p>
            <a:pPr algn="ctr"/>
            <a:r>
              <a:rPr lang="en-US" dirty="0"/>
              <a:t>Case Study #1 Dual Employment Lessons learned</a:t>
            </a:r>
          </a:p>
        </p:txBody>
      </p:sp>
      <p:sp>
        <p:nvSpPr>
          <p:cNvPr id="3" name="Content Placeholder 2">
            <a:extLst>
              <a:ext uri="{FF2B5EF4-FFF2-40B4-BE49-F238E27FC236}">
                <a16:creationId xmlns:a16="http://schemas.microsoft.com/office/drawing/2014/main" id="{5393F4EA-F10D-E7B5-3813-E9EF708C6398}"/>
              </a:ext>
            </a:extLst>
          </p:cNvPr>
          <p:cNvSpPr>
            <a:spLocks noGrp="1"/>
          </p:cNvSpPr>
          <p:nvPr>
            <p:ph sz="half" idx="1"/>
          </p:nvPr>
        </p:nvSpPr>
        <p:spPr>
          <a:xfrm>
            <a:off x="838200" y="1825625"/>
            <a:ext cx="10235184" cy="4351338"/>
          </a:xfrm>
        </p:spPr>
        <p:txBody>
          <a:bodyPr>
            <a:normAutofit/>
          </a:bodyPr>
          <a:lstStyle/>
          <a:p>
            <a:r>
              <a:rPr lang="en-US" dirty="0">
                <a:solidFill>
                  <a:schemeClr val="accent6"/>
                </a:solidFill>
              </a:rPr>
              <a:t>Inherent risk allowing leave of absences with foreign entities </a:t>
            </a:r>
          </a:p>
          <a:p>
            <a:pPr marL="0" indent="0">
              <a:buNone/>
            </a:pPr>
            <a:r>
              <a:rPr lang="en-US" dirty="0">
                <a:solidFill>
                  <a:schemeClr val="accent6"/>
                </a:solidFill>
              </a:rPr>
              <a:t> </a:t>
            </a:r>
          </a:p>
          <a:p>
            <a:r>
              <a:rPr lang="en-US" dirty="0">
                <a:solidFill>
                  <a:schemeClr val="accent6"/>
                </a:solidFill>
              </a:rPr>
              <a:t>Consulting  is often allowable, with disclosure and management</a:t>
            </a:r>
          </a:p>
          <a:p>
            <a:endParaRPr lang="en-US" dirty="0">
              <a:solidFill>
                <a:schemeClr val="accent6"/>
              </a:solidFill>
            </a:endParaRPr>
          </a:p>
          <a:p>
            <a:r>
              <a:rPr lang="en-US" dirty="0">
                <a:solidFill>
                  <a:schemeClr val="accent6"/>
                </a:solidFill>
              </a:rPr>
              <a:t>Employment has commitments and often very lucrative </a:t>
            </a:r>
          </a:p>
          <a:p>
            <a:endParaRPr lang="en-US" dirty="0">
              <a:solidFill>
                <a:schemeClr val="accent6"/>
              </a:solidFill>
            </a:endParaRPr>
          </a:p>
          <a:p>
            <a:r>
              <a:rPr lang="en-US" dirty="0">
                <a:solidFill>
                  <a:schemeClr val="accent6"/>
                </a:solidFill>
              </a:rPr>
              <a:t>Unapproved Leave of Absences are indicators</a:t>
            </a:r>
          </a:p>
          <a:p>
            <a:endParaRPr lang="en-US" dirty="0"/>
          </a:p>
          <a:p>
            <a:endParaRPr lang="en-US" dirty="0"/>
          </a:p>
          <a:p>
            <a:endParaRPr lang="en-US" dirty="0"/>
          </a:p>
        </p:txBody>
      </p:sp>
    </p:spTree>
    <p:extLst>
      <p:ext uri="{BB962C8B-B14F-4D97-AF65-F5344CB8AC3E}">
        <p14:creationId xmlns:p14="http://schemas.microsoft.com/office/powerpoint/2010/main" val="1359288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25221-0713-BE2A-A0BC-17B6EA9B2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0E92C-178E-DD94-6305-FB1C2631BD1D}"/>
              </a:ext>
            </a:extLst>
          </p:cNvPr>
          <p:cNvSpPr>
            <a:spLocks noGrp="1"/>
          </p:cNvSpPr>
          <p:nvPr>
            <p:ph type="title"/>
          </p:nvPr>
        </p:nvSpPr>
        <p:spPr>
          <a:xfrm>
            <a:off x="1014730" y="200979"/>
            <a:ext cx="10515600" cy="1646110"/>
          </a:xfrm>
        </p:spPr>
        <p:txBody>
          <a:bodyPr>
            <a:normAutofit/>
          </a:bodyPr>
          <a:lstStyle/>
          <a:p>
            <a:pPr algn="ctr"/>
            <a:r>
              <a:rPr lang="en-US" sz="4400" dirty="0"/>
              <a:t>Case study #2  Conflict of Commitment  Background</a:t>
            </a:r>
          </a:p>
        </p:txBody>
      </p:sp>
      <p:sp>
        <p:nvSpPr>
          <p:cNvPr id="3" name="Text Placeholder 2">
            <a:extLst>
              <a:ext uri="{FF2B5EF4-FFF2-40B4-BE49-F238E27FC236}">
                <a16:creationId xmlns:a16="http://schemas.microsoft.com/office/drawing/2014/main" id="{74766C79-792C-BA50-E27C-647EC0F65B9A}"/>
              </a:ext>
            </a:extLst>
          </p:cNvPr>
          <p:cNvSpPr>
            <a:spLocks noGrp="1"/>
          </p:cNvSpPr>
          <p:nvPr>
            <p:ph type="body" idx="1"/>
          </p:nvPr>
        </p:nvSpPr>
        <p:spPr>
          <a:xfrm>
            <a:off x="838200" y="1847089"/>
            <a:ext cx="10515600" cy="4238751"/>
          </a:xfrm>
        </p:spPr>
        <p:txBody>
          <a:bodyPr>
            <a:normAutofit/>
          </a:bodyPr>
          <a:lstStyle/>
          <a:p>
            <a:r>
              <a:rPr lang="en-US" dirty="0"/>
              <a:t>In 2020, upon routine US patent search, Office of Technology licensing identified unusual high volume of patents and patent applications including a University faculty member, one graduate student, and researcher from Futurewei (Huawei subsidiary). </a:t>
            </a:r>
          </a:p>
          <a:p>
            <a:pPr marL="1143000" indent="-1143000">
              <a:buFont typeface="Arial" panose="020B0604020202020204" pitchFamily="34" charset="0"/>
              <a:buChar char="•"/>
            </a:pPr>
            <a:r>
              <a:rPr lang="en-US" dirty="0"/>
              <a:t>Faculty member had a very large research portfolio, lots of graduate students, and was employed by the University since late 1980’s. </a:t>
            </a:r>
          </a:p>
          <a:p>
            <a:pPr marL="1143000" indent="-1143000">
              <a:buFont typeface="Arial" panose="020B0604020202020204" pitchFamily="34" charset="0"/>
              <a:buChar char="•"/>
            </a:pPr>
            <a:r>
              <a:rPr lang="en-US" dirty="0"/>
              <a:t>Faculty member served as Department Chair with multiple sources discretionary funds and sponsored research  </a:t>
            </a:r>
          </a:p>
          <a:p>
            <a:pPr marL="1143000" indent="-1143000">
              <a:buFont typeface="Arial" panose="020B0604020202020204" pitchFamily="34" charset="0"/>
              <a:buChar char="•"/>
            </a:pPr>
            <a:r>
              <a:rPr lang="en-US" dirty="0"/>
              <a:t>9 month faulty, with summer salary allocations</a:t>
            </a:r>
          </a:p>
          <a:p>
            <a:pPr marL="1143000" indent="-1143000">
              <a:buFont typeface="Arial" panose="020B0604020202020204" pitchFamily="34" charset="0"/>
              <a:buChar char="•"/>
            </a:pPr>
            <a:r>
              <a:rPr lang="en-US" dirty="0"/>
              <a:t>915 published articles at time of interview </a:t>
            </a:r>
          </a:p>
          <a:p>
            <a:pPr marL="1143000" indent="-11430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85147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7E00-B7B4-7FBD-5E23-B9BC186AF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7DE9CA-02ED-090E-C9C0-AA5015A06AFF}"/>
              </a:ext>
            </a:extLst>
          </p:cNvPr>
          <p:cNvSpPr>
            <a:spLocks noGrp="1"/>
          </p:cNvSpPr>
          <p:nvPr>
            <p:ph type="title"/>
          </p:nvPr>
        </p:nvSpPr>
        <p:spPr>
          <a:xfrm>
            <a:off x="831850" y="0"/>
            <a:ext cx="10515600" cy="1838959"/>
          </a:xfrm>
        </p:spPr>
        <p:txBody>
          <a:bodyPr>
            <a:normAutofit/>
          </a:bodyPr>
          <a:lstStyle/>
          <a:p>
            <a:pPr algn="ctr"/>
            <a:r>
              <a:rPr lang="en-US" sz="4400" dirty="0"/>
              <a:t>Case study #2 Conflict of Commitment Discussion </a:t>
            </a:r>
          </a:p>
        </p:txBody>
      </p:sp>
      <p:sp>
        <p:nvSpPr>
          <p:cNvPr id="3" name="Text Placeholder 2">
            <a:extLst>
              <a:ext uri="{FF2B5EF4-FFF2-40B4-BE49-F238E27FC236}">
                <a16:creationId xmlns:a16="http://schemas.microsoft.com/office/drawing/2014/main" id="{883421E4-95ED-9CCC-EAC5-C51631707332}"/>
              </a:ext>
            </a:extLst>
          </p:cNvPr>
          <p:cNvSpPr>
            <a:spLocks noGrp="1"/>
          </p:cNvSpPr>
          <p:nvPr>
            <p:ph type="body" idx="1"/>
          </p:nvPr>
        </p:nvSpPr>
        <p:spPr>
          <a:xfrm>
            <a:off x="1188339" y="2039113"/>
            <a:ext cx="9802622" cy="3535679"/>
          </a:xfrm>
        </p:spPr>
        <p:txBody>
          <a:bodyPr>
            <a:normAutofit/>
          </a:bodyPr>
          <a:lstStyle/>
          <a:p>
            <a:pPr marL="342900" indent="-342900">
              <a:buFont typeface="Arial" panose="020B0604020202020204" pitchFamily="34" charset="0"/>
              <a:buChar char="•"/>
            </a:pPr>
            <a:r>
              <a:rPr lang="en-US" dirty="0"/>
              <a:t>What are the University resources that should be reviewed? </a:t>
            </a:r>
          </a:p>
          <a:p>
            <a:endParaRPr lang="en-US" dirty="0"/>
          </a:p>
          <a:p>
            <a:pPr marL="342900" indent="-342900">
              <a:buFont typeface="Arial" panose="020B0604020202020204" pitchFamily="34" charset="0"/>
              <a:buChar char="•"/>
            </a:pPr>
            <a:r>
              <a:rPr lang="en-US" dirty="0"/>
              <a:t>What are the publicly available resources that should be reviewed?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are the investigation approaches and considerations?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are some preventative controls? </a:t>
            </a:r>
          </a:p>
          <a:p>
            <a:pPr marL="342900" indent="-342900">
              <a:buFontTx/>
              <a:buChar char="-"/>
            </a:pPr>
            <a:endParaRPr lang="en-US" dirty="0"/>
          </a:p>
        </p:txBody>
      </p:sp>
    </p:spTree>
    <p:extLst>
      <p:ext uri="{BB962C8B-B14F-4D97-AF65-F5344CB8AC3E}">
        <p14:creationId xmlns:p14="http://schemas.microsoft.com/office/powerpoint/2010/main" val="323887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1039-1A20-E8A9-D0F4-FDA1CDCFD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289BF-7111-A1E3-A457-73775C185DC4}"/>
              </a:ext>
            </a:extLst>
          </p:cNvPr>
          <p:cNvSpPr>
            <a:spLocks noGrp="1"/>
          </p:cNvSpPr>
          <p:nvPr>
            <p:ph type="title"/>
          </p:nvPr>
        </p:nvSpPr>
        <p:spPr/>
        <p:txBody>
          <a:bodyPr/>
          <a:lstStyle/>
          <a:p>
            <a:pPr algn="ctr"/>
            <a:r>
              <a:rPr lang="en-US" dirty="0"/>
              <a:t>Case Study #2 Conflict of Commitment  Investigation Results </a:t>
            </a:r>
          </a:p>
        </p:txBody>
      </p:sp>
      <p:sp>
        <p:nvSpPr>
          <p:cNvPr id="3" name="Content Placeholder 2">
            <a:extLst>
              <a:ext uri="{FF2B5EF4-FFF2-40B4-BE49-F238E27FC236}">
                <a16:creationId xmlns:a16="http://schemas.microsoft.com/office/drawing/2014/main" id="{8C7DBC1C-2B5F-553C-A99C-3137EED015A1}"/>
              </a:ext>
            </a:extLst>
          </p:cNvPr>
          <p:cNvSpPr>
            <a:spLocks noGrp="1"/>
          </p:cNvSpPr>
          <p:nvPr>
            <p:ph sz="half" idx="1"/>
          </p:nvPr>
        </p:nvSpPr>
        <p:spPr>
          <a:xfrm>
            <a:off x="838200" y="1825625"/>
            <a:ext cx="9997440" cy="4351338"/>
          </a:xfrm>
        </p:spPr>
        <p:txBody>
          <a:bodyPr>
            <a:normAutofit/>
          </a:bodyPr>
          <a:lstStyle/>
          <a:p>
            <a:r>
              <a:rPr lang="en-US" sz="2400" dirty="0">
                <a:solidFill>
                  <a:schemeClr val="accent6"/>
                </a:solidFill>
              </a:rPr>
              <a:t>Failure to disclose multiple international employments including: </a:t>
            </a:r>
          </a:p>
          <a:p>
            <a:pPr lvl="2"/>
            <a:r>
              <a:rPr lang="en-US" sz="2400" dirty="0">
                <a:solidFill>
                  <a:schemeClr val="accent6"/>
                </a:solidFill>
              </a:rPr>
              <a:t>University of Cyprus (UCY)</a:t>
            </a:r>
          </a:p>
          <a:p>
            <a:pPr lvl="2"/>
            <a:r>
              <a:rPr lang="en-US" sz="2400" dirty="0">
                <a:solidFill>
                  <a:schemeClr val="accent6"/>
                </a:solidFill>
              </a:rPr>
              <a:t>Russian Academy of Sciences Institute for Information Transmission Problems (IITP)</a:t>
            </a:r>
          </a:p>
          <a:p>
            <a:pPr lvl="2"/>
            <a:r>
              <a:rPr lang="en-US" sz="2400" dirty="0">
                <a:solidFill>
                  <a:schemeClr val="accent6"/>
                </a:solidFill>
              </a:rPr>
              <a:t>Norwegian University of Science and Technology (NTNU)</a:t>
            </a:r>
          </a:p>
          <a:p>
            <a:pPr lvl="2"/>
            <a:r>
              <a:rPr lang="en-US" sz="2400" dirty="0">
                <a:solidFill>
                  <a:schemeClr val="accent6"/>
                </a:solidFill>
              </a:rPr>
              <a:t>Sri Sivasubramaniya Nadar College of Engineering</a:t>
            </a:r>
          </a:p>
          <a:p>
            <a:pPr marL="914400" lvl="2" indent="0">
              <a:buNone/>
            </a:pPr>
            <a:endParaRPr lang="en-US" sz="2400" dirty="0">
              <a:solidFill>
                <a:schemeClr val="accent6"/>
              </a:solidFill>
            </a:endParaRPr>
          </a:p>
          <a:p>
            <a:pPr lvl="1"/>
            <a:r>
              <a:rPr lang="en-US" dirty="0">
                <a:solidFill>
                  <a:schemeClr val="accent6"/>
                </a:solidFill>
              </a:rPr>
              <a:t>Travel abuse and time away from campus </a:t>
            </a:r>
          </a:p>
          <a:p>
            <a:pPr lvl="1"/>
            <a:r>
              <a:rPr lang="en-US" dirty="0">
                <a:solidFill>
                  <a:schemeClr val="accent6"/>
                </a:solidFill>
              </a:rPr>
              <a:t>Misuse of graduate students’ time</a:t>
            </a:r>
          </a:p>
          <a:p>
            <a:pPr lvl="1"/>
            <a:r>
              <a:rPr lang="en-US" dirty="0">
                <a:solidFill>
                  <a:schemeClr val="accent6"/>
                </a:solidFill>
              </a:rPr>
              <a:t>Resulting unallowable salary charges on federal awards</a:t>
            </a:r>
          </a:p>
        </p:txBody>
      </p:sp>
    </p:spTree>
    <p:extLst>
      <p:ext uri="{BB962C8B-B14F-4D97-AF65-F5344CB8AC3E}">
        <p14:creationId xmlns:p14="http://schemas.microsoft.com/office/powerpoint/2010/main" val="324654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7AB80-CA3B-3F1E-2CC1-9FD3367EA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EA898-A06C-EE27-D5F9-B8EEBC8FE53A}"/>
              </a:ext>
            </a:extLst>
          </p:cNvPr>
          <p:cNvSpPr>
            <a:spLocks noGrp="1"/>
          </p:cNvSpPr>
          <p:nvPr>
            <p:ph type="title"/>
          </p:nvPr>
        </p:nvSpPr>
        <p:spPr/>
        <p:txBody>
          <a:bodyPr>
            <a:normAutofit/>
          </a:bodyPr>
          <a:lstStyle/>
          <a:p>
            <a:pPr algn="ctr"/>
            <a:r>
              <a:rPr lang="en-US" dirty="0"/>
              <a:t>Case Study #2 Conflict of Commitment Lessons Learned</a:t>
            </a:r>
          </a:p>
        </p:txBody>
      </p:sp>
      <p:sp>
        <p:nvSpPr>
          <p:cNvPr id="3" name="Content Placeholder 2">
            <a:extLst>
              <a:ext uri="{FF2B5EF4-FFF2-40B4-BE49-F238E27FC236}">
                <a16:creationId xmlns:a16="http://schemas.microsoft.com/office/drawing/2014/main" id="{D1AEF0F0-EB53-45B7-2BB3-60525E02DE24}"/>
              </a:ext>
            </a:extLst>
          </p:cNvPr>
          <p:cNvSpPr>
            <a:spLocks noGrp="1"/>
          </p:cNvSpPr>
          <p:nvPr>
            <p:ph sz="half" idx="1"/>
          </p:nvPr>
        </p:nvSpPr>
        <p:spPr>
          <a:xfrm>
            <a:off x="838200" y="1551305"/>
            <a:ext cx="10335768" cy="4351338"/>
          </a:xfrm>
        </p:spPr>
        <p:txBody>
          <a:bodyPr>
            <a:normAutofit lnSpcReduction="10000"/>
          </a:bodyPr>
          <a:lstStyle/>
          <a:p>
            <a:endParaRPr lang="en-US" dirty="0"/>
          </a:p>
          <a:p>
            <a:r>
              <a:rPr lang="en-US" dirty="0">
                <a:solidFill>
                  <a:schemeClr val="accent6"/>
                </a:solidFill>
              </a:rPr>
              <a:t>Consulting  allowable, dual employment is not allowable </a:t>
            </a:r>
          </a:p>
          <a:p>
            <a:r>
              <a:rPr lang="en-US" dirty="0">
                <a:solidFill>
                  <a:schemeClr val="accent6"/>
                </a:solidFill>
              </a:rPr>
              <a:t>Number of publications and effort do not align</a:t>
            </a:r>
          </a:p>
          <a:p>
            <a:r>
              <a:rPr lang="en-US" dirty="0">
                <a:solidFill>
                  <a:schemeClr val="accent6"/>
                </a:solidFill>
              </a:rPr>
              <a:t>Travel locations and funding sources do not align </a:t>
            </a:r>
          </a:p>
          <a:p>
            <a:r>
              <a:rPr lang="en-US" dirty="0">
                <a:solidFill>
                  <a:schemeClr val="accent6"/>
                </a:solidFill>
              </a:rPr>
              <a:t>Time away from campus was excessive</a:t>
            </a:r>
          </a:p>
          <a:p>
            <a:r>
              <a:rPr lang="en-US" dirty="0">
                <a:solidFill>
                  <a:schemeClr val="accent6"/>
                </a:solidFill>
              </a:rPr>
              <a:t>Use of discretionary funds instead of sponsors for travel </a:t>
            </a:r>
          </a:p>
          <a:p>
            <a:r>
              <a:rPr lang="en-US" dirty="0">
                <a:solidFill>
                  <a:schemeClr val="accent6"/>
                </a:solidFill>
              </a:rPr>
              <a:t>Delegated signature authority in Travel system – too low for accurate approval </a:t>
            </a:r>
          </a:p>
          <a:p>
            <a:r>
              <a:rPr lang="en-US" dirty="0">
                <a:solidFill>
                  <a:schemeClr val="accent6"/>
                </a:solidFill>
              </a:rPr>
              <a:t>Graduate students, generally unaware of requirements </a:t>
            </a:r>
          </a:p>
          <a:p>
            <a:endParaRPr lang="en-US" dirty="0"/>
          </a:p>
        </p:txBody>
      </p:sp>
    </p:spTree>
    <p:extLst>
      <p:ext uri="{BB962C8B-B14F-4D97-AF65-F5344CB8AC3E}">
        <p14:creationId xmlns:p14="http://schemas.microsoft.com/office/powerpoint/2010/main" val="1625305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CC60B-A791-5770-EC09-7681EA7CE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BC415-4F6E-19B2-49F3-D77AEEE42317}"/>
              </a:ext>
            </a:extLst>
          </p:cNvPr>
          <p:cNvSpPr>
            <a:spLocks noGrp="1"/>
          </p:cNvSpPr>
          <p:nvPr>
            <p:ph type="title"/>
          </p:nvPr>
        </p:nvSpPr>
        <p:spPr>
          <a:xfrm>
            <a:off x="732790" y="1313499"/>
            <a:ext cx="10515600" cy="1243774"/>
          </a:xfrm>
        </p:spPr>
        <p:txBody>
          <a:bodyPr>
            <a:normAutofit fontScale="90000"/>
          </a:bodyPr>
          <a:lstStyle/>
          <a:p>
            <a:pPr algn="ctr"/>
            <a:r>
              <a:rPr lang="en-US" sz="4900" dirty="0"/>
              <a:t>Case study #3 Undue Foreign Influence Background </a:t>
            </a:r>
            <a:br>
              <a:rPr lang="en-US" sz="4400" dirty="0"/>
            </a:br>
            <a:br>
              <a:rPr lang="en-US" sz="4400" dirty="0"/>
            </a:br>
            <a:endParaRPr lang="en-US" sz="4400" dirty="0"/>
          </a:p>
        </p:txBody>
      </p:sp>
      <p:sp>
        <p:nvSpPr>
          <p:cNvPr id="3" name="Text Placeholder 2">
            <a:extLst>
              <a:ext uri="{FF2B5EF4-FFF2-40B4-BE49-F238E27FC236}">
                <a16:creationId xmlns:a16="http://schemas.microsoft.com/office/drawing/2014/main" id="{07DC85B1-F4FB-3C22-9CF2-622BC7958A6C}"/>
              </a:ext>
            </a:extLst>
          </p:cNvPr>
          <p:cNvSpPr>
            <a:spLocks noGrp="1"/>
          </p:cNvSpPr>
          <p:nvPr>
            <p:ph type="body" idx="1"/>
          </p:nvPr>
        </p:nvSpPr>
        <p:spPr>
          <a:xfrm>
            <a:off x="943610" y="1483740"/>
            <a:ext cx="10515600" cy="4060761"/>
          </a:xfrm>
        </p:spPr>
        <p:txBody>
          <a:bodyPr>
            <a:noAutofit/>
          </a:bodyPr>
          <a:lstStyle/>
          <a:p>
            <a:r>
              <a:rPr lang="en-US" dirty="0"/>
              <a:t>Fall 2020 The Office of Ethics and Compliance launched a review after several suspicious activities occurred. </a:t>
            </a:r>
          </a:p>
          <a:p>
            <a:pPr marL="800100" lvl="1" indent="-342900">
              <a:buFont typeface="Arial" panose="020B0604020202020204" pitchFamily="34" charset="0"/>
              <a:buChar char="•"/>
            </a:pPr>
            <a:r>
              <a:rPr lang="en-US" sz="2400" dirty="0"/>
              <a:t>Foundation questioned a gift when Master’s alumna (PhD deferral) attempted to make a $20K gift to another faculty member. </a:t>
            </a:r>
          </a:p>
          <a:p>
            <a:pPr marL="800100" lvl="1" indent="-342900">
              <a:buFont typeface="Arial" panose="020B0604020202020204" pitchFamily="34" charset="0"/>
              <a:buChar char="•"/>
            </a:pPr>
            <a:r>
              <a:rPr lang="en-US" sz="2400" dirty="0"/>
              <a:t>Attempted funding of Graduate Research Assistant, denied</a:t>
            </a:r>
          </a:p>
          <a:p>
            <a:pPr marL="800100" lvl="1" indent="-342900">
              <a:buFont typeface="Arial" panose="020B0604020202020204" pitchFamily="34" charset="0"/>
              <a:buChar char="•"/>
            </a:pPr>
            <a:r>
              <a:rPr lang="en-US" sz="2400" dirty="0"/>
              <a:t>Faculty is director of large Donor funded Research Center with multiple donors, including large amounts of donations personally from the Faculty member (previously questioned)</a:t>
            </a:r>
          </a:p>
          <a:p>
            <a:pPr marL="800100" lvl="1" indent="-342900">
              <a:buFont typeface="Arial" panose="020B0604020202020204" pitchFamily="34" charset="0"/>
              <a:buChar char="•"/>
            </a:pPr>
            <a:r>
              <a:rPr lang="en-US" sz="2400" dirty="0"/>
              <a:t>Law enforcement contacted University during investigation</a:t>
            </a:r>
          </a:p>
          <a:p>
            <a:pPr marL="800100" lvl="1" indent="-342900">
              <a:buFont typeface="Arial" panose="020B0604020202020204" pitchFamily="34" charset="0"/>
              <a:buChar char="•"/>
            </a:pPr>
            <a:r>
              <a:rPr lang="en-US" sz="2400" dirty="0"/>
              <a:t>Ex-spouse Chinese National </a:t>
            </a:r>
          </a:p>
          <a:p>
            <a:pPr marL="800100" lvl="1" indent="-342900">
              <a:buFont typeface="Arial" panose="020B0604020202020204" pitchFamily="34" charset="0"/>
              <a:buChar char="•"/>
            </a:pPr>
            <a:r>
              <a:rPr lang="en-US" sz="2400" dirty="0"/>
              <a:t>Public records indicate that Faculty member had Chinese National business partner</a:t>
            </a:r>
          </a:p>
          <a:p>
            <a:pPr marL="800100" lvl="1" indent="-342900">
              <a:buFont typeface="Arial" panose="020B0604020202020204" pitchFamily="34" charset="0"/>
              <a:buChar char="•"/>
            </a:pPr>
            <a:r>
              <a:rPr lang="en-US" sz="2400" dirty="0"/>
              <a:t>COI office had multiple conversations with Faculty member </a:t>
            </a:r>
          </a:p>
          <a:p>
            <a:pPr marL="800100" lvl="1" indent="-342900">
              <a:buFont typeface="Arial" panose="020B0604020202020204" pitchFamily="34" charset="0"/>
              <a:buChar char="•"/>
            </a:pPr>
            <a:endParaRPr lang="en-US" sz="2400" dirty="0"/>
          </a:p>
          <a:p>
            <a:pPr marL="800100" lvl="1" indent="-342900">
              <a:buFontTx/>
              <a:buChar char="-"/>
            </a:pPr>
            <a:endParaRPr lang="en-US" sz="2400" dirty="0"/>
          </a:p>
        </p:txBody>
      </p:sp>
    </p:spTree>
    <p:extLst>
      <p:ext uri="{BB962C8B-B14F-4D97-AF65-F5344CB8AC3E}">
        <p14:creationId xmlns:p14="http://schemas.microsoft.com/office/powerpoint/2010/main" val="1595233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E9A3-9F80-E5EC-FD20-13A361E6A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34763-D927-0519-092F-3A05D9C6DAFB}"/>
              </a:ext>
            </a:extLst>
          </p:cNvPr>
          <p:cNvSpPr>
            <a:spLocks noGrp="1"/>
          </p:cNvSpPr>
          <p:nvPr>
            <p:ph type="title"/>
          </p:nvPr>
        </p:nvSpPr>
        <p:spPr/>
        <p:txBody>
          <a:bodyPr/>
          <a:lstStyle/>
          <a:p>
            <a:pPr algn="ctr"/>
            <a:r>
              <a:rPr lang="en-US" dirty="0"/>
              <a:t>Case Study #3 Undue Foreign Influence Discussion  </a:t>
            </a:r>
          </a:p>
        </p:txBody>
      </p:sp>
      <p:sp>
        <p:nvSpPr>
          <p:cNvPr id="3" name="Content Placeholder 2">
            <a:extLst>
              <a:ext uri="{FF2B5EF4-FFF2-40B4-BE49-F238E27FC236}">
                <a16:creationId xmlns:a16="http://schemas.microsoft.com/office/drawing/2014/main" id="{89CF1C12-73BB-5D82-95A2-7E44FA87798E}"/>
              </a:ext>
            </a:extLst>
          </p:cNvPr>
          <p:cNvSpPr>
            <a:spLocks noGrp="1"/>
          </p:cNvSpPr>
          <p:nvPr>
            <p:ph sz="half" idx="1"/>
          </p:nvPr>
        </p:nvSpPr>
        <p:spPr>
          <a:xfrm>
            <a:off x="838200" y="1825625"/>
            <a:ext cx="10326624" cy="4351338"/>
          </a:xfrm>
        </p:spPr>
        <p:txBody>
          <a:bodyPr/>
          <a:lstStyle/>
          <a:p>
            <a:pPr marL="342900" indent="-342900"/>
            <a:r>
              <a:rPr lang="en-US" dirty="0">
                <a:solidFill>
                  <a:schemeClr val="accent6"/>
                </a:solidFill>
              </a:rPr>
              <a:t>What are the University resources that should be reviewed? </a:t>
            </a:r>
          </a:p>
          <a:p>
            <a:endParaRPr lang="en-US" dirty="0">
              <a:solidFill>
                <a:schemeClr val="accent6"/>
              </a:solidFill>
            </a:endParaRPr>
          </a:p>
          <a:p>
            <a:pPr marL="342900" indent="-342900"/>
            <a:r>
              <a:rPr lang="en-US" dirty="0">
                <a:solidFill>
                  <a:schemeClr val="accent6"/>
                </a:solidFill>
              </a:rPr>
              <a:t>What are the publicly available resources that should be reviewed? </a:t>
            </a:r>
          </a:p>
          <a:p>
            <a:pPr marL="342900" indent="-342900"/>
            <a:endParaRPr lang="en-US" dirty="0">
              <a:solidFill>
                <a:schemeClr val="accent6"/>
              </a:solidFill>
            </a:endParaRPr>
          </a:p>
          <a:p>
            <a:pPr marL="342900" indent="-342900"/>
            <a:r>
              <a:rPr lang="en-US" dirty="0">
                <a:solidFill>
                  <a:schemeClr val="accent6"/>
                </a:solidFill>
              </a:rPr>
              <a:t>What are the investigation approaches and considerations?</a:t>
            </a:r>
          </a:p>
          <a:p>
            <a:pPr marL="342900" indent="-342900"/>
            <a:endParaRPr lang="en-US" dirty="0">
              <a:solidFill>
                <a:schemeClr val="accent6"/>
              </a:solidFill>
            </a:endParaRPr>
          </a:p>
          <a:p>
            <a:pPr marL="342900" indent="-342900"/>
            <a:r>
              <a:rPr lang="en-US" dirty="0">
                <a:solidFill>
                  <a:schemeClr val="accent6"/>
                </a:solidFill>
              </a:rPr>
              <a:t>What are some preventative controls? </a:t>
            </a:r>
          </a:p>
          <a:p>
            <a:pPr marL="0" indent="0">
              <a:buNone/>
            </a:pPr>
            <a:endParaRPr lang="en-US" dirty="0"/>
          </a:p>
        </p:txBody>
      </p:sp>
    </p:spTree>
    <p:extLst>
      <p:ext uri="{BB962C8B-B14F-4D97-AF65-F5344CB8AC3E}">
        <p14:creationId xmlns:p14="http://schemas.microsoft.com/office/powerpoint/2010/main" val="1744546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CD223-8D35-3D61-7910-BE72FEA266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016A47-4647-EFAF-535B-BC6D50E53BDE}"/>
              </a:ext>
            </a:extLst>
          </p:cNvPr>
          <p:cNvSpPr>
            <a:spLocks noGrp="1"/>
          </p:cNvSpPr>
          <p:nvPr>
            <p:ph type="title"/>
          </p:nvPr>
        </p:nvSpPr>
        <p:spPr/>
        <p:txBody>
          <a:bodyPr>
            <a:normAutofit/>
          </a:bodyPr>
          <a:lstStyle/>
          <a:p>
            <a:pPr algn="ctr"/>
            <a:r>
              <a:rPr lang="en-US" dirty="0"/>
              <a:t>Case Study #3 Undue Foreign Influence Investigation Results </a:t>
            </a:r>
          </a:p>
        </p:txBody>
      </p:sp>
      <p:sp>
        <p:nvSpPr>
          <p:cNvPr id="3" name="Content Placeholder 2">
            <a:extLst>
              <a:ext uri="{FF2B5EF4-FFF2-40B4-BE49-F238E27FC236}">
                <a16:creationId xmlns:a16="http://schemas.microsoft.com/office/drawing/2014/main" id="{5BAA4107-5ABC-BDF3-7D84-24171DFBA771}"/>
              </a:ext>
            </a:extLst>
          </p:cNvPr>
          <p:cNvSpPr>
            <a:spLocks noGrp="1"/>
          </p:cNvSpPr>
          <p:nvPr>
            <p:ph sz="half" idx="1"/>
          </p:nvPr>
        </p:nvSpPr>
        <p:spPr>
          <a:xfrm>
            <a:off x="838200" y="1825625"/>
            <a:ext cx="10216896" cy="4351338"/>
          </a:xfrm>
        </p:spPr>
        <p:txBody>
          <a:bodyPr>
            <a:normAutofit lnSpcReduction="10000"/>
          </a:bodyPr>
          <a:lstStyle/>
          <a:p>
            <a:r>
              <a:rPr lang="en-US" dirty="0">
                <a:solidFill>
                  <a:schemeClr val="accent6"/>
                </a:solidFill>
              </a:rPr>
              <a:t>Inappropriate solicitation, receipt, and subsequent “donation” from students and employees where Faculty required direct payment </a:t>
            </a:r>
          </a:p>
          <a:p>
            <a:r>
              <a:rPr lang="en-US" dirty="0">
                <a:solidFill>
                  <a:schemeClr val="accent6"/>
                </a:solidFill>
              </a:rPr>
              <a:t>Accepted substantial loan from business partner, and afterwards was directed to sponsor visas by business partner</a:t>
            </a:r>
          </a:p>
          <a:p>
            <a:r>
              <a:rPr lang="en-US" dirty="0">
                <a:solidFill>
                  <a:schemeClr val="accent6"/>
                </a:solidFill>
              </a:rPr>
              <a:t>Intentional omission of external activities, contracts, personal businesses and other domestic and international companies</a:t>
            </a:r>
          </a:p>
          <a:p>
            <a:r>
              <a:rPr lang="en-US" dirty="0">
                <a:solidFill>
                  <a:schemeClr val="accent6"/>
                </a:solidFill>
              </a:rPr>
              <a:t>Intentional omission of the source of donations, purported to be personal</a:t>
            </a:r>
          </a:p>
          <a:p>
            <a:r>
              <a:rPr lang="en-US" dirty="0">
                <a:solidFill>
                  <a:schemeClr val="accent6"/>
                </a:solidFill>
              </a:rPr>
              <a:t>Misuse of human and financial resources and questioned costs</a:t>
            </a:r>
          </a:p>
        </p:txBody>
      </p:sp>
    </p:spTree>
    <p:extLst>
      <p:ext uri="{BB962C8B-B14F-4D97-AF65-F5344CB8AC3E}">
        <p14:creationId xmlns:p14="http://schemas.microsoft.com/office/powerpoint/2010/main" val="261251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EB30A-B956-BFE5-15D2-F653B065B621}"/>
            </a:ext>
          </a:extLst>
        </p:cNvPr>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EE941A79-C664-676E-0843-D11E126AAFA9}"/>
              </a:ext>
            </a:extLst>
          </p:cNvPr>
          <p:cNvSpPr txBox="1">
            <a:spLocks/>
          </p:cNvSpPr>
          <p:nvPr/>
        </p:nvSpPr>
        <p:spPr>
          <a:xfrm>
            <a:off x="11682379" y="6074766"/>
            <a:ext cx="337391" cy="23607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72">
              <a:defRPr/>
            </a:pPr>
            <a:endParaRPr lang="en-US" dirty="0">
              <a:solidFill>
                <a:prstClr val="white"/>
              </a:solidFill>
              <a:latin typeface="Calibri" panose="020F0502020204030204"/>
            </a:endParaRPr>
          </a:p>
        </p:txBody>
      </p:sp>
      <p:sp>
        <p:nvSpPr>
          <p:cNvPr id="4" name="Title 3">
            <a:extLst>
              <a:ext uri="{FF2B5EF4-FFF2-40B4-BE49-F238E27FC236}">
                <a16:creationId xmlns:a16="http://schemas.microsoft.com/office/drawing/2014/main" id="{AF0872E2-859E-102C-8BDA-38C7EA556527}"/>
              </a:ext>
            </a:extLst>
          </p:cNvPr>
          <p:cNvSpPr>
            <a:spLocks noGrp="1"/>
          </p:cNvSpPr>
          <p:nvPr>
            <p:ph type="title"/>
          </p:nvPr>
        </p:nvSpPr>
        <p:spPr>
          <a:xfrm>
            <a:off x="614522" y="-17490"/>
            <a:ext cx="10512862" cy="1325218"/>
          </a:xfrm>
        </p:spPr>
        <p:txBody>
          <a:bodyPr>
            <a:normAutofit/>
          </a:bodyPr>
          <a:lstStyle/>
          <a:p>
            <a:pPr algn="ctr"/>
            <a:r>
              <a:rPr lang="en-US" sz="3000" dirty="0">
                <a:latin typeface="Poppins" panose="00000500000000000000" pitchFamily="2" charset="0"/>
                <a:cs typeface="Poppins" panose="00000500000000000000" pitchFamily="2" charset="0"/>
              </a:rPr>
              <a:t>EMORY UNIVERSITY CHIEF COMPLIANCE OFFICER</a:t>
            </a:r>
          </a:p>
        </p:txBody>
      </p:sp>
      <p:sp>
        <p:nvSpPr>
          <p:cNvPr id="14" name="Oval 75">
            <a:extLst>
              <a:ext uri="{FF2B5EF4-FFF2-40B4-BE49-F238E27FC236}">
                <a16:creationId xmlns:a16="http://schemas.microsoft.com/office/drawing/2014/main" id="{97D8BC08-6B0C-1EC1-1592-648029034436}"/>
              </a:ext>
            </a:extLst>
          </p:cNvPr>
          <p:cNvSpPr>
            <a:spLocks noChangeArrowheads="1"/>
          </p:cNvSpPr>
          <p:nvPr/>
        </p:nvSpPr>
        <p:spPr bwMode="auto">
          <a:xfrm>
            <a:off x="248854" y="3806586"/>
            <a:ext cx="920510" cy="920510"/>
          </a:xfrm>
          <a:prstGeom prst="ellipse">
            <a:avLst/>
          </a:prstGeom>
          <a:solidFill>
            <a:schemeClr val="bg1"/>
          </a:solidFill>
          <a:ln>
            <a:noFill/>
          </a:ln>
        </p:spPr>
        <p:txBody>
          <a:bodyPr vert="horz" wrap="square" lIns="45708" tIns="22854" rIns="45708" bIns="22854" numCol="1" anchor="t" anchorCtr="0" compatLnSpc="1">
            <a:prstTxWarp prst="textNoShape">
              <a:avLst/>
            </a:prstTxWarp>
          </a:bodyPr>
          <a:lstStyle/>
          <a:p>
            <a:endParaRPr lang="en-US" sz="900" dirty="0">
              <a:latin typeface="Poppins" panose="00000500000000000000" pitchFamily="2" charset="0"/>
            </a:endParaRPr>
          </a:p>
        </p:txBody>
      </p:sp>
      <p:sp>
        <p:nvSpPr>
          <p:cNvPr id="11" name="Content Placeholder 10">
            <a:extLst>
              <a:ext uri="{FF2B5EF4-FFF2-40B4-BE49-F238E27FC236}">
                <a16:creationId xmlns:a16="http://schemas.microsoft.com/office/drawing/2014/main" id="{AD00E921-48DF-224E-90B2-36A4515371CD}"/>
              </a:ext>
            </a:extLst>
          </p:cNvPr>
          <p:cNvSpPr>
            <a:spLocks noGrp="1"/>
          </p:cNvSpPr>
          <p:nvPr>
            <p:ph idx="1"/>
          </p:nvPr>
        </p:nvSpPr>
        <p:spPr>
          <a:xfrm>
            <a:off x="4892700" y="1529840"/>
            <a:ext cx="5638800" cy="3865958"/>
          </a:xfrm>
        </p:spPr>
        <p:txBody>
          <a:bodyPr vert="horz" lIns="91416" tIns="45708" rIns="91416" bIns="45708" rtlCol="0" anchor="t">
            <a:normAutofit/>
          </a:bodyPr>
          <a:lstStyle/>
          <a:p>
            <a:r>
              <a:rPr lang="en-US" sz="2700" b="1" dirty="0">
                <a:solidFill>
                  <a:schemeClr val="tx2"/>
                </a:solidFill>
                <a:cs typeface="Segoe UI"/>
              </a:rPr>
              <a:t>Melissa B. Hall, CPA, CFE, CCEP  </a:t>
            </a:r>
          </a:p>
          <a:p>
            <a:endParaRPr lang="en-US" sz="1400" b="1" dirty="0">
              <a:solidFill>
                <a:schemeClr val="tx2"/>
              </a:solidFill>
              <a:cs typeface="Segoe UI"/>
            </a:endParaRPr>
          </a:p>
          <a:p>
            <a:pPr marL="342900" indent="-342900"/>
            <a:r>
              <a:rPr lang="en-US" sz="2000" b="1" dirty="0">
                <a:solidFill>
                  <a:schemeClr val="tx2"/>
                </a:solidFill>
                <a:cs typeface="Calibri"/>
              </a:rPr>
              <a:t>Joined Emory University September 1, 2024</a:t>
            </a:r>
          </a:p>
          <a:p>
            <a:pPr marL="0" indent="0">
              <a:buNone/>
            </a:pPr>
            <a:endParaRPr lang="en-US" sz="2000" b="1" dirty="0">
              <a:solidFill>
                <a:schemeClr val="tx2"/>
              </a:solidFill>
              <a:cs typeface="Calibri"/>
            </a:endParaRPr>
          </a:p>
          <a:p>
            <a:pPr marL="342900" indent="-342900"/>
            <a:r>
              <a:rPr lang="en-US" sz="2000" b="1" dirty="0">
                <a:solidFill>
                  <a:schemeClr val="tx2"/>
                </a:solidFill>
                <a:cs typeface="Calibri"/>
              </a:rPr>
              <a:t>14 years Internal Audit, Risk, Compliance, and Investigations at Georgia Tech</a:t>
            </a:r>
          </a:p>
          <a:p>
            <a:pPr marL="342900" indent="-342900"/>
            <a:endParaRPr lang="en-US" sz="2000" b="1" dirty="0">
              <a:solidFill>
                <a:schemeClr val="tx2"/>
              </a:solidFill>
              <a:cs typeface="Calibri"/>
            </a:endParaRPr>
          </a:p>
          <a:p>
            <a:pPr marL="285750" indent="-285750"/>
            <a:r>
              <a:rPr lang="en-US" sz="2000" b="1" dirty="0">
                <a:solidFill>
                  <a:schemeClr val="tx2"/>
                </a:solidFill>
                <a:cs typeface="Calibri"/>
              </a:rPr>
              <a:t>8 years service Association of College and University Auditors Board of Directors Former President</a:t>
            </a:r>
          </a:p>
          <a:p>
            <a:pPr marL="342900" indent="-342900">
              <a:buFontTx/>
              <a:buChar char="-"/>
            </a:pPr>
            <a:endParaRPr lang="en-US" dirty="0">
              <a:cs typeface="Calibri"/>
            </a:endParaRPr>
          </a:p>
        </p:txBody>
      </p:sp>
      <p:sp>
        <p:nvSpPr>
          <p:cNvPr id="15" name="Oval 76">
            <a:extLst>
              <a:ext uri="{FF2B5EF4-FFF2-40B4-BE49-F238E27FC236}">
                <a16:creationId xmlns:a16="http://schemas.microsoft.com/office/drawing/2014/main" id="{105A63E0-AFA9-A3B0-2910-FA78514B9BE8}"/>
              </a:ext>
            </a:extLst>
          </p:cNvPr>
          <p:cNvSpPr>
            <a:spLocks noChangeArrowheads="1"/>
          </p:cNvSpPr>
          <p:nvPr/>
        </p:nvSpPr>
        <p:spPr bwMode="auto">
          <a:xfrm>
            <a:off x="2035274" y="4126761"/>
            <a:ext cx="1014464" cy="919859"/>
          </a:xfrm>
          <a:prstGeom prst="ellipse">
            <a:avLst/>
          </a:prstGeom>
          <a:solidFill>
            <a:schemeClr val="bg1"/>
          </a:solidFill>
          <a:ln>
            <a:noFill/>
          </a:ln>
        </p:spPr>
        <p:txBody>
          <a:bodyPr vert="horz" wrap="square" lIns="45708" tIns="22854" rIns="45708" bIns="22854" numCol="1" anchor="t" anchorCtr="0" compatLnSpc="1">
            <a:prstTxWarp prst="textNoShape">
              <a:avLst/>
            </a:prstTxWarp>
          </a:bodyPr>
          <a:lstStyle/>
          <a:p>
            <a:endParaRPr lang="en-US" sz="900" dirty="0">
              <a:latin typeface="Poppins" panose="00000500000000000000" pitchFamily="2" charset="0"/>
            </a:endParaRPr>
          </a:p>
        </p:txBody>
      </p:sp>
      <p:sp>
        <p:nvSpPr>
          <p:cNvPr id="2" name="Oval 76">
            <a:extLst>
              <a:ext uri="{FF2B5EF4-FFF2-40B4-BE49-F238E27FC236}">
                <a16:creationId xmlns:a16="http://schemas.microsoft.com/office/drawing/2014/main" id="{E20917C7-7EB1-9149-84EB-994CEF4E6429}"/>
              </a:ext>
            </a:extLst>
          </p:cNvPr>
          <p:cNvSpPr>
            <a:spLocks noChangeArrowheads="1"/>
          </p:cNvSpPr>
          <p:nvPr/>
        </p:nvSpPr>
        <p:spPr bwMode="auto">
          <a:xfrm>
            <a:off x="3674594" y="1069911"/>
            <a:ext cx="1014464" cy="919859"/>
          </a:xfrm>
          <a:prstGeom prst="ellipse">
            <a:avLst/>
          </a:prstGeom>
          <a:solidFill>
            <a:schemeClr val="bg1"/>
          </a:solidFill>
          <a:ln>
            <a:noFill/>
          </a:ln>
        </p:spPr>
        <p:txBody>
          <a:bodyPr vert="horz" wrap="square" lIns="45708" tIns="22854" rIns="45708" bIns="22854" numCol="1" anchor="t" anchorCtr="0" compatLnSpc="1">
            <a:prstTxWarp prst="textNoShape">
              <a:avLst/>
            </a:prstTxWarp>
          </a:bodyPr>
          <a:lstStyle/>
          <a:p>
            <a:endParaRPr lang="en-US" sz="900" dirty="0">
              <a:latin typeface="Poppins" panose="00000500000000000000" pitchFamily="2" charset="0"/>
            </a:endParaRPr>
          </a:p>
        </p:txBody>
      </p:sp>
      <p:sp>
        <p:nvSpPr>
          <p:cNvPr id="3" name="AutoShape 2" descr="Image result for melissa b hall, cpa">
            <a:extLst>
              <a:ext uri="{FF2B5EF4-FFF2-40B4-BE49-F238E27FC236}">
                <a16:creationId xmlns:a16="http://schemas.microsoft.com/office/drawing/2014/main" id="{8903BB26-5E0A-9B26-8698-041A5FB7896F}"/>
              </a:ext>
            </a:extLst>
          </p:cNvPr>
          <p:cNvSpPr>
            <a:spLocks noChangeAspect="1" noChangeArrowheads="1"/>
          </p:cNvSpPr>
          <p:nvPr/>
        </p:nvSpPr>
        <p:spPr bwMode="auto">
          <a:xfrm>
            <a:off x="691718" y="1397197"/>
            <a:ext cx="3490108" cy="3490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a:extLst>
              <a:ext uri="{FF2B5EF4-FFF2-40B4-BE49-F238E27FC236}">
                <a16:creationId xmlns:a16="http://schemas.microsoft.com/office/drawing/2014/main" id="{C99F9515-3737-A52B-88CC-10FDC53C9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032" y="2047604"/>
            <a:ext cx="2225536" cy="222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938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85025-B568-6834-4AC2-09FCCD313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619B3-D1DE-685B-78D0-701B08BF9B54}"/>
              </a:ext>
            </a:extLst>
          </p:cNvPr>
          <p:cNvSpPr>
            <a:spLocks noGrp="1"/>
          </p:cNvSpPr>
          <p:nvPr>
            <p:ph type="title"/>
          </p:nvPr>
        </p:nvSpPr>
        <p:spPr/>
        <p:txBody>
          <a:bodyPr/>
          <a:lstStyle/>
          <a:p>
            <a:pPr algn="ctr"/>
            <a:r>
              <a:rPr lang="en-US" dirty="0"/>
              <a:t>Case Study #3 Undue Foreign Influence Lessons Learned </a:t>
            </a:r>
          </a:p>
        </p:txBody>
      </p:sp>
      <p:sp>
        <p:nvSpPr>
          <p:cNvPr id="3" name="Content Placeholder 2">
            <a:extLst>
              <a:ext uri="{FF2B5EF4-FFF2-40B4-BE49-F238E27FC236}">
                <a16:creationId xmlns:a16="http://schemas.microsoft.com/office/drawing/2014/main" id="{375BEB0C-321A-8BA4-10C7-A7AEC05908C3}"/>
              </a:ext>
            </a:extLst>
          </p:cNvPr>
          <p:cNvSpPr>
            <a:spLocks noGrp="1"/>
          </p:cNvSpPr>
          <p:nvPr>
            <p:ph sz="half" idx="1"/>
          </p:nvPr>
        </p:nvSpPr>
        <p:spPr>
          <a:xfrm>
            <a:off x="838200" y="1825625"/>
            <a:ext cx="10244328" cy="4351338"/>
          </a:xfrm>
        </p:spPr>
        <p:txBody>
          <a:bodyPr/>
          <a:lstStyle/>
          <a:p>
            <a:r>
              <a:rPr lang="en-US" dirty="0">
                <a:solidFill>
                  <a:schemeClr val="accent6"/>
                </a:solidFill>
              </a:rPr>
              <a:t>Vulnerability in processes surrounding acceptance of gifts</a:t>
            </a:r>
          </a:p>
          <a:p>
            <a:r>
              <a:rPr lang="en-US" dirty="0">
                <a:solidFill>
                  <a:schemeClr val="accent6"/>
                </a:solidFill>
              </a:rPr>
              <a:t>Need for mandatory training for Faculty sponsoring visas </a:t>
            </a:r>
          </a:p>
          <a:p>
            <a:r>
              <a:rPr lang="en-US" dirty="0">
                <a:solidFill>
                  <a:schemeClr val="accent6"/>
                </a:solidFill>
              </a:rPr>
              <a:t>Need for enhanced training surrounding disclosure requirements of external activities </a:t>
            </a:r>
          </a:p>
          <a:p>
            <a:r>
              <a:rPr lang="en-US" dirty="0">
                <a:solidFill>
                  <a:schemeClr val="accent6"/>
                </a:solidFill>
              </a:rPr>
              <a:t>Education focus on graduate students</a:t>
            </a:r>
          </a:p>
          <a:p>
            <a:r>
              <a:rPr lang="en-US" dirty="0">
                <a:solidFill>
                  <a:schemeClr val="accent6"/>
                </a:solidFill>
              </a:rPr>
              <a:t>Increased scrutiny surrounding gift acceptance and due diligence </a:t>
            </a:r>
          </a:p>
          <a:p>
            <a:pPr marL="0" indent="0">
              <a:buNone/>
            </a:pPr>
            <a:endParaRPr lang="en-US" dirty="0">
              <a:solidFill>
                <a:schemeClr val="accent6"/>
              </a:solidFill>
            </a:endParaRPr>
          </a:p>
          <a:p>
            <a:endParaRPr lang="en-US" dirty="0">
              <a:solidFill>
                <a:schemeClr val="accent6"/>
              </a:solidFill>
            </a:endParaRPr>
          </a:p>
          <a:p>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spTree>
    <p:extLst>
      <p:ext uri="{BB962C8B-B14F-4D97-AF65-F5344CB8AC3E}">
        <p14:creationId xmlns:p14="http://schemas.microsoft.com/office/powerpoint/2010/main" val="259371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FE13F-82A5-3564-9C89-F03441DCC5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7F94F-F0C9-6CDC-0F5B-0A952B51461A}"/>
              </a:ext>
            </a:extLst>
          </p:cNvPr>
          <p:cNvSpPr>
            <a:spLocks noGrp="1"/>
          </p:cNvSpPr>
          <p:nvPr>
            <p:ph type="title"/>
          </p:nvPr>
        </p:nvSpPr>
        <p:spPr>
          <a:xfrm>
            <a:off x="950722" y="415387"/>
            <a:ext cx="10515600" cy="905446"/>
          </a:xfrm>
        </p:spPr>
        <p:txBody>
          <a:bodyPr>
            <a:normAutofit/>
          </a:bodyPr>
          <a:lstStyle/>
          <a:p>
            <a:pPr algn="ctr"/>
            <a:r>
              <a:rPr lang="en-US" sz="4400" dirty="0"/>
              <a:t>Case study #4 Visa Fraud Background </a:t>
            </a:r>
          </a:p>
        </p:txBody>
      </p:sp>
      <p:sp>
        <p:nvSpPr>
          <p:cNvPr id="3" name="Text Placeholder 2">
            <a:extLst>
              <a:ext uri="{FF2B5EF4-FFF2-40B4-BE49-F238E27FC236}">
                <a16:creationId xmlns:a16="http://schemas.microsoft.com/office/drawing/2014/main" id="{AF5BF746-FBD0-8A7A-4C55-76EA5F1BD765}"/>
              </a:ext>
            </a:extLst>
          </p:cNvPr>
          <p:cNvSpPr>
            <a:spLocks noGrp="1"/>
          </p:cNvSpPr>
          <p:nvPr>
            <p:ph type="body" idx="1"/>
          </p:nvPr>
        </p:nvSpPr>
        <p:spPr>
          <a:xfrm>
            <a:off x="838200" y="1489647"/>
            <a:ext cx="10515600" cy="4547596"/>
          </a:xfrm>
        </p:spPr>
        <p:txBody>
          <a:bodyPr/>
          <a:lstStyle/>
          <a:p>
            <a:r>
              <a:rPr lang="en-US" dirty="0"/>
              <a:t>In 2018, University received complaint that Faculty member was sponsoring approximately 10 J-1 visas, and the visiting scholars were not at University, but were working for a NJ company ZTE.  </a:t>
            </a:r>
          </a:p>
          <a:p>
            <a:pPr marL="342900" indent="-342900">
              <a:buFont typeface="Arial" panose="020B0604020202020204" pitchFamily="34" charset="0"/>
              <a:buChar char="•"/>
            </a:pPr>
            <a:r>
              <a:rPr lang="en-US" dirty="0"/>
              <a:t>Faculty member employed since 2002</a:t>
            </a:r>
          </a:p>
          <a:p>
            <a:pPr marL="342900" indent="-342900">
              <a:buFont typeface="Arial" panose="020B0604020202020204" pitchFamily="34" charset="0"/>
              <a:buChar char="•"/>
            </a:pPr>
            <a:r>
              <a:rPr lang="en-US" dirty="0"/>
              <a:t>Director large multiple agency funded research center (IUCRC – Federal, University, Industry sponsored)</a:t>
            </a:r>
          </a:p>
          <a:p>
            <a:pPr marL="342900" indent="-342900">
              <a:buFont typeface="Arial" panose="020B0604020202020204" pitchFamily="34" charset="0"/>
              <a:buChar char="•"/>
            </a:pPr>
            <a:r>
              <a:rPr lang="en-US" dirty="0"/>
              <a:t>Wikipedia:  ZTE Corporation is a Chinese partially state-owned technology company that specializes in telecommunication. </a:t>
            </a:r>
          </a:p>
          <a:p>
            <a:pPr marL="342900" indent="-342900">
              <a:buFont typeface="Arial" panose="020B0604020202020204" pitchFamily="34" charset="0"/>
              <a:buChar char="•"/>
            </a:pPr>
            <a:r>
              <a:rPr lang="en-US" dirty="0"/>
              <a:t>Faculty member received designated research gifts from ZTE</a:t>
            </a:r>
          </a:p>
          <a:p>
            <a:pPr marL="342900" indent="-342900">
              <a:buFont typeface="Arial" panose="020B0604020202020204" pitchFamily="34" charset="0"/>
              <a:buChar char="•"/>
            </a:pPr>
            <a:r>
              <a:rPr lang="en-US" dirty="0"/>
              <a:t>Faculty member sponsored high volume of J-1 visas</a:t>
            </a:r>
          </a:p>
          <a:p>
            <a:endParaRPr lang="en-US" dirty="0"/>
          </a:p>
        </p:txBody>
      </p:sp>
    </p:spTree>
    <p:extLst>
      <p:ext uri="{BB962C8B-B14F-4D97-AF65-F5344CB8AC3E}">
        <p14:creationId xmlns:p14="http://schemas.microsoft.com/office/powerpoint/2010/main" val="511439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745C6-E752-3CC3-2FEC-C9692AD52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0784F-4578-A693-A76E-40FDFA1D3DAF}"/>
              </a:ext>
            </a:extLst>
          </p:cNvPr>
          <p:cNvSpPr>
            <a:spLocks noGrp="1"/>
          </p:cNvSpPr>
          <p:nvPr>
            <p:ph type="title"/>
          </p:nvPr>
        </p:nvSpPr>
        <p:spPr/>
        <p:txBody>
          <a:bodyPr>
            <a:normAutofit/>
          </a:bodyPr>
          <a:lstStyle/>
          <a:p>
            <a:pPr algn="ctr"/>
            <a:r>
              <a:rPr lang="en-US" dirty="0"/>
              <a:t>Case Study #4 Visa Fraud Discussion</a:t>
            </a:r>
          </a:p>
        </p:txBody>
      </p:sp>
      <p:sp>
        <p:nvSpPr>
          <p:cNvPr id="5" name="Text Placeholder 2">
            <a:extLst>
              <a:ext uri="{FF2B5EF4-FFF2-40B4-BE49-F238E27FC236}">
                <a16:creationId xmlns:a16="http://schemas.microsoft.com/office/drawing/2014/main" id="{BAB9A50B-F40A-D7FB-04B9-CCC9D449928D}"/>
              </a:ext>
            </a:extLst>
          </p:cNvPr>
          <p:cNvSpPr txBox="1">
            <a:spLocks/>
          </p:cNvSpPr>
          <p:nvPr/>
        </p:nvSpPr>
        <p:spPr>
          <a:xfrm>
            <a:off x="1551178" y="1911735"/>
            <a:ext cx="9802622" cy="353567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solidFill>
                  <a:schemeClr val="accent6"/>
                </a:solidFill>
              </a:rPr>
              <a:t>What are the University resources that should be reviewed? </a:t>
            </a:r>
          </a:p>
          <a:p>
            <a:endParaRPr lang="en-US" dirty="0">
              <a:solidFill>
                <a:schemeClr val="accent6"/>
              </a:solidFill>
            </a:endParaRPr>
          </a:p>
          <a:p>
            <a:pPr marL="342900" indent="-342900"/>
            <a:r>
              <a:rPr lang="en-US" dirty="0">
                <a:solidFill>
                  <a:schemeClr val="accent6"/>
                </a:solidFill>
              </a:rPr>
              <a:t>What are the publicly available resources that should be reviewed? </a:t>
            </a:r>
          </a:p>
          <a:p>
            <a:pPr marL="342900" indent="-342900"/>
            <a:endParaRPr lang="en-US" dirty="0">
              <a:solidFill>
                <a:schemeClr val="accent6"/>
              </a:solidFill>
            </a:endParaRPr>
          </a:p>
          <a:p>
            <a:pPr marL="342900" indent="-342900"/>
            <a:r>
              <a:rPr lang="en-US" dirty="0">
                <a:solidFill>
                  <a:schemeClr val="accent6"/>
                </a:solidFill>
              </a:rPr>
              <a:t>What are the investigation approaches and considerations?</a:t>
            </a:r>
          </a:p>
          <a:p>
            <a:pPr marL="342900" indent="-342900"/>
            <a:endParaRPr lang="en-US" dirty="0">
              <a:solidFill>
                <a:schemeClr val="accent6"/>
              </a:solidFill>
            </a:endParaRPr>
          </a:p>
          <a:p>
            <a:pPr marL="342900" indent="-342900"/>
            <a:r>
              <a:rPr lang="en-US" dirty="0">
                <a:solidFill>
                  <a:schemeClr val="accent6"/>
                </a:solidFill>
              </a:rPr>
              <a:t>What are some preventative controls? </a:t>
            </a:r>
          </a:p>
          <a:p>
            <a:pPr marL="342900" indent="-342900">
              <a:buFontTx/>
              <a:buChar char="-"/>
            </a:pPr>
            <a:endParaRPr lang="en-US" dirty="0">
              <a:solidFill>
                <a:schemeClr val="accent6"/>
              </a:solidFill>
            </a:endParaRPr>
          </a:p>
        </p:txBody>
      </p:sp>
    </p:spTree>
    <p:extLst>
      <p:ext uri="{BB962C8B-B14F-4D97-AF65-F5344CB8AC3E}">
        <p14:creationId xmlns:p14="http://schemas.microsoft.com/office/powerpoint/2010/main" val="2006035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D0FAE-C713-C47D-894A-1BC5B0293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1EE06-F5A2-2404-107A-70E40D46AA51}"/>
              </a:ext>
            </a:extLst>
          </p:cNvPr>
          <p:cNvSpPr>
            <a:spLocks noGrp="1"/>
          </p:cNvSpPr>
          <p:nvPr>
            <p:ph type="title"/>
          </p:nvPr>
        </p:nvSpPr>
        <p:spPr/>
        <p:txBody>
          <a:bodyPr/>
          <a:lstStyle/>
          <a:p>
            <a:pPr algn="ctr"/>
            <a:r>
              <a:rPr lang="en-US" dirty="0"/>
              <a:t>Case Study #4 Visa Fraud Investigation Results </a:t>
            </a:r>
          </a:p>
        </p:txBody>
      </p:sp>
      <p:sp>
        <p:nvSpPr>
          <p:cNvPr id="3" name="Content Placeholder 2">
            <a:extLst>
              <a:ext uri="{FF2B5EF4-FFF2-40B4-BE49-F238E27FC236}">
                <a16:creationId xmlns:a16="http://schemas.microsoft.com/office/drawing/2014/main" id="{AF340609-FC39-3A9F-96BE-942E73862C16}"/>
              </a:ext>
            </a:extLst>
          </p:cNvPr>
          <p:cNvSpPr>
            <a:spLocks noGrp="1"/>
          </p:cNvSpPr>
          <p:nvPr>
            <p:ph sz="half" idx="1"/>
          </p:nvPr>
        </p:nvSpPr>
        <p:spPr>
          <a:xfrm>
            <a:off x="838200" y="1825625"/>
            <a:ext cx="10591800" cy="4351338"/>
          </a:xfrm>
        </p:spPr>
        <p:txBody>
          <a:bodyPr/>
          <a:lstStyle/>
          <a:p>
            <a:r>
              <a:rPr lang="en-US" dirty="0">
                <a:solidFill>
                  <a:schemeClr val="accent6"/>
                </a:solidFill>
              </a:rPr>
              <a:t>7 of 10 current sponsored J-1s had residence, utilities, and driving records in New Jersey</a:t>
            </a:r>
          </a:p>
          <a:p>
            <a:r>
              <a:rPr lang="en-US" dirty="0">
                <a:solidFill>
                  <a:schemeClr val="accent6"/>
                </a:solidFill>
              </a:rPr>
              <a:t>Involved post-doc employees, graduate students, and non-compensated affiliates</a:t>
            </a:r>
          </a:p>
          <a:p>
            <a:r>
              <a:rPr lang="en-US" dirty="0">
                <a:solidFill>
                  <a:schemeClr val="accent6"/>
                </a:solidFill>
              </a:rPr>
              <a:t>Email correspondence indicated ZTE employee directing visas to be sponsored and “salaries” to be paid from gift funds </a:t>
            </a:r>
          </a:p>
          <a:p>
            <a:r>
              <a:rPr lang="en-US" dirty="0">
                <a:solidFill>
                  <a:schemeClr val="accent6"/>
                </a:solidFill>
              </a:rPr>
              <a:t>Law enforcement contacted university during review and continued investigation and pursed criminal charges</a:t>
            </a:r>
          </a:p>
          <a:p>
            <a:pPr marL="0" indent="0">
              <a:buNone/>
            </a:pPr>
            <a:endParaRPr lang="en-US" dirty="0">
              <a:solidFill>
                <a:schemeClr val="accent6"/>
              </a:solidFill>
            </a:endParaRPr>
          </a:p>
          <a:p>
            <a:endParaRPr lang="en-US" dirty="0">
              <a:solidFill>
                <a:schemeClr val="accent6"/>
              </a:solidFill>
            </a:endParaRPr>
          </a:p>
        </p:txBody>
      </p:sp>
    </p:spTree>
    <p:extLst>
      <p:ext uri="{BB962C8B-B14F-4D97-AF65-F5344CB8AC3E}">
        <p14:creationId xmlns:p14="http://schemas.microsoft.com/office/powerpoint/2010/main" val="1595410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D713E-5849-196D-23C9-1BA1C46D1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7FC3B-6D29-B276-F4FD-570B7FAB7D98}"/>
              </a:ext>
            </a:extLst>
          </p:cNvPr>
          <p:cNvSpPr>
            <a:spLocks noGrp="1"/>
          </p:cNvSpPr>
          <p:nvPr>
            <p:ph type="title"/>
          </p:nvPr>
        </p:nvSpPr>
        <p:spPr/>
        <p:txBody>
          <a:bodyPr/>
          <a:lstStyle/>
          <a:p>
            <a:pPr algn="ctr"/>
            <a:r>
              <a:rPr lang="en-US" dirty="0"/>
              <a:t>Case Study #4 Visa Fraud Lessons Learned  </a:t>
            </a:r>
          </a:p>
        </p:txBody>
      </p:sp>
      <p:sp>
        <p:nvSpPr>
          <p:cNvPr id="3" name="Content Placeholder 2">
            <a:extLst>
              <a:ext uri="{FF2B5EF4-FFF2-40B4-BE49-F238E27FC236}">
                <a16:creationId xmlns:a16="http://schemas.microsoft.com/office/drawing/2014/main" id="{2853AFF9-9753-EAE0-A794-5CF97CA28FE3}"/>
              </a:ext>
            </a:extLst>
          </p:cNvPr>
          <p:cNvSpPr>
            <a:spLocks noGrp="1"/>
          </p:cNvSpPr>
          <p:nvPr>
            <p:ph sz="half" idx="1"/>
          </p:nvPr>
        </p:nvSpPr>
        <p:spPr>
          <a:xfrm>
            <a:off x="838199" y="1825625"/>
            <a:ext cx="10038907" cy="4351338"/>
          </a:xfrm>
        </p:spPr>
        <p:txBody>
          <a:bodyPr>
            <a:normAutofit lnSpcReduction="10000"/>
          </a:bodyPr>
          <a:lstStyle/>
          <a:p>
            <a:r>
              <a:rPr lang="en-US" dirty="0">
                <a:solidFill>
                  <a:schemeClr val="accent6"/>
                </a:solidFill>
              </a:rPr>
              <a:t>University did not have limits on the number of J-1 visas allowable to be sponsored (departmental discretion)</a:t>
            </a:r>
          </a:p>
          <a:p>
            <a:r>
              <a:rPr lang="en-US" dirty="0">
                <a:solidFill>
                  <a:schemeClr val="accent6"/>
                </a:solidFill>
              </a:rPr>
              <a:t>Training was provided and encouraged but not required for Faculty sponsoring Visas</a:t>
            </a:r>
          </a:p>
          <a:p>
            <a:r>
              <a:rPr lang="en-US" dirty="0">
                <a:solidFill>
                  <a:schemeClr val="accent6"/>
                </a:solidFill>
              </a:rPr>
              <a:t>Opportunities existed for education of J-1 visa sponsorship recipients</a:t>
            </a:r>
          </a:p>
          <a:p>
            <a:r>
              <a:rPr lang="en-US" dirty="0">
                <a:solidFill>
                  <a:schemeClr val="accent6"/>
                </a:solidFill>
              </a:rPr>
              <a:t>Patterns in gifts and industry sponsorship required further diligence</a:t>
            </a:r>
          </a:p>
          <a:p>
            <a:r>
              <a:rPr lang="en-US" dirty="0">
                <a:solidFill>
                  <a:schemeClr val="accent6"/>
                </a:solidFill>
              </a:rPr>
              <a:t>Large multi-disciplinary multi-agency funded research centers = high risk </a:t>
            </a:r>
          </a:p>
          <a:p>
            <a:endParaRPr lang="en-US" dirty="0">
              <a:solidFill>
                <a:schemeClr val="accent6"/>
              </a:solidFill>
            </a:endParaRPr>
          </a:p>
        </p:txBody>
      </p:sp>
    </p:spTree>
    <p:extLst>
      <p:ext uri="{BB962C8B-B14F-4D97-AF65-F5344CB8AC3E}">
        <p14:creationId xmlns:p14="http://schemas.microsoft.com/office/powerpoint/2010/main" val="1185074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5DF8-9131-7D19-FB05-138A70E70225}"/>
              </a:ext>
            </a:extLst>
          </p:cNvPr>
          <p:cNvSpPr>
            <a:spLocks noGrp="1"/>
          </p:cNvSpPr>
          <p:nvPr>
            <p:ph type="title"/>
          </p:nvPr>
        </p:nvSpPr>
        <p:spPr/>
        <p:txBody>
          <a:bodyPr/>
          <a:lstStyle/>
          <a:p>
            <a:pPr algn="ctr"/>
            <a:r>
              <a:rPr lang="en-US" dirty="0"/>
              <a:t>Preventative Measures and Control Considerations </a:t>
            </a:r>
          </a:p>
        </p:txBody>
      </p:sp>
      <p:sp>
        <p:nvSpPr>
          <p:cNvPr id="3" name="Title 1">
            <a:extLst>
              <a:ext uri="{FF2B5EF4-FFF2-40B4-BE49-F238E27FC236}">
                <a16:creationId xmlns:a16="http://schemas.microsoft.com/office/drawing/2014/main" id="{3994CF81-0D15-A4B6-77B5-AA939FBC20A0}"/>
              </a:ext>
            </a:extLst>
          </p:cNvPr>
          <p:cNvSpPr txBox="1">
            <a:spLocks/>
          </p:cNvSpPr>
          <p:nvPr/>
        </p:nvSpPr>
        <p:spPr>
          <a:xfrm>
            <a:off x="643128" y="2036129"/>
            <a:ext cx="10515600" cy="40517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571500" indent="-571500">
              <a:buFont typeface="Arial" panose="020B0604020202020204" pitchFamily="34" charset="0"/>
              <a:buChar char="•"/>
            </a:pPr>
            <a:r>
              <a:rPr lang="en-US" sz="2800" b="0" dirty="0">
                <a:solidFill>
                  <a:schemeClr val="accent6"/>
                </a:solidFill>
              </a:rPr>
              <a:t>Target graduate student education and speak up campaigns</a:t>
            </a:r>
          </a:p>
          <a:p>
            <a:pPr marL="571500" indent="-571500">
              <a:buFont typeface="Arial" panose="020B0604020202020204" pitchFamily="34" charset="0"/>
              <a:buChar char="•"/>
            </a:pPr>
            <a:endParaRPr lang="en-US" sz="2800" b="0" dirty="0">
              <a:solidFill>
                <a:schemeClr val="accent6"/>
              </a:solidFill>
            </a:endParaRPr>
          </a:p>
          <a:p>
            <a:pPr marL="571500" indent="-571500">
              <a:buFont typeface="Arial" panose="020B0604020202020204" pitchFamily="34" charset="0"/>
              <a:buChar char="•"/>
            </a:pPr>
            <a:r>
              <a:rPr lang="en-US" sz="2800" b="0" dirty="0">
                <a:solidFill>
                  <a:schemeClr val="accent6"/>
                </a:solidFill>
              </a:rPr>
              <a:t>Clarity needed for consulting vs. employment</a:t>
            </a:r>
          </a:p>
          <a:p>
            <a:pPr marL="571500" indent="-571500">
              <a:buFont typeface="Arial" panose="020B0604020202020204" pitchFamily="34" charset="0"/>
              <a:buChar char="•"/>
            </a:pPr>
            <a:endParaRPr lang="en-US" sz="2800" b="0" dirty="0">
              <a:solidFill>
                <a:schemeClr val="accent6"/>
              </a:solidFill>
            </a:endParaRPr>
          </a:p>
          <a:p>
            <a:pPr marL="571500" indent="-571500">
              <a:buFont typeface="Arial" panose="020B0604020202020204" pitchFamily="34" charset="0"/>
              <a:buChar char="•"/>
            </a:pPr>
            <a:r>
              <a:rPr lang="en-US" sz="2800" b="0" dirty="0">
                <a:solidFill>
                  <a:schemeClr val="accent6"/>
                </a:solidFill>
              </a:rPr>
              <a:t>Volume of publications and resources should be aligned and can indicate undisclosed external activities </a:t>
            </a:r>
          </a:p>
          <a:p>
            <a:pPr marL="571500" indent="-571500">
              <a:buFont typeface="Arial" panose="020B0604020202020204" pitchFamily="34" charset="0"/>
              <a:buChar char="•"/>
            </a:pPr>
            <a:endParaRPr lang="en-US" sz="2800" b="0" dirty="0">
              <a:solidFill>
                <a:schemeClr val="accent6"/>
              </a:solidFill>
            </a:endParaRPr>
          </a:p>
          <a:p>
            <a:pPr marL="571500" indent="-571500">
              <a:buFont typeface="Arial" panose="020B0604020202020204" pitchFamily="34" charset="0"/>
              <a:buChar char="•"/>
            </a:pPr>
            <a:r>
              <a:rPr lang="en-US" sz="2800" b="0" dirty="0">
                <a:solidFill>
                  <a:schemeClr val="accent6"/>
                </a:solidFill>
              </a:rPr>
              <a:t>Mandatory trainings for employees sponsoring Visas</a:t>
            </a:r>
          </a:p>
          <a:p>
            <a:pPr marL="571500" indent="-571500">
              <a:buFont typeface="Arial" panose="020B0604020202020204" pitchFamily="34" charset="0"/>
              <a:buChar char="•"/>
            </a:pPr>
            <a:endParaRPr lang="en-US" sz="2800" b="0" dirty="0">
              <a:solidFill>
                <a:schemeClr val="accent6"/>
              </a:solidFill>
            </a:endParaRPr>
          </a:p>
          <a:p>
            <a:pPr marL="571500" indent="-571500">
              <a:buFont typeface="Arial" panose="020B0604020202020204" pitchFamily="34" charset="0"/>
              <a:buChar char="•"/>
            </a:pPr>
            <a:r>
              <a:rPr lang="en-US" sz="2800" b="0" dirty="0">
                <a:solidFill>
                  <a:schemeClr val="accent6"/>
                </a:solidFill>
              </a:rPr>
              <a:t>Opportunity for education for visa holders </a:t>
            </a:r>
          </a:p>
          <a:p>
            <a:pPr marL="571500" indent="-571500">
              <a:buFont typeface="Arial" panose="020B0604020202020204" pitchFamily="34" charset="0"/>
              <a:buChar char="•"/>
            </a:pPr>
            <a:endParaRPr lang="en-US" sz="2800" b="0" dirty="0">
              <a:solidFill>
                <a:schemeClr val="accent6"/>
              </a:solidFill>
            </a:endParaRPr>
          </a:p>
        </p:txBody>
      </p:sp>
    </p:spTree>
    <p:extLst>
      <p:ext uri="{BB962C8B-B14F-4D97-AF65-F5344CB8AC3E}">
        <p14:creationId xmlns:p14="http://schemas.microsoft.com/office/powerpoint/2010/main" val="1794629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F94F9-B8A4-5E4A-DEE1-FBB0B2C8C9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6A1AC-B7CB-F875-7227-966FC517CF3C}"/>
              </a:ext>
            </a:extLst>
          </p:cNvPr>
          <p:cNvSpPr>
            <a:spLocks noGrp="1"/>
          </p:cNvSpPr>
          <p:nvPr>
            <p:ph type="title"/>
          </p:nvPr>
        </p:nvSpPr>
        <p:spPr/>
        <p:txBody>
          <a:bodyPr/>
          <a:lstStyle/>
          <a:p>
            <a:pPr algn="ctr"/>
            <a:r>
              <a:rPr lang="en-US" dirty="0"/>
              <a:t>Preventative Measures and Control Considerations </a:t>
            </a:r>
          </a:p>
        </p:txBody>
      </p:sp>
      <p:sp>
        <p:nvSpPr>
          <p:cNvPr id="3" name="Title 1">
            <a:extLst>
              <a:ext uri="{FF2B5EF4-FFF2-40B4-BE49-F238E27FC236}">
                <a16:creationId xmlns:a16="http://schemas.microsoft.com/office/drawing/2014/main" id="{A09C5252-FC3C-9800-24C9-2DB3CD0BB7DE}"/>
              </a:ext>
            </a:extLst>
          </p:cNvPr>
          <p:cNvSpPr txBox="1">
            <a:spLocks/>
          </p:cNvSpPr>
          <p:nvPr/>
        </p:nvSpPr>
        <p:spPr>
          <a:xfrm>
            <a:off x="838200" y="2589022"/>
            <a:ext cx="10515600" cy="40517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571500" indent="-571500">
              <a:buFont typeface="Arial" panose="020B0604020202020204" pitchFamily="34" charset="0"/>
              <a:buChar char="•"/>
            </a:pPr>
            <a:r>
              <a:rPr lang="en-US" sz="2800" b="0" dirty="0">
                <a:solidFill>
                  <a:schemeClr val="accent6"/>
                </a:solidFill>
              </a:rPr>
              <a:t>Travel patterns and analytics should be matched with disclosed external activities    </a:t>
            </a:r>
          </a:p>
          <a:p>
            <a:pPr marL="571500" indent="-571500">
              <a:buFont typeface="Arial" panose="020B0604020202020204" pitchFamily="34" charset="0"/>
              <a:buChar char="•"/>
            </a:pPr>
            <a:endParaRPr lang="en-US" sz="2800" b="0" dirty="0">
              <a:solidFill>
                <a:schemeClr val="accent6"/>
              </a:solidFill>
            </a:endParaRPr>
          </a:p>
          <a:p>
            <a:pPr marL="571500" indent="-571500">
              <a:buFont typeface="Arial" panose="020B0604020202020204" pitchFamily="34" charset="0"/>
              <a:buChar char="•"/>
            </a:pPr>
            <a:r>
              <a:rPr lang="en-US" sz="2800" b="0" dirty="0">
                <a:solidFill>
                  <a:schemeClr val="accent6"/>
                </a:solidFill>
              </a:rPr>
              <a:t>Increase education to School Chairs and Deans </a:t>
            </a:r>
          </a:p>
          <a:p>
            <a:r>
              <a:rPr lang="en-US" sz="2800" b="0" dirty="0">
                <a:solidFill>
                  <a:schemeClr val="accent6"/>
                </a:solidFill>
              </a:rPr>
              <a:t> </a:t>
            </a:r>
          </a:p>
          <a:p>
            <a:pPr marL="571500" indent="-571500">
              <a:buFont typeface="Arial" panose="020B0604020202020204" pitchFamily="34" charset="0"/>
              <a:buChar char="•"/>
            </a:pPr>
            <a:r>
              <a:rPr lang="en-US" sz="2800" b="0" dirty="0">
                <a:solidFill>
                  <a:schemeClr val="accent6"/>
                </a:solidFill>
              </a:rPr>
              <a:t>Upon return from approved leave of absence, increase education about allowable activities</a:t>
            </a:r>
          </a:p>
          <a:p>
            <a:pPr marL="571500" indent="-571500">
              <a:buFont typeface="Arial" panose="020B0604020202020204" pitchFamily="34" charset="0"/>
              <a:buChar char="•"/>
            </a:pPr>
            <a:endParaRPr lang="en-US" sz="2800" b="0" dirty="0">
              <a:solidFill>
                <a:schemeClr val="accent6"/>
              </a:solidFill>
            </a:endParaRPr>
          </a:p>
          <a:p>
            <a:pPr marL="571500" indent="-571500">
              <a:buFont typeface="Arial" panose="020B0604020202020204" pitchFamily="34" charset="0"/>
              <a:buChar char="•"/>
            </a:pPr>
            <a:r>
              <a:rPr lang="en-US" sz="2800" b="0" dirty="0">
                <a:solidFill>
                  <a:schemeClr val="accent6"/>
                </a:solidFill>
              </a:rPr>
              <a:t>Larger variety of funding sources – harder detection </a:t>
            </a:r>
          </a:p>
          <a:p>
            <a:pPr marL="571500" indent="-571500">
              <a:buFont typeface="Arial" panose="020B0604020202020204" pitchFamily="34" charset="0"/>
              <a:buChar char="•"/>
            </a:pPr>
            <a:endParaRPr lang="en-US" sz="2800" b="0" dirty="0">
              <a:solidFill>
                <a:schemeClr val="accent6"/>
              </a:solidFill>
            </a:endParaRPr>
          </a:p>
          <a:p>
            <a:endParaRPr lang="en-US" sz="2800" b="0" dirty="0">
              <a:solidFill>
                <a:schemeClr val="accent6"/>
              </a:solidFill>
            </a:endParaRPr>
          </a:p>
          <a:p>
            <a:pPr marL="571500" indent="-571500">
              <a:buFont typeface="Arial" panose="020B0604020202020204" pitchFamily="34" charset="0"/>
              <a:buChar char="•"/>
            </a:pPr>
            <a:endParaRPr lang="en-US" sz="2800" b="0" dirty="0">
              <a:solidFill>
                <a:schemeClr val="accent6"/>
              </a:solidFill>
            </a:endParaRPr>
          </a:p>
          <a:p>
            <a:r>
              <a:rPr lang="en-US" sz="2800" b="0" dirty="0">
                <a:solidFill>
                  <a:schemeClr val="accent6"/>
                </a:solidFill>
              </a:rPr>
              <a:t> </a:t>
            </a:r>
          </a:p>
        </p:txBody>
      </p:sp>
    </p:spTree>
    <p:extLst>
      <p:ext uri="{BB962C8B-B14F-4D97-AF65-F5344CB8AC3E}">
        <p14:creationId xmlns:p14="http://schemas.microsoft.com/office/powerpoint/2010/main" val="3896434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65A3B-4F2B-F4B8-CCB1-DF6E5E8C5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9CEBD-F454-0662-F0C3-B34AB90C4E7B}"/>
              </a:ext>
            </a:extLst>
          </p:cNvPr>
          <p:cNvSpPr>
            <a:spLocks noGrp="1"/>
          </p:cNvSpPr>
          <p:nvPr>
            <p:ph type="title"/>
          </p:nvPr>
        </p:nvSpPr>
        <p:spPr>
          <a:xfrm>
            <a:off x="838200" y="365125"/>
            <a:ext cx="10515600" cy="1325563"/>
          </a:xfrm>
        </p:spPr>
        <p:txBody>
          <a:bodyPr anchor="ctr">
            <a:normAutofit/>
          </a:bodyPr>
          <a:lstStyle/>
          <a:p>
            <a:r>
              <a:rPr lang="en-US" dirty="0"/>
              <a:t>Questions  </a:t>
            </a:r>
            <a:br>
              <a:rPr lang="en-US" dirty="0"/>
            </a:br>
            <a:endParaRPr lang="en-US" dirty="0"/>
          </a:p>
        </p:txBody>
      </p:sp>
      <p:pic>
        <p:nvPicPr>
          <p:cNvPr id="4" name="Graphic 3" descr="Question Mark with solid fill">
            <a:extLst>
              <a:ext uri="{FF2B5EF4-FFF2-40B4-BE49-F238E27FC236}">
                <a16:creationId xmlns:a16="http://schemas.microsoft.com/office/drawing/2014/main" id="{9F4135DA-DF47-FAD8-4EE4-51CF95B0E0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5800" y="1943100"/>
            <a:ext cx="2971800" cy="2971800"/>
          </a:xfrm>
          <a:prstGeom prst="rect">
            <a:avLst/>
          </a:prstGeom>
        </p:spPr>
      </p:pic>
    </p:spTree>
    <p:extLst>
      <p:ext uri="{BB962C8B-B14F-4D97-AF65-F5344CB8AC3E}">
        <p14:creationId xmlns:p14="http://schemas.microsoft.com/office/powerpoint/2010/main" val="354528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13CA-122E-3798-AB77-6CEDFF11A49B}"/>
              </a:ext>
            </a:extLst>
          </p:cNvPr>
          <p:cNvSpPr>
            <a:spLocks noGrp="1"/>
          </p:cNvSpPr>
          <p:nvPr>
            <p:ph type="ctrTitle"/>
          </p:nvPr>
        </p:nvSpPr>
        <p:spPr>
          <a:xfrm>
            <a:off x="1524000" y="500571"/>
            <a:ext cx="9144000" cy="2387600"/>
          </a:xfrm>
        </p:spPr>
        <p:txBody>
          <a:bodyPr/>
          <a:lstStyle/>
          <a:p>
            <a:r>
              <a:rPr lang="en-US" dirty="0"/>
              <a:t>International Activities Fraud Risk</a:t>
            </a:r>
          </a:p>
        </p:txBody>
      </p:sp>
      <p:sp>
        <p:nvSpPr>
          <p:cNvPr id="3" name="Subtitle 2">
            <a:extLst>
              <a:ext uri="{FF2B5EF4-FFF2-40B4-BE49-F238E27FC236}">
                <a16:creationId xmlns:a16="http://schemas.microsoft.com/office/drawing/2014/main" id="{3E017D42-DC5E-FD65-24B3-B08B56B5E15D}"/>
              </a:ext>
            </a:extLst>
          </p:cNvPr>
          <p:cNvSpPr>
            <a:spLocks noGrp="1"/>
          </p:cNvSpPr>
          <p:nvPr>
            <p:ph type="subTitle" idx="1"/>
          </p:nvPr>
        </p:nvSpPr>
        <p:spPr/>
        <p:txBody>
          <a:bodyPr>
            <a:normAutofit/>
          </a:bodyPr>
          <a:lstStyle/>
          <a:p>
            <a:r>
              <a:rPr lang="en-US" sz="4400" dirty="0"/>
              <a:t>Lessons Learned from Federal Investigations</a:t>
            </a:r>
          </a:p>
        </p:txBody>
      </p:sp>
    </p:spTree>
    <p:extLst>
      <p:ext uri="{BB962C8B-B14F-4D97-AF65-F5344CB8AC3E}">
        <p14:creationId xmlns:p14="http://schemas.microsoft.com/office/powerpoint/2010/main" val="44712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B41C1-278D-0B45-7F6D-3FC105FA5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B60A4-573D-EEB1-8575-19A995E28713}"/>
              </a:ext>
            </a:extLst>
          </p:cNvPr>
          <p:cNvSpPr>
            <a:spLocks noGrp="1"/>
          </p:cNvSpPr>
          <p:nvPr>
            <p:ph type="ctrTitle"/>
          </p:nvPr>
        </p:nvSpPr>
        <p:spPr>
          <a:xfrm>
            <a:off x="1524000" y="262827"/>
            <a:ext cx="9144000" cy="953325"/>
          </a:xfrm>
        </p:spPr>
        <p:txBody>
          <a:bodyPr/>
          <a:lstStyle/>
          <a:p>
            <a:r>
              <a:rPr lang="en-US" dirty="0"/>
              <a:t>Learning objectives</a:t>
            </a:r>
          </a:p>
        </p:txBody>
      </p:sp>
      <p:sp>
        <p:nvSpPr>
          <p:cNvPr id="3" name="Subtitle 2">
            <a:extLst>
              <a:ext uri="{FF2B5EF4-FFF2-40B4-BE49-F238E27FC236}">
                <a16:creationId xmlns:a16="http://schemas.microsoft.com/office/drawing/2014/main" id="{DD746379-8A2B-F1B3-A4A5-988F7C99FE48}"/>
              </a:ext>
            </a:extLst>
          </p:cNvPr>
          <p:cNvSpPr>
            <a:spLocks noGrp="1"/>
          </p:cNvSpPr>
          <p:nvPr>
            <p:ph type="subTitle" idx="1"/>
          </p:nvPr>
        </p:nvSpPr>
        <p:spPr>
          <a:xfrm>
            <a:off x="152400" y="1864678"/>
            <a:ext cx="11887200" cy="1655762"/>
          </a:xfrm>
        </p:spPr>
        <p:txBody>
          <a:bodyPr>
            <a:noAutofit/>
          </a:bodyPr>
          <a:lstStyle/>
          <a:p>
            <a:pPr algn="l"/>
            <a:r>
              <a:rPr lang="en-US" sz="1800" dirty="0"/>
              <a:t>International activities are a valuable part of many Universities, providing unique collaborations, information sharing and opportunities for our students. As our campus expands its global footprint and our activities cross borders, the associated risks also expand. Unfortunately, some activities can inherently expose us to increased risk of fraud and abuse. Join us as we explore the lessons learned from federal investigations of fraud associated with international activities and identify the best process, practices and controls we can put in place to prevent it from happening in the future.</a:t>
            </a:r>
          </a:p>
          <a:p>
            <a:r>
              <a:rPr lang="en-US" dirty="0"/>
              <a:t> </a:t>
            </a:r>
          </a:p>
          <a:p>
            <a:pPr marL="342900" indent="-342900" algn="l">
              <a:buFont typeface="Arial" panose="020B0604020202020204" pitchFamily="34" charset="0"/>
              <a:buChar char="•"/>
            </a:pPr>
            <a:r>
              <a:rPr lang="en-US" dirty="0"/>
              <a:t>Understand key risks associated with International Activities.</a:t>
            </a:r>
          </a:p>
          <a:p>
            <a:pPr marL="342900" indent="-342900" algn="l">
              <a:buFont typeface="Arial" panose="020B0604020202020204" pitchFamily="34" charset="0"/>
              <a:buChar char="•"/>
            </a:pPr>
            <a:r>
              <a:rPr lang="en-US" dirty="0"/>
              <a:t>Explore lessons learned from international activity related federal fraud investigations.</a:t>
            </a:r>
          </a:p>
          <a:p>
            <a:pPr marL="342900" indent="-342900" algn="l">
              <a:buFont typeface="Arial" panose="020B0604020202020204" pitchFamily="34" charset="0"/>
              <a:buChar char="•"/>
            </a:pPr>
            <a:r>
              <a:rPr lang="en-US" dirty="0"/>
              <a:t>Identify audit procedures and processes to mitigate international activity fraud risk.</a:t>
            </a:r>
          </a:p>
          <a:p>
            <a:endParaRPr lang="en-US" dirty="0"/>
          </a:p>
        </p:txBody>
      </p:sp>
    </p:spTree>
    <p:extLst>
      <p:ext uri="{BB962C8B-B14F-4D97-AF65-F5344CB8AC3E}">
        <p14:creationId xmlns:p14="http://schemas.microsoft.com/office/powerpoint/2010/main" val="408511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69780-1515-F7A3-15C8-93643864E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5D10D-6DBD-85B9-A5C1-EB7BDEBA30B8}"/>
              </a:ext>
            </a:extLst>
          </p:cNvPr>
          <p:cNvSpPr>
            <a:spLocks noGrp="1"/>
          </p:cNvSpPr>
          <p:nvPr>
            <p:ph type="ctrTitle"/>
          </p:nvPr>
        </p:nvSpPr>
        <p:spPr>
          <a:xfrm>
            <a:off x="1679448" y="858711"/>
            <a:ext cx="9144000" cy="953325"/>
          </a:xfrm>
        </p:spPr>
        <p:txBody>
          <a:bodyPr>
            <a:normAutofit/>
          </a:bodyPr>
          <a:lstStyle/>
          <a:p>
            <a:r>
              <a:rPr lang="en-US" dirty="0"/>
              <a:t>Audience Poll</a:t>
            </a:r>
          </a:p>
        </p:txBody>
      </p:sp>
      <p:sp>
        <p:nvSpPr>
          <p:cNvPr id="6" name="Rectangle 1">
            <a:extLst>
              <a:ext uri="{FF2B5EF4-FFF2-40B4-BE49-F238E27FC236}">
                <a16:creationId xmlns:a16="http://schemas.microsoft.com/office/drawing/2014/main" id="{E04F0900-51BD-242E-0B0F-D687259C30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1" name="Graphic 10" descr="Raised hand outline">
            <a:extLst>
              <a:ext uri="{FF2B5EF4-FFF2-40B4-BE49-F238E27FC236}">
                <a16:creationId xmlns:a16="http://schemas.microsoft.com/office/drawing/2014/main" id="{41B7205C-02F0-35AD-305E-AE78CDF3C9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96968" y="2670746"/>
            <a:ext cx="2504758" cy="2504758"/>
          </a:xfrm>
          <a:prstGeom prst="rect">
            <a:avLst/>
          </a:prstGeom>
        </p:spPr>
      </p:pic>
      <p:pic>
        <p:nvPicPr>
          <p:cNvPr id="15" name="Graphic 14" descr="Raised hand outline">
            <a:extLst>
              <a:ext uri="{FF2B5EF4-FFF2-40B4-BE49-F238E27FC236}">
                <a16:creationId xmlns:a16="http://schemas.microsoft.com/office/drawing/2014/main" id="{E3C467D7-6EA2-19D5-074B-DBCDADE005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7352" y="2670746"/>
            <a:ext cx="2504758" cy="2504758"/>
          </a:xfrm>
          <a:prstGeom prst="rect">
            <a:avLst/>
          </a:prstGeom>
        </p:spPr>
      </p:pic>
      <p:pic>
        <p:nvPicPr>
          <p:cNvPr id="16" name="Graphic 15" descr="Raised hand outline">
            <a:extLst>
              <a:ext uri="{FF2B5EF4-FFF2-40B4-BE49-F238E27FC236}">
                <a16:creationId xmlns:a16="http://schemas.microsoft.com/office/drawing/2014/main" id="{E873BD34-0003-1B61-4C71-11EE9BEDC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2210" y="2670746"/>
            <a:ext cx="2504758" cy="2504758"/>
          </a:xfrm>
          <a:prstGeom prst="rect">
            <a:avLst/>
          </a:prstGeom>
        </p:spPr>
      </p:pic>
    </p:spTree>
    <p:extLst>
      <p:ext uri="{BB962C8B-B14F-4D97-AF65-F5344CB8AC3E}">
        <p14:creationId xmlns:p14="http://schemas.microsoft.com/office/powerpoint/2010/main" val="351525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44443-6F3F-A32E-3694-E5DB5262F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5FF61-42EF-E5B4-F2C4-AFE3D7B476DF}"/>
              </a:ext>
            </a:extLst>
          </p:cNvPr>
          <p:cNvSpPr>
            <a:spLocks noGrp="1"/>
          </p:cNvSpPr>
          <p:nvPr>
            <p:ph type="ctrTitle"/>
          </p:nvPr>
        </p:nvSpPr>
        <p:spPr>
          <a:xfrm>
            <a:off x="1331976" y="1963611"/>
            <a:ext cx="9144000" cy="953325"/>
          </a:xfrm>
        </p:spPr>
        <p:txBody>
          <a:bodyPr>
            <a:normAutofit fontScale="90000"/>
          </a:bodyPr>
          <a:lstStyle/>
          <a:p>
            <a:r>
              <a:rPr lang="en-US" dirty="0"/>
              <a:t>Benefits of International Engagements</a:t>
            </a:r>
            <a:br>
              <a:rPr lang="en-US" dirty="0"/>
            </a:br>
            <a:endParaRPr lang="en-US" dirty="0"/>
          </a:p>
        </p:txBody>
      </p:sp>
      <p:sp>
        <p:nvSpPr>
          <p:cNvPr id="3" name="Rectangle 2">
            <a:extLst>
              <a:ext uri="{FF2B5EF4-FFF2-40B4-BE49-F238E27FC236}">
                <a16:creationId xmlns:a16="http://schemas.microsoft.com/office/drawing/2014/main" id="{8D041162-E835-4310-0FEB-9C200151E048}"/>
              </a:ext>
            </a:extLst>
          </p:cNvPr>
          <p:cNvSpPr/>
          <p:nvPr/>
        </p:nvSpPr>
        <p:spPr>
          <a:xfrm>
            <a:off x="896112" y="2788920"/>
            <a:ext cx="2121408" cy="9533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Educational Experience </a:t>
            </a:r>
          </a:p>
        </p:txBody>
      </p:sp>
      <p:sp>
        <p:nvSpPr>
          <p:cNvPr id="4" name="Rectangle 3">
            <a:extLst>
              <a:ext uri="{FF2B5EF4-FFF2-40B4-BE49-F238E27FC236}">
                <a16:creationId xmlns:a16="http://schemas.microsoft.com/office/drawing/2014/main" id="{4FF8DAA7-1839-9F28-8985-034BC6C37D8B}"/>
              </a:ext>
            </a:extLst>
          </p:cNvPr>
          <p:cNvSpPr/>
          <p:nvPr/>
        </p:nvSpPr>
        <p:spPr>
          <a:xfrm>
            <a:off x="3453384" y="2788920"/>
            <a:ext cx="2121408" cy="9533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Diversity of Thoughts and Experience </a:t>
            </a:r>
          </a:p>
        </p:txBody>
      </p:sp>
      <p:sp>
        <p:nvSpPr>
          <p:cNvPr id="6" name="Rectangle 5">
            <a:extLst>
              <a:ext uri="{FF2B5EF4-FFF2-40B4-BE49-F238E27FC236}">
                <a16:creationId xmlns:a16="http://schemas.microsoft.com/office/drawing/2014/main" id="{7BC59F7B-9A54-FA44-8FD8-06B83C479CAC}"/>
              </a:ext>
            </a:extLst>
          </p:cNvPr>
          <p:cNvSpPr/>
          <p:nvPr/>
        </p:nvSpPr>
        <p:spPr>
          <a:xfrm>
            <a:off x="6010656" y="2788919"/>
            <a:ext cx="2121408" cy="9533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Exposure to Resources </a:t>
            </a:r>
          </a:p>
        </p:txBody>
      </p:sp>
      <p:sp>
        <p:nvSpPr>
          <p:cNvPr id="7" name="Rectangle 6">
            <a:extLst>
              <a:ext uri="{FF2B5EF4-FFF2-40B4-BE49-F238E27FC236}">
                <a16:creationId xmlns:a16="http://schemas.microsoft.com/office/drawing/2014/main" id="{7F4ECE74-41A3-345D-0139-6641A56129F7}"/>
              </a:ext>
            </a:extLst>
          </p:cNvPr>
          <p:cNvSpPr/>
          <p:nvPr/>
        </p:nvSpPr>
        <p:spPr>
          <a:xfrm>
            <a:off x="8465820" y="2788918"/>
            <a:ext cx="2121408" cy="9533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Variety of Intellectual Property </a:t>
            </a:r>
          </a:p>
        </p:txBody>
      </p:sp>
      <p:sp>
        <p:nvSpPr>
          <p:cNvPr id="8" name="Rectangle 7">
            <a:extLst>
              <a:ext uri="{FF2B5EF4-FFF2-40B4-BE49-F238E27FC236}">
                <a16:creationId xmlns:a16="http://schemas.microsoft.com/office/drawing/2014/main" id="{2ED7AC17-7D53-FD68-5E6D-F1C96AF61959}"/>
              </a:ext>
            </a:extLst>
          </p:cNvPr>
          <p:cNvSpPr/>
          <p:nvPr/>
        </p:nvSpPr>
        <p:spPr>
          <a:xfrm>
            <a:off x="2093976" y="4090891"/>
            <a:ext cx="2121408" cy="9533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Funding Diversification  </a:t>
            </a:r>
          </a:p>
        </p:txBody>
      </p:sp>
      <p:sp>
        <p:nvSpPr>
          <p:cNvPr id="9" name="Rectangle 8">
            <a:extLst>
              <a:ext uri="{FF2B5EF4-FFF2-40B4-BE49-F238E27FC236}">
                <a16:creationId xmlns:a16="http://schemas.microsoft.com/office/drawing/2014/main" id="{73D464C9-E321-4E9B-AE97-96DBA1F34995}"/>
              </a:ext>
            </a:extLst>
          </p:cNvPr>
          <p:cNvSpPr/>
          <p:nvPr/>
        </p:nvSpPr>
        <p:spPr>
          <a:xfrm>
            <a:off x="5035296" y="4090889"/>
            <a:ext cx="2121408" cy="9533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Cultural Understanding </a:t>
            </a:r>
          </a:p>
        </p:txBody>
      </p:sp>
      <p:sp>
        <p:nvSpPr>
          <p:cNvPr id="10" name="Rectangle 9">
            <a:extLst>
              <a:ext uri="{FF2B5EF4-FFF2-40B4-BE49-F238E27FC236}">
                <a16:creationId xmlns:a16="http://schemas.microsoft.com/office/drawing/2014/main" id="{A180DFC1-C0F9-E1A2-E703-01A24C4BA21D}"/>
              </a:ext>
            </a:extLst>
          </p:cNvPr>
          <p:cNvSpPr/>
          <p:nvPr/>
        </p:nvSpPr>
        <p:spPr>
          <a:xfrm>
            <a:off x="7836408" y="4090889"/>
            <a:ext cx="2121408" cy="9533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Exposure to Technology</a:t>
            </a:r>
          </a:p>
        </p:txBody>
      </p:sp>
    </p:spTree>
    <p:extLst>
      <p:ext uri="{BB962C8B-B14F-4D97-AF65-F5344CB8AC3E}">
        <p14:creationId xmlns:p14="http://schemas.microsoft.com/office/powerpoint/2010/main" val="70666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A0517-FA24-1A9A-F7B6-067D80F5C8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FA55F68-A03B-0B6B-0B4A-DD547B3CA70D}"/>
              </a:ext>
            </a:extLst>
          </p:cNvPr>
          <p:cNvSpPr txBox="1"/>
          <p:nvPr/>
        </p:nvSpPr>
        <p:spPr>
          <a:xfrm>
            <a:off x="1810344" y="689609"/>
            <a:ext cx="8529900"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Fraud Risks of International Engagements </a:t>
            </a:r>
          </a:p>
        </p:txBody>
      </p:sp>
      <p:sp>
        <p:nvSpPr>
          <p:cNvPr id="22" name="Freeform 21">
            <a:extLst>
              <a:ext uri="{FF2B5EF4-FFF2-40B4-BE49-F238E27FC236}">
                <a16:creationId xmlns:a16="http://schemas.microsoft.com/office/drawing/2014/main" id="{4F38DE00-6E30-90A9-8E46-9BC3075BABFC}"/>
              </a:ext>
            </a:extLst>
          </p:cNvPr>
          <p:cNvSpPr/>
          <p:nvPr/>
        </p:nvSpPr>
        <p:spPr>
          <a:xfrm>
            <a:off x="4388075" y="1796764"/>
            <a:ext cx="1643378" cy="1597399"/>
          </a:xfrm>
          <a:custGeom>
            <a:avLst/>
            <a:gdLst>
              <a:gd name="connsiteX0" fmla="*/ 874322 w 3456476"/>
              <a:gd name="connsiteY0" fmla="*/ 0 h 3476003"/>
              <a:gd name="connsiteX1" fmla="*/ 3456475 w 3456476"/>
              <a:gd name="connsiteY1" fmla="*/ 481535 h 3476003"/>
              <a:gd name="connsiteX2" fmla="*/ 3456476 w 3456476"/>
              <a:gd name="connsiteY2" fmla="*/ 2480209 h 3476003"/>
              <a:gd name="connsiteX3" fmla="*/ 3338706 w 3456476"/>
              <a:gd name="connsiteY3" fmla="*/ 2486156 h 3476003"/>
              <a:gd name="connsiteX4" fmla="*/ 1753677 w 3456476"/>
              <a:gd name="connsiteY4" fmla="*/ 3436181 h 3476003"/>
              <a:gd name="connsiteX5" fmla="*/ 1729485 w 3456476"/>
              <a:gd name="connsiteY5" fmla="*/ 3476003 h 3476003"/>
              <a:gd name="connsiteX6" fmla="*/ 0 w 3456476"/>
              <a:gd name="connsiteY6" fmla="*/ 2477484 h 3476003"/>
              <a:gd name="connsiteX7" fmla="*/ 874322 w 3456476"/>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6" h="3476003">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Freeform 20">
            <a:extLst>
              <a:ext uri="{FF2B5EF4-FFF2-40B4-BE49-F238E27FC236}">
                <a16:creationId xmlns:a16="http://schemas.microsoft.com/office/drawing/2014/main" id="{0BE0F282-032F-4FF0-BB99-FCF11D43A881}"/>
              </a:ext>
            </a:extLst>
          </p:cNvPr>
          <p:cNvSpPr/>
          <p:nvPr/>
        </p:nvSpPr>
        <p:spPr>
          <a:xfrm>
            <a:off x="6144366" y="1768990"/>
            <a:ext cx="1589210" cy="1597400"/>
          </a:xfrm>
          <a:custGeom>
            <a:avLst/>
            <a:gdLst>
              <a:gd name="connsiteX0" fmla="*/ 2584207 w 3458182"/>
              <a:gd name="connsiteY0" fmla="*/ 0 h 3476003"/>
              <a:gd name="connsiteX1" fmla="*/ 3458182 w 3458182"/>
              <a:gd name="connsiteY1" fmla="*/ 2476499 h 3476003"/>
              <a:gd name="connsiteX2" fmla="*/ 1726990 w 3458182"/>
              <a:gd name="connsiteY2" fmla="*/ 3476003 h 3476003"/>
              <a:gd name="connsiteX3" fmla="*/ 1702798 w 3458182"/>
              <a:gd name="connsiteY3" fmla="*/ 3436181 h 3476003"/>
              <a:gd name="connsiteX4" fmla="*/ 117769 w 3458182"/>
              <a:gd name="connsiteY4" fmla="*/ 2486156 h 3476003"/>
              <a:gd name="connsiteX5" fmla="*/ 1 w 3458182"/>
              <a:gd name="connsiteY5" fmla="*/ 2480209 h 3476003"/>
              <a:gd name="connsiteX6" fmla="*/ 0 w 3458182"/>
              <a:gd name="connsiteY6" fmla="*/ 481918 h 3476003"/>
              <a:gd name="connsiteX7" fmla="*/ 2584207 w 3458182"/>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2" h="3476003">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Freeform 16">
            <a:extLst>
              <a:ext uri="{FF2B5EF4-FFF2-40B4-BE49-F238E27FC236}">
                <a16:creationId xmlns:a16="http://schemas.microsoft.com/office/drawing/2014/main" id="{85BE010A-D24A-5C19-48D0-79E67EF7BA5E}"/>
              </a:ext>
            </a:extLst>
          </p:cNvPr>
          <p:cNvSpPr/>
          <p:nvPr/>
        </p:nvSpPr>
        <p:spPr>
          <a:xfrm>
            <a:off x="6986398" y="2990843"/>
            <a:ext cx="1580969" cy="1834909"/>
          </a:xfrm>
          <a:custGeom>
            <a:avLst/>
            <a:gdLst>
              <a:gd name="connsiteX0" fmla="*/ 1730758 w 3440250"/>
              <a:gd name="connsiteY0" fmla="*/ 0 h 3992832"/>
              <a:gd name="connsiteX1" fmla="*/ 3440250 w 3440250"/>
              <a:gd name="connsiteY1" fmla="*/ 1996416 h 3992832"/>
              <a:gd name="connsiteX2" fmla="*/ 1730758 w 3440250"/>
              <a:gd name="connsiteY2" fmla="*/ 3992832 h 3992832"/>
              <a:gd name="connsiteX3" fmla="*/ 0 w 3440250"/>
              <a:gd name="connsiteY3" fmla="*/ 2993578 h 3992832"/>
              <a:gd name="connsiteX4" fmla="*/ 71529 w 3440250"/>
              <a:gd name="connsiteY4" fmla="*/ 2845094 h 3992832"/>
              <a:gd name="connsiteX5" fmla="*/ 242869 w 3440250"/>
              <a:gd name="connsiteY5" fmla="*/ 1996416 h 3992832"/>
              <a:gd name="connsiteX6" fmla="*/ 71529 w 3440250"/>
              <a:gd name="connsiteY6" fmla="*/ 1147738 h 3992832"/>
              <a:gd name="connsiteX7" fmla="*/ 0 w 3440250"/>
              <a:gd name="connsiteY7" fmla="*/ 999253 h 3992832"/>
              <a:gd name="connsiteX8" fmla="*/ 1730758 w 3440250"/>
              <a:gd name="connsiteY8" fmla="*/ 0 h 39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50" h="3992832">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Freeform 15">
            <a:extLst>
              <a:ext uri="{FF2B5EF4-FFF2-40B4-BE49-F238E27FC236}">
                <a16:creationId xmlns:a16="http://schemas.microsoft.com/office/drawing/2014/main" id="{F1DE2727-1B4B-A55C-9E44-F92DE146CA32}"/>
              </a:ext>
            </a:extLst>
          </p:cNvPr>
          <p:cNvSpPr/>
          <p:nvPr/>
        </p:nvSpPr>
        <p:spPr>
          <a:xfrm>
            <a:off x="3625661" y="2991208"/>
            <a:ext cx="1580025" cy="1834179"/>
          </a:xfrm>
          <a:custGeom>
            <a:avLst/>
            <a:gdLst>
              <a:gd name="connsiteX0" fmla="*/ 1708813 w 3438196"/>
              <a:gd name="connsiteY0" fmla="*/ 0 h 3991245"/>
              <a:gd name="connsiteX1" fmla="*/ 3438196 w 3438196"/>
              <a:gd name="connsiteY1" fmla="*/ 998460 h 3991245"/>
              <a:gd name="connsiteX2" fmla="*/ 3366667 w 3438196"/>
              <a:gd name="connsiteY2" fmla="*/ 1146945 h 3991245"/>
              <a:gd name="connsiteX3" fmla="*/ 3195327 w 3438196"/>
              <a:gd name="connsiteY3" fmla="*/ 1995623 h 3991245"/>
              <a:gd name="connsiteX4" fmla="*/ 3366667 w 3438196"/>
              <a:gd name="connsiteY4" fmla="*/ 2844301 h 3991245"/>
              <a:gd name="connsiteX5" fmla="*/ 3438196 w 3438196"/>
              <a:gd name="connsiteY5" fmla="*/ 2992785 h 3991245"/>
              <a:gd name="connsiteX6" fmla="*/ 1708812 w 3438196"/>
              <a:gd name="connsiteY6" fmla="*/ 3991245 h 3991245"/>
              <a:gd name="connsiteX7" fmla="*/ 0 w 3438196"/>
              <a:gd name="connsiteY7" fmla="*/ 1995623 h 3991245"/>
              <a:gd name="connsiteX8" fmla="*/ 1708813 w 3438196"/>
              <a:gd name="connsiteY8" fmla="*/ 0 h 39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196" h="3991245">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Freeform 14">
            <a:extLst>
              <a:ext uri="{FF2B5EF4-FFF2-40B4-BE49-F238E27FC236}">
                <a16:creationId xmlns:a16="http://schemas.microsoft.com/office/drawing/2014/main" id="{B0FC1E2D-960A-C3A7-2256-5135FC4D2EE7}"/>
              </a:ext>
            </a:extLst>
          </p:cNvPr>
          <p:cNvSpPr/>
          <p:nvPr/>
        </p:nvSpPr>
        <p:spPr>
          <a:xfrm>
            <a:off x="4459292" y="4450206"/>
            <a:ext cx="1588426" cy="1597400"/>
          </a:xfrm>
          <a:custGeom>
            <a:avLst/>
            <a:gdLst>
              <a:gd name="connsiteX0" fmla="*/ 1729485 w 3456477"/>
              <a:gd name="connsiteY0" fmla="*/ 0 h 3476003"/>
              <a:gd name="connsiteX1" fmla="*/ 1753678 w 3456477"/>
              <a:gd name="connsiteY1" fmla="*/ 39822 h 3476003"/>
              <a:gd name="connsiteX2" fmla="*/ 3338707 w 3456477"/>
              <a:gd name="connsiteY2" fmla="*/ 989847 h 3476003"/>
              <a:gd name="connsiteX3" fmla="*/ 3456477 w 3456477"/>
              <a:gd name="connsiteY3" fmla="*/ 995794 h 3476003"/>
              <a:gd name="connsiteX4" fmla="*/ 3456476 w 3456477"/>
              <a:gd name="connsiteY4" fmla="*/ 2994468 h 3476003"/>
              <a:gd name="connsiteX5" fmla="*/ 874323 w 3456477"/>
              <a:gd name="connsiteY5" fmla="*/ 3476003 h 3476003"/>
              <a:gd name="connsiteX6" fmla="*/ 0 w 3456477"/>
              <a:gd name="connsiteY6" fmla="*/ 998518 h 3476003"/>
              <a:gd name="connsiteX7" fmla="*/ 1729485 w 3456477"/>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7" h="3476003">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Freeform 13">
            <a:extLst>
              <a:ext uri="{FF2B5EF4-FFF2-40B4-BE49-F238E27FC236}">
                <a16:creationId xmlns:a16="http://schemas.microsoft.com/office/drawing/2014/main" id="{F5C23856-B545-7E1A-81C4-8CFD7E3E43FD}"/>
              </a:ext>
            </a:extLst>
          </p:cNvPr>
          <p:cNvSpPr/>
          <p:nvPr/>
        </p:nvSpPr>
        <p:spPr>
          <a:xfrm>
            <a:off x="6144284" y="4422240"/>
            <a:ext cx="1589210" cy="1597400"/>
          </a:xfrm>
          <a:custGeom>
            <a:avLst/>
            <a:gdLst>
              <a:gd name="connsiteX0" fmla="*/ 1726990 w 3458181"/>
              <a:gd name="connsiteY0" fmla="*/ 0 h 3476003"/>
              <a:gd name="connsiteX1" fmla="*/ 3458181 w 3458181"/>
              <a:gd name="connsiteY1" fmla="*/ 999504 h 3476003"/>
              <a:gd name="connsiteX2" fmla="*/ 2584206 w 3458181"/>
              <a:gd name="connsiteY2" fmla="*/ 3476003 h 3476003"/>
              <a:gd name="connsiteX3" fmla="*/ 0 w 3458181"/>
              <a:gd name="connsiteY3" fmla="*/ 2994085 h 3476003"/>
              <a:gd name="connsiteX4" fmla="*/ 0 w 3458181"/>
              <a:gd name="connsiteY4" fmla="*/ 995794 h 3476003"/>
              <a:gd name="connsiteX5" fmla="*/ 117768 w 3458181"/>
              <a:gd name="connsiteY5" fmla="*/ 989847 h 3476003"/>
              <a:gd name="connsiteX6" fmla="*/ 1702797 w 3458181"/>
              <a:gd name="connsiteY6" fmla="*/ 39822 h 3476003"/>
              <a:gd name="connsiteX7" fmla="*/ 1726990 w 3458181"/>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1" h="3476003">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 name="Freeform 943">
            <a:extLst>
              <a:ext uri="{FF2B5EF4-FFF2-40B4-BE49-F238E27FC236}">
                <a16:creationId xmlns:a16="http://schemas.microsoft.com/office/drawing/2014/main" id="{A29A9424-9634-0E2C-AA30-663B1E277BAD}"/>
              </a:ext>
            </a:extLst>
          </p:cNvPr>
          <p:cNvSpPr>
            <a:spLocks noChangeAspect="1" noChangeArrowheads="1"/>
          </p:cNvSpPr>
          <p:nvPr/>
        </p:nvSpPr>
        <p:spPr bwMode="auto">
          <a:xfrm>
            <a:off x="4204198" y="3653203"/>
            <a:ext cx="510189" cy="510189"/>
          </a:xfrm>
          <a:custGeom>
            <a:avLst/>
            <a:gdLst>
              <a:gd name="T0" fmla="*/ 2274359 w 291740"/>
              <a:gd name="T1" fmla="*/ 3672369 h 291739"/>
              <a:gd name="T2" fmla="*/ 2091526 w 291740"/>
              <a:gd name="T3" fmla="*/ 3672369 h 291739"/>
              <a:gd name="T4" fmla="*/ 1891668 w 291740"/>
              <a:gd name="T5" fmla="*/ 2482001 h 291739"/>
              <a:gd name="T6" fmla="*/ 2411324 w 291740"/>
              <a:gd name="T7" fmla="*/ 3900877 h 291739"/>
              <a:gd name="T8" fmla="*/ 1891668 w 291740"/>
              <a:gd name="T9" fmla="*/ 2482001 h 291739"/>
              <a:gd name="T10" fmla="*/ 2894341 w 291740"/>
              <a:gd name="T11" fmla="*/ 910378 h 291739"/>
              <a:gd name="T12" fmla="*/ 997083 w 291740"/>
              <a:gd name="T13" fmla="*/ 2919157 h 291739"/>
              <a:gd name="T14" fmla="*/ 4207263 w 291740"/>
              <a:gd name="T15" fmla="*/ 4323173 h 291739"/>
              <a:gd name="T16" fmla="*/ 4329919 w 291740"/>
              <a:gd name="T17" fmla="*/ 4452775 h 291739"/>
              <a:gd name="T18" fmla="*/ 823928 w 291740"/>
              <a:gd name="T19" fmla="*/ 2919157 h 291739"/>
              <a:gd name="T20" fmla="*/ 3436152 w 291740"/>
              <a:gd name="T21" fmla="*/ 789399 h 291739"/>
              <a:gd name="T22" fmla="*/ 3291791 w 291740"/>
              <a:gd name="T23" fmla="*/ 1394422 h 291739"/>
              <a:gd name="T24" fmla="*/ 2591732 w 291740"/>
              <a:gd name="T25" fmla="*/ 3900877 h 291739"/>
              <a:gd name="T26" fmla="*/ 4749683 w 291740"/>
              <a:gd name="T27" fmla="*/ 3670424 h 291739"/>
              <a:gd name="T28" fmla="*/ 4713581 w 291740"/>
              <a:gd name="T29" fmla="*/ 3483131 h 291739"/>
              <a:gd name="T30" fmla="*/ 4973387 w 291740"/>
              <a:gd name="T31" fmla="*/ 3209433 h 291739"/>
              <a:gd name="T32" fmla="*/ 4886801 w 291740"/>
              <a:gd name="T33" fmla="*/ 2978965 h 291739"/>
              <a:gd name="T34" fmla="*/ 5016700 w 291740"/>
              <a:gd name="T35" fmla="*/ 2734067 h 291739"/>
              <a:gd name="T36" fmla="*/ 4807422 w 291740"/>
              <a:gd name="T37" fmla="*/ 2482001 h 291739"/>
              <a:gd name="T38" fmla="*/ 4987812 w 291740"/>
              <a:gd name="T39" fmla="*/ 2193889 h 291739"/>
              <a:gd name="T40" fmla="*/ 3804205 w 291740"/>
              <a:gd name="T41" fmla="*/ 1992211 h 291739"/>
              <a:gd name="T42" fmla="*/ 3717620 w 291740"/>
              <a:gd name="T43" fmla="*/ 1884190 h 291739"/>
              <a:gd name="T44" fmla="*/ 3436152 w 291740"/>
              <a:gd name="T45" fmla="*/ 789399 h 291739"/>
              <a:gd name="T46" fmla="*/ 3948557 w 291740"/>
              <a:gd name="T47" fmla="*/ 1300793 h 291739"/>
              <a:gd name="T48" fmla="*/ 4814610 w 291740"/>
              <a:gd name="T49" fmla="*/ 1819336 h 291739"/>
              <a:gd name="T50" fmla="*/ 5074439 w 291740"/>
              <a:gd name="T51" fmla="*/ 2467599 h 291739"/>
              <a:gd name="T52" fmla="*/ 5088891 w 291740"/>
              <a:gd name="T53" fmla="*/ 3000571 h 291739"/>
              <a:gd name="T54" fmla="*/ 4915670 w 291740"/>
              <a:gd name="T55" fmla="*/ 3569584 h 291739"/>
              <a:gd name="T56" fmla="*/ 4554813 w 291740"/>
              <a:gd name="T57" fmla="*/ 4080958 h 291739"/>
              <a:gd name="T58" fmla="*/ 1797849 w 291740"/>
              <a:gd name="T59" fmla="*/ 4080958 h 291739"/>
              <a:gd name="T60" fmla="*/ 1711240 w 291740"/>
              <a:gd name="T61" fmla="*/ 2388356 h 291739"/>
              <a:gd name="T62" fmla="*/ 2461848 w 291740"/>
              <a:gd name="T63" fmla="*/ 2301936 h 291739"/>
              <a:gd name="T64" fmla="*/ 3075300 w 291740"/>
              <a:gd name="T65" fmla="*/ 753415 h 291739"/>
              <a:gd name="T66" fmla="*/ 3443364 w 291740"/>
              <a:gd name="T67" fmla="*/ 609356 h 291739"/>
              <a:gd name="T68" fmla="*/ 179943 w 291740"/>
              <a:gd name="T69" fmla="*/ 2915579 h 291739"/>
              <a:gd name="T70" fmla="*/ 5643767 w 291740"/>
              <a:gd name="T71" fmla="*/ 2915579 h 291739"/>
              <a:gd name="T72" fmla="*/ 2908273 w 291740"/>
              <a:gd name="T73" fmla="*/ 0 h 291739"/>
              <a:gd name="T74" fmla="*/ 2908273 w 291740"/>
              <a:gd name="T75" fmla="*/ 5823931 h 291739"/>
              <a:gd name="T76" fmla="*/ 2908273 w 291740"/>
              <a:gd name="T77" fmla="*/ 0 h 291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1740" h="291739">
                <a:moveTo>
                  <a:pt x="109171" y="179388"/>
                </a:moveTo>
                <a:cubicBezTo>
                  <a:pt x="111736" y="179388"/>
                  <a:pt x="113934" y="181674"/>
                  <a:pt x="113934" y="183960"/>
                </a:cubicBezTo>
                <a:cubicBezTo>
                  <a:pt x="113934" y="186627"/>
                  <a:pt x="111736" y="188532"/>
                  <a:pt x="109171" y="188532"/>
                </a:cubicBezTo>
                <a:cubicBezTo>
                  <a:pt x="106607" y="188532"/>
                  <a:pt x="104775" y="186627"/>
                  <a:pt x="104775" y="183960"/>
                </a:cubicBezTo>
                <a:cubicBezTo>
                  <a:pt x="104775" y="181674"/>
                  <a:pt x="106607" y="179388"/>
                  <a:pt x="109171" y="179388"/>
                </a:cubicBezTo>
                <a:close/>
                <a:moveTo>
                  <a:pt x="94763" y="124331"/>
                </a:moveTo>
                <a:lnTo>
                  <a:pt x="94763" y="195407"/>
                </a:lnTo>
                <a:lnTo>
                  <a:pt x="120795" y="195407"/>
                </a:lnTo>
                <a:lnTo>
                  <a:pt x="120795" y="124331"/>
                </a:lnTo>
                <a:lnTo>
                  <a:pt x="94763" y="124331"/>
                </a:lnTo>
                <a:close/>
                <a:moveTo>
                  <a:pt x="140655" y="41636"/>
                </a:moveTo>
                <a:cubicBezTo>
                  <a:pt x="143185" y="41275"/>
                  <a:pt x="144992" y="43439"/>
                  <a:pt x="144992" y="45603"/>
                </a:cubicBezTo>
                <a:cubicBezTo>
                  <a:pt x="145353" y="48128"/>
                  <a:pt x="143546" y="50292"/>
                  <a:pt x="141017" y="50292"/>
                </a:cubicBezTo>
                <a:cubicBezTo>
                  <a:pt x="90061" y="52816"/>
                  <a:pt x="49948" y="95015"/>
                  <a:pt x="49948" y="146230"/>
                </a:cubicBezTo>
                <a:cubicBezTo>
                  <a:pt x="49948" y="198888"/>
                  <a:pt x="92953" y="241808"/>
                  <a:pt x="145715" y="241808"/>
                </a:cubicBezTo>
                <a:cubicBezTo>
                  <a:pt x="169927" y="241808"/>
                  <a:pt x="193056" y="232791"/>
                  <a:pt x="210763" y="216561"/>
                </a:cubicBezTo>
                <a:cubicBezTo>
                  <a:pt x="212570" y="214758"/>
                  <a:pt x="215461" y="215119"/>
                  <a:pt x="217268" y="216561"/>
                </a:cubicBezTo>
                <a:cubicBezTo>
                  <a:pt x="218714" y="218725"/>
                  <a:pt x="218714" y="221250"/>
                  <a:pt x="216907" y="223053"/>
                </a:cubicBezTo>
                <a:cubicBezTo>
                  <a:pt x="197754" y="240726"/>
                  <a:pt x="172457" y="250464"/>
                  <a:pt x="145715" y="250464"/>
                </a:cubicBezTo>
                <a:cubicBezTo>
                  <a:pt x="88255" y="250464"/>
                  <a:pt x="41275" y="203577"/>
                  <a:pt x="41275" y="146230"/>
                </a:cubicBezTo>
                <a:cubicBezTo>
                  <a:pt x="41275" y="90326"/>
                  <a:pt x="84641" y="44521"/>
                  <a:pt x="140655" y="41636"/>
                </a:cubicBezTo>
                <a:close/>
                <a:moveTo>
                  <a:pt x="172134" y="39544"/>
                </a:moveTo>
                <a:cubicBezTo>
                  <a:pt x="168157" y="39183"/>
                  <a:pt x="165264" y="39544"/>
                  <a:pt x="163095" y="39904"/>
                </a:cubicBezTo>
                <a:cubicBezTo>
                  <a:pt x="164903" y="47481"/>
                  <a:pt x="167072" y="62995"/>
                  <a:pt x="164903" y="69850"/>
                </a:cubicBezTo>
                <a:cubicBezTo>
                  <a:pt x="157672" y="90777"/>
                  <a:pt x="135618" y="115311"/>
                  <a:pt x="129833" y="121444"/>
                </a:cubicBezTo>
                <a:lnTo>
                  <a:pt x="129833" y="195407"/>
                </a:lnTo>
                <a:lnTo>
                  <a:pt x="227088" y="195407"/>
                </a:lnTo>
                <a:cubicBezTo>
                  <a:pt x="233234" y="195047"/>
                  <a:pt x="237935" y="189995"/>
                  <a:pt x="237935" y="183862"/>
                </a:cubicBezTo>
                <a:cubicBezTo>
                  <a:pt x="237935" y="182058"/>
                  <a:pt x="237573" y="179893"/>
                  <a:pt x="236488" y="178450"/>
                </a:cubicBezTo>
                <a:cubicBezTo>
                  <a:pt x="235765" y="177007"/>
                  <a:pt x="235765" y="175564"/>
                  <a:pt x="236127" y="174481"/>
                </a:cubicBezTo>
                <a:cubicBezTo>
                  <a:pt x="236850" y="173038"/>
                  <a:pt x="237935" y="172316"/>
                  <a:pt x="239381" y="171956"/>
                </a:cubicBezTo>
                <a:cubicBezTo>
                  <a:pt x="245165" y="170873"/>
                  <a:pt x="249142" y="166183"/>
                  <a:pt x="249142" y="160771"/>
                </a:cubicBezTo>
                <a:cubicBezTo>
                  <a:pt x="249142" y="157885"/>
                  <a:pt x="248058" y="154998"/>
                  <a:pt x="245888" y="152833"/>
                </a:cubicBezTo>
                <a:cubicBezTo>
                  <a:pt x="244804" y="151751"/>
                  <a:pt x="244442" y="150669"/>
                  <a:pt x="244804" y="149225"/>
                </a:cubicBezTo>
                <a:cubicBezTo>
                  <a:pt x="244804" y="148143"/>
                  <a:pt x="245527" y="147061"/>
                  <a:pt x="246612" y="146339"/>
                </a:cubicBezTo>
                <a:cubicBezTo>
                  <a:pt x="249504" y="144174"/>
                  <a:pt x="251312" y="140566"/>
                  <a:pt x="251312" y="136958"/>
                </a:cubicBezTo>
                <a:cubicBezTo>
                  <a:pt x="251312" y="131186"/>
                  <a:pt x="247335" y="128660"/>
                  <a:pt x="245165" y="128660"/>
                </a:cubicBezTo>
                <a:cubicBezTo>
                  <a:pt x="242635" y="128660"/>
                  <a:pt x="240827" y="126856"/>
                  <a:pt x="240827" y="124331"/>
                </a:cubicBezTo>
                <a:cubicBezTo>
                  <a:pt x="240827" y="121805"/>
                  <a:pt x="242635" y="119640"/>
                  <a:pt x="245165" y="119640"/>
                </a:cubicBezTo>
                <a:cubicBezTo>
                  <a:pt x="245888" y="119640"/>
                  <a:pt x="249865" y="117115"/>
                  <a:pt x="249865" y="109899"/>
                </a:cubicBezTo>
                <a:cubicBezTo>
                  <a:pt x="249865" y="104126"/>
                  <a:pt x="245527" y="99796"/>
                  <a:pt x="241188" y="99796"/>
                </a:cubicBezTo>
                <a:lnTo>
                  <a:pt x="190572" y="99796"/>
                </a:lnTo>
                <a:cubicBezTo>
                  <a:pt x="189126" y="99796"/>
                  <a:pt x="188042" y="99075"/>
                  <a:pt x="186957" y="97993"/>
                </a:cubicBezTo>
                <a:cubicBezTo>
                  <a:pt x="186234" y="96910"/>
                  <a:pt x="185872" y="95467"/>
                  <a:pt x="186234" y="94385"/>
                </a:cubicBezTo>
                <a:cubicBezTo>
                  <a:pt x="187680" y="90055"/>
                  <a:pt x="190211" y="78870"/>
                  <a:pt x="189126" y="65882"/>
                </a:cubicBezTo>
                <a:cubicBezTo>
                  <a:pt x="187680" y="50728"/>
                  <a:pt x="180449" y="39544"/>
                  <a:pt x="172134" y="39544"/>
                </a:cubicBezTo>
                <a:close/>
                <a:moveTo>
                  <a:pt x="172495" y="30524"/>
                </a:moveTo>
                <a:cubicBezTo>
                  <a:pt x="185872" y="31245"/>
                  <a:pt x="195996" y="44956"/>
                  <a:pt x="197803" y="65160"/>
                </a:cubicBezTo>
                <a:cubicBezTo>
                  <a:pt x="198888" y="75623"/>
                  <a:pt x="197442" y="85004"/>
                  <a:pt x="195996" y="91137"/>
                </a:cubicBezTo>
                <a:lnTo>
                  <a:pt x="241188" y="91137"/>
                </a:lnTo>
                <a:cubicBezTo>
                  <a:pt x="250588" y="91137"/>
                  <a:pt x="258904" y="99436"/>
                  <a:pt x="258904" y="109899"/>
                </a:cubicBezTo>
                <a:cubicBezTo>
                  <a:pt x="258904" y="116032"/>
                  <a:pt x="257096" y="120362"/>
                  <a:pt x="254204" y="123609"/>
                </a:cubicBezTo>
                <a:cubicBezTo>
                  <a:pt x="257819" y="126495"/>
                  <a:pt x="259989" y="131186"/>
                  <a:pt x="259989" y="136958"/>
                </a:cubicBezTo>
                <a:cubicBezTo>
                  <a:pt x="259989" y="142010"/>
                  <a:pt x="258181" y="146700"/>
                  <a:pt x="254927" y="150308"/>
                </a:cubicBezTo>
                <a:cubicBezTo>
                  <a:pt x="257096" y="153555"/>
                  <a:pt x="257819" y="157163"/>
                  <a:pt x="257819" y="160771"/>
                </a:cubicBezTo>
                <a:cubicBezTo>
                  <a:pt x="257819" y="168348"/>
                  <a:pt x="253481" y="175564"/>
                  <a:pt x="246250" y="178811"/>
                </a:cubicBezTo>
                <a:cubicBezTo>
                  <a:pt x="246612" y="180615"/>
                  <a:pt x="246973" y="182058"/>
                  <a:pt x="246973" y="183862"/>
                </a:cubicBezTo>
                <a:cubicBezTo>
                  <a:pt x="246973" y="194325"/>
                  <a:pt x="239019" y="203345"/>
                  <a:pt x="228173" y="204427"/>
                </a:cubicBezTo>
                <a:cubicBezTo>
                  <a:pt x="227811" y="204427"/>
                  <a:pt x="227088" y="204427"/>
                  <a:pt x="226727" y="204427"/>
                </a:cubicBezTo>
                <a:lnTo>
                  <a:pt x="90063" y="204427"/>
                </a:lnTo>
                <a:cubicBezTo>
                  <a:pt x="87894" y="204427"/>
                  <a:pt x="85725" y="202262"/>
                  <a:pt x="85725" y="200098"/>
                </a:cubicBezTo>
                <a:lnTo>
                  <a:pt x="85725" y="119640"/>
                </a:lnTo>
                <a:cubicBezTo>
                  <a:pt x="85725" y="117115"/>
                  <a:pt x="87894" y="115311"/>
                  <a:pt x="90063" y="115311"/>
                </a:cubicBezTo>
                <a:lnTo>
                  <a:pt x="123326" y="115311"/>
                </a:lnTo>
                <a:cubicBezTo>
                  <a:pt x="128749" y="109538"/>
                  <a:pt x="150080" y="85725"/>
                  <a:pt x="156226" y="66964"/>
                </a:cubicBezTo>
                <a:cubicBezTo>
                  <a:pt x="158034" y="61913"/>
                  <a:pt x="155503" y="46399"/>
                  <a:pt x="154057" y="37740"/>
                </a:cubicBezTo>
                <a:cubicBezTo>
                  <a:pt x="153695" y="35936"/>
                  <a:pt x="154418" y="33771"/>
                  <a:pt x="155864" y="33049"/>
                </a:cubicBezTo>
                <a:cubicBezTo>
                  <a:pt x="156587" y="32328"/>
                  <a:pt x="161287" y="30163"/>
                  <a:pt x="172495" y="30524"/>
                </a:cubicBezTo>
                <a:close/>
                <a:moveTo>
                  <a:pt x="145690" y="9015"/>
                </a:moveTo>
                <a:cubicBezTo>
                  <a:pt x="70320" y="9015"/>
                  <a:pt x="9015" y="70320"/>
                  <a:pt x="9015" y="146050"/>
                </a:cubicBezTo>
                <a:cubicBezTo>
                  <a:pt x="9015" y="221419"/>
                  <a:pt x="70320" y="282724"/>
                  <a:pt x="145690" y="282724"/>
                </a:cubicBezTo>
                <a:cubicBezTo>
                  <a:pt x="221419" y="282724"/>
                  <a:pt x="282724" y="221419"/>
                  <a:pt x="282724" y="146050"/>
                </a:cubicBezTo>
                <a:cubicBezTo>
                  <a:pt x="282724" y="70320"/>
                  <a:pt x="221419" y="9015"/>
                  <a:pt x="145690" y="9015"/>
                </a:cubicBezTo>
                <a:close/>
                <a:moveTo>
                  <a:pt x="145690" y="0"/>
                </a:moveTo>
                <a:cubicBezTo>
                  <a:pt x="226107" y="0"/>
                  <a:pt x="291740" y="65632"/>
                  <a:pt x="291740" y="146050"/>
                </a:cubicBezTo>
                <a:cubicBezTo>
                  <a:pt x="291740" y="226107"/>
                  <a:pt x="226107" y="291739"/>
                  <a:pt x="145690" y="291739"/>
                </a:cubicBezTo>
                <a:cubicBezTo>
                  <a:pt x="65632" y="291739"/>
                  <a:pt x="0" y="226107"/>
                  <a:pt x="0" y="146050"/>
                </a:cubicBezTo>
                <a:cubicBezTo>
                  <a:pt x="0" y="65632"/>
                  <a:pt x="65632" y="0"/>
                  <a:pt x="145690" y="0"/>
                </a:cubicBezTo>
                <a:close/>
              </a:path>
            </a:pathLst>
          </a:custGeom>
          <a:solidFill>
            <a:schemeClr val="bg1"/>
          </a:solidFill>
          <a:ln>
            <a:noFill/>
          </a:ln>
          <a:effectLst/>
        </p:spPr>
        <p:txBody>
          <a:bodyPr anchor="ctr"/>
          <a:lstStyle/>
          <a:p>
            <a:endParaRPr lang="en-US" sz="900" dirty="0"/>
          </a:p>
        </p:txBody>
      </p:sp>
      <p:sp>
        <p:nvSpPr>
          <p:cNvPr id="38" name="Freeform 45">
            <a:extLst>
              <a:ext uri="{FF2B5EF4-FFF2-40B4-BE49-F238E27FC236}">
                <a16:creationId xmlns:a16="http://schemas.microsoft.com/office/drawing/2014/main" id="{C8B33B31-F154-4C06-2C0E-FEC2C62DBC7C}"/>
              </a:ext>
            </a:extLst>
          </p:cNvPr>
          <p:cNvSpPr>
            <a:spLocks noChangeAspect="1" noChangeArrowheads="1"/>
          </p:cNvSpPr>
          <p:nvPr/>
        </p:nvSpPr>
        <p:spPr bwMode="auto">
          <a:xfrm>
            <a:off x="7479246" y="3653203"/>
            <a:ext cx="508661" cy="510189"/>
          </a:xfrm>
          <a:custGeom>
            <a:avLst/>
            <a:gdLst>
              <a:gd name="T0" fmla="*/ 2147483646 w 811"/>
              <a:gd name="T1" fmla="*/ 2147483646 h 811"/>
              <a:gd name="T2" fmla="*/ 2147483646 w 811"/>
              <a:gd name="T3" fmla="*/ 2147483646 h 811"/>
              <a:gd name="T4" fmla="*/ 2147483646 w 811"/>
              <a:gd name="T5" fmla="*/ 2147483646 h 811"/>
              <a:gd name="T6" fmla="*/ 2147483646 w 811"/>
              <a:gd name="T7" fmla="*/ 2147483646 h 811"/>
              <a:gd name="T8" fmla="*/ 2147483646 w 811"/>
              <a:gd name="T9" fmla="*/ 2147483646 h 811"/>
              <a:gd name="T10" fmla="*/ 2147483646 w 811"/>
              <a:gd name="T11" fmla="*/ 2147483646 h 811"/>
              <a:gd name="T12" fmla="*/ 2147483646 w 811"/>
              <a:gd name="T13" fmla="*/ 2147483646 h 811"/>
              <a:gd name="T14" fmla="*/ 2147483646 w 811"/>
              <a:gd name="T15" fmla="*/ 2147483646 h 811"/>
              <a:gd name="T16" fmla="*/ 2147483646 w 811"/>
              <a:gd name="T17" fmla="*/ 2147483646 h 811"/>
              <a:gd name="T18" fmla="*/ 2147483646 w 811"/>
              <a:gd name="T19" fmla="*/ 2147483646 h 811"/>
              <a:gd name="T20" fmla="*/ 2147483646 w 811"/>
              <a:gd name="T21" fmla="*/ 2147483646 h 811"/>
              <a:gd name="T22" fmla="*/ 2147483646 w 811"/>
              <a:gd name="T23" fmla="*/ 2147483646 h 811"/>
              <a:gd name="T24" fmla="*/ 2147483646 w 811"/>
              <a:gd name="T25" fmla="*/ 2147483646 h 811"/>
              <a:gd name="T26" fmla="*/ 2147483646 w 811"/>
              <a:gd name="T27" fmla="*/ 2147483646 h 811"/>
              <a:gd name="T28" fmla="*/ 2147483646 w 811"/>
              <a:gd name="T29" fmla="*/ 2147483646 h 811"/>
              <a:gd name="T30" fmla="*/ 2147483646 w 811"/>
              <a:gd name="T31" fmla="*/ 2147483646 h 811"/>
              <a:gd name="T32" fmla="*/ 2147483646 w 811"/>
              <a:gd name="T33" fmla="*/ 2147483646 h 811"/>
              <a:gd name="T34" fmla="*/ 2147483646 w 811"/>
              <a:gd name="T35" fmla="*/ 2147483646 h 811"/>
              <a:gd name="T36" fmla="*/ 2147483646 w 811"/>
              <a:gd name="T37" fmla="*/ 2147483646 h 811"/>
              <a:gd name="T38" fmla="*/ 2147483646 w 811"/>
              <a:gd name="T39" fmla="*/ 2147483646 h 811"/>
              <a:gd name="T40" fmla="*/ 2147483646 w 811"/>
              <a:gd name="T41" fmla="*/ 2147483646 h 811"/>
              <a:gd name="T42" fmla="*/ 2147483646 w 811"/>
              <a:gd name="T43" fmla="*/ 2147483646 h 811"/>
              <a:gd name="T44" fmla="*/ 2147483646 w 811"/>
              <a:gd name="T45" fmla="*/ 2147483646 h 811"/>
              <a:gd name="T46" fmla="*/ 2147483646 w 811"/>
              <a:gd name="T47" fmla="*/ 2147483646 h 811"/>
              <a:gd name="T48" fmla="*/ 2147483646 w 811"/>
              <a:gd name="T49" fmla="*/ 2147483646 h 811"/>
              <a:gd name="T50" fmla="*/ 2147483646 w 811"/>
              <a:gd name="T51" fmla="*/ 2147483646 h 811"/>
              <a:gd name="T52" fmla="*/ 2147483646 w 811"/>
              <a:gd name="T53" fmla="*/ 2147483646 h 811"/>
              <a:gd name="T54" fmla="*/ 2147483646 w 811"/>
              <a:gd name="T55" fmla="*/ 2147483646 h 811"/>
              <a:gd name="T56" fmla="*/ 2147483646 w 811"/>
              <a:gd name="T57" fmla="*/ 2147483646 h 811"/>
              <a:gd name="T58" fmla="*/ 2147483646 w 811"/>
              <a:gd name="T59" fmla="*/ 2147483646 h 811"/>
              <a:gd name="T60" fmla="*/ 2147483646 w 811"/>
              <a:gd name="T61" fmla="*/ 2147483646 h 811"/>
              <a:gd name="T62" fmla="*/ 2147483646 w 811"/>
              <a:gd name="T63" fmla="*/ 2147483646 h 811"/>
              <a:gd name="T64" fmla="*/ 2147483646 w 811"/>
              <a:gd name="T65" fmla="*/ 2147483646 h 811"/>
              <a:gd name="T66" fmla="*/ 2147483646 w 811"/>
              <a:gd name="T67" fmla="*/ 2147483646 h 811"/>
              <a:gd name="T68" fmla="*/ 2147483646 w 811"/>
              <a:gd name="T69" fmla="*/ 2147483646 h 811"/>
              <a:gd name="T70" fmla="*/ 2147483646 w 811"/>
              <a:gd name="T71" fmla="*/ 2147483646 h 811"/>
              <a:gd name="T72" fmla="*/ 2147483646 w 811"/>
              <a:gd name="T73" fmla="*/ 2147483646 h 811"/>
              <a:gd name="T74" fmla="*/ 2147483646 w 811"/>
              <a:gd name="T75" fmla="*/ 2147483646 h 811"/>
              <a:gd name="T76" fmla="*/ 2147483646 w 811"/>
              <a:gd name="T77" fmla="*/ 2147483646 h 811"/>
              <a:gd name="T78" fmla="*/ 2147483646 w 811"/>
              <a:gd name="T79" fmla="*/ 2147483646 h 811"/>
              <a:gd name="T80" fmla="*/ 2147483646 w 811"/>
              <a:gd name="T81" fmla="*/ 2147483646 h 811"/>
              <a:gd name="T82" fmla="*/ 2147483646 w 811"/>
              <a:gd name="T83" fmla="*/ 2147483646 h 811"/>
              <a:gd name="T84" fmla="*/ 2147483646 w 811"/>
              <a:gd name="T85" fmla="*/ 2147483646 h 811"/>
              <a:gd name="T86" fmla="*/ 2147483646 w 811"/>
              <a:gd name="T87" fmla="*/ 2147483646 h 811"/>
              <a:gd name="T88" fmla="*/ 2147483646 w 811"/>
              <a:gd name="T89" fmla="*/ 2147483646 h 811"/>
              <a:gd name="T90" fmla="*/ 2147483646 w 811"/>
              <a:gd name="T91" fmla="*/ 2147483646 h 811"/>
              <a:gd name="T92" fmla="*/ 2147483646 w 811"/>
              <a:gd name="T93" fmla="*/ 2147483646 h 811"/>
              <a:gd name="T94" fmla="*/ 2147483646 w 811"/>
              <a:gd name="T95" fmla="*/ 2147483646 h 811"/>
              <a:gd name="T96" fmla="*/ 2147483646 w 811"/>
              <a:gd name="T97" fmla="*/ 2147483646 h 811"/>
              <a:gd name="T98" fmla="*/ 2147483646 w 811"/>
              <a:gd name="T99" fmla="*/ 2147483646 h 811"/>
              <a:gd name="T100" fmla="*/ 0 w 811"/>
              <a:gd name="T101" fmla="*/ 2147483646 h 811"/>
              <a:gd name="T102" fmla="*/ 2147483646 w 811"/>
              <a:gd name="T103" fmla="*/ 2147483646 h 811"/>
              <a:gd name="T104" fmla="*/ 2147483646 w 811"/>
              <a:gd name="T105" fmla="*/ 2147483646 h 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1" h="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bg1"/>
          </a:solidFill>
          <a:ln>
            <a:noFill/>
          </a:ln>
          <a:effectLst/>
        </p:spPr>
        <p:txBody>
          <a:bodyPr wrap="none" anchor="ctr"/>
          <a:lstStyle/>
          <a:p>
            <a:endParaRPr lang="en-US" sz="900" dirty="0"/>
          </a:p>
        </p:txBody>
      </p:sp>
      <p:sp>
        <p:nvSpPr>
          <p:cNvPr id="39" name="Freeform 947">
            <a:extLst>
              <a:ext uri="{FF2B5EF4-FFF2-40B4-BE49-F238E27FC236}">
                <a16:creationId xmlns:a16="http://schemas.microsoft.com/office/drawing/2014/main" id="{740AD623-F4EB-7E43-FD88-66669FE9DAAF}"/>
              </a:ext>
            </a:extLst>
          </p:cNvPr>
          <p:cNvSpPr>
            <a:spLocks noChangeAspect="1" noChangeArrowheads="1"/>
          </p:cNvSpPr>
          <p:nvPr/>
        </p:nvSpPr>
        <p:spPr bwMode="auto">
          <a:xfrm>
            <a:off x="6619911" y="2218515"/>
            <a:ext cx="487276" cy="510190"/>
          </a:xfrm>
          <a:custGeom>
            <a:avLst/>
            <a:gdLst>
              <a:gd name="T0" fmla="*/ 3815540 w 279041"/>
              <a:gd name="T1" fmla="*/ 4246613 h 291739"/>
              <a:gd name="T2" fmla="*/ 3815540 w 279041"/>
              <a:gd name="T3" fmla="*/ 4429150 h 291739"/>
              <a:gd name="T4" fmla="*/ 3151868 w 279041"/>
              <a:gd name="T5" fmla="*/ 4337880 h 291739"/>
              <a:gd name="T6" fmla="*/ 685160 w 279041"/>
              <a:gd name="T7" fmla="*/ 4246613 h 291739"/>
              <a:gd name="T8" fmla="*/ 2892520 w 279041"/>
              <a:gd name="T9" fmla="*/ 4337880 h 291739"/>
              <a:gd name="T10" fmla="*/ 685160 w 279041"/>
              <a:gd name="T11" fmla="*/ 4429150 h 291739"/>
              <a:gd name="T12" fmla="*/ 685160 w 279041"/>
              <a:gd name="T13" fmla="*/ 4246613 h 291739"/>
              <a:gd name="T14" fmla="*/ 4163091 w 279041"/>
              <a:gd name="T15" fmla="*/ 3644447 h 291739"/>
              <a:gd name="T16" fmla="*/ 4163091 w 279041"/>
              <a:gd name="T17" fmla="*/ 3827306 h 291739"/>
              <a:gd name="T18" fmla="*/ 3151868 w 279041"/>
              <a:gd name="T19" fmla="*/ 3732203 h 291739"/>
              <a:gd name="T20" fmla="*/ 1851139 w 279041"/>
              <a:gd name="T21" fmla="*/ 3644447 h 291739"/>
              <a:gd name="T22" fmla="*/ 2640387 w 279041"/>
              <a:gd name="T23" fmla="*/ 3732203 h 291739"/>
              <a:gd name="T24" fmla="*/ 1851139 w 279041"/>
              <a:gd name="T25" fmla="*/ 3827306 h 291739"/>
              <a:gd name="T26" fmla="*/ 1851139 w 279041"/>
              <a:gd name="T27" fmla="*/ 3644447 h 291739"/>
              <a:gd name="T28" fmla="*/ 3941092 w 279041"/>
              <a:gd name="T29" fmla="*/ 3074023 h 291739"/>
              <a:gd name="T30" fmla="*/ 3941092 w 279041"/>
              <a:gd name="T31" fmla="*/ 3256857 h 291739"/>
              <a:gd name="T32" fmla="*/ 3151868 w 279041"/>
              <a:gd name="T33" fmla="*/ 3169098 h 291739"/>
              <a:gd name="T34" fmla="*/ 1849885 w 279041"/>
              <a:gd name="T35" fmla="*/ 3074023 h 291739"/>
              <a:gd name="T36" fmla="*/ 2861130 w 279041"/>
              <a:gd name="T37" fmla="*/ 3169098 h 291739"/>
              <a:gd name="T38" fmla="*/ 1849885 w 279041"/>
              <a:gd name="T39" fmla="*/ 3256857 h 291739"/>
              <a:gd name="T40" fmla="*/ 1849885 w 279041"/>
              <a:gd name="T41" fmla="*/ 3074023 h 291739"/>
              <a:gd name="T42" fmla="*/ 777956 w 279041"/>
              <a:gd name="T43" fmla="*/ 3647142 h 291739"/>
              <a:gd name="T44" fmla="*/ 1358152 w 279041"/>
              <a:gd name="T45" fmla="*/ 2644947 h 291739"/>
              <a:gd name="T46" fmla="*/ 3236719 w 279041"/>
              <a:gd name="T47" fmla="*/ 2471899 h 291739"/>
              <a:gd name="T48" fmla="*/ 4247944 w 279041"/>
              <a:gd name="T49" fmla="*/ 2563171 h 291739"/>
              <a:gd name="T50" fmla="*/ 3236719 w 279041"/>
              <a:gd name="T51" fmla="*/ 2654451 h 291739"/>
              <a:gd name="T52" fmla="*/ 3236719 w 279041"/>
              <a:gd name="T53" fmla="*/ 2471899 h 291739"/>
              <a:gd name="T54" fmla="*/ 2769200 w 279041"/>
              <a:gd name="T55" fmla="*/ 2471899 h 291739"/>
              <a:gd name="T56" fmla="*/ 2769200 w 279041"/>
              <a:gd name="T57" fmla="*/ 2654451 h 291739"/>
              <a:gd name="T58" fmla="*/ 1765055 w 279041"/>
              <a:gd name="T59" fmla="*/ 2563171 h 291739"/>
              <a:gd name="T60" fmla="*/ 684824 w 279041"/>
              <a:gd name="T61" fmla="*/ 2471899 h 291739"/>
              <a:gd name="T62" fmla="*/ 1537259 w 279041"/>
              <a:gd name="T63" fmla="*/ 2558434 h 291739"/>
              <a:gd name="T64" fmla="*/ 1444155 w 279041"/>
              <a:gd name="T65" fmla="*/ 3827400 h 291739"/>
              <a:gd name="T66" fmla="*/ 598870 w 279041"/>
              <a:gd name="T67" fmla="*/ 3733677 h 291739"/>
              <a:gd name="T68" fmla="*/ 684824 w 279041"/>
              <a:gd name="T69" fmla="*/ 2471899 h 291739"/>
              <a:gd name="T70" fmla="*/ 4163091 w 279041"/>
              <a:gd name="T71" fmla="*/ 1901449 h 291739"/>
              <a:gd name="T72" fmla="*/ 4163091 w 279041"/>
              <a:gd name="T73" fmla="*/ 2084309 h 291739"/>
              <a:gd name="T74" fmla="*/ 3151868 w 279041"/>
              <a:gd name="T75" fmla="*/ 1989221 h 291739"/>
              <a:gd name="T76" fmla="*/ 685160 w 279041"/>
              <a:gd name="T77" fmla="*/ 1901449 h 291739"/>
              <a:gd name="T78" fmla="*/ 2892520 w 279041"/>
              <a:gd name="T79" fmla="*/ 1989221 h 291739"/>
              <a:gd name="T80" fmla="*/ 685160 w 279041"/>
              <a:gd name="T81" fmla="*/ 2084309 h 291739"/>
              <a:gd name="T82" fmla="*/ 685160 w 279041"/>
              <a:gd name="T83" fmla="*/ 1901449 h 291739"/>
              <a:gd name="T84" fmla="*/ 4834250 w 279041"/>
              <a:gd name="T85" fmla="*/ 5024858 h 291739"/>
              <a:gd name="T86" fmla="*/ 877018 w 279041"/>
              <a:gd name="T87" fmla="*/ 5111251 h 291739"/>
              <a:gd name="T88" fmla="*/ 5361876 w 279041"/>
              <a:gd name="T89" fmla="*/ 5643988 h 291739"/>
              <a:gd name="T90" fmla="*/ 4834250 w 279041"/>
              <a:gd name="T91" fmla="*/ 878291 h 291739"/>
              <a:gd name="T92" fmla="*/ 777546 w 279041"/>
              <a:gd name="T93" fmla="*/ 1310560 h 291739"/>
              <a:gd name="T94" fmla="*/ 4100694 w 279041"/>
              <a:gd name="T95" fmla="*/ 781035 h 291739"/>
              <a:gd name="T96" fmla="*/ 684632 w 279041"/>
              <a:gd name="T97" fmla="*/ 602113 h 291739"/>
              <a:gd name="T98" fmla="*/ 4279369 w 279041"/>
              <a:gd name="T99" fmla="*/ 695116 h 291739"/>
              <a:gd name="T100" fmla="*/ 4193606 w 279041"/>
              <a:gd name="T101" fmla="*/ 1482287 h 291739"/>
              <a:gd name="T102" fmla="*/ 598870 w 279041"/>
              <a:gd name="T103" fmla="*/ 1396463 h 291739"/>
              <a:gd name="T104" fmla="*/ 684632 w 279041"/>
              <a:gd name="T105" fmla="*/ 602113 h 291739"/>
              <a:gd name="T106" fmla="*/ 178300 w 279041"/>
              <a:gd name="T107" fmla="*/ 4938486 h 291739"/>
              <a:gd name="T108" fmla="*/ 4663137 w 279041"/>
              <a:gd name="T109" fmla="*/ 172808 h 291739"/>
              <a:gd name="T110" fmla="*/ 85600 w 279041"/>
              <a:gd name="T111" fmla="*/ 0 h 291739"/>
              <a:gd name="T112" fmla="*/ 4834250 w 279041"/>
              <a:gd name="T113" fmla="*/ 86342 h 291739"/>
              <a:gd name="T114" fmla="*/ 5447423 w 279041"/>
              <a:gd name="T115" fmla="*/ 705501 h 291739"/>
              <a:gd name="T116" fmla="*/ 5540123 w 279041"/>
              <a:gd name="T117" fmla="*/ 5730355 h 291739"/>
              <a:gd name="T118" fmla="*/ 784324 w 279041"/>
              <a:gd name="T119" fmla="*/ 5823931 h 291739"/>
              <a:gd name="T120" fmla="*/ 698746 w 279041"/>
              <a:gd name="T121" fmla="*/ 5111251 h 291739"/>
              <a:gd name="T122" fmla="*/ 0 w 279041"/>
              <a:gd name="T123" fmla="*/ 5024858 h 291739"/>
              <a:gd name="T124" fmla="*/ 85600 w 279041"/>
              <a:gd name="T125" fmla="*/ 0 h 2917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041" h="291739">
                <a:moveTo>
                  <a:pt x="163063" y="212725"/>
                </a:moveTo>
                <a:lnTo>
                  <a:pt x="192177" y="212725"/>
                </a:lnTo>
                <a:cubicBezTo>
                  <a:pt x="194694" y="212725"/>
                  <a:pt x="196491" y="215011"/>
                  <a:pt x="196491" y="217297"/>
                </a:cubicBezTo>
                <a:cubicBezTo>
                  <a:pt x="196491" y="219964"/>
                  <a:pt x="194694" y="221869"/>
                  <a:pt x="192177" y="221869"/>
                </a:cubicBezTo>
                <a:lnTo>
                  <a:pt x="163063" y="221869"/>
                </a:lnTo>
                <a:cubicBezTo>
                  <a:pt x="160547" y="221869"/>
                  <a:pt x="158750" y="219964"/>
                  <a:pt x="158750" y="217297"/>
                </a:cubicBezTo>
                <a:cubicBezTo>
                  <a:pt x="158750" y="215011"/>
                  <a:pt x="160547" y="212725"/>
                  <a:pt x="163063" y="212725"/>
                </a:cubicBezTo>
                <a:close/>
                <a:moveTo>
                  <a:pt x="34509" y="212725"/>
                </a:moveTo>
                <a:lnTo>
                  <a:pt x="140980" y="212725"/>
                </a:lnTo>
                <a:cubicBezTo>
                  <a:pt x="143515" y="212725"/>
                  <a:pt x="145688" y="215011"/>
                  <a:pt x="145688" y="217297"/>
                </a:cubicBezTo>
                <a:cubicBezTo>
                  <a:pt x="145688" y="219964"/>
                  <a:pt x="143515" y="221869"/>
                  <a:pt x="140980" y="221869"/>
                </a:cubicBezTo>
                <a:lnTo>
                  <a:pt x="34509" y="221869"/>
                </a:lnTo>
                <a:cubicBezTo>
                  <a:pt x="32336" y="221869"/>
                  <a:pt x="30163" y="219964"/>
                  <a:pt x="30163" y="217297"/>
                </a:cubicBezTo>
                <a:cubicBezTo>
                  <a:pt x="30163" y="215011"/>
                  <a:pt x="32336" y="212725"/>
                  <a:pt x="34509" y="212725"/>
                </a:cubicBezTo>
                <a:close/>
                <a:moveTo>
                  <a:pt x="163024" y="182562"/>
                </a:moveTo>
                <a:lnTo>
                  <a:pt x="209683" y="182562"/>
                </a:lnTo>
                <a:cubicBezTo>
                  <a:pt x="211820" y="182562"/>
                  <a:pt x="213957" y="184760"/>
                  <a:pt x="213957" y="186958"/>
                </a:cubicBezTo>
                <a:cubicBezTo>
                  <a:pt x="213957" y="189523"/>
                  <a:pt x="211820" y="191721"/>
                  <a:pt x="209683" y="191721"/>
                </a:cubicBezTo>
                <a:lnTo>
                  <a:pt x="163024" y="191721"/>
                </a:lnTo>
                <a:cubicBezTo>
                  <a:pt x="160531" y="191721"/>
                  <a:pt x="158750" y="189523"/>
                  <a:pt x="158750" y="186958"/>
                </a:cubicBezTo>
                <a:cubicBezTo>
                  <a:pt x="158750" y="184760"/>
                  <a:pt x="160531" y="182562"/>
                  <a:pt x="163024" y="182562"/>
                </a:cubicBezTo>
                <a:close/>
                <a:moveTo>
                  <a:pt x="93237" y="182562"/>
                </a:moveTo>
                <a:lnTo>
                  <a:pt x="128291" y="182562"/>
                </a:lnTo>
                <a:cubicBezTo>
                  <a:pt x="130820" y="182562"/>
                  <a:pt x="132989" y="184760"/>
                  <a:pt x="132989" y="186958"/>
                </a:cubicBezTo>
                <a:cubicBezTo>
                  <a:pt x="132989" y="189523"/>
                  <a:pt x="130820" y="191721"/>
                  <a:pt x="128291" y="191721"/>
                </a:cubicBezTo>
                <a:lnTo>
                  <a:pt x="93237" y="191721"/>
                </a:lnTo>
                <a:cubicBezTo>
                  <a:pt x="90707" y="191721"/>
                  <a:pt x="88900" y="189523"/>
                  <a:pt x="88900" y="186958"/>
                </a:cubicBezTo>
                <a:cubicBezTo>
                  <a:pt x="88900" y="184760"/>
                  <a:pt x="90707" y="182562"/>
                  <a:pt x="93237" y="182562"/>
                </a:cubicBezTo>
                <a:close/>
                <a:moveTo>
                  <a:pt x="163087" y="153987"/>
                </a:moveTo>
                <a:lnTo>
                  <a:pt x="198502" y="153987"/>
                </a:lnTo>
                <a:cubicBezTo>
                  <a:pt x="201032" y="153987"/>
                  <a:pt x="202839" y="156185"/>
                  <a:pt x="202839" y="158750"/>
                </a:cubicBezTo>
                <a:cubicBezTo>
                  <a:pt x="202839" y="161314"/>
                  <a:pt x="201032" y="163146"/>
                  <a:pt x="198502" y="163146"/>
                </a:cubicBezTo>
                <a:lnTo>
                  <a:pt x="163087" y="163146"/>
                </a:lnTo>
                <a:cubicBezTo>
                  <a:pt x="160557" y="163146"/>
                  <a:pt x="158750" y="161314"/>
                  <a:pt x="158750" y="158750"/>
                </a:cubicBezTo>
                <a:cubicBezTo>
                  <a:pt x="158750" y="156185"/>
                  <a:pt x="160557" y="153987"/>
                  <a:pt x="163087" y="153987"/>
                </a:cubicBezTo>
                <a:close/>
                <a:moveTo>
                  <a:pt x="93174" y="153987"/>
                </a:moveTo>
                <a:lnTo>
                  <a:pt x="139477" y="153987"/>
                </a:lnTo>
                <a:cubicBezTo>
                  <a:pt x="141970" y="153987"/>
                  <a:pt x="144107" y="156185"/>
                  <a:pt x="144107" y="158750"/>
                </a:cubicBezTo>
                <a:cubicBezTo>
                  <a:pt x="144107" y="161314"/>
                  <a:pt x="141970" y="163146"/>
                  <a:pt x="139477" y="163146"/>
                </a:cubicBezTo>
                <a:lnTo>
                  <a:pt x="93174" y="163146"/>
                </a:lnTo>
                <a:cubicBezTo>
                  <a:pt x="90681" y="163146"/>
                  <a:pt x="88900" y="161314"/>
                  <a:pt x="88900" y="158750"/>
                </a:cubicBezTo>
                <a:cubicBezTo>
                  <a:pt x="88900" y="156185"/>
                  <a:pt x="90681" y="153987"/>
                  <a:pt x="93174" y="153987"/>
                </a:cubicBezTo>
                <a:close/>
                <a:moveTo>
                  <a:pt x="39183" y="132493"/>
                </a:moveTo>
                <a:lnTo>
                  <a:pt x="39183" y="182697"/>
                </a:lnTo>
                <a:lnTo>
                  <a:pt x="68407" y="182697"/>
                </a:lnTo>
                <a:lnTo>
                  <a:pt x="68407" y="132493"/>
                </a:lnTo>
                <a:lnTo>
                  <a:pt x="39183" y="132493"/>
                </a:lnTo>
                <a:close/>
                <a:moveTo>
                  <a:pt x="163024" y="123825"/>
                </a:moveTo>
                <a:lnTo>
                  <a:pt x="209683" y="123825"/>
                </a:lnTo>
                <a:cubicBezTo>
                  <a:pt x="211820" y="123825"/>
                  <a:pt x="213957" y="126111"/>
                  <a:pt x="213957" y="128397"/>
                </a:cubicBezTo>
                <a:cubicBezTo>
                  <a:pt x="213957" y="131064"/>
                  <a:pt x="211820" y="132969"/>
                  <a:pt x="209683" y="132969"/>
                </a:cubicBezTo>
                <a:lnTo>
                  <a:pt x="163024" y="132969"/>
                </a:lnTo>
                <a:cubicBezTo>
                  <a:pt x="160531" y="132969"/>
                  <a:pt x="158750" y="131064"/>
                  <a:pt x="158750" y="128397"/>
                </a:cubicBezTo>
                <a:cubicBezTo>
                  <a:pt x="158750" y="126111"/>
                  <a:pt x="160531" y="123825"/>
                  <a:pt x="163024" y="123825"/>
                </a:cubicBezTo>
                <a:close/>
                <a:moveTo>
                  <a:pt x="93174" y="123825"/>
                </a:moveTo>
                <a:lnTo>
                  <a:pt x="139477" y="123825"/>
                </a:lnTo>
                <a:cubicBezTo>
                  <a:pt x="141970" y="123825"/>
                  <a:pt x="144107" y="126111"/>
                  <a:pt x="144107" y="128397"/>
                </a:cubicBezTo>
                <a:cubicBezTo>
                  <a:pt x="144107" y="131064"/>
                  <a:pt x="141970" y="132969"/>
                  <a:pt x="139477" y="132969"/>
                </a:cubicBezTo>
                <a:lnTo>
                  <a:pt x="93174" y="132969"/>
                </a:lnTo>
                <a:cubicBezTo>
                  <a:pt x="90681" y="132969"/>
                  <a:pt x="88900" y="131064"/>
                  <a:pt x="88900" y="128397"/>
                </a:cubicBezTo>
                <a:cubicBezTo>
                  <a:pt x="88900" y="126111"/>
                  <a:pt x="90681" y="123825"/>
                  <a:pt x="93174" y="123825"/>
                </a:cubicBezTo>
                <a:close/>
                <a:moveTo>
                  <a:pt x="34493" y="123825"/>
                </a:moveTo>
                <a:lnTo>
                  <a:pt x="72737" y="123825"/>
                </a:lnTo>
                <a:cubicBezTo>
                  <a:pt x="75623" y="123825"/>
                  <a:pt x="77427" y="125992"/>
                  <a:pt x="77427" y="128159"/>
                </a:cubicBezTo>
                <a:lnTo>
                  <a:pt x="77427" y="187031"/>
                </a:lnTo>
                <a:cubicBezTo>
                  <a:pt x="77427" y="189559"/>
                  <a:pt x="75623" y="191726"/>
                  <a:pt x="72737" y="191726"/>
                </a:cubicBezTo>
                <a:lnTo>
                  <a:pt x="34493" y="191726"/>
                </a:lnTo>
                <a:cubicBezTo>
                  <a:pt x="32328" y="191726"/>
                  <a:pt x="30163" y="189559"/>
                  <a:pt x="30163" y="187031"/>
                </a:cubicBezTo>
                <a:lnTo>
                  <a:pt x="30163" y="128159"/>
                </a:lnTo>
                <a:cubicBezTo>
                  <a:pt x="30163" y="125992"/>
                  <a:pt x="32328" y="123825"/>
                  <a:pt x="34493" y="123825"/>
                </a:cubicBezTo>
                <a:close/>
                <a:moveTo>
                  <a:pt x="163024" y="95250"/>
                </a:moveTo>
                <a:lnTo>
                  <a:pt x="209683" y="95250"/>
                </a:lnTo>
                <a:cubicBezTo>
                  <a:pt x="211820" y="95250"/>
                  <a:pt x="213957" y="97082"/>
                  <a:pt x="213957" y="99646"/>
                </a:cubicBezTo>
                <a:cubicBezTo>
                  <a:pt x="213957" y="102577"/>
                  <a:pt x="211820" y="104409"/>
                  <a:pt x="209683" y="104409"/>
                </a:cubicBezTo>
                <a:lnTo>
                  <a:pt x="163024" y="104409"/>
                </a:lnTo>
                <a:cubicBezTo>
                  <a:pt x="160531" y="104409"/>
                  <a:pt x="158750" y="102577"/>
                  <a:pt x="158750" y="99646"/>
                </a:cubicBezTo>
                <a:cubicBezTo>
                  <a:pt x="158750" y="97082"/>
                  <a:pt x="160531" y="95250"/>
                  <a:pt x="163024" y="95250"/>
                </a:cubicBezTo>
                <a:close/>
                <a:moveTo>
                  <a:pt x="34509" y="95250"/>
                </a:moveTo>
                <a:lnTo>
                  <a:pt x="140980" y="95250"/>
                </a:lnTo>
                <a:cubicBezTo>
                  <a:pt x="143515" y="95250"/>
                  <a:pt x="145688" y="97082"/>
                  <a:pt x="145688" y="99646"/>
                </a:cubicBezTo>
                <a:cubicBezTo>
                  <a:pt x="145688" y="102577"/>
                  <a:pt x="143515" y="104409"/>
                  <a:pt x="140980" y="104409"/>
                </a:cubicBezTo>
                <a:lnTo>
                  <a:pt x="34509" y="104409"/>
                </a:lnTo>
                <a:cubicBezTo>
                  <a:pt x="32336" y="104409"/>
                  <a:pt x="30163" y="102577"/>
                  <a:pt x="30163" y="99646"/>
                </a:cubicBezTo>
                <a:cubicBezTo>
                  <a:pt x="30163" y="97082"/>
                  <a:pt x="32336" y="95250"/>
                  <a:pt x="34509" y="95250"/>
                </a:cubicBezTo>
                <a:close/>
                <a:moveTo>
                  <a:pt x="243488" y="43995"/>
                </a:moveTo>
                <a:lnTo>
                  <a:pt x="243488" y="251711"/>
                </a:lnTo>
                <a:cubicBezTo>
                  <a:pt x="243488" y="254235"/>
                  <a:pt x="241692" y="256038"/>
                  <a:pt x="239178" y="256038"/>
                </a:cubicBezTo>
                <a:lnTo>
                  <a:pt x="44173" y="256038"/>
                </a:lnTo>
                <a:lnTo>
                  <a:pt x="44173" y="282724"/>
                </a:lnTo>
                <a:lnTo>
                  <a:pt x="270063" y="282724"/>
                </a:lnTo>
                <a:lnTo>
                  <a:pt x="270063" y="43995"/>
                </a:lnTo>
                <a:lnTo>
                  <a:pt x="243488" y="43995"/>
                </a:lnTo>
                <a:close/>
                <a:moveTo>
                  <a:pt x="39162" y="39124"/>
                </a:moveTo>
                <a:lnTo>
                  <a:pt x="39162" y="65650"/>
                </a:lnTo>
                <a:lnTo>
                  <a:pt x="206541" y="65650"/>
                </a:lnTo>
                <a:lnTo>
                  <a:pt x="206541" y="39124"/>
                </a:lnTo>
                <a:lnTo>
                  <a:pt x="39162" y="39124"/>
                </a:lnTo>
                <a:close/>
                <a:moveTo>
                  <a:pt x="34483" y="30162"/>
                </a:moveTo>
                <a:lnTo>
                  <a:pt x="211221" y="30162"/>
                </a:lnTo>
                <a:cubicBezTo>
                  <a:pt x="213380" y="30162"/>
                  <a:pt x="215540" y="32313"/>
                  <a:pt x="215540" y="34822"/>
                </a:cubicBezTo>
                <a:lnTo>
                  <a:pt x="215540" y="69952"/>
                </a:lnTo>
                <a:cubicBezTo>
                  <a:pt x="215540" y="72103"/>
                  <a:pt x="213380" y="74253"/>
                  <a:pt x="211221" y="74253"/>
                </a:cubicBezTo>
                <a:lnTo>
                  <a:pt x="34483" y="74253"/>
                </a:lnTo>
                <a:cubicBezTo>
                  <a:pt x="32323" y="74253"/>
                  <a:pt x="30163" y="72103"/>
                  <a:pt x="30163" y="69952"/>
                </a:cubicBezTo>
                <a:lnTo>
                  <a:pt x="30163" y="34822"/>
                </a:lnTo>
                <a:cubicBezTo>
                  <a:pt x="30163" y="32313"/>
                  <a:pt x="32323" y="30162"/>
                  <a:pt x="34483" y="30162"/>
                </a:cubicBezTo>
                <a:close/>
                <a:moveTo>
                  <a:pt x="8978" y="8655"/>
                </a:moveTo>
                <a:lnTo>
                  <a:pt x="8978" y="247384"/>
                </a:lnTo>
                <a:lnTo>
                  <a:pt x="234869" y="247384"/>
                </a:lnTo>
                <a:lnTo>
                  <a:pt x="234869" y="8655"/>
                </a:lnTo>
                <a:lnTo>
                  <a:pt x="8978" y="8655"/>
                </a:lnTo>
                <a:close/>
                <a:moveTo>
                  <a:pt x="4309" y="0"/>
                </a:moveTo>
                <a:lnTo>
                  <a:pt x="239178" y="0"/>
                </a:lnTo>
                <a:cubicBezTo>
                  <a:pt x="241692" y="0"/>
                  <a:pt x="243488" y="1803"/>
                  <a:pt x="243488" y="4327"/>
                </a:cubicBezTo>
                <a:lnTo>
                  <a:pt x="243488" y="35340"/>
                </a:lnTo>
                <a:lnTo>
                  <a:pt x="274372" y="35340"/>
                </a:lnTo>
                <a:cubicBezTo>
                  <a:pt x="276886" y="35340"/>
                  <a:pt x="279041" y="37144"/>
                  <a:pt x="279041" y="39668"/>
                </a:cubicBezTo>
                <a:lnTo>
                  <a:pt x="279041" y="287051"/>
                </a:lnTo>
                <a:cubicBezTo>
                  <a:pt x="279041" y="289576"/>
                  <a:pt x="276886" y="291739"/>
                  <a:pt x="274372" y="291739"/>
                </a:cubicBezTo>
                <a:lnTo>
                  <a:pt x="39504" y="291739"/>
                </a:lnTo>
                <a:cubicBezTo>
                  <a:pt x="37349" y="291739"/>
                  <a:pt x="35194" y="289576"/>
                  <a:pt x="35194" y="287051"/>
                </a:cubicBezTo>
                <a:lnTo>
                  <a:pt x="35194" y="256038"/>
                </a:lnTo>
                <a:lnTo>
                  <a:pt x="4309" y="256038"/>
                </a:lnTo>
                <a:cubicBezTo>
                  <a:pt x="2155" y="256038"/>
                  <a:pt x="0" y="254235"/>
                  <a:pt x="0" y="251711"/>
                </a:cubicBezTo>
                <a:lnTo>
                  <a:pt x="0" y="4327"/>
                </a:lnTo>
                <a:cubicBezTo>
                  <a:pt x="0" y="1803"/>
                  <a:pt x="2155" y="0"/>
                  <a:pt x="4309" y="0"/>
                </a:cubicBezTo>
                <a:close/>
              </a:path>
            </a:pathLst>
          </a:custGeom>
          <a:solidFill>
            <a:schemeClr val="bg1"/>
          </a:solidFill>
          <a:ln>
            <a:noFill/>
          </a:ln>
          <a:effectLst/>
        </p:spPr>
        <p:txBody>
          <a:bodyPr anchor="ctr"/>
          <a:lstStyle/>
          <a:p>
            <a:endParaRPr lang="en-US" sz="900" dirty="0"/>
          </a:p>
        </p:txBody>
      </p:sp>
      <p:sp>
        <p:nvSpPr>
          <p:cNvPr id="40" name="Freeform 948">
            <a:extLst>
              <a:ext uri="{FF2B5EF4-FFF2-40B4-BE49-F238E27FC236}">
                <a16:creationId xmlns:a16="http://schemas.microsoft.com/office/drawing/2014/main" id="{31609476-5539-853E-BDA2-50FAD86FDA67}"/>
              </a:ext>
            </a:extLst>
          </p:cNvPr>
          <p:cNvSpPr>
            <a:spLocks noChangeAspect="1" noChangeArrowheads="1"/>
          </p:cNvSpPr>
          <p:nvPr/>
        </p:nvSpPr>
        <p:spPr bwMode="auto">
          <a:xfrm>
            <a:off x="5064586" y="5094162"/>
            <a:ext cx="507134" cy="510190"/>
          </a:xfrm>
          <a:custGeom>
            <a:avLst/>
            <a:gdLst>
              <a:gd name="T0" fmla="*/ 4491636 w 290404"/>
              <a:gd name="T1" fmla="*/ 3971512 h 291739"/>
              <a:gd name="T2" fmla="*/ 3903361 w 290404"/>
              <a:gd name="T3" fmla="*/ 4562582 h 291739"/>
              <a:gd name="T4" fmla="*/ 4923919 w 290404"/>
              <a:gd name="T5" fmla="*/ 5614914 h 291739"/>
              <a:gd name="T6" fmla="*/ 5129469 w 290404"/>
              <a:gd name="T7" fmla="*/ 5614914 h 291739"/>
              <a:gd name="T8" fmla="*/ 5512159 w 290404"/>
              <a:gd name="T9" fmla="*/ 5218472 h 291739"/>
              <a:gd name="T10" fmla="*/ 5554706 w 290404"/>
              <a:gd name="T11" fmla="*/ 5117567 h 291739"/>
              <a:gd name="T12" fmla="*/ 5512159 w 290404"/>
              <a:gd name="T13" fmla="*/ 5009464 h 291739"/>
              <a:gd name="T14" fmla="*/ 3867927 w 290404"/>
              <a:gd name="T15" fmla="*/ 3639961 h 291739"/>
              <a:gd name="T16" fmla="*/ 3733190 w 290404"/>
              <a:gd name="T17" fmla="*/ 3798532 h 291739"/>
              <a:gd name="T18" fmla="*/ 3577297 w 290404"/>
              <a:gd name="T19" fmla="*/ 3935497 h 291739"/>
              <a:gd name="T20" fmla="*/ 3924603 w 290404"/>
              <a:gd name="T21" fmla="*/ 4288660 h 291739"/>
              <a:gd name="T22" fmla="*/ 4222295 w 290404"/>
              <a:gd name="T23" fmla="*/ 3993147 h 291739"/>
              <a:gd name="T24" fmla="*/ 2192672 w 290404"/>
              <a:gd name="T25" fmla="*/ 1142290 h 291739"/>
              <a:gd name="T26" fmla="*/ 2285186 w 290404"/>
              <a:gd name="T27" fmla="*/ 1235361 h 291739"/>
              <a:gd name="T28" fmla="*/ 2192672 w 290404"/>
              <a:gd name="T29" fmla="*/ 1321240 h 291739"/>
              <a:gd name="T30" fmla="*/ 1303712 w 290404"/>
              <a:gd name="T31" fmla="*/ 2216082 h 291739"/>
              <a:gd name="T32" fmla="*/ 1218298 w 290404"/>
              <a:gd name="T33" fmla="*/ 2309129 h 291739"/>
              <a:gd name="T34" fmla="*/ 1132935 w 290404"/>
              <a:gd name="T35" fmla="*/ 2216082 h 291739"/>
              <a:gd name="T36" fmla="*/ 2192672 w 290404"/>
              <a:gd name="T37" fmla="*/ 1142290 h 291739"/>
              <a:gd name="T38" fmla="*/ 2206618 w 290404"/>
              <a:gd name="T39" fmla="*/ 813849 h 291739"/>
              <a:gd name="T40" fmla="*/ 1213037 w 290404"/>
              <a:gd name="T41" fmla="*/ 1229676 h 291739"/>
              <a:gd name="T42" fmla="*/ 1213037 w 290404"/>
              <a:gd name="T43" fmla="*/ 3237117 h 291739"/>
              <a:gd name="T44" fmla="*/ 2206618 w 290404"/>
              <a:gd name="T45" fmla="*/ 3660115 h 291739"/>
              <a:gd name="T46" fmla="*/ 3207202 w 290404"/>
              <a:gd name="T47" fmla="*/ 3237117 h 291739"/>
              <a:gd name="T48" fmla="*/ 3618833 w 290404"/>
              <a:gd name="T49" fmla="*/ 2233372 h 291739"/>
              <a:gd name="T50" fmla="*/ 3207202 w 290404"/>
              <a:gd name="T51" fmla="*/ 1229676 h 291739"/>
              <a:gd name="T52" fmla="*/ 2206618 w 290404"/>
              <a:gd name="T53" fmla="*/ 813849 h 291739"/>
              <a:gd name="T54" fmla="*/ 2206618 w 290404"/>
              <a:gd name="T55" fmla="*/ 634582 h 291739"/>
              <a:gd name="T56" fmla="*/ 3327901 w 290404"/>
              <a:gd name="T57" fmla="*/ 1107811 h 291739"/>
              <a:gd name="T58" fmla="*/ 3789161 w 290404"/>
              <a:gd name="T59" fmla="*/ 2233372 h 291739"/>
              <a:gd name="T60" fmla="*/ 3327901 w 290404"/>
              <a:gd name="T61" fmla="*/ 3366159 h 291739"/>
              <a:gd name="T62" fmla="*/ 2206618 w 290404"/>
              <a:gd name="T63" fmla="*/ 3832180 h 291739"/>
              <a:gd name="T64" fmla="*/ 1092421 w 290404"/>
              <a:gd name="T65" fmla="*/ 3366159 h 291739"/>
              <a:gd name="T66" fmla="*/ 1092421 w 290404"/>
              <a:gd name="T67" fmla="*/ 1107811 h 291739"/>
              <a:gd name="T68" fmla="*/ 2206618 w 290404"/>
              <a:gd name="T69" fmla="*/ 634582 h 291739"/>
              <a:gd name="T70" fmla="*/ 2181120 w 290404"/>
              <a:gd name="T71" fmla="*/ 173024 h 291739"/>
              <a:gd name="T72" fmla="*/ 763640 w 290404"/>
              <a:gd name="T73" fmla="*/ 771252 h 291739"/>
              <a:gd name="T74" fmla="*/ 763640 w 290404"/>
              <a:gd name="T75" fmla="*/ 3668796 h 291739"/>
              <a:gd name="T76" fmla="*/ 3612753 w 290404"/>
              <a:gd name="T77" fmla="*/ 3668796 h 291739"/>
              <a:gd name="T78" fmla="*/ 4200977 w 290404"/>
              <a:gd name="T79" fmla="*/ 2220006 h 291739"/>
              <a:gd name="T80" fmla="*/ 3612753 w 290404"/>
              <a:gd name="T81" fmla="*/ 771252 h 291739"/>
              <a:gd name="T82" fmla="*/ 2181120 w 290404"/>
              <a:gd name="T83" fmla="*/ 173024 h 291739"/>
              <a:gd name="T84" fmla="*/ 2181120 w 290404"/>
              <a:gd name="T85" fmla="*/ 0 h 291739"/>
              <a:gd name="T86" fmla="*/ 3733190 w 290404"/>
              <a:gd name="T87" fmla="*/ 648655 h 291739"/>
              <a:gd name="T88" fmla="*/ 4371037 w 290404"/>
              <a:gd name="T89" fmla="*/ 2220006 h 291739"/>
              <a:gd name="T90" fmla="*/ 3974231 w 290404"/>
              <a:gd name="T91" fmla="*/ 3495795 h 291739"/>
              <a:gd name="T92" fmla="*/ 4342772 w 290404"/>
              <a:gd name="T93" fmla="*/ 3870643 h 291739"/>
              <a:gd name="T94" fmla="*/ 4427780 w 290404"/>
              <a:gd name="T95" fmla="*/ 3784130 h 291739"/>
              <a:gd name="T96" fmla="*/ 4555388 w 290404"/>
              <a:gd name="T97" fmla="*/ 3784130 h 291739"/>
              <a:gd name="T98" fmla="*/ 5639677 w 290404"/>
              <a:gd name="T99" fmla="*/ 4886940 h 291739"/>
              <a:gd name="T100" fmla="*/ 5731837 w 290404"/>
              <a:gd name="T101" fmla="*/ 5117567 h 291739"/>
              <a:gd name="T102" fmla="*/ 5639677 w 290404"/>
              <a:gd name="T103" fmla="*/ 5341015 h 291739"/>
              <a:gd name="T104" fmla="*/ 5249930 w 290404"/>
              <a:gd name="T105" fmla="*/ 5737447 h 291739"/>
              <a:gd name="T106" fmla="*/ 5030229 w 290404"/>
              <a:gd name="T107" fmla="*/ 5831143 h 291739"/>
              <a:gd name="T108" fmla="*/ 4810563 w 290404"/>
              <a:gd name="T109" fmla="*/ 5737447 h 291739"/>
              <a:gd name="T110" fmla="*/ 3719052 w 290404"/>
              <a:gd name="T111" fmla="*/ 4627437 h 291739"/>
              <a:gd name="T112" fmla="*/ 3697811 w 290404"/>
              <a:gd name="T113" fmla="*/ 4562582 h 291739"/>
              <a:gd name="T114" fmla="*/ 3719052 w 290404"/>
              <a:gd name="T115" fmla="*/ 4504925 h 291739"/>
              <a:gd name="T116" fmla="*/ 3811230 w 290404"/>
              <a:gd name="T117" fmla="*/ 4418425 h 291739"/>
              <a:gd name="T118" fmla="*/ 3435575 w 290404"/>
              <a:gd name="T119" fmla="*/ 4043600 h 291739"/>
              <a:gd name="T120" fmla="*/ 2181120 w 290404"/>
              <a:gd name="T121" fmla="*/ 4447239 h 291739"/>
              <a:gd name="T122" fmla="*/ 643136 w 290404"/>
              <a:gd name="T123" fmla="*/ 3798532 h 291739"/>
              <a:gd name="T124" fmla="*/ 643136 w 290404"/>
              <a:gd name="T125" fmla="*/ 648655 h 291739"/>
              <a:gd name="T126" fmla="*/ 2181120 w 290404"/>
              <a:gd name="T127" fmla="*/ 0 h 291739"/>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0" t="0" r="r" b="b"/>
            <a:pathLst>
              <a:path w="290404" h="291739">
                <a:moveTo>
                  <a:pt x="227566" y="198700"/>
                </a:moveTo>
                <a:lnTo>
                  <a:pt x="197762" y="228271"/>
                </a:lnTo>
                <a:lnTo>
                  <a:pt x="249469" y="280921"/>
                </a:lnTo>
                <a:cubicBezTo>
                  <a:pt x="252701" y="283445"/>
                  <a:pt x="257010" y="283445"/>
                  <a:pt x="259882" y="280921"/>
                </a:cubicBezTo>
                <a:lnTo>
                  <a:pt x="279273" y="261087"/>
                </a:lnTo>
                <a:cubicBezTo>
                  <a:pt x="281068" y="259645"/>
                  <a:pt x="281427" y="257841"/>
                  <a:pt x="281427" y="256038"/>
                </a:cubicBezTo>
                <a:cubicBezTo>
                  <a:pt x="281427" y="254235"/>
                  <a:pt x="281068" y="252072"/>
                  <a:pt x="279273" y="250629"/>
                </a:cubicBezTo>
                <a:lnTo>
                  <a:pt x="227566" y="198700"/>
                </a:lnTo>
                <a:close/>
                <a:moveTo>
                  <a:pt x="195967" y="182112"/>
                </a:moveTo>
                <a:cubicBezTo>
                  <a:pt x="194171" y="184997"/>
                  <a:pt x="191658" y="187160"/>
                  <a:pt x="189144" y="190045"/>
                </a:cubicBezTo>
                <a:cubicBezTo>
                  <a:pt x="186631" y="192570"/>
                  <a:pt x="184117" y="194733"/>
                  <a:pt x="181245" y="196897"/>
                </a:cubicBezTo>
                <a:lnTo>
                  <a:pt x="198839" y="214567"/>
                </a:lnTo>
                <a:lnTo>
                  <a:pt x="213921" y="199782"/>
                </a:lnTo>
                <a:lnTo>
                  <a:pt x="195967" y="182112"/>
                </a:lnTo>
                <a:close/>
                <a:moveTo>
                  <a:pt x="111093" y="57150"/>
                </a:moveTo>
                <a:cubicBezTo>
                  <a:pt x="113976" y="57150"/>
                  <a:pt x="115778" y="59299"/>
                  <a:pt x="115778" y="61806"/>
                </a:cubicBezTo>
                <a:cubicBezTo>
                  <a:pt x="115778" y="63955"/>
                  <a:pt x="113976" y="66104"/>
                  <a:pt x="111093" y="66104"/>
                </a:cubicBezTo>
                <a:cubicBezTo>
                  <a:pt x="86229" y="66104"/>
                  <a:pt x="66050" y="86160"/>
                  <a:pt x="66050" y="110873"/>
                </a:cubicBezTo>
                <a:cubicBezTo>
                  <a:pt x="66050" y="113380"/>
                  <a:pt x="63887" y="115529"/>
                  <a:pt x="61725" y="115529"/>
                </a:cubicBezTo>
                <a:cubicBezTo>
                  <a:pt x="59203" y="115529"/>
                  <a:pt x="57401" y="113380"/>
                  <a:pt x="57401" y="110873"/>
                </a:cubicBezTo>
                <a:cubicBezTo>
                  <a:pt x="57401" y="81504"/>
                  <a:pt x="81545" y="57150"/>
                  <a:pt x="111093" y="57150"/>
                </a:cubicBezTo>
                <a:close/>
                <a:moveTo>
                  <a:pt x="111796" y="40717"/>
                </a:moveTo>
                <a:cubicBezTo>
                  <a:pt x="93099" y="40717"/>
                  <a:pt x="75121" y="48250"/>
                  <a:pt x="61458" y="61522"/>
                </a:cubicBezTo>
                <a:cubicBezTo>
                  <a:pt x="33771" y="89141"/>
                  <a:pt x="33771" y="134696"/>
                  <a:pt x="61458" y="161957"/>
                </a:cubicBezTo>
                <a:cubicBezTo>
                  <a:pt x="75121" y="175587"/>
                  <a:pt x="93099" y="183120"/>
                  <a:pt x="111796" y="183120"/>
                </a:cubicBezTo>
                <a:cubicBezTo>
                  <a:pt x="130853" y="183120"/>
                  <a:pt x="148831" y="175587"/>
                  <a:pt x="162494" y="161957"/>
                </a:cubicBezTo>
                <a:cubicBezTo>
                  <a:pt x="176158" y="149044"/>
                  <a:pt x="183349" y="131109"/>
                  <a:pt x="183349" y="111739"/>
                </a:cubicBezTo>
                <a:cubicBezTo>
                  <a:pt x="183349" y="92728"/>
                  <a:pt x="176158" y="74794"/>
                  <a:pt x="162494" y="61522"/>
                </a:cubicBezTo>
                <a:cubicBezTo>
                  <a:pt x="148831" y="48250"/>
                  <a:pt x="130853" y="40717"/>
                  <a:pt x="111796" y="40717"/>
                </a:cubicBezTo>
                <a:close/>
                <a:moveTo>
                  <a:pt x="111796" y="31750"/>
                </a:moveTo>
                <a:cubicBezTo>
                  <a:pt x="133370" y="31750"/>
                  <a:pt x="153505" y="40359"/>
                  <a:pt x="168607" y="55424"/>
                </a:cubicBezTo>
                <a:cubicBezTo>
                  <a:pt x="183709" y="70489"/>
                  <a:pt x="191979" y="90576"/>
                  <a:pt x="191979" y="111739"/>
                </a:cubicBezTo>
                <a:cubicBezTo>
                  <a:pt x="191979" y="133261"/>
                  <a:pt x="183709" y="153348"/>
                  <a:pt x="168607" y="168413"/>
                </a:cubicBezTo>
                <a:cubicBezTo>
                  <a:pt x="153505" y="183478"/>
                  <a:pt x="133370" y="191728"/>
                  <a:pt x="111796" y="191728"/>
                </a:cubicBezTo>
                <a:cubicBezTo>
                  <a:pt x="90582" y="191728"/>
                  <a:pt x="70447" y="183478"/>
                  <a:pt x="55345" y="168413"/>
                </a:cubicBezTo>
                <a:cubicBezTo>
                  <a:pt x="24063" y="137207"/>
                  <a:pt x="24063" y="86631"/>
                  <a:pt x="55345" y="55424"/>
                </a:cubicBezTo>
                <a:cubicBezTo>
                  <a:pt x="70447" y="40359"/>
                  <a:pt x="90582" y="31750"/>
                  <a:pt x="111796" y="31750"/>
                </a:cubicBezTo>
                <a:close/>
                <a:moveTo>
                  <a:pt x="110506" y="8655"/>
                </a:moveTo>
                <a:cubicBezTo>
                  <a:pt x="83575" y="8655"/>
                  <a:pt x="57722" y="19473"/>
                  <a:pt x="38691" y="38586"/>
                </a:cubicBezTo>
                <a:cubicBezTo>
                  <a:pt x="-1167" y="78615"/>
                  <a:pt x="-1167" y="143526"/>
                  <a:pt x="38691" y="183554"/>
                </a:cubicBezTo>
                <a:cubicBezTo>
                  <a:pt x="78548" y="223583"/>
                  <a:pt x="143182" y="223583"/>
                  <a:pt x="183040" y="183554"/>
                </a:cubicBezTo>
                <a:cubicBezTo>
                  <a:pt x="202071" y="164442"/>
                  <a:pt x="212843" y="138477"/>
                  <a:pt x="212843" y="111070"/>
                </a:cubicBezTo>
                <a:cubicBezTo>
                  <a:pt x="212843" y="83663"/>
                  <a:pt x="202071" y="58059"/>
                  <a:pt x="183040" y="38586"/>
                </a:cubicBezTo>
                <a:cubicBezTo>
                  <a:pt x="163650" y="19473"/>
                  <a:pt x="138155" y="8655"/>
                  <a:pt x="110506" y="8655"/>
                </a:cubicBezTo>
                <a:close/>
                <a:moveTo>
                  <a:pt x="110506" y="0"/>
                </a:moveTo>
                <a:cubicBezTo>
                  <a:pt x="140310" y="0"/>
                  <a:pt x="168318" y="11540"/>
                  <a:pt x="189144" y="32455"/>
                </a:cubicBezTo>
                <a:cubicBezTo>
                  <a:pt x="209971" y="53371"/>
                  <a:pt x="221461" y="81500"/>
                  <a:pt x="221461" y="111070"/>
                </a:cubicBezTo>
                <a:cubicBezTo>
                  <a:pt x="221461" y="134510"/>
                  <a:pt x="214280" y="156508"/>
                  <a:pt x="201353" y="174899"/>
                </a:cubicBezTo>
                <a:lnTo>
                  <a:pt x="220025" y="193652"/>
                </a:lnTo>
                <a:lnTo>
                  <a:pt x="224334" y="189324"/>
                </a:lnTo>
                <a:cubicBezTo>
                  <a:pt x="226129" y="187521"/>
                  <a:pt x="228643" y="187521"/>
                  <a:pt x="230797" y="189324"/>
                </a:cubicBezTo>
                <a:lnTo>
                  <a:pt x="285736" y="244499"/>
                </a:lnTo>
                <a:cubicBezTo>
                  <a:pt x="288609" y="247744"/>
                  <a:pt x="290404" y="251711"/>
                  <a:pt x="290404" y="256038"/>
                </a:cubicBezTo>
                <a:cubicBezTo>
                  <a:pt x="290404" y="260005"/>
                  <a:pt x="288609" y="264333"/>
                  <a:pt x="285736" y="267217"/>
                </a:cubicBezTo>
                <a:lnTo>
                  <a:pt x="265987" y="287051"/>
                </a:lnTo>
                <a:cubicBezTo>
                  <a:pt x="263114" y="289936"/>
                  <a:pt x="258805" y="291739"/>
                  <a:pt x="254855" y="291739"/>
                </a:cubicBezTo>
                <a:cubicBezTo>
                  <a:pt x="250546" y="291739"/>
                  <a:pt x="246597" y="289936"/>
                  <a:pt x="243724" y="287051"/>
                </a:cubicBezTo>
                <a:lnTo>
                  <a:pt x="188426" y="231516"/>
                </a:lnTo>
                <a:cubicBezTo>
                  <a:pt x="187708" y="230795"/>
                  <a:pt x="187349" y="229713"/>
                  <a:pt x="187349" y="228271"/>
                </a:cubicBezTo>
                <a:cubicBezTo>
                  <a:pt x="187349" y="227189"/>
                  <a:pt x="187708" y="226107"/>
                  <a:pt x="188426" y="225386"/>
                </a:cubicBezTo>
                <a:lnTo>
                  <a:pt x="193094" y="221058"/>
                </a:lnTo>
                <a:lnTo>
                  <a:pt x="174063" y="202306"/>
                </a:lnTo>
                <a:cubicBezTo>
                  <a:pt x="155032" y="215649"/>
                  <a:pt x="133128" y="222501"/>
                  <a:pt x="110506" y="222501"/>
                </a:cubicBezTo>
                <a:cubicBezTo>
                  <a:pt x="82498" y="222501"/>
                  <a:pt x="53772" y="211682"/>
                  <a:pt x="32586" y="190045"/>
                </a:cubicBezTo>
                <a:cubicBezTo>
                  <a:pt x="-10862" y="146411"/>
                  <a:pt x="-10862" y="76090"/>
                  <a:pt x="32586" y="32455"/>
                </a:cubicBezTo>
                <a:cubicBezTo>
                  <a:pt x="53413" y="11540"/>
                  <a:pt x="81062" y="0"/>
                  <a:pt x="110506" y="0"/>
                </a:cubicBezTo>
                <a:close/>
              </a:path>
            </a:pathLst>
          </a:custGeom>
          <a:solidFill>
            <a:schemeClr val="bg1"/>
          </a:solidFill>
          <a:ln>
            <a:noFill/>
          </a:ln>
          <a:effectLst/>
        </p:spPr>
        <p:txBody>
          <a:bodyPr anchor="ctr"/>
          <a:lstStyle/>
          <a:p>
            <a:endParaRPr lang="en-US" sz="900" dirty="0"/>
          </a:p>
        </p:txBody>
      </p:sp>
      <p:sp>
        <p:nvSpPr>
          <p:cNvPr id="42" name="TextBox 41">
            <a:extLst>
              <a:ext uri="{FF2B5EF4-FFF2-40B4-BE49-F238E27FC236}">
                <a16:creationId xmlns:a16="http://schemas.microsoft.com/office/drawing/2014/main" id="{D8DFB0D9-B3E4-5349-2802-42C3C90F48C5}"/>
              </a:ext>
            </a:extLst>
          </p:cNvPr>
          <p:cNvSpPr txBox="1"/>
          <p:nvPr/>
        </p:nvSpPr>
        <p:spPr>
          <a:xfrm>
            <a:off x="1748215" y="1966504"/>
            <a:ext cx="2667458" cy="984885"/>
          </a:xfrm>
          <a:prstGeom prst="rect">
            <a:avLst/>
          </a:prstGeom>
          <a:noFill/>
        </p:spPr>
        <p:txBody>
          <a:bodyPr wrap="square" rtlCol="0" anchor="b" anchorCtr="0">
            <a:spAutoFit/>
          </a:bodyPr>
          <a:lstStyle/>
          <a:p>
            <a:pPr algn="ctr"/>
            <a:r>
              <a:rPr lang="en-US" sz="2000" b="1" dirty="0">
                <a:solidFill>
                  <a:schemeClr val="tx2"/>
                </a:solidFill>
                <a:latin typeface="Poppins" pitchFamily="2" charset="77"/>
                <a:ea typeface="League Spartan" charset="0"/>
                <a:cs typeface="Poppins" pitchFamily="2" charset="77"/>
              </a:rPr>
              <a:t>MISUSE OF RESOURCES</a:t>
            </a:r>
          </a:p>
          <a:p>
            <a:pPr algn="ctr"/>
            <a:endParaRPr lang="en-US" b="1" dirty="0">
              <a:solidFill>
                <a:schemeClr val="tx2"/>
              </a:solidFill>
              <a:latin typeface="Poppins" pitchFamily="2" charset="77"/>
              <a:ea typeface="League Spartan" charset="0"/>
              <a:cs typeface="Poppins" pitchFamily="2" charset="77"/>
            </a:endParaRPr>
          </a:p>
        </p:txBody>
      </p:sp>
      <p:sp>
        <p:nvSpPr>
          <p:cNvPr id="44" name="TextBox 43">
            <a:extLst>
              <a:ext uri="{FF2B5EF4-FFF2-40B4-BE49-F238E27FC236}">
                <a16:creationId xmlns:a16="http://schemas.microsoft.com/office/drawing/2014/main" id="{644CAC07-5B97-FA5C-750A-704B097BB66B}"/>
              </a:ext>
            </a:extLst>
          </p:cNvPr>
          <p:cNvSpPr txBox="1"/>
          <p:nvPr/>
        </p:nvSpPr>
        <p:spPr>
          <a:xfrm>
            <a:off x="7835897" y="1825062"/>
            <a:ext cx="2021708" cy="707886"/>
          </a:xfrm>
          <a:prstGeom prst="rect">
            <a:avLst/>
          </a:prstGeom>
          <a:noFill/>
        </p:spPr>
        <p:txBody>
          <a:bodyPr wrap="none" rtlCol="0" anchor="b" anchorCtr="0">
            <a:spAutoFit/>
          </a:bodyPr>
          <a:lstStyle/>
          <a:p>
            <a:pPr algn="ctr"/>
            <a:r>
              <a:rPr lang="en-US" sz="2000" b="1" dirty="0">
                <a:solidFill>
                  <a:schemeClr val="tx2"/>
                </a:solidFill>
                <a:latin typeface="Poppins" pitchFamily="2" charset="77"/>
                <a:ea typeface="League Spartan" charset="0"/>
                <a:cs typeface="Poppins" pitchFamily="2" charset="77"/>
              </a:rPr>
              <a:t>INTELLECTUAL </a:t>
            </a:r>
          </a:p>
          <a:p>
            <a:pPr algn="ctr"/>
            <a:r>
              <a:rPr lang="en-US" sz="2000" b="1" dirty="0">
                <a:solidFill>
                  <a:schemeClr val="tx2"/>
                </a:solidFill>
                <a:latin typeface="Poppins" pitchFamily="2" charset="77"/>
                <a:ea typeface="League Spartan" charset="0"/>
                <a:cs typeface="Poppins" pitchFamily="2" charset="77"/>
              </a:rPr>
              <a:t>PROPERTY</a:t>
            </a:r>
          </a:p>
        </p:txBody>
      </p:sp>
      <p:sp>
        <p:nvSpPr>
          <p:cNvPr id="46" name="TextBox 45">
            <a:extLst>
              <a:ext uri="{FF2B5EF4-FFF2-40B4-BE49-F238E27FC236}">
                <a16:creationId xmlns:a16="http://schemas.microsoft.com/office/drawing/2014/main" id="{8B0B552B-6CFF-8DEF-89DA-932471EAFFAB}"/>
              </a:ext>
            </a:extLst>
          </p:cNvPr>
          <p:cNvSpPr txBox="1"/>
          <p:nvPr/>
        </p:nvSpPr>
        <p:spPr>
          <a:xfrm>
            <a:off x="1885057" y="5159385"/>
            <a:ext cx="1914307" cy="707886"/>
          </a:xfrm>
          <a:prstGeom prst="rect">
            <a:avLst/>
          </a:prstGeom>
          <a:noFill/>
        </p:spPr>
        <p:txBody>
          <a:bodyPr wrap="none" rtlCol="0" anchor="b" anchorCtr="0">
            <a:spAutoFit/>
          </a:bodyPr>
          <a:lstStyle/>
          <a:p>
            <a:pPr algn="r"/>
            <a:r>
              <a:rPr lang="en-US" sz="2000" b="1" dirty="0">
                <a:solidFill>
                  <a:schemeClr val="tx2"/>
                </a:solidFill>
                <a:latin typeface="Poppins" pitchFamily="2" charset="77"/>
                <a:ea typeface="League Spartan" charset="0"/>
                <a:cs typeface="Poppins" pitchFamily="2" charset="77"/>
              </a:rPr>
              <a:t>REGULATORY</a:t>
            </a:r>
          </a:p>
          <a:p>
            <a:pPr algn="ctr"/>
            <a:r>
              <a:rPr lang="en-US" sz="2000" b="1" dirty="0">
                <a:solidFill>
                  <a:schemeClr val="tx2"/>
                </a:solidFill>
                <a:latin typeface="Poppins" pitchFamily="2" charset="77"/>
                <a:ea typeface="League Spartan" charset="0"/>
                <a:cs typeface="Poppins" pitchFamily="2" charset="77"/>
              </a:rPr>
              <a:t> SANCTIONS </a:t>
            </a:r>
          </a:p>
        </p:txBody>
      </p:sp>
      <p:sp>
        <p:nvSpPr>
          <p:cNvPr id="48" name="TextBox 47">
            <a:extLst>
              <a:ext uri="{FF2B5EF4-FFF2-40B4-BE49-F238E27FC236}">
                <a16:creationId xmlns:a16="http://schemas.microsoft.com/office/drawing/2014/main" id="{3FDB02C4-75AD-9881-FDB3-A41D3F090D43}"/>
              </a:ext>
            </a:extLst>
          </p:cNvPr>
          <p:cNvSpPr txBox="1"/>
          <p:nvPr/>
        </p:nvSpPr>
        <p:spPr>
          <a:xfrm>
            <a:off x="8029947" y="5095212"/>
            <a:ext cx="2138727"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FUNDING RISKS</a:t>
            </a:r>
          </a:p>
        </p:txBody>
      </p:sp>
      <p:sp>
        <p:nvSpPr>
          <p:cNvPr id="50" name="TextBox 49">
            <a:extLst>
              <a:ext uri="{FF2B5EF4-FFF2-40B4-BE49-F238E27FC236}">
                <a16:creationId xmlns:a16="http://schemas.microsoft.com/office/drawing/2014/main" id="{71EB5FD6-394B-6AFD-D1E7-85016A5F5692}"/>
              </a:ext>
            </a:extLst>
          </p:cNvPr>
          <p:cNvSpPr txBox="1"/>
          <p:nvPr/>
        </p:nvSpPr>
        <p:spPr>
          <a:xfrm>
            <a:off x="1473649" y="3697548"/>
            <a:ext cx="2161169" cy="707886"/>
          </a:xfrm>
          <a:prstGeom prst="rect">
            <a:avLst/>
          </a:prstGeom>
          <a:noFill/>
        </p:spPr>
        <p:txBody>
          <a:bodyPr wrap="none" rtlCol="0" anchor="b" anchorCtr="0">
            <a:spAutoFit/>
          </a:bodyPr>
          <a:lstStyle/>
          <a:p>
            <a:pPr algn="ctr"/>
            <a:r>
              <a:rPr lang="en-US" sz="2000" b="1" dirty="0">
                <a:solidFill>
                  <a:schemeClr val="tx2"/>
                </a:solidFill>
                <a:latin typeface="Poppins" pitchFamily="2" charset="77"/>
                <a:ea typeface="League Spartan" charset="0"/>
                <a:cs typeface="Poppins" pitchFamily="2" charset="77"/>
              </a:rPr>
              <a:t>REPUTATIONAL </a:t>
            </a:r>
          </a:p>
          <a:p>
            <a:pPr algn="ctr"/>
            <a:r>
              <a:rPr lang="en-US" sz="2000" b="1" dirty="0">
                <a:solidFill>
                  <a:schemeClr val="tx2"/>
                </a:solidFill>
                <a:latin typeface="Poppins" pitchFamily="2" charset="77"/>
                <a:ea typeface="League Spartan" charset="0"/>
                <a:cs typeface="Poppins" pitchFamily="2" charset="77"/>
              </a:rPr>
              <a:t>RISK</a:t>
            </a:r>
          </a:p>
        </p:txBody>
      </p:sp>
      <p:sp>
        <p:nvSpPr>
          <p:cNvPr id="52" name="TextBox 51">
            <a:extLst>
              <a:ext uri="{FF2B5EF4-FFF2-40B4-BE49-F238E27FC236}">
                <a16:creationId xmlns:a16="http://schemas.microsoft.com/office/drawing/2014/main" id="{79DA99AA-1072-6D39-BFFF-C332CBA934F9}"/>
              </a:ext>
            </a:extLst>
          </p:cNvPr>
          <p:cNvSpPr txBox="1"/>
          <p:nvPr/>
        </p:nvSpPr>
        <p:spPr>
          <a:xfrm>
            <a:off x="8742493" y="3283100"/>
            <a:ext cx="2303459" cy="1015663"/>
          </a:xfrm>
          <a:prstGeom prst="rect">
            <a:avLst/>
          </a:prstGeom>
          <a:noFill/>
        </p:spPr>
        <p:txBody>
          <a:bodyPr wrap="square" rtlCol="0" anchor="b" anchorCtr="0">
            <a:spAutoFit/>
          </a:bodyPr>
          <a:lstStyle/>
          <a:p>
            <a:pPr algn="ctr"/>
            <a:endParaRPr lang="en-US" sz="2000" b="1" dirty="0">
              <a:solidFill>
                <a:schemeClr val="tx2"/>
              </a:solidFill>
              <a:latin typeface="Poppins" pitchFamily="2" charset="77"/>
              <a:ea typeface="League Spartan" charset="0"/>
              <a:cs typeface="Poppins" pitchFamily="2" charset="77"/>
            </a:endParaRPr>
          </a:p>
          <a:p>
            <a:pPr algn="ctr"/>
            <a:r>
              <a:rPr lang="en-US" sz="2000" b="1" dirty="0">
                <a:solidFill>
                  <a:schemeClr val="tx2"/>
                </a:solidFill>
                <a:latin typeface="Poppins" pitchFamily="2" charset="77"/>
                <a:ea typeface="League Spartan" charset="0"/>
                <a:cs typeface="Poppins" pitchFamily="2" charset="77"/>
              </a:rPr>
              <a:t>DATA AND CYBERSECURITY </a:t>
            </a:r>
          </a:p>
        </p:txBody>
      </p:sp>
      <p:pic>
        <p:nvPicPr>
          <p:cNvPr id="6" name="Graphic 5" descr="Dollar with solid fill">
            <a:extLst>
              <a:ext uri="{FF2B5EF4-FFF2-40B4-BE49-F238E27FC236}">
                <a16:creationId xmlns:a16="http://schemas.microsoft.com/office/drawing/2014/main" id="{5664DDB5-0653-67DB-700C-FFB8ED34C3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53012" y="4988756"/>
            <a:ext cx="464368" cy="464368"/>
          </a:xfrm>
          <a:prstGeom prst="rect">
            <a:avLst/>
          </a:prstGeom>
        </p:spPr>
      </p:pic>
      <p:pic>
        <p:nvPicPr>
          <p:cNvPr id="8" name="Graphic 7" descr="Man outline">
            <a:extLst>
              <a:ext uri="{FF2B5EF4-FFF2-40B4-BE49-F238E27FC236}">
                <a16:creationId xmlns:a16="http://schemas.microsoft.com/office/drawing/2014/main" id="{3A14EAA7-044C-ACDE-F4E7-EBBA985362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4054" y="2323904"/>
            <a:ext cx="587666" cy="587666"/>
          </a:xfrm>
          <a:prstGeom prst="rect">
            <a:avLst/>
          </a:prstGeom>
        </p:spPr>
      </p:pic>
      <p:pic>
        <p:nvPicPr>
          <p:cNvPr id="12" name="Picture 11" descr="Simple Earth graphic">
            <a:extLst>
              <a:ext uri="{FF2B5EF4-FFF2-40B4-BE49-F238E27FC236}">
                <a16:creationId xmlns:a16="http://schemas.microsoft.com/office/drawing/2014/main" id="{36A322FD-FDA6-AFF3-5FBB-1988A56115C2}"/>
              </a:ext>
            </a:extLst>
          </p:cNvPr>
          <p:cNvPicPr>
            <a:picLocks noChangeAspect="1"/>
          </p:cNvPicPr>
          <p:nvPr/>
        </p:nvPicPr>
        <p:blipFill>
          <a:blip r:embed="rId6"/>
          <a:stretch>
            <a:fillRect/>
          </a:stretch>
        </p:blipFill>
        <p:spPr>
          <a:xfrm>
            <a:off x="5318153" y="3246784"/>
            <a:ext cx="1514283" cy="1295062"/>
          </a:xfrm>
          <a:prstGeom prst="rect">
            <a:avLst/>
          </a:prstGeom>
        </p:spPr>
      </p:pic>
    </p:spTree>
    <p:extLst>
      <p:ext uri="{BB962C8B-B14F-4D97-AF65-F5344CB8AC3E}">
        <p14:creationId xmlns:p14="http://schemas.microsoft.com/office/powerpoint/2010/main" val="303335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1B8E8-7157-F0C5-5087-9BF316FEF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8F3EA-2D0B-3CA0-C0B4-C7BFF66F0F79}"/>
              </a:ext>
            </a:extLst>
          </p:cNvPr>
          <p:cNvSpPr>
            <a:spLocks noGrp="1"/>
          </p:cNvSpPr>
          <p:nvPr>
            <p:ph type="ctrTitle"/>
          </p:nvPr>
        </p:nvSpPr>
        <p:spPr>
          <a:xfrm>
            <a:off x="1277112" y="253683"/>
            <a:ext cx="9144000" cy="953325"/>
          </a:xfrm>
        </p:spPr>
        <p:txBody>
          <a:bodyPr>
            <a:normAutofit/>
          </a:bodyPr>
          <a:lstStyle/>
          <a:p>
            <a:r>
              <a:rPr lang="en-US" dirty="0"/>
              <a:t>Case Studies</a:t>
            </a:r>
          </a:p>
        </p:txBody>
      </p:sp>
      <p:sp>
        <p:nvSpPr>
          <p:cNvPr id="5" name="Subtitle 4">
            <a:extLst>
              <a:ext uri="{FF2B5EF4-FFF2-40B4-BE49-F238E27FC236}">
                <a16:creationId xmlns:a16="http://schemas.microsoft.com/office/drawing/2014/main" id="{23C9FDE6-5E30-9C54-6017-71926A592305}"/>
              </a:ext>
            </a:extLst>
          </p:cNvPr>
          <p:cNvSpPr>
            <a:spLocks noGrp="1"/>
          </p:cNvSpPr>
          <p:nvPr>
            <p:ph type="subTitle" idx="1"/>
          </p:nvPr>
        </p:nvSpPr>
        <p:spPr>
          <a:xfrm>
            <a:off x="1620012" y="1911096"/>
            <a:ext cx="9480804" cy="4297679"/>
          </a:xfrm>
        </p:spPr>
        <p:txBody>
          <a:bodyPr>
            <a:normAutofit fontScale="40000" lnSpcReduction="20000"/>
          </a:bodyPr>
          <a:lstStyle/>
          <a:p>
            <a:pPr marL="342900" indent="-342900" algn="l">
              <a:buFont typeface="Arial" panose="020B0604020202020204" pitchFamily="34" charset="0"/>
              <a:buChar char="•"/>
            </a:pPr>
            <a:r>
              <a:rPr lang="en-US" sz="10000" b="1" dirty="0">
                <a:solidFill>
                  <a:schemeClr val="accent1"/>
                </a:solidFill>
                <a:latin typeface="+mj-lt"/>
                <a:ea typeface="+mj-ea"/>
                <a:cs typeface="+mj-cs"/>
              </a:rPr>
              <a:t>Case #1 </a:t>
            </a:r>
            <a:r>
              <a:rPr lang="en-US" sz="10000" dirty="0">
                <a:solidFill>
                  <a:schemeClr val="accent1"/>
                </a:solidFill>
                <a:latin typeface="+mj-lt"/>
                <a:ea typeface="+mj-ea"/>
                <a:cs typeface="+mj-cs"/>
              </a:rPr>
              <a:t>Dual International Employment</a:t>
            </a:r>
          </a:p>
          <a:p>
            <a:pPr algn="l"/>
            <a:r>
              <a:rPr lang="en-US" sz="10000" dirty="0">
                <a:solidFill>
                  <a:schemeClr val="accent1"/>
                </a:solidFill>
                <a:latin typeface="+mj-lt"/>
                <a:ea typeface="+mj-ea"/>
                <a:cs typeface="+mj-cs"/>
              </a:rPr>
              <a:t> </a:t>
            </a:r>
          </a:p>
          <a:p>
            <a:pPr marL="342900" indent="-342900" algn="l">
              <a:buFont typeface="Arial" panose="020B0604020202020204" pitchFamily="34" charset="0"/>
              <a:buChar char="•"/>
            </a:pPr>
            <a:r>
              <a:rPr lang="en-US" sz="10000" b="1" dirty="0">
                <a:solidFill>
                  <a:schemeClr val="accent1"/>
                </a:solidFill>
                <a:latin typeface="+mj-lt"/>
                <a:ea typeface="+mj-ea"/>
                <a:cs typeface="+mj-cs"/>
              </a:rPr>
              <a:t>Case #2 </a:t>
            </a:r>
            <a:r>
              <a:rPr lang="en-US" sz="10000" dirty="0">
                <a:solidFill>
                  <a:schemeClr val="accent1"/>
                </a:solidFill>
                <a:latin typeface="+mj-lt"/>
                <a:ea typeface="+mj-ea"/>
                <a:cs typeface="+mj-cs"/>
              </a:rPr>
              <a:t>Conflict of Commitment </a:t>
            </a:r>
          </a:p>
          <a:p>
            <a:pPr algn="l"/>
            <a:endParaRPr lang="en-US" sz="10000" b="1" dirty="0">
              <a:solidFill>
                <a:schemeClr val="accent1"/>
              </a:solidFill>
              <a:latin typeface="+mj-lt"/>
              <a:ea typeface="+mj-ea"/>
              <a:cs typeface="+mj-cs"/>
            </a:endParaRPr>
          </a:p>
          <a:p>
            <a:pPr marL="342900" indent="-342900" algn="l">
              <a:buFont typeface="Arial" panose="020B0604020202020204" pitchFamily="34" charset="0"/>
              <a:buChar char="•"/>
            </a:pPr>
            <a:r>
              <a:rPr lang="en-US" sz="10000" b="1" dirty="0">
                <a:solidFill>
                  <a:schemeClr val="accent1"/>
                </a:solidFill>
                <a:latin typeface="+mj-lt"/>
                <a:ea typeface="+mj-ea"/>
                <a:cs typeface="+mj-cs"/>
              </a:rPr>
              <a:t>Case #3 </a:t>
            </a:r>
            <a:r>
              <a:rPr lang="en-US" sz="10000" dirty="0">
                <a:solidFill>
                  <a:schemeClr val="accent1"/>
                </a:solidFill>
                <a:latin typeface="+mj-lt"/>
                <a:ea typeface="+mj-ea"/>
                <a:cs typeface="+mj-cs"/>
              </a:rPr>
              <a:t>Undue Foreign Influence</a:t>
            </a:r>
          </a:p>
          <a:p>
            <a:pPr algn="l"/>
            <a:endParaRPr lang="en-US" sz="10000" b="1" dirty="0">
              <a:solidFill>
                <a:schemeClr val="accent1"/>
              </a:solidFill>
              <a:latin typeface="+mj-lt"/>
              <a:ea typeface="+mj-ea"/>
              <a:cs typeface="+mj-cs"/>
            </a:endParaRPr>
          </a:p>
          <a:p>
            <a:pPr marL="342900" indent="-342900" algn="l">
              <a:buFont typeface="Arial" panose="020B0604020202020204" pitchFamily="34" charset="0"/>
              <a:buChar char="•"/>
            </a:pPr>
            <a:r>
              <a:rPr lang="en-US" sz="10000" b="1" dirty="0">
                <a:solidFill>
                  <a:schemeClr val="accent1"/>
                </a:solidFill>
                <a:latin typeface="+mj-lt"/>
                <a:ea typeface="+mj-ea"/>
                <a:cs typeface="+mj-cs"/>
              </a:rPr>
              <a:t>Case #4 </a:t>
            </a:r>
            <a:r>
              <a:rPr lang="en-US" sz="10000" dirty="0">
                <a:solidFill>
                  <a:schemeClr val="accent1"/>
                </a:solidFill>
                <a:latin typeface="+mj-lt"/>
                <a:ea typeface="+mj-ea"/>
                <a:cs typeface="+mj-cs"/>
              </a:rPr>
              <a:t>Visa Fraud</a:t>
            </a:r>
          </a:p>
          <a:p>
            <a:pPr marL="342900" indent="-342900">
              <a:buFontTx/>
              <a:buChar char="-"/>
            </a:pPr>
            <a:endParaRPr lang="en-US" dirty="0"/>
          </a:p>
          <a:p>
            <a:pPr marL="342900" indent="-342900">
              <a:buFontTx/>
              <a:buChar char="-"/>
            </a:pPr>
            <a:endParaRPr lang="en-US" dirty="0"/>
          </a:p>
        </p:txBody>
      </p:sp>
    </p:spTree>
    <p:extLst>
      <p:ext uri="{BB962C8B-B14F-4D97-AF65-F5344CB8AC3E}">
        <p14:creationId xmlns:p14="http://schemas.microsoft.com/office/powerpoint/2010/main" val="1591717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FA2E-7AB0-C097-0E8A-C62B22918310}"/>
              </a:ext>
            </a:extLst>
          </p:cNvPr>
          <p:cNvSpPr>
            <a:spLocks noGrp="1"/>
          </p:cNvSpPr>
          <p:nvPr>
            <p:ph type="title"/>
          </p:nvPr>
        </p:nvSpPr>
        <p:spPr>
          <a:xfrm>
            <a:off x="767842" y="420435"/>
            <a:ext cx="10515600" cy="1051750"/>
          </a:xfrm>
        </p:spPr>
        <p:txBody>
          <a:bodyPr>
            <a:noAutofit/>
          </a:bodyPr>
          <a:lstStyle/>
          <a:p>
            <a:pPr algn="ctr"/>
            <a:r>
              <a:rPr lang="en-US" sz="4400" dirty="0"/>
              <a:t>Case study #1 Dual Employment Background</a:t>
            </a:r>
          </a:p>
        </p:txBody>
      </p:sp>
      <p:sp>
        <p:nvSpPr>
          <p:cNvPr id="3" name="Text Placeholder 2">
            <a:extLst>
              <a:ext uri="{FF2B5EF4-FFF2-40B4-BE49-F238E27FC236}">
                <a16:creationId xmlns:a16="http://schemas.microsoft.com/office/drawing/2014/main" id="{CC3D6B4B-EA75-3357-F27F-AD0CFB247BA2}"/>
              </a:ext>
            </a:extLst>
          </p:cNvPr>
          <p:cNvSpPr>
            <a:spLocks noGrp="1"/>
          </p:cNvSpPr>
          <p:nvPr>
            <p:ph type="body" idx="1"/>
          </p:nvPr>
        </p:nvSpPr>
        <p:spPr>
          <a:xfrm>
            <a:off x="831850" y="1609345"/>
            <a:ext cx="10515600" cy="4480306"/>
          </a:xfrm>
        </p:spPr>
        <p:txBody>
          <a:bodyPr>
            <a:normAutofit/>
          </a:bodyPr>
          <a:lstStyle/>
          <a:p>
            <a:r>
              <a:rPr lang="en-US" b="1" dirty="0"/>
              <a:t>Allegation:  </a:t>
            </a:r>
            <a:r>
              <a:rPr lang="en-US" dirty="0"/>
              <a:t>In 2020, an email was sent to University administration and forwarded to Ethics and Compliance.  Email alleged dual employment by Faculty member with an Alibaba subsidiary while currently being employed at the University and working on federally sponsored projects. </a:t>
            </a:r>
          </a:p>
          <a:p>
            <a:r>
              <a:rPr lang="en-US" b="1" dirty="0"/>
              <a:t>Background: </a:t>
            </a:r>
          </a:p>
          <a:p>
            <a:pPr marL="342900" indent="-342900">
              <a:buFont typeface="Arial" panose="020B0604020202020204" pitchFamily="34" charset="0"/>
              <a:buChar char="•"/>
            </a:pPr>
            <a:r>
              <a:rPr lang="en-US" dirty="0"/>
              <a:t>Faculty member since 2011</a:t>
            </a:r>
          </a:p>
          <a:p>
            <a:pPr marL="342900" indent="-342900">
              <a:buFont typeface="Arial" panose="020B0604020202020204" pitchFamily="34" charset="0"/>
              <a:buChar char="•"/>
            </a:pPr>
            <a:r>
              <a:rPr lang="en-US" dirty="0"/>
              <a:t>Unpaid Approved Leave of Absence 2018-2019</a:t>
            </a:r>
          </a:p>
          <a:p>
            <a:pPr marL="342900" indent="-342900">
              <a:buFont typeface="Arial" panose="020B0604020202020204" pitchFamily="34" charset="0"/>
              <a:buChar char="•"/>
            </a:pPr>
            <a:r>
              <a:rPr lang="en-US" dirty="0"/>
              <a:t>Second leave of absence request was denied</a:t>
            </a:r>
          </a:p>
          <a:p>
            <a:pPr marL="342900" indent="-342900">
              <a:buFont typeface="Arial" panose="020B0604020202020204" pitchFamily="34" charset="0"/>
              <a:buChar char="•"/>
            </a:pPr>
            <a:r>
              <a:rPr lang="en-US" dirty="0"/>
              <a:t>Associate Director at a multidisciplinary Research Center</a:t>
            </a:r>
          </a:p>
          <a:p>
            <a:pPr marL="342900" indent="-342900">
              <a:buFont typeface="Arial" panose="020B0604020202020204" pitchFamily="34" charset="0"/>
              <a:buChar char="•"/>
            </a:pPr>
            <a:r>
              <a:rPr lang="en-US" dirty="0"/>
              <a:t>No Disclosures on annual Conflict of Interest Reporting</a:t>
            </a:r>
          </a:p>
        </p:txBody>
      </p:sp>
    </p:spTree>
    <p:extLst>
      <p:ext uri="{BB962C8B-B14F-4D97-AF65-F5344CB8AC3E}">
        <p14:creationId xmlns:p14="http://schemas.microsoft.com/office/powerpoint/2010/main" val="2131894528"/>
      </p:ext>
    </p:extLst>
  </p:cSld>
  <p:clrMapOvr>
    <a:masterClrMapping/>
  </p:clrMapOvr>
</p:sld>
</file>

<file path=ppt/theme/theme1.xml><?xml version="1.0" encoding="utf-8"?>
<a:theme xmlns:a="http://schemas.openxmlformats.org/drawingml/2006/main" name="Office Theme">
  <a:themeElements>
    <a:clrScheme name="AuditCon">
      <a:dk1>
        <a:srgbClr val="000000"/>
      </a:dk1>
      <a:lt1>
        <a:srgbClr val="FFFFFF"/>
      </a:lt1>
      <a:dk2>
        <a:srgbClr val="0E2841"/>
      </a:dk2>
      <a:lt2>
        <a:srgbClr val="E8E8E8"/>
      </a:lt2>
      <a:accent1>
        <a:srgbClr val="011169"/>
      </a:accent1>
      <a:accent2>
        <a:srgbClr val="3FA0DD"/>
      </a:accent2>
      <a:accent3>
        <a:srgbClr val="00BBC9"/>
      </a:accent3>
      <a:accent4>
        <a:srgbClr val="9CB0CA"/>
      </a:accent4>
      <a:accent5>
        <a:srgbClr val="F7931E"/>
      </a:accent5>
      <a:accent6>
        <a:srgbClr val="808080"/>
      </a:accent6>
      <a:hlink>
        <a:srgbClr val="3FA0DD"/>
      </a:hlink>
      <a:folHlink>
        <a:srgbClr val="00BBC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14ffba-8f1c-4d10-af01-ae154dbd531f">
      <Terms xmlns="http://schemas.microsoft.com/office/infopath/2007/PartnerControls"/>
    </lcf76f155ced4ddcb4097134ff3c332f>
    <TaxCatchAll xmlns="133c5f9c-3e24-4f7a-976a-7e11b5d0ad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D8CECF97277543A5E9D3D1D281E1C9" ma:contentTypeVersion="15" ma:contentTypeDescription="Create a new document." ma:contentTypeScope="" ma:versionID="df07c17759c04d6de54271e1b1a1ddbc">
  <xsd:schema xmlns:xsd="http://www.w3.org/2001/XMLSchema" xmlns:xs="http://www.w3.org/2001/XMLSchema" xmlns:p="http://schemas.microsoft.com/office/2006/metadata/properties" xmlns:ns2="6a14ffba-8f1c-4d10-af01-ae154dbd531f" xmlns:ns3="133c5f9c-3e24-4f7a-976a-7e11b5d0ad11" targetNamespace="http://schemas.microsoft.com/office/2006/metadata/properties" ma:root="true" ma:fieldsID="a4625945977cbe70b864ceee9c3fe90d" ns2:_="" ns3:_="">
    <xsd:import namespace="6a14ffba-8f1c-4d10-af01-ae154dbd531f"/>
    <xsd:import namespace="133c5f9c-3e24-4f7a-976a-7e11b5d0ad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4ffba-8f1c-4d10-af01-ae154dbd5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b52383-127c-47be-ae82-bafae2b4737f"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3c5f9c-3e24-4f7a-976a-7e11b5d0ad1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f57eec-5ee8-41c2-9076-598c2bb67857}" ma:internalName="TaxCatchAll" ma:showField="CatchAllData" ma:web="133c5f9c-3e24-4f7a-976a-7e11b5d0ad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49DC96-AC11-4FBB-90A9-4A31C226970D}">
  <ds:schemaRefs>
    <ds:schemaRef ds:uri="133c5f9c-3e24-4f7a-976a-7e11b5d0ad11"/>
    <ds:schemaRef ds:uri="http://schemas.microsoft.com/office/2006/documentManagement/types"/>
    <ds:schemaRef ds:uri="http://purl.org/dc/terms/"/>
    <ds:schemaRef ds:uri="http://purl.org/dc/elements/1.1/"/>
    <ds:schemaRef ds:uri="http://www.w3.org/XML/1998/namespace"/>
    <ds:schemaRef ds:uri="6a14ffba-8f1c-4d10-af01-ae154dbd531f"/>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92E4836-4582-4EC7-A05D-5ACD1EBD7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4ffba-8f1c-4d10-af01-ae154dbd531f"/>
    <ds:schemaRef ds:uri="133c5f9c-3e24-4f7a-976a-7e11b5d0a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94B690-DA51-4484-97D0-879DA479DA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2825</TotalTime>
  <Words>1433</Words>
  <Application>Microsoft Office PowerPoint</Application>
  <PresentationFormat>Widescreen</PresentationFormat>
  <Paragraphs>189</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Calibri</vt:lpstr>
      <vt:lpstr>Poppins</vt:lpstr>
      <vt:lpstr>Segoe UI</vt:lpstr>
      <vt:lpstr>Office Theme</vt:lpstr>
      <vt:lpstr>PowerPoint Presentation</vt:lpstr>
      <vt:lpstr>EMORY UNIVERSITY CHIEF COMPLIANCE OFFICER</vt:lpstr>
      <vt:lpstr>International Activities Fraud Risk</vt:lpstr>
      <vt:lpstr>Learning objectives</vt:lpstr>
      <vt:lpstr>Audience Poll</vt:lpstr>
      <vt:lpstr>Benefits of International Engagements </vt:lpstr>
      <vt:lpstr>PowerPoint Presentation</vt:lpstr>
      <vt:lpstr>Case Studies</vt:lpstr>
      <vt:lpstr>Case study #1 Dual Employment Background</vt:lpstr>
      <vt:lpstr>Case study #1 Dual Employment Group Discussion </vt:lpstr>
      <vt:lpstr>Case Study #1 Dual Employment Investigation Results </vt:lpstr>
      <vt:lpstr>Case Study #1 Dual Employment Lessons learned</vt:lpstr>
      <vt:lpstr>Case study #2  Conflict of Commitment  Background</vt:lpstr>
      <vt:lpstr>Case study #2 Conflict of Commitment Discussion </vt:lpstr>
      <vt:lpstr>Case Study #2 Conflict of Commitment  Investigation Results </vt:lpstr>
      <vt:lpstr>Case Study #2 Conflict of Commitment Lessons Learned</vt:lpstr>
      <vt:lpstr>Case study #3 Undue Foreign Influence Background   </vt:lpstr>
      <vt:lpstr>Case Study #3 Undue Foreign Influence Discussion  </vt:lpstr>
      <vt:lpstr>Case Study #3 Undue Foreign Influence Investigation Results </vt:lpstr>
      <vt:lpstr>Case Study #3 Undue Foreign Influence Lessons Learned </vt:lpstr>
      <vt:lpstr>Case study #4 Visa Fraud Background </vt:lpstr>
      <vt:lpstr>Case Study #4 Visa Fraud Discussion</vt:lpstr>
      <vt:lpstr>Case Study #4 Visa Fraud Investigation Results </vt:lpstr>
      <vt:lpstr>Case Study #4 Visa Fraud Lessons Learned  </vt:lpstr>
      <vt:lpstr>Preventative Measures and Control Considerations </vt:lpstr>
      <vt:lpstr>Preventative Measures and Control Considerations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Josh Dobbs</dc:creator>
  <cp:lastModifiedBy>Lauren Keith</cp:lastModifiedBy>
  <cp:revision>46</cp:revision>
  <dcterms:created xsi:type="dcterms:W3CDTF">2025-06-02T22:08:07Z</dcterms:created>
  <dcterms:modified xsi:type="dcterms:W3CDTF">2025-09-08T11:48:44Z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0x010100A2D8CECF97277543A5E9D3D1D281E1C9</vt:lpwstr>
  </property>
  <property fmtid="{D5CDD505-2E9C-101B-9397-08002B2CF9AE}" pid="3" name="MediaServiceImageTags">
    <vt:lpwstr/>
  </property>
</Properties>
</file>