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ink/ink3.xml" ContentType="application/inkml+xml"/>
  <Override PartName="/ppt/ink/ink4.xml" ContentType="application/inkml+xml"/>
  <Override PartName="/ppt/notesSlides/notesSlide6.xml" ContentType="application/vnd.openxmlformats-officedocument.presentationml.notesSlide+xml"/>
  <Override PartName="/ppt/ink/ink5.xml" ContentType="application/inkml+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681" r:id="rId6"/>
    <p:sldMasterId id="2147483660" r:id="rId7"/>
  </p:sldMasterIdLst>
  <p:notesMasterIdLst>
    <p:notesMasterId r:id="rId41"/>
  </p:notesMasterIdLst>
  <p:sldIdLst>
    <p:sldId id="256" r:id="rId8"/>
    <p:sldId id="257" r:id="rId9"/>
    <p:sldId id="258" r:id="rId10"/>
    <p:sldId id="2145706506" r:id="rId11"/>
    <p:sldId id="2145706507" r:id="rId12"/>
    <p:sldId id="267" r:id="rId13"/>
    <p:sldId id="269" r:id="rId14"/>
    <p:sldId id="1431" r:id="rId15"/>
    <p:sldId id="2145706508" r:id="rId16"/>
    <p:sldId id="2145706509" r:id="rId17"/>
    <p:sldId id="273" r:id="rId18"/>
    <p:sldId id="275" r:id="rId19"/>
    <p:sldId id="274" r:id="rId20"/>
    <p:sldId id="2145706503" r:id="rId21"/>
    <p:sldId id="279" r:id="rId22"/>
    <p:sldId id="285" r:id="rId23"/>
    <p:sldId id="278" r:id="rId24"/>
    <p:sldId id="280" r:id="rId25"/>
    <p:sldId id="2145706258" r:id="rId26"/>
    <p:sldId id="2145706260" r:id="rId27"/>
    <p:sldId id="2145706264" r:id="rId28"/>
    <p:sldId id="281" r:id="rId29"/>
    <p:sldId id="282" r:id="rId30"/>
    <p:sldId id="283" r:id="rId31"/>
    <p:sldId id="1477" r:id="rId32"/>
    <p:sldId id="1365" r:id="rId33"/>
    <p:sldId id="284" r:id="rId34"/>
    <p:sldId id="260" r:id="rId35"/>
    <p:sldId id="261" r:id="rId36"/>
    <p:sldId id="2145706510" r:id="rId37"/>
    <p:sldId id="268" r:id="rId38"/>
    <p:sldId id="264" r:id="rId39"/>
    <p:sldId id="26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C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B446E-A02D-4B7E-86BA-930DAF34F8AA}" v="27" dt="2025-09-15T12:47:55.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51" d="100"/>
          <a:sy n="51" d="100"/>
        </p:scale>
        <p:origin x="123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Federal</c:v>
                </c:pt>
              </c:strCache>
            </c:strRef>
          </c:tx>
          <c:spPr>
            <a:solidFill>
              <a:schemeClr val="accent1"/>
            </a:solidFill>
            <a:ln>
              <a:noFill/>
            </a:ln>
            <a:effectLst/>
          </c:spPr>
          <c:invertIfNegative val="0"/>
          <c:cat>
            <c:strRef>
              <c:f>Sheet1!$A$2:$A$3</c:f>
              <c:strCache>
                <c:ptCount val="2"/>
                <c:pt idx="0">
                  <c:v>FY2025</c:v>
                </c:pt>
                <c:pt idx="1">
                  <c:v>FY2024</c:v>
                </c:pt>
              </c:strCache>
            </c:strRef>
          </c:cat>
          <c:val>
            <c:numRef>
              <c:f>Sheet1!$B$2:$B$3</c:f>
              <c:numCache>
                <c:formatCode>_("$"* #,##0_);_("$"* \(#,##0\);_("$"* "-"??_);_(@_)</c:formatCode>
                <c:ptCount val="2"/>
                <c:pt idx="0">
                  <c:v>1739353027</c:v>
                </c:pt>
                <c:pt idx="1">
                  <c:v>1798102709.78</c:v>
                </c:pt>
              </c:numCache>
            </c:numRef>
          </c:val>
          <c:extLst>
            <c:ext xmlns:c16="http://schemas.microsoft.com/office/drawing/2014/chart" uri="{C3380CC4-5D6E-409C-BE32-E72D297353CC}">
              <c16:uniqueId val="{00000000-41EF-47CE-A7D2-9E7063A4DD0E}"/>
            </c:ext>
          </c:extLst>
        </c:ser>
        <c:ser>
          <c:idx val="1"/>
          <c:order val="1"/>
          <c:tx>
            <c:strRef>
              <c:f>Sheet1!$C$1</c:f>
              <c:strCache>
                <c:ptCount val="1"/>
                <c:pt idx="0">
                  <c:v>Private</c:v>
                </c:pt>
              </c:strCache>
            </c:strRef>
          </c:tx>
          <c:spPr>
            <a:solidFill>
              <a:schemeClr val="accent2"/>
            </a:solidFill>
            <a:ln>
              <a:noFill/>
            </a:ln>
            <a:effectLst/>
          </c:spPr>
          <c:invertIfNegative val="0"/>
          <c:cat>
            <c:strRef>
              <c:f>Sheet1!$A$2:$A$3</c:f>
              <c:strCache>
                <c:ptCount val="2"/>
                <c:pt idx="0">
                  <c:v>FY2025</c:v>
                </c:pt>
                <c:pt idx="1">
                  <c:v>FY2024</c:v>
                </c:pt>
              </c:strCache>
            </c:strRef>
          </c:cat>
          <c:val>
            <c:numRef>
              <c:f>Sheet1!$C$2:$C$3</c:f>
              <c:numCache>
                <c:formatCode>_("$"* #,##0_);_("$"* \(#,##0\);_("$"* "-"??_);_(@_)</c:formatCode>
                <c:ptCount val="2"/>
                <c:pt idx="0">
                  <c:v>567469896</c:v>
                </c:pt>
                <c:pt idx="1">
                  <c:v>557584157.22000003</c:v>
                </c:pt>
              </c:numCache>
            </c:numRef>
          </c:val>
          <c:extLst>
            <c:ext xmlns:c16="http://schemas.microsoft.com/office/drawing/2014/chart" uri="{C3380CC4-5D6E-409C-BE32-E72D297353CC}">
              <c16:uniqueId val="{00000001-41EF-47CE-A7D2-9E7063A4DD0E}"/>
            </c:ext>
          </c:extLst>
        </c:ser>
        <c:ser>
          <c:idx val="2"/>
          <c:order val="2"/>
          <c:tx>
            <c:strRef>
              <c:f>Sheet1!$D$1</c:f>
              <c:strCache>
                <c:ptCount val="1"/>
                <c:pt idx="0">
                  <c:v>Total</c:v>
                </c:pt>
              </c:strCache>
            </c:strRef>
          </c:tx>
          <c:spPr>
            <a:solidFill>
              <a:schemeClr val="accent3"/>
            </a:solidFill>
            <a:ln>
              <a:noFill/>
            </a:ln>
            <a:effectLst/>
          </c:spPr>
          <c:invertIfNegative val="0"/>
          <c:cat>
            <c:strRef>
              <c:f>Sheet1!$A$2:$A$3</c:f>
              <c:strCache>
                <c:ptCount val="2"/>
                <c:pt idx="0">
                  <c:v>FY2025</c:v>
                </c:pt>
                <c:pt idx="1">
                  <c:v>FY2024</c:v>
                </c:pt>
              </c:strCache>
            </c:strRef>
          </c:cat>
          <c:val>
            <c:numRef>
              <c:f>Sheet1!$D$2:$D$3</c:f>
              <c:numCache>
                <c:formatCode>_("$"* #,##0_);_("$"* \(#,##0\);_("$"* "-"??_);_(@_)</c:formatCode>
                <c:ptCount val="2"/>
                <c:pt idx="0">
                  <c:v>2306822923</c:v>
                </c:pt>
                <c:pt idx="1">
                  <c:v>2355686867</c:v>
                </c:pt>
              </c:numCache>
            </c:numRef>
          </c:val>
          <c:extLst>
            <c:ext xmlns:c16="http://schemas.microsoft.com/office/drawing/2014/chart" uri="{C3380CC4-5D6E-409C-BE32-E72D297353CC}">
              <c16:uniqueId val="{00000002-41EF-47CE-A7D2-9E7063A4DD0E}"/>
            </c:ext>
          </c:extLst>
        </c:ser>
        <c:dLbls>
          <c:showLegendKey val="0"/>
          <c:showVal val="0"/>
          <c:showCatName val="0"/>
          <c:showSerName val="0"/>
          <c:showPercent val="0"/>
          <c:showBubbleSize val="0"/>
        </c:dLbls>
        <c:gapWidth val="182"/>
        <c:axId val="2098212928"/>
        <c:axId val="2098213408"/>
      </c:barChart>
      <c:catAx>
        <c:axId val="2098212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8213408"/>
        <c:crosses val="autoZero"/>
        <c:auto val="1"/>
        <c:lblAlgn val="ctr"/>
        <c:lblOffset val="100"/>
        <c:noMultiLvlLbl val="0"/>
      </c:catAx>
      <c:valAx>
        <c:axId val="2098213408"/>
        <c:scaling>
          <c:orientation val="minMax"/>
        </c:scaling>
        <c:delete val="0"/>
        <c:axPos val="b"/>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821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Project Start Dates 1/1/2024 to 7/31/2024</c:v>
                </c:pt>
              </c:strCache>
            </c:strRef>
          </c:tx>
          <c:spPr>
            <a:solidFill>
              <a:schemeClr val="accent1"/>
            </a:solidFill>
            <a:ln>
              <a:noFill/>
            </a:ln>
            <a:effectLst/>
          </c:spPr>
          <c:invertIfNegative val="0"/>
          <c:cat>
            <c:strRef>
              <c:f>Sheet1!$A$2:$A$4</c:f>
              <c:strCache>
                <c:ptCount val="3"/>
                <c:pt idx="0">
                  <c:v>Federal</c:v>
                </c:pt>
                <c:pt idx="1">
                  <c:v>Private</c:v>
                </c:pt>
                <c:pt idx="2">
                  <c:v>Total</c:v>
                </c:pt>
              </c:strCache>
            </c:strRef>
          </c:cat>
          <c:val>
            <c:numRef>
              <c:f>Sheet1!$B$2:$B$4</c:f>
              <c:numCache>
                <c:formatCode>_("$"* #,##0.00_);_("$"* \(#,##0.00\);_("$"* "-"??_);_(@_)</c:formatCode>
                <c:ptCount val="3"/>
                <c:pt idx="0">
                  <c:v>931237836</c:v>
                </c:pt>
                <c:pt idx="1">
                  <c:v>337972376</c:v>
                </c:pt>
                <c:pt idx="2">
                  <c:v>1269210212</c:v>
                </c:pt>
              </c:numCache>
            </c:numRef>
          </c:val>
          <c:extLst>
            <c:ext xmlns:c16="http://schemas.microsoft.com/office/drawing/2014/chart" uri="{C3380CC4-5D6E-409C-BE32-E72D297353CC}">
              <c16:uniqueId val="{00000000-A5D7-4233-B7A9-2B2133EE78B1}"/>
            </c:ext>
          </c:extLst>
        </c:ser>
        <c:ser>
          <c:idx val="1"/>
          <c:order val="1"/>
          <c:tx>
            <c:strRef>
              <c:f>Sheet1!$C$1</c:f>
              <c:strCache>
                <c:ptCount val="1"/>
                <c:pt idx="0">
                  <c:v>Project Start Dates 1/1/2025 to 7/31/2025</c:v>
                </c:pt>
              </c:strCache>
            </c:strRef>
          </c:tx>
          <c:spPr>
            <a:solidFill>
              <a:schemeClr val="accent2"/>
            </a:solidFill>
            <a:ln>
              <a:noFill/>
            </a:ln>
            <a:effectLst/>
          </c:spPr>
          <c:invertIfNegative val="0"/>
          <c:cat>
            <c:strRef>
              <c:f>Sheet1!$A$2:$A$4</c:f>
              <c:strCache>
                <c:ptCount val="3"/>
                <c:pt idx="0">
                  <c:v>Federal</c:v>
                </c:pt>
                <c:pt idx="1">
                  <c:v>Private</c:v>
                </c:pt>
                <c:pt idx="2">
                  <c:v>Total</c:v>
                </c:pt>
              </c:strCache>
            </c:strRef>
          </c:cat>
          <c:val>
            <c:numRef>
              <c:f>Sheet1!$C$2:$C$4</c:f>
              <c:numCache>
                <c:formatCode>_("$"* #,##0.00_);_("$"* \(#,##0.00\);_("$"* "-"??_);_(@_)</c:formatCode>
                <c:ptCount val="3"/>
                <c:pt idx="0">
                  <c:v>408525587</c:v>
                </c:pt>
                <c:pt idx="1">
                  <c:v>327589488</c:v>
                </c:pt>
                <c:pt idx="2">
                  <c:v>736115075</c:v>
                </c:pt>
              </c:numCache>
            </c:numRef>
          </c:val>
          <c:extLst>
            <c:ext xmlns:c16="http://schemas.microsoft.com/office/drawing/2014/chart" uri="{C3380CC4-5D6E-409C-BE32-E72D297353CC}">
              <c16:uniqueId val="{00000001-A5D7-4233-B7A9-2B2133EE78B1}"/>
            </c:ext>
          </c:extLst>
        </c:ser>
        <c:dLbls>
          <c:showLegendKey val="0"/>
          <c:showVal val="0"/>
          <c:showCatName val="0"/>
          <c:showSerName val="0"/>
          <c:showPercent val="0"/>
          <c:showBubbleSize val="0"/>
        </c:dLbls>
        <c:gapWidth val="219"/>
        <c:overlap val="-27"/>
        <c:axId val="1471791615"/>
        <c:axId val="1471792575"/>
      </c:barChart>
      <c:catAx>
        <c:axId val="147179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1792575"/>
        <c:crosses val="autoZero"/>
        <c:auto val="1"/>
        <c:lblAlgn val="ctr"/>
        <c:lblOffset val="100"/>
        <c:noMultiLvlLbl val="0"/>
      </c:catAx>
      <c:valAx>
        <c:axId val="1471792575"/>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179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t>Grant Terminations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Grant Value</c:v>
                </c:pt>
              </c:strCache>
            </c:strRef>
          </c:tx>
          <c:spPr>
            <a:solidFill>
              <a:schemeClr val="accent1"/>
            </a:solidFill>
            <a:ln>
              <a:noFill/>
            </a:ln>
            <a:effectLst/>
          </c:spPr>
          <c:invertIfNegative val="0"/>
          <c:cat>
            <c:strRef>
              <c:f>Sheet1!$A$2:$A$9</c:f>
              <c:strCache>
                <c:ptCount val="8"/>
                <c:pt idx="0">
                  <c:v> DOD </c:v>
                </c:pt>
                <c:pt idx="1">
                  <c:v> CDC </c:v>
                </c:pt>
                <c:pt idx="2">
                  <c:v> EPA </c:v>
                </c:pt>
                <c:pt idx="3">
                  <c:v> NIH </c:v>
                </c:pt>
                <c:pt idx="4">
                  <c:v> NSF </c:v>
                </c:pt>
                <c:pt idx="5">
                  <c:v> USAID </c:v>
                </c:pt>
                <c:pt idx="6">
                  <c:v> Other </c:v>
                </c:pt>
                <c:pt idx="7">
                  <c:v> Total </c:v>
                </c:pt>
              </c:strCache>
            </c:strRef>
          </c:cat>
          <c:val>
            <c:numRef>
              <c:f>Sheet1!$B$2:$B$9</c:f>
              <c:numCache>
                <c:formatCode>_("$"* #,##0_);_("$"* \(#,##0\);_("$"* "-"??_);_(@_)</c:formatCode>
                <c:ptCount val="8"/>
                <c:pt idx="0">
                  <c:v>3809456</c:v>
                </c:pt>
                <c:pt idx="1">
                  <c:v>55796988</c:v>
                </c:pt>
                <c:pt idx="2">
                  <c:v>1136104</c:v>
                </c:pt>
                <c:pt idx="3">
                  <c:v>52801716</c:v>
                </c:pt>
                <c:pt idx="4">
                  <c:v>1797323</c:v>
                </c:pt>
                <c:pt idx="5">
                  <c:v>957337456</c:v>
                </c:pt>
                <c:pt idx="6">
                  <c:v>5774956</c:v>
                </c:pt>
                <c:pt idx="7" formatCode="_(* #,##0_);_(* \(#,##0\);_(* &quot;-&quot;??_);_(@_)">
                  <c:v>1124339423.29</c:v>
                </c:pt>
              </c:numCache>
            </c:numRef>
          </c:val>
          <c:extLst>
            <c:ext xmlns:c16="http://schemas.microsoft.com/office/drawing/2014/chart" uri="{C3380CC4-5D6E-409C-BE32-E72D297353CC}">
              <c16:uniqueId val="{00000000-0D00-4E15-9748-5DE05AA59E02}"/>
            </c:ext>
          </c:extLst>
        </c:ser>
        <c:dLbls>
          <c:showLegendKey val="0"/>
          <c:showVal val="0"/>
          <c:showCatName val="0"/>
          <c:showSerName val="0"/>
          <c:showPercent val="0"/>
          <c:showBubbleSize val="0"/>
        </c:dLbls>
        <c:gapWidth val="219"/>
        <c:axId val="1089365568"/>
        <c:axId val="1089368928"/>
      </c:barChart>
      <c:lineChart>
        <c:grouping val="standard"/>
        <c:varyColors val="0"/>
        <c:ser>
          <c:idx val="1"/>
          <c:order val="1"/>
          <c:tx>
            <c:strRef>
              <c:f>Sheet1!$C$1</c:f>
              <c:strCache>
                <c:ptCount val="1"/>
                <c:pt idx="0">
                  <c:v># of Awards</c:v>
                </c:pt>
              </c:strCache>
            </c:strRef>
          </c:tx>
          <c:spPr>
            <a:ln w="28575" cap="rnd">
              <a:solidFill>
                <a:schemeClr val="accent2"/>
              </a:solidFill>
              <a:round/>
            </a:ln>
            <a:effectLst/>
          </c:spPr>
          <c:marker>
            <c:symbol val="none"/>
          </c:marker>
          <c:cat>
            <c:strRef>
              <c:f>Sheet1!$A$2:$A$9</c:f>
              <c:strCache>
                <c:ptCount val="8"/>
                <c:pt idx="0">
                  <c:v> DOD </c:v>
                </c:pt>
                <c:pt idx="1">
                  <c:v> CDC </c:v>
                </c:pt>
                <c:pt idx="2">
                  <c:v> EPA </c:v>
                </c:pt>
                <c:pt idx="3">
                  <c:v> NIH </c:v>
                </c:pt>
                <c:pt idx="4">
                  <c:v> NSF </c:v>
                </c:pt>
                <c:pt idx="5">
                  <c:v> USAID </c:v>
                </c:pt>
                <c:pt idx="6">
                  <c:v> Other </c:v>
                </c:pt>
                <c:pt idx="7">
                  <c:v> Total </c:v>
                </c:pt>
              </c:strCache>
            </c:strRef>
          </c:cat>
          <c:val>
            <c:numRef>
              <c:f>Sheet1!$C$2:$C$9</c:f>
              <c:numCache>
                <c:formatCode>_(* #,##0_);_(* \(#,##0\);_(* "-"??_);_(@_)</c:formatCode>
                <c:ptCount val="8"/>
                <c:pt idx="0">
                  <c:v>3</c:v>
                </c:pt>
                <c:pt idx="1">
                  <c:v>3</c:v>
                </c:pt>
                <c:pt idx="2">
                  <c:v>3</c:v>
                </c:pt>
                <c:pt idx="3">
                  <c:v>45</c:v>
                </c:pt>
                <c:pt idx="4">
                  <c:v>5</c:v>
                </c:pt>
                <c:pt idx="5">
                  <c:v>50</c:v>
                </c:pt>
                <c:pt idx="6">
                  <c:v>11</c:v>
                </c:pt>
                <c:pt idx="7">
                  <c:v>129</c:v>
                </c:pt>
              </c:numCache>
            </c:numRef>
          </c:val>
          <c:smooth val="0"/>
          <c:extLst>
            <c:ext xmlns:c16="http://schemas.microsoft.com/office/drawing/2014/chart" uri="{C3380CC4-5D6E-409C-BE32-E72D297353CC}">
              <c16:uniqueId val="{00000001-0D00-4E15-9748-5DE05AA59E02}"/>
            </c:ext>
          </c:extLst>
        </c:ser>
        <c:dLbls>
          <c:showLegendKey val="0"/>
          <c:showVal val="0"/>
          <c:showCatName val="0"/>
          <c:showSerName val="0"/>
          <c:showPercent val="0"/>
          <c:showBubbleSize val="0"/>
        </c:dLbls>
        <c:marker val="1"/>
        <c:smooth val="0"/>
        <c:axId val="1733269535"/>
        <c:axId val="1733279615"/>
      </c:lineChart>
      <c:catAx>
        <c:axId val="108936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9368928"/>
        <c:crosses val="autoZero"/>
        <c:auto val="1"/>
        <c:lblAlgn val="ctr"/>
        <c:lblOffset val="100"/>
        <c:noMultiLvlLbl val="0"/>
      </c:catAx>
      <c:valAx>
        <c:axId val="108936892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9365568"/>
        <c:crosses val="autoZero"/>
        <c:crossBetween val="between"/>
      </c:valAx>
      <c:valAx>
        <c:axId val="1733279615"/>
        <c:scaling>
          <c:orientation val="minMax"/>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3269535"/>
        <c:crosses val="max"/>
        <c:crossBetween val="between"/>
      </c:valAx>
      <c:catAx>
        <c:axId val="1733269535"/>
        <c:scaling>
          <c:orientation val="minMax"/>
        </c:scaling>
        <c:delete val="1"/>
        <c:axPos val="b"/>
        <c:numFmt formatCode="General" sourceLinked="1"/>
        <c:majorTickMark val="out"/>
        <c:minorTickMark val="none"/>
        <c:tickLblPos val="nextTo"/>
        <c:crossAx val="17332796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B36FC-5AF6-4103-BFCB-99D6B1179AB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F7FE45C-9AC9-43F6-BF52-A372330878DB}">
      <dgm:prSet custT="1"/>
      <dgm:spPr/>
      <dgm:t>
        <a:bodyPr/>
        <a:lstStyle/>
        <a:p>
          <a:pPr>
            <a:lnSpc>
              <a:spcPct val="100000"/>
            </a:lnSpc>
          </a:pPr>
          <a:r>
            <a:rPr lang="en-US" sz="1800" b="1"/>
            <a:t>Essential Research Performance Facilities (ERPF)</a:t>
          </a:r>
          <a:endParaRPr lang="en-US" sz="1800"/>
        </a:p>
      </dgm:t>
    </dgm:pt>
    <dgm:pt modelId="{8CAC0B85-DE9E-4A3D-B222-C63B0E675CD6}" type="parTrans" cxnId="{9B742AD1-5D1C-4578-BCB6-8BAED416B335}">
      <dgm:prSet/>
      <dgm:spPr/>
      <dgm:t>
        <a:bodyPr/>
        <a:lstStyle/>
        <a:p>
          <a:endParaRPr lang="en-US" sz="2400"/>
        </a:p>
      </dgm:t>
    </dgm:pt>
    <dgm:pt modelId="{21082B3E-B633-41F8-A40D-85E26DB920A7}" type="sibTrans" cxnId="{9B742AD1-5D1C-4578-BCB6-8BAED416B335}">
      <dgm:prSet/>
      <dgm:spPr/>
      <dgm:t>
        <a:bodyPr/>
        <a:lstStyle/>
        <a:p>
          <a:endParaRPr lang="en-US" sz="2400"/>
        </a:p>
      </dgm:t>
    </dgm:pt>
    <dgm:pt modelId="{E3A3F319-AEF9-423B-8555-B39756A623FF}">
      <dgm:prSet custT="1"/>
      <dgm:spPr/>
      <dgm:t>
        <a:bodyPr/>
        <a:lstStyle/>
        <a:p>
          <a:pPr>
            <a:lnSpc>
              <a:spcPct val="100000"/>
            </a:lnSpc>
          </a:pPr>
          <a:r>
            <a:rPr lang="en-US" sz="1800" b="1"/>
            <a:t>Regulatory Costs</a:t>
          </a:r>
          <a:endParaRPr lang="en-US" sz="1800"/>
        </a:p>
      </dgm:t>
    </dgm:pt>
    <dgm:pt modelId="{FE993000-24F1-43CF-B06B-C669C9904E6A}" type="parTrans" cxnId="{0C9CDDBD-84EA-4B02-BDA7-899F9DFCFC5E}">
      <dgm:prSet/>
      <dgm:spPr/>
      <dgm:t>
        <a:bodyPr/>
        <a:lstStyle/>
        <a:p>
          <a:endParaRPr lang="en-US" sz="2400"/>
        </a:p>
      </dgm:t>
    </dgm:pt>
    <dgm:pt modelId="{D93D4AEE-B322-4E17-88F2-411C356ECA48}" type="sibTrans" cxnId="{0C9CDDBD-84EA-4B02-BDA7-899F9DFCFC5E}">
      <dgm:prSet/>
      <dgm:spPr/>
      <dgm:t>
        <a:bodyPr/>
        <a:lstStyle/>
        <a:p>
          <a:endParaRPr lang="en-US" sz="2400"/>
        </a:p>
      </dgm:t>
    </dgm:pt>
    <dgm:pt modelId="{744F1143-2C58-4E5B-8A8F-93BF0B75B6CE}">
      <dgm:prSet custT="1"/>
      <dgm:spPr/>
      <dgm:t>
        <a:bodyPr/>
        <a:lstStyle/>
        <a:p>
          <a:pPr>
            <a:lnSpc>
              <a:spcPct val="100000"/>
            </a:lnSpc>
          </a:pPr>
          <a:r>
            <a:rPr lang="en-US" sz="1800" b="1"/>
            <a:t>Research Information Services (RIS)</a:t>
          </a:r>
          <a:endParaRPr lang="en-US" sz="1800"/>
        </a:p>
      </dgm:t>
    </dgm:pt>
    <dgm:pt modelId="{8E89A0EF-43AC-4DD5-B80E-9F00BA33EC4E}" type="parTrans" cxnId="{508C4274-ACAC-4A1F-96B2-645698B1D5F0}">
      <dgm:prSet/>
      <dgm:spPr/>
      <dgm:t>
        <a:bodyPr/>
        <a:lstStyle/>
        <a:p>
          <a:endParaRPr lang="en-US" sz="2400"/>
        </a:p>
      </dgm:t>
    </dgm:pt>
    <dgm:pt modelId="{DDCDCD8E-DF7D-47B0-B9B9-E305F7A2E960}" type="sibTrans" cxnId="{508C4274-ACAC-4A1F-96B2-645698B1D5F0}">
      <dgm:prSet/>
      <dgm:spPr/>
      <dgm:t>
        <a:bodyPr/>
        <a:lstStyle/>
        <a:p>
          <a:endParaRPr lang="en-US" sz="2400"/>
        </a:p>
      </dgm:t>
    </dgm:pt>
    <dgm:pt modelId="{6A88DA43-BEE0-4261-B88A-39389B4482B9}">
      <dgm:prSet custT="1"/>
      <dgm:spPr/>
      <dgm:t>
        <a:bodyPr/>
        <a:lstStyle/>
        <a:p>
          <a:pPr>
            <a:lnSpc>
              <a:spcPct val="100000"/>
            </a:lnSpc>
          </a:pPr>
          <a:r>
            <a:rPr lang="en-US" sz="1800" b="1"/>
            <a:t>Award Monitoring, Oversight, and Reporting (AMOR)</a:t>
          </a:r>
          <a:endParaRPr lang="en-US" sz="1800"/>
        </a:p>
      </dgm:t>
    </dgm:pt>
    <dgm:pt modelId="{13C3FF8B-E811-432C-8CA8-269DCCFB5F88}" type="parTrans" cxnId="{B91770E7-CCEA-4468-9278-F2E35DDFA5F2}">
      <dgm:prSet/>
      <dgm:spPr/>
      <dgm:t>
        <a:bodyPr/>
        <a:lstStyle/>
        <a:p>
          <a:endParaRPr lang="en-US" sz="2400"/>
        </a:p>
      </dgm:t>
    </dgm:pt>
    <dgm:pt modelId="{1CC9B93C-F62C-451B-A533-4D7B81C4A05C}" type="sibTrans" cxnId="{B91770E7-CCEA-4468-9278-F2E35DDFA5F2}">
      <dgm:prSet/>
      <dgm:spPr/>
      <dgm:t>
        <a:bodyPr/>
        <a:lstStyle/>
        <a:p>
          <a:endParaRPr lang="en-US" sz="2400"/>
        </a:p>
      </dgm:t>
    </dgm:pt>
    <dgm:pt modelId="{92F7AB1A-5475-4012-8277-F3C64683B74D}" type="pres">
      <dgm:prSet presAssocID="{6E7B36FC-5AF6-4103-BFCB-99D6B1179AB7}" presName="root" presStyleCnt="0">
        <dgm:presLayoutVars>
          <dgm:dir/>
          <dgm:resizeHandles val="exact"/>
        </dgm:presLayoutVars>
      </dgm:prSet>
      <dgm:spPr/>
    </dgm:pt>
    <dgm:pt modelId="{995497AD-05F6-42A2-8707-FAB804E5FEE4}" type="pres">
      <dgm:prSet presAssocID="{CF7FE45C-9AC9-43F6-BF52-A372330878DB}" presName="compNode" presStyleCnt="0"/>
      <dgm:spPr/>
    </dgm:pt>
    <dgm:pt modelId="{F0B4BACA-06E3-4C6A-B9C4-35F7CB88A5F8}" type="pres">
      <dgm:prSet presAssocID="{CF7FE45C-9AC9-43F6-BF52-A372330878DB}"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icroscope with solid fill"/>
        </a:ext>
      </dgm:extLst>
    </dgm:pt>
    <dgm:pt modelId="{744D1D80-7AB9-4213-A70B-065A12D3E7C3}" type="pres">
      <dgm:prSet presAssocID="{CF7FE45C-9AC9-43F6-BF52-A372330878DB}" presName="spaceRect" presStyleCnt="0"/>
      <dgm:spPr/>
    </dgm:pt>
    <dgm:pt modelId="{25E42331-9573-4911-AF21-84B44937572C}" type="pres">
      <dgm:prSet presAssocID="{CF7FE45C-9AC9-43F6-BF52-A372330878DB}" presName="textRect" presStyleLbl="revTx" presStyleIdx="0" presStyleCnt="4">
        <dgm:presLayoutVars>
          <dgm:chMax val="1"/>
          <dgm:chPref val="1"/>
        </dgm:presLayoutVars>
      </dgm:prSet>
      <dgm:spPr/>
    </dgm:pt>
    <dgm:pt modelId="{5CF5F5C7-16DC-4A38-8852-E65C61687E36}" type="pres">
      <dgm:prSet presAssocID="{21082B3E-B633-41F8-A40D-85E26DB920A7}" presName="sibTrans" presStyleCnt="0"/>
      <dgm:spPr/>
    </dgm:pt>
    <dgm:pt modelId="{909F59E3-B3F6-4F89-831E-3A05A357C735}" type="pres">
      <dgm:prSet presAssocID="{E3A3F319-AEF9-423B-8555-B39756A623FF}" presName="compNode" presStyleCnt="0"/>
      <dgm:spPr/>
    </dgm:pt>
    <dgm:pt modelId="{EBD3AE0D-48A7-45F3-8327-6FA00A4C5363}" type="pres">
      <dgm:prSet presAssocID="{E3A3F319-AEF9-423B-8555-B39756A623F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8E515C91-0526-4DCB-BD15-C94E07974780}" type="pres">
      <dgm:prSet presAssocID="{E3A3F319-AEF9-423B-8555-B39756A623FF}" presName="spaceRect" presStyleCnt="0"/>
      <dgm:spPr/>
    </dgm:pt>
    <dgm:pt modelId="{E431103D-805A-480D-983F-6A604DB0FCBF}" type="pres">
      <dgm:prSet presAssocID="{E3A3F319-AEF9-423B-8555-B39756A623FF}" presName="textRect" presStyleLbl="revTx" presStyleIdx="1" presStyleCnt="4">
        <dgm:presLayoutVars>
          <dgm:chMax val="1"/>
          <dgm:chPref val="1"/>
        </dgm:presLayoutVars>
      </dgm:prSet>
      <dgm:spPr/>
    </dgm:pt>
    <dgm:pt modelId="{AE68BBC2-9C4D-4B2B-9EB6-6B9E4B9297D4}" type="pres">
      <dgm:prSet presAssocID="{D93D4AEE-B322-4E17-88F2-411C356ECA48}" presName="sibTrans" presStyleCnt="0"/>
      <dgm:spPr/>
    </dgm:pt>
    <dgm:pt modelId="{AFE6D419-9B17-4736-BF1D-4E43DB895785}" type="pres">
      <dgm:prSet presAssocID="{744F1143-2C58-4E5B-8A8F-93BF0B75B6CE}" presName="compNode" presStyleCnt="0"/>
      <dgm:spPr/>
    </dgm:pt>
    <dgm:pt modelId="{5D0B2D98-43D0-43A0-A6D3-3D4B93E04E59}" type="pres">
      <dgm:prSet presAssocID="{744F1143-2C58-4E5B-8A8F-93BF0B75B6C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48183BDD-E152-4CFC-8201-F9CFB1ACEAE3}" type="pres">
      <dgm:prSet presAssocID="{744F1143-2C58-4E5B-8A8F-93BF0B75B6CE}" presName="spaceRect" presStyleCnt="0"/>
      <dgm:spPr/>
    </dgm:pt>
    <dgm:pt modelId="{0CD06F8D-F811-473E-8E73-C6FAA901A182}" type="pres">
      <dgm:prSet presAssocID="{744F1143-2C58-4E5B-8A8F-93BF0B75B6CE}" presName="textRect" presStyleLbl="revTx" presStyleIdx="2" presStyleCnt="4">
        <dgm:presLayoutVars>
          <dgm:chMax val="1"/>
          <dgm:chPref val="1"/>
        </dgm:presLayoutVars>
      </dgm:prSet>
      <dgm:spPr/>
    </dgm:pt>
    <dgm:pt modelId="{558B0372-6FB1-4946-8995-F90EFACF3E1A}" type="pres">
      <dgm:prSet presAssocID="{DDCDCD8E-DF7D-47B0-B9B9-E305F7A2E960}" presName="sibTrans" presStyleCnt="0"/>
      <dgm:spPr/>
    </dgm:pt>
    <dgm:pt modelId="{2B05213D-05D5-480A-898E-1CF4DBE44B2D}" type="pres">
      <dgm:prSet presAssocID="{6A88DA43-BEE0-4261-B88A-39389B4482B9}" presName="compNode" presStyleCnt="0"/>
      <dgm:spPr/>
    </dgm:pt>
    <dgm:pt modelId="{D52F30DA-0FBB-494D-A67A-249FC4FD0232}" type="pres">
      <dgm:prSet presAssocID="{6A88DA43-BEE0-4261-B88A-39389B4482B9}"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ocument with solid fill"/>
        </a:ext>
      </dgm:extLst>
    </dgm:pt>
    <dgm:pt modelId="{449DDB4D-9B1D-49E7-85F3-771DCF9ACF40}" type="pres">
      <dgm:prSet presAssocID="{6A88DA43-BEE0-4261-B88A-39389B4482B9}" presName="spaceRect" presStyleCnt="0"/>
      <dgm:spPr/>
    </dgm:pt>
    <dgm:pt modelId="{F2D5AD7A-19B7-4273-9FED-1C373DEE457D}" type="pres">
      <dgm:prSet presAssocID="{6A88DA43-BEE0-4261-B88A-39389B4482B9}" presName="textRect" presStyleLbl="revTx" presStyleIdx="3" presStyleCnt="4">
        <dgm:presLayoutVars>
          <dgm:chMax val="1"/>
          <dgm:chPref val="1"/>
        </dgm:presLayoutVars>
      </dgm:prSet>
      <dgm:spPr/>
    </dgm:pt>
  </dgm:ptLst>
  <dgm:cxnLst>
    <dgm:cxn modelId="{D68D3D01-8F05-4B30-A126-DB15DFD2483A}" type="presOf" srcId="{6A88DA43-BEE0-4261-B88A-39389B4482B9}" destId="{F2D5AD7A-19B7-4273-9FED-1C373DEE457D}" srcOrd="0" destOrd="0" presId="urn:microsoft.com/office/officeart/2018/2/layout/IconLabelList"/>
    <dgm:cxn modelId="{102CAE14-2C89-4A38-9524-1585FB361E95}" type="presOf" srcId="{744F1143-2C58-4E5B-8A8F-93BF0B75B6CE}" destId="{0CD06F8D-F811-473E-8E73-C6FAA901A182}" srcOrd="0" destOrd="0" presId="urn:microsoft.com/office/officeart/2018/2/layout/IconLabelList"/>
    <dgm:cxn modelId="{32650645-E3F9-4C68-90B0-7A6055134338}" type="presOf" srcId="{6E7B36FC-5AF6-4103-BFCB-99D6B1179AB7}" destId="{92F7AB1A-5475-4012-8277-F3C64683B74D}" srcOrd="0" destOrd="0" presId="urn:microsoft.com/office/officeart/2018/2/layout/IconLabelList"/>
    <dgm:cxn modelId="{508C4274-ACAC-4A1F-96B2-645698B1D5F0}" srcId="{6E7B36FC-5AF6-4103-BFCB-99D6B1179AB7}" destId="{744F1143-2C58-4E5B-8A8F-93BF0B75B6CE}" srcOrd="2" destOrd="0" parTransId="{8E89A0EF-43AC-4DD5-B80E-9F00BA33EC4E}" sibTransId="{DDCDCD8E-DF7D-47B0-B9B9-E305F7A2E960}"/>
    <dgm:cxn modelId="{0C9CDDBD-84EA-4B02-BDA7-899F9DFCFC5E}" srcId="{6E7B36FC-5AF6-4103-BFCB-99D6B1179AB7}" destId="{E3A3F319-AEF9-423B-8555-B39756A623FF}" srcOrd="1" destOrd="0" parTransId="{FE993000-24F1-43CF-B06B-C669C9904E6A}" sibTransId="{D93D4AEE-B322-4E17-88F2-411C356ECA48}"/>
    <dgm:cxn modelId="{FB2169D0-1750-4BE6-9212-E6A10C9139AA}" type="presOf" srcId="{E3A3F319-AEF9-423B-8555-B39756A623FF}" destId="{E431103D-805A-480D-983F-6A604DB0FCBF}" srcOrd="0" destOrd="0" presId="urn:microsoft.com/office/officeart/2018/2/layout/IconLabelList"/>
    <dgm:cxn modelId="{9B742AD1-5D1C-4578-BCB6-8BAED416B335}" srcId="{6E7B36FC-5AF6-4103-BFCB-99D6B1179AB7}" destId="{CF7FE45C-9AC9-43F6-BF52-A372330878DB}" srcOrd="0" destOrd="0" parTransId="{8CAC0B85-DE9E-4A3D-B222-C63B0E675CD6}" sibTransId="{21082B3E-B633-41F8-A40D-85E26DB920A7}"/>
    <dgm:cxn modelId="{B91770E7-CCEA-4468-9278-F2E35DDFA5F2}" srcId="{6E7B36FC-5AF6-4103-BFCB-99D6B1179AB7}" destId="{6A88DA43-BEE0-4261-B88A-39389B4482B9}" srcOrd="3" destOrd="0" parTransId="{13C3FF8B-E811-432C-8CA8-269DCCFB5F88}" sibTransId="{1CC9B93C-F62C-451B-A533-4D7B81C4A05C}"/>
    <dgm:cxn modelId="{C7BC34F5-4040-405F-9194-436C32032E46}" type="presOf" srcId="{CF7FE45C-9AC9-43F6-BF52-A372330878DB}" destId="{25E42331-9573-4911-AF21-84B44937572C}" srcOrd="0" destOrd="0" presId="urn:microsoft.com/office/officeart/2018/2/layout/IconLabelList"/>
    <dgm:cxn modelId="{B3625279-F95D-42BC-9E38-381525131D95}" type="presParOf" srcId="{92F7AB1A-5475-4012-8277-F3C64683B74D}" destId="{995497AD-05F6-42A2-8707-FAB804E5FEE4}" srcOrd="0" destOrd="0" presId="urn:microsoft.com/office/officeart/2018/2/layout/IconLabelList"/>
    <dgm:cxn modelId="{AF67FBA2-DF23-4794-9012-641E4909003E}" type="presParOf" srcId="{995497AD-05F6-42A2-8707-FAB804E5FEE4}" destId="{F0B4BACA-06E3-4C6A-B9C4-35F7CB88A5F8}" srcOrd="0" destOrd="0" presId="urn:microsoft.com/office/officeart/2018/2/layout/IconLabelList"/>
    <dgm:cxn modelId="{C58E8348-DA8C-4B8C-B60A-A2F6A0EBBDC2}" type="presParOf" srcId="{995497AD-05F6-42A2-8707-FAB804E5FEE4}" destId="{744D1D80-7AB9-4213-A70B-065A12D3E7C3}" srcOrd="1" destOrd="0" presId="urn:microsoft.com/office/officeart/2018/2/layout/IconLabelList"/>
    <dgm:cxn modelId="{12354221-6D35-43E8-92F9-527377F4A455}" type="presParOf" srcId="{995497AD-05F6-42A2-8707-FAB804E5FEE4}" destId="{25E42331-9573-4911-AF21-84B44937572C}" srcOrd="2" destOrd="0" presId="urn:microsoft.com/office/officeart/2018/2/layout/IconLabelList"/>
    <dgm:cxn modelId="{C6484022-C7B9-43DF-9D5A-D5856E71CACB}" type="presParOf" srcId="{92F7AB1A-5475-4012-8277-F3C64683B74D}" destId="{5CF5F5C7-16DC-4A38-8852-E65C61687E36}" srcOrd="1" destOrd="0" presId="urn:microsoft.com/office/officeart/2018/2/layout/IconLabelList"/>
    <dgm:cxn modelId="{5212F8FF-8222-4C8F-9A7E-40BC983F3FBE}" type="presParOf" srcId="{92F7AB1A-5475-4012-8277-F3C64683B74D}" destId="{909F59E3-B3F6-4F89-831E-3A05A357C735}" srcOrd="2" destOrd="0" presId="urn:microsoft.com/office/officeart/2018/2/layout/IconLabelList"/>
    <dgm:cxn modelId="{9205C0DC-FDC6-4EBE-89A6-9C43878BA59B}" type="presParOf" srcId="{909F59E3-B3F6-4F89-831E-3A05A357C735}" destId="{EBD3AE0D-48A7-45F3-8327-6FA00A4C5363}" srcOrd="0" destOrd="0" presId="urn:microsoft.com/office/officeart/2018/2/layout/IconLabelList"/>
    <dgm:cxn modelId="{69F8F1DB-5829-4D09-B878-446F7D770FAC}" type="presParOf" srcId="{909F59E3-B3F6-4F89-831E-3A05A357C735}" destId="{8E515C91-0526-4DCB-BD15-C94E07974780}" srcOrd="1" destOrd="0" presId="urn:microsoft.com/office/officeart/2018/2/layout/IconLabelList"/>
    <dgm:cxn modelId="{021A3B2E-CEE5-4A29-82AF-5C3729B533EB}" type="presParOf" srcId="{909F59E3-B3F6-4F89-831E-3A05A357C735}" destId="{E431103D-805A-480D-983F-6A604DB0FCBF}" srcOrd="2" destOrd="0" presId="urn:microsoft.com/office/officeart/2018/2/layout/IconLabelList"/>
    <dgm:cxn modelId="{5F9907A7-735D-4662-940A-5D393F14C9AA}" type="presParOf" srcId="{92F7AB1A-5475-4012-8277-F3C64683B74D}" destId="{AE68BBC2-9C4D-4B2B-9EB6-6B9E4B9297D4}" srcOrd="3" destOrd="0" presId="urn:microsoft.com/office/officeart/2018/2/layout/IconLabelList"/>
    <dgm:cxn modelId="{E954D509-9599-4207-9B0B-FEE427357550}" type="presParOf" srcId="{92F7AB1A-5475-4012-8277-F3C64683B74D}" destId="{AFE6D419-9B17-4736-BF1D-4E43DB895785}" srcOrd="4" destOrd="0" presId="urn:microsoft.com/office/officeart/2018/2/layout/IconLabelList"/>
    <dgm:cxn modelId="{19FFAAD4-FFF3-4211-96F5-C9D6749515D5}" type="presParOf" srcId="{AFE6D419-9B17-4736-BF1D-4E43DB895785}" destId="{5D0B2D98-43D0-43A0-A6D3-3D4B93E04E59}" srcOrd="0" destOrd="0" presId="urn:microsoft.com/office/officeart/2018/2/layout/IconLabelList"/>
    <dgm:cxn modelId="{6E3E2A18-FCB1-43D6-8C7F-318451E73AC1}" type="presParOf" srcId="{AFE6D419-9B17-4736-BF1D-4E43DB895785}" destId="{48183BDD-E152-4CFC-8201-F9CFB1ACEAE3}" srcOrd="1" destOrd="0" presId="urn:microsoft.com/office/officeart/2018/2/layout/IconLabelList"/>
    <dgm:cxn modelId="{6AF4C9C0-6826-4599-BBFE-38333F357944}" type="presParOf" srcId="{AFE6D419-9B17-4736-BF1D-4E43DB895785}" destId="{0CD06F8D-F811-473E-8E73-C6FAA901A182}" srcOrd="2" destOrd="0" presId="urn:microsoft.com/office/officeart/2018/2/layout/IconLabelList"/>
    <dgm:cxn modelId="{CBD3CE94-F24E-4441-8EBE-5092E57D245C}" type="presParOf" srcId="{92F7AB1A-5475-4012-8277-F3C64683B74D}" destId="{558B0372-6FB1-4946-8995-F90EFACF3E1A}" srcOrd="5" destOrd="0" presId="urn:microsoft.com/office/officeart/2018/2/layout/IconLabelList"/>
    <dgm:cxn modelId="{A86273C7-1B3E-49D8-B175-B9FEB8AEE59A}" type="presParOf" srcId="{92F7AB1A-5475-4012-8277-F3C64683B74D}" destId="{2B05213D-05D5-480A-898E-1CF4DBE44B2D}" srcOrd="6" destOrd="0" presId="urn:microsoft.com/office/officeart/2018/2/layout/IconLabelList"/>
    <dgm:cxn modelId="{9C6DC78E-FB08-44EF-A946-389E6EE69325}" type="presParOf" srcId="{2B05213D-05D5-480A-898E-1CF4DBE44B2D}" destId="{D52F30DA-0FBB-494D-A67A-249FC4FD0232}" srcOrd="0" destOrd="0" presId="urn:microsoft.com/office/officeart/2018/2/layout/IconLabelList"/>
    <dgm:cxn modelId="{4BF4694E-2FCA-4BB2-8A25-8BC5724A2F33}" type="presParOf" srcId="{2B05213D-05D5-480A-898E-1CF4DBE44B2D}" destId="{449DDB4D-9B1D-49E7-85F3-771DCF9ACF40}" srcOrd="1" destOrd="0" presId="urn:microsoft.com/office/officeart/2018/2/layout/IconLabelList"/>
    <dgm:cxn modelId="{E6FDF648-75B3-4E1B-AFA4-FABDF4FFB7AD}" type="presParOf" srcId="{2B05213D-05D5-480A-898E-1CF4DBE44B2D}" destId="{F2D5AD7A-19B7-4273-9FED-1C373DEE457D}"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5F510E-2678-4035-B6A1-B5B14929F1A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62E6AE4-CF2D-4F75-8301-B1C75AE2D3AB}">
      <dgm:prSet phldrT="[Text]" custT="1"/>
      <dgm:spPr>
        <a:solidFill>
          <a:srgbClr val="314986"/>
        </a:solidFill>
      </dgm:spPr>
      <dgm:t>
        <a:bodyPr/>
        <a:lstStyle/>
        <a:p>
          <a:r>
            <a:rPr lang="en-US" sz="1400" b="1" dirty="0"/>
            <a:t>Sponsored Research Compliance</a:t>
          </a:r>
        </a:p>
      </dgm:t>
    </dgm:pt>
    <dgm:pt modelId="{B14E5DDF-5FE9-43E5-9759-89816C55868B}" type="parTrans" cxnId="{57DFE501-2D1E-4FAA-90C5-4BEC89412029}">
      <dgm:prSet/>
      <dgm:spPr/>
      <dgm:t>
        <a:bodyPr/>
        <a:lstStyle/>
        <a:p>
          <a:endParaRPr lang="en-US"/>
        </a:p>
      </dgm:t>
    </dgm:pt>
    <dgm:pt modelId="{9DD10442-75AC-418B-8DFB-AEFF979B509A}" type="sibTrans" cxnId="{57DFE501-2D1E-4FAA-90C5-4BEC89412029}">
      <dgm:prSet/>
      <dgm:spPr/>
      <dgm:t>
        <a:bodyPr/>
        <a:lstStyle/>
        <a:p>
          <a:endParaRPr lang="en-US"/>
        </a:p>
      </dgm:t>
    </dgm:pt>
    <dgm:pt modelId="{A422E405-03BB-4890-90C3-8449177D6754}">
      <dgm:prSet phldrT="[Text]" custT="1"/>
      <dgm:spPr>
        <a:solidFill>
          <a:srgbClr val="CBCCD4">
            <a:alpha val="90000"/>
          </a:srgbClr>
        </a:solidFill>
      </dgm:spPr>
      <dgm:t>
        <a:bodyPr/>
        <a:lstStyle/>
        <a:p>
          <a:pPr marL="0" indent="0" algn="l">
            <a:lnSpc>
              <a:spcPct val="100000"/>
            </a:lnSpc>
            <a:spcAft>
              <a:spcPts val="0"/>
            </a:spcAft>
            <a:buFont typeface="+mj-lt"/>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Federal Reimbursement Compliance</a:t>
          </a:r>
        </a:p>
      </dgm:t>
    </dgm:pt>
    <dgm:pt modelId="{CA11ECAC-1474-48CD-A653-D48FF2C857D0}" type="parTrans" cxnId="{44CA7E56-70E0-49C7-8808-B9B8863E8BD0}">
      <dgm:prSet/>
      <dgm:spPr/>
      <dgm:t>
        <a:bodyPr/>
        <a:lstStyle/>
        <a:p>
          <a:endParaRPr lang="en-US"/>
        </a:p>
      </dgm:t>
    </dgm:pt>
    <dgm:pt modelId="{FF2D50E6-03F6-45BD-A0D1-E7E25CFEC6B9}" type="sibTrans" cxnId="{44CA7E56-70E0-49C7-8808-B9B8863E8BD0}">
      <dgm:prSet/>
      <dgm:spPr/>
      <dgm:t>
        <a:bodyPr/>
        <a:lstStyle/>
        <a:p>
          <a:endParaRPr lang="en-US"/>
        </a:p>
      </dgm:t>
    </dgm:pt>
    <dgm:pt modelId="{CAEF9544-AFF2-4B72-9976-3859A7432767}">
      <dgm:prSet phldrT="[Text]" custT="1"/>
      <dgm:spPr/>
      <dgm:t>
        <a:bodyPr/>
        <a:lstStyle/>
        <a:p>
          <a:pPr marL="57150" lvl="1" indent="-57150" algn="l" defTabSz="444500">
            <a:lnSpc>
              <a:spcPct val="90000"/>
            </a:lnSpc>
            <a:spcBef>
              <a:spcPct val="0"/>
            </a:spcBef>
            <a:spcAft>
              <a:spcPct val="15000"/>
            </a:spcAft>
            <a:buFont typeface="+mj-lt"/>
            <a:buAutoNum type="arabicPeriod"/>
          </a:pPr>
          <a:r>
            <a:rPr lang="en-US" sz="11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Title VI Considerations, in coordination with General Counsel </a:t>
          </a:r>
        </a:p>
      </dgm:t>
    </dgm:pt>
    <dgm:pt modelId="{119F333F-6BE1-497D-9F67-8B640C3633D6}" type="parTrans" cxnId="{97225117-8609-4912-BB1A-D2D60D531FED}">
      <dgm:prSet/>
      <dgm:spPr/>
      <dgm:t>
        <a:bodyPr/>
        <a:lstStyle/>
        <a:p>
          <a:endParaRPr lang="en-US"/>
        </a:p>
      </dgm:t>
    </dgm:pt>
    <dgm:pt modelId="{9BBB137D-BCCD-4082-81A5-0D8CF8F220AC}" type="sibTrans" cxnId="{97225117-8609-4912-BB1A-D2D60D531FED}">
      <dgm:prSet/>
      <dgm:spPr/>
      <dgm:t>
        <a:bodyPr/>
        <a:lstStyle/>
        <a:p>
          <a:endParaRPr lang="en-US"/>
        </a:p>
      </dgm:t>
    </dgm:pt>
    <dgm:pt modelId="{C7B40003-BFE2-4826-B1BA-9DA72ABB1EEC}">
      <dgm:prSet custT="1"/>
      <dgm:spPr>
        <a:solidFill>
          <a:srgbClr val="314986"/>
        </a:solidFill>
      </dgm:spPr>
      <dgm:t>
        <a:bodyPr/>
        <a:lstStyle/>
        <a:p>
          <a:r>
            <a:rPr lang="en-US" sz="1400" b="1" dirty="0"/>
            <a:t>Human Resources Operations &amp; Regulatory Compliance</a:t>
          </a:r>
        </a:p>
      </dgm:t>
    </dgm:pt>
    <dgm:pt modelId="{DADBE713-C052-4347-A6DA-91A214197F94}" type="parTrans" cxnId="{C828CB55-0548-43E7-A18B-D3C1489982DC}">
      <dgm:prSet/>
      <dgm:spPr/>
      <dgm:t>
        <a:bodyPr/>
        <a:lstStyle/>
        <a:p>
          <a:endParaRPr lang="en-US"/>
        </a:p>
      </dgm:t>
    </dgm:pt>
    <dgm:pt modelId="{B44FF35A-ACEF-4FDE-A01E-70E08A83A50E}" type="sibTrans" cxnId="{C828CB55-0548-43E7-A18B-D3C1489982DC}">
      <dgm:prSet/>
      <dgm:spPr/>
      <dgm:t>
        <a:bodyPr/>
        <a:lstStyle/>
        <a:p>
          <a:endParaRPr lang="en-US"/>
        </a:p>
      </dgm:t>
    </dgm:pt>
    <dgm:pt modelId="{8B06D296-8328-4858-A81F-9EF91CC82DF1}">
      <dgm:prSet custT="1"/>
      <dgm:spPr>
        <a:solidFill>
          <a:srgbClr val="CBCCD4">
            <a:alpha val="89804"/>
          </a:srgbClr>
        </a:solidFill>
      </dgm:spPr>
      <dgm:t>
        <a:bodyPr/>
        <a:lstStyle/>
        <a:p>
          <a:pPr algn="l">
            <a:buFont typeface="+mj-lt"/>
            <a:buAutoNum type="arabicPeriod"/>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11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Execution of Human Resources Actions:</a:t>
          </a:r>
        </a:p>
      </dgm:t>
    </dgm:pt>
    <dgm:pt modelId="{3C7B2E76-8DA3-4560-BDE8-662E35FBB29C}" type="parTrans" cxnId="{87493ACB-24DC-45C1-8CDC-99D6F1F1D64A}">
      <dgm:prSet/>
      <dgm:spPr/>
      <dgm:t>
        <a:bodyPr/>
        <a:lstStyle/>
        <a:p>
          <a:endParaRPr lang="en-US"/>
        </a:p>
      </dgm:t>
    </dgm:pt>
    <dgm:pt modelId="{D994B287-9F8D-4091-AC08-AA0169BBEF9B}" type="sibTrans" cxnId="{87493ACB-24DC-45C1-8CDC-99D6F1F1D64A}">
      <dgm:prSet/>
      <dgm:spPr/>
      <dgm:t>
        <a:bodyPr/>
        <a:lstStyle/>
        <a:p>
          <a:endParaRPr lang="en-US"/>
        </a:p>
      </dgm:t>
    </dgm:pt>
    <dgm:pt modelId="{3E9F51A4-1E5B-408E-8948-DF62E8FD710E}">
      <dgm:prSet custT="1"/>
      <dgm:spPr>
        <a:solidFill>
          <a:srgbClr val="314986"/>
        </a:solidFill>
      </dgm:spPr>
      <dgm:t>
        <a:bodyPr/>
        <a:lstStyle/>
        <a:p>
          <a:r>
            <a:rPr lang="en-US" sz="1400" b="1" dirty="0"/>
            <a:t>International Operations</a:t>
          </a:r>
        </a:p>
      </dgm:t>
    </dgm:pt>
    <dgm:pt modelId="{7E9BEAFD-204C-489B-BD5B-ED23AA53D4DD}" type="parTrans" cxnId="{375F3659-3A22-4FD7-8890-90AC4C1D6CF5}">
      <dgm:prSet/>
      <dgm:spPr/>
      <dgm:t>
        <a:bodyPr/>
        <a:lstStyle/>
        <a:p>
          <a:endParaRPr lang="en-US"/>
        </a:p>
      </dgm:t>
    </dgm:pt>
    <dgm:pt modelId="{C69C6FD1-409A-4892-81F4-333513B21A9B}" type="sibTrans" cxnId="{375F3659-3A22-4FD7-8890-90AC4C1D6CF5}">
      <dgm:prSet/>
      <dgm:spPr/>
      <dgm:t>
        <a:bodyPr/>
        <a:lstStyle/>
        <a:p>
          <a:endParaRPr lang="en-US"/>
        </a:p>
      </dgm:t>
    </dgm:pt>
    <dgm:pt modelId="{C8FDF998-9705-4C92-ACD4-941CE35E9B63}">
      <dgm:prSet custT="1"/>
      <dgm:spPr/>
      <dgm:t>
        <a:bodyPr/>
        <a:lstStyle/>
        <a:p>
          <a:pPr marL="57150" marR="0" lvl="1" indent="-57150" algn="l" defTabSz="444500" eaLnBrk="1" fontAlgn="auto" latinLnBrk="0" hangingPunct="1">
            <a:lnSpc>
              <a:spcPct val="90000"/>
            </a:lnSpc>
            <a:spcBef>
              <a:spcPct val="0"/>
            </a:spcBef>
            <a:spcAft>
              <a:spcPct val="15000"/>
            </a:spcAft>
            <a:buClrTx/>
            <a:buSzTx/>
            <a:buFont typeface="+mj-lt"/>
            <a:buAutoNum type="arabicPeriod"/>
            <a:tabLst/>
            <a:defRPr/>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Office of International Services </a:t>
          </a:r>
        </a:p>
      </dgm:t>
    </dgm:pt>
    <dgm:pt modelId="{B8415417-83C9-419D-BE06-327BF1E42D98}" type="parTrans" cxnId="{18B49A76-9DC0-4F68-A800-FBE8F9453AEB}">
      <dgm:prSet/>
      <dgm:spPr/>
      <dgm:t>
        <a:bodyPr/>
        <a:lstStyle/>
        <a:p>
          <a:endParaRPr lang="en-US"/>
        </a:p>
      </dgm:t>
    </dgm:pt>
    <dgm:pt modelId="{03CF8B43-1BEF-4159-B371-6E13F48AE26A}" type="sibTrans" cxnId="{18B49A76-9DC0-4F68-A800-FBE8F9453AEB}">
      <dgm:prSet/>
      <dgm:spPr/>
      <dgm:t>
        <a:bodyPr/>
        <a:lstStyle/>
        <a:p>
          <a:endParaRPr lang="en-US"/>
        </a:p>
      </dgm:t>
    </dgm:pt>
    <dgm:pt modelId="{F9DF8216-0523-4B12-82E8-8C04A15C9B6E}">
      <dgm:prSet custT="1"/>
      <dgm:spPr>
        <a:solidFill>
          <a:srgbClr val="314986"/>
        </a:solidFill>
      </dgm:spPr>
      <dgm:t>
        <a:bodyPr/>
        <a:lstStyle/>
        <a:p>
          <a:r>
            <a:rPr lang="en-US" sz="1400" b="1" dirty="0"/>
            <a:t>Other</a:t>
          </a:r>
        </a:p>
      </dgm:t>
    </dgm:pt>
    <dgm:pt modelId="{77B4A548-414A-4D27-BE8A-61EE6FB4BC57}" type="parTrans" cxnId="{3FC600BF-814E-46F6-992A-F4667CD880FB}">
      <dgm:prSet/>
      <dgm:spPr/>
      <dgm:t>
        <a:bodyPr/>
        <a:lstStyle/>
        <a:p>
          <a:endParaRPr lang="en-US"/>
        </a:p>
      </dgm:t>
    </dgm:pt>
    <dgm:pt modelId="{2CE2D108-7EB2-41F2-98B7-49A65BD74415}" type="sibTrans" cxnId="{3FC600BF-814E-46F6-992A-F4667CD880FB}">
      <dgm:prSet/>
      <dgm:spPr/>
      <dgm:t>
        <a:bodyPr/>
        <a:lstStyle/>
        <a:p>
          <a:endParaRPr lang="en-US"/>
        </a:p>
      </dgm:t>
    </dgm:pt>
    <dgm:pt modelId="{C1B3AEA2-410F-40EB-B9E9-E07020C856C8}">
      <dgm:prSet custT="1"/>
      <dgm:spPr>
        <a:solidFill>
          <a:srgbClr val="CBCCD4">
            <a:alpha val="89804"/>
          </a:srgbClr>
        </a:solidFill>
      </dgm:spPr>
      <dgm:t>
        <a:bodyPr/>
        <a:lstStyle/>
        <a:p>
          <a:pPr algn="l">
            <a:buFont typeface="Wingdings" panose="05000000000000000000" pitchFamily="2" charset="2"/>
            <a:buChar char="§"/>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Termination/Off Boarding</a:t>
          </a:r>
        </a:p>
      </dgm:t>
    </dgm:pt>
    <dgm:pt modelId="{60905BF8-B451-4499-B886-807C5491DF23}" type="parTrans" cxnId="{F24E5DFE-EE0D-41A5-83CF-AA10755DF89C}">
      <dgm:prSet/>
      <dgm:spPr/>
      <dgm:t>
        <a:bodyPr/>
        <a:lstStyle/>
        <a:p>
          <a:endParaRPr lang="en-US"/>
        </a:p>
      </dgm:t>
    </dgm:pt>
    <dgm:pt modelId="{CCCE83C9-68A7-49C5-93A9-70B2747C077C}" type="sibTrans" cxnId="{F24E5DFE-EE0D-41A5-83CF-AA10755DF89C}">
      <dgm:prSet/>
      <dgm:spPr/>
      <dgm:t>
        <a:bodyPr/>
        <a:lstStyle/>
        <a:p>
          <a:endParaRPr lang="en-US"/>
        </a:p>
      </dgm:t>
    </dgm:pt>
    <dgm:pt modelId="{9A4EFA90-DA60-4E42-BC67-9E8258890535}">
      <dgm:prSet phldrT="[Text]" custT="1"/>
      <dgm:spPr/>
      <dgm:t>
        <a:bodyPr/>
        <a:lstStyle/>
        <a:p>
          <a:pPr marL="57150" lvl="1" indent="-57150" algn="l" defTabSz="444500">
            <a:lnSpc>
              <a:spcPct val="90000"/>
            </a:lnSpc>
            <a:spcBef>
              <a:spcPct val="0"/>
            </a:spcBef>
            <a:spcAft>
              <a:spcPct val="15000"/>
            </a:spcAft>
            <a:buFont typeface="+mj-lt"/>
            <a:buAutoNum type="arabicPeriod" startAt="2"/>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Financial Sustainability Plans </a:t>
          </a:r>
        </a:p>
      </dgm:t>
    </dgm:pt>
    <dgm:pt modelId="{599C329F-A6FA-46C1-B136-D5F0659F1BB0}" type="sibTrans" cxnId="{D4159016-6282-4622-9052-AC7814E770E6}">
      <dgm:prSet/>
      <dgm:spPr/>
      <dgm:t>
        <a:bodyPr/>
        <a:lstStyle/>
        <a:p>
          <a:endParaRPr lang="en-US"/>
        </a:p>
      </dgm:t>
    </dgm:pt>
    <dgm:pt modelId="{FBDDF10C-EAEA-403E-8B60-8ACA2CE6C0A2}" type="parTrans" cxnId="{D4159016-6282-4622-9052-AC7814E770E6}">
      <dgm:prSet/>
      <dgm:spPr/>
      <dgm:t>
        <a:bodyPr/>
        <a:lstStyle/>
        <a:p>
          <a:endParaRPr lang="en-US"/>
        </a:p>
      </dgm:t>
    </dgm:pt>
    <dgm:pt modelId="{15D7F3BF-D74C-4341-8A03-9D3B3D54870F}">
      <dgm:prSet custT="1"/>
      <dgm:spPr>
        <a:solidFill>
          <a:srgbClr val="CBCCD4">
            <a:alpha val="89804"/>
          </a:srgbClr>
        </a:solidFill>
      </dgm:spPr>
      <dgm:t>
        <a:bodyPr/>
        <a:lstStyle/>
        <a:p>
          <a:pPr algn="l">
            <a:buFont typeface="Wingdings" panose="05000000000000000000" pitchFamily="2" charset="2"/>
            <a:buChar char="§"/>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Federal and State Compliance including WARN Act Requirements  </a:t>
          </a:r>
        </a:p>
      </dgm:t>
    </dgm:pt>
    <dgm:pt modelId="{64841AA2-96F8-4F13-BC53-FE11112AFC00}" type="parTrans" cxnId="{6D6D45D0-F24E-40C2-90FD-0EE4ECD3F39B}">
      <dgm:prSet/>
      <dgm:spPr/>
      <dgm:t>
        <a:bodyPr/>
        <a:lstStyle/>
        <a:p>
          <a:endParaRPr lang="en-US"/>
        </a:p>
      </dgm:t>
    </dgm:pt>
    <dgm:pt modelId="{AD8FF6B6-3207-4273-9F48-EC3BFE256C1C}" type="sibTrans" cxnId="{6D6D45D0-F24E-40C2-90FD-0EE4ECD3F39B}">
      <dgm:prSet/>
      <dgm:spPr/>
      <dgm:t>
        <a:bodyPr/>
        <a:lstStyle/>
        <a:p>
          <a:endParaRPr lang="en-US"/>
        </a:p>
      </dgm:t>
    </dgm:pt>
    <dgm:pt modelId="{5E7DA6D3-678A-4CEC-B08C-29C24F6B10F8}">
      <dgm:prSet custT="1"/>
      <dgm:spPr/>
      <dgm:t>
        <a:bodyPr/>
        <a:lstStyle/>
        <a:p>
          <a:pPr marL="57150" marR="0" lvl="1" indent="-57150" algn="l" defTabSz="444500" eaLnBrk="1" fontAlgn="auto" latinLnBrk="0" hangingPunct="1">
            <a:lnSpc>
              <a:spcPct val="90000"/>
            </a:lnSpc>
            <a:spcBef>
              <a:spcPct val="0"/>
            </a:spcBef>
            <a:spcAft>
              <a:spcPct val="15000"/>
            </a:spcAft>
            <a:buClrTx/>
            <a:buSzTx/>
            <a:buFont typeface="+mj-lt"/>
            <a:buAutoNum type="arabicPeriod" startAt="2"/>
            <a:tabLst/>
            <a:defRPr/>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International Field Office Closures, including: </a:t>
          </a:r>
        </a:p>
      </dgm:t>
    </dgm:pt>
    <dgm:pt modelId="{DFEAEC36-CA2B-4EA0-AF1D-7ABEEB9391DE}" type="parTrans" cxnId="{A11D13CF-460A-4CD0-AE39-2103D99754F8}">
      <dgm:prSet/>
      <dgm:spPr/>
      <dgm:t>
        <a:bodyPr/>
        <a:lstStyle/>
        <a:p>
          <a:endParaRPr lang="en-US"/>
        </a:p>
      </dgm:t>
    </dgm:pt>
    <dgm:pt modelId="{827B7DBA-6B66-49EA-A1B8-60DA93B065C1}" type="sibTrans" cxnId="{A11D13CF-460A-4CD0-AE39-2103D99754F8}">
      <dgm:prSet/>
      <dgm:spPr/>
      <dgm:t>
        <a:bodyPr/>
        <a:lstStyle/>
        <a:p>
          <a:endParaRPr lang="en-US"/>
        </a:p>
      </dgm:t>
    </dgm:pt>
    <dgm:pt modelId="{635AD595-555A-40A1-8E9E-38BA90AD875B}">
      <dgm:prSet phldrT="[Text]" custT="1"/>
      <dgm:spPr>
        <a:solidFill>
          <a:srgbClr val="CBCCD4">
            <a:alpha val="90000"/>
          </a:srgbClr>
        </a:solidFill>
      </dgm:spPr>
      <dgm:t>
        <a:bodyPr/>
        <a:lstStyle/>
        <a:p>
          <a:pPr marL="0" indent="0" algn="l">
            <a:lnSpc>
              <a:spcPct val="100000"/>
            </a:lnSpc>
            <a:spcAft>
              <a:spcPts val="0"/>
            </a:spcAft>
            <a:buFont typeface="+mj-lt"/>
            <a:buAutoNum type="arabicPeriod" startAt="2"/>
          </a:pPr>
          <a:r>
            <a:rPr lang="en-US" sz="1400" dirty="0">
              <a:latin typeface="Calibri" panose="020F0502020204030204" pitchFamily="34" charset="0"/>
              <a:ea typeface="Calibri" panose="020F0502020204030204" pitchFamily="34" charset="0"/>
              <a:cs typeface="Calibri" panose="020F0502020204030204" pitchFamily="34" charset="0"/>
            </a:rPr>
            <a:t>Award Close-Out Processes for Terminated Grants and Contracts</a:t>
          </a:r>
        </a:p>
      </dgm:t>
    </dgm:pt>
    <dgm:pt modelId="{7C894591-F300-4188-AA8D-9BC69AA193B3}" type="parTrans" cxnId="{564A8286-2084-42DB-B395-7BE789AE06DE}">
      <dgm:prSet/>
      <dgm:spPr/>
      <dgm:t>
        <a:bodyPr/>
        <a:lstStyle/>
        <a:p>
          <a:endParaRPr lang="en-US"/>
        </a:p>
      </dgm:t>
    </dgm:pt>
    <dgm:pt modelId="{778F3050-3820-4B71-8784-A3C4C82F1D07}" type="sibTrans" cxnId="{564A8286-2084-42DB-B395-7BE789AE06DE}">
      <dgm:prSet/>
      <dgm:spPr/>
      <dgm:t>
        <a:bodyPr/>
        <a:lstStyle/>
        <a:p>
          <a:endParaRPr lang="en-US"/>
        </a:p>
      </dgm:t>
    </dgm:pt>
    <dgm:pt modelId="{636850D9-3D76-42D7-9248-0F4B9D67908F}">
      <dgm:prSet phldrT="[Text]" custT="1"/>
      <dgm:spPr>
        <a:solidFill>
          <a:srgbClr val="CBCCD4">
            <a:alpha val="90000"/>
          </a:srgbClr>
        </a:solidFill>
      </dgm:spPr>
      <dgm:t>
        <a:bodyPr/>
        <a:lstStyle/>
        <a:p>
          <a:pPr marL="0" indent="0" algn="l">
            <a:lnSpc>
              <a:spcPct val="100000"/>
            </a:lnSpc>
            <a:spcAft>
              <a:spcPts val="0"/>
            </a:spcAft>
            <a:buFont typeface="+mj-lt"/>
            <a:buAutoNum type="arabicPeriod" startAt="3"/>
          </a:pPr>
          <a:r>
            <a:rPr lang="en-US" sz="1400" dirty="0">
              <a:latin typeface="Calibri" panose="020F0502020204030204" pitchFamily="34" charset="0"/>
              <a:ea typeface="Calibri" panose="020F0502020204030204" pitchFamily="34" charset="0"/>
              <a:cs typeface="Calibri" panose="020F0502020204030204" pitchFamily="34" charset="0"/>
            </a:rPr>
            <a:t> Evaluation of Risk Mitigation Strategies Related to Indirect Cost Rate Reductions </a:t>
          </a:r>
        </a:p>
      </dgm:t>
    </dgm:pt>
    <dgm:pt modelId="{58BB98BC-AF9C-44E7-8B42-17BEFA9299A7}" type="parTrans" cxnId="{77089F0F-0CE8-4699-BBAB-96D76850B1B8}">
      <dgm:prSet/>
      <dgm:spPr/>
      <dgm:t>
        <a:bodyPr/>
        <a:lstStyle/>
        <a:p>
          <a:endParaRPr lang="en-US"/>
        </a:p>
      </dgm:t>
    </dgm:pt>
    <dgm:pt modelId="{6C6542D7-A162-4B1F-8E14-4F17A572DCEE}" type="sibTrans" cxnId="{77089F0F-0CE8-4699-BBAB-96D76850B1B8}">
      <dgm:prSet/>
      <dgm:spPr/>
      <dgm:t>
        <a:bodyPr/>
        <a:lstStyle/>
        <a:p>
          <a:endParaRPr lang="en-US"/>
        </a:p>
      </dgm:t>
    </dgm:pt>
    <dgm:pt modelId="{EDDF9562-9EB1-4702-957B-99E045CA5A2E}">
      <dgm:prSet phldrT="[Text]" custT="1"/>
      <dgm:spPr>
        <a:solidFill>
          <a:srgbClr val="CBCCD4">
            <a:alpha val="90000"/>
          </a:srgbClr>
        </a:solidFill>
      </dgm:spPr>
      <dgm:t>
        <a:bodyPr/>
        <a:lstStyle/>
        <a:p>
          <a:pPr marL="0" indent="0" algn="l">
            <a:lnSpc>
              <a:spcPct val="100000"/>
            </a:lnSpc>
            <a:spcAft>
              <a:spcPts val="0"/>
            </a:spcAft>
            <a:buFont typeface="+mj-lt"/>
            <a:buAutoNum type="arabicPeriod" startAt="4"/>
          </a:pPr>
          <a:endParaRPr lang="en-US" sz="1400" dirty="0">
            <a:latin typeface="Calibri" panose="020F0502020204030204" pitchFamily="34" charset="0"/>
            <a:ea typeface="Calibri" panose="020F0502020204030204" pitchFamily="34" charset="0"/>
            <a:cs typeface="Calibri" panose="020F0502020204030204" pitchFamily="34" charset="0"/>
          </a:endParaRPr>
        </a:p>
      </dgm:t>
    </dgm:pt>
    <dgm:pt modelId="{8A76D1CF-CC96-4C48-94E9-4F269166D596}" type="parTrans" cxnId="{AA091FA5-00A9-4E83-9865-AAFF115CF13F}">
      <dgm:prSet/>
      <dgm:spPr/>
      <dgm:t>
        <a:bodyPr/>
        <a:lstStyle/>
        <a:p>
          <a:endParaRPr lang="en-US"/>
        </a:p>
      </dgm:t>
    </dgm:pt>
    <dgm:pt modelId="{12778288-D870-43E7-82AB-A8A128C02D42}" type="sibTrans" cxnId="{AA091FA5-00A9-4E83-9865-AAFF115CF13F}">
      <dgm:prSet/>
      <dgm:spPr/>
      <dgm:t>
        <a:bodyPr/>
        <a:lstStyle/>
        <a:p>
          <a:endParaRPr lang="en-US"/>
        </a:p>
      </dgm:t>
    </dgm:pt>
    <dgm:pt modelId="{BBB02568-0BAA-4576-AFBB-F557E0AC54B4}">
      <dgm:prSet custT="1"/>
      <dgm:spPr>
        <a:solidFill>
          <a:srgbClr val="CBCCD4">
            <a:alpha val="89804"/>
          </a:srgbClr>
        </a:solidFill>
      </dgm:spPr>
      <dgm:t>
        <a:bodyPr/>
        <a:lstStyle/>
        <a:p>
          <a:pPr algn="l">
            <a:buFont typeface="Wingdings" panose="05000000000000000000" pitchFamily="2" charset="2"/>
            <a:buChar char="§"/>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Accuracy of Severance   Payments </a:t>
          </a:r>
        </a:p>
      </dgm:t>
    </dgm:pt>
    <dgm:pt modelId="{8CF549D3-CE38-4685-B6B1-B0F8020A6D3C}" type="parTrans" cxnId="{A257F08D-49E3-42A5-914C-318C8DD9E146}">
      <dgm:prSet/>
      <dgm:spPr/>
      <dgm:t>
        <a:bodyPr/>
        <a:lstStyle/>
        <a:p>
          <a:endParaRPr lang="en-US"/>
        </a:p>
      </dgm:t>
    </dgm:pt>
    <dgm:pt modelId="{F51F71A6-EF1D-44EB-AF9A-394141F0B047}" type="sibTrans" cxnId="{A257F08D-49E3-42A5-914C-318C8DD9E146}">
      <dgm:prSet/>
      <dgm:spPr/>
      <dgm:t>
        <a:bodyPr/>
        <a:lstStyle/>
        <a:p>
          <a:endParaRPr lang="en-US"/>
        </a:p>
      </dgm:t>
    </dgm:pt>
    <dgm:pt modelId="{223C4BCC-40F3-4D92-B426-FB6B829B4730}">
      <dgm:prSet custT="1"/>
      <dgm:spPr>
        <a:solidFill>
          <a:srgbClr val="CBCCD4">
            <a:alpha val="89804"/>
          </a:srgbClr>
        </a:solidFill>
      </dgm:spPr>
      <dgm:t>
        <a:bodyPr/>
        <a:lstStyle/>
        <a:p>
          <a:pPr algn="l">
            <a:buFont typeface="+mj-lt"/>
            <a:buNone/>
          </a:pPr>
          <a:endParaRPr lang="en-US" sz="8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0658A0CA-B5C8-4C84-BAFC-D65C8EA94415}" type="parTrans" cxnId="{EBC8FDA2-5105-42BE-A60F-1117E96833CC}">
      <dgm:prSet/>
      <dgm:spPr/>
      <dgm:t>
        <a:bodyPr/>
        <a:lstStyle/>
        <a:p>
          <a:endParaRPr lang="en-US"/>
        </a:p>
      </dgm:t>
    </dgm:pt>
    <dgm:pt modelId="{CA126215-F0EB-41CC-8A41-929964233081}" type="sibTrans" cxnId="{EBC8FDA2-5105-42BE-A60F-1117E96833CC}">
      <dgm:prSet/>
      <dgm:spPr/>
      <dgm:t>
        <a:bodyPr/>
        <a:lstStyle/>
        <a:p>
          <a:endParaRPr lang="en-US"/>
        </a:p>
      </dgm:t>
    </dgm:pt>
    <dgm:pt modelId="{C313CF74-6A03-477B-81DA-D611E8D4EDF2}">
      <dgm:prSet custT="1"/>
      <dgm:spPr>
        <a:solidFill>
          <a:srgbClr val="CBCCD4">
            <a:alpha val="89804"/>
          </a:srgbClr>
        </a:solidFill>
      </dgm:spPr>
      <dgm:t>
        <a:bodyPr/>
        <a:lstStyle/>
        <a:p>
          <a:pPr algn="l">
            <a:buFont typeface="Wingdings" panose="05000000000000000000" pitchFamily="2" charset="2"/>
            <a:buNone/>
          </a:pPr>
          <a:endParaRPr lang="en-US" sz="8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10E81F25-4B03-4137-98BA-6CC858E7497A}" type="parTrans" cxnId="{BC992360-5AA3-4164-92F1-FD8853EBD752}">
      <dgm:prSet/>
      <dgm:spPr/>
      <dgm:t>
        <a:bodyPr/>
        <a:lstStyle/>
        <a:p>
          <a:endParaRPr lang="en-US"/>
        </a:p>
      </dgm:t>
    </dgm:pt>
    <dgm:pt modelId="{80BD1AA7-7BEE-4771-B4C0-96BA97E5C5FE}" type="sibTrans" cxnId="{BC992360-5AA3-4164-92F1-FD8853EBD752}">
      <dgm:prSet/>
      <dgm:spPr/>
      <dgm:t>
        <a:bodyPr/>
        <a:lstStyle/>
        <a:p>
          <a:endParaRPr lang="en-US"/>
        </a:p>
      </dgm:t>
    </dgm:pt>
    <dgm:pt modelId="{BD9E5E5E-C01B-404C-A1AC-38E08831E0A4}">
      <dgm:prSet custT="1"/>
      <dgm:spPr/>
      <dgm:t>
        <a:bodyPr/>
        <a:lstStyle/>
        <a:p>
          <a:pPr marL="57150" marR="0" lvl="1" indent="-57150" algn="l" defTabSz="444500" eaLnBrk="1" fontAlgn="auto" latinLnBrk="0" hangingPunct="1">
            <a:lnSpc>
              <a:spcPct val="90000"/>
            </a:lnSpc>
            <a:spcBef>
              <a:spcPct val="0"/>
            </a:spcBef>
            <a:spcAft>
              <a:spcPct val="15000"/>
            </a:spcAft>
            <a:buClrTx/>
            <a:buSzTx/>
            <a:buFont typeface="+mj-lt"/>
            <a:buNone/>
            <a:tabLst/>
            <a:defRPr/>
          </a:pPr>
          <a:endPar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150F499A-B395-46B5-B047-BF5BDE0446FF}" type="parTrans" cxnId="{89B7AAD9-7822-4D19-806B-326C62762CBD}">
      <dgm:prSet/>
      <dgm:spPr/>
      <dgm:t>
        <a:bodyPr/>
        <a:lstStyle/>
        <a:p>
          <a:endParaRPr lang="en-US"/>
        </a:p>
      </dgm:t>
    </dgm:pt>
    <dgm:pt modelId="{7AB9EB9B-462A-4867-9DDC-FFEB6411A4A0}" type="sibTrans" cxnId="{89B7AAD9-7822-4D19-806B-326C62762CBD}">
      <dgm:prSet/>
      <dgm:spPr/>
      <dgm:t>
        <a:bodyPr/>
        <a:lstStyle/>
        <a:p>
          <a:endParaRPr lang="en-US"/>
        </a:p>
      </dgm:t>
    </dgm:pt>
    <dgm:pt modelId="{5D4A03A3-BB8E-4274-8746-CB42B8F2AF5B}">
      <dgm:prSet custT="1"/>
      <dgm:spPr/>
      <dgm:t>
        <a:bodyPr/>
        <a:lstStyle/>
        <a:p>
          <a:pPr marL="274320" lvl="1" indent="-57150" algn="l" defTabSz="444500">
            <a:lnSpc>
              <a:spcPct val="90000"/>
            </a:lnSpc>
            <a:spcBef>
              <a:spcPct val="0"/>
            </a:spcBef>
            <a:spcAft>
              <a:spcPct val="15000"/>
            </a:spcAft>
            <a:buFont typeface="Wingdings" panose="05000000000000000000" pitchFamily="2" charset="2"/>
            <a:buChar char="§"/>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Equipment Disposition</a:t>
          </a:r>
        </a:p>
      </dgm:t>
    </dgm:pt>
    <dgm:pt modelId="{07DAD2E0-B45F-40C8-A323-937B9172705C}" type="sibTrans" cxnId="{4A3A4D47-04A4-418E-8F66-DB5D5397A5C1}">
      <dgm:prSet/>
      <dgm:spPr/>
      <dgm:t>
        <a:bodyPr/>
        <a:lstStyle/>
        <a:p>
          <a:endParaRPr lang="en-US"/>
        </a:p>
      </dgm:t>
    </dgm:pt>
    <dgm:pt modelId="{17D0020D-9B25-47C6-9E19-3E4A611F065D}" type="parTrans" cxnId="{4A3A4D47-04A4-418E-8F66-DB5D5397A5C1}">
      <dgm:prSet/>
      <dgm:spPr/>
      <dgm:t>
        <a:bodyPr/>
        <a:lstStyle/>
        <a:p>
          <a:endParaRPr lang="en-US"/>
        </a:p>
      </dgm:t>
    </dgm:pt>
    <dgm:pt modelId="{3A7D92B2-4135-4675-AF89-BFCD89C5A8DE}">
      <dgm:prSet custT="1"/>
      <dgm:spPr/>
      <dgm:t>
        <a:bodyPr/>
        <a:lstStyle/>
        <a:p>
          <a:pPr marL="57150" marR="0" lvl="1" indent="-57150" algn="l" defTabSz="444500" eaLnBrk="1" fontAlgn="auto" latinLnBrk="0" hangingPunct="1">
            <a:lnSpc>
              <a:spcPct val="90000"/>
            </a:lnSpc>
            <a:spcBef>
              <a:spcPct val="0"/>
            </a:spcBef>
            <a:spcAft>
              <a:spcPct val="15000"/>
            </a:spcAft>
            <a:buClrTx/>
            <a:buSzTx/>
            <a:buFont typeface="+mj-lt"/>
            <a:buNone/>
            <a:tabLst/>
            <a:defRPr/>
          </a:pPr>
          <a:endParaRPr lang="en-US" sz="8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C02F4384-5F5E-4747-910E-8E178D0ADC3A}" type="parTrans" cxnId="{E088CBB9-2BBD-4AB8-B71A-DD17B2CCC1AC}">
      <dgm:prSet/>
      <dgm:spPr/>
      <dgm:t>
        <a:bodyPr/>
        <a:lstStyle/>
        <a:p>
          <a:endParaRPr lang="en-US"/>
        </a:p>
      </dgm:t>
    </dgm:pt>
    <dgm:pt modelId="{1AC6D562-0A92-4D98-8380-9C170D29FF06}" type="sibTrans" cxnId="{E088CBB9-2BBD-4AB8-B71A-DD17B2CCC1AC}">
      <dgm:prSet/>
      <dgm:spPr/>
      <dgm:t>
        <a:bodyPr/>
        <a:lstStyle/>
        <a:p>
          <a:endParaRPr lang="en-US"/>
        </a:p>
      </dgm:t>
    </dgm:pt>
    <dgm:pt modelId="{D2B762C9-352E-449B-B68E-3E61B45316DF}">
      <dgm:prSet custT="1"/>
      <dgm:spPr/>
      <dgm:t>
        <a:bodyPr/>
        <a:lstStyle/>
        <a:p>
          <a:pPr marL="274320" lvl="1" indent="-57150" algn="l" defTabSz="444500">
            <a:lnSpc>
              <a:spcPct val="90000"/>
            </a:lnSpc>
            <a:spcBef>
              <a:spcPct val="0"/>
            </a:spcBef>
            <a:spcAft>
              <a:spcPct val="15000"/>
            </a:spcAft>
            <a:buFont typeface="Wingdings" panose="05000000000000000000" pitchFamily="2" charset="2"/>
            <a:buNone/>
          </a:pPr>
          <a:endParaRPr lang="en-US" sz="8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644722AF-17AA-40B9-B4DC-5542645A6193}" type="parTrans" cxnId="{60F5EDFD-4569-4304-8278-33F35F32A549}">
      <dgm:prSet/>
      <dgm:spPr/>
      <dgm:t>
        <a:bodyPr/>
        <a:lstStyle/>
        <a:p>
          <a:endParaRPr lang="en-US"/>
        </a:p>
      </dgm:t>
    </dgm:pt>
    <dgm:pt modelId="{97F6C021-D4D2-4B6F-8987-89D8E7D184F2}" type="sibTrans" cxnId="{60F5EDFD-4569-4304-8278-33F35F32A549}">
      <dgm:prSet/>
      <dgm:spPr/>
      <dgm:t>
        <a:bodyPr/>
        <a:lstStyle/>
        <a:p>
          <a:endParaRPr lang="en-US"/>
        </a:p>
      </dgm:t>
    </dgm:pt>
    <dgm:pt modelId="{BDC67731-1D57-46E8-81D6-BE2776851CC9}">
      <dgm:prSet phldrT="[Text]" custT="1"/>
      <dgm:spPr/>
      <dgm:t>
        <a:bodyPr/>
        <a:lstStyle/>
        <a:p>
          <a:pPr marL="57150" lvl="1" indent="-57150" algn="l" defTabSz="444500">
            <a:lnSpc>
              <a:spcPct val="90000"/>
            </a:lnSpc>
            <a:spcBef>
              <a:spcPct val="0"/>
            </a:spcBef>
            <a:spcAft>
              <a:spcPct val="15000"/>
            </a:spcAft>
            <a:buNone/>
          </a:pPr>
          <a:endPar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B90946F3-9CEB-4CEF-8884-09829F8CFC3E}" type="parTrans" cxnId="{E42D59C6-6583-40A5-8FDB-5EDC3DC1751B}">
      <dgm:prSet/>
      <dgm:spPr/>
      <dgm:t>
        <a:bodyPr/>
        <a:lstStyle/>
        <a:p>
          <a:endParaRPr lang="en-US"/>
        </a:p>
      </dgm:t>
    </dgm:pt>
    <dgm:pt modelId="{D3555EBE-1EA7-4614-BA0D-3704B421A632}" type="sibTrans" cxnId="{E42D59C6-6583-40A5-8FDB-5EDC3DC1751B}">
      <dgm:prSet/>
      <dgm:spPr/>
      <dgm:t>
        <a:bodyPr/>
        <a:lstStyle/>
        <a:p>
          <a:endParaRPr lang="en-US"/>
        </a:p>
      </dgm:t>
    </dgm:pt>
    <dgm:pt modelId="{3C011D7D-70C6-424D-B4F9-FECDF4739CB4}">
      <dgm:prSet phldrT="[Text]" custT="1"/>
      <dgm:spPr/>
      <dgm:t>
        <a:bodyPr/>
        <a:lstStyle/>
        <a:p>
          <a:pPr marL="0" lvl="1" indent="-57150" algn="l" defTabSz="444500">
            <a:lnSpc>
              <a:spcPct val="90000"/>
            </a:lnSpc>
            <a:spcBef>
              <a:spcPct val="0"/>
            </a:spcBef>
            <a:spcAft>
              <a:spcPct val="15000"/>
            </a:spcAft>
            <a:buFont typeface="+mj-lt"/>
            <a:buAutoNum type="arabicPeriod" startAt="3"/>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Assessment of Impacts to JHU related to Immigration Enforcement, Supply Chain Impacts and Tax-Exempt Status </a:t>
          </a:r>
        </a:p>
      </dgm:t>
    </dgm:pt>
    <dgm:pt modelId="{5A08A688-1F0E-4978-B015-42424D45CCCC}" type="parTrans" cxnId="{E69438C8-3695-430E-A779-2FA226606D8A}">
      <dgm:prSet/>
      <dgm:spPr/>
      <dgm:t>
        <a:bodyPr/>
        <a:lstStyle/>
        <a:p>
          <a:endParaRPr lang="en-US"/>
        </a:p>
      </dgm:t>
    </dgm:pt>
    <dgm:pt modelId="{4B2B2378-33D0-4F00-A6F9-1073C4A44AD8}" type="sibTrans" cxnId="{E69438C8-3695-430E-A779-2FA226606D8A}">
      <dgm:prSet/>
      <dgm:spPr/>
      <dgm:t>
        <a:bodyPr/>
        <a:lstStyle/>
        <a:p>
          <a:endParaRPr lang="en-US"/>
        </a:p>
      </dgm:t>
    </dgm:pt>
    <dgm:pt modelId="{FB218360-62B6-483B-A837-C4C495E4C8E0}">
      <dgm:prSet phldrT="[Text]" custT="1"/>
      <dgm:spPr/>
      <dgm:t>
        <a:bodyPr/>
        <a:lstStyle/>
        <a:p>
          <a:pPr marL="57150" lvl="1" indent="-57150" algn="l" defTabSz="444500">
            <a:lnSpc>
              <a:spcPct val="90000"/>
            </a:lnSpc>
            <a:spcBef>
              <a:spcPct val="0"/>
            </a:spcBef>
            <a:spcAft>
              <a:spcPct val="15000"/>
            </a:spcAft>
            <a:buFont typeface="+mj-lt"/>
            <a:buNone/>
          </a:pPr>
          <a:endPar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EF034B59-80B5-4603-A6D0-1C3422CAE987}" type="parTrans" cxnId="{E83D6458-743C-4F45-9028-2AA749956035}">
      <dgm:prSet/>
      <dgm:spPr/>
      <dgm:t>
        <a:bodyPr/>
        <a:lstStyle/>
        <a:p>
          <a:endParaRPr lang="en-US"/>
        </a:p>
      </dgm:t>
    </dgm:pt>
    <dgm:pt modelId="{DA5AA9DE-42C6-4E32-971E-782473D05DC8}" type="sibTrans" cxnId="{E83D6458-743C-4F45-9028-2AA749956035}">
      <dgm:prSet/>
      <dgm:spPr/>
      <dgm:t>
        <a:bodyPr/>
        <a:lstStyle/>
        <a:p>
          <a:endParaRPr lang="en-US"/>
        </a:p>
      </dgm:t>
    </dgm:pt>
    <dgm:pt modelId="{A2025FD8-B91A-4B1F-9366-799F0DAFF7E9}">
      <dgm:prSet custT="1"/>
      <dgm:spPr/>
      <dgm:t>
        <a:bodyPr/>
        <a:lstStyle/>
        <a:p>
          <a:pPr marL="274320" lvl="1" indent="-57150" algn="l" defTabSz="444500">
            <a:lnSpc>
              <a:spcPct val="90000"/>
            </a:lnSpc>
            <a:spcBef>
              <a:spcPct val="0"/>
            </a:spcBef>
            <a:spcAft>
              <a:spcPct val="15000"/>
            </a:spcAft>
            <a:buFont typeface="Wingdings" panose="05000000000000000000" pitchFamily="2" charset="2"/>
            <a:buChar char="§"/>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Record Retention</a:t>
          </a:r>
        </a:p>
      </dgm:t>
    </dgm:pt>
    <dgm:pt modelId="{AAA7E4A4-95D5-4B2B-B5B6-DC31E0DE2859}" type="sibTrans" cxnId="{FE87D7BA-55E0-456D-9ABC-7723A7A5E7C8}">
      <dgm:prSet/>
      <dgm:spPr/>
      <dgm:t>
        <a:bodyPr/>
        <a:lstStyle/>
        <a:p>
          <a:endParaRPr lang="en-US"/>
        </a:p>
      </dgm:t>
    </dgm:pt>
    <dgm:pt modelId="{B8D678AC-AF3C-4B19-9FAC-9087480756CF}" type="parTrans" cxnId="{FE87D7BA-55E0-456D-9ABC-7723A7A5E7C8}">
      <dgm:prSet/>
      <dgm:spPr/>
      <dgm:t>
        <a:bodyPr/>
        <a:lstStyle/>
        <a:p>
          <a:endParaRPr lang="en-US"/>
        </a:p>
      </dgm:t>
    </dgm:pt>
    <dgm:pt modelId="{C75CE579-B2C8-498B-ADF2-A32C666856AD}">
      <dgm:prSet custT="1"/>
      <dgm:spPr/>
      <dgm:t>
        <a:bodyPr/>
        <a:lstStyle/>
        <a:p>
          <a:pPr marL="274320" lvl="1" indent="-57150" algn="l" defTabSz="444500">
            <a:lnSpc>
              <a:spcPct val="90000"/>
            </a:lnSpc>
            <a:spcBef>
              <a:spcPct val="0"/>
            </a:spcBef>
            <a:spcAft>
              <a:spcPct val="15000"/>
            </a:spcAft>
            <a:buFont typeface="Wingdings" panose="05000000000000000000" pitchFamily="2" charset="2"/>
            <a:buChar char="§"/>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Compliance with Local Laws</a:t>
          </a:r>
        </a:p>
      </dgm:t>
    </dgm:pt>
    <dgm:pt modelId="{D2D43CFC-9A4B-4420-9D79-219D86D66268}" type="parTrans" cxnId="{708B42EB-35C8-49A5-AD97-B1214D01BECD}">
      <dgm:prSet/>
      <dgm:spPr/>
      <dgm:t>
        <a:bodyPr/>
        <a:lstStyle/>
        <a:p>
          <a:endParaRPr lang="en-US"/>
        </a:p>
      </dgm:t>
    </dgm:pt>
    <dgm:pt modelId="{7C1F8B45-75EC-4701-BA9F-0F8A4F483EA3}" type="sibTrans" cxnId="{708B42EB-35C8-49A5-AD97-B1214D01BECD}">
      <dgm:prSet/>
      <dgm:spPr/>
      <dgm:t>
        <a:bodyPr/>
        <a:lstStyle/>
        <a:p>
          <a:endParaRPr lang="en-US"/>
        </a:p>
      </dgm:t>
    </dgm:pt>
    <dgm:pt modelId="{B6594B98-9F54-417B-9C74-E8F554EC1E2F}">
      <dgm:prSet custT="1"/>
      <dgm:spPr/>
      <dgm:t>
        <a:bodyPr/>
        <a:lstStyle/>
        <a:p>
          <a:pPr marL="274320" lvl="1" indent="-57150" algn="l" defTabSz="444500">
            <a:lnSpc>
              <a:spcPct val="90000"/>
            </a:lnSpc>
            <a:spcBef>
              <a:spcPct val="0"/>
            </a:spcBef>
            <a:spcAft>
              <a:spcPct val="15000"/>
            </a:spcAft>
            <a:buFont typeface="Wingdings" panose="05000000000000000000" pitchFamily="2" charset="2"/>
            <a:buNone/>
          </a:pPr>
          <a:endParaRPr lang="en-US" sz="8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704B8D82-96CC-4748-B6FF-9FAD424CCD18}" type="parTrans" cxnId="{061685B9-A384-4439-BDCE-07A2F6F818A5}">
      <dgm:prSet/>
      <dgm:spPr/>
      <dgm:t>
        <a:bodyPr/>
        <a:lstStyle/>
        <a:p>
          <a:endParaRPr lang="en-US"/>
        </a:p>
      </dgm:t>
    </dgm:pt>
    <dgm:pt modelId="{348FB2DE-25AE-4F4C-9851-59911C8D5DCC}" type="sibTrans" cxnId="{061685B9-A384-4439-BDCE-07A2F6F818A5}">
      <dgm:prSet/>
      <dgm:spPr/>
      <dgm:t>
        <a:bodyPr/>
        <a:lstStyle/>
        <a:p>
          <a:endParaRPr lang="en-US"/>
        </a:p>
      </dgm:t>
    </dgm:pt>
    <dgm:pt modelId="{09869F62-5923-4E94-9ACE-A808A8540747}">
      <dgm:prSet phldrT="[Text]" custT="1"/>
      <dgm:spPr>
        <a:solidFill>
          <a:srgbClr val="CBCCD4">
            <a:alpha val="90000"/>
          </a:srgbClr>
        </a:solidFill>
      </dgm:spPr>
      <dgm:t>
        <a:bodyPr/>
        <a:lstStyle/>
        <a:p>
          <a:pPr marL="0" indent="0" algn="l">
            <a:lnSpc>
              <a:spcPct val="100000"/>
            </a:lnSpc>
            <a:spcAft>
              <a:spcPts val="0"/>
            </a:spcAft>
            <a:buFont typeface="+mj-lt"/>
            <a:buNone/>
          </a:pPr>
          <a:endParaRPr lang="en-US" sz="1400" dirty="0">
            <a:latin typeface="Calibri" panose="020F0502020204030204" pitchFamily="34" charset="0"/>
            <a:ea typeface="Calibri" panose="020F0502020204030204" pitchFamily="34" charset="0"/>
            <a:cs typeface="Calibri" panose="020F0502020204030204" pitchFamily="34" charset="0"/>
          </a:endParaRPr>
        </a:p>
      </dgm:t>
    </dgm:pt>
    <dgm:pt modelId="{14F37337-B76E-46A8-8FDB-9CB772E17D5D}" type="parTrans" cxnId="{8B5AB0EF-1623-4C8A-80D8-5ED6888C19A0}">
      <dgm:prSet/>
      <dgm:spPr/>
      <dgm:t>
        <a:bodyPr/>
        <a:lstStyle/>
        <a:p>
          <a:endParaRPr lang="en-US"/>
        </a:p>
      </dgm:t>
    </dgm:pt>
    <dgm:pt modelId="{9D8230B9-4007-41ED-8649-6430B7402ABB}" type="sibTrans" cxnId="{8B5AB0EF-1623-4C8A-80D8-5ED6888C19A0}">
      <dgm:prSet/>
      <dgm:spPr/>
      <dgm:t>
        <a:bodyPr/>
        <a:lstStyle/>
        <a:p>
          <a:endParaRPr lang="en-US"/>
        </a:p>
      </dgm:t>
    </dgm:pt>
    <dgm:pt modelId="{9DBD169A-9222-420F-9424-CC8FE65EC237}">
      <dgm:prSet phldrT="[Text]" custT="1"/>
      <dgm:spPr>
        <a:solidFill>
          <a:srgbClr val="CBCCD4">
            <a:alpha val="90000"/>
          </a:srgbClr>
        </a:solidFill>
      </dgm:spPr>
      <dgm:t>
        <a:bodyPr/>
        <a:lstStyle/>
        <a:p>
          <a:pPr marL="0" indent="0" algn="l">
            <a:lnSpc>
              <a:spcPct val="100000"/>
            </a:lnSpc>
            <a:spcAft>
              <a:spcPts val="0"/>
            </a:spcAft>
            <a:buFont typeface="+mj-lt"/>
            <a:buAutoNum type="arabicPeriod" startAt="2"/>
          </a:pPr>
          <a:endParaRPr lang="en-US" sz="1400" dirty="0">
            <a:latin typeface="Calibri" panose="020F0502020204030204" pitchFamily="34" charset="0"/>
            <a:ea typeface="Calibri" panose="020F0502020204030204" pitchFamily="34" charset="0"/>
            <a:cs typeface="Calibri" panose="020F0502020204030204" pitchFamily="34" charset="0"/>
          </a:endParaRPr>
        </a:p>
      </dgm:t>
    </dgm:pt>
    <dgm:pt modelId="{992AF985-CF0A-4E33-80EF-979B82B42888}" type="parTrans" cxnId="{7D45BB75-0751-48CC-9751-F41EC8D5DB45}">
      <dgm:prSet/>
      <dgm:spPr/>
      <dgm:t>
        <a:bodyPr/>
        <a:lstStyle/>
        <a:p>
          <a:endParaRPr lang="en-US"/>
        </a:p>
      </dgm:t>
    </dgm:pt>
    <dgm:pt modelId="{70C5E051-D4CC-4B08-8B49-C014C656A314}" type="sibTrans" cxnId="{7D45BB75-0751-48CC-9751-F41EC8D5DB45}">
      <dgm:prSet/>
      <dgm:spPr/>
      <dgm:t>
        <a:bodyPr/>
        <a:lstStyle/>
        <a:p>
          <a:endParaRPr lang="en-US"/>
        </a:p>
      </dgm:t>
    </dgm:pt>
    <dgm:pt modelId="{BA3BEE8C-2B9C-4F55-8B38-27A70287EF89}">
      <dgm:prSet custT="1"/>
      <dgm:spPr>
        <a:solidFill>
          <a:srgbClr val="CBCCD4">
            <a:alpha val="89804"/>
          </a:srgbClr>
        </a:solidFill>
      </dgm:spPr>
      <dgm:t>
        <a:bodyPr/>
        <a:lstStyle/>
        <a:p>
          <a:pPr algn="l">
            <a:buFont typeface="Wingdings" panose="05000000000000000000" pitchFamily="2" charset="2"/>
            <a:buNone/>
          </a:pPr>
          <a:endParaRPr lang="en-US" sz="8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EBEDFB9B-125A-46FC-B3EB-BC3F9E49918C}" type="sibTrans" cxnId="{2E0F40BC-C68C-4A1E-9546-2BD243796176}">
      <dgm:prSet/>
      <dgm:spPr/>
      <dgm:t>
        <a:bodyPr/>
        <a:lstStyle/>
        <a:p>
          <a:endParaRPr lang="en-US"/>
        </a:p>
      </dgm:t>
    </dgm:pt>
    <dgm:pt modelId="{9B8CD3F6-6C8F-4967-83E8-2BD339097286}" type="parTrans" cxnId="{2E0F40BC-C68C-4A1E-9546-2BD243796176}">
      <dgm:prSet/>
      <dgm:spPr/>
      <dgm:t>
        <a:bodyPr/>
        <a:lstStyle/>
        <a:p>
          <a:endParaRPr lang="en-US"/>
        </a:p>
      </dgm:t>
    </dgm:pt>
    <dgm:pt modelId="{9E609114-7E05-4935-91A8-5013FC1F00D2}" type="pres">
      <dgm:prSet presAssocID="{575F510E-2678-4035-B6A1-B5B14929F1AB}" presName="Name0" presStyleCnt="0">
        <dgm:presLayoutVars>
          <dgm:dir/>
          <dgm:animLvl val="lvl"/>
          <dgm:resizeHandles val="exact"/>
        </dgm:presLayoutVars>
      </dgm:prSet>
      <dgm:spPr/>
    </dgm:pt>
    <dgm:pt modelId="{2497E074-BB81-4007-8F08-696C72C34E3C}" type="pres">
      <dgm:prSet presAssocID="{562E6AE4-CF2D-4F75-8301-B1C75AE2D3AB}" presName="composite" presStyleCnt="0"/>
      <dgm:spPr/>
    </dgm:pt>
    <dgm:pt modelId="{A800B679-FD75-4895-97A5-74FB6EB66D30}" type="pres">
      <dgm:prSet presAssocID="{562E6AE4-CF2D-4F75-8301-B1C75AE2D3AB}" presName="parTx" presStyleLbl="alignNode1" presStyleIdx="0" presStyleCnt="4" custScaleX="108638" custScaleY="100000" custLinFactNeighborX="-166" custLinFactNeighborY="-1811">
        <dgm:presLayoutVars>
          <dgm:chMax val="0"/>
          <dgm:chPref val="0"/>
          <dgm:bulletEnabled val="1"/>
        </dgm:presLayoutVars>
      </dgm:prSet>
      <dgm:spPr/>
    </dgm:pt>
    <dgm:pt modelId="{E782B35B-2064-4810-B279-8512DAC4804B}" type="pres">
      <dgm:prSet presAssocID="{562E6AE4-CF2D-4F75-8301-B1C75AE2D3AB}" presName="desTx" presStyleLbl="alignAccFollowNode1" presStyleIdx="0" presStyleCnt="4" custScaleX="110326" custScaleY="100000">
        <dgm:presLayoutVars>
          <dgm:bulletEnabled val="1"/>
        </dgm:presLayoutVars>
      </dgm:prSet>
      <dgm:spPr/>
    </dgm:pt>
    <dgm:pt modelId="{8AAF2816-448A-4F13-AB0C-CAEBFF4B5C3A}" type="pres">
      <dgm:prSet presAssocID="{9DD10442-75AC-418B-8DFB-AEFF979B509A}" presName="space" presStyleCnt="0"/>
      <dgm:spPr/>
    </dgm:pt>
    <dgm:pt modelId="{058ECC70-5E23-48D2-9419-D5A07D6100CD}" type="pres">
      <dgm:prSet presAssocID="{C7B40003-BFE2-4826-B1BA-9DA72ABB1EEC}" presName="composite" presStyleCnt="0"/>
      <dgm:spPr/>
    </dgm:pt>
    <dgm:pt modelId="{870D0885-93C6-4B3B-B4A4-C0BC5C18B267}" type="pres">
      <dgm:prSet presAssocID="{C7B40003-BFE2-4826-B1BA-9DA72ABB1EEC}" presName="parTx" presStyleLbl="alignNode1" presStyleIdx="1" presStyleCnt="4">
        <dgm:presLayoutVars>
          <dgm:chMax val="0"/>
          <dgm:chPref val="0"/>
          <dgm:bulletEnabled val="1"/>
        </dgm:presLayoutVars>
      </dgm:prSet>
      <dgm:spPr/>
    </dgm:pt>
    <dgm:pt modelId="{85F90D6A-1EE5-446B-9EA8-A1E581348DA7}" type="pres">
      <dgm:prSet presAssocID="{C7B40003-BFE2-4826-B1BA-9DA72ABB1EEC}" presName="desTx" presStyleLbl="alignAccFollowNode1" presStyleIdx="1" presStyleCnt="4" custScaleY="100000">
        <dgm:presLayoutVars>
          <dgm:bulletEnabled val="1"/>
        </dgm:presLayoutVars>
      </dgm:prSet>
      <dgm:spPr/>
    </dgm:pt>
    <dgm:pt modelId="{E89EA78A-A0DA-4610-97C9-DEBE2A184CA1}" type="pres">
      <dgm:prSet presAssocID="{B44FF35A-ACEF-4FDE-A01E-70E08A83A50E}" presName="space" presStyleCnt="0"/>
      <dgm:spPr/>
    </dgm:pt>
    <dgm:pt modelId="{B77A9277-4950-4340-8E45-48518483C66A}" type="pres">
      <dgm:prSet presAssocID="{3E9F51A4-1E5B-408E-8948-DF62E8FD710E}" presName="composite" presStyleCnt="0"/>
      <dgm:spPr/>
    </dgm:pt>
    <dgm:pt modelId="{83427D6E-2AF4-4BBE-8943-1EF164021639}" type="pres">
      <dgm:prSet presAssocID="{3E9F51A4-1E5B-408E-8948-DF62E8FD710E}" presName="parTx" presStyleLbl="alignNode1" presStyleIdx="2" presStyleCnt="4">
        <dgm:presLayoutVars>
          <dgm:chMax val="0"/>
          <dgm:chPref val="0"/>
          <dgm:bulletEnabled val="1"/>
        </dgm:presLayoutVars>
      </dgm:prSet>
      <dgm:spPr/>
    </dgm:pt>
    <dgm:pt modelId="{2B5258ED-9373-4EEE-B7F2-53EB1F155A00}" type="pres">
      <dgm:prSet presAssocID="{3E9F51A4-1E5B-408E-8948-DF62E8FD710E}" presName="desTx" presStyleLbl="alignAccFollowNode1" presStyleIdx="2" presStyleCnt="4" custLinFactNeighborX="228" custLinFactNeighborY="-29">
        <dgm:presLayoutVars>
          <dgm:bulletEnabled val="1"/>
        </dgm:presLayoutVars>
      </dgm:prSet>
      <dgm:spPr/>
    </dgm:pt>
    <dgm:pt modelId="{FAA0EDFE-2090-42FF-968F-81EF8D7A4E94}" type="pres">
      <dgm:prSet presAssocID="{C69C6FD1-409A-4892-81F4-333513B21A9B}" presName="space" presStyleCnt="0"/>
      <dgm:spPr/>
    </dgm:pt>
    <dgm:pt modelId="{1D3F9965-CD96-4C65-9725-90E83E1A88A6}" type="pres">
      <dgm:prSet presAssocID="{F9DF8216-0523-4B12-82E8-8C04A15C9B6E}" presName="composite" presStyleCnt="0"/>
      <dgm:spPr/>
    </dgm:pt>
    <dgm:pt modelId="{B2470793-7B3B-4F57-9D79-58040A3F0F72}" type="pres">
      <dgm:prSet presAssocID="{F9DF8216-0523-4B12-82E8-8C04A15C9B6E}" presName="parTx" presStyleLbl="alignNode1" presStyleIdx="3" presStyleCnt="4">
        <dgm:presLayoutVars>
          <dgm:chMax val="0"/>
          <dgm:chPref val="0"/>
          <dgm:bulletEnabled val="1"/>
        </dgm:presLayoutVars>
      </dgm:prSet>
      <dgm:spPr/>
    </dgm:pt>
    <dgm:pt modelId="{854790B2-518A-4BBB-9540-0A0771CB6F3E}" type="pres">
      <dgm:prSet presAssocID="{F9DF8216-0523-4B12-82E8-8C04A15C9B6E}" presName="desTx" presStyleLbl="alignAccFollowNode1" presStyleIdx="3" presStyleCnt="4">
        <dgm:presLayoutVars>
          <dgm:bulletEnabled val="1"/>
        </dgm:presLayoutVars>
      </dgm:prSet>
      <dgm:spPr/>
    </dgm:pt>
  </dgm:ptLst>
  <dgm:cxnLst>
    <dgm:cxn modelId="{57DFE501-2D1E-4FAA-90C5-4BEC89412029}" srcId="{575F510E-2678-4035-B6A1-B5B14929F1AB}" destId="{562E6AE4-CF2D-4F75-8301-B1C75AE2D3AB}" srcOrd="0" destOrd="0" parTransId="{B14E5DDF-5FE9-43E5-9759-89816C55868B}" sibTransId="{9DD10442-75AC-418B-8DFB-AEFF979B509A}"/>
    <dgm:cxn modelId="{8010780D-188C-4C4F-8F65-879D0A9F8EC2}" type="presOf" srcId="{BD9E5E5E-C01B-404C-A1AC-38E08831E0A4}" destId="{2B5258ED-9373-4EEE-B7F2-53EB1F155A00}" srcOrd="0" destOrd="1" presId="urn:microsoft.com/office/officeart/2005/8/layout/hList1"/>
    <dgm:cxn modelId="{77089F0F-0CE8-4699-BBAB-96D76850B1B8}" srcId="{562E6AE4-CF2D-4F75-8301-B1C75AE2D3AB}" destId="{636850D9-3D76-42D7-9248-0F4B9D67908F}" srcOrd="4" destOrd="0" parTransId="{58BB98BC-AF9C-44E7-8B42-17BEFA9299A7}" sibTransId="{6C6542D7-A162-4B1F-8E14-4F17A572DCEE}"/>
    <dgm:cxn modelId="{D4159016-6282-4622-9052-AC7814E770E6}" srcId="{F9DF8216-0523-4B12-82E8-8C04A15C9B6E}" destId="{9A4EFA90-DA60-4E42-BC67-9E8258890535}" srcOrd="2" destOrd="0" parTransId="{FBDDF10C-EAEA-403E-8B60-8ACA2CE6C0A2}" sibTransId="{599C329F-A6FA-46C1-B136-D5F0659F1BB0}"/>
    <dgm:cxn modelId="{97225117-8609-4912-BB1A-D2D60D531FED}" srcId="{F9DF8216-0523-4B12-82E8-8C04A15C9B6E}" destId="{CAEF9544-AFF2-4B72-9976-3859A7432767}" srcOrd="0" destOrd="0" parTransId="{119F333F-6BE1-497D-9F67-8B640C3633D6}" sibTransId="{9BBB137D-BCCD-4082-81A5-0D8CF8F220AC}"/>
    <dgm:cxn modelId="{EA8AF319-4E55-4DE3-98BD-E750BB230F02}" type="presOf" srcId="{C7B40003-BFE2-4826-B1BA-9DA72ABB1EEC}" destId="{870D0885-93C6-4B3B-B4A4-C0BC5C18B267}" srcOrd="0" destOrd="0" presId="urn:microsoft.com/office/officeart/2005/8/layout/hList1"/>
    <dgm:cxn modelId="{D5766F2B-A857-40FE-AB6D-6DE0CC194BFD}" type="presOf" srcId="{9DBD169A-9222-420F-9424-CC8FE65EC237}" destId="{E782B35B-2064-4810-B279-8512DAC4804B}" srcOrd="0" destOrd="3" presId="urn:microsoft.com/office/officeart/2005/8/layout/hList1"/>
    <dgm:cxn modelId="{90FA9334-3D7C-4A5D-8969-B873095B7FF2}" type="presOf" srcId="{5E7DA6D3-678A-4CEC-B08C-29C24F6B10F8}" destId="{2B5258ED-9373-4EEE-B7F2-53EB1F155A00}" srcOrd="0" destOrd="2" presId="urn:microsoft.com/office/officeart/2005/8/layout/hList1"/>
    <dgm:cxn modelId="{46AEDC40-A823-4C52-B899-C0C12C5E1AA6}" type="presOf" srcId="{09869F62-5923-4E94-9ACE-A808A8540747}" destId="{E782B35B-2064-4810-B279-8512DAC4804B}" srcOrd="0" destOrd="1" presId="urn:microsoft.com/office/officeart/2005/8/layout/hList1"/>
    <dgm:cxn modelId="{BC992360-5AA3-4164-92F1-FD8853EBD752}" srcId="{C7B40003-BFE2-4826-B1BA-9DA72ABB1EEC}" destId="{C313CF74-6A03-477B-81DA-D611E8D4EDF2}" srcOrd="3" destOrd="0" parTransId="{10E81F25-4B03-4137-98BA-6CC858E7497A}" sibTransId="{80BD1AA7-7BEE-4771-B4C0-96BA97E5C5FE}"/>
    <dgm:cxn modelId="{3D370863-9675-438C-A510-CA373BD8918D}" type="presOf" srcId="{223C4BCC-40F3-4D92-B426-FB6B829B4730}" destId="{85F90D6A-1EE5-446B-9EA8-A1E581348DA7}" srcOrd="0" destOrd="1" presId="urn:microsoft.com/office/officeart/2005/8/layout/hList1"/>
    <dgm:cxn modelId="{D6AD2043-C16A-412B-BC62-D0A2D1DE78E5}" type="presOf" srcId="{636850D9-3D76-42D7-9248-0F4B9D67908F}" destId="{E782B35B-2064-4810-B279-8512DAC4804B}" srcOrd="0" destOrd="4" presId="urn:microsoft.com/office/officeart/2005/8/layout/hList1"/>
    <dgm:cxn modelId="{B5414C65-D577-4321-8C51-89D1FBA75819}" type="presOf" srcId="{8B06D296-8328-4858-A81F-9EF91CC82DF1}" destId="{85F90D6A-1EE5-446B-9EA8-A1E581348DA7}" srcOrd="0" destOrd="0" presId="urn:microsoft.com/office/officeart/2005/8/layout/hList1"/>
    <dgm:cxn modelId="{4A3A4D47-04A4-418E-8F66-DB5D5397A5C1}" srcId="{3A7D92B2-4135-4675-AF89-BFCD89C5A8DE}" destId="{5D4A03A3-BB8E-4274-8746-CB42B8F2AF5B}" srcOrd="0" destOrd="0" parTransId="{17D0020D-9B25-47C6-9E19-3E4A611F065D}" sibTransId="{07DAD2E0-B45F-40C8-A323-937B9172705C}"/>
    <dgm:cxn modelId="{B50E5469-75CE-4D5D-8283-7F744668EB92}" type="presOf" srcId="{3E9F51A4-1E5B-408E-8948-DF62E8FD710E}" destId="{83427D6E-2AF4-4BBE-8943-1EF164021639}" srcOrd="0" destOrd="0" presId="urn:microsoft.com/office/officeart/2005/8/layout/hList1"/>
    <dgm:cxn modelId="{3004076D-3A10-4CD2-9CA1-D551AEB8FD85}" type="presOf" srcId="{EDDF9562-9EB1-4702-957B-99E045CA5A2E}" destId="{E782B35B-2064-4810-B279-8512DAC4804B}" srcOrd="0" destOrd="5" presId="urn:microsoft.com/office/officeart/2005/8/layout/hList1"/>
    <dgm:cxn modelId="{FA9C2A72-603F-4690-80C2-29305D2B262B}" type="presOf" srcId="{B6594B98-9F54-417B-9C74-E8F554EC1E2F}" destId="{2B5258ED-9373-4EEE-B7F2-53EB1F155A00}" srcOrd="0" destOrd="7" presId="urn:microsoft.com/office/officeart/2005/8/layout/hList1"/>
    <dgm:cxn modelId="{70CC0254-3878-4BF4-BCAC-B391CF8BAEB1}" type="presOf" srcId="{BA3BEE8C-2B9C-4F55-8B38-27A70287EF89}" destId="{85F90D6A-1EE5-446B-9EA8-A1E581348DA7}" srcOrd="0" destOrd="3" presId="urn:microsoft.com/office/officeart/2005/8/layout/hList1"/>
    <dgm:cxn modelId="{7D45BB75-0751-48CC-9751-F41EC8D5DB45}" srcId="{562E6AE4-CF2D-4F75-8301-B1C75AE2D3AB}" destId="{9DBD169A-9222-420F-9424-CC8FE65EC237}" srcOrd="3" destOrd="0" parTransId="{992AF985-CF0A-4E33-80EF-979B82B42888}" sibTransId="{70C5E051-D4CC-4B08-8B49-C014C656A314}"/>
    <dgm:cxn modelId="{C828CB55-0548-43E7-A18B-D3C1489982DC}" srcId="{575F510E-2678-4035-B6A1-B5B14929F1AB}" destId="{C7B40003-BFE2-4826-B1BA-9DA72ABB1EEC}" srcOrd="1" destOrd="0" parTransId="{DADBE713-C052-4347-A6DA-91A214197F94}" sibTransId="{B44FF35A-ACEF-4FDE-A01E-70E08A83A50E}"/>
    <dgm:cxn modelId="{9D60F475-4EE8-4553-85A4-D8017313A192}" type="presOf" srcId="{C75CE579-B2C8-498B-ADF2-A32C666856AD}" destId="{2B5258ED-9373-4EEE-B7F2-53EB1F155A00}" srcOrd="0" destOrd="8" presId="urn:microsoft.com/office/officeart/2005/8/layout/hList1"/>
    <dgm:cxn modelId="{BD0A4876-F5CC-4F19-A5EA-34BACB032BE8}" type="presOf" srcId="{C8FDF998-9705-4C92-ACD4-941CE35E9B63}" destId="{2B5258ED-9373-4EEE-B7F2-53EB1F155A00}" srcOrd="0" destOrd="0" presId="urn:microsoft.com/office/officeart/2005/8/layout/hList1"/>
    <dgm:cxn modelId="{44CA7E56-70E0-49C7-8808-B9B8863E8BD0}" srcId="{562E6AE4-CF2D-4F75-8301-B1C75AE2D3AB}" destId="{A422E405-03BB-4890-90C3-8449177D6754}" srcOrd="0" destOrd="0" parTransId="{CA11ECAC-1474-48CD-A653-D48FF2C857D0}" sibTransId="{FF2D50E6-03F6-45BD-A0D1-E7E25CFEC6B9}"/>
    <dgm:cxn modelId="{18B49A76-9DC0-4F68-A800-FBE8F9453AEB}" srcId="{3E9F51A4-1E5B-408E-8948-DF62E8FD710E}" destId="{C8FDF998-9705-4C92-ACD4-941CE35E9B63}" srcOrd="0" destOrd="0" parTransId="{B8415417-83C9-419D-BE06-327BF1E42D98}" sibTransId="{03CF8B43-1BEF-4159-B371-6E13F48AE26A}"/>
    <dgm:cxn modelId="{E83D6458-743C-4F45-9028-2AA749956035}" srcId="{F9DF8216-0523-4B12-82E8-8C04A15C9B6E}" destId="{FB218360-62B6-483B-A837-C4C495E4C8E0}" srcOrd="3" destOrd="0" parTransId="{EF034B59-80B5-4603-A6D0-1C3422CAE987}" sibTransId="{DA5AA9DE-42C6-4E32-971E-782473D05DC8}"/>
    <dgm:cxn modelId="{375F3659-3A22-4FD7-8890-90AC4C1D6CF5}" srcId="{575F510E-2678-4035-B6A1-B5B14929F1AB}" destId="{3E9F51A4-1E5B-408E-8948-DF62E8FD710E}" srcOrd="2" destOrd="0" parTransId="{7E9BEAFD-204C-489B-BD5B-ED23AA53D4DD}" sibTransId="{C69C6FD1-409A-4892-81F4-333513B21A9B}"/>
    <dgm:cxn modelId="{A42F6D5A-48B4-4572-BF13-6E5CCE92AC25}" type="presOf" srcId="{635AD595-555A-40A1-8E9E-38BA90AD875B}" destId="{E782B35B-2064-4810-B279-8512DAC4804B}" srcOrd="0" destOrd="2" presId="urn:microsoft.com/office/officeart/2005/8/layout/hList1"/>
    <dgm:cxn modelId="{1CABDF80-C6D8-41A3-8024-D49F41937066}" type="presOf" srcId="{CAEF9544-AFF2-4B72-9976-3859A7432767}" destId="{854790B2-518A-4BBB-9540-0A0771CB6F3E}" srcOrd="0" destOrd="0" presId="urn:microsoft.com/office/officeart/2005/8/layout/hList1"/>
    <dgm:cxn modelId="{564A8286-2084-42DB-B395-7BE789AE06DE}" srcId="{562E6AE4-CF2D-4F75-8301-B1C75AE2D3AB}" destId="{635AD595-555A-40A1-8E9E-38BA90AD875B}" srcOrd="2" destOrd="0" parTransId="{7C894591-F300-4188-AA8D-9BC69AA193B3}" sibTransId="{778F3050-3820-4B71-8784-A3C4C82F1D07}"/>
    <dgm:cxn modelId="{C3CF2A8C-7B7C-4890-90ED-8A65FF840D24}" type="presOf" srcId="{575F510E-2678-4035-B6A1-B5B14929F1AB}" destId="{9E609114-7E05-4935-91A8-5013FC1F00D2}" srcOrd="0" destOrd="0" presId="urn:microsoft.com/office/officeart/2005/8/layout/hList1"/>
    <dgm:cxn modelId="{A257F08D-49E3-42A5-914C-318C8DD9E146}" srcId="{BA3BEE8C-2B9C-4F55-8B38-27A70287EF89}" destId="{BBB02568-0BAA-4576-AFBB-F557E0AC54B4}" srcOrd="0" destOrd="0" parTransId="{8CF549D3-CE38-4685-B6B1-B0F8020A6D3C}" sibTransId="{F51F71A6-EF1D-44EB-AF9A-394141F0B047}"/>
    <dgm:cxn modelId="{EBC8FDA2-5105-42BE-A60F-1117E96833CC}" srcId="{C7B40003-BFE2-4826-B1BA-9DA72ABB1EEC}" destId="{223C4BCC-40F3-4D92-B426-FB6B829B4730}" srcOrd="1" destOrd="0" parTransId="{0658A0CA-B5C8-4C84-BAFC-D65C8EA94415}" sibTransId="{CA126215-F0EB-41CC-8A41-929964233081}"/>
    <dgm:cxn modelId="{AA091FA5-00A9-4E83-9865-AAFF115CF13F}" srcId="{562E6AE4-CF2D-4F75-8301-B1C75AE2D3AB}" destId="{EDDF9562-9EB1-4702-957B-99E045CA5A2E}" srcOrd="5" destOrd="0" parTransId="{8A76D1CF-CC96-4C48-94E9-4F269166D596}" sibTransId="{12778288-D870-43E7-82AB-A8A128C02D42}"/>
    <dgm:cxn modelId="{DFBE05AC-60AB-44B8-99FF-6D5D062090FF}" type="presOf" srcId="{562E6AE4-CF2D-4F75-8301-B1C75AE2D3AB}" destId="{A800B679-FD75-4895-97A5-74FB6EB66D30}" srcOrd="0" destOrd="0" presId="urn:microsoft.com/office/officeart/2005/8/layout/hList1"/>
    <dgm:cxn modelId="{3FFC48B0-113B-4495-9292-286862B41628}" type="presOf" srcId="{FB218360-62B6-483B-A837-C4C495E4C8E0}" destId="{854790B2-518A-4BBB-9540-0A0771CB6F3E}" srcOrd="0" destOrd="3" presId="urn:microsoft.com/office/officeart/2005/8/layout/hList1"/>
    <dgm:cxn modelId="{FAE5F9B4-F1F1-4F23-A4B3-E960979287B4}" type="presOf" srcId="{F9DF8216-0523-4B12-82E8-8C04A15C9B6E}" destId="{B2470793-7B3B-4F57-9D79-58040A3F0F72}" srcOrd="0" destOrd="0" presId="urn:microsoft.com/office/officeart/2005/8/layout/hList1"/>
    <dgm:cxn modelId="{E8CA3BB8-7EEA-4864-B69C-71AB134FD1CC}" type="presOf" srcId="{3A7D92B2-4135-4675-AF89-BFCD89C5A8DE}" destId="{2B5258ED-9373-4EEE-B7F2-53EB1F155A00}" srcOrd="0" destOrd="3" presId="urn:microsoft.com/office/officeart/2005/8/layout/hList1"/>
    <dgm:cxn modelId="{061685B9-A384-4439-BDCE-07A2F6F818A5}" srcId="{3E9F51A4-1E5B-408E-8948-DF62E8FD710E}" destId="{B6594B98-9F54-417B-9C74-E8F554EC1E2F}" srcOrd="5" destOrd="0" parTransId="{704B8D82-96CC-4748-B6FF-9FAD424CCD18}" sibTransId="{348FB2DE-25AE-4F4C-9851-59911C8D5DCC}"/>
    <dgm:cxn modelId="{E088CBB9-2BBD-4AB8-B71A-DD17B2CCC1AC}" srcId="{3E9F51A4-1E5B-408E-8948-DF62E8FD710E}" destId="{3A7D92B2-4135-4675-AF89-BFCD89C5A8DE}" srcOrd="3" destOrd="0" parTransId="{C02F4384-5F5E-4747-910E-8E178D0ADC3A}" sibTransId="{1AC6D562-0A92-4D98-8380-9C170D29FF06}"/>
    <dgm:cxn modelId="{FE87D7BA-55E0-456D-9ABC-7723A7A5E7C8}" srcId="{D2B762C9-352E-449B-B68E-3E61B45316DF}" destId="{A2025FD8-B91A-4B1F-9366-799F0DAFF7E9}" srcOrd="0" destOrd="0" parTransId="{B8D678AC-AF3C-4B19-9FAC-9087480756CF}" sibTransId="{AAA7E4A4-95D5-4B2B-B5B6-DC31E0DE2859}"/>
    <dgm:cxn modelId="{2E0F40BC-C68C-4A1E-9546-2BD243796176}" srcId="{C7B40003-BFE2-4826-B1BA-9DA72ABB1EEC}" destId="{BA3BEE8C-2B9C-4F55-8B38-27A70287EF89}" srcOrd="2" destOrd="0" parTransId="{9B8CD3F6-6C8F-4967-83E8-2BD339097286}" sibTransId="{EBEDFB9B-125A-46FC-B3EB-BC3F9E49918C}"/>
    <dgm:cxn modelId="{3FC600BF-814E-46F6-992A-F4667CD880FB}" srcId="{575F510E-2678-4035-B6A1-B5B14929F1AB}" destId="{F9DF8216-0523-4B12-82E8-8C04A15C9B6E}" srcOrd="3" destOrd="0" parTransId="{77B4A548-414A-4D27-BE8A-61EE6FB4BC57}" sibTransId="{2CE2D108-7EB2-41F2-98B7-49A65BD74415}"/>
    <dgm:cxn modelId="{1EBF8FC1-D04A-44E1-983A-33AFF8AF130F}" type="presOf" srcId="{C313CF74-6A03-477B-81DA-D611E8D4EDF2}" destId="{85F90D6A-1EE5-446B-9EA8-A1E581348DA7}" srcOrd="0" destOrd="5" presId="urn:microsoft.com/office/officeart/2005/8/layout/hList1"/>
    <dgm:cxn modelId="{E42D59C6-6583-40A5-8FDB-5EDC3DC1751B}" srcId="{F9DF8216-0523-4B12-82E8-8C04A15C9B6E}" destId="{BDC67731-1D57-46E8-81D6-BE2776851CC9}" srcOrd="1" destOrd="0" parTransId="{B90946F3-9CEB-4CEF-8884-09829F8CFC3E}" sibTransId="{D3555EBE-1EA7-4614-BA0D-3704B421A632}"/>
    <dgm:cxn modelId="{C63787C7-6437-46A0-830B-B04ACC7F3B1B}" type="presOf" srcId="{BBB02568-0BAA-4576-AFBB-F557E0AC54B4}" destId="{85F90D6A-1EE5-446B-9EA8-A1E581348DA7}" srcOrd="0" destOrd="4" presId="urn:microsoft.com/office/officeart/2005/8/layout/hList1"/>
    <dgm:cxn modelId="{E69438C8-3695-430E-A779-2FA226606D8A}" srcId="{F9DF8216-0523-4B12-82E8-8C04A15C9B6E}" destId="{3C011D7D-70C6-424D-B4F9-FECDF4739CB4}" srcOrd="4" destOrd="0" parTransId="{5A08A688-1F0E-4978-B015-42424D45CCCC}" sibTransId="{4B2B2378-33D0-4F00-A6F9-1073C4A44AD8}"/>
    <dgm:cxn modelId="{87493ACB-24DC-45C1-8CDC-99D6F1F1D64A}" srcId="{C7B40003-BFE2-4826-B1BA-9DA72ABB1EEC}" destId="{8B06D296-8328-4858-A81F-9EF91CC82DF1}" srcOrd="0" destOrd="0" parTransId="{3C7B2E76-8DA3-4560-BDE8-662E35FBB29C}" sibTransId="{D994B287-9F8D-4091-AC08-AA0169BBEF9B}"/>
    <dgm:cxn modelId="{A11D13CF-460A-4CD0-AE39-2103D99754F8}" srcId="{3E9F51A4-1E5B-408E-8948-DF62E8FD710E}" destId="{5E7DA6D3-678A-4CEC-B08C-29C24F6B10F8}" srcOrd="2" destOrd="0" parTransId="{DFEAEC36-CA2B-4EA0-AF1D-7ABEEB9391DE}" sibTransId="{827B7DBA-6B66-49EA-A1B8-60DA93B065C1}"/>
    <dgm:cxn modelId="{6D6D45D0-F24E-40C2-90FD-0EE4ECD3F39B}" srcId="{223C4BCC-40F3-4D92-B426-FB6B829B4730}" destId="{15D7F3BF-D74C-4341-8A03-9D3B3D54870F}" srcOrd="0" destOrd="0" parTransId="{64841AA2-96F8-4F13-BC53-FE11112AFC00}" sibTransId="{AD8FF6B6-3207-4273-9F48-EC3BFE256C1C}"/>
    <dgm:cxn modelId="{89B7AAD9-7822-4D19-806B-326C62762CBD}" srcId="{3E9F51A4-1E5B-408E-8948-DF62E8FD710E}" destId="{BD9E5E5E-C01B-404C-A1AC-38E08831E0A4}" srcOrd="1" destOrd="0" parTransId="{150F499A-B395-46B5-B047-BF5BDE0446FF}" sibTransId="{7AB9EB9B-462A-4867-9DDC-FFEB6411A4A0}"/>
    <dgm:cxn modelId="{87D35FE3-E6DA-4B43-B417-0FDC9DC18520}" type="presOf" srcId="{A422E405-03BB-4890-90C3-8449177D6754}" destId="{E782B35B-2064-4810-B279-8512DAC4804B}" srcOrd="0" destOrd="0" presId="urn:microsoft.com/office/officeart/2005/8/layout/hList1"/>
    <dgm:cxn modelId="{708B42EB-35C8-49A5-AD97-B1214D01BECD}" srcId="{B6594B98-9F54-417B-9C74-E8F554EC1E2F}" destId="{C75CE579-B2C8-498B-ADF2-A32C666856AD}" srcOrd="0" destOrd="0" parTransId="{D2D43CFC-9A4B-4420-9D79-219D86D66268}" sibTransId="{7C1F8B45-75EC-4701-BA9F-0F8A4F483EA3}"/>
    <dgm:cxn modelId="{88B697EB-A39D-49F6-A663-32BA7B49C166}" type="presOf" srcId="{15D7F3BF-D74C-4341-8A03-9D3B3D54870F}" destId="{85F90D6A-1EE5-446B-9EA8-A1E581348DA7}" srcOrd="0" destOrd="2" presId="urn:microsoft.com/office/officeart/2005/8/layout/hList1"/>
    <dgm:cxn modelId="{AE527DEE-579F-47F2-B98F-34351C4CF110}" type="presOf" srcId="{9A4EFA90-DA60-4E42-BC67-9E8258890535}" destId="{854790B2-518A-4BBB-9540-0A0771CB6F3E}" srcOrd="0" destOrd="2" presId="urn:microsoft.com/office/officeart/2005/8/layout/hList1"/>
    <dgm:cxn modelId="{8B5AB0EF-1623-4C8A-80D8-5ED6888C19A0}" srcId="{562E6AE4-CF2D-4F75-8301-B1C75AE2D3AB}" destId="{09869F62-5923-4E94-9ACE-A808A8540747}" srcOrd="1" destOrd="0" parTransId="{14F37337-B76E-46A8-8FDB-9CB772E17D5D}" sibTransId="{9D8230B9-4007-41ED-8649-6430B7402ABB}"/>
    <dgm:cxn modelId="{BEAD70F1-DE52-43DE-892C-AEF45473F59E}" type="presOf" srcId="{3C011D7D-70C6-424D-B4F9-FECDF4739CB4}" destId="{854790B2-518A-4BBB-9540-0A0771CB6F3E}" srcOrd="0" destOrd="4" presId="urn:microsoft.com/office/officeart/2005/8/layout/hList1"/>
    <dgm:cxn modelId="{BC7DCAF3-F0AC-4F8B-A61E-48C0A7F45C6E}" type="presOf" srcId="{A2025FD8-B91A-4B1F-9366-799F0DAFF7E9}" destId="{2B5258ED-9373-4EEE-B7F2-53EB1F155A00}" srcOrd="0" destOrd="6" presId="urn:microsoft.com/office/officeart/2005/8/layout/hList1"/>
    <dgm:cxn modelId="{77B932F7-B51E-4B40-A86A-4E8109F28BD9}" type="presOf" srcId="{BDC67731-1D57-46E8-81D6-BE2776851CC9}" destId="{854790B2-518A-4BBB-9540-0A0771CB6F3E}" srcOrd="0" destOrd="1" presId="urn:microsoft.com/office/officeart/2005/8/layout/hList1"/>
    <dgm:cxn modelId="{E1A6CCF8-4074-4D61-BEB0-C7CADB8034C9}" type="presOf" srcId="{5D4A03A3-BB8E-4274-8746-CB42B8F2AF5B}" destId="{2B5258ED-9373-4EEE-B7F2-53EB1F155A00}" srcOrd="0" destOrd="4" presId="urn:microsoft.com/office/officeart/2005/8/layout/hList1"/>
    <dgm:cxn modelId="{3509D9FC-0488-4900-B6F7-F23C16796923}" type="presOf" srcId="{C1B3AEA2-410F-40EB-B9E9-E07020C856C8}" destId="{85F90D6A-1EE5-446B-9EA8-A1E581348DA7}" srcOrd="0" destOrd="6" presId="urn:microsoft.com/office/officeart/2005/8/layout/hList1"/>
    <dgm:cxn modelId="{60F5EDFD-4569-4304-8278-33F35F32A549}" srcId="{3E9F51A4-1E5B-408E-8948-DF62E8FD710E}" destId="{D2B762C9-352E-449B-B68E-3E61B45316DF}" srcOrd="4" destOrd="0" parTransId="{644722AF-17AA-40B9-B4DC-5542645A6193}" sibTransId="{97F6C021-D4D2-4B6F-8987-89D8E7D184F2}"/>
    <dgm:cxn modelId="{55335BFE-7F85-4DB9-8379-15FFD9B6E454}" type="presOf" srcId="{D2B762C9-352E-449B-B68E-3E61B45316DF}" destId="{2B5258ED-9373-4EEE-B7F2-53EB1F155A00}" srcOrd="0" destOrd="5" presId="urn:microsoft.com/office/officeart/2005/8/layout/hList1"/>
    <dgm:cxn modelId="{F24E5DFE-EE0D-41A5-83CF-AA10755DF89C}" srcId="{C313CF74-6A03-477B-81DA-D611E8D4EDF2}" destId="{C1B3AEA2-410F-40EB-B9E9-E07020C856C8}" srcOrd="0" destOrd="0" parTransId="{60905BF8-B451-4499-B886-807C5491DF23}" sibTransId="{CCCE83C9-68A7-49C5-93A9-70B2747C077C}"/>
    <dgm:cxn modelId="{06B2815E-D36C-4915-B20F-54794F8BCEFE}" type="presParOf" srcId="{9E609114-7E05-4935-91A8-5013FC1F00D2}" destId="{2497E074-BB81-4007-8F08-696C72C34E3C}" srcOrd="0" destOrd="0" presId="urn:microsoft.com/office/officeart/2005/8/layout/hList1"/>
    <dgm:cxn modelId="{A26D6355-11E8-406D-A7B7-C36025C57354}" type="presParOf" srcId="{2497E074-BB81-4007-8F08-696C72C34E3C}" destId="{A800B679-FD75-4895-97A5-74FB6EB66D30}" srcOrd="0" destOrd="0" presId="urn:microsoft.com/office/officeart/2005/8/layout/hList1"/>
    <dgm:cxn modelId="{2383D08D-9FD4-4FA0-8E84-5135F61035C8}" type="presParOf" srcId="{2497E074-BB81-4007-8F08-696C72C34E3C}" destId="{E782B35B-2064-4810-B279-8512DAC4804B}" srcOrd="1" destOrd="0" presId="urn:microsoft.com/office/officeart/2005/8/layout/hList1"/>
    <dgm:cxn modelId="{5043A74C-A656-467A-8D6A-A351FAF43957}" type="presParOf" srcId="{9E609114-7E05-4935-91A8-5013FC1F00D2}" destId="{8AAF2816-448A-4F13-AB0C-CAEBFF4B5C3A}" srcOrd="1" destOrd="0" presId="urn:microsoft.com/office/officeart/2005/8/layout/hList1"/>
    <dgm:cxn modelId="{DA9CA87A-06D3-4256-8537-7BB18DBD750A}" type="presParOf" srcId="{9E609114-7E05-4935-91A8-5013FC1F00D2}" destId="{058ECC70-5E23-48D2-9419-D5A07D6100CD}" srcOrd="2" destOrd="0" presId="urn:microsoft.com/office/officeart/2005/8/layout/hList1"/>
    <dgm:cxn modelId="{CA22F2B7-F85B-4EB3-9D33-F1382A6B7BB8}" type="presParOf" srcId="{058ECC70-5E23-48D2-9419-D5A07D6100CD}" destId="{870D0885-93C6-4B3B-B4A4-C0BC5C18B267}" srcOrd="0" destOrd="0" presId="urn:microsoft.com/office/officeart/2005/8/layout/hList1"/>
    <dgm:cxn modelId="{7489B328-28FE-49ED-A198-F20D793A68C2}" type="presParOf" srcId="{058ECC70-5E23-48D2-9419-D5A07D6100CD}" destId="{85F90D6A-1EE5-446B-9EA8-A1E581348DA7}" srcOrd="1" destOrd="0" presId="urn:microsoft.com/office/officeart/2005/8/layout/hList1"/>
    <dgm:cxn modelId="{69045F4E-5A8D-4F3A-BAFE-7C148F0FD7F0}" type="presParOf" srcId="{9E609114-7E05-4935-91A8-5013FC1F00D2}" destId="{E89EA78A-A0DA-4610-97C9-DEBE2A184CA1}" srcOrd="3" destOrd="0" presId="urn:microsoft.com/office/officeart/2005/8/layout/hList1"/>
    <dgm:cxn modelId="{3D30C631-2E96-43CD-91E9-F1631B8B48E3}" type="presParOf" srcId="{9E609114-7E05-4935-91A8-5013FC1F00D2}" destId="{B77A9277-4950-4340-8E45-48518483C66A}" srcOrd="4" destOrd="0" presId="urn:microsoft.com/office/officeart/2005/8/layout/hList1"/>
    <dgm:cxn modelId="{37B182DA-7A37-4DD6-8897-488BB34143EB}" type="presParOf" srcId="{B77A9277-4950-4340-8E45-48518483C66A}" destId="{83427D6E-2AF4-4BBE-8943-1EF164021639}" srcOrd="0" destOrd="0" presId="urn:microsoft.com/office/officeart/2005/8/layout/hList1"/>
    <dgm:cxn modelId="{F7521EB1-DAD2-4C77-A873-A52364424C67}" type="presParOf" srcId="{B77A9277-4950-4340-8E45-48518483C66A}" destId="{2B5258ED-9373-4EEE-B7F2-53EB1F155A00}" srcOrd="1" destOrd="0" presId="urn:microsoft.com/office/officeart/2005/8/layout/hList1"/>
    <dgm:cxn modelId="{F9C0F570-3240-4F70-8134-48545DCDABBD}" type="presParOf" srcId="{9E609114-7E05-4935-91A8-5013FC1F00D2}" destId="{FAA0EDFE-2090-42FF-968F-81EF8D7A4E94}" srcOrd="5" destOrd="0" presId="urn:microsoft.com/office/officeart/2005/8/layout/hList1"/>
    <dgm:cxn modelId="{5A487CDA-98F4-4F8F-B124-B0F1BB7D3B2C}" type="presParOf" srcId="{9E609114-7E05-4935-91A8-5013FC1F00D2}" destId="{1D3F9965-CD96-4C65-9725-90E83E1A88A6}" srcOrd="6" destOrd="0" presId="urn:microsoft.com/office/officeart/2005/8/layout/hList1"/>
    <dgm:cxn modelId="{63881561-9717-49D6-9689-F23D4D7DFE93}" type="presParOf" srcId="{1D3F9965-CD96-4C65-9725-90E83E1A88A6}" destId="{B2470793-7B3B-4F57-9D79-58040A3F0F72}" srcOrd="0" destOrd="0" presId="urn:microsoft.com/office/officeart/2005/8/layout/hList1"/>
    <dgm:cxn modelId="{9A5B906D-44DA-4551-8EED-90538B795E6D}" type="presParOf" srcId="{1D3F9965-CD96-4C65-9725-90E83E1A88A6}" destId="{854790B2-518A-4BBB-9540-0A0771CB6F3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4BACA-06E3-4C6A-B9C4-35F7CB88A5F8}">
      <dsp:nvSpPr>
        <dsp:cNvPr id="0" name=""/>
        <dsp:cNvSpPr/>
      </dsp:nvSpPr>
      <dsp:spPr>
        <a:xfrm>
          <a:off x="2560423" y="373170"/>
          <a:ext cx="800507" cy="80050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E42331-9573-4911-AF21-84B44937572C}">
      <dsp:nvSpPr>
        <dsp:cNvPr id="0" name=""/>
        <dsp:cNvSpPr/>
      </dsp:nvSpPr>
      <dsp:spPr>
        <a:xfrm>
          <a:off x="2071224" y="1510671"/>
          <a:ext cx="1778906" cy="1109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t>Essential Research Performance Facilities (ERPF)</a:t>
          </a:r>
          <a:endParaRPr lang="en-US" sz="1800" kern="1200"/>
        </a:p>
      </dsp:txBody>
      <dsp:txXfrm>
        <a:off x="2071224" y="1510671"/>
        <a:ext cx="1778906" cy="1109036"/>
      </dsp:txXfrm>
    </dsp:sp>
    <dsp:sp modelId="{EBD3AE0D-48A7-45F3-8327-6FA00A4C5363}">
      <dsp:nvSpPr>
        <dsp:cNvPr id="0" name=""/>
        <dsp:cNvSpPr/>
      </dsp:nvSpPr>
      <dsp:spPr>
        <a:xfrm>
          <a:off x="4650638" y="373170"/>
          <a:ext cx="800507" cy="800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31103D-805A-480D-983F-6A604DB0FCBF}">
      <dsp:nvSpPr>
        <dsp:cNvPr id="0" name=""/>
        <dsp:cNvSpPr/>
      </dsp:nvSpPr>
      <dsp:spPr>
        <a:xfrm>
          <a:off x="4161439" y="1510671"/>
          <a:ext cx="1778906" cy="1109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t>Regulatory Costs</a:t>
          </a:r>
          <a:endParaRPr lang="en-US" sz="1800" kern="1200"/>
        </a:p>
      </dsp:txBody>
      <dsp:txXfrm>
        <a:off x="4161439" y="1510671"/>
        <a:ext cx="1778906" cy="1109036"/>
      </dsp:txXfrm>
    </dsp:sp>
    <dsp:sp modelId="{5D0B2D98-43D0-43A0-A6D3-3D4B93E04E59}">
      <dsp:nvSpPr>
        <dsp:cNvPr id="0" name=""/>
        <dsp:cNvSpPr/>
      </dsp:nvSpPr>
      <dsp:spPr>
        <a:xfrm>
          <a:off x="6740853" y="373170"/>
          <a:ext cx="800507" cy="800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D06F8D-F811-473E-8E73-C6FAA901A182}">
      <dsp:nvSpPr>
        <dsp:cNvPr id="0" name=""/>
        <dsp:cNvSpPr/>
      </dsp:nvSpPr>
      <dsp:spPr>
        <a:xfrm>
          <a:off x="6251654" y="1510671"/>
          <a:ext cx="1778906" cy="1109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t>Research Information Services (RIS)</a:t>
          </a:r>
          <a:endParaRPr lang="en-US" sz="1800" kern="1200"/>
        </a:p>
      </dsp:txBody>
      <dsp:txXfrm>
        <a:off x="6251654" y="1510671"/>
        <a:ext cx="1778906" cy="1109036"/>
      </dsp:txXfrm>
    </dsp:sp>
    <dsp:sp modelId="{D52F30DA-0FBB-494D-A67A-249FC4FD0232}">
      <dsp:nvSpPr>
        <dsp:cNvPr id="0" name=""/>
        <dsp:cNvSpPr/>
      </dsp:nvSpPr>
      <dsp:spPr>
        <a:xfrm>
          <a:off x="8831068" y="373170"/>
          <a:ext cx="800507" cy="80050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5AD7A-19B7-4273-9FED-1C373DEE457D}">
      <dsp:nvSpPr>
        <dsp:cNvPr id="0" name=""/>
        <dsp:cNvSpPr/>
      </dsp:nvSpPr>
      <dsp:spPr>
        <a:xfrm>
          <a:off x="8341869" y="1510671"/>
          <a:ext cx="1778906" cy="1109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t>Award Monitoring, Oversight, and Reporting (AMOR)</a:t>
          </a:r>
          <a:endParaRPr lang="en-US" sz="1800" kern="1200"/>
        </a:p>
      </dsp:txBody>
      <dsp:txXfrm>
        <a:off x="8341869" y="1510671"/>
        <a:ext cx="1778906" cy="1109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0B679-FD75-4895-97A5-74FB6EB66D30}">
      <dsp:nvSpPr>
        <dsp:cNvPr id="0" name=""/>
        <dsp:cNvSpPr/>
      </dsp:nvSpPr>
      <dsp:spPr>
        <a:xfrm>
          <a:off x="21088" y="0"/>
          <a:ext cx="2816735" cy="1037108"/>
        </a:xfrm>
        <a:prstGeom prst="rect">
          <a:avLst/>
        </a:prstGeom>
        <a:solidFill>
          <a:srgbClr val="314986"/>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Sponsored Research Compliance</a:t>
          </a:r>
        </a:p>
      </dsp:txBody>
      <dsp:txXfrm>
        <a:off x="21088" y="0"/>
        <a:ext cx="2816735" cy="1037108"/>
      </dsp:txXfrm>
    </dsp:sp>
    <dsp:sp modelId="{E782B35B-2064-4810-B279-8512DAC4804B}">
      <dsp:nvSpPr>
        <dsp:cNvPr id="0" name=""/>
        <dsp:cNvSpPr/>
      </dsp:nvSpPr>
      <dsp:spPr>
        <a:xfrm>
          <a:off x="3509" y="1040074"/>
          <a:ext cx="2860501" cy="2766960"/>
        </a:xfrm>
        <a:prstGeom prst="rect">
          <a:avLst/>
        </a:prstGeom>
        <a:solidFill>
          <a:srgbClr val="CBCCD4">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22300">
            <a:lnSpc>
              <a:spcPct val="100000"/>
            </a:lnSpc>
            <a:spcBef>
              <a:spcPct val="0"/>
            </a:spcBef>
            <a:spcAft>
              <a:spcPts val="0"/>
            </a:spcAft>
            <a:buFont typeface="+mj-lt"/>
            <a:buAutoNum type="arabicPeriod"/>
          </a:pPr>
          <a:r>
            <a:rPr lang="en-US" sz="1400" kern="1200" dirty="0">
              <a:latin typeface="Calibri" panose="020F0502020204030204" pitchFamily="34" charset="0"/>
              <a:ea typeface="Calibri" panose="020F0502020204030204" pitchFamily="34" charset="0"/>
              <a:cs typeface="Calibri" panose="020F0502020204030204" pitchFamily="34" charset="0"/>
            </a:rPr>
            <a:t>Federal Reimbursement Compliance</a:t>
          </a:r>
        </a:p>
        <a:p>
          <a:pPr marL="0" lvl="1" indent="0" algn="l" defTabSz="622300">
            <a:lnSpc>
              <a:spcPct val="100000"/>
            </a:lnSpc>
            <a:spcBef>
              <a:spcPct val="0"/>
            </a:spcBef>
            <a:spcAft>
              <a:spcPts val="0"/>
            </a:spcAft>
            <a:buFont typeface="+mj-lt"/>
            <a:buNone/>
          </a:pPr>
          <a:endParaRPr lang="en-US" sz="1400" kern="1200" dirty="0">
            <a:latin typeface="Calibri" panose="020F0502020204030204" pitchFamily="34" charset="0"/>
            <a:ea typeface="Calibri" panose="020F0502020204030204" pitchFamily="34" charset="0"/>
            <a:cs typeface="Calibri" panose="020F0502020204030204" pitchFamily="34" charset="0"/>
          </a:endParaRPr>
        </a:p>
        <a:p>
          <a:pPr marL="0" lvl="1" indent="0" algn="l" defTabSz="622300">
            <a:lnSpc>
              <a:spcPct val="100000"/>
            </a:lnSpc>
            <a:spcBef>
              <a:spcPct val="0"/>
            </a:spcBef>
            <a:spcAft>
              <a:spcPts val="0"/>
            </a:spcAft>
            <a:buFont typeface="+mj-lt"/>
            <a:buAutoNum type="arabicPeriod" startAt="2"/>
          </a:pPr>
          <a:r>
            <a:rPr lang="en-US" sz="1400" kern="1200" dirty="0">
              <a:latin typeface="Calibri" panose="020F0502020204030204" pitchFamily="34" charset="0"/>
              <a:ea typeface="Calibri" panose="020F0502020204030204" pitchFamily="34" charset="0"/>
              <a:cs typeface="Calibri" panose="020F0502020204030204" pitchFamily="34" charset="0"/>
            </a:rPr>
            <a:t>Award Close-Out Processes for Terminated Grants and Contracts</a:t>
          </a:r>
        </a:p>
        <a:p>
          <a:pPr marL="0" lvl="1" indent="0" algn="l" defTabSz="622300">
            <a:lnSpc>
              <a:spcPct val="100000"/>
            </a:lnSpc>
            <a:spcBef>
              <a:spcPct val="0"/>
            </a:spcBef>
            <a:spcAft>
              <a:spcPts val="0"/>
            </a:spcAft>
            <a:buFont typeface="+mj-lt"/>
            <a:buAutoNum type="arabicPeriod" startAt="2"/>
          </a:pPr>
          <a:endParaRPr lang="en-US" sz="1400" kern="1200" dirty="0">
            <a:latin typeface="Calibri" panose="020F0502020204030204" pitchFamily="34" charset="0"/>
            <a:ea typeface="Calibri" panose="020F0502020204030204" pitchFamily="34" charset="0"/>
            <a:cs typeface="Calibri" panose="020F0502020204030204" pitchFamily="34" charset="0"/>
          </a:endParaRPr>
        </a:p>
        <a:p>
          <a:pPr marL="0" lvl="1" indent="0" algn="l" defTabSz="622300">
            <a:lnSpc>
              <a:spcPct val="100000"/>
            </a:lnSpc>
            <a:spcBef>
              <a:spcPct val="0"/>
            </a:spcBef>
            <a:spcAft>
              <a:spcPts val="0"/>
            </a:spcAft>
            <a:buFont typeface="+mj-lt"/>
            <a:buAutoNum type="arabicPeriod" startAt="3"/>
          </a:pPr>
          <a:r>
            <a:rPr lang="en-US" sz="1400" kern="1200" dirty="0">
              <a:latin typeface="Calibri" panose="020F0502020204030204" pitchFamily="34" charset="0"/>
              <a:ea typeface="Calibri" panose="020F0502020204030204" pitchFamily="34" charset="0"/>
              <a:cs typeface="Calibri" panose="020F0502020204030204" pitchFamily="34" charset="0"/>
            </a:rPr>
            <a:t> Evaluation of Risk Mitigation Strategies Related to Indirect Cost Rate Reductions </a:t>
          </a:r>
        </a:p>
        <a:p>
          <a:pPr marL="0" lvl="1" indent="0" algn="l" defTabSz="622300">
            <a:lnSpc>
              <a:spcPct val="100000"/>
            </a:lnSpc>
            <a:spcBef>
              <a:spcPct val="0"/>
            </a:spcBef>
            <a:spcAft>
              <a:spcPts val="0"/>
            </a:spcAft>
            <a:buFont typeface="+mj-lt"/>
            <a:buAutoNum type="arabicPeriod" startAt="4"/>
          </a:pPr>
          <a:endParaRPr lang="en-US" sz="1400" kern="1200" dirty="0">
            <a:latin typeface="Calibri" panose="020F0502020204030204" pitchFamily="34" charset="0"/>
            <a:ea typeface="Calibri" panose="020F0502020204030204" pitchFamily="34" charset="0"/>
            <a:cs typeface="Calibri" panose="020F0502020204030204" pitchFamily="34" charset="0"/>
          </a:endParaRPr>
        </a:p>
      </dsp:txBody>
      <dsp:txXfrm>
        <a:off x="3509" y="1040074"/>
        <a:ext cx="2860501" cy="2766960"/>
      </dsp:txXfrm>
    </dsp:sp>
    <dsp:sp modelId="{870D0885-93C6-4B3B-B4A4-C0BC5C18B267}">
      <dsp:nvSpPr>
        <dsp:cNvPr id="0" name=""/>
        <dsp:cNvSpPr/>
      </dsp:nvSpPr>
      <dsp:spPr>
        <a:xfrm>
          <a:off x="3226998" y="2965"/>
          <a:ext cx="2592771" cy="1037108"/>
        </a:xfrm>
        <a:prstGeom prst="rect">
          <a:avLst/>
        </a:prstGeom>
        <a:solidFill>
          <a:srgbClr val="314986"/>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Human Resources Operations &amp; Regulatory Compliance</a:t>
          </a:r>
        </a:p>
      </dsp:txBody>
      <dsp:txXfrm>
        <a:off x="3226998" y="2965"/>
        <a:ext cx="2592771" cy="1037108"/>
      </dsp:txXfrm>
    </dsp:sp>
    <dsp:sp modelId="{85F90D6A-1EE5-446B-9EA8-A1E581348DA7}">
      <dsp:nvSpPr>
        <dsp:cNvPr id="0" name=""/>
        <dsp:cNvSpPr/>
      </dsp:nvSpPr>
      <dsp:spPr>
        <a:xfrm>
          <a:off x="3226998" y="1040074"/>
          <a:ext cx="2592771" cy="2766960"/>
        </a:xfrm>
        <a:prstGeom prst="rect">
          <a:avLst/>
        </a:prstGeom>
        <a:solidFill>
          <a:srgbClr val="CBCCD4">
            <a:alpha val="89804"/>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AutoNum type="arabicPeriod"/>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11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Execution of Human Resources Actions:</a:t>
          </a:r>
        </a:p>
        <a:p>
          <a:pPr marL="57150" lvl="1" indent="-57150" algn="l" defTabSz="355600">
            <a:lnSpc>
              <a:spcPct val="90000"/>
            </a:lnSpc>
            <a:spcBef>
              <a:spcPct val="0"/>
            </a:spcBef>
            <a:spcAft>
              <a:spcPct val="15000"/>
            </a:spcAft>
            <a:buFont typeface="+mj-lt"/>
            <a:buNone/>
          </a:pPr>
          <a:endParaRPr lang="en-US" sz="8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a:p>
          <a:pPr marL="228600" lvl="2" indent="-114300" algn="l" defTabSz="622300">
            <a:lnSpc>
              <a:spcPct val="90000"/>
            </a:lnSpc>
            <a:spcBef>
              <a:spcPct val="0"/>
            </a:spcBef>
            <a:spcAft>
              <a:spcPct val="15000"/>
            </a:spcAft>
            <a:buFont typeface="Wingdings" panose="05000000000000000000" pitchFamily="2" charset="2"/>
            <a:buChar char="§"/>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Federal and State Compliance including WARN Act Requirements  </a:t>
          </a:r>
        </a:p>
        <a:p>
          <a:pPr marL="57150" lvl="1" indent="-57150" algn="l" defTabSz="355600">
            <a:lnSpc>
              <a:spcPct val="90000"/>
            </a:lnSpc>
            <a:spcBef>
              <a:spcPct val="0"/>
            </a:spcBef>
            <a:spcAft>
              <a:spcPct val="15000"/>
            </a:spcAft>
            <a:buFont typeface="Wingdings" panose="05000000000000000000" pitchFamily="2" charset="2"/>
            <a:buNone/>
          </a:pPr>
          <a:endParaRPr lang="en-US" sz="8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a:p>
          <a:pPr marL="228600" lvl="2" indent="-114300" algn="l" defTabSz="622300">
            <a:lnSpc>
              <a:spcPct val="90000"/>
            </a:lnSpc>
            <a:spcBef>
              <a:spcPct val="0"/>
            </a:spcBef>
            <a:spcAft>
              <a:spcPct val="15000"/>
            </a:spcAft>
            <a:buFont typeface="Wingdings" panose="05000000000000000000" pitchFamily="2" charset="2"/>
            <a:buChar char="§"/>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Accuracy of Severance   Payments </a:t>
          </a:r>
        </a:p>
        <a:p>
          <a:pPr marL="57150" lvl="1" indent="-57150" algn="l" defTabSz="355600">
            <a:lnSpc>
              <a:spcPct val="90000"/>
            </a:lnSpc>
            <a:spcBef>
              <a:spcPct val="0"/>
            </a:spcBef>
            <a:spcAft>
              <a:spcPct val="15000"/>
            </a:spcAft>
            <a:buFont typeface="Wingdings" panose="05000000000000000000" pitchFamily="2" charset="2"/>
            <a:buNone/>
          </a:pPr>
          <a:endParaRPr lang="en-US" sz="8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a:p>
          <a:pPr marL="228600" lvl="2" indent="-114300" algn="l" defTabSz="622300">
            <a:lnSpc>
              <a:spcPct val="90000"/>
            </a:lnSpc>
            <a:spcBef>
              <a:spcPct val="0"/>
            </a:spcBef>
            <a:spcAft>
              <a:spcPct val="15000"/>
            </a:spcAft>
            <a:buFont typeface="Wingdings" panose="05000000000000000000" pitchFamily="2" charset="2"/>
            <a:buChar char="§"/>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Termination/Off Boarding</a:t>
          </a:r>
        </a:p>
      </dsp:txBody>
      <dsp:txXfrm>
        <a:off x="3226998" y="1040074"/>
        <a:ext cx="2592771" cy="2766960"/>
      </dsp:txXfrm>
    </dsp:sp>
    <dsp:sp modelId="{83427D6E-2AF4-4BBE-8943-1EF164021639}">
      <dsp:nvSpPr>
        <dsp:cNvPr id="0" name=""/>
        <dsp:cNvSpPr/>
      </dsp:nvSpPr>
      <dsp:spPr>
        <a:xfrm>
          <a:off x="6182758" y="2965"/>
          <a:ext cx="2592771" cy="1037108"/>
        </a:xfrm>
        <a:prstGeom prst="rect">
          <a:avLst/>
        </a:prstGeom>
        <a:solidFill>
          <a:srgbClr val="314986"/>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International Operations</a:t>
          </a:r>
        </a:p>
      </dsp:txBody>
      <dsp:txXfrm>
        <a:off x="6182758" y="2965"/>
        <a:ext cx="2592771" cy="1037108"/>
      </dsp:txXfrm>
    </dsp:sp>
    <dsp:sp modelId="{2B5258ED-9373-4EEE-B7F2-53EB1F155A00}">
      <dsp:nvSpPr>
        <dsp:cNvPr id="0" name=""/>
        <dsp:cNvSpPr/>
      </dsp:nvSpPr>
      <dsp:spPr>
        <a:xfrm>
          <a:off x="6188670" y="1039271"/>
          <a:ext cx="2592771" cy="27669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57150" marR="0" lvl="1" indent="-57150" algn="l" defTabSz="444500" eaLnBrk="1" fontAlgn="auto" latinLnBrk="0" hangingPunct="1">
            <a:lnSpc>
              <a:spcPct val="90000"/>
            </a:lnSpc>
            <a:spcBef>
              <a:spcPct val="0"/>
            </a:spcBef>
            <a:spcAft>
              <a:spcPct val="15000"/>
            </a:spcAft>
            <a:buClrTx/>
            <a:buSzTx/>
            <a:buFont typeface="+mj-lt"/>
            <a:buAutoNum type="arabicPeriod"/>
            <a:tabLst/>
            <a:defRPr/>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Office of International Services </a:t>
          </a:r>
        </a:p>
        <a:p>
          <a:pPr marL="57150" marR="0" lvl="1" indent="-57150" algn="l" defTabSz="444500" eaLnBrk="1" fontAlgn="auto" latinLnBrk="0" hangingPunct="1">
            <a:lnSpc>
              <a:spcPct val="90000"/>
            </a:lnSpc>
            <a:spcBef>
              <a:spcPct val="0"/>
            </a:spcBef>
            <a:spcAft>
              <a:spcPct val="15000"/>
            </a:spcAft>
            <a:buClrTx/>
            <a:buSzTx/>
            <a:buFont typeface="+mj-lt"/>
            <a:buNone/>
            <a:tabLst/>
            <a:defRPr/>
          </a:pPr>
          <a:endPar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a:p>
          <a:pPr marL="57150" marR="0" lvl="1" indent="-57150" algn="l" defTabSz="444500" eaLnBrk="1" fontAlgn="auto" latinLnBrk="0" hangingPunct="1">
            <a:lnSpc>
              <a:spcPct val="90000"/>
            </a:lnSpc>
            <a:spcBef>
              <a:spcPct val="0"/>
            </a:spcBef>
            <a:spcAft>
              <a:spcPct val="15000"/>
            </a:spcAft>
            <a:buClrTx/>
            <a:buSzTx/>
            <a:buFont typeface="+mj-lt"/>
            <a:buAutoNum type="arabicPeriod" startAt="2"/>
            <a:tabLst/>
            <a:defRPr/>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International Field Office Closures, including: </a:t>
          </a:r>
        </a:p>
        <a:p>
          <a:pPr marL="57150" marR="0" lvl="1" indent="-57150" algn="l" defTabSz="444500" eaLnBrk="1" fontAlgn="auto" latinLnBrk="0" hangingPunct="1">
            <a:lnSpc>
              <a:spcPct val="90000"/>
            </a:lnSpc>
            <a:spcBef>
              <a:spcPct val="0"/>
            </a:spcBef>
            <a:spcAft>
              <a:spcPct val="15000"/>
            </a:spcAft>
            <a:buClrTx/>
            <a:buSzTx/>
            <a:buFont typeface="+mj-lt"/>
            <a:buNone/>
            <a:tabLst/>
            <a:defRPr/>
          </a:pPr>
          <a:endParaRPr lang="en-US" sz="8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a:p>
          <a:pPr marL="274320" lvl="1" indent="-57150" algn="l" defTabSz="444500">
            <a:lnSpc>
              <a:spcPct val="90000"/>
            </a:lnSpc>
            <a:spcBef>
              <a:spcPct val="0"/>
            </a:spcBef>
            <a:spcAft>
              <a:spcPct val="15000"/>
            </a:spcAft>
            <a:buFont typeface="Wingdings" panose="05000000000000000000" pitchFamily="2" charset="2"/>
            <a:buChar char="§"/>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Equipment Disposition</a:t>
          </a:r>
        </a:p>
        <a:p>
          <a:pPr marL="274320" lvl="1" indent="-57150" algn="l" defTabSz="444500">
            <a:lnSpc>
              <a:spcPct val="90000"/>
            </a:lnSpc>
            <a:spcBef>
              <a:spcPct val="0"/>
            </a:spcBef>
            <a:spcAft>
              <a:spcPct val="15000"/>
            </a:spcAft>
            <a:buFont typeface="Wingdings" panose="05000000000000000000" pitchFamily="2" charset="2"/>
            <a:buNone/>
          </a:pPr>
          <a:endParaRPr lang="en-US" sz="8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a:p>
          <a:pPr marL="274320" lvl="1" indent="-57150" algn="l" defTabSz="444500">
            <a:lnSpc>
              <a:spcPct val="90000"/>
            </a:lnSpc>
            <a:spcBef>
              <a:spcPct val="0"/>
            </a:spcBef>
            <a:spcAft>
              <a:spcPct val="15000"/>
            </a:spcAft>
            <a:buFont typeface="Wingdings" panose="05000000000000000000" pitchFamily="2" charset="2"/>
            <a:buChar char="§"/>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Record Retention</a:t>
          </a:r>
        </a:p>
        <a:p>
          <a:pPr marL="274320" lvl="1" indent="-57150" algn="l" defTabSz="444500">
            <a:lnSpc>
              <a:spcPct val="90000"/>
            </a:lnSpc>
            <a:spcBef>
              <a:spcPct val="0"/>
            </a:spcBef>
            <a:spcAft>
              <a:spcPct val="15000"/>
            </a:spcAft>
            <a:buFont typeface="Wingdings" panose="05000000000000000000" pitchFamily="2" charset="2"/>
            <a:buNone/>
          </a:pPr>
          <a:endParaRPr lang="en-US" sz="8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a:p>
          <a:pPr marL="274320" lvl="1" indent="-57150" algn="l" defTabSz="444500">
            <a:lnSpc>
              <a:spcPct val="90000"/>
            </a:lnSpc>
            <a:spcBef>
              <a:spcPct val="0"/>
            </a:spcBef>
            <a:spcAft>
              <a:spcPct val="15000"/>
            </a:spcAft>
            <a:buFont typeface="Wingdings" panose="05000000000000000000" pitchFamily="2" charset="2"/>
            <a:buChar char="§"/>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Compliance with Local Laws</a:t>
          </a:r>
        </a:p>
      </dsp:txBody>
      <dsp:txXfrm>
        <a:off x="6188670" y="1039271"/>
        <a:ext cx="2592771" cy="2766960"/>
      </dsp:txXfrm>
    </dsp:sp>
    <dsp:sp modelId="{B2470793-7B3B-4F57-9D79-58040A3F0F72}">
      <dsp:nvSpPr>
        <dsp:cNvPr id="0" name=""/>
        <dsp:cNvSpPr/>
      </dsp:nvSpPr>
      <dsp:spPr>
        <a:xfrm>
          <a:off x="9138518" y="2965"/>
          <a:ext cx="2592771" cy="1037108"/>
        </a:xfrm>
        <a:prstGeom prst="rect">
          <a:avLst/>
        </a:prstGeom>
        <a:solidFill>
          <a:srgbClr val="314986"/>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Other</a:t>
          </a:r>
        </a:p>
      </dsp:txBody>
      <dsp:txXfrm>
        <a:off x="9138518" y="2965"/>
        <a:ext cx="2592771" cy="1037108"/>
      </dsp:txXfrm>
    </dsp:sp>
    <dsp:sp modelId="{854790B2-518A-4BBB-9540-0A0771CB6F3E}">
      <dsp:nvSpPr>
        <dsp:cNvPr id="0" name=""/>
        <dsp:cNvSpPr/>
      </dsp:nvSpPr>
      <dsp:spPr>
        <a:xfrm>
          <a:off x="9138518" y="1040074"/>
          <a:ext cx="2592771" cy="27669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44500">
            <a:lnSpc>
              <a:spcPct val="90000"/>
            </a:lnSpc>
            <a:spcBef>
              <a:spcPct val="0"/>
            </a:spcBef>
            <a:spcAft>
              <a:spcPct val="15000"/>
            </a:spcAft>
            <a:buFont typeface="+mj-lt"/>
            <a:buAutoNum type="arabicPeriod"/>
          </a:pPr>
          <a:r>
            <a:rPr lang="en-US" sz="11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Title VI Considerations, in coordination with General Counsel </a:t>
          </a:r>
        </a:p>
        <a:p>
          <a:pPr marL="57150" lvl="1" indent="-57150" algn="l" defTabSz="444500">
            <a:lnSpc>
              <a:spcPct val="90000"/>
            </a:lnSpc>
            <a:spcBef>
              <a:spcPct val="0"/>
            </a:spcBef>
            <a:spcAft>
              <a:spcPct val="15000"/>
            </a:spcAft>
            <a:buNone/>
          </a:pPr>
          <a:endPar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a:p>
          <a:pPr marL="57150" lvl="1" indent="-57150" algn="l" defTabSz="444500">
            <a:lnSpc>
              <a:spcPct val="90000"/>
            </a:lnSpc>
            <a:spcBef>
              <a:spcPct val="0"/>
            </a:spcBef>
            <a:spcAft>
              <a:spcPct val="15000"/>
            </a:spcAft>
            <a:buFont typeface="+mj-lt"/>
            <a:buAutoNum type="arabicPeriod" startAt="2"/>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Financial Sustainability Plans </a:t>
          </a:r>
        </a:p>
        <a:p>
          <a:pPr marL="57150" lvl="1" indent="-57150" algn="l" defTabSz="444500">
            <a:lnSpc>
              <a:spcPct val="90000"/>
            </a:lnSpc>
            <a:spcBef>
              <a:spcPct val="0"/>
            </a:spcBef>
            <a:spcAft>
              <a:spcPct val="15000"/>
            </a:spcAft>
            <a:buFont typeface="+mj-lt"/>
            <a:buNone/>
          </a:pPr>
          <a:endPar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a:p>
          <a:pPr marL="0" lvl="1" indent="-57150" algn="l" defTabSz="444500">
            <a:lnSpc>
              <a:spcPct val="90000"/>
            </a:lnSpc>
            <a:spcBef>
              <a:spcPct val="0"/>
            </a:spcBef>
            <a:spcAft>
              <a:spcPct val="15000"/>
            </a:spcAft>
            <a:buFont typeface="+mj-lt"/>
            <a:buAutoNum type="arabicPeriod" startAt="3"/>
          </a:pPr>
          <a:r>
            <a:rPr lang="en-US" sz="1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Assessment of Impacts to JHU related to Immigration Enforcement, Supply Chain Impacts and Tax-Exempt Status </a:t>
          </a:r>
        </a:p>
      </dsp:txBody>
      <dsp:txXfrm>
        <a:off x="9138518" y="1040074"/>
        <a:ext cx="2592771" cy="276696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6T15:57:17.20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6T15:57:17.61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6T15:57:17.20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6T15:57:17.61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6T15:57:17.20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6T15:57:17.61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9DFAF-8BB6-44E3-AA05-03546ACC9425}" type="datetimeFigureOut">
              <a:rPr lang="en-US" smtClean="0"/>
              <a:t>9/16/2025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EE9E3-081E-4460-A6B1-F154B29D56E4}" type="slidenum">
              <a:rPr lang="en-US" smtClean="0"/>
              <a:t>‹#›</a:t>
            </a:fld>
            <a:endParaRPr lang="en-US" dirty="0"/>
          </a:p>
        </p:txBody>
      </p:sp>
    </p:spTree>
    <p:extLst>
      <p:ext uri="{BB962C8B-B14F-4D97-AF65-F5344CB8AC3E}">
        <p14:creationId xmlns:p14="http://schemas.microsoft.com/office/powerpoint/2010/main" val="380236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EE9E3-081E-4460-A6B1-F154B29D56E4}" type="slidenum">
              <a:rPr lang="en-US" smtClean="0"/>
              <a:t>6</a:t>
            </a:fld>
            <a:endParaRPr lang="en-US" dirty="0"/>
          </a:p>
        </p:txBody>
      </p:sp>
    </p:spTree>
    <p:extLst>
      <p:ext uri="{BB962C8B-B14F-4D97-AF65-F5344CB8AC3E}">
        <p14:creationId xmlns:p14="http://schemas.microsoft.com/office/powerpoint/2010/main" val="1247691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DAAFF-288B-E494-6C1A-BD26A10E6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2FF87A-656F-C660-445E-F29E5EEE8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9BCB9-A519-6702-FFB9-A3E458E65F61}"/>
              </a:ext>
            </a:extLst>
          </p:cNvPr>
          <p:cNvSpPr>
            <a:spLocks noGrp="1"/>
          </p:cNvSpPr>
          <p:nvPr>
            <p:ph type="body" idx="1"/>
          </p:nvPr>
        </p:nvSpPr>
        <p:spPr/>
        <p:txBody>
          <a:bodyPr/>
          <a:lstStyle/>
          <a:p>
            <a:endParaRPr lang="en-US" sz="1600" b="1" dirty="0">
              <a:ea typeface="Calibri"/>
              <a:cs typeface="Calibri"/>
            </a:endParaRPr>
          </a:p>
        </p:txBody>
      </p:sp>
      <p:sp>
        <p:nvSpPr>
          <p:cNvPr id="4" name="Slide Number Placeholder 3">
            <a:extLst>
              <a:ext uri="{FF2B5EF4-FFF2-40B4-BE49-F238E27FC236}">
                <a16:creationId xmlns:a16="http://schemas.microsoft.com/office/drawing/2014/main" id="{996C2F22-8411-4DF9-F899-2CCBF113A8D0}"/>
              </a:ext>
            </a:extLst>
          </p:cNvPr>
          <p:cNvSpPr>
            <a:spLocks noGrp="1"/>
          </p:cNvSpPr>
          <p:nvPr>
            <p:ph type="sldNum" sz="quarter" idx="5"/>
          </p:nvPr>
        </p:nvSpPr>
        <p:spPr/>
        <p:txBody>
          <a:bodyPr/>
          <a:lstStyle/>
          <a:p>
            <a:fld id="{C12FA9FF-7BE1-4F3F-BEEE-64E50FB0EC18}" type="slidenum">
              <a:rPr lang="en-US" smtClean="0"/>
              <a:t>15</a:t>
            </a:fld>
            <a:endParaRPr lang="en-US"/>
          </a:p>
        </p:txBody>
      </p:sp>
    </p:spTree>
    <p:extLst>
      <p:ext uri="{BB962C8B-B14F-4D97-AF65-F5344CB8AC3E}">
        <p14:creationId xmlns:p14="http://schemas.microsoft.com/office/powerpoint/2010/main" val="3876994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77911-8FE3-805A-9E88-D881522B1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A2049-3F0C-9B4E-246B-105579524A8C}"/>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FC2FD088-EB02-7586-EB1A-3F202A8A81F2}"/>
              </a:ext>
            </a:extLst>
          </p:cNvPr>
          <p:cNvSpPr>
            <a:spLocks noGrp="1"/>
          </p:cNvSpPr>
          <p:nvPr>
            <p:ph type="body" idx="1"/>
          </p:nvPr>
        </p:nvSpPr>
        <p:spPr/>
        <p:txBody>
          <a:bodyPr/>
          <a:lstStyle/>
          <a:p>
            <a:endParaRPr lang="en-US" sz="1800"/>
          </a:p>
          <a:p>
            <a:pPr marL="174708" indent="-174708">
              <a:buFont typeface="Arial" panose="020B0604020202020204" pitchFamily="34" charset="0"/>
              <a:buChar char="•"/>
            </a:pPr>
            <a:endParaRPr lang="en-US" sz="1800"/>
          </a:p>
        </p:txBody>
      </p:sp>
      <p:sp>
        <p:nvSpPr>
          <p:cNvPr id="4" name="Slide Number Placeholder 3">
            <a:extLst>
              <a:ext uri="{FF2B5EF4-FFF2-40B4-BE49-F238E27FC236}">
                <a16:creationId xmlns:a16="http://schemas.microsoft.com/office/drawing/2014/main" id="{E27F9810-4BEF-95FE-DEBB-401E10B5F430}"/>
              </a:ext>
            </a:extLst>
          </p:cNvPr>
          <p:cNvSpPr>
            <a:spLocks noGrp="1"/>
          </p:cNvSpPr>
          <p:nvPr>
            <p:ph type="sldNum" sz="quarter" idx="5"/>
          </p:nvPr>
        </p:nvSpPr>
        <p:spPr/>
        <p:txBody>
          <a:bodyPr/>
          <a:lstStyle/>
          <a:p>
            <a:pPr defTabSz="931774">
              <a:defRPr/>
            </a:pPr>
            <a:fld id="{9FFAC77F-4DDB-0C4B-8DD7-1D1D50E47F58}"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818839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9E948-C3A9-0FDE-44E2-A7F7C802B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52AF4-2CB5-4E47-66CA-182F1461F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680E0E-68A9-317A-206A-9EE46CB52842}"/>
              </a:ext>
            </a:extLst>
          </p:cNvPr>
          <p:cNvSpPr>
            <a:spLocks noGrp="1"/>
          </p:cNvSpPr>
          <p:nvPr>
            <p:ph type="body" idx="1"/>
          </p:nvPr>
        </p:nvSpPr>
        <p:spPr/>
        <p:txBody>
          <a:bodyPr/>
          <a:lstStyle/>
          <a:p>
            <a:r>
              <a:rPr lang="en-US" sz="1600" b="1" dirty="0">
                <a:ea typeface="Calibri"/>
                <a:cs typeface="Calibri"/>
              </a:rPr>
              <a:t>Jeremy</a:t>
            </a:r>
          </a:p>
        </p:txBody>
      </p:sp>
      <p:sp>
        <p:nvSpPr>
          <p:cNvPr id="4" name="Slide Number Placeholder 3">
            <a:extLst>
              <a:ext uri="{FF2B5EF4-FFF2-40B4-BE49-F238E27FC236}">
                <a16:creationId xmlns:a16="http://schemas.microsoft.com/office/drawing/2014/main" id="{6A54023C-C1C7-664C-9A91-38BC4811CB4B}"/>
              </a:ext>
            </a:extLst>
          </p:cNvPr>
          <p:cNvSpPr>
            <a:spLocks noGrp="1"/>
          </p:cNvSpPr>
          <p:nvPr>
            <p:ph type="sldNum" sz="quarter" idx="5"/>
          </p:nvPr>
        </p:nvSpPr>
        <p:spPr/>
        <p:txBody>
          <a:bodyPr/>
          <a:lstStyle/>
          <a:p>
            <a:fld id="{C12FA9FF-7BE1-4F3F-BEEE-64E50FB0EC18}" type="slidenum">
              <a:rPr lang="en-US" smtClean="0"/>
              <a:t>17</a:t>
            </a:fld>
            <a:endParaRPr lang="en-US"/>
          </a:p>
        </p:txBody>
      </p:sp>
    </p:spTree>
    <p:extLst>
      <p:ext uri="{BB962C8B-B14F-4D97-AF65-F5344CB8AC3E}">
        <p14:creationId xmlns:p14="http://schemas.microsoft.com/office/powerpoint/2010/main" val="752883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Cindy – COGR doesn't own the initiative</a:t>
            </a:r>
          </a:p>
        </p:txBody>
      </p:sp>
      <p:sp>
        <p:nvSpPr>
          <p:cNvPr id="4" name="Slide Number Placeholder 3"/>
          <p:cNvSpPr>
            <a:spLocks noGrp="1"/>
          </p:cNvSpPr>
          <p:nvPr>
            <p:ph type="sldNum" sz="quarter" idx="5"/>
          </p:nvPr>
        </p:nvSpPr>
        <p:spPr/>
        <p:txBody>
          <a:bodyPr/>
          <a:lstStyle/>
          <a:p>
            <a:fld id="{C12FA9FF-7BE1-4F3F-BEEE-64E50FB0EC18}" type="slidenum">
              <a:rPr lang="en-US" smtClean="0"/>
              <a:t>18</a:t>
            </a:fld>
            <a:endParaRPr lang="en-US"/>
          </a:p>
        </p:txBody>
      </p:sp>
    </p:spTree>
    <p:extLst>
      <p:ext uri="{BB962C8B-B14F-4D97-AF65-F5344CB8AC3E}">
        <p14:creationId xmlns:p14="http://schemas.microsoft.com/office/powerpoint/2010/main" val="2506199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 - I won’t go into details.  </a:t>
            </a:r>
            <a:r>
              <a:rPr lang="en-US"/>
              <a:t>GRO 15%</a:t>
            </a:r>
            <a:endParaRPr lang="en-US" dirty="0"/>
          </a:p>
        </p:txBody>
      </p:sp>
      <p:sp>
        <p:nvSpPr>
          <p:cNvPr id="4" name="Slide Number Placeholder 3"/>
          <p:cNvSpPr>
            <a:spLocks noGrp="1"/>
          </p:cNvSpPr>
          <p:nvPr>
            <p:ph type="sldNum" sz="quarter" idx="5"/>
          </p:nvPr>
        </p:nvSpPr>
        <p:spPr/>
        <p:txBody>
          <a:bodyPr/>
          <a:lstStyle/>
          <a:p>
            <a:fld id="{C12FA9FF-7BE1-4F3F-BEEE-64E50FB0EC18}" type="slidenum">
              <a:rPr lang="en-US" smtClean="0"/>
              <a:t>19</a:t>
            </a:fld>
            <a:endParaRPr lang="en-US"/>
          </a:p>
        </p:txBody>
      </p:sp>
    </p:spTree>
    <p:extLst>
      <p:ext uri="{BB962C8B-B14F-4D97-AF65-F5344CB8AC3E}">
        <p14:creationId xmlns:p14="http://schemas.microsoft.com/office/powerpoint/2010/main" val="231655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really the only difference between Basic and Expanded is Essential Research Performance Support, and there it is really only two subcategories. Clarify ERPS Research Compliance vs GRO RC</a:t>
            </a:r>
          </a:p>
        </p:txBody>
      </p:sp>
      <p:sp>
        <p:nvSpPr>
          <p:cNvPr id="4" name="Slide Number Placeholder 3"/>
          <p:cNvSpPr>
            <a:spLocks noGrp="1"/>
          </p:cNvSpPr>
          <p:nvPr>
            <p:ph type="sldNum" sz="quarter" idx="5"/>
          </p:nvPr>
        </p:nvSpPr>
        <p:spPr/>
        <p:txBody>
          <a:bodyPr/>
          <a:lstStyle/>
          <a:p>
            <a:fld id="{C12FA9FF-7BE1-4F3F-BEEE-64E50FB0EC18}" type="slidenum">
              <a:rPr lang="en-US" smtClean="0"/>
              <a:t>20</a:t>
            </a:fld>
            <a:endParaRPr lang="en-US"/>
          </a:p>
        </p:txBody>
      </p:sp>
    </p:spTree>
    <p:extLst>
      <p:ext uri="{BB962C8B-B14F-4D97-AF65-F5344CB8AC3E}">
        <p14:creationId xmlns:p14="http://schemas.microsoft.com/office/powerpoint/2010/main" val="3186641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 10% is low  - look at facilities component now</a:t>
            </a:r>
          </a:p>
        </p:txBody>
      </p:sp>
      <p:sp>
        <p:nvSpPr>
          <p:cNvPr id="4" name="Slide Number Placeholder 3"/>
          <p:cNvSpPr>
            <a:spLocks noGrp="1"/>
          </p:cNvSpPr>
          <p:nvPr>
            <p:ph type="sldNum" sz="quarter" idx="5"/>
          </p:nvPr>
        </p:nvSpPr>
        <p:spPr/>
        <p:txBody>
          <a:bodyPr/>
          <a:lstStyle/>
          <a:p>
            <a:fld id="{C12FA9FF-7BE1-4F3F-BEEE-64E50FB0EC18}" type="slidenum">
              <a:rPr lang="en-US" smtClean="0"/>
              <a:t>21</a:t>
            </a:fld>
            <a:endParaRPr lang="en-US"/>
          </a:p>
        </p:txBody>
      </p:sp>
    </p:spTree>
    <p:extLst>
      <p:ext uri="{BB962C8B-B14F-4D97-AF65-F5344CB8AC3E}">
        <p14:creationId xmlns:p14="http://schemas.microsoft.com/office/powerpoint/2010/main" val="3000403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a:t>I</a:t>
            </a:r>
            <a:r>
              <a:rPr lang="en-US" sz="1600" b="1" kern="1200">
                <a:solidFill>
                  <a:schemeClr val="tx1"/>
                </a:solidFill>
                <a:effectLst/>
                <a:latin typeface="+mn-lt"/>
                <a:ea typeface="+mn-ea"/>
                <a:cs typeface="+mn-cs"/>
              </a:rPr>
              <a:t> think we can all agree that basic allocability requirements will never go away. (i.e. The research community didn't just make up cost accounting and there are foundational principles we have to adhere to, unless perhaps the government is willing to move to fixed amount awards). With that in mind the Costing committee has divided into four subgroups and invited to join each several other experts in this profession, to dig in on the four categories of FAIR model Essential Research Performance Support.</a:t>
            </a:r>
            <a:endParaRPr lang="en-US" sz="1600" b="1">
              <a:ea typeface="Calibri"/>
              <a:cs typeface="Calibri"/>
            </a:endParaRPr>
          </a:p>
        </p:txBody>
      </p:sp>
      <p:sp>
        <p:nvSpPr>
          <p:cNvPr id="4" name="Slide Number Placeholder 3"/>
          <p:cNvSpPr>
            <a:spLocks noGrp="1"/>
          </p:cNvSpPr>
          <p:nvPr>
            <p:ph type="sldNum" sz="quarter" idx="5"/>
          </p:nvPr>
        </p:nvSpPr>
        <p:spPr/>
        <p:txBody>
          <a:bodyPr/>
          <a:lstStyle/>
          <a:p>
            <a:fld id="{C12FA9FF-7BE1-4F3F-BEEE-64E50FB0EC18}" type="slidenum">
              <a:rPr lang="en-US" smtClean="0"/>
              <a:t>22</a:t>
            </a:fld>
            <a:endParaRPr lang="en-US"/>
          </a:p>
        </p:txBody>
      </p:sp>
    </p:spTree>
    <p:extLst>
      <p:ext uri="{BB962C8B-B14F-4D97-AF65-F5344CB8AC3E}">
        <p14:creationId xmlns:p14="http://schemas.microsoft.com/office/powerpoint/2010/main" val="3423863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3E752-2BF0-5F48-A2E3-43AFA81E8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F5E67-9B2D-751F-BC1B-30A60FA3C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8E915F-D08C-8C2D-87AD-A0879A77F07B}"/>
              </a:ext>
            </a:extLst>
          </p:cNvPr>
          <p:cNvSpPr>
            <a:spLocks noGrp="1"/>
          </p:cNvSpPr>
          <p:nvPr>
            <p:ph type="body" idx="1"/>
          </p:nvPr>
        </p:nvSpPr>
        <p:spPr/>
        <p:txBody>
          <a:bodyPr/>
          <a:lstStyle/>
          <a:p>
            <a:endParaRPr lang="en-US" sz="1600" b="1">
              <a:ea typeface="Calibri"/>
              <a:cs typeface="Calibri"/>
            </a:endParaRPr>
          </a:p>
        </p:txBody>
      </p:sp>
      <p:sp>
        <p:nvSpPr>
          <p:cNvPr id="4" name="Slide Number Placeholder 3">
            <a:extLst>
              <a:ext uri="{FF2B5EF4-FFF2-40B4-BE49-F238E27FC236}">
                <a16:creationId xmlns:a16="http://schemas.microsoft.com/office/drawing/2014/main" id="{F62E83C8-FDA9-4F6E-A29B-60670822B2BF}"/>
              </a:ext>
            </a:extLst>
          </p:cNvPr>
          <p:cNvSpPr>
            <a:spLocks noGrp="1"/>
          </p:cNvSpPr>
          <p:nvPr>
            <p:ph type="sldNum" sz="quarter" idx="5"/>
          </p:nvPr>
        </p:nvSpPr>
        <p:spPr/>
        <p:txBody>
          <a:bodyPr/>
          <a:lstStyle/>
          <a:p>
            <a:fld id="{C12FA9FF-7BE1-4F3F-BEEE-64E50FB0EC18}" type="slidenum">
              <a:rPr lang="en-US" smtClean="0"/>
              <a:t>23</a:t>
            </a:fld>
            <a:endParaRPr lang="en-US"/>
          </a:p>
        </p:txBody>
      </p:sp>
    </p:spTree>
    <p:extLst>
      <p:ext uri="{BB962C8B-B14F-4D97-AF65-F5344CB8AC3E}">
        <p14:creationId xmlns:p14="http://schemas.microsoft.com/office/powerpoint/2010/main" val="313735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implemented as proposed,</a:t>
            </a:r>
            <a:r>
              <a:rPr lang="en-US" dirty="0">
                <a:ea typeface="Calibri"/>
                <a:cs typeface="Calibri"/>
              </a:rPr>
              <a:t> for a particular project with a budget cap, there may be less budget for direct costs. Or if there is as much for direct cost, there could be fewer funded projects. But there is no reason to think an institution is going to subsidize less in total than it does now. </a:t>
            </a:r>
            <a:r>
              <a:rPr lang="en-US" dirty="0">
                <a:solidFill>
                  <a:srgbClr val="606060"/>
                </a:solidFill>
              </a:rPr>
              <a:t>Federal data show that colleges and universities pay for 25% of total academic R&amp;D expenditures from their own funds. In FY23, this institutional contribution to pay for the R&amp;D they perform amounted to $27.7 billion, including $6.8 billion in unreimbursed F&amp;A costs</a:t>
            </a:r>
            <a:endParaRPr lang="en-US" dirty="0"/>
          </a:p>
          <a:p>
            <a:r>
              <a:rPr lang="en-US" dirty="0">
                <a:ea typeface="Calibri"/>
                <a:cs typeface="Calibri"/>
              </a:rPr>
              <a:t>Fed $s for research + Inst $s for research = 1 big pie. There will be </a:t>
            </a:r>
            <a:r>
              <a:rPr lang="en-US" dirty="0" err="1">
                <a:ea typeface="Calibri"/>
                <a:cs typeface="Calibri"/>
              </a:rPr>
              <a:t>reslicing</a:t>
            </a:r>
            <a:r>
              <a:rPr lang="en-US" dirty="0">
                <a:ea typeface="Calibri"/>
                <a:cs typeface="Calibri"/>
              </a:rPr>
              <a:t> but the model doesn't change the size of the pie.</a:t>
            </a:r>
            <a:endParaRPr lang="en-US" dirty="0"/>
          </a:p>
        </p:txBody>
      </p:sp>
      <p:sp>
        <p:nvSpPr>
          <p:cNvPr id="4" name="Slide Number Placeholder 3"/>
          <p:cNvSpPr>
            <a:spLocks noGrp="1"/>
          </p:cNvSpPr>
          <p:nvPr>
            <p:ph type="sldNum" sz="quarter" idx="5"/>
          </p:nvPr>
        </p:nvSpPr>
        <p:spPr/>
        <p:txBody>
          <a:bodyPr/>
          <a:lstStyle/>
          <a:p>
            <a:fld id="{C12FA9FF-7BE1-4F3F-BEEE-64E50FB0EC18}" type="slidenum">
              <a:rPr lang="en-US" smtClean="0"/>
              <a:t>24</a:t>
            </a:fld>
            <a:endParaRPr lang="en-US"/>
          </a:p>
        </p:txBody>
      </p:sp>
    </p:spTree>
    <p:extLst>
      <p:ext uri="{BB962C8B-B14F-4D97-AF65-F5344CB8AC3E}">
        <p14:creationId xmlns:p14="http://schemas.microsoft.com/office/powerpoint/2010/main" val="376994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80B0F-C9E5-57C9-1DEE-839F66527C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F86CC-A530-C55A-9361-8EECAA7A6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7C20EA-B2DF-185D-8B18-DEEA98DAE2E8}"/>
              </a:ext>
            </a:extLst>
          </p:cNvPr>
          <p:cNvSpPr>
            <a:spLocks noGrp="1"/>
          </p:cNvSpPr>
          <p:nvPr>
            <p:ph type="body" idx="1"/>
          </p:nvPr>
        </p:nvSpPr>
        <p:spPr/>
        <p:txBody>
          <a:bodyPr/>
          <a:lstStyle/>
          <a:p>
            <a:endParaRPr lang="en-US" sz="1600" b="1" dirty="0"/>
          </a:p>
        </p:txBody>
      </p:sp>
      <p:sp>
        <p:nvSpPr>
          <p:cNvPr id="4" name="Slide Number Placeholder 3">
            <a:extLst>
              <a:ext uri="{FF2B5EF4-FFF2-40B4-BE49-F238E27FC236}">
                <a16:creationId xmlns:a16="http://schemas.microsoft.com/office/drawing/2014/main" id="{6EBF980F-D308-3B52-63A1-09D3560CF073}"/>
              </a:ext>
            </a:extLst>
          </p:cNvPr>
          <p:cNvSpPr>
            <a:spLocks noGrp="1"/>
          </p:cNvSpPr>
          <p:nvPr>
            <p:ph type="sldNum" sz="quarter" idx="5"/>
          </p:nvPr>
        </p:nvSpPr>
        <p:spPr/>
        <p:txBody>
          <a:bodyPr/>
          <a:lstStyle/>
          <a:p>
            <a:fld id="{C12FA9FF-7BE1-4F3F-BEEE-64E50FB0EC18}" type="slidenum">
              <a:rPr lang="en-US" smtClean="0"/>
              <a:t>7</a:t>
            </a:fld>
            <a:endParaRPr lang="en-US"/>
          </a:p>
        </p:txBody>
      </p:sp>
    </p:spTree>
    <p:extLst>
      <p:ext uri="{BB962C8B-B14F-4D97-AF65-F5344CB8AC3E}">
        <p14:creationId xmlns:p14="http://schemas.microsoft.com/office/powerpoint/2010/main" val="1477662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4702E-0C0D-DB52-D000-A336072A3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5F6E2-E42B-0F25-DA21-E5CF0A36AF39}"/>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E70486F0-B59D-DB99-6886-E0EA0D7E9768}"/>
              </a:ext>
            </a:extLst>
          </p:cNvPr>
          <p:cNvSpPr>
            <a:spLocks noGrp="1"/>
          </p:cNvSpPr>
          <p:nvPr>
            <p:ph type="body" idx="1"/>
          </p:nvPr>
        </p:nvSpPr>
        <p:spPr/>
        <p:txBody>
          <a:bodyPr/>
          <a:lstStyle/>
          <a:p>
            <a:pPr marL="174708" indent="-174708">
              <a:buFont typeface="Arial" panose="020B0604020202020204" pitchFamily="34" charset="0"/>
              <a:buChar char="•"/>
            </a:pPr>
            <a:endParaRPr lang="en-US" sz="1400" dirty="0"/>
          </a:p>
        </p:txBody>
      </p:sp>
      <p:sp>
        <p:nvSpPr>
          <p:cNvPr id="4" name="Slide Number Placeholder 3">
            <a:extLst>
              <a:ext uri="{FF2B5EF4-FFF2-40B4-BE49-F238E27FC236}">
                <a16:creationId xmlns:a16="http://schemas.microsoft.com/office/drawing/2014/main" id="{4DE965D6-294C-EF68-60E4-F07DC5115A11}"/>
              </a:ext>
            </a:extLst>
          </p:cNvPr>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FFAC77F-4DDB-0C4B-8DD7-1D1D50E47F5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208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AC77F-4DDB-0C4B-8DD7-1D1D50E47F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577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2FA9FF-7BE1-4F3F-BEEE-64E50FB0EC18}" type="slidenum">
              <a:rPr lang="en-US" smtClean="0"/>
              <a:t>27</a:t>
            </a:fld>
            <a:endParaRPr lang="en-US"/>
          </a:p>
        </p:txBody>
      </p:sp>
    </p:spTree>
    <p:extLst>
      <p:ext uri="{BB962C8B-B14F-4D97-AF65-F5344CB8AC3E}">
        <p14:creationId xmlns:p14="http://schemas.microsoft.com/office/powerpoint/2010/main" val="4213641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t>This is where the leveraging happens – COGR’s Committees.</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COGR origins as a committee is critical to who we are today.</a:t>
            </a:r>
          </a:p>
          <a:p>
            <a:pPr marL="171450" indent="-171450">
              <a:buFont typeface="Arial" panose="020B0604020202020204" pitchFamily="34" charset="0"/>
              <a:buChar char="•"/>
            </a:pPr>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COGR’s Committee are the horsepower of the staff engine that leads COGR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Our committees consist of </a:t>
            </a:r>
            <a:r>
              <a:rPr lang="en-US" sz="1200" u="sng"/>
              <a:t>~</a:t>
            </a:r>
            <a:r>
              <a:rPr lang="en-US" sz="1200"/>
              <a:t>48 committee members who are VERY engaged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As this slide indicates we have 4 committees organized into key issue areas.  </a:t>
            </a:r>
            <a:r>
              <a:rPr lang="en-US" sz="1200">
                <a:cs typeface="Calibri"/>
              </a:rPr>
              <a:t>Also form/use of working groups that tap individuals beyond the committees</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Some overlap at times on cross cutting issues such as Research Security, Uniform Guidance </a:t>
            </a:r>
            <a:endParaRPr lang="en-US" sz="1200">
              <a:cs typeface="Calibri"/>
            </a:endParaRPr>
          </a:p>
          <a:p>
            <a:endParaRPr lang="en-US"/>
          </a:p>
        </p:txBody>
      </p:sp>
      <p:sp>
        <p:nvSpPr>
          <p:cNvPr id="4" name="Slide Number Placeholder 3"/>
          <p:cNvSpPr>
            <a:spLocks noGrp="1"/>
          </p:cNvSpPr>
          <p:nvPr>
            <p:ph type="sldNum" sz="quarter" idx="5"/>
          </p:nvPr>
        </p:nvSpPr>
        <p:spPr/>
        <p:txBody>
          <a:bodyPr/>
          <a:lstStyle/>
          <a:p>
            <a:fld id="{C93F2513-C52F-4CCB-B002-0C14F16C5126}" type="slidenum">
              <a:rPr lang="en-US" smtClean="0"/>
              <a:t>8</a:t>
            </a:fld>
            <a:endParaRPr lang="en-US"/>
          </a:p>
        </p:txBody>
      </p:sp>
    </p:spTree>
    <p:extLst>
      <p:ext uri="{BB962C8B-B14F-4D97-AF65-F5344CB8AC3E}">
        <p14:creationId xmlns:p14="http://schemas.microsoft.com/office/powerpoint/2010/main" val="228466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0D0B5-6F05-2C93-EB60-04C55711D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7154F-24EF-20CB-DE5C-264F2F870A4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D00B9AA-1E88-92B9-19B8-57B5DBDCFCC5}"/>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chemeClr val="accent1">
                  <a:lumMod val="50000"/>
                </a:schemeClr>
              </a:solidFill>
            </a:endParaRPr>
          </a:p>
        </p:txBody>
      </p:sp>
      <p:sp>
        <p:nvSpPr>
          <p:cNvPr id="4" name="Slide Number Placeholder 3">
            <a:extLst>
              <a:ext uri="{FF2B5EF4-FFF2-40B4-BE49-F238E27FC236}">
                <a16:creationId xmlns:a16="http://schemas.microsoft.com/office/drawing/2014/main" id="{3FA4F32C-85AC-26E7-4147-C2D03A6F7B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AC77F-4DDB-0C4B-8DD7-1D1D50E47F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27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451EF-4535-07E8-616D-52F2E5AE5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8663F-8953-B280-7B81-6EDFCB04981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1D59E95-6596-87CB-25FD-0190CFC47CE0}"/>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chemeClr val="accent1">
                  <a:lumMod val="50000"/>
                </a:schemeClr>
              </a:solidFill>
            </a:endParaRPr>
          </a:p>
        </p:txBody>
      </p:sp>
      <p:sp>
        <p:nvSpPr>
          <p:cNvPr id="4" name="Slide Number Placeholder 3">
            <a:extLst>
              <a:ext uri="{FF2B5EF4-FFF2-40B4-BE49-F238E27FC236}">
                <a16:creationId xmlns:a16="http://schemas.microsoft.com/office/drawing/2014/main" id="{F2BA3DCF-A634-C84A-1922-6DC6A6F65E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AC77F-4DDB-0C4B-8DD7-1D1D50E47F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772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9D6E0-D112-2079-9A3F-CF96DC9AE9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E2416-4137-A969-1474-93D96EB94CF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B743FF6-A5A7-9BC6-73FE-79A0A1017446}"/>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chemeClr val="accent1">
                  <a:lumMod val="50000"/>
                </a:schemeClr>
              </a:solidFill>
            </a:endParaRPr>
          </a:p>
        </p:txBody>
      </p:sp>
      <p:sp>
        <p:nvSpPr>
          <p:cNvPr id="4" name="Slide Number Placeholder 3">
            <a:extLst>
              <a:ext uri="{FF2B5EF4-FFF2-40B4-BE49-F238E27FC236}">
                <a16:creationId xmlns:a16="http://schemas.microsoft.com/office/drawing/2014/main" id="{2FCE4C60-9794-F64A-B51D-5AA18502B9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AC77F-4DDB-0C4B-8DD7-1D1D50E47F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92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26056-0C0F-9479-11A6-1268309CC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E7E9B-A2F7-435F-FB49-87A4DD8CF7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B9EF34-1636-1EA0-E026-340020FDD035}"/>
              </a:ext>
            </a:extLst>
          </p:cNvPr>
          <p:cNvSpPr>
            <a:spLocks noGrp="1"/>
          </p:cNvSpPr>
          <p:nvPr>
            <p:ph type="body" idx="1"/>
          </p:nvPr>
        </p:nvSpPr>
        <p:spPr/>
        <p:txBody>
          <a:bodyPr/>
          <a:lstStyle/>
          <a:p>
            <a:endParaRPr lang="en-US" sz="1600" b="1">
              <a:ea typeface="Calibri"/>
              <a:cs typeface="Calibri"/>
            </a:endParaRPr>
          </a:p>
        </p:txBody>
      </p:sp>
      <p:sp>
        <p:nvSpPr>
          <p:cNvPr id="4" name="Slide Number Placeholder 3">
            <a:extLst>
              <a:ext uri="{FF2B5EF4-FFF2-40B4-BE49-F238E27FC236}">
                <a16:creationId xmlns:a16="http://schemas.microsoft.com/office/drawing/2014/main" id="{C9804D82-55A5-1887-8309-CD68924ACCC9}"/>
              </a:ext>
            </a:extLst>
          </p:cNvPr>
          <p:cNvSpPr>
            <a:spLocks noGrp="1"/>
          </p:cNvSpPr>
          <p:nvPr>
            <p:ph type="sldNum" sz="quarter" idx="5"/>
          </p:nvPr>
        </p:nvSpPr>
        <p:spPr/>
        <p:txBody>
          <a:bodyPr/>
          <a:lstStyle/>
          <a:p>
            <a:fld id="{C12FA9FF-7BE1-4F3F-BEEE-64E50FB0EC18}" type="slidenum">
              <a:rPr lang="en-US" smtClean="0"/>
              <a:t>12</a:t>
            </a:fld>
            <a:endParaRPr lang="en-US"/>
          </a:p>
        </p:txBody>
      </p:sp>
    </p:spTree>
    <p:extLst>
      <p:ext uri="{BB962C8B-B14F-4D97-AF65-F5344CB8AC3E}">
        <p14:creationId xmlns:p14="http://schemas.microsoft.com/office/powerpoint/2010/main" val="2550207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EF2EC-6AB2-0B62-EC7A-BFA1E598F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430F4-64B9-C152-657B-79EDC428C6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DFC30B-2887-E351-F13D-5DC3E072F277}"/>
              </a:ext>
            </a:extLst>
          </p:cNvPr>
          <p:cNvSpPr>
            <a:spLocks noGrp="1"/>
          </p:cNvSpPr>
          <p:nvPr>
            <p:ph type="body" idx="1"/>
          </p:nvPr>
        </p:nvSpPr>
        <p:spPr/>
        <p:txBody>
          <a:bodyPr/>
          <a:lstStyle/>
          <a:p>
            <a:r>
              <a:rPr lang="en-US" sz="1600" b="1">
                <a:ea typeface="Calibri"/>
                <a:cs typeface="Calibri"/>
              </a:rPr>
              <a:t>Jeremy, Krystina, Nate</a:t>
            </a:r>
          </a:p>
        </p:txBody>
      </p:sp>
      <p:sp>
        <p:nvSpPr>
          <p:cNvPr id="4" name="Slide Number Placeholder 3">
            <a:extLst>
              <a:ext uri="{FF2B5EF4-FFF2-40B4-BE49-F238E27FC236}">
                <a16:creationId xmlns:a16="http://schemas.microsoft.com/office/drawing/2014/main" id="{531229F0-490A-791E-A845-7FC23E9AC6E8}"/>
              </a:ext>
            </a:extLst>
          </p:cNvPr>
          <p:cNvSpPr>
            <a:spLocks noGrp="1"/>
          </p:cNvSpPr>
          <p:nvPr>
            <p:ph type="sldNum" sz="quarter" idx="5"/>
          </p:nvPr>
        </p:nvSpPr>
        <p:spPr/>
        <p:txBody>
          <a:bodyPr/>
          <a:lstStyle/>
          <a:p>
            <a:fld id="{C12FA9FF-7BE1-4F3F-BEEE-64E50FB0EC18}" type="slidenum">
              <a:rPr lang="en-US" smtClean="0"/>
              <a:t>13</a:t>
            </a:fld>
            <a:endParaRPr lang="en-US"/>
          </a:p>
        </p:txBody>
      </p:sp>
    </p:spTree>
    <p:extLst>
      <p:ext uri="{BB962C8B-B14F-4D97-AF65-F5344CB8AC3E}">
        <p14:creationId xmlns:p14="http://schemas.microsoft.com/office/powerpoint/2010/main" val="402293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611EB-CC57-47A3-76A6-5F25F8E03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B5749-45F5-BA8E-41F4-1FCFD644E367}"/>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89279B0E-10F3-C95E-0ED9-E704E9941066}"/>
              </a:ext>
            </a:extLst>
          </p:cNvPr>
          <p:cNvSpPr>
            <a:spLocks noGrp="1"/>
          </p:cNvSpPr>
          <p:nvPr>
            <p:ph type="body" idx="1"/>
          </p:nvPr>
        </p:nvSpPr>
        <p:spPr/>
        <p:txBody>
          <a:bodyPr/>
          <a:lstStyle/>
          <a:p>
            <a:endParaRPr lang="en-US" sz="1400"/>
          </a:p>
        </p:txBody>
      </p:sp>
      <p:sp>
        <p:nvSpPr>
          <p:cNvPr id="4" name="Slide Number Placeholder 3">
            <a:extLst>
              <a:ext uri="{FF2B5EF4-FFF2-40B4-BE49-F238E27FC236}">
                <a16:creationId xmlns:a16="http://schemas.microsoft.com/office/drawing/2014/main" id="{63F85249-0386-D580-5AE1-5E1D5E970BFA}"/>
              </a:ext>
            </a:extLst>
          </p:cNvPr>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FFAC77F-4DDB-0C4B-8DD7-1D1D50E47F5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573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153F44-6F82-01EF-85E2-77F109BDDA0B}"/>
              </a:ext>
            </a:extLst>
          </p:cNvPr>
          <p:cNvSpPr>
            <a:spLocks noGrp="1"/>
          </p:cNvSpPr>
          <p:nvPr>
            <p:ph type="dt" sz="half" idx="10"/>
          </p:nvPr>
        </p:nvSpPr>
        <p:spPr>
          <a:xfrm>
            <a:off x="838200" y="6356350"/>
            <a:ext cx="2743200" cy="365125"/>
          </a:xfrm>
          <a:prstGeom prst="rect">
            <a:avLst/>
          </a:prstGeom>
        </p:spPr>
        <p:txBody>
          <a:bodyPr/>
          <a:lstStyle/>
          <a:p>
            <a:fld id="{24C5B2C3-793A-0643-8092-D5177A4F69DE}" type="datetimeFigureOut">
              <a:rPr lang="en-US" smtClean="0"/>
              <a:t>9/16/2025</a:t>
            </a:fld>
            <a:endParaRPr lang="en-US" dirty="0"/>
          </a:p>
        </p:txBody>
      </p:sp>
      <p:sp>
        <p:nvSpPr>
          <p:cNvPr id="5" name="Footer Placeholder 4">
            <a:extLst>
              <a:ext uri="{FF2B5EF4-FFF2-40B4-BE49-F238E27FC236}">
                <a16:creationId xmlns:a16="http://schemas.microsoft.com/office/drawing/2014/main" id="{8D3F79B1-5CF0-75C3-4064-D3175C7CDB0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6AC96E6-0A10-F393-A03C-C5FCA1D494E9}"/>
              </a:ext>
            </a:extLst>
          </p:cNvPr>
          <p:cNvSpPr>
            <a:spLocks noGrp="1"/>
          </p:cNvSpPr>
          <p:nvPr>
            <p:ph type="sldNum" sz="quarter" idx="12"/>
          </p:nvPr>
        </p:nvSpPr>
        <p:spPr/>
        <p:txBody>
          <a:bodyPr/>
          <a:lstStyle/>
          <a:p>
            <a:fld id="{3AAA44ED-9197-814F-BA75-E2BCE3B496B8}" type="slidenum">
              <a:rPr lang="en-US" smtClean="0"/>
              <a:t>‹#›</a:t>
            </a:fld>
            <a:endParaRPr lang="en-US" dirty="0"/>
          </a:p>
        </p:txBody>
      </p:sp>
      <p:pic>
        <p:nvPicPr>
          <p:cNvPr id="8" name="Picture 7" descr="A blue background with white text and blue and orange stripes&#10;&#10;AI-generated content may be incorrect.">
            <a:extLst>
              <a:ext uri="{FF2B5EF4-FFF2-40B4-BE49-F238E27FC236}">
                <a16:creationId xmlns:a16="http://schemas.microsoft.com/office/drawing/2014/main" id="{B24EBAC4-546A-88E5-DA6A-6A28C8BA619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5085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CA4A-9850-F974-C95D-B473E1471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ABAD17-BC13-D726-C0A8-A47DBDFA78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68D42A1-0D01-B28E-0652-D96A49E36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516701B-B72A-430F-AAA9-DB3C677FD50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31357F7-F7CB-2CA3-0946-2CE6C5691598}"/>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324926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C6F62-9C9E-57FE-7091-BC2D1B23F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5FB14D-AF3B-E142-3692-A1E3E5B55F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8E7EFD-14BC-CF90-3488-FC97421261F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D64DFDA-DD63-5F56-BBFB-847A7709119A}"/>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200957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21A373-8E26-6FFD-E70F-DB228A126C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57991B-ABA6-47C8-2834-6534394E5E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3A0793F-3834-4509-40CA-485D027152F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CECF1C1-2660-15F3-52B2-69F6A82A5046}"/>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2839275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9332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B56DB-94EA-F440-A2D7-5CAE3F57DB15}"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2A85A-435B-8043-BA29-7633ADFD006F}" type="slidenum">
              <a:rPr lang="en-US" smtClean="0"/>
              <a:t>‹#›</a:t>
            </a:fld>
            <a:endParaRPr lang="en-US"/>
          </a:p>
        </p:txBody>
      </p:sp>
    </p:spTree>
    <p:extLst>
      <p:ext uri="{BB962C8B-B14F-4D97-AF65-F5344CB8AC3E}">
        <p14:creationId xmlns:p14="http://schemas.microsoft.com/office/powerpoint/2010/main" val="33649249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BDBB-0E33-774D-8B04-D0A32A5D6B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BDE94-F2FB-924C-A6DC-81DF1B57FA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160B8-53EA-2B48-967B-78AA26A556CC}"/>
              </a:ext>
            </a:extLst>
          </p:cNvPr>
          <p:cNvSpPr>
            <a:spLocks noGrp="1"/>
          </p:cNvSpPr>
          <p:nvPr>
            <p:ph type="dt" sz="half" idx="10"/>
          </p:nvPr>
        </p:nvSpPr>
        <p:spPr/>
        <p:txBody>
          <a:bodyPr/>
          <a:lstStyle/>
          <a:p>
            <a:fld id="{D8FB56DB-94EA-F440-A2D7-5CAE3F57DB15}" type="datetimeFigureOut">
              <a:rPr lang="en-US" smtClean="0"/>
              <a:t>9/16/2025</a:t>
            </a:fld>
            <a:endParaRPr lang="en-US"/>
          </a:p>
        </p:txBody>
      </p:sp>
      <p:sp>
        <p:nvSpPr>
          <p:cNvPr id="5" name="Footer Placeholder 4">
            <a:extLst>
              <a:ext uri="{FF2B5EF4-FFF2-40B4-BE49-F238E27FC236}">
                <a16:creationId xmlns:a16="http://schemas.microsoft.com/office/drawing/2014/main" id="{5AB99735-5BED-C34F-BD91-FC34C6768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A61D6-B3CC-E34D-B3B6-35455E420C8B}"/>
              </a:ext>
            </a:extLst>
          </p:cNvPr>
          <p:cNvSpPr>
            <a:spLocks noGrp="1"/>
          </p:cNvSpPr>
          <p:nvPr>
            <p:ph type="sldNum" sz="quarter" idx="12"/>
          </p:nvPr>
        </p:nvSpPr>
        <p:spPr/>
        <p:txBody>
          <a:bodyPr/>
          <a:lstStyle/>
          <a:p>
            <a:fld id="{9342A85A-435B-8043-BA29-7633ADFD006F}" type="slidenum">
              <a:rPr lang="en-US" smtClean="0"/>
              <a:t>‹#›</a:t>
            </a:fld>
            <a:endParaRPr lang="en-US"/>
          </a:p>
        </p:txBody>
      </p:sp>
    </p:spTree>
    <p:extLst>
      <p:ext uri="{BB962C8B-B14F-4D97-AF65-F5344CB8AC3E}">
        <p14:creationId xmlns:p14="http://schemas.microsoft.com/office/powerpoint/2010/main" val="1438923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ECFEE5-175B-6C41-94AF-06579DD6B2D2}"/>
              </a:ext>
            </a:extLst>
          </p:cNvPr>
          <p:cNvSpPr>
            <a:spLocks noGrp="1"/>
          </p:cNvSpPr>
          <p:nvPr>
            <p:ph type="dt" sz="half" idx="10"/>
          </p:nvPr>
        </p:nvSpPr>
        <p:spPr/>
        <p:txBody>
          <a:bodyPr/>
          <a:lstStyle/>
          <a:p>
            <a:fld id="{D8FB56DB-94EA-F440-A2D7-5CAE3F57DB15}" type="datetimeFigureOut">
              <a:rPr lang="en-US" smtClean="0"/>
              <a:t>9/16/2025</a:t>
            </a:fld>
            <a:endParaRPr lang="en-US"/>
          </a:p>
        </p:txBody>
      </p:sp>
      <p:sp>
        <p:nvSpPr>
          <p:cNvPr id="3" name="Footer Placeholder 2">
            <a:extLst>
              <a:ext uri="{FF2B5EF4-FFF2-40B4-BE49-F238E27FC236}">
                <a16:creationId xmlns:a16="http://schemas.microsoft.com/office/drawing/2014/main" id="{066AE7A4-ED28-AF45-A726-DF9F66B42A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F69059-EC29-514B-95C6-543B791DA8D4}"/>
              </a:ext>
            </a:extLst>
          </p:cNvPr>
          <p:cNvSpPr>
            <a:spLocks noGrp="1"/>
          </p:cNvSpPr>
          <p:nvPr>
            <p:ph type="sldNum" sz="quarter" idx="12"/>
          </p:nvPr>
        </p:nvSpPr>
        <p:spPr/>
        <p:txBody>
          <a:bodyPr/>
          <a:lstStyle/>
          <a:p>
            <a:fld id="{9342A85A-435B-8043-BA29-7633ADFD006F}" type="slidenum">
              <a:rPr lang="en-US" smtClean="0"/>
              <a:t>‹#›</a:t>
            </a:fld>
            <a:endParaRPr lang="en-US"/>
          </a:p>
        </p:txBody>
      </p:sp>
    </p:spTree>
    <p:extLst>
      <p:ext uri="{BB962C8B-B14F-4D97-AF65-F5344CB8AC3E}">
        <p14:creationId xmlns:p14="http://schemas.microsoft.com/office/powerpoint/2010/main" val="809442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B56DB-94EA-F440-A2D7-5CAE3F57DB15}"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2A85A-435B-8043-BA29-7633ADFD006F}" type="slidenum">
              <a:rPr lang="en-US" smtClean="0"/>
              <a:t>‹#›</a:t>
            </a:fld>
            <a:endParaRPr lang="en-US"/>
          </a:p>
        </p:txBody>
      </p:sp>
    </p:spTree>
    <p:extLst>
      <p:ext uri="{BB962C8B-B14F-4D97-AF65-F5344CB8AC3E}">
        <p14:creationId xmlns:p14="http://schemas.microsoft.com/office/powerpoint/2010/main" val="18462489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0CA9-C940-823D-BAE7-B7BF6F1A75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53CA8F-0880-D4BB-18B4-CB88F7C57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D3F79B1-5CF0-75C3-4064-D3175C7CDB0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6AC96E6-0A10-F393-A03C-C5FCA1D494E9}"/>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246182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5104-59F0-BE80-59F4-F998F018D8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ACEA6-8947-5617-C0B8-2BC8A0080F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17524CC-23D7-5AB6-7440-5634751F9B5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DE20914-C5FC-EDBC-9AA7-FF78357DE3AB}"/>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403690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7A57-551A-C354-C6B0-4F79245C70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E5EEE3-B501-5A87-9506-7F022EF34D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99AF664-C00B-1276-9A8B-671569BD08B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6FBC57C-2730-8646-204B-567F8ADC1617}"/>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422861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A4D1E-EDCC-5D9B-E30C-4716F1F0CE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41C49-4034-60D6-BCAB-6A7167045C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B16E76-A099-697C-5DFD-FFC4A487E0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D71B5F0-96D3-03E1-53DC-4583826F087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BF43C7C-9F6A-54C2-41A5-B67761A5690F}"/>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405010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66EB-7830-EC9F-F344-5098D6B813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B4E1DC-D9C7-A9B4-C73D-D3A296A5A3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1B02C-AA27-2D15-34EE-32866A8755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1F12F6-2D5E-AE8E-0B49-060454891A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3DA485-8C1C-D5A3-43EB-64E3C793AF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C81264B-475E-4DC8-4C96-28E1ACD98BC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FC3EC19-2E88-0438-69C7-0C2F542345CE}"/>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260521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A1CE-ED3D-96B9-54DB-E6D94DA6716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5F10B2E-5153-28E8-9A06-402A4F7C169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38D2FC2-E8AD-8B39-E721-F7FDDBBF187C}"/>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185283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E6CD02-0B9B-4632-A39A-4EBA7822B09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83A8418-E1C3-3B21-B861-0D87FFBB4E33}"/>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60451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048C-88FB-9DAB-B69C-F79CE23DF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E79C2E-0A8E-F4BF-41FF-F8466D8F3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0E0564-2979-781E-8C48-9FCD9E91C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4D03DB8-7748-BCFE-AC4A-71263149DCC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B5B92AA-93A2-9CFC-DDE3-5DDF5E08133F}"/>
              </a:ext>
            </a:extLst>
          </p:cNvPr>
          <p:cNvSpPr>
            <a:spLocks noGrp="1"/>
          </p:cNvSpPr>
          <p:nvPr>
            <p:ph type="sldNum" sz="quarter" idx="12"/>
          </p:nvPr>
        </p:nvSpPr>
        <p:spPr/>
        <p:txBody>
          <a:bodyPr/>
          <a:lstStyle/>
          <a:p>
            <a:fld id="{3AAA44ED-9197-814F-BA75-E2BCE3B496B8}" type="slidenum">
              <a:rPr lang="en-US" smtClean="0"/>
              <a:t>‹#›</a:t>
            </a:fld>
            <a:endParaRPr lang="en-US" dirty="0"/>
          </a:p>
        </p:txBody>
      </p:sp>
    </p:spTree>
    <p:extLst>
      <p:ext uri="{BB962C8B-B14F-4D97-AF65-F5344CB8AC3E}">
        <p14:creationId xmlns:p14="http://schemas.microsoft.com/office/powerpoint/2010/main" val="404505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7F440A-F1C4-C103-10FE-2D874C3C3893}"/>
              </a:ext>
            </a:extLst>
          </p:cNvPr>
          <p:cNvPicPr>
            <a:picLocks noChangeAspect="1"/>
          </p:cNvPicPr>
          <p:nvPr userDrawn="1"/>
        </p:nvPicPr>
        <p:blipFill>
          <a:blip r:embed="rId14"/>
          <a:stretch>
            <a:fillRect/>
          </a:stretch>
        </p:blipFill>
        <p:spPr>
          <a:xfrm>
            <a:off x="0" y="6286500"/>
            <a:ext cx="12192000" cy="571500"/>
          </a:xfrm>
          <a:prstGeom prst="rect">
            <a:avLst/>
          </a:prstGeom>
        </p:spPr>
      </p:pic>
      <p:sp>
        <p:nvSpPr>
          <p:cNvPr id="2" name="Title Placeholder 1">
            <a:extLst>
              <a:ext uri="{FF2B5EF4-FFF2-40B4-BE49-F238E27FC236}">
                <a16:creationId xmlns:a16="http://schemas.microsoft.com/office/drawing/2014/main" id="{D5B5CF38-8E4F-8A27-F588-5A454B6391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D7D1C1-2671-E16F-C122-2058697C4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14DC6CB-2260-F4CA-D3DC-F26BFB044957}"/>
              </a:ext>
            </a:extLst>
          </p:cNvPr>
          <p:cNvSpPr>
            <a:spLocks noGrp="1"/>
          </p:cNvSpPr>
          <p:nvPr>
            <p:ph type="sldNum" sz="quarter" idx="4"/>
          </p:nvPr>
        </p:nvSpPr>
        <p:spPr>
          <a:xfrm>
            <a:off x="8714927" y="6389687"/>
            <a:ext cx="2743200" cy="365125"/>
          </a:xfrm>
          <a:prstGeom prst="rect">
            <a:avLst/>
          </a:prstGeom>
        </p:spPr>
        <p:txBody>
          <a:bodyPr vert="horz" lIns="91440" tIns="45720" rIns="91440" bIns="45720" rtlCol="0" anchor="ctr"/>
          <a:lstStyle>
            <a:lvl1pPr algn="r">
              <a:defRPr sz="1600" b="1">
                <a:solidFill>
                  <a:schemeClr val="bg1"/>
                </a:solidFill>
              </a:defRPr>
            </a:lvl1pPr>
          </a:lstStyle>
          <a:p>
            <a:fld id="{3AAA44ED-9197-814F-BA75-E2BCE3B496B8}" type="slidenum">
              <a:rPr lang="en-US" smtClean="0"/>
              <a:pPr/>
              <a:t>‹#›</a:t>
            </a:fld>
            <a:endParaRPr lang="en-US" dirty="0"/>
          </a:p>
        </p:txBody>
      </p:sp>
    </p:spTree>
    <p:extLst>
      <p:ext uri="{BB962C8B-B14F-4D97-AF65-F5344CB8AC3E}">
        <p14:creationId xmlns:p14="http://schemas.microsoft.com/office/powerpoint/2010/main" val="4068147109"/>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19079899"/>
      </p:ext>
    </p:extLst>
  </p:cSld>
  <p:clrMap bg1="lt1" tx1="dk1" bg2="lt2" tx2="dk2" accent1="accent1" accent2="accent2" accent3="accent3" accent4="accent4" accent5="accent5" accent6="accent6" hlink="hlink" folHlink="folHlink"/>
  <p:sldLayoutIdLst>
    <p:sldLayoutId id="2147483679" r:id="rId1"/>
    <p:sldLayoutId id="2147483683" r:id="rId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CC859-E895-824E-AA0A-4E8E2453AB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F6AD14-C862-E24F-AB32-596F14DFC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FC37D-1CF8-4347-9233-E0A55DC03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B56DB-94EA-F440-A2D7-5CAE3F57DB15}" type="datetimeFigureOut">
              <a:rPr lang="en-US" smtClean="0"/>
              <a:t>9/16/2025</a:t>
            </a:fld>
            <a:endParaRPr lang="en-US"/>
          </a:p>
        </p:txBody>
      </p:sp>
      <p:sp>
        <p:nvSpPr>
          <p:cNvPr id="5" name="Footer Placeholder 4">
            <a:extLst>
              <a:ext uri="{FF2B5EF4-FFF2-40B4-BE49-F238E27FC236}">
                <a16:creationId xmlns:a16="http://schemas.microsoft.com/office/drawing/2014/main" id="{46F769A9-FBB9-8C49-8D46-163E21EA6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8808F4-C659-3D40-B996-C2E1172265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2A85A-435B-8043-BA29-7633ADFD006F}" type="slidenum">
              <a:rPr lang="en-US" smtClean="0"/>
              <a:t>‹#›</a:t>
            </a:fld>
            <a:endParaRPr lang="en-US"/>
          </a:p>
        </p:txBody>
      </p:sp>
    </p:spTree>
    <p:extLst>
      <p:ext uri="{BB962C8B-B14F-4D97-AF65-F5344CB8AC3E}">
        <p14:creationId xmlns:p14="http://schemas.microsoft.com/office/powerpoint/2010/main" val="4115136826"/>
      </p:ext>
    </p:extLst>
  </p:cSld>
  <p:clrMap bg1="lt1" tx1="dk1" bg2="lt2" tx2="dk2" accent1="accent1" accent2="accent2" accent3="accent3" accent4="accent4" accent5="accent5" accent6="accent6" hlink="hlink" folHlink="folHlink"/>
  <p:sldLayoutIdLst>
    <p:sldLayoutId id="2147483682"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9/16/2025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4EF39-5CDE-0C49-83EA-A5EA90662931}" type="slidenum">
              <a:rPr lang="en-US" smtClean="0"/>
              <a:pPr/>
              <a:t>‹#›</a:t>
            </a:fld>
            <a:endParaRPr lang="en-US"/>
          </a:p>
        </p:txBody>
      </p:sp>
    </p:spTree>
    <p:extLst>
      <p:ext uri="{BB962C8B-B14F-4D97-AF65-F5344CB8AC3E}">
        <p14:creationId xmlns:p14="http://schemas.microsoft.com/office/powerpoint/2010/main" val="70590472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ftr="0" dt="0"/>
  <p:txStyles>
    <p:titleStyle>
      <a:lvl1pPr algn="l" defTabSz="1600135" rtl="0" eaLnBrk="1" latinLnBrk="0" hangingPunct="1">
        <a:lnSpc>
          <a:spcPct val="90000"/>
        </a:lnSpc>
        <a:spcBef>
          <a:spcPct val="0"/>
        </a:spcBef>
        <a:buNone/>
        <a:defRPr sz="7700" kern="1200">
          <a:solidFill>
            <a:schemeClr val="tx1"/>
          </a:solidFill>
          <a:latin typeface="+mj-lt"/>
          <a:ea typeface="+mj-ea"/>
          <a:cs typeface="+mj-cs"/>
        </a:defRPr>
      </a:lvl1pPr>
    </p:titleStyle>
    <p:bodyStyle>
      <a:lvl1pPr marL="400033" indent="-400033" algn="l" defTabSz="1600135" rtl="0" eaLnBrk="1" latinLnBrk="0" hangingPunct="1">
        <a:lnSpc>
          <a:spcPct val="90000"/>
        </a:lnSpc>
        <a:spcBef>
          <a:spcPts val="1749"/>
        </a:spcBef>
        <a:buFont typeface="Arial" panose="020B0604020202020204" pitchFamily="34" charset="0"/>
        <a:buChar char="•"/>
        <a:defRPr sz="4899" kern="1200">
          <a:solidFill>
            <a:schemeClr val="tx1"/>
          </a:solidFill>
          <a:latin typeface="+mn-lt"/>
          <a:ea typeface="+mn-ea"/>
          <a:cs typeface="+mn-cs"/>
        </a:defRPr>
      </a:lvl1pPr>
      <a:lvl2pPr marL="1200101" indent="-400033" algn="l" defTabSz="1600135" rtl="0" eaLnBrk="1" latinLnBrk="0" hangingPunct="1">
        <a:lnSpc>
          <a:spcPct val="90000"/>
        </a:lnSpc>
        <a:spcBef>
          <a:spcPts val="876"/>
        </a:spcBef>
        <a:buFont typeface="Arial" panose="020B0604020202020204" pitchFamily="34" charset="0"/>
        <a:buChar char="•"/>
        <a:defRPr sz="4200" kern="1200">
          <a:solidFill>
            <a:schemeClr val="tx1"/>
          </a:solidFill>
          <a:latin typeface="+mn-lt"/>
          <a:ea typeface="+mn-ea"/>
          <a:cs typeface="+mn-cs"/>
        </a:defRPr>
      </a:lvl2pPr>
      <a:lvl3pPr marL="2000168" indent="-400033" algn="l" defTabSz="1600135" rtl="0" eaLnBrk="1" latinLnBrk="0" hangingPunct="1">
        <a:lnSpc>
          <a:spcPct val="90000"/>
        </a:lnSpc>
        <a:spcBef>
          <a:spcPts val="876"/>
        </a:spcBef>
        <a:buFont typeface="Arial" panose="020B0604020202020204" pitchFamily="34" charset="0"/>
        <a:buChar char="•"/>
        <a:defRPr sz="3500" kern="1200">
          <a:solidFill>
            <a:schemeClr val="tx1"/>
          </a:solidFill>
          <a:latin typeface="+mn-lt"/>
          <a:ea typeface="+mn-ea"/>
          <a:cs typeface="+mn-cs"/>
        </a:defRPr>
      </a:lvl3pPr>
      <a:lvl4pPr marL="2800236"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4pPr>
      <a:lvl5pPr marL="3600302"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5pPr>
      <a:lvl6pPr marL="4400370"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6pPr>
      <a:lvl7pPr marL="5200438"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7pPr>
      <a:lvl8pPr marL="6000505"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8pPr>
      <a:lvl9pPr marL="6800572"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9pPr>
    </p:bodyStyle>
    <p:otherStyle>
      <a:defPPr>
        <a:defRPr lang="en-US"/>
      </a:defPPr>
      <a:lvl1pPr marL="0" algn="l" defTabSz="1600135" rtl="0" eaLnBrk="1" latinLnBrk="0" hangingPunct="1">
        <a:defRPr sz="3150" kern="1200">
          <a:solidFill>
            <a:schemeClr val="tx1"/>
          </a:solidFill>
          <a:latin typeface="+mn-lt"/>
          <a:ea typeface="+mn-ea"/>
          <a:cs typeface="+mn-cs"/>
        </a:defRPr>
      </a:lvl1pPr>
      <a:lvl2pPr marL="800068" algn="l" defTabSz="1600135" rtl="0" eaLnBrk="1" latinLnBrk="0" hangingPunct="1">
        <a:defRPr sz="3150" kern="1200">
          <a:solidFill>
            <a:schemeClr val="tx1"/>
          </a:solidFill>
          <a:latin typeface="+mn-lt"/>
          <a:ea typeface="+mn-ea"/>
          <a:cs typeface="+mn-cs"/>
        </a:defRPr>
      </a:lvl2pPr>
      <a:lvl3pPr marL="1600135" algn="l" defTabSz="1600135" rtl="0" eaLnBrk="1" latinLnBrk="0" hangingPunct="1">
        <a:defRPr sz="3150" kern="1200">
          <a:solidFill>
            <a:schemeClr val="tx1"/>
          </a:solidFill>
          <a:latin typeface="+mn-lt"/>
          <a:ea typeface="+mn-ea"/>
          <a:cs typeface="+mn-cs"/>
        </a:defRPr>
      </a:lvl3pPr>
      <a:lvl4pPr marL="2400202" algn="l" defTabSz="1600135" rtl="0" eaLnBrk="1" latinLnBrk="0" hangingPunct="1">
        <a:defRPr sz="3150" kern="1200">
          <a:solidFill>
            <a:schemeClr val="tx1"/>
          </a:solidFill>
          <a:latin typeface="+mn-lt"/>
          <a:ea typeface="+mn-ea"/>
          <a:cs typeface="+mn-cs"/>
        </a:defRPr>
      </a:lvl4pPr>
      <a:lvl5pPr marL="3200269" algn="l" defTabSz="1600135" rtl="0" eaLnBrk="1" latinLnBrk="0" hangingPunct="1">
        <a:defRPr sz="3150" kern="1200">
          <a:solidFill>
            <a:schemeClr val="tx1"/>
          </a:solidFill>
          <a:latin typeface="+mn-lt"/>
          <a:ea typeface="+mn-ea"/>
          <a:cs typeface="+mn-cs"/>
        </a:defRPr>
      </a:lvl5pPr>
      <a:lvl6pPr marL="4000337" algn="l" defTabSz="1600135" rtl="0" eaLnBrk="1" latinLnBrk="0" hangingPunct="1">
        <a:defRPr sz="3150" kern="1200">
          <a:solidFill>
            <a:schemeClr val="tx1"/>
          </a:solidFill>
          <a:latin typeface="+mn-lt"/>
          <a:ea typeface="+mn-ea"/>
          <a:cs typeface="+mn-cs"/>
        </a:defRPr>
      </a:lvl6pPr>
      <a:lvl7pPr marL="4800405" algn="l" defTabSz="1600135" rtl="0" eaLnBrk="1" latinLnBrk="0" hangingPunct="1">
        <a:defRPr sz="3150" kern="1200">
          <a:solidFill>
            <a:schemeClr val="tx1"/>
          </a:solidFill>
          <a:latin typeface="+mn-lt"/>
          <a:ea typeface="+mn-ea"/>
          <a:cs typeface="+mn-cs"/>
        </a:defRPr>
      </a:lvl7pPr>
      <a:lvl8pPr marL="5600471" algn="l" defTabSz="1600135" rtl="0" eaLnBrk="1" latinLnBrk="0" hangingPunct="1">
        <a:defRPr sz="3150" kern="1200">
          <a:solidFill>
            <a:schemeClr val="tx1"/>
          </a:solidFill>
          <a:latin typeface="+mn-lt"/>
          <a:ea typeface="+mn-ea"/>
          <a:cs typeface="+mn-cs"/>
        </a:defRPr>
      </a:lvl8pPr>
      <a:lvl9pPr marL="6400538" algn="l" defTabSz="1600135" rtl="0" eaLnBrk="1" latinLnBrk="0" hangingPunct="1">
        <a:defRPr sz="31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courtlistener.com/docket/70552058/association-of-american-universities-v-department-of-defense/" TargetMode="External"/><Relationship Id="rId13" Type="http://schemas.openxmlformats.org/officeDocument/2006/relationships/hyperlink" Target="https://www.courtlistener.com/docket/69625055/commonwealth-of-massachusetts-v-national-institutes-of-health/" TargetMode="External"/><Relationship Id="rId3" Type="http://schemas.openxmlformats.org/officeDocument/2006/relationships/customXml" Target="../ink/ink3.xml"/><Relationship Id="rId7" Type="http://schemas.openxmlformats.org/officeDocument/2006/relationships/image" Target="../media/image6.jpeg"/><Relationship Id="rId12" Type="http://schemas.openxmlformats.org/officeDocument/2006/relationships/hyperlink" Target="https://www.courtlistener.com/docket/69627688/association-of-american-universities-v-department-of-health-human/"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4.jpeg"/><Relationship Id="rId11" Type="http://schemas.openxmlformats.org/officeDocument/2006/relationships/hyperlink" Target="https://www.courtlistener.com/docket/69626752/association-of-american-medical-colleges-v-national-institutes-of-health/" TargetMode="External"/><Relationship Id="rId5" Type="http://schemas.openxmlformats.org/officeDocument/2006/relationships/customXml" Target="../ink/ink4.xml"/><Relationship Id="rId10" Type="http://schemas.openxmlformats.org/officeDocument/2006/relationships/hyperlink" Target="https://www.courtlistener.com/docket/70390972/state-of-new-york-v-national-science-foundation/" TargetMode="External"/><Relationship Id="rId4" Type="http://schemas.openxmlformats.org/officeDocument/2006/relationships/image" Target="../media/image17.png"/><Relationship Id="rId9" Type="http://schemas.openxmlformats.org/officeDocument/2006/relationships/hyperlink" Target="https://www.courtlistener.com/docket/70143919/association-of-american-universities-v-national-science-foundation/" TargetMode="External"/><Relationship Id="rId14" Type="http://schemas.openxmlformats.org/officeDocument/2006/relationships/hyperlink" Target="https://www.courtlistener.com/docket/69865097/commonwealth-of-massachusetts-v-national-institutes-of-health/"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view.officeapps.live.com/op/view.aspx?src=https%3A%2F%2Fwww.cogr.edu%2Fsites%2Fdefault%2Ffiles%2Fu1138%2Fv%25206%2520july%252025%25202025%2520litigation%2520tracker.xlsx&amp;wdOrigin=BROWSELINK" TargetMode="External"/><Relationship Id="rId3" Type="http://schemas.openxmlformats.org/officeDocument/2006/relationships/customXml" Target="../ink/ink5.xml"/><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customXml" Target="../ink/ink6.xml"/><Relationship Id="rId4" Type="http://schemas.openxmlformats.org/officeDocument/2006/relationships/image" Target="../media/image800.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s://www.cogr.edu/fact-sheet-1-defend-spend"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whitehouse.gov/presidential-actions/2025/08/improving-oversight-of-federal-grantmaking/" TargetMode="External"/><Relationship Id="rId5" Type="http://schemas.openxmlformats.org/officeDocument/2006/relationships/hyperlink" Target="https://www.cogr.edu/framework-navigating-2025-administration-transition"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s://www.cogr.edu/framework-navigating-2025-administration-transition"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https://linktr.ee/JAGTownHall"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hyperlink" Target="https://linktr.ee/JAGTownHall"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grants.nih.gov/grants/guide/notice-files/NOT-OD-25-138.html" TargetMode="External"/><Relationship Id="rId3" Type="http://schemas.openxmlformats.org/officeDocument/2006/relationships/image" Target="../media/image29.jpeg"/><Relationship Id="rId7" Type="http://schemas.openxmlformats.org/officeDocument/2006/relationships/hyperlink" Target="https://www.usda.gov/sites/default/files/documents/sm-1078-014.pdf"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hyperlink" Target="https://nsf-gov-resources.nsf.gov/files/in149.pdf?VersionId=.vQkKN_6d1WqExet_rQGchQ70Lf1runv" TargetMode="External"/><Relationship Id="rId5" Type="http://schemas.openxmlformats.org/officeDocument/2006/relationships/hyperlink" Target="http://url1157.cogr.edu/ls/click?upn=u001.HVdtiAQqH-2BBO4EFdv7-2BOcpSzGhIYUUUGrLFtGk5dut8m7FZyBjxc-2B2FeSGLDCrcd4-2BJfmQWzBbGj7l53PkntgKU8uNbUh-2F3JwUFRwb1EYaU-3DiZf5_Q-2Bu-2Ft5IfRGtkylrvq-2FZbR3wxRhzNMVIXzwUd-2FHYE8FGhJ-2B5Fj6oNhLdndcaFUGXaeAyhX-2FnJLA7KOXTl1zlsS4GFWwqKOqfugHP7IAk3rg8mR9h8Ffop6J7pd5-2B6lMFvyo-2Fapx0PRv0zi-2BZ524pjoDfX2tnkNqZKRnjtzhhBJ3vCLXCmxWgQ0Cgl276vOhfZQyg4MkQKFMKLz04zL-2FiNctSBSabs-2Bs0AKyvJ-2BW3TISXLmxden-2F9bhZDh0oVnafWiZtKvdY0pWnuKENDIDitqyDkYaSdHkostIjP2L7enca3JHFUWOB9PBML1lB-2B-2FEATMMuyr5qqhHlHnEKtH0QBiEalQM-2FlK5iLos2T1dwGcWkEzCfV8pAjsLFPg2RD3xmEe" TargetMode="External"/><Relationship Id="rId10" Type="http://schemas.openxmlformats.org/officeDocument/2006/relationships/image" Target="../media/image14.jpeg"/><Relationship Id="rId4" Type="http://schemas.openxmlformats.org/officeDocument/2006/relationships/hyperlink" Target="https://www.publicdomainpictures.net/es/view-image.php?image=261763&amp;picture=observar-monitorear-espiar-buscar-tr" TargetMode="External"/><Relationship Id="rId9" Type="http://schemas.openxmlformats.org/officeDocument/2006/relationships/hyperlink" Target="https://grants.nih.gov/grants/guide/notice-files/NOT-OD-25-101.html"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6.jpe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hyperlink" Target="https://www.courtlistener.com/docket/69711499/state-of-california-v-us-department-of-education/" TargetMode="External"/><Relationship Id="rId3" Type="http://schemas.openxmlformats.org/officeDocument/2006/relationships/customXml" Target="../ink/ink1.xml"/><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customXml" Target="../ink/ink2.xml"/><Relationship Id="rId10" Type="http://schemas.openxmlformats.org/officeDocument/2006/relationships/hyperlink" Target="https://www.courtlistener.com/docket/69843493/commonwealth-of-massachusetts-v-kennedy-jr/" TargetMode="External"/><Relationship Id="rId4" Type="http://schemas.openxmlformats.org/officeDocument/2006/relationships/image" Target="../media/image17.png"/><Relationship Id="rId9" Type="http://schemas.openxmlformats.org/officeDocument/2006/relationships/hyperlink" Target="https://www.courtlistener.com/docket/69835536/american-public-health-association-v-national-institutes-of-healt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520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7B6D2-3361-5083-1C76-30659180E51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AC8049-2775-A7E9-C936-6033692E5B3E}"/>
              </a:ext>
            </a:extLst>
          </p:cNvPr>
          <p:cNvSpPr>
            <a:spLocks noGrp="1"/>
          </p:cNvSpPr>
          <p:nvPr>
            <p:ph type="sldNum" sz="quarter" idx="12"/>
          </p:nvPr>
        </p:nvSpPr>
        <p:spPr/>
        <p:txBody>
          <a:bodyPr/>
          <a:lstStyle/>
          <a:p>
            <a:pPr defTabSz="726025">
              <a:defRPr/>
            </a:pPr>
            <a:fld id="{7E594218-2172-421B-AF10-F59A0F82A081}" type="slidenum">
              <a:rPr lang="en-US">
                <a:solidFill>
                  <a:prstClr val="black">
                    <a:tint val="75000"/>
                  </a:prstClr>
                </a:solidFill>
                <a:latin typeface="Calibri" panose="020F0502020204030204"/>
              </a:rPr>
              <a:pPr defTabSz="726025">
                <a:defRPr/>
              </a:pPr>
              <a:t>10</a:t>
            </a:fld>
            <a:endParaRPr lang="en-US">
              <a:solidFill>
                <a:prstClr val="black">
                  <a:tint val="75000"/>
                </a:prstClr>
              </a:solidFill>
              <a:latin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40714BAB-04C2-6321-652F-2281FA608C62}"/>
                  </a:ext>
                </a:extLst>
              </p14:cNvPr>
              <p14:cNvContentPartPr/>
              <p14:nvPr/>
            </p14:nvContentPartPr>
            <p14:xfrm>
              <a:off x="6821820" y="3852028"/>
              <a:ext cx="286" cy="286"/>
            </p14:xfrm>
          </p:contentPart>
        </mc:Choice>
        <mc:Fallback xmlns="">
          <p:pic>
            <p:nvPicPr>
              <p:cNvPr id="11" name="Ink 10">
                <a:extLst>
                  <a:ext uri="{FF2B5EF4-FFF2-40B4-BE49-F238E27FC236}">
                    <a16:creationId xmlns:a16="http://schemas.microsoft.com/office/drawing/2014/main" id="{40714BAB-04C2-6321-652F-2281FA608C62}"/>
                  </a:ext>
                </a:extLst>
              </p:cNvPr>
              <p:cNvPicPr/>
              <p:nvPr/>
            </p:nvPicPr>
            <p:blipFill>
              <a:blip r:embed="rId4"/>
              <a:stretch>
                <a:fillRect/>
              </a:stretch>
            </p:blipFill>
            <p:spPr>
              <a:xfrm>
                <a:off x="6814670" y="3844878"/>
                <a:ext cx="14300" cy="143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6BC03F52-2797-1021-A560-51860C7B89BE}"/>
                  </a:ext>
                </a:extLst>
              </p14:cNvPr>
              <p14:cNvContentPartPr/>
              <p14:nvPr/>
            </p14:nvContentPartPr>
            <p14:xfrm>
              <a:off x="6491626" y="3654198"/>
              <a:ext cx="286" cy="286"/>
            </p14:xfrm>
          </p:contentPart>
        </mc:Choice>
        <mc:Fallback xmlns="">
          <p:pic>
            <p:nvPicPr>
              <p:cNvPr id="12" name="Ink 11">
                <a:extLst>
                  <a:ext uri="{FF2B5EF4-FFF2-40B4-BE49-F238E27FC236}">
                    <a16:creationId xmlns:a16="http://schemas.microsoft.com/office/drawing/2014/main" id="{6BC03F52-2797-1021-A560-51860C7B89BE}"/>
                  </a:ext>
                </a:extLst>
              </p:cNvPr>
              <p:cNvPicPr/>
              <p:nvPr/>
            </p:nvPicPr>
            <p:blipFill>
              <a:blip r:embed="rId4"/>
              <a:stretch>
                <a:fillRect/>
              </a:stretch>
            </p:blipFill>
            <p:spPr>
              <a:xfrm>
                <a:off x="6484476" y="3647048"/>
                <a:ext cx="14300" cy="14300"/>
              </a:xfrm>
              <a:prstGeom prst="rect">
                <a:avLst/>
              </a:prstGeom>
            </p:spPr>
          </p:pic>
        </mc:Fallback>
      </mc:AlternateContent>
      <p:pic>
        <p:nvPicPr>
          <p:cNvPr id="5" name="Picture 4" descr="A blue and red logo&#10;&#10;Description automatically generated">
            <a:extLst>
              <a:ext uri="{FF2B5EF4-FFF2-40B4-BE49-F238E27FC236}">
                <a16:creationId xmlns:a16="http://schemas.microsoft.com/office/drawing/2014/main" id="{0E0199E0-D19C-3C55-69A7-51FC21D6A5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7372" y="6312200"/>
            <a:ext cx="1598638" cy="469600"/>
          </a:xfrm>
          <a:prstGeom prst="rect">
            <a:avLst/>
          </a:prstGeom>
        </p:spPr>
      </p:pic>
      <p:sp>
        <p:nvSpPr>
          <p:cNvPr id="19" name="Freeform 2">
            <a:extLst>
              <a:ext uri="{FF2B5EF4-FFF2-40B4-BE49-F238E27FC236}">
                <a16:creationId xmlns:a16="http://schemas.microsoft.com/office/drawing/2014/main" id="{4C1CC2E2-6D9F-06E4-E512-068A32A39ECA}"/>
              </a:ext>
            </a:extLst>
          </p:cNvPr>
          <p:cNvSpPr/>
          <p:nvPr/>
        </p:nvSpPr>
        <p:spPr>
          <a:xfrm>
            <a:off x="-72839" y="3"/>
            <a:ext cx="12337677" cy="883543"/>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7"/>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37822">
              <a:defRPr/>
            </a:pPr>
            <a:endParaRPr lang="en-US" sz="1059">
              <a:solidFill>
                <a:prstClr val="black"/>
              </a:solidFill>
              <a:latin typeface="Calibri"/>
            </a:endParaRPr>
          </a:p>
        </p:txBody>
      </p:sp>
      <p:sp>
        <p:nvSpPr>
          <p:cNvPr id="2" name="TextBox 1">
            <a:extLst>
              <a:ext uri="{FF2B5EF4-FFF2-40B4-BE49-F238E27FC236}">
                <a16:creationId xmlns:a16="http://schemas.microsoft.com/office/drawing/2014/main" id="{4CA84EB6-7EE5-9F8F-2A3D-F27FB086A6C2}"/>
              </a:ext>
            </a:extLst>
          </p:cNvPr>
          <p:cNvSpPr txBox="1"/>
          <p:nvPr/>
        </p:nvSpPr>
        <p:spPr>
          <a:xfrm>
            <a:off x="348343" y="870755"/>
            <a:ext cx="11493886" cy="523220"/>
          </a:xfrm>
          <a:prstGeom prst="rect">
            <a:avLst/>
          </a:prstGeom>
          <a:noFill/>
        </p:spPr>
        <p:txBody>
          <a:bodyPr wrap="square" rtlCol="0">
            <a:spAutoFit/>
          </a:bodyPr>
          <a:lstStyle/>
          <a:p>
            <a:pPr algn="ctr" defTabSz="726025">
              <a:defRPr/>
            </a:pPr>
            <a:r>
              <a:rPr lang="en-US" sz="2800" b="1">
                <a:solidFill>
                  <a:srgbClr val="4472C4">
                    <a:lumMod val="50000"/>
                  </a:srgbClr>
                </a:solidFill>
                <a:latin typeface="Montserrat" pitchFamily="2" charset="77"/>
              </a:rPr>
              <a:t>Status of Major Court Cases re. Research Funding</a:t>
            </a:r>
          </a:p>
        </p:txBody>
      </p:sp>
      <p:sp>
        <p:nvSpPr>
          <p:cNvPr id="4" name="TextBox 3">
            <a:extLst>
              <a:ext uri="{FF2B5EF4-FFF2-40B4-BE49-F238E27FC236}">
                <a16:creationId xmlns:a16="http://schemas.microsoft.com/office/drawing/2014/main" id="{1CA2C636-AD45-4FF3-BE35-B4F3BF888DA1}"/>
              </a:ext>
            </a:extLst>
          </p:cNvPr>
          <p:cNvSpPr txBox="1"/>
          <p:nvPr/>
        </p:nvSpPr>
        <p:spPr>
          <a:xfrm>
            <a:off x="348344" y="1559294"/>
            <a:ext cx="11076844" cy="4897944"/>
          </a:xfrm>
          <a:prstGeom prst="rect">
            <a:avLst/>
          </a:prstGeom>
          <a:noFill/>
          <a:ln>
            <a:solidFill>
              <a:schemeClr val="tx1"/>
            </a:solidFill>
          </a:ln>
        </p:spPr>
        <p:txBody>
          <a:bodyPr wrap="square" rtlCol="0">
            <a:spAutoFit/>
          </a:bodyPr>
          <a:lstStyle/>
          <a:p>
            <a:pPr algn="ctr"/>
            <a:r>
              <a:rPr lang="en-US" sz="2400" b="1" u="sng" dirty="0"/>
              <a:t>Cases on 15% Indirect Cost Cap</a:t>
            </a:r>
          </a:p>
          <a:p>
            <a:endParaRPr lang="en-US" b="1" dirty="0"/>
          </a:p>
          <a:p>
            <a:pPr marL="285722" indent="-285722">
              <a:buFont typeface="Arial" panose="020B0604020202020204" pitchFamily="34" charset="0"/>
              <a:buChar char="•"/>
            </a:pPr>
            <a:r>
              <a:rPr lang="en-US" b="1" dirty="0"/>
              <a:t>DOD Rate Cap </a:t>
            </a:r>
            <a:r>
              <a:rPr lang="en-US" dirty="0"/>
              <a:t>– </a:t>
            </a:r>
            <a:r>
              <a:rPr lang="en-US" i="1" dirty="0">
                <a:hlinkClick r:id="rId8"/>
              </a:rPr>
              <a:t>AAU v. DOD</a:t>
            </a:r>
            <a:r>
              <a:rPr lang="en-US" dirty="0"/>
              <a:t>:  Preliminary Injunction in effect with regard to plaintiff universities and members of organizational plaintiffs, and their </a:t>
            </a:r>
            <a:r>
              <a:rPr lang="en-US" dirty="0" err="1"/>
              <a:t>subawardees</a:t>
            </a:r>
            <a:r>
              <a:rPr lang="en-US" dirty="0"/>
              <a:t>. However, Court asked for briefs on effect of Supreme Court decision in </a:t>
            </a:r>
            <a:r>
              <a:rPr lang="en-US" i="1" dirty="0"/>
              <a:t>American Public Health Assoc. v. NIH</a:t>
            </a:r>
            <a:r>
              <a:rPr lang="en-US" dirty="0"/>
              <a:t>. A hearing on summary judgement motions held on Sept. 5, but no decision has yet been issued. </a:t>
            </a:r>
          </a:p>
          <a:p>
            <a:pPr marL="285722" indent="-285722">
              <a:buFont typeface="Arial" panose="020B0604020202020204" pitchFamily="34" charset="0"/>
              <a:buChar char="•"/>
            </a:pPr>
            <a:r>
              <a:rPr lang="en-US" b="1" dirty="0"/>
              <a:t>NSF Rate Cap</a:t>
            </a:r>
          </a:p>
          <a:p>
            <a:pPr marL="742876" lvl="1" indent="-285722">
              <a:buFont typeface="Arial" panose="020B0604020202020204" pitchFamily="34" charset="0"/>
              <a:buChar char="•"/>
            </a:pPr>
            <a:r>
              <a:rPr lang="en-US" i="1" dirty="0">
                <a:hlinkClick r:id="rId9"/>
              </a:rPr>
              <a:t>AAU v. NSF</a:t>
            </a:r>
            <a:r>
              <a:rPr lang="en-US" dirty="0"/>
              <a:t>:  Summary judgement in favor of plaintiffs vacating rate cap.  Government appealed to 1</a:t>
            </a:r>
            <a:r>
              <a:rPr lang="en-US" baseline="30000" dirty="0"/>
              <a:t>st</a:t>
            </a:r>
            <a:r>
              <a:rPr lang="en-US" dirty="0"/>
              <a:t> Circuit</a:t>
            </a:r>
          </a:p>
          <a:p>
            <a:pPr marL="742876" lvl="1" indent="-285722">
              <a:buFont typeface="Arial" panose="020B0604020202020204" pitchFamily="34" charset="0"/>
              <a:buChar char="•"/>
            </a:pPr>
            <a:r>
              <a:rPr lang="en-US" i="1" dirty="0">
                <a:hlinkClick r:id="rId10"/>
              </a:rPr>
              <a:t>State of NY v. NSF</a:t>
            </a:r>
            <a:r>
              <a:rPr lang="en-US" dirty="0"/>
              <a:t>:  Court denied motion for </a:t>
            </a:r>
            <a:r>
              <a:rPr lang="en-US" sz="1828" dirty="0"/>
              <a:t>Preliminary Injunction</a:t>
            </a:r>
            <a:r>
              <a:rPr lang="en-US" dirty="0"/>
              <a:t> and held that it did not have subject matter jurisdiction over termination claims.  Plaintiffs voluntarily dismissed their suit. </a:t>
            </a:r>
          </a:p>
          <a:p>
            <a:pPr marL="285722" indent="-285722">
              <a:buFont typeface="Arial" panose="020B0604020202020204" pitchFamily="34" charset="0"/>
              <a:buChar char="•"/>
            </a:pPr>
            <a:r>
              <a:rPr lang="en-US" b="1" dirty="0"/>
              <a:t>DOE Rate Cap </a:t>
            </a:r>
            <a:r>
              <a:rPr lang="en-US" dirty="0"/>
              <a:t>– AAU v. DOE:  Court enters final judgement vacating DOE policy imposing 15% rate cap.  Government had until Aug. 30 to appeal.</a:t>
            </a:r>
          </a:p>
          <a:p>
            <a:pPr marL="285722" indent="-285722">
              <a:buFont typeface="Arial" panose="020B0604020202020204" pitchFamily="34" charset="0"/>
              <a:buChar char="•"/>
            </a:pPr>
            <a:r>
              <a:rPr lang="en-US" b="1" dirty="0"/>
              <a:t>NIH Rate Cap </a:t>
            </a:r>
          </a:p>
          <a:p>
            <a:pPr marL="742876" lvl="1" indent="-285722">
              <a:buFont typeface="Arial" panose="020B0604020202020204" pitchFamily="34" charset="0"/>
              <a:buChar char="•"/>
            </a:pPr>
            <a:r>
              <a:rPr lang="en-US" i="1" dirty="0">
                <a:hlinkClick r:id="rId11"/>
              </a:rPr>
              <a:t>AAMC v. NIH</a:t>
            </a:r>
            <a:r>
              <a:rPr lang="en-US" i="1" dirty="0"/>
              <a:t>                                                </a:t>
            </a:r>
          </a:p>
          <a:p>
            <a:pPr marL="742876" lvl="1" indent="-285722">
              <a:buFont typeface="Arial" panose="020B0604020202020204" pitchFamily="34" charset="0"/>
              <a:buChar char="•"/>
            </a:pPr>
            <a:r>
              <a:rPr lang="en-US" i="1" dirty="0">
                <a:hlinkClick r:id="rId12"/>
              </a:rPr>
              <a:t>AAU v. NIH</a:t>
            </a:r>
            <a:endParaRPr lang="en-US" i="1" dirty="0"/>
          </a:p>
          <a:p>
            <a:pPr marL="742876" lvl="1" indent="-285722">
              <a:buFont typeface="Arial" panose="020B0604020202020204" pitchFamily="34" charset="0"/>
              <a:buChar char="•"/>
            </a:pPr>
            <a:r>
              <a:rPr lang="en-US" i="1" dirty="0">
                <a:hlinkClick r:id="rId13"/>
              </a:rPr>
              <a:t>Mass. v. NIH </a:t>
            </a:r>
            <a:endParaRPr lang="en-US" i="1" dirty="0"/>
          </a:p>
          <a:p>
            <a:pPr marL="285722" indent="-285722">
              <a:buFont typeface="Arial" panose="020B0604020202020204" pitchFamily="34" charset="0"/>
              <a:buChar char="•"/>
            </a:pPr>
            <a:endParaRPr lang="en-US" dirty="0"/>
          </a:p>
        </p:txBody>
      </p:sp>
      <p:sp>
        <p:nvSpPr>
          <p:cNvPr id="8" name="Arrow: Chevron 7">
            <a:extLst>
              <a:ext uri="{FF2B5EF4-FFF2-40B4-BE49-F238E27FC236}">
                <a16:creationId xmlns:a16="http://schemas.microsoft.com/office/drawing/2014/main" id="{6ABE05B9-BD39-9F29-FBAD-5F26AC45FA8D}"/>
              </a:ext>
            </a:extLst>
          </p:cNvPr>
          <p:cNvSpPr/>
          <p:nvPr/>
        </p:nvSpPr>
        <p:spPr>
          <a:xfrm>
            <a:off x="2438116" y="5340596"/>
            <a:ext cx="677137" cy="654517"/>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2D1BBC18-DB6F-A8C8-45A1-C7FF2E9F6A89}"/>
              </a:ext>
            </a:extLst>
          </p:cNvPr>
          <p:cNvSpPr/>
          <p:nvPr/>
        </p:nvSpPr>
        <p:spPr>
          <a:xfrm>
            <a:off x="3186229" y="5035874"/>
            <a:ext cx="5729580" cy="121324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Cases consolidated. Final judgement entering Permanent Injunction on rate cap nationwide. Government has </a:t>
            </a:r>
            <a:r>
              <a:rPr lang="en-US" dirty="0">
                <a:solidFill>
                  <a:schemeClr val="tx1"/>
                </a:solidFill>
                <a:hlinkClick r:id="rId14"/>
              </a:rPr>
              <a:t>appealed decision to 1</a:t>
            </a:r>
            <a:r>
              <a:rPr lang="en-US" baseline="30000" dirty="0">
                <a:solidFill>
                  <a:schemeClr val="tx1"/>
                </a:solidFill>
                <a:hlinkClick r:id="rId14"/>
              </a:rPr>
              <a:t>st</a:t>
            </a:r>
            <a:r>
              <a:rPr lang="en-US" dirty="0">
                <a:solidFill>
                  <a:schemeClr val="tx1"/>
                </a:solidFill>
                <a:hlinkClick r:id="rId14"/>
              </a:rPr>
              <a:t> Circuit Court of Appeals. </a:t>
            </a:r>
            <a:r>
              <a:rPr lang="en-US" dirty="0">
                <a:solidFill>
                  <a:schemeClr val="tx1"/>
                </a:solidFill>
              </a:rPr>
              <a:t>Oral arguments set for Nov. 5. </a:t>
            </a:r>
          </a:p>
        </p:txBody>
      </p:sp>
    </p:spTree>
    <p:extLst>
      <p:ext uri="{BB962C8B-B14F-4D97-AF65-F5344CB8AC3E}">
        <p14:creationId xmlns:p14="http://schemas.microsoft.com/office/powerpoint/2010/main" val="337729903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6C101-F8D4-B9D3-C214-9940997C57E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51C368-CDC2-E7D7-B112-B56572F300E4}"/>
              </a:ext>
            </a:extLst>
          </p:cNvPr>
          <p:cNvSpPr>
            <a:spLocks noGrp="1"/>
          </p:cNvSpPr>
          <p:nvPr>
            <p:ph type="sldNum" sz="quarter" idx="12"/>
          </p:nvPr>
        </p:nvSpPr>
        <p:spPr/>
        <p:txBody>
          <a:bodyPr/>
          <a:lstStyle/>
          <a:p>
            <a:pPr defTabSz="726061">
              <a:defRPr/>
            </a:pPr>
            <a:fld id="{7E594218-2172-421B-AF10-F59A0F82A081}" type="slidenum">
              <a:rPr lang="en-US">
                <a:solidFill>
                  <a:prstClr val="black">
                    <a:tint val="75000"/>
                  </a:prstClr>
                </a:solidFill>
                <a:latin typeface="Calibri" panose="020F0502020204030204"/>
              </a:rPr>
              <a:pPr defTabSz="726061">
                <a:defRPr/>
              </a:pPr>
              <a:t>11</a:t>
            </a:fld>
            <a:endParaRPr lang="en-US">
              <a:solidFill>
                <a:prstClr val="black">
                  <a:tint val="75000"/>
                </a:prstClr>
              </a:solidFill>
              <a:latin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BC3AE8A7-E6B7-1FE9-FEAF-AF6BEDFE1FBD}"/>
                  </a:ext>
                </a:extLst>
              </p14:cNvPr>
              <p14:cNvContentPartPr/>
              <p14:nvPr/>
            </p14:nvContentPartPr>
            <p14:xfrm>
              <a:off x="6821820" y="3852028"/>
              <a:ext cx="286" cy="286"/>
            </p14:xfrm>
          </p:contentPart>
        </mc:Choice>
        <mc:Fallback xmlns="">
          <p:pic>
            <p:nvPicPr>
              <p:cNvPr id="11" name="Ink 10">
                <a:extLst>
                  <a:ext uri="{FF2B5EF4-FFF2-40B4-BE49-F238E27FC236}">
                    <a16:creationId xmlns:a16="http://schemas.microsoft.com/office/drawing/2014/main" id="{BC3AE8A7-E6B7-1FE9-FEAF-AF6BEDFE1FBD}"/>
                  </a:ext>
                </a:extLst>
              </p:cNvPr>
              <p:cNvPicPr/>
              <p:nvPr/>
            </p:nvPicPr>
            <p:blipFill>
              <a:blip r:embed="rId4"/>
              <a:stretch>
                <a:fillRect/>
              </a:stretch>
            </p:blipFill>
            <p:spPr>
              <a:xfrm>
                <a:off x="6814670" y="3844878"/>
                <a:ext cx="14300" cy="143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B188F74A-99F5-D43B-DF5C-91A0FDAC7790}"/>
                  </a:ext>
                </a:extLst>
              </p14:cNvPr>
              <p14:cNvContentPartPr/>
              <p14:nvPr/>
            </p14:nvContentPartPr>
            <p14:xfrm>
              <a:off x="6491626" y="3654198"/>
              <a:ext cx="286" cy="286"/>
            </p14:xfrm>
          </p:contentPart>
        </mc:Choice>
        <mc:Fallback xmlns="">
          <p:pic>
            <p:nvPicPr>
              <p:cNvPr id="12" name="Ink 11">
                <a:extLst>
                  <a:ext uri="{FF2B5EF4-FFF2-40B4-BE49-F238E27FC236}">
                    <a16:creationId xmlns:a16="http://schemas.microsoft.com/office/drawing/2014/main" id="{B188F74A-99F5-D43B-DF5C-91A0FDAC7790}"/>
                  </a:ext>
                </a:extLst>
              </p:cNvPr>
              <p:cNvPicPr/>
              <p:nvPr/>
            </p:nvPicPr>
            <p:blipFill>
              <a:blip r:embed="rId4"/>
              <a:stretch>
                <a:fillRect/>
              </a:stretch>
            </p:blipFill>
            <p:spPr>
              <a:xfrm>
                <a:off x="6484476" y="3647048"/>
                <a:ext cx="14300" cy="14300"/>
              </a:xfrm>
              <a:prstGeom prst="rect">
                <a:avLst/>
              </a:prstGeom>
            </p:spPr>
          </p:pic>
        </mc:Fallback>
      </mc:AlternateContent>
      <p:pic>
        <p:nvPicPr>
          <p:cNvPr id="5" name="Picture 4" descr="A blue and red logo&#10;&#10;Description automatically generated">
            <a:extLst>
              <a:ext uri="{FF2B5EF4-FFF2-40B4-BE49-F238E27FC236}">
                <a16:creationId xmlns:a16="http://schemas.microsoft.com/office/drawing/2014/main" id="{604ABCB3-E1E0-FF58-0F69-C8EF58AE80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7372" y="6312200"/>
            <a:ext cx="1598638" cy="469600"/>
          </a:xfrm>
          <a:prstGeom prst="rect">
            <a:avLst/>
          </a:prstGeom>
        </p:spPr>
      </p:pic>
      <p:sp>
        <p:nvSpPr>
          <p:cNvPr id="19" name="Freeform 2">
            <a:extLst>
              <a:ext uri="{FF2B5EF4-FFF2-40B4-BE49-F238E27FC236}">
                <a16:creationId xmlns:a16="http://schemas.microsoft.com/office/drawing/2014/main" id="{DE737A78-0443-3BBE-27FE-DFF9EFB7860D}"/>
              </a:ext>
            </a:extLst>
          </p:cNvPr>
          <p:cNvSpPr/>
          <p:nvPr/>
        </p:nvSpPr>
        <p:spPr>
          <a:xfrm>
            <a:off x="-72839" y="2"/>
            <a:ext cx="12337677" cy="883543"/>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7"/>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37849">
              <a:defRPr/>
            </a:pPr>
            <a:endParaRPr lang="en-US" sz="1059">
              <a:solidFill>
                <a:prstClr val="black"/>
              </a:solidFill>
              <a:latin typeface="Calibri"/>
            </a:endParaRPr>
          </a:p>
        </p:txBody>
      </p:sp>
      <p:sp>
        <p:nvSpPr>
          <p:cNvPr id="2" name="TextBox 1">
            <a:extLst>
              <a:ext uri="{FF2B5EF4-FFF2-40B4-BE49-F238E27FC236}">
                <a16:creationId xmlns:a16="http://schemas.microsoft.com/office/drawing/2014/main" id="{7E67C801-B30D-6F5C-B84E-EC00433244CD}"/>
              </a:ext>
            </a:extLst>
          </p:cNvPr>
          <p:cNvSpPr txBox="1"/>
          <p:nvPr/>
        </p:nvSpPr>
        <p:spPr>
          <a:xfrm>
            <a:off x="348343" y="870756"/>
            <a:ext cx="11493886" cy="584775"/>
          </a:xfrm>
          <a:prstGeom prst="rect">
            <a:avLst/>
          </a:prstGeom>
          <a:noFill/>
        </p:spPr>
        <p:txBody>
          <a:bodyPr wrap="square" rtlCol="0">
            <a:spAutoFit/>
          </a:bodyPr>
          <a:lstStyle/>
          <a:p>
            <a:pPr algn="ctr" defTabSz="726061">
              <a:defRPr/>
            </a:pPr>
            <a:r>
              <a:rPr lang="en-US" sz="3200" b="1">
                <a:solidFill>
                  <a:srgbClr val="4472C4">
                    <a:lumMod val="50000"/>
                  </a:srgbClr>
                </a:solidFill>
                <a:latin typeface="Montserrat" pitchFamily="2" charset="77"/>
              </a:rPr>
              <a:t>What is COGR doing?</a:t>
            </a:r>
          </a:p>
        </p:txBody>
      </p:sp>
      <p:sp>
        <p:nvSpPr>
          <p:cNvPr id="4" name="TextBox 3">
            <a:extLst>
              <a:ext uri="{FF2B5EF4-FFF2-40B4-BE49-F238E27FC236}">
                <a16:creationId xmlns:a16="http://schemas.microsoft.com/office/drawing/2014/main" id="{F1363586-355B-6E61-1E9A-AD831F285CC5}"/>
              </a:ext>
            </a:extLst>
          </p:cNvPr>
          <p:cNvSpPr txBox="1"/>
          <p:nvPr/>
        </p:nvSpPr>
        <p:spPr>
          <a:xfrm>
            <a:off x="348343" y="1727561"/>
            <a:ext cx="11076844" cy="4524315"/>
          </a:xfrm>
          <a:prstGeom prst="rect">
            <a:avLst/>
          </a:prstGeom>
          <a:noFill/>
          <a:ln>
            <a:solidFill>
              <a:schemeClr val="tx1"/>
            </a:solidFill>
          </a:ln>
        </p:spPr>
        <p:txBody>
          <a:bodyPr wrap="square" rtlCol="0">
            <a:spAutoFit/>
          </a:bodyPr>
          <a:lstStyle/>
          <a:p>
            <a:pPr marL="285736" indent="-285736">
              <a:buFont typeface="Arial" panose="020B0604020202020204" pitchFamily="34" charset="0"/>
              <a:buChar char="•"/>
            </a:pPr>
            <a:r>
              <a:rPr lang="en-US" sz="3200">
                <a:solidFill>
                  <a:prstClr val="black"/>
                </a:solidFill>
                <a:latin typeface="Calibri" panose="020F0502020204030204"/>
                <a:hlinkClick r:id="rId8"/>
              </a:rPr>
              <a:t>COGR Litigation Tracker</a:t>
            </a:r>
            <a:r>
              <a:rPr lang="en-US" sz="3200">
                <a:solidFill>
                  <a:prstClr val="black"/>
                </a:solidFill>
                <a:latin typeface="Calibri" panose="020F0502020204030204"/>
              </a:rPr>
              <a:t>:   Tracks cases of importance to academic research institutions.  Updated frequently!</a:t>
            </a:r>
          </a:p>
          <a:p>
            <a:pPr marL="285736" indent="-285736">
              <a:buFont typeface="Arial" panose="020B0604020202020204" pitchFamily="34" charset="0"/>
              <a:buChar char="•"/>
            </a:pPr>
            <a:endParaRPr lang="en-US" sz="3200">
              <a:solidFill>
                <a:prstClr val="black"/>
              </a:solidFill>
              <a:latin typeface="Calibri" panose="020F0502020204030204"/>
            </a:endParaRPr>
          </a:p>
          <a:p>
            <a:pPr marL="285736" indent="-285736">
              <a:buFont typeface="Arial" panose="020B0604020202020204" pitchFamily="34" charset="0"/>
              <a:buChar char="•"/>
            </a:pPr>
            <a:r>
              <a:rPr lang="en-US" sz="3200" b="1">
                <a:solidFill>
                  <a:prstClr val="black"/>
                </a:solidFill>
                <a:latin typeface="Calibri" panose="020F0502020204030204"/>
              </a:rPr>
              <a:t>Analysis</a:t>
            </a:r>
            <a:r>
              <a:rPr lang="en-US" sz="3200">
                <a:solidFill>
                  <a:prstClr val="black"/>
                </a:solidFill>
                <a:latin typeface="Calibri" panose="020F0502020204030204"/>
              </a:rPr>
              <a:t>:  Litigation updates and analysis as part of COGR Forums, COGR updates, and membership meetings. </a:t>
            </a:r>
          </a:p>
          <a:p>
            <a:pPr marL="285736" indent="-285736">
              <a:buFont typeface="Arial" panose="020B0604020202020204" pitchFamily="34" charset="0"/>
              <a:buChar char="•"/>
            </a:pPr>
            <a:endParaRPr lang="en-US" sz="3200">
              <a:solidFill>
                <a:prstClr val="black"/>
              </a:solidFill>
              <a:latin typeface="Calibri" panose="020F0502020204030204"/>
            </a:endParaRPr>
          </a:p>
          <a:p>
            <a:pPr marL="285736" indent="-285736">
              <a:buFont typeface="Arial" panose="020B0604020202020204" pitchFamily="34" charset="0"/>
              <a:buChar char="•"/>
            </a:pPr>
            <a:r>
              <a:rPr lang="en-US" sz="3200" b="1">
                <a:solidFill>
                  <a:prstClr val="black"/>
                </a:solidFill>
                <a:latin typeface="Calibri" panose="020F0502020204030204"/>
              </a:rPr>
              <a:t>Filing of Amicus Briefs in Select Cases: </a:t>
            </a:r>
            <a:r>
              <a:rPr lang="en-US" sz="3200">
                <a:solidFill>
                  <a:prstClr val="black"/>
                </a:solidFill>
                <a:latin typeface="Calibri" panose="020F0502020204030204"/>
              </a:rPr>
              <a:t> Joined with other associations to file amicus briefs.  Briefs filed in four cases thus far. </a:t>
            </a:r>
          </a:p>
        </p:txBody>
      </p:sp>
    </p:spTree>
    <p:extLst>
      <p:ext uri="{BB962C8B-B14F-4D97-AF65-F5344CB8AC3E}">
        <p14:creationId xmlns:p14="http://schemas.microsoft.com/office/powerpoint/2010/main" val="159280363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C90B6-BA1A-9C64-8C1E-464B44ED534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D44B016-84EC-3724-464D-1BD5DD3B49FE}"/>
              </a:ext>
            </a:extLst>
          </p:cNvPr>
          <p:cNvSpPr/>
          <p:nvPr/>
        </p:nvSpPr>
        <p:spPr>
          <a:xfrm>
            <a:off x="0" y="0"/>
            <a:ext cx="12192000" cy="68580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p>
            <a:endParaRPr lang="en-US" sz="1200"/>
          </a:p>
        </p:txBody>
      </p:sp>
      <p:sp>
        <p:nvSpPr>
          <p:cNvPr id="5" name="TextBox 10">
            <a:extLst>
              <a:ext uri="{FF2B5EF4-FFF2-40B4-BE49-F238E27FC236}">
                <a16:creationId xmlns:a16="http://schemas.microsoft.com/office/drawing/2014/main" id="{52DEDE38-5C57-C131-E92C-3AC27FC4AFC6}"/>
              </a:ext>
            </a:extLst>
          </p:cNvPr>
          <p:cNvSpPr txBox="1"/>
          <p:nvPr/>
        </p:nvSpPr>
        <p:spPr>
          <a:xfrm>
            <a:off x="461108" y="1039643"/>
            <a:ext cx="11280857" cy="1661993"/>
          </a:xfrm>
          <a:prstGeom prst="rect">
            <a:avLst/>
          </a:prstGeom>
        </p:spPr>
        <p:txBody>
          <a:bodyPr wrap="square" lIns="0" tIns="0" rIns="0" bIns="0" rtlCol="0" anchor="t">
            <a:spAutoFit/>
          </a:bodyPr>
          <a:lstStyle/>
          <a:p>
            <a:r>
              <a:rPr lang="en-US" sz="3600" b="1">
                <a:solidFill>
                  <a:srgbClr val="21577E"/>
                </a:solidFill>
                <a:latin typeface="Montserrat"/>
              </a:rPr>
              <a:t>Points to Consider for Reimbursement of Expenses Under Active Grants and Defend the Spend</a:t>
            </a:r>
            <a:endParaRPr lang="en-US" sz="3600"/>
          </a:p>
        </p:txBody>
      </p:sp>
      <p:pic>
        <p:nvPicPr>
          <p:cNvPr id="4" name="Picture 3">
            <a:extLst>
              <a:ext uri="{FF2B5EF4-FFF2-40B4-BE49-F238E27FC236}">
                <a16:creationId xmlns:a16="http://schemas.microsoft.com/office/drawing/2014/main" id="{89DC8263-BB3F-6347-AB06-FA6ACDD32E33}"/>
              </a:ext>
            </a:extLst>
          </p:cNvPr>
          <p:cNvPicPr>
            <a:picLocks noChangeAspect="1"/>
          </p:cNvPicPr>
          <p:nvPr/>
        </p:nvPicPr>
        <p:blipFill>
          <a:blip r:embed="rId4"/>
          <a:stretch>
            <a:fillRect/>
          </a:stretch>
        </p:blipFill>
        <p:spPr>
          <a:xfrm>
            <a:off x="9982725" y="6075582"/>
            <a:ext cx="2127294" cy="590005"/>
          </a:xfrm>
          <a:prstGeom prst="rect">
            <a:avLst/>
          </a:prstGeom>
        </p:spPr>
      </p:pic>
      <p:sp>
        <p:nvSpPr>
          <p:cNvPr id="3" name="TextBox 10">
            <a:extLst>
              <a:ext uri="{FF2B5EF4-FFF2-40B4-BE49-F238E27FC236}">
                <a16:creationId xmlns:a16="http://schemas.microsoft.com/office/drawing/2014/main" id="{AABB2064-4AF1-09B5-4BC0-F20B4C58E95F}"/>
              </a:ext>
            </a:extLst>
          </p:cNvPr>
          <p:cNvSpPr txBox="1"/>
          <p:nvPr/>
        </p:nvSpPr>
        <p:spPr>
          <a:xfrm>
            <a:off x="983868" y="2849158"/>
            <a:ext cx="3399181" cy="381642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800" b="1" i="1">
                <a:solidFill>
                  <a:srgbClr val="21577E"/>
                </a:solidFill>
                <a:latin typeface="Montserrat"/>
              </a:rPr>
              <a:t>Also see COGR's Fact Sheet,</a:t>
            </a:r>
            <a:endParaRPr lang="en-US" sz="2800" b="1" i="1">
              <a:solidFill>
                <a:srgbClr val="21577E"/>
              </a:solidFill>
              <a:latin typeface="Montserrat" panose="00000500000000000000" pitchFamily="2" charset="0"/>
              <a:cs typeface="Arial"/>
            </a:endParaRPr>
          </a:p>
          <a:p>
            <a:r>
              <a:rPr lang="en-US" sz="2800">
                <a:solidFill>
                  <a:srgbClr val="21577E"/>
                </a:solidFill>
                <a:ea typeface="+mn-lt"/>
                <a:cs typeface="+mn-lt"/>
                <a:hlinkClick r:id="rId5"/>
              </a:rPr>
              <a:t>https://www.cogr.edu/fact-sheet-1-defend-spend</a:t>
            </a:r>
            <a:r>
              <a:rPr lang="en-US" sz="2800">
                <a:solidFill>
                  <a:srgbClr val="21577E"/>
                </a:solidFill>
                <a:ea typeface="+mn-lt"/>
                <a:cs typeface="+mn-lt"/>
              </a:rPr>
              <a:t> </a:t>
            </a:r>
            <a:endParaRPr lang="en-US"/>
          </a:p>
          <a:p>
            <a:pPr marL="342900" indent="-342900">
              <a:buFont typeface="Arial" panose="020B0604020202020204" pitchFamily="34" charset="0"/>
              <a:buChar char="•"/>
            </a:pPr>
            <a:endParaRPr lang="en-US" sz="2800" b="1" i="1">
              <a:solidFill>
                <a:srgbClr val="21577E"/>
              </a:solidFill>
              <a:latin typeface="Montserrat" panose="00000500000000000000" pitchFamily="2" charset="0"/>
            </a:endParaRPr>
          </a:p>
          <a:p>
            <a:endParaRPr lang="en-US" sz="1200" b="1" i="1">
              <a:solidFill>
                <a:srgbClr val="21577E"/>
              </a:solidFill>
              <a:latin typeface="Montserrat" panose="00000500000000000000" pitchFamily="2" charset="0"/>
            </a:endParaRPr>
          </a:p>
          <a:p>
            <a:pPr marL="457200" indent="-457200">
              <a:buFont typeface="Arial" panose="020B0604020202020204" pitchFamily="34" charset="0"/>
              <a:buChar char="•"/>
            </a:pPr>
            <a:endParaRPr lang="en-US" sz="2800" b="1" i="1">
              <a:solidFill>
                <a:srgbClr val="21577E"/>
              </a:solidFill>
              <a:latin typeface="Montserrat"/>
            </a:endParaRPr>
          </a:p>
          <a:p>
            <a:pPr marL="342900" indent="-342900">
              <a:buFont typeface="Arial" panose="020B0604020202020204" pitchFamily="34" charset="0"/>
              <a:buChar char="•"/>
            </a:pPr>
            <a:endParaRPr lang="en-US" sz="1200" b="1" i="1">
              <a:solidFill>
                <a:srgbClr val="21577E"/>
              </a:solidFill>
              <a:latin typeface="Montserrat"/>
            </a:endParaRPr>
          </a:p>
          <a:p>
            <a:pPr marL="342900" indent="-342900">
              <a:buFont typeface="Arial" panose="020B0604020202020204" pitchFamily="34" charset="0"/>
              <a:buChar char="•"/>
            </a:pPr>
            <a:endParaRPr lang="en-US" sz="2800" b="1" i="1">
              <a:solidFill>
                <a:srgbClr val="21577E"/>
              </a:solidFill>
              <a:latin typeface="Montserrat"/>
            </a:endParaRPr>
          </a:p>
        </p:txBody>
      </p:sp>
      <p:pic>
        <p:nvPicPr>
          <p:cNvPr id="6" name="Picture 5" descr="A red and white and blue information&#10;&#10;AI-generated content may be incorrect.">
            <a:extLst>
              <a:ext uri="{FF2B5EF4-FFF2-40B4-BE49-F238E27FC236}">
                <a16:creationId xmlns:a16="http://schemas.microsoft.com/office/drawing/2014/main" id="{39FDF7F3-FE1B-D66D-21B9-71523891A2C2}"/>
              </a:ext>
            </a:extLst>
          </p:cNvPr>
          <p:cNvPicPr>
            <a:picLocks noChangeAspect="1"/>
          </p:cNvPicPr>
          <p:nvPr/>
        </p:nvPicPr>
        <p:blipFill>
          <a:blip r:embed="rId6"/>
          <a:stretch>
            <a:fillRect/>
          </a:stretch>
        </p:blipFill>
        <p:spPr>
          <a:xfrm>
            <a:off x="4905808" y="2165638"/>
            <a:ext cx="7187912" cy="3842906"/>
          </a:xfrm>
          <a:prstGeom prst="rect">
            <a:avLst/>
          </a:prstGeom>
        </p:spPr>
      </p:pic>
    </p:spTree>
    <p:extLst>
      <p:ext uri="{BB962C8B-B14F-4D97-AF65-F5344CB8AC3E}">
        <p14:creationId xmlns:p14="http://schemas.microsoft.com/office/powerpoint/2010/main" val="4073650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943D9-FC74-1A4B-E9DF-7E49DAFD59E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80848E6-F076-3E26-D42B-D84B08FB34A7}"/>
              </a:ext>
            </a:extLst>
          </p:cNvPr>
          <p:cNvSpPr/>
          <p:nvPr/>
        </p:nvSpPr>
        <p:spPr>
          <a:xfrm>
            <a:off x="0" y="0"/>
            <a:ext cx="12192000" cy="68580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p>
            <a:endParaRPr lang="en-US" sz="1200"/>
          </a:p>
        </p:txBody>
      </p:sp>
      <p:sp>
        <p:nvSpPr>
          <p:cNvPr id="5" name="TextBox 10">
            <a:extLst>
              <a:ext uri="{FF2B5EF4-FFF2-40B4-BE49-F238E27FC236}">
                <a16:creationId xmlns:a16="http://schemas.microsoft.com/office/drawing/2014/main" id="{D7C6F41F-0AB1-E412-ABD8-31D1B3268B0F}"/>
              </a:ext>
            </a:extLst>
          </p:cNvPr>
          <p:cNvSpPr txBox="1"/>
          <p:nvPr/>
        </p:nvSpPr>
        <p:spPr>
          <a:xfrm>
            <a:off x="461108" y="1039643"/>
            <a:ext cx="11280857" cy="1661993"/>
          </a:xfrm>
          <a:prstGeom prst="rect">
            <a:avLst/>
          </a:prstGeom>
        </p:spPr>
        <p:txBody>
          <a:bodyPr wrap="square" lIns="0" tIns="0" rIns="0" bIns="0" rtlCol="0" anchor="t">
            <a:spAutoFit/>
          </a:bodyPr>
          <a:lstStyle/>
          <a:p>
            <a:r>
              <a:rPr lang="en-US" sz="3600" b="1" dirty="0">
                <a:solidFill>
                  <a:srgbClr val="21577E"/>
                </a:solidFill>
                <a:latin typeface="Montserrat"/>
              </a:rPr>
              <a:t>Points to Consider for Reimbursement of Expenses Under Active Grants and Defend the Spend</a:t>
            </a:r>
            <a:endParaRPr lang="en-US" sz="3600" dirty="0"/>
          </a:p>
        </p:txBody>
      </p:sp>
      <p:pic>
        <p:nvPicPr>
          <p:cNvPr id="4" name="Picture 3">
            <a:extLst>
              <a:ext uri="{FF2B5EF4-FFF2-40B4-BE49-F238E27FC236}">
                <a16:creationId xmlns:a16="http://schemas.microsoft.com/office/drawing/2014/main" id="{F6B5F48E-F689-067A-F668-2AEF62B557FF}"/>
              </a:ext>
            </a:extLst>
          </p:cNvPr>
          <p:cNvPicPr>
            <a:picLocks noChangeAspect="1"/>
          </p:cNvPicPr>
          <p:nvPr/>
        </p:nvPicPr>
        <p:blipFill>
          <a:blip r:embed="rId4"/>
          <a:stretch>
            <a:fillRect/>
          </a:stretch>
        </p:blipFill>
        <p:spPr>
          <a:xfrm>
            <a:off x="9982725" y="6075582"/>
            <a:ext cx="2127294" cy="590005"/>
          </a:xfrm>
          <a:prstGeom prst="rect">
            <a:avLst/>
          </a:prstGeom>
        </p:spPr>
      </p:pic>
      <p:sp>
        <p:nvSpPr>
          <p:cNvPr id="3" name="TextBox 10">
            <a:extLst>
              <a:ext uri="{FF2B5EF4-FFF2-40B4-BE49-F238E27FC236}">
                <a16:creationId xmlns:a16="http://schemas.microsoft.com/office/drawing/2014/main" id="{92175411-BD35-3AD2-F379-921FBBC79875}"/>
              </a:ext>
            </a:extLst>
          </p:cNvPr>
          <p:cNvSpPr txBox="1"/>
          <p:nvPr/>
        </p:nvSpPr>
        <p:spPr>
          <a:xfrm>
            <a:off x="1029755" y="2896796"/>
            <a:ext cx="10132490" cy="387798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800" b="1" i="1" dirty="0">
                <a:solidFill>
                  <a:srgbClr val="21577E"/>
                </a:solidFill>
                <a:latin typeface="Montserrat"/>
              </a:rPr>
              <a:t>Framework for Navigating the 2025 Administration Transition</a:t>
            </a:r>
            <a:endParaRPr lang="en-US" sz="2800" b="1" i="1" dirty="0">
              <a:solidFill>
                <a:srgbClr val="21577E"/>
              </a:solidFill>
              <a:latin typeface="Montserrat" panose="00000500000000000000" pitchFamily="2" charset="0"/>
            </a:endParaRPr>
          </a:p>
          <a:p>
            <a:pPr marL="800100" lvl="1" indent="-342900">
              <a:buFont typeface="Courier New" panose="020B0604020202020204" pitchFamily="34" charset="0"/>
              <a:buChar char="o"/>
            </a:pPr>
            <a:r>
              <a:rPr lang="en-US" sz="2400" dirty="0">
                <a:solidFill>
                  <a:srgbClr val="2790DA"/>
                </a:solidFill>
                <a:latin typeface="Montserrat"/>
                <a:cs typeface="Arial"/>
                <a:hlinkClick r:id="rId5"/>
              </a:rPr>
              <a:t>Points to Consider for Reimbursement of Expenses Under Active Grants</a:t>
            </a:r>
            <a:r>
              <a:rPr lang="en-US" sz="2400" b="1" dirty="0">
                <a:solidFill>
                  <a:srgbClr val="000000"/>
                </a:solidFill>
                <a:latin typeface="Montserrat"/>
                <a:cs typeface="Arial"/>
              </a:rPr>
              <a:t> (Updated August 5, 2025)</a:t>
            </a:r>
          </a:p>
          <a:p>
            <a:pPr marL="342900" indent="-342900">
              <a:buFont typeface="Arial" panose="020B0604020202020204" pitchFamily="34" charset="0"/>
              <a:buChar char="•"/>
            </a:pPr>
            <a:endParaRPr lang="en-US" sz="2800" b="1" i="1" dirty="0">
              <a:solidFill>
                <a:srgbClr val="21577E"/>
              </a:solidFill>
              <a:latin typeface="Montserrat"/>
            </a:endParaRPr>
          </a:p>
          <a:p>
            <a:pPr marL="342900" indent="-342900">
              <a:buFont typeface="Arial" panose="020B0604020202020204" pitchFamily="34" charset="0"/>
              <a:buChar char="•"/>
            </a:pPr>
            <a:r>
              <a:rPr lang="en-US" sz="2800" b="1" i="1" dirty="0">
                <a:solidFill>
                  <a:srgbClr val="21577E"/>
                </a:solidFill>
                <a:latin typeface="Montserrat"/>
              </a:rPr>
              <a:t>And then…</a:t>
            </a:r>
          </a:p>
          <a:p>
            <a:pPr marL="800100" lvl="1" indent="-342900">
              <a:buFont typeface="Arial" panose="020B0604020202020204" pitchFamily="34" charset="0"/>
              <a:buChar char="•"/>
            </a:pPr>
            <a:r>
              <a:rPr lang="en-US" sz="2800" b="1" i="1" dirty="0">
                <a:solidFill>
                  <a:srgbClr val="21577E"/>
                </a:solidFill>
                <a:latin typeface="Montserrat"/>
              </a:rPr>
              <a:t>Executive Order - </a:t>
            </a:r>
            <a:r>
              <a:rPr lang="en-US" sz="2800" b="1" i="1" dirty="0">
                <a:solidFill>
                  <a:srgbClr val="21577E"/>
                </a:solidFill>
                <a:latin typeface="Montserrat"/>
                <a:hlinkClick r:id="rId6"/>
              </a:rPr>
              <a:t>Improving Oversight of Federal Grantmaking</a:t>
            </a:r>
            <a:r>
              <a:rPr lang="en-US" sz="2800" b="1" i="1" dirty="0">
                <a:solidFill>
                  <a:srgbClr val="21577E"/>
                </a:solidFill>
                <a:latin typeface="Montserrat"/>
              </a:rPr>
              <a:t> </a:t>
            </a:r>
            <a:r>
              <a:rPr lang="en-US" sz="2400" b="1" dirty="0">
                <a:solidFill>
                  <a:srgbClr val="000000"/>
                </a:solidFill>
                <a:latin typeface="Montserrat"/>
                <a:cs typeface="Arial"/>
              </a:rPr>
              <a:t>(August 7, 2025)</a:t>
            </a:r>
          </a:p>
          <a:p>
            <a:pPr marL="800100" lvl="1" indent="-342900">
              <a:buFont typeface="Arial" panose="020B0604020202020204" pitchFamily="34" charset="0"/>
              <a:buChar char="•"/>
            </a:pPr>
            <a:endParaRPr lang="en-US" sz="2400" b="1" dirty="0">
              <a:solidFill>
                <a:srgbClr val="000000"/>
              </a:solidFill>
              <a:latin typeface="Montserrat"/>
              <a:cs typeface="Arial"/>
            </a:endParaRPr>
          </a:p>
          <a:p>
            <a:endParaRPr lang="en-US" sz="1200" b="1" i="1" dirty="0">
              <a:solidFill>
                <a:srgbClr val="21577E"/>
              </a:solidFill>
              <a:latin typeface="Montserrat" panose="00000500000000000000" pitchFamily="2" charset="0"/>
            </a:endParaRPr>
          </a:p>
        </p:txBody>
      </p:sp>
    </p:spTree>
    <p:extLst>
      <p:ext uri="{BB962C8B-B14F-4D97-AF65-F5344CB8AC3E}">
        <p14:creationId xmlns:p14="http://schemas.microsoft.com/office/powerpoint/2010/main" val="423380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87CC-68EE-506D-CD5F-3340AE57CA07}"/>
            </a:ext>
          </a:extLst>
        </p:cNvPr>
        <p:cNvGrpSpPr/>
        <p:nvPr/>
      </p:nvGrpSpPr>
      <p:grpSpPr>
        <a:xfrm>
          <a:off x="0" y="0"/>
          <a:ext cx="0" cy="0"/>
          <a:chOff x="0" y="0"/>
          <a:chExt cx="0" cy="0"/>
        </a:xfrm>
      </p:grpSpPr>
      <p:sp>
        <p:nvSpPr>
          <p:cNvPr id="5" name="AutoShape 2" descr="University of California, Irvine">
            <a:extLst>
              <a:ext uri="{FF2B5EF4-FFF2-40B4-BE49-F238E27FC236}">
                <a16:creationId xmlns:a16="http://schemas.microsoft.com/office/drawing/2014/main" id="{B1CB5896-BFBA-074E-C887-2F56A46FB6BF}"/>
              </a:ext>
            </a:extLst>
          </p:cNvPr>
          <p:cNvSpPr>
            <a:spLocks noChangeAspect="1" noChangeArrowheads="1"/>
          </p:cNvSpPr>
          <p:nvPr/>
        </p:nvSpPr>
        <p:spPr bwMode="auto">
          <a:xfrm>
            <a:off x="1378604" y="591252"/>
            <a:ext cx="242047" cy="2420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2614" tIns="36307" rIns="72614" bIns="36307" numCol="1" anchor="t" anchorCtr="0" compatLnSpc="1">
            <a:prstTxWarp prst="textNoShape">
              <a:avLst/>
            </a:prstTxWarp>
          </a:bodyPr>
          <a:lstStyle/>
          <a:p>
            <a:pPr defTabSz="726097">
              <a:defRPr/>
            </a:pPr>
            <a:endParaRPr lang="en-US" sz="1429">
              <a:solidFill>
                <a:prstClr val="black"/>
              </a:solidFill>
              <a:latin typeface="Calibri" panose="020F0502020204030204"/>
            </a:endParaRPr>
          </a:p>
        </p:txBody>
      </p:sp>
      <p:sp>
        <p:nvSpPr>
          <p:cNvPr id="7" name="Content Placeholder 2">
            <a:extLst>
              <a:ext uri="{FF2B5EF4-FFF2-40B4-BE49-F238E27FC236}">
                <a16:creationId xmlns:a16="http://schemas.microsoft.com/office/drawing/2014/main" id="{69185CD1-0769-16E9-A257-1CAAC8182C96}"/>
              </a:ext>
            </a:extLst>
          </p:cNvPr>
          <p:cNvSpPr>
            <a:spLocks noGrp="1"/>
          </p:cNvSpPr>
          <p:nvPr>
            <p:ph idx="1"/>
          </p:nvPr>
        </p:nvSpPr>
        <p:spPr>
          <a:xfrm>
            <a:off x="274783" y="1652154"/>
            <a:ext cx="11285517" cy="4196538"/>
          </a:xfrm>
        </p:spPr>
        <p:txBody>
          <a:bodyPr vert="horz" lIns="72614" tIns="36307" rIns="72614" bIns="36307" rtlCol="0" anchor="t">
            <a:noAutofit/>
          </a:bodyPr>
          <a:lstStyle/>
          <a:p>
            <a:r>
              <a:rPr lang="en-US" sz="2514" b="1" dirty="0">
                <a:solidFill>
                  <a:srgbClr val="242424"/>
                </a:solidFill>
                <a:latin typeface="Aptos"/>
                <a:cs typeface="Arial"/>
              </a:rPr>
              <a:t>Regarding Reimbursement</a:t>
            </a:r>
            <a:r>
              <a:rPr lang="en-US" sz="2514" dirty="0">
                <a:solidFill>
                  <a:srgbClr val="242424"/>
                </a:solidFill>
                <a:latin typeface="Aptos"/>
                <a:cs typeface="Arial"/>
              </a:rPr>
              <a:t>:</a:t>
            </a:r>
            <a:r>
              <a:rPr lang="en-US" sz="2514" dirty="0">
                <a:solidFill>
                  <a:srgbClr val="293340"/>
                </a:solidFill>
                <a:latin typeface="Arial"/>
                <a:cs typeface="Arial"/>
              </a:rPr>
              <a:t> “</a:t>
            </a:r>
            <a:r>
              <a:rPr lang="en-US" sz="2514" dirty="0">
                <a:solidFill>
                  <a:srgbClr val="242424"/>
                </a:solidFill>
                <a:latin typeface="Aptos"/>
                <a:cs typeface="Arial"/>
              </a:rPr>
              <a:t>(c)  To the extent practicable and consistent with applicable law, agency heads shall insert in future discretionary grant agreements terms and conditions that:</a:t>
            </a:r>
            <a:endParaRPr lang="en-US" sz="2514" b="1" i="1" dirty="0">
              <a:solidFill>
                <a:srgbClr val="21577E"/>
              </a:solidFill>
              <a:latin typeface="Montserrat"/>
              <a:cs typeface="Arial"/>
            </a:endParaRPr>
          </a:p>
          <a:p>
            <a:r>
              <a:rPr lang="en-US" sz="2514" dirty="0">
                <a:solidFill>
                  <a:srgbClr val="242424"/>
                </a:solidFill>
                <a:latin typeface="Aptos"/>
                <a:cs typeface="Arial"/>
              </a:rPr>
              <a:t>(</a:t>
            </a:r>
            <a:r>
              <a:rPr lang="en-US" sz="2514" dirty="0" err="1">
                <a:solidFill>
                  <a:srgbClr val="242424"/>
                </a:solidFill>
                <a:latin typeface="Aptos"/>
                <a:cs typeface="Arial"/>
              </a:rPr>
              <a:t>i</a:t>
            </a:r>
            <a:r>
              <a:rPr lang="en-US" sz="2514" dirty="0">
                <a:solidFill>
                  <a:srgbClr val="242424"/>
                </a:solidFill>
                <a:latin typeface="Aptos"/>
                <a:cs typeface="Arial"/>
              </a:rPr>
              <a:t>)   prohibit recipients from directly drawing down general grant funds for specific projects </a:t>
            </a:r>
            <a:r>
              <a:rPr lang="en-US" sz="2514" b="1" u="sng" dirty="0">
                <a:solidFill>
                  <a:srgbClr val="000000"/>
                </a:solidFill>
                <a:latin typeface="Aptos"/>
                <a:cs typeface="Arial"/>
              </a:rPr>
              <a:t>without the affirmative</a:t>
            </a:r>
            <a:r>
              <a:rPr lang="en-US" sz="2514" dirty="0">
                <a:solidFill>
                  <a:srgbClr val="242424"/>
                </a:solidFill>
                <a:latin typeface="Aptos"/>
                <a:cs typeface="Arial"/>
              </a:rPr>
              <a:t> authorization of the agency; and</a:t>
            </a:r>
            <a:endParaRPr lang="en-US" sz="2514" dirty="0"/>
          </a:p>
          <a:p>
            <a:r>
              <a:rPr lang="en-US" sz="2514" dirty="0">
                <a:solidFill>
                  <a:srgbClr val="242424"/>
                </a:solidFill>
                <a:latin typeface="Aptos"/>
                <a:cs typeface="Arial"/>
              </a:rPr>
              <a:t>(ii)  require grantees to provide written explanations or support, </a:t>
            </a:r>
            <a:r>
              <a:rPr lang="en-US" sz="2514" b="1" u="sng" dirty="0">
                <a:solidFill>
                  <a:srgbClr val="000000"/>
                </a:solidFill>
                <a:latin typeface="Aptos"/>
                <a:cs typeface="Arial"/>
              </a:rPr>
              <a:t>with specificity</a:t>
            </a:r>
            <a:r>
              <a:rPr lang="en-US" sz="2514" dirty="0">
                <a:solidFill>
                  <a:srgbClr val="242424"/>
                </a:solidFill>
                <a:latin typeface="Aptos"/>
                <a:cs typeface="Arial"/>
              </a:rPr>
              <a:t>, for requests for each drawdown.”</a:t>
            </a:r>
            <a:endParaRPr lang="en-US" sz="2456" dirty="0">
              <a:solidFill>
                <a:schemeClr val="accent1">
                  <a:lumMod val="50000"/>
                </a:schemeClr>
              </a:solidFill>
              <a:latin typeface="Montserrat" panose="00000500000000000000" pitchFamily="2" charset="0"/>
            </a:endParaRPr>
          </a:p>
          <a:p>
            <a:pPr>
              <a:lnSpc>
                <a:spcPct val="100000"/>
              </a:lnSpc>
            </a:pPr>
            <a:r>
              <a:rPr lang="en-US" sz="2800" b="1" i="1" dirty="0">
                <a:solidFill>
                  <a:srgbClr val="21577E"/>
                </a:solidFill>
                <a:latin typeface="Montserrat"/>
              </a:rPr>
              <a:t>Plus…</a:t>
            </a:r>
          </a:p>
          <a:p>
            <a:pPr>
              <a:lnSpc>
                <a:spcPct val="100000"/>
              </a:lnSpc>
            </a:pPr>
            <a:r>
              <a:rPr lang="en-US" sz="2800" b="1" i="1" dirty="0">
                <a:solidFill>
                  <a:srgbClr val="21577E"/>
                </a:solidFill>
                <a:latin typeface="Montserrat"/>
              </a:rPr>
              <a:t>Directs Each Agency to Revise T&amp;Cs to Permit Termination for Convenience, and more.</a:t>
            </a:r>
          </a:p>
        </p:txBody>
      </p:sp>
      <p:sp>
        <p:nvSpPr>
          <p:cNvPr id="3" name="Freeform 2">
            <a:extLst>
              <a:ext uri="{FF2B5EF4-FFF2-40B4-BE49-F238E27FC236}">
                <a16:creationId xmlns:a16="http://schemas.microsoft.com/office/drawing/2014/main" id="{6F616200-606D-CF9D-57BE-B8FFA6C6782F}"/>
              </a:ext>
            </a:extLst>
          </p:cNvPr>
          <p:cNvSpPr/>
          <p:nvPr/>
        </p:nvSpPr>
        <p:spPr>
          <a:xfrm>
            <a:off x="-72839" y="1"/>
            <a:ext cx="12337677" cy="883543"/>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37876">
              <a:defRPr/>
            </a:pPr>
            <a:endParaRPr lang="en-US" sz="1059">
              <a:solidFill>
                <a:prstClr val="black"/>
              </a:solidFill>
              <a:latin typeface="Calibri"/>
            </a:endParaRPr>
          </a:p>
        </p:txBody>
      </p:sp>
      <p:pic>
        <p:nvPicPr>
          <p:cNvPr id="4" name="Picture 3" descr="A blue and red logo&#10;&#10;Description automatically generated">
            <a:extLst>
              <a:ext uri="{FF2B5EF4-FFF2-40B4-BE49-F238E27FC236}">
                <a16:creationId xmlns:a16="http://schemas.microsoft.com/office/drawing/2014/main" id="{664989B9-15F0-4453-858B-95605DDC1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7372" y="6312200"/>
            <a:ext cx="1598638" cy="469600"/>
          </a:xfrm>
          <a:prstGeom prst="rect">
            <a:avLst/>
          </a:prstGeom>
        </p:spPr>
      </p:pic>
      <p:sp>
        <p:nvSpPr>
          <p:cNvPr id="6" name="TextBox 5">
            <a:extLst>
              <a:ext uri="{FF2B5EF4-FFF2-40B4-BE49-F238E27FC236}">
                <a16:creationId xmlns:a16="http://schemas.microsoft.com/office/drawing/2014/main" id="{58EA9FFD-2DE6-9FE5-2AB6-1A7E4952F3E6}"/>
              </a:ext>
            </a:extLst>
          </p:cNvPr>
          <p:cNvSpPr txBox="1"/>
          <p:nvPr/>
        </p:nvSpPr>
        <p:spPr>
          <a:xfrm>
            <a:off x="392224" y="177673"/>
            <a:ext cx="11407552" cy="1358577"/>
          </a:xfrm>
          <a:prstGeom prst="rect">
            <a:avLst/>
          </a:prstGeom>
          <a:noFill/>
        </p:spPr>
        <p:txBody>
          <a:bodyPr wrap="square" rtlCol="0">
            <a:spAutoFit/>
          </a:bodyPr>
          <a:lstStyle/>
          <a:p>
            <a:pPr algn="ctr" defTabSz="726097">
              <a:defRPr/>
            </a:pPr>
            <a:r>
              <a:rPr lang="en-US" sz="4114" dirty="0">
                <a:solidFill>
                  <a:schemeClr val="bg1"/>
                </a:solidFill>
                <a:latin typeface="Aptos" panose="020B0004020202020204" pitchFamily="34" charset="0"/>
                <a:ea typeface="Aptos" panose="020B0004020202020204" pitchFamily="34" charset="0"/>
                <a:cs typeface="Times New Roman" panose="02020603050405020304" pitchFamily="18" charset="0"/>
              </a:rPr>
              <a:t>E.O. Improving Oversight of Federal Grantmaking</a:t>
            </a:r>
            <a:r>
              <a:rPr lang="en-US" sz="4114" b="1"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US" sz="4114" dirty="0">
                <a:latin typeface="Aptos" panose="020B0004020202020204" pitchFamily="34" charset="0"/>
                <a:ea typeface="Aptos" panose="020B0004020202020204" pitchFamily="34" charset="0"/>
                <a:cs typeface="Times New Roman" panose="02020603050405020304" pitchFamily="18" charset="0"/>
              </a:rPr>
              <a:t>Key Financial Takeaways </a:t>
            </a:r>
            <a:endParaRPr lang="en-US" sz="3812" b="1" dirty="0">
              <a:solidFill>
                <a:prstClr val="white"/>
              </a:solidFill>
              <a:latin typeface="Montserrat" pitchFamily="2" charset="77"/>
            </a:endParaRPr>
          </a:p>
        </p:txBody>
      </p:sp>
    </p:spTree>
    <p:extLst>
      <p:ext uri="{BB962C8B-B14F-4D97-AF65-F5344CB8AC3E}">
        <p14:creationId xmlns:p14="http://schemas.microsoft.com/office/powerpoint/2010/main" val="864201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27A10-2D47-FBE6-3B05-6F26513D500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CA9F9AD-6A1A-7885-809B-A1D38874CEB5}"/>
              </a:ext>
            </a:extLst>
          </p:cNvPr>
          <p:cNvSpPr/>
          <p:nvPr/>
        </p:nvSpPr>
        <p:spPr>
          <a:xfrm>
            <a:off x="0" y="0"/>
            <a:ext cx="12192000" cy="68580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p>
            <a:endParaRPr lang="en-US" sz="1200"/>
          </a:p>
        </p:txBody>
      </p:sp>
      <p:sp>
        <p:nvSpPr>
          <p:cNvPr id="5" name="TextBox 10">
            <a:extLst>
              <a:ext uri="{FF2B5EF4-FFF2-40B4-BE49-F238E27FC236}">
                <a16:creationId xmlns:a16="http://schemas.microsoft.com/office/drawing/2014/main" id="{E738B046-34A8-7756-257B-E9C2CAACC67E}"/>
              </a:ext>
            </a:extLst>
          </p:cNvPr>
          <p:cNvSpPr txBox="1"/>
          <p:nvPr/>
        </p:nvSpPr>
        <p:spPr>
          <a:xfrm>
            <a:off x="461108" y="1039643"/>
            <a:ext cx="11280857" cy="748603"/>
          </a:xfrm>
          <a:prstGeom prst="rect">
            <a:avLst/>
          </a:prstGeom>
        </p:spPr>
        <p:txBody>
          <a:bodyPr wrap="square" lIns="0" tIns="0" rIns="0" bIns="0" rtlCol="0" anchor="t">
            <a:spAutoFit/>
          </a:bodyPr>
          <a:lstStyle/>
          <a:p>
            <a:pPr>
              <a:lnSpc>
                <a:spcPts val="2773"/>
              </a:lnSpc>
            </a:pPr>
            <a:r>
              <a:rPr lang="en-US" sz="3600" b="1">
                <a:solidFill>
                  <a:srgbClr val="21577E"/>
                </a:solidFill>
                <a:latin typeface="Montserrat"/>
              </a:rPr>
              <a:t>Costing Points to Consider for Terminations and Suspensions</a:t>
            </a:r>
            <a:endParaRPr lang="en-US"/>
          </a:p>
        </p:txBody>
      </p:sp>
      <p:pic>
        <p:nvPicPr>
          <p:cNvPr id="4" name="Picture 3">
            <a:extLst>
              <a:ext uri="{FF2B5EF4-FFF2-40B4-BE49-F238E27FC236}">
                <a16:creationId xmlns:a16="http://schemas.microsoft.com/office/drawing/2014/main" id="{A2DC2610-C9CF-77C1-9AA6-29813B14368E}"/>
              </a:ext>
            </a:extLst>
          </p:cNvPr>
          <p:cNvPicPr>
            <a:picLocks noChangeAspect="1"/>
          </p:cNvPicPr>
          <p:nvPr/>
        </p:nvPicPr>
        <p:blipFill>
          <a:blip r:embed="rId4"/>
          <a:stretch>
            <a:fillRect/>
          </a:stretch>
        </p:blipFill>
        <p:spPr>
          <a:xfrm>
            <a:off x="9982725" y="6075582"/>
            <a:ext cx="2127294" cy="590005"/>
          </a:xfrm>
          <a:prstGeom prst="rect">
            <a:avLst/>
          </a:prstGeom>
        </p:spPr>
      </p:pic>
      <p:sp>
        <p:nvSpPr>
          <p:cNvPr id="3" name="TextBox 10">
            <a:extLst>
              <a:ext uri="{FF2B5EF4-FFF2-40B4-BE49-F238E27FC236}">
                <a16:creationId xmlns:a16="http://schemas.microsoft.com/office/drawing/2014/main" id="{36668641-A2B3-F6B1-D625-E661EFEEBC4F}"/>
              </a:ext>
            </a:extLst>
          </p:cNvPr>
          <p:cNvSpPr txBox="1"/>
          <p:nvPr/>
        </p:nvSpPr>
        <p:spPr>
          <a:xfrm>
            <a:off x="1038573" y="2316029"/>
            <a:ext cx="10132490" cy="363176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800" b="1" i="1" dirty="0">
                <a:solidFill>
                  <a:srgbClr val="21577E"/>
                </a:solidFill>
                <a:latin typeface="Montserrat"/>
              </a:rPr>
              <a:t>Framework for Navigating the 2025 Administration Transition</a:t>
            </a:r>
            <a:endParaRPr lang="en-US" sz="4800" b="1" i="1" dirty="0">
              <a:solidFill>
                <a:srgbClr val="21577E"/>
              </a:solidFill>
              <a:latin typeface="Montserrat" panose="00000500000000000000" pitchFamily="2" charset="0"/>
            </a:endParaRPr>
          </a:p>
          <a:p>
            <a:pPr marL="800100" lvl="1" indent="-342900">
              <a:buFont typeface="Courier New" panose="020B0604020202020204" pitchFamily="34" charset="0"/>
              <a:buChar char="o"/>
            </a:pPr>
            <a:r>
              <a:rPr lang="en-US" sz="2400" dirty="0">
                <a:solidFill>
                  <a:srgbClr val="0F35F3"/>
                </a:solidFill>
                <a:latin typeface="Montserrat"/>
                <a:cs typeface="Arial"/>
                <a:hlinkClick r:id="rId5">
                  <a:extLst>
                    <a:ext uri="{A12FA001-AC4F-418D-AE19-62706E023703}">
                      <ahyp:hlinkClr xmlns:ahyp="http://schemas.microsoft.com/office/drawing/2018/hyperlinkcolor" val="tx"/>
                    </a:ext>
                  </a:extLst>
                </a:hlinkClick>
              </a:rPr>
              <a:t>Costing Points to Consider for Terminations and Suspensions </a:t>
            </a:r>
            <a:r>
              <a:rPr lang="en-US" sz="2400" b="1" dirty="0">
                <a:solidFill>
                  <a:srgbClr val="000000"/>
                </a:solidFill>
                <a:latin typeface="Montserrat"/>
                <a:cs typeface="Arial"/>
              </a:rPr>
              <a:t>(V. 2, Released August 20, 2025)</a:t>
            </a:r>
            <a:endParaRPr lang="en-US" sz="2400" b="1" i="1" dirty="0">
              <a:solidFill>
                <a:srgbClr val="21577E"/>
              </a:solidFill>
              <a:latin typeface="Montserrat"/>
            </a:endParaRPr>
          </a:p>
          <a:p>
            <a:pPr lvl="1"/>
            <a:endParaRPr lang="en-US" sz="2400" b="1" dirty="0">
              <a:solidFill>
                <a:srgbClr val="000000"/>
              </a:solidFill>
              <a:latin typeface="Montserrat"/>
              <a:cs typeface="Arial"/>
            </a:endParaRPr>
          </a:p>
          <a:p>
            <a:endParaRPr lang="en-US" sz="2400" b="1" dirty="0">
              <a:solidFill>
                <a:srgbClr val="000000"/>
              </a:solidFill>
              <a:latin typeface="Montserrat"/>
              <a:cs typeface="Arial"/>
            </a:endParaRPr>
          </a:p>
          <a:p>
            <a:endParaRPr lang="en-US" sz="1200" b="1" i="1" dirty="0">
              <a:solidFill>
                <a:srgbClr val="21577E"/>
              </a:solidFill>
              <a:latin typeface="Montserrat" panose="00000500000000000000" pitchFamily="2" charset="0"/>
            </a:endParaRPr>
          </a:p>
          <a:p>
            <a:pPr marL="457200" indent="-457200">
              <a:buFont typeface="Arial" panose="020B0604020202020204" pitchFamily="34" charset="0"/>
              <a:buChar char="•"/>
            </a:pPr>
            <a:endParaRPr lang="en-US" sz="2800" b="1" i="1" dirty="0">
              <a:solidFill>
                <a:srgbClr val="21577E"/>
              </a:solidFill>
              <a:latin typeface="Montserrat"/>
            </a:endParaRPr>
          </a:p>
          <a:p>
            <a:pPr marL="342900" indent="-342900">
              <a:buFont typeface="Arial" panose="020B0604020202020204" pitchFamily="34" charset="0"/>
              <a:buChar char="•"/>
            </a:pPr>
            <a:endParaRPr lang="en-US" sz="1200" b="1" i="1" dirty="0">
              <a:solidFill>
                <a:srgbClr val="21577E"/>
              </a:solidFill>
              <a:latin typeface="Montserrat"/>
            </a:endParaRPr>
          </a:p>
          <a:p>
            <a:pPr marL="342900" indent="-342900">
              <a:buFont typeface="Arial" panose="020B0604020202020204" pitchFamily="34" charset="0"/>
              <a:buChar char="•"/>
            </a:pPr>
            <a:endParaRPr lang="en-US" sz="2800" b="1" i="1" dirty="0">
              <a:solidFill>
                <a:srgbClr val="21577E"/>
              </a:solidFill>
              <a:latin typeface="Montserrat"/>
            </a:endParaRPr>
          </a:p>
        </p:txBody>
      </p:sp>
    </p:spTree>
    <p:extLst>
      <p:ext uri="{BB962C8B-B14F-4D97-AF65-F5344CB8AC3E}">
        <p14:creationId xmlns:p14="http://schemas.microsoft.com/office/powerpoint/2010/main" val="1060230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F07AB-C681-6EA3-AE59-F806C42AA1DC}"/>
            </a:ext>
          </a:extLst>
        </p:cNvPr>
        <p:cNvGrpSpPr/>
        <p:nvPr/>
      </p:nvGrpSpPr>
      <p:grpSpPr>
        <a:xfrm>
          <a:off x="0" y="0"/>
          <a:ext cx="0" cy="0"/>
          <a:chOff x="0" y="0"/>
          <a:chExt cx="0" cy="0"/>
        </a:xfrm>
      </p:grpSpPr>
      <p:sp>
        <p:nvSpPr>
          <p:cNvPr id="5" name="AutoShape 2" descr="University of California, Irvine">
            <a:extLst>
              <a:ext uri="{FF2B5EF4-FFF2-40B4-BE49-F238E27FC236}">
                <a16:creationId xmlns:a16="http://schemas.microsoft.com/office/drawing/2014/main" id="{F768A207-5119-4025-2B7D-13327AE59260}"/>
              </a:ext>
            </a:extLst>
          </p:cNvPr>
          <p:cNvSpPr>
            <a:spLocks noChangeAspect="1" noChangeArrowheads="1"/>
          </p:cNvSpPr>
          <p:nvPr/>
        </p:nvSpPr>
        <p:spPr bwMode="auto">
          <a:xfrm>
            <a:off x="1378604" y="591252"/>
            <a:ext cx="242047" cy="2420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2614" tIns="36307" rIns="72614" bIns="36307" numCol="1" anchor="t" anchorCtr="0" compatLnSpc="1">
            <a:prstTxWarp prst="textNoShape">
              <a:avLst/>
            </a:prstTxWarp>
          </a:bodyPr>
          <a:lstStyle>
            <a:defPPr>
              <a:defRPr lang="en-US"/>
            </a:defPPr>
            <a:lvl1pPr marL="0" algn="l" defTabSz="522488" rtl="0" eaLnBrk="1" latinLnBrk="0" hangingPunct="1">
              <a:defRPr sz="1029" kern="1200">
                <a:solidFill>
                  <a:schemeClr val="tx1"/>
                </a:solidFill>
                <a:latin typeface="+mn-lt"/>
                <a:ea typeface="+mn-ea"/>
                <a:cs typeface="+mn-cs"/>
              </a:defRPr>
            </a:lvl1pPr>
            <a:lvl2pPr marL="261244" algn="l" defTabSz="522488" rtl="0" eaLnBrk="1" latinLnBrk="0" hangingPunct="1">
              <a:defRPr sz="1029" kern="1200">
                <a:solidFill>
                  <a:schemeClr val="tx1"/>
                </a:solidFill>
                <a:latin typeface="+mn-lt"/>
                <a:ea typeface="+mn-ea"/>
                <a:cs typeface="+mn-cs"/>
              </a:defRPr>
            </a:lvl2pPr>
            <a:lvl3pPr marL="522488" algn="l" defTabSz="522488" rtl="0" eaLnBrk="1" latinLnBrk="0" hangingPunct="1">
              <a:defRPr sz="1029" kern="1200">
                <a:solidFill>
                  <a:schemeClr val="tx1"/>
                </a:solidFill>
                <a:latin typeface="+mn-lt"/>
                <a:ea typeface="+mn-ea"/>
                <a:cs typeface="+mn-cs"/>
              </a:defRPr>
            </a:lvl3pPr>
            <a:lvl4pPr marL="783732" algn="l" defTabSz="522488" rtl="0" eaLnBrk="1" latinLnBrk="0" hangingPunct="1">
              <a:defRPr sz="1029" kern="1200">
                <a:solidFill>
                  <a:schemeClr val="tx1"/>
                </a:solidFill>
                <a:latin typeface="+mn-lt"/>
                <a:ea typeface="+mn-ea"/>
                <a:cs typeface="+mn-cs"/>
              </a:defRPr>
            </a:lvl4pPr>
            <a:lvl5pPr marL="1044976" algn="l" defTabSz="522488" rtl="0" eaLnBrk="1" latinLnBrk="0" hangingPunct="1">
              <a:defRPr sz="1029" kern="1200">
                <a:solidFill>
                  <a:schemeClr val="tx1"/>
                </a:solidFill>
                <a:latin typeface="+mn-lt"/>
                <a:ea typeface="+mn-ea"/>
                <a:cs typeface="+mn-cs"/>
              </a:defRPr>
            </a:lvl5pPr>
            <a:lvl6pPr marL="1306220" algn="l" defTabSz="522488" rtl="0" eaLnBrk="1" latinLnBrk="0" hangingPunct="1">
              <a:defRPr sz="1029" kern="1200">
                <a:solidFill>
                  <a:schemeClr val="tx1"/>
                </a:solidFill>
                <a:latin typeface="+mn-lt"/>
                <a:ea typeface="+mn-ea"/>
                <a:cs typeface="+mn-cs"/>
              </a:defRPr>
            </a:lvl6pPr>
            <a:lvl7pPr marL="1567464" algn="l" defTabSz="522488" rtl="0" eaLnBrk="1" latinLnBrk="0" hangingPunct="1">
              <a:defRPr sz="1029" kern="1200">
                <a:solidFill>
                  <a:schemeClr val="tx1"/>
                </a:solidFill>
                <a:latin typeface="+mn-lt"/>
                <a:ea typeface="+mn-ea"/>
                <a:cs typeface="+mn-cs"/>
              </a:defRPr>
            </a:lvl7pPr>
            <a:lvl8pPr marL="1828709" algn="l" defTabSz="522488" rtl="0" eaLnBrk="1" latinLnBrk="0" hangingPunct="1">
              <a:defRPr sz="1029" kern="1200">
                <a:solidFill>
                  <a:schemeClr val="tx1"/>
                </a:solidFill>
                <a:latin typeface="+mn-lt"/>
                <a:ea typeface="+mn-ea"/>
                <a:cs typeface="+mn-cs"/>
              </a:defRPr>
            </a:lvl8pPr>
            <a:lvl9pPr marL="2089953" algn="l" defTabSz="522488" rtl="0" eaLnBrk="1" latinLnBrk="0" hangingPunct="1">
              <a:defRPr sz="1029" kern="1200">
                <a:solidFill>
                  <a:schemeClr val="tx1"/>
                </a:solidFill>
                <a:latin typeface="+mn-lt"/>
                <a:ea typeface="+mn-ea"/>
                <a:cs typeface="+mn-cs"/>
              </a:defRPr>
            </a:lvl9pPr>
          </a:lstStyle>
          <a:p>
            <a:pPr marL="0" marR="0" lvl="0" indent="0" algn="l" defTabSz="726097" rtl="0" eaLnBrk="1" fontAlgn="auto" latinLnBrk="0" hangingPunct="1">
              <a:lnSpc>
                <a:spcPct val="100000"/>
              </a:lnSpc>
              <a:spcBef>
                <a:spcPts val="0"/>
              </a:spcBef>
              <a:spcAft>
                <a:spcPts val="0"/>
              </a:spcAft>
              <a:buClrTx/>
              <a:buSzTx/>
              <a:buFontTx/>
              <a:buNone/>
              <a:tabLst/>
              <a:defRPr/>
            </a:pPr>
            <a:endParaRPr kumimoji="0" lang="en-US" sz="142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127143D-C356-EA28-AC24-394C697F49CA}"/>
              </a:ext>
            </a:extLst>
          </p:cNvPr>
          <p:cNvSpPr txBox="1"/>
          <p:nvPr/>
        </p:nvSpPr>
        <p:spPr>
          <a:xfrm>
            <a:off x="1433606" y="2517865"/>
            <a:ext cx="9222935" cy="1551963"/>
          </a:xfrm>
          <a:prstGeom prst="rect">
            <a:avLst/>
          </a:prstGeom>
          <a:noFill/>
        </p:spPr>
        <p:txBody>
          <a:bodyPr wrap="square" rtlCol="0">
            <a:spAutoFit/>
          </a:bodyPr>
          <a:lstStyle>
            <a:defPPr>
              <a:defRPr lang="en-US"/>
            </a:defPPr>
            <a:lvl1pPr marL="0" algn="l" defTabSz="522488" rtl="0" eaLnBrk="1" latinLnBrk="0" hangingPunct="1">
              <a:defRPr sz="1029" kern="1200">
                <a:solidFill>
                  <a:schemeClr val="tx1"/>
                </a:solidFill>
                <a:latin typeface="+mn-lt"/>
                <a:ea typeface="+mn-ea"/>
                <a:cs typeface="+mn-cs"/>
              </a:defRPr>
            </a:lvl1pPr>
            <a:lvl2pPr marL="261244" algn="l" defTabSz="522488" rtl="0" eaLnBrk="1" latinLnBrk="0" hangingPunct="1">
              <a:defRPr sz="1029" kern="1200">
                <a:solidFill>
                  <a:schemeClr val="tx1"/>
                </a:solidFill>
                <a:latin typeface="+mn-lt"/>
                <a:ea typeface="+mn-ea"/>
                <a:cs typeface="+mn-cs"/>
              </a:defRPr>
            </a:lvl2pPr>
            <a:lvl3pPr marL="522488" algn="l" defTabSz="522488" rtl="0" eaLnBrk="1" latinLnBrk="0" hangingPunct="1">
              <a:defRPr sz="1029" kern="1200">
                <a:solidFill>
                  <a:schemeClr val="tx1"/>
                </a:solidFill>
                <a:latin typeface="+mn-lt"/>
                <a:ea typeface="+mn-ea"/>
                <a:cs typeface="+mn-cs"/>
              </a:defRPr>
            </a:lvl3pPr>
            <a:lvl4pPr marL="783732" algn="l" defTabSz="522488" rtl="0" eaLnBrk="1" latinLnBrk="0" hangingPunct="1">
              <a:defRPr sz="1029" kern="1200">
                <a:solidFill>
                  <a:schemeClr val="tx1"/>
                </a:solidFill>
                <a:latin typeface="+mn-lt"/>
                <a:ea typeface="+mn-ea"/>
                <a:cs typeface="+mn-cs"/>
              </a:defRPr>
            </a:lvl4pPr>
            <a:lvl5pPr marL="1044976" algn="l" defTabSz="522488" rtl="0" eaLnBrk="1" latinLnBrk="0" hangingPunct="1">
              <a:defRPr sz="1029" kern="1200">
                <a:solidFill>
                  <a:schemeClr val="tx1"/>
                </a:solidFill>
                <a:latin typeface="+mn-lt"/>
                <a:ea typeface="+mn-ea"/>
                <a:cs typeface="+mn-cs"/>
              </a:defRPr>
            </a:lvl5pPr>
            <a:lvl6pPr marL="1306220" algn="l" defTabSz="522488" rtl="0" eaLnBrk="1" latinLnBrk="0" hangingPunct="1">
              <a:defRPr sz="1029" kern="1200">
                <a:solidFill>
                  <a:schemeClr val="tx1"/>
                </a:solidFill>
                <a:latin typeface="+mn-lt"/>
                <a:ea typeface="+mn-ea"/>
                <a:cs typeface="+mn-cs"/>
              </a:defRPr>
            </a:lvl6pPr>
            <a:lvl7pPr marL="1567464" algn="l" defTabSz="522488" rtl="0" eaLnBrk="1" latinLnBrk="0" hangingPunct="1">
              <a:defRPr sz="1029" kern="1200">
                <a:solidFill>
                  <a:schemeClr val="tx1"/>
                </a:solidFill>
                <a:latin typeface="+mn-lt"/>
                <a:ea typeface="+mn-ea"/>
                <a:cs typeface="+mn-cs"/>
              </a:defRPr>
            </a:lvl7pPr>
            <a:lvl8pPr marL="1828709" algn="l" defTabSz="522488" rtl="0" eaLnBrk="1" latinLnBrk="0" hangingPunct="1">
              <a:defRPr sz="1029" kern="1200">
                <a:solidFill>
                  <a:schemeClr val="tx1"/>
                </a:solidFill>
                <a:latin typeface="+mn-lt"/>
                <a:ea typeface="+mn-ea"/>
                <a:cs typeface="+mn-cs"/>
              </a:defRPr>
            </a:lvl8pPr>
            <a:lvl9pPr marL="2089953" algn="l" defTabSz="522488" rtl="0" eaLnBrk="1" latinLnBrk="0" hangingPunct="1">
              <a:defRPr sz="1029" kern="1200">
                <a:solidFill>
                  <a:schemeClr val="tx1"/>
                </a:solidFill>
                <a:latin typeface="+mn-lt"/>
                <a:ea typeface="+mn-ea"/>
                <a:cs typeface="+mn-cs"/>
              </a:defRPr>
            </a:lvl9pPr>
          </a:lstStyle>
          <a:p>
            <a:pPr marL="0" marR="0" lvl="0" indent="0" algn="ctr" defTabSz="726097" rtl="0" eaLnBrk="1" fontAlgn="auto" latinLnBrk="0" hangingPunct="1">
              <a:lnSpc>
                <a:spcPct val="100000"/>
              </a:lnSpc>
              <a:spcBef>
                <a:spcPts val="0"/>
              </a:spcBef>
              <a:spcAft>
                <a:spcPts val="0"/>
              </a:spcAft>
              <a:buClrTx/>
              <a:buSzTx/>
              <a:buFontTx/>
              <a:buNone/>
              <a:tabLst/>
              <a:defRPr/>
            </a:pPr>
            <a:r>
              <a:rPr kumimoji="0" lang="en-US" sz="9485" b="1" i="0" u="none" strike="noStrike" kern="1200" cap="none" spc="0" normalizeH="0" baseline="0" noProof="0">
                <a:ln>
                  <a:noFill/>
                </a:ln>
                <a:solidFill>
                  <a:srgbClr val="4472C4">
                    <a:lumMod val="50000"/>
                  </a:srgbClr>
                </a:solidFill>
                <a:effectLst/>
                <a:uLnTx/>
                <a:uFillTx/>
                <a:latin typeface="Montserrat" pitchFamily="2" charset="77"/>
              </a:rPr>
              <a:t>Indirect Costs</a:t>
            </a:r>
          </a:p>
        </p:txBody>
      </p:sp>
      <p:sp>
        <p:nvSpPr>
          <p:cNvPr id="10" name="Freeform 2">
            <a:extLst>
              <a:ext uri="{FF2B5EF4-FFF2-40B4-BE49-F238E27FC236}">
                <a16:creationId xmlns:a16="http://schemas.microsoft.com/office/drawing/2014/main" id="{CA53FD89-55DF-0DA6-726C-988D32301FE8}"/>
              </a:ext>
            </a:extLst>
          </p:cNvPr>
          <p:cNvSpPr/>
          <p:nvPr/>
        </p:nvSpPr>
        <p:spPr>
          <a:xfrm>
            <a:off x="-72839" y="1"/>
            <a:ext cx="12337677" cy="883543"/>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defPPr>
              <a:defRPr lang="en-US"/>
            </a:defPPr>
            <a:lvl1pPr marL="0" algn="l" defTabSz="522488" rtl="0" eaLnBrk="1" latinLnBrk="0" hangingPunct="1">
              <a:defRPr sz="1029" kern="1200">
                <a:solidFill>
                  <a:schemeClr val="tx1"/>
                </a:solidFill>
                <a:latin typeface="+mn-lt"/>
                <a:ea typeface="+mn-ea"/>
                <a:cs typeface="+mn-cs"/>
              </a:defRPr>
            </a:lvl1pPr>
            <a:lvl2pPr marL="261244" algn="l" defTabSz="522488" rtl="0" eaLnBrk="1" latinLnBrk="0" hangingPunct="1">
              <a:defRPr sz="1029" kern="1200">
                <a:solidFill>
                  <a:schemeClr val="tx1"/>
                </a:solidFill>
                <a:latin typeface="+mn-lt"/>
                <a:ea typeface="+mn-ea"/>
                <a:cs typeface="+mn-cs"/>
              </a:defRPr>
            </a:lvl2pPr>
            <a:lvl3pPr marL="522488" algn="l" defTabSz="522488" rtl="0" eaLnBrk="1" latinLnBrk="0" hangingPunct="1">
              <a:defRPr sz="1029" kern="1200">
                <a:solidFill>
                  <a:schemeClr val="tx1"/>
                </a:solidFill>
                <a:latin typeface="+mn-lt"/>
                <a:ea typeface="+mn-ea"/>
                <a:cs typeface="+mn-cs"/>
              </a:defRPr>
            </a:lvl3pPr>
            <a:lvl4pPr marL="783732" algn="l" defTabSz="522488" rtl="0" eaLnBrk="1" latinLnBrk="0" hangingPunct="1">
              <a:defRPr sz="1029" kern="1200">
                <a:solidFill>
                  <a:schemeClr val="tx1"/>
                </a:solidFill>
                <a:latin typeface="+mn-lt"/>
                <a:ea typeface="+mn-ea"/>
                <a:cs typeface="+mn-cs"/>
              </a:defRPr>
            </a:lvl4pPr>
            <a:lvl5pPr marL="1044976" algn="l" defTabSz="522488" rtl="0" eaLnBrk="1" latinLnBrk="0" hangingPunct="1">
              <a:defRPr sz="1029" kern="1200">
                <a:solidFill>
                  <a:schemeClr val="tx1"/>
                </a:solidFill>
                <a:latin typeface="+mn-lt"/>
                <a:ea typeface="+mn-ea"/>
                <a:cs typeface="+mn-cs"/>
              </a:defRPr>
            </a:lvl5pPr>
            <a:lvl6pPr marL="1306220" algn="l" defTabSz="522488" rtl="0" eaLnBrk="1" latinLnBrk="0" hangingPunct="1">
              <a:defRPr sz="1029" kern="1200">
                <a:solidFill>
                  <a:schemeClr val="tx1"/>
                </a:solidFill>
                <a:latin typeface="+mn-lt"/>
                <a:ea typeface="+mn-ea"/>
                <a:cs typeface="+mn-cs"/>
              </a:defRPr>
            </a:lvl6pPr>
            <a:lvl7pPr marL="1567464" algn="l" defTabSz="522488" rtl="0" eaLnBrk="1" latinLnBrk="0" hangingPunct="1">
              <a:defRPr sz="1029" kern="1200">
                <a:solidFill>
                  <a:schemeClr val="tx1"/>
                </a:solidFill>
                <a:latin typeface="+mn-lt"/>
                <a:ea typeface="+mn-ea"/>
                <a:cs typeface="+mn-cs"/>
              </a:defRPr>
            </a:lvl7pPr>
            <a:lvl8pPr marL="1828709" algn="l" defTabSz="522488" rtl="0" eaLnBrk="1" latinLnBrk="0" hangingPunct="1">
              <a:defRPr sz="1029" kern="1200">
                <a:solidFill>
                  <a:schemeClr val="tx1"/>
                </a:solidFill>
                <a:latin typeface="+mn-lt"/>
                <a:ea typeface="+mn-ea"/>
                <a:cs typeface="+mn-cs"/>
              </a:defRPr>
            </a:lvl8pPr>
            <a:lvl9pPr marL="2089953" algn="l" defTabSz="522488" rtl="0" eaLnBrk="1" latinLnBrk="0" hangingPunct="1">
              <a:defRPr sz="1029" kern="1200">
                <a:solidFill>
                  <a:schemeClr val="tx1"/>
                </a:solidFill>
                <a:latin typeface="+mn-lt"/>
                <a:ea typeface="+mn-ea"/>
                <a:cs typeface="+mn-cs"/>
              </a:defRPr>
            </a:lvl9pPr>
          </a:lstStyle>
          <a:p>
            <a:pPr marL="0" marR="0" lvl="0" indent="0" algn="l" defTabSz="537876" rtl="0" eaLnBrk="1" fontAlgn="auto" latinLnBrk="0" hangingPunct="1">
              <a:lnSpc>
                <a:spcPct val="100000"/>
              </a:lnSpc>
              <a:spcBef>
                <a:spcPts val="0"/>
              </a:spcBef>
              <a:spcAft>
                <a:spcPts val="0"/>
              </a:spcAft>
              <a:buClrTx/>
              <a:buSzTx/>
              <a:buFontTx/>
              <a:buNone/>
              <a:tabLst/>
              <a:defRPr/>
            </a:pPr>
            <a:endParaRPr kumimoji="0" lang="en-US" sz="1059"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FDE6C87-659A-B592-4D00-08C557698837}"/>
              </a:ext>
            </a:extLst>
          </p:cNvPr>
          <p:cNvPicPr>
            <a:picLocks noChangeAspect="1"/>
          </p:cNvPicPr>
          <p:nvPr/>
        </p:nvPicPr>
        <p:blipFill>
          <a:blip r:embed="rId4"/>
          <a:stretch>
            <a:fillRect/>
          </a:stretch>
        </p:blipFill>
        <p:spPr>
          <a:xfrm>
            <a:off x="10375420" y="6266680"/>
            <a:ext cx="1719101" cy="445950"/>
          </a:xfrm>
          <a:prstGeom prst="rect">
            <a:avLst/>
          </a:prstGeom>
        </p:spPr>
      </p:pic>
    </p:spTree>
    <p:extLst>
      <p:ext uri="{BB962C8B-B14F-4D97-AF65-F5344CB8AC3E}">
        <p14:creationId xmlns:p14="http://schemas.microsoft.com/office/powerpoint/2010/main" val="1610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A59BA-8D21-8705-32CE-44E524EF3B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ED08B9C-6670-363D-980B-75A9F508A915}"/>
              </a:ext>
            </a:extLst>
          </p:cNvPr>
          <p:cNvSpPr/>
          <p:nvPr/>
        </p:nvSpPr>
        <p:spPr>
          <a:xfrm>
            <a:off x="0" y="0"/>
            <a:ext cx="12192000" cy="68580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p>
            <a:endParaRPr lang="en-US" sz="1200"/>
          </a:p>
        </p:txBody>
      </p:sp>
      <p:sp>
        <p:nvSpPr>
          <p:cNvPr id="5" name="TextBox 10">
            <a:extLst>
              <a:ext uri="{FF2B5EF4-FFF2-40B4-BE49-F238E27FC236}">
                <a16:creationId xmlns:a16="http://schemas.microsoft.com/office/drawing/2014/main" id="{B81F8089-6DAD-991D-60C8-CD5BD4356494}"/>
              </a:ext>
            </a:extLst>
          </p:cNvPr>
          <p:cNvSpPr txBox="1"/>
          <p:nvPr/>
        </p:nvSpPr>
        <p:spPr>
          <a:xfrm>
            <a:off x="461108" y="1039643"/>
            <a:ext cx="11280857" cy="1107996"/>
          </a:xfrm>
          <a:prstGeom prst="rect">
            <a:avLst/>
          </a:prstGeom>
        </p:spPr>
        <p:txBody>
          <a:bodyPr wrap="square" lIns="0" tIns="0" rIns="0" bIns="0" rtlCol="0" anchor="t">
            <a:spAutoFit/>
          </a:bodyPr>
          <a:lstStyle/>
          <a:p>
            <a:r>
              <a:rPr lang="en-US" sz="3600" b="1">
                <a:solidFill>
                  <a:srgbClr val="21577E"/>
                </a:solidFill>
                <a:latin typeface="Montserrat"/>
              </a:rPr>
              <a:t>Executive Order - Improving Oversight of Federal Grantmaking (August 7, 2025)</a:t>
            </a:r>
            <a:endParaRPr lang="en-US"/>
          </a:p>
        </p:txBody>
      </p:sp>
      <p:pic>
        <p:nvPicPr>
          <p:cNvPr id="4" name="Picture 3">
            <a:extLst>
              <a:ext uri="{FF2B5EF4-FFF2-40B4-BE49-F238E27FC236}">
                <a16:creationId xmlns:a16="http://schemas.microsoft.com/office/drawing/2014/main" id="{D89F046A-9FDA-56F1-C86D-8672006074D7}"/>
              </a:ext>
            </a:extLst>
          </p:cNvPr>
          <p:cNvPicPr>
            <a:picLocks noChangeAspect="1"/>
          </p:cNvPicPr>
          <p:nvPr/>
        </p:nvPicPr>
        <p:blipFill>
          <a:blip r:embed="rId4"/>
          <a:stretch>
            <a:fillRect/>
          </a:stretch>
        </p:blipFill>
        <p:spPr>
          <a:xfrm>
            <a:off x="9982725" y="6075582"/>
            <a:ext cx="2127294" cy="590005"/>
          </a:xfrm>
          <a:prstGeom prst="rect">
            <a:avLst/>
          </a:prstGeom>
        </p:spPr>
      </p:pic>
      <p:sp>
        <p:nvSpPr>
          <p:cNvPr id="3" name="TextBox 10">
            <a:extLst>
              <a:ext uri="{FF2B5EF4-FFF2-40B4-BE49-F238E27FC236}">
                <a16:creationId xmlns:a16="http://schemas.microsoft.com/office/drawing/2014/main" id="{F8B9A192-8FB1-9CE5-ACA2-16D90722D848}"/>
              </a:ext>
            </a:extLst>
          </p:cNvPr>
          <p:cNvSpPr txBox="1"/>
          <p:nvPr/>
        </p:nvSpPr>
        <p:spPr>
          <a:xfrm>
            <a:off x="465036" y="2481160"/>
            <a:ext cx="11280855" cy="3693319"/>
          </a:xfrm>
          <a:prstGeom prst="rect">
            <a:avLst/>
          </a:prstGeom>
        </p:spPr>
        <p:txBody>
          <a:bodyPr wrap="square" lIns="0" tIns="0" rIns="0" bIns="0" rtlCol="0" anchor="t">
            <a:spAutoFit/>
          </a:bodyPr>
          <a:lstStyle/>
          <a:p>
            <a:pPr>
              <a:buFont typeface="Arial" panose="020B0604020202020204" pitchFamily="34" charset="0"/>
              <a:buChar char="•"/>
            </a:pPr>
            <a:r>
              <a:rPr lang="en-US" sz="2400" b="1" dirty="0">
                <a:solidFill>
                  <a:srgbClr val="242424"/>
                </a:solidFill>
                <a:latin typeface="Aptos"/>
                <a:cs typeface="Arial"/>
              </a:rPr>
              <a:t>Indirect Costs:  </a:t>
            </a:r>
            <a:r>
              <a:rPr lang="en-US" sz="2400" dirty="0">
                <a:solidFill>
                  <a:srgbClr val="242424"/>
                </a:solidFill>
                <a:latin typeface="Aptos"/>
                <a:cs typeface="Arial"/>
              </a:rPr>
              <a:t>The EO specifically targets indirect costs in a few ways:</a:t>
            </a:r>
          </a:p>
          <a:p>
            <a:pPr lvl="1">
              <a:buFont typeface="Arial" panose="020B0604020202020204" pitchFamily="34" charset="0"/>
              <a:buChar char="•"/>
            </a:pPr>
            <a:r>
              <a:rPr lang="en-US" sz="2400" dirty="0">
                <a:solidFill>
                  <a:srgbClr val="242424"/>
                </a:solidFill>
                <a:latin typeface="Aptos"/>
                <a:cs typeface="Arial"/>
              </a:rPr>
              <a:t>First, it claims that “[a] substantial portion of many Federal grants for university-led research goes not to scientific project applicants or groundbreaking research, but to university facilities and administrative costs.” (Sec 1)</a:t>
            </a:r>
            <a:endParaRPr lang="en-US" sz="2400" dirty="0"/>
          </a:p>
          <a:p>
            <a:pPr lvl="1">
              <a:buFont typeface="Arial" panose="020B0604020202020204" pitchFamily="34" charset="0"/>
              <a:buChar char="•"/>
            </a:pPr>
            <a:r>
              <a:rPr lang="en-US" sz="2400" dirty="0">
                <a:solidFill>
                  <a:srgbClr val="242424"/>
                </a:solidFill>
                <a:latin typeface="Aptos"/>
                <a:cs typeface="Arial"/>
              </a:rPr>
              <a:t>Second, it directs all agencies to ensure, when assessing grant proposals, “[a]</a:t>
            </a:r>
            <a:r>
              <a:rPr lang="en-US" sz="2400" err="1">
                <a:solidFill>
                  <a:srgbClr val="242424"/>
                </a:solidFill>
                <a:latin typeface="Aptos"/>
                <a:cs typeface="Arial"/>
              </a:rPr>
              <a:t>ll</a:t>
            </a:r>
            <a:r>
              <a:rPr lang="en-US" sz="2400" dirty="0">
                <a:solidFill>
                  <a:srgbClr val="242424"/>
                </a:solidFill>
                <a:latin typeface="Aptos"/>
                <a:cs typeface="Arial"/>
              </a:rPr>
              <a:t> else being equal, </a:t>
            </a:r>
            <a:r>
              <a:rPr lang="en-US" sz="2400" b="1" u="sng" dirty="0">
                <a:solidFill>
                  <a:srgbClr val="242424"/>
                </a:solidFill>
                <a:latin typeface="Aptos"/>
                <a:cs typeface="Arial"/>
              </a:rPr>
              <a:t>preference for discretionary awards should be given to institutions with lower indirect cost rate</a:t>
            </a:r>
            <a:r>
              <a:rPr lang="en-US" sz="2400" dirty="0">
                <a:solidFill>
                  <a:srgbClr val="242424"/>
                </a:solidFill>
                <a:latin typeface="Aptos"/>
                <a:cs typeface="Arial"/>
              </a:rPr>
              <a:t>.” (Sec 4(b)(iii))</a:t>
            </a:r>
            <a:endParaRPr lang="en-US" sz="2400" dirty="0"/>
          </a:p>
          <a:p>
            <a:pPr lvl="1">
              <a:buFont typeface="Arial" panose="020B0604020202020204" pitchFamily="34" charset="0"/>
              <a:buChar char="•"/>
            </a:pPr>
            <a:r>
              <a:rPr lang="en-US" sz="2400" dirty="0">
                <a:solidFill>
                  <a:srgbClr val="242424"/>
                </a:solidFill>
                <a:latin typeface="Aptos"/>
                <a:cs typeface="Arial"/>
              </a:rPr>
              <a:t>Third, it directs the OMB Director to </a:t>
            </a:r>
            <a:r>
              <a:rPr lang="en-US" sz="2400" b="1" u="sng" dirty="0">
                <a:solidFill>
                  <a:srgbClr val="242424"/>
                </a:solidFill>
                <a:latin typeface="Aptos"/>
                <a:cs typeface="Arial"/>
              </a:rPr>
              <a:t>revise the Uniform Guidance to “appropriately limit the use of discretionary grant funds for costs related to facilities and administration</a:t>
            </a:r>
            <a:r>
              <a:rPr lang="en-US" sz="2400" dirty="0">
                <a:solidFill>
                  <a:srgbClr val="242424"/>
                </a:solidFill>
                <a:latin typeface="Aptos"/>
                <a:cs typeface="Arial"/>
              </a:rPr>
              <a:t>.” (Sec 5(b))</a:t>
            </a:r>
            <a:endParaRPr lang="en-US" sz="2400" dirty="0"/>
          </a:p>
        </p:txBody>
      </p:sp>
    </p:spTree>
    <p:extLst>
      <p:ext uri="{BB962C8B-B14F-4D97-AF65-F5344CB8AC3E}">
        <p14:creationId xmlns:p14="http://schemas.microsoft.com/office/powerpoint/2010/main" val="4294132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498ED-5537-90B7-94E0-4DD7B6AC24F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B05152F-130F-DD1B-C64B-9B1DF810D9F2}"/>
              </a:ext>
            </a:extLst>
          </p:cNvPr>
          <p:cNvSpPr/>
          <p:nvPr/>
        </p:nvSpPr>
        <p:spPr>
          <a:xfrm>
            <a:off x="0" y="0"/>
            <a:ext cx="12192000" cy="68580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defPPr>
              <a:defRPr lang="en-US"/>
            </a:defPPr>
            <a:lvl1pPr marL="0" algn="l" defTabSz="522488" rtl="0" eaLnBrk="1" latinLnBrk="0" hangingPunct="1">
              <a:defRPr sz="1029" kern="1200">
                <a:solidFill>
                  <a:schemeClr val="tx1"/>
                </a:solidFill>
                <a:latin typeface="+mn-lt"/>
                <a:ea typeface="+mn-ea"/>
                <a:cs typeface="+mn-cs"/>
              </a:defRPr>
            </a:lvl1pPr>
            <a:lvl2pPr marL="261244" algn="l" defTabSz="522488" rtl="0" eaLnBrk="1" latinLnBrk="0" hangingPunct="1">
              <a:defRPr sz="1029" kern="1200">
                <a:solidFill>
                  <a:schemeClr val="tx1"/>
                </a:solidFill>
                <a:latin typeface="+mn-lt"/>
                <a:ea typeface="+mn-ea"/>
                <a:cs typeface="+mn-cs"/>
              </a:defRPr>
            </a:lvl2pPr>
            <a:lvl3pPr marL="522488" algn="l" defTabSz="522488" rtl="0" eaLnBrk="1" latinLnBrk="0" hangingPunct="1">
              <a:defRPr sz="1029" kern="1200">
                <a:solidFill>
                  <a:schemeClr val="tx1"/>
                </a:solidFill>
                <a:latin typeface="+mn-lt"/>
                <a:ea typeface="+mn-ea"/>
                <a:cs typeface="+mn-cs"/>
              </a:defRPr>
            </a:lvl3pPr>
            <a:lvl4pPr marL="783732" algn="l" defTabSz="522488" rtl="0" eaLnBrk="1" latinLnBrk="0" hangingPunct="1">
              <a:defRPr sz="1029" kern="1200">
                <a:solidFill>
                  <a:schemeClr val="tx1"/>
                </a:solidFill>
                <a:latin typeface="+mn-lt"/>
                <a:ea typeface="+mn-ea"/>
                <a:cs typeface="+mn-cs"/>
              </a:defRPr>
            </a:lvl4pPr>
            <a:lvl5pPr marL="1044976" algn="l" defTabSz="522488" rtl="0" eaLnBrk="1" latinLnBrk="0" hangingPunct="1">
              <a:defRPr sz="1029" kern="1200">
                <a:solidFill>
                  <a:schemeClr val="tx1"/>
                </a:solidFill>
                <a:latin typeface="+mn-lt"/>
                <a:ea typeface="+mn-ea"/>
                <a:cs typeface="+mn-cs"/>
              </a:defRPr>
            </a:lvl5pPr>
            <a:lvl6pPr marL="1306220" algn="l" defTabSz="522488" rtl="0" eaLnBrk="1" latinLnBrk="0" hangingPunct="1">
              <a:defRPr sz="1029" kern="1200">
                <a:solidFill>
                  <a:schemeClr val="tx1"/>
                </a:solidFill>
                <a:latin typeface="+mn-lt"/>
                <a:ea typeface="+mn-ea"/>
                <a:cs typeface="+mn-cs"/>
              </a:defRPr>
            </a:lvl6pPr>
            <a:lvl7pPr marL="1567464" algn="l" defTabSz="522488" rtl="0" eaLnBrk="1" latinLnBrk="0" hangingPunct="1">
              <a:defRPr sz="1029" kern="1200">
                <a:solidFill>
                  <a:schemeClr val="tx1"/>
                </a:solidFill>
                <a:latin typeface="+mn-lt"/>
                <a:ea typeface="+mn-ea"/>
                <a:cs typeface="+mn-cs"/>
              </a:defRPr>
            </a:lvl7pPr>
            <a:lvl8pPr marL="1828709" algn="l" defTabSz="522488" rtl="0" eaLnBrk="1" latinLnBrk="0" hangingPunct="1">
              <a:defRPr sz="1029" kern="1200">
                <a:solidFill>
                  <a:schemeClr val="tx1"/>
                </a:solidFill>
                <a:latin typeface="+mn-lt"/>
                <a:ea typeface="+mn-ea"/>
                <a:cs typeface="+mn-cs"/>
              </a:defRPr>
            </a:lvl8pPr>
            <a:lvl9pPr marL="2089953" algn="l" defTabSz="522488" rtl="0" eaLnBrk="1" latinLnBrk="0" hangingPunct="1">
              <a:defRPr sz="1029" kern="1200">
                <a:solidFill>
                  <a:schemeClr val="tx1"/>
                </a:solidFill>
                <a:latin typeface="+mn-lt"/>
                <a:ea typeface="+mn-ea"/>
                <a:cs typeface="+mn-cs"/>
              </a:defRPr>
            </a:lvl9pPr>
          </a:lstStyle>
          <a:p>
            <a:endParaRPr lang="en-US" sz="1200"/>
          </a:p>
        </p:txBody>
      </p:sp>
      <p:sp>
        <p:nvSpPr>
          <p:cNvPr id="5" name="TextBox 10">
            <a:extLst>
              <a:ext uri="{FF2B5EF4-FFF2-40B4-BE49-F238E27FC236}">
                <a16:creationId xmlns:a16="http://schemas.microsoft.com/office/drawing/2014/main" id="{934F9B6F-D599-F166-B051-5784C1F186B0}"/>
              </a:ext>
            </a:extLst>
          </p:cNvPr>
          <p:cNvSpPr txBox="1"/>
          <p:nvPr/>
        </p:nvSpPr>
        <p:spPr>
          <a:xfrm>
            <a:off x="461109" y="1039643"/>
            <a:ext cx="11394610" cy="905559"/>
          </a:xfrm>
          <a:prstGeom prst="rect">
            <a:avLst/>
          </a:prstGeom>
        </p:spPr>
        <p:txBody>
          <a:bodyPr wrap="square" lIns="0" tIns="0" rIns="0" bIns="0" rtlCol="0" anchor="t">
            <a:spAutoFit/>
          </a:bodyPr>
          <a:lstStyle>
            <a:defPPr>
              <a:defRPr lang="en-US"/>
            </a:defPPr>
            <a:lvl1pPr marL="0" algn="l" defTabSz="522488" rtl="0" eaLnBrk="1" latinLnBrk="0" hangingPunct="1">
              <a:defRPr sz="1029" kern="1200">
                <a:solidFill>
                  <a:schemeClr val="tx1"/>
                </a:solidFill>
                <a:latin typeface="+mn-lt"/>
                <a:ea typeface="+mn-ea"/>
                <a:cs typeface="+mn-cs"/>
              </a:defRPr>
            </a:lvl1pPr>
            <a:lvl2pPr marL="261244" algn="l" defTabSz="522488" rtl="0" eaLnBrk="1" latinLnBrk="0" hangingPunct="1">
              <a:defRPr sz="1029" kern="1200">
                <a:solidFill>
                  <a:schemeClr val="tx1"/>
                </a:solidFill>
                <a:latin typeface="+mn-lt"/>
                <a:ea typeface="+mn-ea"/>
                <a:cs typeface="+mn-cs"/>
              </a:defRPr>
            </a:lvl2pPr>
            <a:lvl3pPr marL="522488" algn="l" defTabSz="522488" rtl="0" eaLnBrk="1" latinLnBrk="0" hangingPunct="1">
              <a:defRPr sz="1029" kern="1200">
                <a:solidFill>
                  <a:schemeClr val="tx1"/>
                </a:solidFill>
                <a:latin typeface="+mn-lt"/>
                <a:ea typeface="+mn-ea"/>
                <a:cs typeface="+mn-cs"/>
              </a:defRPr>
            </a:lvl3pPr>
            <a:lvl4pPr marL="783732" algn="l" defTabSz="522488" rtl="0" eaLnBrk="1" latinLnBrk="0" hangingPunct="1">
              <a:defRPr sz="1029" kern="1200">
                <a:solidFill>
                  <a:schemeClr val="tx1"/>
                </a:solidFill>
                <a:latin typeface="+mn-lt"/>
                <a:ea typeface="+mn-ea"/>
                <a:cs typeface="+mn-cs"/>
              </a:defRPr>
            </a:lvl4pPr>
            <a:lvl5pPr marL="1044976" algn="l" defTabSz="522488" rtl="0" eaLnBrk="1" latinLnBrk="0" hangingPunct="1">
              <a:defRPr sz="1029" kern="1200">
                <a:solidFill>
                  <a:schemeClr val="tx1"/>
                </a:solidFill>
                <a:latin typeface="+mn-lt"/>
                <a:ea typeface="+mn-ea"/>
                <a:cs typeface="+mn-cs"/>
              </a:defRPr>
            </a:lvl5pPr>
            <a:lvl6pPr marL="1306220" algn="l" defTabSz="522488" rtl="0" eaLnBrk="1" latinLnBrk="0" hangingPunct="1">
              <a:defRPr sz="1029" kern="1200">
                <a:solidFill>
                  <a:schemeClr val="tx1"/>
                </a:solidFill>
                <a:latin typeface="+mn-lt"/>
                <a:ea typeface="+mn-ea"/>
                <a:cs typeface="+mn-cs"/>
              </a:defRPr>
            </a:lvl6pPr>
            <a:lvl7pPr marL="1567464" algn="l" defTabSz="522488" rtl="0" eaLnBrk="1" latinLnBrk="0" hangingPunct="1">
              <a:defRPr sz="1029" kern="1200">
                <a:solidFill>
                  <a:schemeClr val="tx1"/>
                </a:solidFill>
                <a:latin typeface="+mn-lt"/>
                <a:ea typeface="+mn-ea"/>
                <a:cs typeface="+mn-cs"/>
              </a:defRPr>
            </a:lvl7pPr>
            <a:lvl8pPr marL="1828709" algn="l" defTabSz="522488" rtl="0" eaLnBrk="1" latinLnBrk="0" hangingPunct="1">
              <a:defRPr sz="1029" kern="1200">
                <a:solidFill>
                  <a:schemeClr val="tx1"/>
                </a:solidFill>
                <a:latin typeface="+mn-lt"/>
                <a:ea typeface="+mn-ea"/>
                <a:cs typeface="+mn-cs"/>
              </a:defRPr>
            </a:lvl8pPr>
            <a:lvl9pPr marL="2089953" algn="l" defTabSz="522488" rtl="0" eaLnBrk="1" latinLnBrk="0" hangingPunct="1">
              <a:defRPr sz="1029" kern="1200">
                <a:solidFill>
                  <a:schemeClr val="tx1"/>
                </a:solidFill>
                <a:latin typeface="+mn-lt"/>
                <a:ea typeface="+mn-ea"/>
                <a:cs typeface="+mn-cs"/>
              </a:defRPr>
            </a:lvl9pPr>
          </a:lstStyle>
          <a:p>
            <a:pPr algn="ctr"/>
            <a:r>
              <a:rPr lang="en-US" sz="3428" b="1">
                <a:solidFill>
                  <a:srgbClr val="21577E"/>
                </a:solidFill>
                <a:latin typeface="Montserrat"/>
              </a:rPr>
              <a:t>Joint Associations Group (JAG) on Indirect Costs</a:t>
            </a:r>
          </a:p>
          <a:p>
            <a:pPr>
              <a:lnSpc>
                <a:spcPts val="2773"/>
              </a:lnSpc>
            </a:pPr>
            <a:endParaRPr lang="en-US" sz="3428" b="1">
              <a:solidFill>
                <a:srgbClr val="21577E"/>
              </a:solidFill>
              <a:latin typeface="Montserrat"/>
            </a:endParaRPr>
          </a:p>
        </p:txBody>
      </p:sp>
      <p:pic>
        <p:nvPicPr>
          <p:cNvPr id="4" name="Picture 3">
            <a:extLst>
              <a:ext uri="{FF2B5EF4-FFF2-40B4-BE49-F238E27FC236}">
                <a16:creationId xmlns:a16="http://schemas.microsoft.com/office/drawing/2014/main" id="{5B944E4C-6165-1A55-F175-EE4C1398152C}"/>
              </a:ext>
            </a:extLst>
          </p:cNvPr>
          <p:cNvPicPr>
            <a:picLocks noChangeAspect="1"/>
          </p:cNvPicPr>
          <p:nvPr/>
        </p:nvPicPr>
        <p:blipFill>
          <a:blip r:embed="rId4"/>
          <a:stretch>
            <a:fillRect/>
          </a:stretch>
        </p:blipFill>
        <p:spPr>
          <a:xfrm>
            <a:off x="9982726" y="6075583"/>
            <a:ext cx="2127294" cy="590005"/>
          </a:xfrm>
          <a:prstGeom prst="rect">
            <a:avLst/>
          </a:prstGeom>
        </p:spPr>
      </p:pic>
      <p:sp>
        <p:nvSpPr>
          <p:cNvPr id="3" name="TextBox 10">
            <a:extLst>
              <a:ext uri="{FF2B5EF4-FFF2-40B4-BE49-F238E27FC236}">
                <a16:creationId xmlns:a16="http://schemas.microsoft.com/office/drawing/2014/main" id="{F24495C6-17CE-F660-66C4-57085AF5B8E6}"/>
              </a:ext>
            </a:extLst>
          </p:cNvPr>
          <p:cNvSpPr txBox="1"/>
          <p:nvPr/>
        </p:nvSpPr>
        <p:spPr>
          <a:xfrm>
            <a:off x="328246" y="1789556"/>
            <a:ext cx="11863754" cy="5258582"/>
          </a:xfrm>
          <a:prstGeom prst="rect">
            <a:avLst/>
          </a:prstGeom>
        </p:spPr>
        <p:txBody>
          <a:bodyPr wrap="square" lIns="0" tIns="0" rIns="0" bIns="0" rtlCol="0" anchor="t">
            <a:spAutoFit/>
          </a:bodyPr>
          <a:lstStyle>
            <a:defPPr>
              <a:defRPr lang="en-US"/>
            </a:defPPr>
            <a:lvl1pPr marL="0" algn="l" defTabSz="522488" rtl="0" eaLnBrk="1" latinLnBrk="0" hangingPunct="1">
              <a:defRPr sz="1029" kern="1200">
                <a:solidFill>
                  <a:schemeClr val="tx1"/>
                </a:solidFill>
                <a:latin typeface="+mn-lt"/>
                <a:ea typeface="+mn-ea"/>
                <a:cs typeface="+mn-cs"/>
              </a:defRPr>
            </a:lvl1pPr>
            <a:lvl2pPr marL="261244" algn="l" defTabSz="522488" rtl="0" eaLnBrk="1" latinLnBrk="0" hangingPunct="1">
              <a:defRPr sz="1029" kern="1200">
                <a:solidFill>
                  <a:schemeClr val="tx1"/>
                </a:solidFill>
                <a:latin typeface="+mn-lt"/>
                <a:ea typeface="+mn-ea"/>
                <a:cs typeface="+mn-cs"/>
              </a:defRPr>
            </a:lvl2pPr>
            <a:lvl3pPr marL="522488" algn="l" defTabSz="522488" rtl="0" eaLnBrk="1" latinLnBrk="0" hangingPunct="1">
              <a:defRPr sz="1029" kern="1200">
                <a:solidFill>
                  <a:schemeClr val="tx1"/>
                </a:solidFill>
                <a:latin typeface="+mn-lt"/>
                <a:ea typeface="+mn-ea"/>
                <a:cs typeface="+mn-cs"/>
              </a:defRPr>
            </a:lvl3pPr>
            <a:lvl4pPr marL="783732" algn="l" defTabSz="522488" rtl="0" eaLnBrk="1" latinLnBrk="0" hangingPunct="1">
              <a:defRPr sz="1029" kern="1200">
                <a:solidFill>
                  <a:schemeClr val="tx1"/>
                </a:solidFill>
                <a:latin typeface="+mn-lt"/>
                <a:ea typeface="+mn-ea"/>
                <a:cs typeface="+mn-cs"/>
              </a:defRPr>
            </a:lvl4pPr>
            <a:lvl5pPr marL="1044976" algn="l" defTabSz="522488" rtl="0" eaLnBrk="1" latinLnBrk="0" hangingPunct="1">
              <a:defRPr sz="1029" kern="1200">
                <a:solidFill>
                  <a:schemeClr val="tx1"/>
                </a:solidFill>
                <a:latin typeface="+mn-lt"/>
                <a:ea typeface="+mn-ea"/>
                <a:cs typeface="+mn-cs"/>
              </a:defRPr>
            </a:lvl5pPr>
            <a:lvl6pPr marL="1306220" algn="l" defTabSz="522488" rtl="0" eaLnBrk="1" latinLnBrk="0" hangingPunct="1">
              <a:defRPr sz="1029" kern="1200">
                <a:solidFill>
                  <a:schemeClr val="tx1"/>
                </a:solidFill>
                <a:latin typeface="+mn-lt"/>
                <a:ea typeface="+mn-ea"/>
                <a:cs typeface="+mn-cs"/>
              </a:defRPr>
            </a:lvl6pPr>
            <a:lvl7pPr marL="1567464" algn="l" defTabSz="522488" rtl="0" eaLnBrk="1" latinLnBrk="0" hangingPunct="1">
              <a:defRPr sz="1029" kern="1200">
                <a:solidFill>
                  <a:schemeClr val="tx1"/>
                </a:solidFill>
                <a:latin typeface="+mn-lt"/>
                <a:ea typeface="+mn-ea"/>
                <a:cs typeface="+mn-cs"/>
              </a:defRPr>
            </a:lvl7pPr>
            <a:lvl8pPr marL="1828709" algn="l" defTabSz="522488" rtl="0" eaLnBrk="1" latinLnBrk="0" hangingPunct="1">
              <a:defRPr sz="1029" kern="1200">
                <a:solidFill>
                  <a:schemeClr val="tx1"/>
                </a:solidFill>
                <a:latin typeface="+mn-lt"/>
                <a:ea typeface="+mn-ea"/>
                <a:cs typeface="+mn-cs"/>
              </a:defRPr>
            </a:lvl8pPr>
            <a:lvl9pPr marL="2089953" algn="l" defTabSz="522488" rtl="0" eaLnBrk="1" latinLnBrk="0" hangingPunct="1">
              <a:defRPr sz="1029" kern="1200">
                <a:solidFill>
                  <a:schemeClr val="tx1"/>
                </a:solidFill>
                <a:latin typeface="+mn-lt"/>
                <a:ea typeface="+mn-ea"/>
                <a:cs typeface="+mn-cs"/>
              </a:defRPr>
            </a:lvl9pPr>
          </a:lstStyle>
          <a:p>
            <a:pPr marL="342883" indent="-342883">
              <a:buFont typeface="Arial" panose="020B0604020202020204" pitchFamily="34" charset="0"/>
              <a:buChar char="•"/>
            </a:pPr>
            <a:r>
              <a:rPr lang="en-US" sz="2800" b="1">
                <a:solidFill>
                  <a:srgbClr val="21577E"/>
                </a:solidFill>
                <a:latin typeface="Montserrat"/>
              </a:rPr>
              <a:t>Formed in response to renewed attacks on federal reimbursement of indirect cost</a:t>
            </a:r>
            <a:endParaRPr lang="en-US" sz="2800" b="1">
              <a:solidFill>
                <a:srgbClr val="21577E"/>
              </a:solidFill>
              <a:latin typeface="Montserrat" panose="00000500000000000000" pitchFamily="2" charset="0"/>
            </a:endParaRPr>
          </a:p>
          <a:p>
            <a:pPr marL="342883" indent="-342883">
              <a:buFont typeface="Arial" panose="020B0604020202020204" pitchFamily="34" charset="0"/>
              <a:buChar char="•"/>
            </a:pPr>
            <a:endParaRPr lang="en-US" sz="2800" b="1">
              <a:solidFill>
                <a:srgbClr val="21577E"/>
              </a:solidFill>
              <a:latin typeface="Montserrat"/>
            </a:endParaRPr>
          </a:p>
          <a:p>
            <a:pPr marL="342883" indent="-342883">
              <a:buFont typeface="Arial" panose="020B0604020202020204" pitchFamily="34" charset="0"/>
              <a:buChar char="•"/>
            </a:pPr>
            <a:r>
              <a:rPr lang="en-US" sz="2800" b="1">
                <a:solidFill>
                  <a:srgbClr val="21577E"/>
                </a:solidFill>
                <a:latin typeface="Montserrat"/>
              </a:rPr>
              <a:t>Ten national organization representing universities and other non-profit research organizations (AAU, APLU, AAMC, COGR...)</a:t>
            </a:r>
            <a:endParaRPr lang="en-US" sz="2800" b="1">
              <a:solidFill>
                <a:srgbClr val="21577E"/>
              </a:solidFill>
              <a:latin typeface="Montserrat" panose="00000500000000000000" pitchFamily="2" charset="0"/>
            </a:endParaRPr>
          </a:p>
          <a:p>
            <a:pPr marL="342883" indent="-342883">
              <a:buFont typeface="Arial" panose="020B0604020202020204" pitchFamily="34" charset="0"/>
              <a:buChar char="•"/>
            </a:pPr>
            <a:endParaRPr lang="en-US" sz="2800" b="1">
              <a:solidFill>
                <a:srgbClr val="21577E"/>
              </a:solidFill>
              <a:latin typeface="Montserrat"/>
            </a:endParaRPr>
          </a:p>
          <a:p>
            <a:pPr marL="342883" indent="-342883">
              <a:buFont typeface="Arial" panose="020B0604020202020204" pitchFamily="34" charset="0"/>
              <a:buChar char="•"/>
            </a:pPr>
            <a:r>
              <a:rPr lang="en-US" sz="2800" b="1">
                <a:solidFill>
                  <a:srgbClr val="21577E"/>
                </a:solidFill>
                <a:latin typeface="Montserrat"/>
              </a:rPr>
              <a:t>Announced initiative, gathered SMEs, proposed models</a:t>
            </a:r>
            <a:endParaRPr lang="en-US" sz="2800" b="1">
              <a:solidFill>
                <a:srgbClr val="21577E"/>
              </a:solidFill>
              <a:latin typeface="Montserrat" panose="00000500000000000000" pitchFamily="2" charset="0"/>
            </a:endParaRPr>
          </a:p>
          <a:p>
            <a:pPr marL="800060" lvl="1" indent="-342883">
              <a:buFont typeface="Arial" panose="020B0604020202020204" pitchFamily="34" charset="0"/>
              <a:buChar char="•"/>
            </a:pPr>
            <a:r>
              <a:rPr lang="en-US" sz="2800" b="1">
                <a:solidFill>
                  <a:srgbClr val="21577E"/>
                </a:solidFill>
                <a:latin typeface="Montserrat"/>
                <a:ea typeface="Calibri"/>
                <a:cs typeface="Calibri"/>
              </a:rPr>
              <a:t>Financial Accountability in Research (FAIR)</a:t>
            </a:r>
          </a:p>
          <a:p>
            <a:pPr marL="342883" indent="-342883">
              <a:buFont typeface="Arial" panose="020B0604020202020204" pitchFamily="34" charset="0"/>
              <a:buChar char="•"/>
            </a:pPr>
            <a:endParaRPr lang="en-US" sz="2800">
              <a:solidFill>
                <a:srgbClr val="21577E"/>
              </a:solidFill>
              <a:latin typeface="Calibri"/>
              <a:ea typeface="Calibri"/>
              <a:cs typeface="Calibri"/>
            </a:endParaRPr>
          </a:p>
          <a:p>
            <a:pPr algn="ctr"/>
            <a:r>
              <a:rPr lang="en-US" sz="2743" b="1">
                <a:solidFill>
                  <a:srgbClr val="0F35F3"/>
                </a:solidFill>
                <a:latin typeface="Montserrat" panose="00000500000000000000" pitchFamily="2" charset="0"/>
                <a:hlinkClick r:id="rId5">
                  <a:extLst>
                    <a:ext uri="{A12FA001-AC4F-418D-AE19-62706E023703}">
                      <ahyp:hlinkClr xmlns:ahyp="http://schemas.microsoft.com/office/drawing/2018/hyperlinkcolor" val="tx"/>
                    </a:ext>
                  </a:extLst>
                </a:hlinkClick>
              </a:rPr>
              <a:t>https://linktr.ee/JAGTownHall</a:t>
            </a:r>
            <a:endParaRPr lang="en-US" sz="2743" b="1">
              <a:solidFill>
                <a:srgbClr val="0F35F3"/>
              </a:solidFill>
              <a:latin typeface="Montserrat" panose="00000500000000000000" pitchFamily="2" charset="0"/>
            </a:endParaRPr>
          </a:p>
          <a:p>
            <a:pPr algn="ctr"/>
            <a:endParaRPr lang="en-US" sz="3086" b="1">
              <a:solidFill>
                <a:srgbClr val="21577E"/>
              </a:solidFill>
              <a:latin typeface="Calibri"/>
              <a:ea typeface="Calibri"/>
              <a:cs typeface="Calibri"/>
            </a:endParaRPr>
          </a:p>
        </p:txBody>
      </p:sp>
    </p:spTree>
    <p:extLst>
      <p:ext uri="{BB962C8B-B14F-4D97-AF65-F5344CB8AC3E}">
        <p14:creationId xmlns:p14="http://schemas.microsoft.com/office/powerpoint/2010/main" val="3420773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defPPr>
              <a:defRPr lang="en-US"/>
            </a:defPPr>
            <a:lvl1pPr marL="0" algn="l" defTabSz="800100" rtl="0" eaLnBrk="1" latinLnBrk="0" hangingPunct="1">
              <a:defRPr sz="3150" kern="1200">
                <a:solidFill>
                  <a:schemeClr val="tx1"/>
                </a:solidFill>
                <a:latin typeface="+mn-lt"/>
                <a:ea typeface="+mn-ea"/>
                <a:cs typeface="+mn-cs"/>
              </a:defRPr>
            </a:lvl1pPr>
            <a:lvl2pPr marL="800100" algn="l" defTabSz="800100" rtl="0" eaLnBrk="1" latinLnBrk="0" hangingPunct="1">
              <a:defRPr sz="3150" kern="1200">
                <a:solidFill>
                  <a:schemeClr val="tx1"/>
                </a:solidFill>
                <a:latin typeface="+mn-lt"/>
                <a:ea typeface="+mn-ea"/>
                <a:cs typeface="+mn-cs"/>
              </a:defRPr>
            </a:lvl2pPr>
            <a:lvl3pPr marL="1600200" algn="l" defTabSz="800100" rtl="0" eaLnBrk="1" latinLnBrk="0" hangingPunct="1">
              <a:defRPr sz="3150" kern="1200">
                <a:solidFill>
                  <a:schemeClr val="tx1"/>
                </a:solidFill>
                <a:latin typeface="+mn-lt"/>
                <a:ea typeface="+mn-ea"/>
                <a:cs typeface="+mn-cs"/>
              </a:defRPr>
            </a:lvl3pPr>
            <a:lvl4pPr marL="2400300" algn="l" defTabSz="800100" rtl="0" eaLnBrk="1" latinLnBrk="0" hangingPunct="1">
              <a:defRPr sz="3150" kern="1200">
                <a:solidFill>
                  <a:schemeClr val="tx1"/>
                </a:solidFill>
                <a:latin typeface="+mn-lt"/>
                <a:ea typeface="+mn-ea"/>
                <a:cs typeface="+mn-cs"/>
              </a:defRPr>
            </a:lvl4pPr>
            <a:lvl5pPr marL="3200400" algn="l" defTabSz="800100" rtl="0" eaLnBrk="1" latinLnBrk="0" hangingPunct="1">
              <a:defRPr sz="3150" kern="1200">
                <a:solidFill>
                  <a:schemeClr val="tx1"/>
                </a:solidFill>
                <a:latin typeface="+mn-lt"/>
                <a:ea typeface="+mn-ea"/>
                <a:cs typeface="+mn-cs"/>
              </a:defRPr>
            </a:lvl5pPr>
            <a:lvl6pPr marL="4000500" algn="l" defTabSz="800100" rtl="0" eaLnBrk="1" latinLnBrk="0" hangingPunct="1">
              <a:defRPr sz="3150" kern="1200">
                <a:solidFill>
                  <a:schemeClr val="tx1"/>
                </a:solidFill>
                <a:latin typeface="+mn-lt"/>
                <a:ea typeface="+mn-ea"/>
                <a:cs typeface="+mn-cs"/>
              </a:defRPr>
            </a:lvl6pPr>
            <a:lvl7pPr marL="4800600" algn="l" defTabSz="800100" rtl="0" eaLnBrk="1" latinLnBrk="0" hangingPunct="1">
              <a:defRPr sz="3150" kern="1200">
                <a:solidFill>
                  <a:schemeClr val="tx1"/>
                </a:solidFill>
                <a:latin typeface="+mn-lt"/>
                <a:ea typeface="+mn-ea"/>
                <a:cs typeface="+mn-cs"/>
              </a:defRPr>
            </a:lvl7pPr>
            <a:lvl8pPr marL="5600700" algn="l" defTabSz="800100" rtl="0" eaLnBrk="1" latinLnBrk="0" hangingPunct="1">
              <a:defRPr sz="3150" kern="1200">
                <a:solidFill>
                  <a:schemeClr val="tx1"/>
                </a:solidFill>
                <a:latin typeface="+mn-lt"/>
                <a:ea typeface="+mn-ea"/>
                <a:cs typeface="+mn-cs"/>
              </a:defRPr>
            </a:lvl8pPr>
            <a:lvl9pPr marL="6400800" algn="l" defTabSz="800100" rtl="0" eaLnBrk="1" latinLnBrk="0" hangingPunct="1">
              <a:defRPr sz="3150" kern="1200">
                <a:solidFill>
                  <a:schemeClr val="tx1"/>
                </a:solidFill>
                <a:latin typeface="+mn-lt"/>
                <a:ea typeface="+mn-ea"/>
                <a:cs typeface="+mn-cs"/>
              </a:defRPr>
            </a:lvl9pPr>
          </a:lstStyle>
          <a:p>
            <a:endParaRPr lang="en-US" sz="1200"/>
          </a:p>
        </p:txBody>
      </p:sp>
      <p:sp>
        <p:nvSpPr>
          <p:cNvPr id="5" name="TextBox 10">
            <a:extLst>
              <a:ext uri="{FF2B5EF4-FFF2-40B4-BE49-F238E27FC236}">
                <a16:creationId xmlns:a16="http://schemas.microsoft.com/office/drawing/2014/main" id="{6C6A5A43-33BD-4462-3B2A-BC4E1593167A}"/>
              </a:ext>
            </a:extLst>
          </p:cNvPr>
          <p:cNvSpPr txBox="1"/>
          <p:nvPr/>
        </p:nvSpPr>
        <p:spPr>
          <a:xfrm>
            <a:off x="461108" y="1039643"/>
            <a:ext cx="6718168" cy="396070"/>
          </a:xfrm>
          <a:prstGeom prst="rect">
            <a:avLst/>
          </a:prstGeom>
        </p:spPr>
        <p:txBody>
          <a:bodyPr wrap="square" lIns="0" tIns="0" rIns="0" bIns="0" rtlCol="0" anchor="t">
            <a:spAutoFit/>
          </a:bodyPr>
          <a:lstStyle>
            <a:defPPr>
              <a:defRPr lang="en-US"/>
            </a:defPPr>
            <a:lvl1pPr marL="0" algn="l" defTabSz="800100" rtl="0" eaLnBrk="1" latinLnBrk="0" hangingPunct="1">
              <a:defRPr sz="3150" kern="1200">
                <a:solidFill>
                  <a:schemeClr val="tx1"/>
                </a:solidFill>
                <a:latin typeface="+mn-lt"/>
                <a:ea typeface="+mn-ea"/>
                <a:cs typeface="+mn-cs"/>
              </a:defRPr>
            </a:lvl1pPr>
            <a:lvl2pPr marL="800100" algn="l" defTabSz="800100" rtl="0" eaLnBrk="1" latinLnBrk="0" hangingPunct="1">
              <a:defRPr sz="3150" kern="1200">
                <a:solidFill>
                  <a:schemeClr val="tx1"/>
                </a:solidFill>
                <a:latin typeface="+mn-lt"/>
                <a:ea typeface="+mn-ea"/>
                <a:cs typeface="+mn-cs"/>
              </a:defRPr>
            </a:lvl2pPr>
            <a:lvl3pPr marL="1600200" algn="l" defTabSz="800100" rtl="0" eaLnBrk="1" latinLnBrk="0" hangingPunct="1">
              <a:defRPr sz="3150" kern="1200">
                <a:solidFill>
                  <a:schemeClr val="tx1"/>
                </a:solidFill>
                <a:latin typeface="+mn-lt"/>
                <a:ea typeface="+mn-ea"/>
                <a:cs typeface="+mn-cs"/>
              </a:defRPr>
            </a:lvl3pPr>
            <a:lvl4pPr marL="2400300" algn="l" defTabSz="800100" rtl="0" eaLnBrk="1" latinLnBrk="0" hangingPunct="1">
              <a:defRPr sz="3150" kern="1200">
                <a:solidFill>
                  <a:schemeClr val="tx1"/>
                </a:solidFill>
                <a:latin typeface="+mn-lt"/>
                <a:ea typeface="+mn-ea"/>
                <a:cs typeface="+mn-cs"/>
              </a:defRPr>
            </a:lvl4pPr>
            <a:lvl5pPr marL="3200400" algn="l" defTabSz="800100" rtl="0" eaLnBrk="1" latinLnBrk="0" hangingPunct="1">
              <a:defRPr sz="3150" kern="1200">
                <a:solidFill>
                  <a:schemeClr val="tx1"/>
                </a:solidFill>
                <a:latin typeface="+mn-lt"/>
                <a:ea typeface="+mn-ea"/>
                <a:cs typeface="+mn-cs"/>
              </a:defRPr>
            </a:lvl5pPr>
            <a:lvl6pPr marL="4000500" algn="l" defTabSz="800100" rtl="0" eaLnBrk="1" latinLnBrk="0" hangingPunct="1">
              <a:defRPr sz="3150" kern="1200">
                <a:solidFill>
                  <a:schemeClr val="tx1"/>
                </a:solidFill>
                <a:latin typeface="+mn-lt"/>
                <a:ea typeface="+mn-ea"/>
                <a:cs typeface="+mn-cs"/>
              </a:defRPr>
            </a:lvl6pPr>
            <a:lvl7pPr marL="4800600" algn="l" defTabSz="800100" rtl="0" eaLnBrk="1" latinLnBrk="0" hangingPunct="1">
              <a:defRPr sz="3150" kern="1200">
                <a:solidFill>
                  <a:schemeClr val="tx1"/>
                </a:solidFill>
                <a:latin typeface="+mn-lt"/>
                <a:ea typeface="+mn-ea"/>
                <a:cs typeface="+mn-cs"/>
              </a:defRPr>
            </a:lvl7pPr>
            <a:lvl8pPr marL="5600700" algn="l" defTabSz="800100" rtl="0" eaLnBrk="1" latinLnBrk="0" hangingPunct="1">
              <a:defRPr sz="3150" kern="1200">
                <a:solidFill>
                  <a:schemeClr val="tx1"/>
                </a:solidFill>
                <a:latin typeface="+mn-lt"/>
                <a:ea typeface="+mn-ea"/>
                <a:cs typeface="+mn-cs"/>
              </a:defRPr>
            </a:lvl8pPr>
            <a:lvl9pPr marL="6400800" algn="l" defTabSz="800100" rtl="0" eaLnBrk="1" latinLnBrk="0" hangingPunct="1">
              <a:defRPr sz="3150" kern="1200">
                <a:solidFill>
                  <a:schemeClr val="tx1"/>
                </a:solidFill>
                <a:latin typeface="+mn-lt"/>
                <a:ea typeface="+mn-ea"/>
                <a:cs typeface="+mn-cs"/>
              </a:defRPr>
            </a:lvl9pPr>
          </a:lstStyle>
          <a:p>
            <a:pPr>
              <a:lnSpc>
                <a:spcPts val="2773"/>
              </a:lnSpc>
            </a:pPr>
            <a:r>
              <a:rPr lang="en-US" sz="4000" b="1" dirty="0">
                <a:solidFill>
                  <a:srgbClr val="21577E"/>
                </a:solidFill>
                <a:latin typeface="Montserrat" panose="00000500000000000000" pitchFamily="2" charset="0"/>
              </a:rPr>
              <a:t>FAIR Model - Structure</a:t>
            </a:r>
          </a:p>
        </p:txBody>
      </p:sp>
      <p:pic>
        <p:nvPicPr>
          <p:cNvPr id="4" name="Picture 3">
            <a:extLst>
              <a:ext uri="{FF2B5EF4-FFF2-40B4-BE49-F238E27FC236}">
                <a16:creationId xmlns:a16="http://schemas.microsoft.com/office/drawing/2014/main" id="{1A6BBA63-76BE-7091-96AB-86F57D220295}"/>
              </a:ext>
            </a:extLst>
          </p:cNvPr>
          <p:cNvPicPr>
            <a:picLocks noChangeAspect="1"/>
          </p:cNvPicPr>
          <p:nvPr/>
        </p:nvPicPr>
        <p:blipFill>
          <a:blip r:embed="rId4"/>
          <a:stretch>
            <a:fillRect/>
          </a:stretch>
        </p:blipFill>
        <p:spPr>
          <a:xfrm>
            <a:off x="9982726" y="6075583"/>
            <a:ext cx="2127294" cy="590005"/>
          </a:xfrm>
          <a:prstGeom prst="rect">
            <a:avLst/>
          </a:prstGeom>
        </p:spPr>
      </p:pic>
      <p:sp>
        <p:nvSpPr>
          <p:cNvPr id="3" name="TextBox 10">
            <a:extLst>
              <a:ext uri="{FF2B5EF4-FFF2-40B4-BE49-F238E27FC236}">
                <a16:creationId xmlns:a16="http://schemas.microsoft.com/office/drawing/2014/main" id="{EF3CC563-92B2-1657-81B2-BC61D347C935}"/>
              </a:ext>
            </a:extLst>
          </p:cNvPr>
          <p:cNvSpPr txBox="1"/>
          <p:nvPr/>
        </p:nvSpPr>
        <p:spPr>
          <a:xfrm>
            <a:off x="328246" y="1777200"/>
            <a:ext cx="11863754" cy="4524315"/>
          </a:xfrm>
          <a:prstGeom prst="rect">
            <a:avLst/>
          </a:prstGeom>
        </p:spPr>
        <p:txBody>
          <a:bodyPr wrap="square" lIns="0" tIns="0" rIns="0" bIns="0" rtlCol="0" anchor="t">
            <a:spAutoFit/>
          </a:bodyPr>
          <a:lstStyle>
            <a:defPPr>
              <a:defRPr lang="en-US"/>
            </a:defPPr>
            <a:lvl1pPr marL="0" algn="l" defTabSz="800100" rtl="0" eaLnBrk="1" latinLnBrk="0" hangingPunct="1">
              <a:defRPr sz="3150" kern="1200">
                <a:solidFill>
                  <a:schemeClr val="tx1"/>
                </a:solidFill>
                <a:latin typeface="+mn-lt"/>
                <a:ea typeface="+mn-ea"/>
                <a:cs typeface="+mn-cs"/>
              </a:defRPr>
            </a:lvl1pPr>
            <a:lvl2pPr marL="800100" algn="l" defTabSz="800100" rtl="0" eaLnBrk="1" latinLnBrk="0" hangingPunct="1">
              <a:defRPr sz="3150" kern="1200">
                <a:solidFill>
                  <a:schemeClr val="tx1"/>
                </a:solidFill>
                <a:latin typeface="+mn-lt"/>
                <a:ea typeface="+mn-ea"/>
                <a:cs typeface="+mn-cs"/>
              </a:defRPr>
            </a:lvl2pPr>
            <a:lvl3pPr marL="1600200" algn="l" defTabSz="800100" rtl="0" eaLnBrk="1" latinLnBrk="0" hangingPunct="1">
              <a:defRPr sz="3150" kern="1200">
                <a:solidFill>
                  <a:schemeClr val="tx1"/>
                </a:solidFill>
                <a:latin typeface="+mn-lt"/>
                <a:ea typeface="+mn-ea"/>
                <a:cs typeface="+mn-cs"/>
              </a:defRPr>
            </a:lvl3pPr>
            <a:lvl4pPr marL="2400300" algn="l" defTabSz="800100" rtl="0" eaLnBrk="1" latinLnBrk="0" hangingPunct="1">
              <a:defRPr sz="3150" kern="1200">
                <a:solidFill>
                  <a:schemeClr val="tx1"/>
                </a:solidFill>
                <a:latin typeface="+mn-lt"/>
                <a:ea typeface="+mn-ea"/>
                <a:cs typeface="+mn-cs"/>
              </a:defRPr>
            </a:lvl4pPr>
            <a:lvl5pPr marL="3200400" algn="l" defTabSz="800100" rtl="0" eaLnBrk="1" latinLnBrk="0" hangingPunct="1">
              <a:defRPr sz="3150" kern="1200">
                <a:solidFill>
                  <a:schemeClr val="tx1"/>
                </a:solidFill>
                <a:latin typeface="+mn-lt"/>
                <a:ea typeface="+mn-ea"/>
                <a:cs typeface="+mn-cs"/>
              </a:defRPr>
            </a:lvl5pPr>
            <a:lvl6pPr marL="4000500" algn="l" defTabSz="800100" rtl="0" eaLnBrk="1" latinLnBrk="0" hangingPunct="1">
              <a:defRPr sz="3150" kern="1200">
                <a:solidFill>
                  <a:schemeClr val="tx1"/>
                </a:solidFill>
                <a:latin typeface="+mn-lt"/>
                <a:ea typeface="+mn-ea"/>
                <a:cs typeface="+mn-cs"/>
              </a:defRPr>
            </a:lvl6pPr>
            <a:lvl7pPr marL="4800600" algn="l" defTabSz="800100" rtl="0" eaLnBrk="1" latinLnBrk="0" hangingPunct="1">
              <a:defRPr sz="3150" kern="1200">
                <a:solidFill>
                  <a:schemeClr val="tx1"/>
                </a:solidFill>
                <a:latin typeface="+mn-lt"/>
                <a:ea typeface="+mn-ea"/>
                <a:cs typeface="+mn-cs"/>
              </a:defRPr>
            </a:lvl7pPr>
            <a:lvl8pPr marL="5600700" algn="l" defTabSz="800100" rtl="0" eaLnBrk="1" latinLnBrk="0" hangingPunct="1">
              <a:defRPr sz="3150" kern="1200">
                <a:solidFill>
                  <a:schemeClr val="tx1"/>
                </a:solidFill>
                <a:latin typeface="+mn-lt"/>
                <a:ea typeface="+mn-ea"/>
                <a:cs typeface="+mn-cs"/>
              </a:defRPr>
            </a:lvl8pPr>
            <a:lvl9pPr marL="6400800" algn="l" defTabSz="800100" rtl="0" eaLnBrk="1" latinLnBrk="0" hangingPunct="1">
              <a:defRPr sz="3150" kern="1200">
                <a:solidFill>
                  <a:schemeClr val="tx1"/>
                </a:solidFill>
                <a:latin typeface="+mn-lt"/>
                <a:ea typeface="+mn-ea"/>
                <a:cs typeface="+mn-cs"/>
              </a:defRPr>
            </a:lvl9pPr>
          </a:lstStyle>
          <a:p>
            <a:r>
              <a:rPr lang="en-US" sz="2800" b="1" dirty="0">
                <a:solidFill>
                  <a:srgbClr val="21577E"/>
                </a:solidFill>
                <a:latin typeface="Montserrat" panose="00000500000000000000" pitchFamily="2" charset="0"/>
              </a:rPr>
              <a:t>Three overarching categories for expenses: </a:t>
            </a:r>
          </a:p>
          <a:p>
            <a:pPr marL="514325" indent="-514325">
              <a:buFont typeface="+mj-lt"/>
              <a:buAutoNum type="arabicPeriod"/>
            </a:pPr>
            <a:r>
              <a:rPr lang="en-US" sz="2800" b="1" dirty="0">
                <a:solidFill>
                  <a:srgbClr val="21577E"/>
                </a:solidFill>
                <a:latin typeface="Montserrat" panose="00000500000000000000" pitchFamily="2" charset="0"/>
              </a:rPr>
              <a:t>Research Performance Costs (RPC) – Expenses classified currently as direct costs. </a:t>
            </a:r>
          </a:p>
          <a:p>
            <a:pPr marL="514325" indent="-514325">
              <a:buFont typeface="+mj-lt"/>
              <a:buAutoNum type="arabicPeriod"/>
            </a:pPr>
            <a:r>
              <a:rPr lang="en-US" sz="2800" b="1" dirty="0">
                <a:solidFill>
                  <a:srgbClr val="21577E"/>
                </a:solidFill>
                <a:latin typeface="Montserrat" panose="00000500000000000000" pitchFamily="2" charset="0"/>
              </a:rPr>
              <a:t>Essential Research Performance Support (ERPS) – Expenses generally classified currently as indirect costs but that could, absent current restrictions, be allocated directly to awards.</a:t>
            </a:r>
          </a:p>
          <a:p>
            <a:pPr marL="514325" indent="-514325">
              <a:buFont typeface="+mj-lt"/>
              <a:buAutoNum type="arabicPeriod"/>
            </a:pPr>
            <a:r>
              <a:rPr lang="en-US" sz="2800" b="1" dirty="0">
                <a:solidFill>
                  <a:srgbClr val="21577E"/>
                </a:solidFill>
                <a:latin typeface="Montserrat" panose="00000500000000000000" pitchFamily="2" charset="0"/>
              </a:rPr>
              <a:t>General Research Operations (GRO) – Expenses generally classified currently as indirect costs and that continue to be impractical to allocate directly to awards. </a:t>
            </a:r>
            <a:endParaRPr lang="en-US" sz="2800" i="1" dirty="0">
              <a:solidFill>
                <a:srgbClr val="21577E"/>
              </a:solidFill>
              <a:latin typeface="Montserrat" panose="00000500000000000000" pitchFamily="2" charset="0"/>
            </a:endParaRPr>
          </a:p>
          <a:p>
            <a:pPr marL="342883" indent="-342883">
              <a:buFont typeface="Arial" panose="020B0604020202020204" pitchFamily="34" charset="0"/>
              <a:buChar char="•"/>
            </a:pPr>
            <a:endParaRPr lang="en-US" sz="1400" i="1" dirty="0">
              <a:solidFill>
                <a:srgbClr val="21577E"/>
              </a:solidFill>
              <a:latin typeface="Montserrat" panose="00000500000000000000" pitchFamily="2" charset="0"/>
            </a:endParaRPr>
          </a:p>
        </p:txBody>
      </p:sp>
    </p:spTree>
    <p:extLst>
      <p:ext uri="{BB962C8B-B14F-4D97-AF65-F5344CB8AC3E}">
        <p14:creationId xmlns:p14="http://schemas.microsoft.com/office/powerpoint/2010/main" val="69438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DD44D9-D050-5C0B-C20F-81F1856445D8}"/>
              </a:ext>
            </a:extLst>
          </p:cNvPr>
          <p:cNvSpPr>
            <a:spLocks noGrp="1"/>
          </p:cNvSpPr>
          <p:nvPr>
            <p:ph type="ctrTitle"/>
          </p:nvPr>
        </p:nvSpPr>
        <p:spPr>
          <a:xfrm>
            <a:off x="1588008" y="160020"/>
            <a:ext cx="9144000" cy="1527048"/>
          </a:xfrm>
        </p:spPr>
        <p:txBody>
          <a:bodyPr>
            <a:noAutofit/>
          </a:bodyPr>
          <a:lstStyle/>
          <a:p>
            <a:pPr fontAlgn="base"/>
            <a:r>
              <a:rPr lang="en-US" sz="3200" dirty="0"/>
              <a:t>Changes in the Federal Research Policy Landscape and their Impact on Institutes of Higher Education, including Internal Audit Plans</a:t>
            </a:r>
          </a:p>
        </p:txBody>
      </p:sp>
      <p:sp>
        <p:nvSpPr>
          <p:cNvPr id="5" name="Text Placeholder 4">
            <a:extLst>
              <a:ext uri="{FF2B5EF4-FFF2-40B4-BE49-F238E27FC236}">
                <a16:creationId xmlns:a16="http://schemas.microsoft.com/office/drawing/2014/main" id="{08EA58A4-C696-3C0C-2CA0-8CE7A835C519}"/>
              </a:ext>
            </a:extLst>
          </p:cNvPr>
          <p:cNvSpPr>
            <a:spLocks noGrp="1"/>
          </p:cNvSpPr>
          <p:nvPr>
            <p:ph type="subTitle" idx="1"/>
          </p:nvPr>
        </p:nvSpPr>
        <p:spPr>
          <a:xfrm>
            <a:off x="722376" y="1645920"/>
            <a:ext cx="10725912" cy="4398264"/>
          </a:xfrm>
        </p:spPr>
        <p:txBody>
          <a:bodyPr>
            <a:normAutofit fontScale="25000" lnSpcReduction="20000"/>
          </a:bodyPr>
          <a:lstStyle/>
          <a:p>
            <a:pPr marL="0" indent="0">
              <a:buNone/>
            </a:pPr>
            <a:r>
              <a:rPr lang="en-US" sz="7200" b="1" dirty="0">
                <a:solidFill>
                  <a:schemeClr val="tx1"/>
                </a:solidFill>
                <a:latin typeface="Calibri" panose="020F0502020204030204" pitchFamily="34" charset="0"/>
                <a:ea typeface="Calibri" panose="020F0502020204030204" pitchFamily="34" charset="0"/>
                <a:cs typeface="Calibri" panose="020F0502020204030204" pitchFamily="34" charset="0"/>
              </a:rPr>
              <a:t>Presenters:</a:t>
            </a:r>
            <a:r>
              <a:rPr lang="en-US" sz="72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r>
              <a:rPr lang="en-US" sz="7200" dirty="0">
                <a:latin typeface="Calibri" panose="020F0502020204030204" pitchFamily="34" charset="0"/>
                <a:ea typeface="Calibri" panose="020F0502020204030204" pitchFamily="34" charset="0"/>
                <a:cs typeface="Calibri" panose="020F0502020204030204" pitchFamily="34" charset="0"/>
              </a:rPr>
              <a:t>Cynthia Hope, Director for Costing and Financial Compliance, Council on Governmental Relations (COGR)</a:t>
            </a:r>
          </a:p>
          <a:p>
            <a:r>
              <a:rPr lang="en-US" sz="7200" dirty="0">
                <a:solidFill>
                  <a:schemeClr val="tx1"/>
                </a:solidFill>
                <a:latin typeface="Calibri" panose="020F0502020204030204" pitchFamily="34" charset="0"/>
                <a:ea typeface="Calibri" panose="020F0502020204030204" pitchFamily="34" charset="0"/>
                <a:cs typeface="Calibri" panose="020F0502020204030204" pitchFamily="34" charset="0"/>
              </a:rPr>
              <a:t>Beth Harry, Internal Audit Manager, OHIA, JHU</a:t>
            </a:r>
          </a:p>
          <a:p>
            <a:pPr marL="0" indent="0">
              <a:buNone/>
            </a:pPr>
            <a:r>
              <a:rPr lang="en-US" sz="7200" b="1" dirty="0">
                <a:latin typeface="Calibri" panose="020F0502020204030204" pitchFamily="34" charset="0"/>
                <a:ea typeface="Calibri" panose="020F0502020204030204" pitchFamily="34" charset="0"/>
                <a:cs typeface="Calibri" panose="020F0502020204030204" pitchFamily="34" charset="0"/>
              </a:rPr>
              <a:t>Session Overview:</a:t>
            </a:r>
          </a:p>
          <a:p>
            <a:r>
              <a:rPr lang="en-US" sz="7200" dirty="0">
                <a:latin typeface="Calibri" panose="020F0502020204030204" pitchFamily="34" charset="0"/>
                <a:ea typeface="Calibri" panose="020F0502020204030204" pitchFamily="34" charset="0"/>
                <a:cs typeface="Calibri" panose="020F0502020204030204" pitchFamily="34" charset="0"/>
              </a:rPr>
              <a:t>This session will provide an overview of federal research policy changes under the new administration and COGR’s advocacy efforts to advance effective research policy on a range of issues affecting research institutions and their ability to perform federally funded research.  COGR’s continued efforts to reduce red tape encumbering federally sponsored research will also be discussed. An Audit Manager from Johns Hopkins University will share how they have responded to these changes and complex challenges with broad implications to researchers, students, revenue, etc., including how they have been considered in their risk assessment processes involving stakeholders across the institutions, as well as integrated into testing strategies within planned audits. </a:t>
            </a:r>
          </a:p>
          <a:p>
            <a:pPr marL="0" indent="0">
              <a:buNone/>
            </a:pPr>
            <a:r>
              <a:rPr lang="en-US" sz="7200" b="1" dirty="0">
                <a:latin typeface="Calibri" panose="020F0502020204030204" pitchFamily="34" charset="0"/>
                <a:ea typeface="Calibri" panose="020F0502020204030204" pitchFamily="34" charset="0"/>
                <a:cs typeface="Calibri" panose="020F0502020204030204" pitchFamily="34" charset="0"/>
              </a:rPr>
              <a:t>Learning Objectives:</a:t>
            </a:r>
          </a:p>
          <a:p>
            <a:pPr algn="l">
              <a:buFont typeface="Arial" panose="020B0604020202020204" pitchFamily="34" charset="0"/>
              <a:buChar char="•"/>
            </a:pPr>
            <a:r>
              <a:rPr lang="en-US" sz="7200" dirty="0">
                <a:solidFill>
                  <a:srgbClr val="212529"/>
                </a:solidFill>
                <a:latin typeface="Calibri" panose="020F0502020204030204" pitchFamily="34" charset="0"/>
                <a:ea typeface="Calibri" panose="020F0502020204030204" pitchFamily="34" charset="0"/>
                <a:cs typeface="Calibri" panose="020F0502020204030204" pitchFamily="34" charset="0"/>
              </a:rPr>
              <a:t>Provide audience with a high-level overview of federal research policy changes under the new administration and the COGR’s advocacy efforts to advance effective research policy on a range of issues affecting research institutions.</a:t>
            </a:r>
          </a:p>
          <a:p>
            <a:pPr algn="l">
              <a:buFont typeface="Arial" panose="020B0604020202020204" pitchFamily="34" charset="0"/>
              <a:buChar char="•"/>
            </a:pPr>
            <a:r>
              <a:rPr lang="en-US" sz="7200" b="0" i="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Share audit approaches to inco</a:t>
            </a:r>
            <a:r>
              <a:rPr lang="en-US" sz="7200" dirty="0">
                <a:solidFill>
                  <a:srgbClr val="212529"/>
                </a:solidFill>
                <a:latin typeface="Calibri" panose="020F0502020204030204" pitchFamily="34" charset="0"/>
                <a:ea typeface="Calibri" panose="020F0502020204030204" pitchFamily="34" charset="0"/>
                <a:cs typeface="Calibri" panose="020F0502020204030204" pitchFamily="34" charset="0"/>
              </a:rPr>
              <a:t>rporate these changes into risk assessment processes and planned audits. </a:t>
            </a:r>
          </a:p>
          <a:p>
            <a:pPr marL="0" indent="0">
              <a:buNone/>
            </a:pPr>
            <a:r>
              <a:rPr lang="en-US" sz="7200" dirty="0">
                <a:latin typeface="Calibri" panose="020F0502020204030204" pitchFamily="34" charset="0"/>
                <a:ea typeface="Calibri" panose="020F0502020204030204" pitchFamily="34" charset="0"/>
              </a:rPr>
              <a:t>September 17, 2025</a:t>
            </a:r>
            <a:endParaRPr lang="en-US" sz="72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47128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39E67-2194-0B6A-C2FA-F5665C85522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70565E4-CA24-FCF5-53A4-BCEDF9BF307E}"/>
              </a:ext>
            </a:extLst>
          </p:cNvPr>
          <p:cNvSpPr/>
          <p:nvPr/>
        </p:nvSpPr>
        <p:spPr>
          <a:xfrm>
            <a:off x="0" y="0"/>
            <a:ext cx="12192000" cy="68580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defPPr>
              <a:defRPr lang="en-US"/>
            </a:defPPr>
            <a:lvl1pPr marL="0" algn="l" defTabSz="800100" rtl="0" eaLnBrk="1" latinLnBrk="0" hangingPunct="1">
              <a:defRPr sz="3150" kern="1200">
                <a:solidFill>
                  <a:schemeClr val="tx1"/>
                </a:solidFill>
                <a:latin typeface="+mn-lt"/>
                <a:ea typeface="+mn-ea"/>
                <a:cs typeface="+mn-cs"/>
              </a:defRPr>
            </a:lvl1pPr>
            <a:lvl2pPr marL="800100" algn="l" defTabSz="800100" rtl="0" eaLnBrk="1" latinLnBrk="0" hangingPunct="1">
              <a:defRPr sz="3150" kern="1200">
                <a:solidFill>
                  <a:schemeClr val="tx1"/>
                </a:solidFill>
                <a:latin typeface="+mn-lt"/>
                <a:ea typeface="+mn-ea"/>
                <a:cs typeface="+mn-cs"/>
              </a:defRPr>
            </a:lvl2pPr>
            <a:lvl3pPr marL="1600200" algn="l" defTabSz="800100" rtl="0" eaLnBrk="1" latinLnBrk="0" hangingPunct="1">
              <a:defRPr sz="3150" kern="1200">
                <a:solidFill>
                  <a:schemeClr val="tx1"/>
                </a:solidFill>
                <a:latin typeface="+mn-lt"/>
                <a:ea typeface="+mn-ea"/>
                <a:cs typeface="+mn-cs"/>
              </a:defRPr>
            </a:lvl3pPr>
            <a:lvl4pPr marL="2400300" algn="l" defTabSz="800100" rtl="0" eaLnBrk="1" latinLnBrk="0" hangingPunct="1">
              <a:defRPr sz="3150" kern="1200">
                <a:solidFill>
                  <a:schemeClr val="tx1"/>
                </a:solidFill>
                <a:latin typeface="+mn-lt"/>
                <a:ea typeface="+mn-ea"/>
                <a:cs typeface="+mn-cs"/>
              </a:defRPr>
            </a:lvl4pPr>
            <a:lvl5pPr marL="3200400" algn="l" defTabSz="800100" rtl="0" eaLnBrk="1" latinLnBrk="0" hangingPunct="1">
              <a:defRPr sz="3150" kern="1200">
                <a:solidFill>
                  <a:schemeClr val="tx1"/>
                </a:solidFill>
                <a:latin typeface="+mn-lt"/>
                <a:ea typeface="+mn-ea"/>
                <a:cs typeface="+mn-cs"/>
              </a:defRPr>
            </a:lvl5pPr>
            <a:lvl6pPr marL="4000500" algn="l" defTabSz="800100" rtl="0" eaLnBrk="1" latinLnBrk="0" hangingPunct="1">
              <a:defRPr sz="3150" kern="1200">
                <a:solidFill>
                  <a:schemeClr val="tx1"/>
                </a:solidFill>
                <a:latin typeface="+mn-lt"/>
                <a:ea typeface="+mn-ea"/>
                <a:cs typeface="+mn-cs"/>
              </a:defRPr>
            </a:lvl6pPr>
            <a:lvl7pPr marL="4800600" algn="l" defTabSz="800100" rtl="0" eaLnBrk="1" latinLnBrk="0" hangingPunct="1">
              <a:defRPr sz="3150" kern="1200">
                <a:solidFill>
                  <a:schemeClr val="tx1"/>
                </a:solidFill>
                <a:latin typeface="+mn-lt"/>
                <a:ea typeface="+mn-ea"/>
                <a:cs typeface="+mn-cs"/>
              </a:defRPr>
            </a:lvl7pPr>
            <a:lvl8pPr marL="5600700" algn="l" defTabSz="800100" rtl="0" eaLnBrk="1" latinLnBrk="0" hangingPunct="1">
              <a:defRPr sz="3150" kern="1200">
                <a:solidFill>
                  <a:schemeClr val="tx1"/>
                </a:solidFill>
                <a:latin typeface="+mn-lt"/>
                <a:ea typeface="+mn-ea"/>
                <a:cs typeface="+mn-cs"/>
              </a:defRPr>
            </a:lvl8pPr>
            <a:lvl9pPr marL="6400800" algn="l" defTabSz="800100" rtl="0" eaLnBrk="1" latinLnBrk="0" hangingPunct="1">
              <a:defRPr sz="3150" kern="1200">
                <a:solidFill>
                  <a:schemeClr val="tx1"/>
                </a:solidFill>
                <a:latin typeface="+mn-lt"/>
                <a:ea typeface="+mn-ea"/>
                <a:cs typeface="+mn-cs"/>
              </a:defRPr>
            </a:lvl9pPr>
          </a:lstStyle>
          <a:p>
            <a:endParaRPr lang="en-US" sz="1200"/>
          </a:p>
        </p:txBody>
      </p:sp>
      <p:sp>
        <p:nvSpPr>
          <p:cNvPr id="5" name="TextBox 10">
            <a:extLst>
              <a:ext uri="{FF2B5EF4-FFF2-40B4-BE49-F238E27FC236}">
                <a16:creationId xmlns:a16="http://schemas.microsoft.com/office/drawing/2014/main" id="{ECFAD236-DEEC-B984-6193-9B709E6116E3}"/>
              </a:ext>
            </a:extLst>
          </p:cNvPr>
          <p:cNvSpPr txBox="1"/>
          <p:nvPr/>
        </p:nvSpPr>
        <p:spPr>
          <a:xfrm>
            <a:off x="461108" y="1039643"/>
            <a:ext cx="8595210" cy="396070"/>
          </a:xfrm>
          <a:prstGeom prst="rect">
            <a:avLst/>
          </a:prstGeom>
        </p:spPr>
        <p:txBody>
          <a:bodyPr wrap="square" lIns="0" tIns="0" rIns="0" bIns="0" rtlCol="0" anchor="t">
            <a:spAutoFit/>
          </a:bodyPr>
          <a:lstStyle>
            <a:defPPr>
              <a:defRPr lang="en-US"/>
            </a:defPPr>
            <a:lvl1pPr marL="0" algn="l" defTabSz="800100" rtl="0" eaLnBrk="1" latinLnBrk="0" hangingPunct="1">
              <a:defRPr sz="3150" kern="1200">
                <a:solidFill>
                  <a:schemeClr val="tx1"/>
                </a:solidFill>
                <a:latin typeface="+mn-lt"/>
                <a:ea typeface="+mn-ea"/>
                <a:cs typeface="+mn-cs"/>
              </a:defRPr>
            </a:lvl1pPr>
            <a:lvl2pPr marL="800100" algn="l" defTabSz="800100" rtl="0" eaLnBrk="1" latinLnBrk="0" hangingPunct="1">
              <a:defRPr sz="3150" kern="1200">
                <a:solidFill>
                  <a:schemeClr val="tx1"/>
                </a:solidFill>
                <a:latin typeface="+mn-lt"/>
                <a:ea typeface="+mn-ea"/>
                <a:cs typeface="+mn-cs"/>
              </a:defRPr>
            </a:lvl2pPr>
            <a:lvl3pPr marL="1600200" algn="l" defTabSz="800100" rtl="0" eaLnBrk="1" latinLnBrk="0" hangingPunct="1">
              <a:defRPr sz="3150" kern="1200">
                <a:solidFill>
                  <a:schemeClr val="tx1"/>
                </a:solidFill>
                <a:latin typeface="+mn-lt"/>
                <a:ea typeface="+mn-ea"/>
                <a:cs typeface="+mn-cs"/>
              </a:defRPr>
            </a:lvl3pPr>
            <a:lvl4pPr marL="2400300" algn="l" defTabSz="800100" rtl="0" eaLnBrk="1" latinLnBrk="0" hangingPunct="1">
              <a:defRPr sz="3150" kern="1200">
                <a:solidFill>
                  <a:schemeClr val="tx1"/>
                </a:solidFill>
                <a:latin typeface="+mn-lt"/>
                <a:ea typeface="+mn-ea"/>
                <a:cs typeface="+mn-cs"/>
              </a:defRPr>
            </a:lvl4pPr>
            <a:lvl5pPr marL="3200400" algn="l" defTabSz="800100" rtl="0" eaLnBrk="1" latinLnBrk="0" hangingPunct="1">
              <a:defRPr sz="3150" kern="1200">
                <a:solidFill>
                  <a:schemeClr val="tx1"/>
                </a:solidFill>
                <a:latin typeface="+mn-lt"/>
                <a:ea typeface="+mn-ea"/>
                <a:cs typeface="+mn-cs"/>
              </a:defRPr>
            </a:lvl5pPr>
            <a:lvl6pPr marL="4000500" algn="l" defTabSz="800100" rtl="0" eaLnBrk="1" latinLnBrk="0" hangingPunct="1">
              <a:defRPr sz="3150" kern="1200">
                <a:solidFill>
                  <a:schemeClr val="tx1"/>
                </a:solidFill>
                <a:latin typeface="+mn-lt"/>
                <a:ea typeface="+mn-ea"/>
                <a:cs typeface="+mn-cs"/>
              </a:defRPr>
            </a:lvl6pPr>
            <a:lvl7pPr marL="4800600" algn="l" defTabSz="800100" rtl="0" eaLnBrk="1" latinLnBrk="0" hangingPunct="1">
              <a:defRPr sz="3150" kern="1200">
                <a:solidFill>
                  <a:schemeClr val="tx1"/>
                </a:solidFill>
                <a:latin typeface="+mn-lt"/>
                <a:ea typeface="+mn-ea"/>
                <a:cs typeface="+mn-cs"/>
              </a:defRPr>
            </a:lvl7pPr>
            <a:lvl8pPr marL="5600700" algn="l" defTabSz="800100" rtl="0" eaLnBrk="1" latinLnBrk="0" hangingPunct="1">
              <a:defRPr sz="3150" kern="1200">
                <a:solidFill>
                  <a:schemeClr val="tx1"/>
                </a:solidFill>
                <a:latin typeface="+mn-lt"/>
                <a:ea typeface="+mn-ea"/>
                <a:cs typeface="+mn-cs"/>
              </a:defRPr>
            </a:lvl8pPr>
            <a:lvl9pPr marL="6400800" algn="l" defTabSz="800100" rtl="0" eaLnBrk="1" latinLnBrk="0" hangingPunct="1">
              <a:defRPr sz="3150" kern="1200">
                <a:solidFill>
                  <a:schemeClr val="tx1"/>
                </a:solidFill>
                <a:latin typeface="+mn-lt"/>
                <a:ea typeface="+mn-ea"/>
                <a:cs typeface="+mn-cs"/>
              </a:defRPr>
            </a:lvl9pPr>
          </a:lstStyle>
          <a:p>
            <a:pPr>
              <a:lnSpc>
                <a:spcPts val="2773"/>
              </a:lnSpc>
            </a:pPr>
            <a:r>
              <a:rPr lang="en-US" sz="4000" b="1">
                <a:solidFill>
                  <a:srgbClr val="21577E"/>
                </a:solidFill>
                <a:latin typeface="Montserrat" panose="00000500000000000000" pitchFamily="2" charset="0"/>
              </a:rPr>
              <a:t>FAIR Model – Basic or Expanded</a:t>
            </a:r>
          </a:p>
        </p:txBody>
      </p:sp>
      <p:pic>
        <p:nvPicPr>
          <p:cNvPr id="4" name="Picture 3">
            <a:extLst>
              <a:ext uri="{FF2B5EF4-FFF2-40B4-BE49-F238E27FC236}">
                <a16:creationId xmlns:a16="http://schemas.microsoft.com/office/drawing/2014/main" id="{048E66DD-A5CE-034D-9DD9-BC3C8E543CE1}"/>
              </a:ext>
            </a:extLst>
          </p:cNvPr>
          <p:cNvPicPr>
            <a:picLocks noChangeAspect="1"/>
          </p:cNvPicPr>
          <p:nvPr/>
        </p:nvPicPr>
        <p:blipFill>
          <a:blip r:embed="rId4"/>
          <a:stretch>
            <a:fillRect/>
          </a:stretch>
        </p:blipFill>
        <p:spPr>
          <a:xfrm>
            <a:off x="9982726" y="6075583"/>
            <a:ext cx="2127294" cy="590005"/>
          </a:xfrm>
          <a:prstGeom prst="rect">
            <a:avLst/>
          </a:prstGeom>
        </p:spPr>
      </p:pic>
      <p:sp>
        <p:nvSpPr>
          <p:cNvPr id="3" name="TextBox 10">
            <a:extLst>
              <a:ext uri="{FF2B5EF4-FFF2-40B4-BE49-F238E27FC236}">
                <a16:creationId xmlns:a16="http://schemas.microsoft.com/office/drawing/2014/main" id="{D1065C39-0502-2A1D-6334-5E61696DEA94}"/>
              </a:ext>
            </a:extLst>
          </p:cNvPr>
          <p:cNvSpPr txBox="1"/>
          <p:nvPr/>
        </p:nvSpPr>
        <p:spPr>
          <a:xfrm>
            <a:off x="328246" y="1564256"/>
            <a:ext cx="11863754" cy="5386090"/>
          </a:xfrm>
          <a:prstGeom prst="rect">
            <a:avLst/>
          </a:prstGeom>
        </p:spPr>
        <p:txBody>
          <a:bodyPr wrap="square" lIns="0" tIns="0" rIns="0" bIns="0" rtlCol="0" anchor="t">
            <a:spAutoFit/>
          </a:bodyPr>
          <a:lstStyle>
            <a:defPPr>
              <a:defRPr lang="en-US"/>
            </a:defPPr>
            <a:lvl1pPr marL="0" algn="l" defTabSz="800100" rtl="0" eaLnBrk="1" latinLnBrk="0" hangingPunct="1">
              <a:defRPr sz="3150" kern="1200">
                <a:solidFill>
                  <a:schemeClr val="tx1"/>
                </a:solidFill>
                <a:latin typeface="+mn-lt"/>
                <a:ea typeface="+mn-ea"/>
                <a:cs typeface="+mn-cs"/>
              </a:defRPr>
            </a:lvl1pPr>
            <a:lvl2pPr marL="800100" algn="l" defTabSz="800100" rtl="0" eaLnBrk="1" latinLnBrk="0" hangingPunct="1">
              <a:defRPr sz="3150" kern="1200">
                <a:solidFill>
                  <a:schemeClr val="tx1"/>
                </a:solidFill>
                <a:latin typeface="+mn-lt"/>
                <a:ea typeface="+mn-ea"/>
                <a:cs typeface="+mn-cs"/>
              </a:defRPr>
            </a:lvl2pPr>
            <a:lvl3pPr marL="1600200" algn="l" defTabSz="800100" rtl="0" eaLnBrk="1" latinLnBrk="0" hangingPunct="1">
              <a:defRPr sz="3150" kern="1200">
                <a:solidFill>
                  <a:schemeClr val="tx1"/>
                </a:solidFill>
                <a:latin typeface="+mn-lt"/>
                <a:ea typeface="+mn-ea"/>
                <a:cs typeface="+mn-cs"/>
              </a:defRPr>
            </a:lvl3pPr>
            <a:lvl4pPr marL="2400300" algn="l" defTabSz="800100" rtl="0" eaLnBrk="1" latinLnBrk="0" hangingPunct="1">
              <a:defRPr sz="3150" kern="1200">
                <a:solidFill>
                  <a:schemeClr val="tx1"/>
                </a:solidFill>
                <a:latin typeface="+mn-lt"/>
                <a:ea typeface="+mn-ea"/>
                <a:cs typeface="+mn-cs"/>
              </a:defRPr>
            </a:lvl4pPr>
            <a:lvl5pPr marL="3200400" algn="l" defTabSz="800100" rtl="0" eaLnBrk="1" latinLnBrk="0" hangingPunct="1">
              <a:defRPr sz="3150" kern="1200">
                <a:solidFill>
                  <a:schemeClr val="tx1"/>
                </a:solidFill>
                <a:latin typeface="+mn-lt"/>
                <a:ea typeface="+mn-ea"/>
                <a:cs typeface="+mn-cs"/>
              </a:defRPr>
            </a:lvl5pPr>
            <a:lvl6pPr marL="4000500" algn="l" defTabSz="800100" rtl="0" eaLnBrk="1" latinLnBrk="0" hangingPunct="1">
              <a:defRPr sz="3150" kern="1200">
                <a:solidFill>
                  <a:schemeClr val="tx1"/>
                </a:solidFill>
                <a:latin typeface="+mn-lt"/>
                <a:ea typeface="+mn-ea"/>
                <a:cs typeface="+mn-cs"/>
              </a:defRPr>
            </a:lvl6pPr>
            <a:lvl7pPr marL="4800600" algn="l" defTabSz="800100" rtl="0" eaLnBrk="1" latinLnBrk="0" hangingPunct="1">
              <a:defRPr sz="3150" kern="1200">
                <a:solidFill>
                  <a:schemeClr val="tx1"/>
                </a:solidFill>
                <a:latin typeface="+mn-lt"/>
                <a:ea typeface="+mn-ea"/>
                <a:cs typeface="+mn-cs"/>
              </a:defRPr>
            </a:lvl7pPr>
            <a:lvl8pPr marL="5600700" algn="l" defTabSz="800100" rtl="0" eaLnBrk="1" latinLnBrk="0" hangingPunct="1">
              <a:defRPr sz="3150" kern="1200">
                <a:solidFill>
                  <a:schemeClr val="tx1"/>
                </a:solidFill>
                <a:latin typeface="+mn-lt"/>
                <a:ea typeface="+mn-ea"/>
                <a:cs typeface="+mn-cs"/>
              </a:defRPr>
            </a:lvl8pPr>
            <a:lvl9pPr marL="6400800" algn="l" defTabSz="800100" rtl="0" eaLnBrk="1" latinLnBrk="0" hangingPunct="1">
              <a:defRPr sz="3150" kern="1200">
                <a:solidFill>
                  <a:schemeClr val="tx1"/>
                </a:solidFill>
                <a:latin typeface="+mn-lt"/>
                <a:ea typeface="+mn-ea"/>
                <a:cs typeface="+mn-cs"/>
              </a:defRPr>
            </a:lvl9pPr>
          </a:lstStyle>
          <a:p>
            <a:r>
              <a:rPr lang="en-US" sz="2800" b="1" dirty="0">
                <a:solidFill>
                  <a:srgbClr val="21577E"/>
                </a:solidFill>
                <a:latin typeface="Montserrat" panose="00000500000000000000" pitchFamily="2" charset="0"/>
              </a:rPr>
              <a:t>Difference - Essential Research Performance Support (ERPS)</a:t>
            </a:r>
          </a:p>
          <a:p>
            <a:r>
              <a:rPr lang="en-US" sz="2800" b="1" dirty="0">
                <a:solidFill>
                  <a:srgbClr val="21577E"/>
                </a:solidFill>
                <a:latin typeface="Montserrat" panose="00000500000000000000" pitchFamily="2" charset="0"/>
              </a:rPr>
              <a:t> </a:t>
            </a:r>
          </a:p>
          <a:p>
            <a:pPr marL="457177" indent="-457177">
              <a:buFont typeface="Arial" panose="020B0604020202020204" pitchFamily="34" charset="0"/>
              <a:buChar char="•"/>
            </a:pPr>
            <a:r>
              <a:rPr lang="en-US" sz="2800" b="1" dirty="0">
                <a:solidFill>
                  <a:srgbClr val="00B050"/>
                </a:solidFill>
                <a:latin typeface="Montserrat" panose="00000500000000000000" pitchFamily="2" charset="0"/>
              </a:rPr>
              <a:t>Regulatory Compliance (RC) </a:t>
            </a:r>
          </a:p>
          <a:p>
            <a:pPr marL="457177" indent="-457177">
              <a:buFont typeface="Arial" panose="020B0604020202020204" pitchFamily="34" charset="0"/>
              <a:buChar char="•"/>
            </a:pPr>
            <a:r>
              <a:rPr lang="en-US" sz="2800" b="1" dirty="0">
                <a:solidFill>
                  <a:srgbClr val="00B050"/>
                </a:solidFill>
                <a:latin typeface="Montserrat" panose="00000500000000000000" pitchFamily="2" charset="0"/>
              </a:rPr>
              <a:t>Award Monitoring, Oversight and Reporting (AMOR) </a:t>
            </a:r>
          </a:p>
          <a:p>
            <a:pPr marL="457177" indent="-457177">
              <a:buFont typeface="Arial" panose="020B0604020202020204" pitchFamily="34" charset="0"/>
              <a:buChar char="•"/>
            </a:pPr>
            <a:r>
              <a:rPr lang="en-US" sz="2800" b="1" dirty="0">
                <a:solidFill>
                  <a:srgbClr val="7030A0"/>
                </a:solidFill>
                <a:latin typeface="Montserrat" panose="00000500000000000000" pitchFamily="2" charset="0"/>
              </a:rPr>
              <a:t>Research Information Services (RIS) </a:t>
            </a:r>
          </a:p>
          <a:p>
            <a:pPr marL="457177" indent="-457177">
              <a:buFont typeface="Arial" panose="020B0604020202020204" pitchFamily="34" charset="0"/>
              <a:buChar char="•"/>
            </a:pPr>
            <a:r>
              <a:rPr lang="en-US" sz="2800" b="1" dirty="0">
                <a:solidFill>
                  <a:srgbClr val="7030A0"/>
                </a:solidFill>
                <a:latin typeface="Montserrat" panose="00000500000000000000" pitchFamily="2" charset="0"/>
              </a:rPr>
              <a:t>Essential Research Performance Facilities (ERPF)</a:t>
            </a:r>
          </a:p>
          <a:p>
            <a:endParaRPr lang="en-US" sz="2800" b="1" dirty="0">
              <a:solidFill>
                <a:srgbClr val="7030A0"/>
              </a:solidFill>
              <a:latin typeface="Montserrat" panose="00000500000000000000" pitchFamily="2" charset="0"/>
            </a:endParaRPr>
          </a:p>
          <a:p>
            <a:r>
              <a:rPr lang="en-US" sz="2800" b="1" dirty="0">
                <a:solidFill>
                  <a:srgbClr val="00B050"/>
                </a:solidFill>
                <a:latin typeface="Montserrat" panose="00000500000000000000" pitchFamily="2" charset="0"/>
              </a:rPr>
              <a:t>Option to Calculate Charge for Basic and Expanded</a:t>
            </a:r>
          </a:p>
          <a:p>
            <a:endParaRPr lang="en-US" sz="2800" b="1" dirty="0">
              <a:solidFill>
                <a:srgbClr val="7030A0"/>
              </a:solidFill>
              <a:latin typeface="Montserrat" panose="00000500000000000000" pitchFamily="2" charset="0"/>
            </a:endParaRPr>
          </a:p>
          <a:p>
            <a:r>
              <a:rPr lang="en-US" sz="2800" b="1" dirty="0">
                <a:solidFill>
                  <a:srgbClr val="7030A0"/>
                </a:solidFill>
                <a:latin typeface="Montserrat" panose="00000500000000000000" pitchFamily="2" charset="0"/>
              </a:rPr>
              <a:t>Option to Calculate Charge for Expanded Only</a:t>
            </a:r>
          </a:p>
          <a:p>
            <a:pPr marL="457177" indent="-457177">
              <a:buFont typeface="Arial" panose="020B0604020202020204" pitchFamily="34" charset="0"/>
              <a:buChar char="•"/>
            </a:pPr>
            <a:r>
              <a:rPr lang="en-US" sz="2800" b="1" dirty="0">
                <a:solidFill>
                  <a:srgbClr val="7030A0"/>
                </a:solidFill>
                <a:latin typeface="Montserrat" panose="00000500000000000000" pitchFamily="2" charset="0"/>
              </a:rPr>
              <a:t>Basic = 10% TC </a:t>
            </a:r>
          </a:p>
          <a:p>
            <a:pPr marL="342883" indent="-342883">
              <a:buFont typeface="Arial" panose="020B0604020202020204" pitchFamily="34" charset="0"/>
              <a:buChar char="•"/>
            </a:pPr>
            <a:endParaRPr lang="en-US" sz="2800" i="1" dirty="0">
              <a:solidFill>
                <a:srgbClr val="21577E"/>
              </a:solidFill>
              <a:latin typeface="Montserrat" panose="00000500000000000000" pitchFamily="2" charset="0"/>
            </a:endParaRPr>
          </a:p>
          <a:p>
            <a:pPr marL="342883" indent="-342883">
              <a:buFont typeface="Arial" panose="020B0604020202020204" pitchFamily="34" charset="0"/>
              <a:buChar char="•"/>
            </a:pPr>
            <a:endParaRPr lang="en-US" sz="1400" i="1" dirty="0">
              <a:solidFill>
                <a:srgbClr val="21577E"/>
              </a:solidFill>
              <a:latin typeface="Montserrat" panose="00000500000000000000" pitchFamily="2" charset="0"/>
            </a:endParaRPr>
          </a:p>
        </p:txBody>
      </p:sp>
    </p:spTree>
    <p:extLst>
      <p:ext uri="{BB962C8B-B14F-4D97-AF65-F5344CB8AC3E}">
        <p14:creationId xmlns:p14="http://schemas.microsoft.com/office/powerpoint/2010/main" val="4009558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3C537-0558-660B-81DD-979B0939C82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9D70660-10A3-0AB0-44B3-0F3350FD9FA7}"/>
              </a:ext>
            </a:extLst>
          </p:cNvPr>
          <p:cNvSpPr/>
          <p:nvPr/>
        </p:nvSpPr>
        <p:spPr>
          <a:xfrm>
            <a:off x="0" y="0"/>
            <a:ext cx="12192000" cy="68580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defPPr>
              <a:defRPr lang="en-US"/>
            </a:defPPr>
            <a:lvl1pPr marL="0" algn="l" defTabSz="800100" rtl="0" eaLnBrk="1" latinLnBrk="0" hangingPunct="1">
              <a:defRPr sz="3150" kern="1200">
                <a:solidFill>
                  <a:schemeClr val="tx1"/>
                </a:solidFill>
                <a:latin typeface="+mn-lt"/>
                <a:ea typeface="+mn-ea"/>
                <a:cs typeface="+mn-cs"/>
              </a:defRPr>
            </a:lvl1pPr>
            <a:lvl2pPr marL="800100" algn="l" defTabSz="800100" rtl="0" eaLnBrk="1" latinLnBrk="0" hangingPunct="1">
              <a:defRPr sz="3150" kern="1200">
                <a:solidFill>
                  <a:schemeClr val="tx1"/>
                </a:solidFill>
                <a:latin typeface="+mn-lt"/>
                <a:ea typeface="+mn-ea"/>
                <a:cs typeface="+mn-cs"/>
              </a:defRPr>
            </a:lvl2pPr>
            <a:lvl3pPr marL="1600200" algn="l" defTabSz="800100" rtl="0" eaLnBrk="1" latinLnBrk="0" hangingPunct="1">
              <a:defRPr sz="3150" kern="1200">
                <a:solidFill>
                  <a:schemeClr val="tx1"/>
                </a:solidFill>
                <a:latin typeface="+mn-lt"/>
                <a:ea typeface="+mn-ea"/>
                <a:cs typeface="+mn-cs"/>
              </a:defRPr>
            </a:lvl3pPr>
            <a:lvl4pPr marL="2400300" algn="l" defTabSz="800100" rtl="0" eaLnBrk="1" latinLnBrk="0" hangingPunct="1">
              <a:defRPr sz="3150" kern="1200">
                <a:solidFill>
                  <a:schemeClr val="tx1"/>
                </a:solidFill>
                <a:latin typeface="+mn-lt"/>
                <a:ea typeface="+mn-ea"/>
                <a:cs typeface="+mn-cs"/>
              </a:defRPr>
            </a:lvl4pPr>
            <a:lvl5pPr marL="3200400" algn="l" defTabSz="800100" rtl="0" eaLnBrk="1" latinLnBrk="0" hangingPunct="1">
              <a:defRPr sz="3150" kern="1200">
                <a:solidFill>
                  <a:schemeClr val="tx1"/>
                </a:solidFill>
                <a:latin typeface="+mn-lt"/>
                <a:ea typeface="+mn-ea"/>
                <a:cs typeface="+mn-cs"/>
              </a:defRPr>
            </a:lvl5pPr>
            <a:lvl6pPr marL="4000500" algn="l" defTabSz="800100" rtl="0" eaLnBrk="1" latinLnBrk="0" hangingPunct="1">
              <a:defRPr sz="3150" kern="1200">
                <a:solidFill>
                  <a:schemeClr val="tx1"/>
                </a:solidFill>
                <a:latin typeface="+mn-lt"/>
                <a:ea typeface="+mn-ea"/>
                <a:cs typeface="+mn-cs"/>
              </a:defRPr>
            </a:lvl6pPr>
            <a:lvl7pPr marL="4800600" algn="l" defTabSz="800100" rtl="0" eaLnBrk="1" latinLnBrk="0" hangingPunct="1">
              <a:defRPr sz="3150" kern="1200">
                <a:solidFill>
                  <a:schemeClr val="tx1"/>
                </a:solidFill>
                <a:latin typeface="+mn-lt"/>
                <a:ea typeface="+mn-ea"/>
                <a:cs typeface="+mn-cs"/>
              </a:defRPr>
            </a:lvl7pPr>
            <a:lvl8pPr marL="5600700" algn="l" defTabSz="800100" rtl="0" eaLnBrk="1" latinLnBrk="0" hangingPunct="1">
              <a:defRPr sz="3150" kern="1200">
                <a:solidFill>
                  <a:schemeClr val="tx1"/>
                </a:solidFill>
                <a:latin typeface="+mn-lt"/>
                <a:ea typeface="+mn-ea"/>
                <a:cs typeface="+mn-cs"/>
              </a:defRPr>
            </a:lvl8pPr>
            <a:lvl9pPr marL="6400800" algn="l" defTabSz="800100" rtl="0" eaLnBrk="1" latinLnBrk="0" hangingPunct="1">
              <a:defRPr sz="3150" kern="1200">
                <a:solidFill>
                  <a:schemeClr val="tx1"/>
                </a:solidFill>
                <a:latin typeface="+mn-lt"/>
                <a:ea typeface="+mn-ea"/>
                <a:cs typeface="+mn-cs"/>
              </a:defRPr>
            </a:lvl9pPr>
          </a:lstStyle>
          <a:p>
            <a:endParaRPr lang="en-US" sz="1200"/>
          </a:p>
        </p:txBody>
      </p:sp>
      <p:sp>
        <p:nvSpPr>
          <p:cNvPr id="5" name="TextBox 10">
            <a:extLst>
              <a:ext uri="{FF2B5EF4-FFF2-40B4-BE49-F238E27FC236}">
                <a16:creationId xmlns:a16="http://schemas.microsoft.com/office/drawing/2014/main" id="{E211FFBA-D4D6-C857-34FA-66FA3B5F43BC}"/>
              </a:ext>
            </a:extLst>
          </p:cNvPr>
          <p:cNvSpPr txBox="1"/>
          <p:nvPr/>
        </p:nvSpPr>
        <p:spPr>
          <a:xfrm>
            <a:off x="461108" y="1039643"/>
            <a:ext cx="6718168" cy="396070"/>
          </a:xfrm>
          <a:prstGeom prst="rect">
            <a:avLst/>
          </a:prstGeom>
        </p:spPr>
        <p:txBody>
          <a:bodyPr wrap="square" lIns="0" tIns="0" rIns="0" bIns="0" rtlCol="0" anchor="t">
            <a:spAutoFit/>
          </a:bodyPr>
          <a:lstStyle>
            <a:defPPr>
              <a:defRPr lang="en-US"/>
            </a:defPPr>
            <a:lvl1pPr marL="0" algn="l" defTabSz="800100" rtl="0" eaLnBrk="1" latinLnBrk="0" hangingPunct="1">
              <a:defRPr sz="3150" kern="1200">
                <a:solidFill>
                  <a:schemeClr val="tx1"/>
                </a:solidFill>
                <a:latin typeface="+mn-lt"/>
                <a:ea typeface="+mn-ea"/>
                <a:cs typeface="+mn-cs"/>
              </a:defRPr>
            </a:lvl1pPr>
            <a:lvl2pPr marL="800100" algn="l" defTabSz="800100" rtl="0" eaLnBrk="1" latinLnBrk="0" hangingPunct="1">
              <a:defRPr sz="3150" kern="1200">
                <a:solidFill>
                  <a:schemeClr val="tx1"/>
                </a:solidFill>
                <a:latin typeface="+mn-lt"/>
                <a:ea typeface="+mn-ea"/>
                <a:cs typeface="+mn-cs"/>
              </a:defRPr>
            </a:lvl2pPr>
            <a:lvl3pPr marL="1600200" algn="l" defTabSz="800100" rtl="0" eaLnBrk="1" latinLnBrk="0" hangingPunct="1">
              <a:defRPr sz="3150" kern="1200">
                <a:solidFill>
                  <a:schemeClr val="tx1"/>
                </a:solidFill>
                <a:latin typeface="+mn-lt"/>
                <a:ea typeface="+mn-ea"/>
                <a:cs typeface="+mn-cs"/>
              </a:defRPr>
            </a:lvl3pPr>
            <a:lvl4pPr marL="2400300" algn="l" defTabSz="800100" rtl="0" eaLnBrk="1" latinLnBrk="0" hangingPunct="1">
              <a:defRPr sz="3150" kern="1200">
                <a:solidFill>
                  <a:schemeClr val="tx1"/>
                </a:solidFill>
                <a:latin typeface="+mn-lt"/>
                <a:ea typeface="+mn-ea"/>
                <a:cs typeface="+mn-cs"/>
              </a:defRPr>
            </a:lvl4pPr>
            <a:lvl5pPr marL="3200400" algn="l" defTabSz="800100" rtl="0" eaLnBrk="1" latinLnBrk="0" hangingPunct="1">
              <a:defRPr sz="3150" kern="1200">
                <a:solidFill>
                  <a:schemeClr val="tx1"/>
                </a:solidFill>
                <a:latin typeface="+mn-lt"/>
                <a:ea typeface="+mn-ea"/>
                <a:cs typeface="+mn-cs"/>
              </a:defRPr>
            </a:lvl5pPr>
            <a:lvl6pPr marL="4000500" algn="l" defTabSz="800100" rtl="0" eaLnBrk="1" latinLnBrk="0" hangingPunct="1">
              <a:defRPr sz="3150" kern="1200">
                <a:solidFill>
                  <a:schemeClr val="tx1"/>
                </a:solidFill>
                <a:latin typeface="+mn-lt"/>
                <a:ea typeface="+mn-ea"/>
                <a:cs typeface="+mn-cs"/>
              </a:defRPr>
            </a:lvl6pPr>
            <a:lvl7pPr marL="4800600" algn="l" defTabSz="800100" rtl="0" eaLnBrk="1" latinLnBrk="0" hangingPunct="1">
              <a:defRPr sz="3150" kern="1200">
                <a:solidFill>
                  <a:schemeClr val="tx1"/>
                </a:solidFill>
                <a:latin typeface="+mn-lt"/>
                <a:ea typeface="+mn-ea"/>
                <a:cs typeface="+mn-cs"/>
              </a:defRPr>
            </a:lvl7pPr>
            <a:lvl8pPr marL="5600700" algn="l" defTabSz="800100" rtl="0" eaLnBrk="1" latinLnBrk="0" hangingPunct="1">
              <a:defRPr sz="3150" kern="1200">
                <a:solidFill>
                  <a:schemeClr val="tx1"/>
                </a:solidFill>
                <a:latin typeface="+mn-lt"/>
                <a:ea typeface="+mn-ea"/>
                <a:cs typeface="+mn-cs"/>
              </a:defRPr>
            </a:lvl8pPr>
            <a:lvl9pPr marL="6400800" algn="l" defTabSz="800100" rtl="0" eaLnBrk="1" latinLnBrk="0" hangingPunct="1">
              <a:defRPr sz="3150" kern="1200">
                <a:solidFill>
                  <a:schemeClr val="tx1"/>
                </a:solidFill>
                <a:latin typeface="+mn-lt"/>
                <a:ea typeface="+mn-ea"/>
                <a:cs typeface="+mn-cs"/>
              </a:defRPr>
            </a:lvl9pPr>
          </a:lstStyle>
          <a:p>
            <a:pPr>
              <a:lnSpc>
                <a:spcPts val="2773"/>
              </a:lnSpc>
            </a:pPr>
            <a:r>
              <a:rPr lang="en-US" sz="4000" b="1">
                <a:solidFill>
                  <a:srgbClr val="21577E"/>
                </a:solidFill>
                <a:latin typeface="Montserrat" panose="00000500000000000000" pitchFamily="2" charset="0"/>
              </a:rPr>
              <a:t>FAIR Model - Structure</a:t>
            </a:r>
          </a:p>
        </p:txBody>
      </p:sp>
      <p:pic>
        <p:nvPicPr>
          <p:cNvPr id="4" name="Picture 3">
            <a:extLst>
              <a:ext uri="{FF2B5EF4-FFF2-40B4-BE49-F238E27FC236}">
                <a16:creationId xmlns:a16="http://schemas.microsoft.com/office/drawing/2014/main" id="{4168D25D-B2E6-05BA-B4A4-1092485A2E46}"/>
              </a:ext>
            </a:extLst>
          </p:cNvPr>
          <p:cNvPicPr>
            <a:picLocks noChangeAspect="1"/>
          </p:cNvPicPr>
          <p:nvPr/>
        </p:nvPicPr>
        <p:blipFill>
          <a:blip r:embed="rId4"/>
          <a:stretch>
            <a:fillRect/>
          </a:stretch>
        </p:blipFill>
        <p:spPr>
          <a:xfrm>
            <a:off x="9982726" y="6075583"/>
            <a:ext cx="2127294" cy="590005"/>
          </a:xfrm>
          <a:prstGeom prst="rect">
            <a:avLst/>
          </a:prstGeom>
        </p:spPr>
      </p:pic>
      <p:sp>
        <p:nvSpPr>
          <p:cNvPr id="3" name="TextBox 10">
            <a:extLst>
              <a:ext uri="{FF2B5EF4-FFF2-40B4-BE49-F238E27FC236}">
                <a16:creationId xmlns:a16="http://schemas.microsoft.com/office/drawing/2014/main" id="{B90EFFF9-7864-4DBE-1DAE-5143C2AF9D6B}"/>
              </a:ext>
            </a:extLst>
          </p:cNvPr>
          <p:cNvSpPr txBox="1"/>
          <p:nvPr/>
        </p:nvSpPr>
        <p:spPr>
          <a:xfrm>
            <a:off x="328246" y="1777199"/>
            <a:ext cx="11863754" cy="3724096"/>
          </a:xfrm>
          <a:prstGeom prst="rect">
            <a:avLst/>
          </a:prstGeom>
        </p:spPr>
        <p:txBody>
          <a:bodyPr wrap="square" lIns="0" tIns="0" rIns="0" bIns="0" rtlCol="0" anchor="t">
            <a:spAutoFit/>
          </a:bodyPr>
          <a:lstStyle>
            <a:defPPr>
              <a:defRPr lang="en-US"/>
            </a:defPPr>
            <a:lvl1pPr marL="0" algn="l" defTabSz="800100" rtl="0" eaLnBrk="1" latinLnBrk="0" hangingPunct="1">
              <a:defRPr sz="3150" kern="1200">
                <a:solidFill>
                  <a:schemeClr val="tx1"/>
                </a:solidFill>
                <a:latin typeface="+mn-lt"/>
                <a:ea typeface="+mn-ea"/>
                <a:cs typeface="+mn-cs"/>
              </a:defRPr>
            </a:lvl1pPr>
            <a:lvl2pPr marL="800100" algn="l" defTabSz="800100" rtl="0" eaLnBrk="1" latinLnBrk="0" hangingPunct="1">
              <a:defRPr sz="3150" kern="1200">
                <a:solidFill>
                  <a:schemeClr val="tx1"/>
                </a:solidFill>
                <a:latin typeface="+mn-lt"/>
                <a:ea typeface="+mn-ea"/>
                <a:cs typeface="+mn-cs"/>
              </a:defRPr>
            </a:lvl2pPr>
            <a:lvl3pPr marL="1600200" algn="l" defTabSz="800100" rtl="0" eaLnBrk="1" latinLnBrk="0" hangingPunct="1">
              <a:defRPr sz="3150" kern="1200">
                <a:solidFill>
                  <a:schemeClr val="tx1"/>
                </a:solidFill>
                <a:latin typeface="+mn-lt"/>
                <a:ea typeface="+mn-ea"/>
                <a:cs typeface="+mn-cs"/>
              </a:defRPr>
            </a:lvl3pPr>
            <a:lvl4pPr marL="2400300" algn="l" defTabSz="800100" rtl="0" eaLnBrk="1" latinLnBrk="0" hangingPunct="1">
              <a:defRPr sz="3150" kern="1200">
                <a:solidFill>
                  <a:schemeClr val="tx1"/>
                </a:solidFill>
                <a:latin typeface="+mn-lt"/>
                <a:ea typeface="+mn-ea"/>
                <a:cs typeface="+mn-cs"/>
              </a:defRPr>
            </a:lvl4pPr>
            <a:lvl5pPr marL="3200400" algn="l" defTabSz="800100" rtl="0" eaLnBrk="1" latinLnBrk="0" hangingPunct="1">
              <a:defRPr sz="3150" kern="1200">
                <a:solidFill>
                  <a:schemeClr val="tx1"/>
                </a:solidFill>
                <a:latin typeface="+mn-lt"/>
                <a:ea typeface="+mn-ea"/>
                <a:cs typeface="+mn-cs"/>
              </a:defRPr>
            </a:lvl5pPr>
            <a:lvl6pPr marL="4000500" algn="l" defTabSz="800100" rtl="0" eaLnBrk="1" latinLnBrk="0" hangingPunct="1">
              <a:defRPr sz="3150" kern="1200">
                <a:solidFill>
                  <a:schemeClr val="tx1"/>
                </a:solidFill>
                <a:latin typeface="+mn-lt"/>
                <a:ea typeface="+mn-ea"/>
                <a:cs typeface="+mn-cs"/>
              </a:defRPr>
            </a:lvl6pPr>
            <a:lvl7pPr marL="4800600" algn="l" defTabSz="800100" rtl="0" eaLnBrk="1" latinLnBrk="0" hangingPunct="1">
              <a:defRPr sz="3150" kern="1200">
                <a:solidFill>
                  <a:schemeClr val="tx1"/>
                </a:solidFill>
                <a:latin typeface="+mn-lt"/>
                <a:ea typeface="+mn-ea"/>
                <a:cs typeface="+mn-cs"/>
              </a:defRPr>
            </a:lvl7pPr>
            <a:lvl8pPr marL="5600700" algn="l" defTabSz="800100" rtl="0" eaLnBrk="1" latinLnBrk="0" hangingPunct="1">
              <a:defRPr sz="3150" kern="1200">
                <a:solidFill>
                  <a:schemeClr val="tx1"/>
                </a:solidFill>
                <a:latin typeface="+mn-lt"/>
                <a:ea typeface="+mn-ea"/>
                <a:cs typeface="+mn-cs"/>
              </a:defRPr>
            </a:lvl8pPr>
            <a:lvl9pPr marL="6400800" algn="l" defTabSz="800100" rtl="0" eaLnBrk="1" latinLnBrk="0" hangingPunct="1">
              <a:defRPr sz="3150" kern="1200">
                <a:solidFill>
                  <a:schemeClr val="tx1"/>
                </a:solidFill>
                <a:latin typeface="+mn-lt"/>
                <a:ea typeface="+mn-ea"/>
                <a:cs typeface="+mn-cs"/>
              </a:defRPr>
            </a:lvl9pPr>
          </a:lstStyle>
          <a:p>
            <a:r>
              <a:rPr lang="en-US" sz="3200" b="1">
                <a:solidFill>
                  <a:srgbClr val="21577E"/>
                </a:solidFill>
                <a:latin typeface="Montserrat"/>
              </a:rPr>
              <a:t>To receive ERPS &gt; 10% Total Cost</a:t>
            </a:r>
          </a:p>
          <a:p>
            <a:pPr marL="800060" lvl="1" indent="-342883">
              <a:buFont typeface="Arial" panose="020B0604020202020204" pitchFamily="34" charset="0"/>
              <a:buChar char="•"/>
            </a:pPr>
            <a:r>
              <a:rPr lang="en-US" sz="2800" b="1">
                <a:solidFill>
                  <a:srgbClr val="21577E"/>
                </a:solidFill>
                <a:latin typeface="Montserrat"/>
              </a:rPr>
              <a:t>Recharge Centers* for Research Compliance, Award Monitoring and/or Research Information Services</a:t>
            </a:r>
          </a:p>
          <a:p>
            <a:pPr marL="1257237" lvl="2" indent="-342883">
              <a:buFont typeface="Arial" panose="020B0604020202020204" pitchFamily="34" charset="0"/>
              <a:buChar char="•"/>
            </a:pPr>
            <a:r>
              <a:rPr lang="en-US" sz="2800" b="1">
                <a:solidFill>
                  <a:srgbClr val="21577E"/>
                </a:solidFill>
                <a:latin typeface="Montserrat"/>
              </a:rPr>
              <a:t>*Is there another method for more precisely allocating? </a:t>
            </a:r>
            <a:endParaRPr lang="en-US" sz="2800" b="1" dirty="0">
              <a:solidFill>
                <a:srgbClr val="21577E"/>
              </a:solidFill>
              <a:latin typeface="Montserrat"/>
            </a:endParaRPr>
          </a:p>
          <a:p>
            <a:pPr marL="1257237" lvl="2" indent="-342883">
              <a:buFont typeface="Arial" panose="020B0604020202020204" pitchFamily="34" charset="0"/>
              <a:buChar char="•"/>
            </a:pPr>
            <a:r>
              <a:rPr lang="en-US" sz="2800" b="1">
                <a:solidFill>
                  <a:srgbClr val="21577E"/>
                </a:solidFill>
                <a:latin typeface="Montserrat" panose="00000500000000000000" pitchFamily="2" charset="0"/>
              </a:rPr>
              <a:t>More precise cost allocation, but challenging</a:t>
            </a:r>
            <a:endParaRPr lang="en-US" sz="2800">
              <a:solidFill>
                <a:srgbClr val="21577E"/>
              </a:solidFill>
              <a:latin typeface="Montserrat" panose="00000500000000000000" pitchFamily="2" charset="0"/>
            </a:endParaRPr>
          </a:p>
          <a:p>
            <a:pPr marL="800060" lvl="1" indent="-342883">
              <a:buFont typeface="Arial" panose="020B0604020202020204" pitchFamily="34" charset="0"/>
              <a:buChar char="•"/>
            </a:pPr>
            <a:r>
              <a:rPr lang="en-US" sz="2800" b="1">
                <a:solidFill>
                  <a:srgbClr val="21577E"/>
                </a:solidFill>
                <a:latin typeface="Montserrat" panose="00000500000000000000" pitchFamily="2" charset="0"/>
              </a:rPr>
              <a:t>Space Survey or other reasonable method required for facilities related costs</a:t>
            </a:r>
          </a:p>
          <a:p>
            <a:pPr marL="1257237" lvl="2" indent="-342883">
              <a:buFont typeface="Arial" panose="020B0604020202020204" pitchFamily="34" charset="0"/>
              <a:buChar char="•"/>
            </a:pPr>
            <a:r>
              <a:rPr lang="en-US" sz="2800" b="1">
                <a:solidFill>
                  <a:srgbClr val="21577E"/>
                </a:solidFill>
                <a:latin typeface="Montserrat" panose="00000500000000000000" pitchFamily="2" charset="0"/>
              </a:rPr>
              <a:t>Current Simplified Method in 2 CFR 200 Appendix III?</a:t>
            </a:r>
          </a:p>
          <a:p>
            <a:pPr marL="342883" indent="-342883">
              <a:buFont typeface="Arial" panose="020B0604020202020204" pitchFamily="34" charset="0"/>
              <a:buChar char="•"/>
            </a:pPr>
            <a:endParaRPr lang="en-US" sz="1400" i="1">
              <a:solidFill>
                <a:srgbClr val="21577E"/>
              </a:solidFill>
              <a:latin typeface="Montserrat" panose="00000500000000000000" pitchFamily="2" charset="0"/>
            </a:endParaRPr>
          </a:p>
        </p:txBody>
      </p:sp>
    </p:spTree>
    <p:extLst>
      <p:ext uri="{BB962C8B-B14F-4D97-AF65-F5344CB8AC3E}">
        <p14:creationId xmlns:p14="http://schemas.microsoft.com/office/powerpoint/2010/main" val="2146097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5C45C-8534-4BDE-A599-EFE39D66981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5AF0C79-6BDC-CBA6-544A-1618D7A4927C}"/>
              </a:ext>
            </a:extLst>
          </p:cNvPr>
          <p:cNvSpPr/>
          <p:nvPr/>
        </p:nvSpPr>
        <p:spPr>
          <a:xfrm>
            <a:off x="0" y="0"/>
            <a:ext cx="12192000" cy="68580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p>
            <a:endParaRPr lang="en-US" sz="1200"/>
          </a:p>
        </p:txBody>
      </p:sp>
      <p:sp>
        <p:nvSpPr>
          <p:cNvPr id="5" name="TextBox 10">
            <a:extLst>
              <a:ext uri="{FF2B5EF4-FFF2-40B4-BE49-F238E27FC236}">
                <a16:creationId xmlns:a16="http://schemas.microsoft.com/office/drawing/2014/main" id="{13A1D711-A2C0-718C-AC8F-F6C8EE2A5900}"/>
              </a:ext>
            </a:extLst>
          </p:cNvPr>
          <p:cNvSpPr txBox="1"/>
          <p:nvPr/>
        </p:nvSpPr>
        <p:spPr>
          <a:xfrm>
            <a:off x="461108" y="1039643"/>
            <a:ext cx="11270644" cy="718145"/>
          </a:xfrm>
          <a:prstGeom prst="rect">
            <a:avLst/>
          </a:prstGeom>
        </p:spPr>
        <p:txBody>
          <a:bodyPr wrap="square" lIns="0" tIns="0" rIns="0" bIns="0" rtlCol="0" anchor="t">
            <a:spAutoFit/>
          </a:bodyPr>
          <a:lstStyle/>
          <a:p>
            <a:pPr>
              <a:lnSpc>
                <a:spcPts val="2773"/>
              </a:lnSpc>
            </a:pPr>
            <a:r>
              <a:rPr lang="en-US" sz="2800" b="1">
                <a:solidFill>
                  <a:srgbClr val="21577E"/>
                </a:solidFill>
                <a:latin typeface="Montserrat"/>
              </a:rPr>
              <a:t>COGR Response – Explore Cost Allocation Strategies</a:t>
            </a:r>
          </a:p>
          <a:p>
            <a:pPr marL="457200" indent="-457200">
              <a:lnSpc>
                <a:spcPts val="2773"/>
              </a:lnSpc>
              <a:buFont typeface="Arial"/>
              <a:buChar char="•"/>
            </a:pPr>
            <a:r>
              <a:rPr lang="en-US" sz="2800" b="1">
                <a:solidFill>
                  <a:srgbClr val="21577E"/>
                </a:solidFill>
                <a:latin typeface="Montserrat"/>
              </a:rPr>
              <a:t>Starting with Essential Research Performance Support</a:t>
            </a:r>
          </a:p>
        </p:txBody>
      </p:sp>
      <p:pic>
        <p:nvPicPr>
          <p:cNvPr id="4" name="Picture 3">
            <a:extLst>
              <a:ext uri="{FF2B5EF4-FFF2-40B4-BE49-F238E27FC236}">
                <a16:creationId xmlns:a16="http://schemas.microsoft.com/office/drawing/2014/main" id="{E64B3FDC-59C8-E165-0907-AA6304917DC4}"/>
              </a:ext>
            </a:extLst>
          </p:cNvPr>
          <p:cNvPicPr>
            <a:picLocks noChangeAspect="1"/>
          </p:cNvPicPr>
          <p:nvPr/>
        </p:nvPicPr>
        <p:blipFill>
          <a:blip r:embed="rId4"/>
          <a:stretch>
            <a:fillRect/>
          </a:stretch>
        </p:blipFill>
        <p:spPr>
          <a:xfrm>
            <a:off x="9982725" y="6075582"/>
            <a:ext cx="2127294" cy="590005"/>
          </a:xfrm>
          <a:prstGeom prst="rect">
            <a:avLst/>
          </a:prstGeom>
        </p:spPr>
      </p:pic>
      <p:graphicFrame>
        <p:nvGraphicFramePr>
          <p:cNvPr id="10" name="TextBox 10">
            <a:extLst>
              <a:ext uri="{FF2B5EF4-FFF2-40B4-BE49-F238E27FC236}">
                <a16:creationId xmlns:a16="http://schemas.microsoft.com/office/drawing/2014/main" id="{B18AE9A4-9BD3-8FF5-BD41-D9E3E0EC3FCE}"/>
              </a:ext>
            </a:extLst>
          </p:cNvPr>
          <p:cNvGraphicFramePr/>
          <p:nvPr/>
        </p:nvGraphicFramePr>
        <p:xfrm>
          <a:off x="0" y="2268668"/>
          <a:ext cx="12192000" cy="29928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03425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06020-61DB-7EF2-AB15-3EF7F069EE0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5FC6171-54E2-2042-0679-8DBC6E152E63}"/>
              </a:ext>
            </a:extLst>
          </p:cNvPr>
          <p:cNvSpPr/>
          <p:nvPr/>
        </p:nvSpPr>
        <p:spPr>
          <a:xfrm>
            <a:off x="0" y="0"/>
            <a:ext cx="12192000" cy="68580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p>
            <a:endParaRPr lang="en-US" sz="1200"/>
          </a:p>
        </p:txBody>
      </p:sp>
      <p:sp>
        <p:nvSpPr>
          <p:cNvPr id="5" name="TextBox 10">
            <a:extLst>
              <a:ext uri="{FF2B5EF4-FFF2-40B4-BE49-F238E27FC236}">
                <a16:creationId xmlns:a16="http://schemas.microsoft.com/office/drawing/2014/main" id="{CA6AFDDB-B0F0-7DA1-0E81-5B422A035F54}"/>
              </a:ext>
            </a:extLst>
          </p:cNvPr>
          <p:cNvSpPr txBox="1"/>
          <p:nvPr/>
        </p:nvSpPr>
        <p:spPr>
          <a:xfrm>
            <a:off x="461108" y="1039643"/>
            <a:ext cx="11270644" cy="718145"/>
          </a:xfrm>
          <a:prstGeom prst="rect">
            <a:avLst/>
          </a:prstGeom>
        </p:spPr>
        <p:txBody>
          <a:bodyPr wrap="square" lIns="0" tIns="0" rIns="0" bIns="0" rtlCol="0" anchor="t">
            <a:spAutoFit/>
          </a:bodyPr>
          <a:lstStyle/>
          <a:p>
            <a:pPr>
              <a:lnSpc>
                <a:spcPts val="2773"/>
              </a:lnSpc>
            </a:pPr>
            <a:r>
              <a:rPr lang="en-US" sz="2800" b="1">
                <a:solidFill>
                  <a:srgbClr val="21577E"/>
                </a:solidFill>
                <a:latin typeface="Montserrat"/>
              </a:rPr>
              <a:t>COGR Response – Explore Cost Allocation Strategies</a:t>
            </a:r>
          </a:p>
          <a:p>
            <a:pPr>
              <a:lnSpc>
                <a:spcPts val="2773"/>
              </a:lnSpc>
            </a:pPr>
            <a:endParaRPr lang="en-US" sz="2800" b="1">
              <a:solidFill>
                <a:srgbClr val="21577E"/>
              </a:solidFill>
              <a:latin typeface="Montserrat"/>
            </a:endParaRPr>
          </a:p>
        </p:txBody>
      </p:sp>
      <p:pic>
        <p:nvPicPr>
          <p:cNvPr id="4" name="Picture 3">
            <a:extLst>
              <a:ext uri="{FF2B5EF4-FFF2-40B4-BE49-F238E27FC236}">
                <a16:creationId xmlns:a16="http://schemas.microsoft.com/office/drawing/2014/main" id="{FFE1CA03-E1B1-0CDC-CF45-1AF016578946}"/>
              </a:ext>
            </a:extLst>
          </p:cNvPr>
          <p:cNvPicPr>
            <a:picLocks noChangeAspect="1"/>
          </p:cNvPicPr>
          <p:nvPr/>
        </p:nvPicPr>
        <p:blipFill>
          <a:blip r:embed="rId4"/>
          <a:stretch>
            <a:fillRect/>
          </a:stretch>
        </p:blipFill>
        <p:spPr>
          <a:xfrm>
            <a:off x="9982725" y="6075582"/>
            <a:ext cx="2127294" cy="590005"/>
          </a:xfrm>
          <a:prstGeom prst="rect">
            <a:avLst/>
          </a:prstGeom>
        </p:spPr>
      </p:pic>
      <p:sp>
        <p:nvSpPr>
          <p:cNvPr id="16" name="TextBox 10">
            <a:extLst>
              <a:ext uri="{FF2B5EF4-FFF2-40B4-BE49-F238E27FC236}">
                <a16:creationId xmlns:a16="http://schemas.microsoft.com/office/drawing/2014/main" id="{1F731986-0060-76F9-BA2B-A1702FF91C18}"/>
              </a:ext>
            </a:extLst>
          </p:cNvPr>
          <p:cNvSpPr txBox="1"/>
          <p:nvPr/>
        </p:nvSpPr>
        <p:spPr>
          <a:xfrm>
            <a:off x="913882" y="1789556"/>
            <a:ext cx="10132490" cy="406265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800" b="1" i="1" dirty="0">
                <a:solidFill>
                  <a:srgbClr val="21577E"/>
                </a:solidFill>
                <a:latin typeface="Montserrat"/>
              </a:rPr>
              <a:t>Next Steps</a:t>
            </a:r>
          </a:p>
          <a:p>
            <a:endParaRPr lang="en-US" sz="1200" b="1" i="1" dirty="0">
              <a:solidFill>
                <a:srgbClr val="21577E"/>
              </a:solidFill>
              <a:latin typeface="Montserrat" panose="00000500000000000000" pitchFamily="2" charset="0"/>
            </a:endParaRPr>
          </a:p>
          <a:p>
            <a:pPr marL="914400" lvl="1" indent="-457200">
              <a:buFont typeface="Courier New" panose="020B0604020202020204" pitchFamily="34" charset="0"/>
              <a:buChar char="o"/>
            </a:pPr>
            <a:r>
              <a:rPr lang="en-US" sz="2800" b="1" i="1" dirty="0">
                <a:solidFill>
                  <a:srgbClr val="21577E"/>
                </a:solidFill>
                <a:latin typeface="Montserrat"/>
              </a:rPr>
              <a:t>Refining ERPS Categories</a:t>
            </a:r>
          </a:p>
          <a:p>
            <a:pPr marL="342900" indent="-342900">
              <a:buFont typeface="Arial" panose="020B0604020202020204" pitchFamily="34" charset="0"/>
              <a:buChar char="•"/>
            </a:pPr>
            <a:endParaRPr lang="en-US" sz="1200" b="1" i="1" dirty="0">
              <a:solidFill>
                <a:srgbClr val="21577E"/>
              </a:solidFill>
              <a:latin typeface="Montserrat"/>
            </a:endParaRPr>
          </a:p>
          <a:p>
            <a:pPr marL="800100" lvl="1" indent="-342900">
              <a:buFont typeface="Courier New" panose="020B0604020202020204" pitchFamily="34" charset="0"/>
              <a:buChar char="o"/>
            </a:pPr>
            <a:r>
              <a:rPr lang="en-US" sz="2800" b="1" i="1" dirty="0">
                <a:solidFill>
                  <a:srgbClr val="21577E"/>
                </a:solidFill>
                <a:latin typeface="Montserrat"/>
              </a:rPr>
              <a:t>Assessing GRO vs ERPS</a:t>
            </a:r>
          </a:p>
          <a:p>
            <a:pPr marL="800100" lvl="1" indent="-342900">
              <a:buFont typeface="Courier New" panose="020B0604020202020204" pitchFamily="34" charset="0"/>
              <a:buChar char="o"/>
            </a:pPr>
            <a:endParaRPr lang="en-US" sz="800" b="1" i="1" dirty="0">
              <a:solidFill>
                <a:srgbClr val="21577E"/>
              </a:solidFill>
              <a:latin typeface="Montserrat"/>
            </a:endParaRPr>
          </a:p>
          <a:p>
            <a:pPr marL="800100" lvl="1" indent="-342900">
              <a:buFont typeface="Courier New" panose="020B0604020202020204" pitchFamily="34" charset="0"/>
              <a:buChar char="o"/>
            </a:pPr>
            <a:r>
              <a:rPr lang="en-US" sz="2800" b="1" i="1" dirty="0">
                <a:solidFill>
                  <a:srgbClr val="21577E"/>
                </a:solidFill>
                <a:latin typeface="Montserrat"/>
              </a:rPr>
              <a:t>Assessing Risk and Emphasizing Strategy</a:t>
            </a:r>
          </a:p>
          <a:p>
            <a:endParaRPr lang="en-US" sz="1200" b="1" i="1" dirty="0">
              <a:solidFill>
                <a:srgbClr val="21577E"/>
              </a:solidFill>
              <a:latin typeface="Montserrat" panose="00000500000000000000" pitchFamily="2" charset="0"/>
            </a:endParaRPr>
          </a:p>
          <a:p>
            <a:pPr marL="800100" lvl="1" indent="-342900">
              <a:buFont typeface="Courier New" panose="020B0604020202020204" pitchFamily="34" charset="0"/>
              <a:buChar char="o"/>
            </a:pPr>
            <a:r>
              <a:rPr lang="en-US" sz="2800" b="1" i="1" dirty="0">
                <a:solidFill>
                  <a:srgbClr val="21577E"/>
                </a:solidFill>
                <a:latin typeface="Montserrat"/>
              </a:rPr>
              <a:t>2 CFR 200 Revisions</a:t>
            </a:r>
          </a:p>
          <a:p>
            <a:pPr marL="800100" lvl="1" indent="-342900">
              <a:buFont typeface="Courier New" panose="020B0604020202020204" pitchFamily="34" charset="0"/>
              <a:buChar char="o"/>
            </a:pPr>
            <a:endParaRPr lang="en-US" sz="1200" b="1" i="1" dirty="0">
              <a:solidFill>
                <a:srgbClr val="21577E"/>
              </a:solidFill>
              <a:latin typeface="Montserrat"/>
            </a:endParaRPr>
          </a:p>
          <a:p>
            <a:pPr marL="800100" lvl="1" indent="-342900">
              <a:buFont typeface="Courier New" panose="020B0604020202020204" pitchFamily="34" charset="0"/>
              <a:buChar char="o"/>
            </a:pPr>
            <a:r>
              <a:rPr lang="en-US" sz="2800" b="1" i="1" dirty="0">
                <a:solidFill>
                  <a:srgbClr val="21577E"/>
                </a:solidFill>
                <a:latin typeface="Montserrat"/>
              </a:rPr>
              <a:t>Keep advocating for practical solutions!</a:t>
            </a:r>
            <a:endParaRPr lang="en-US" sz="2800" b="1" i="1" dirty="0">
              <a:solidFill>
                <a:srgbClr val="21577E"/>
              </a:solidFill>
              <a:latin typeface="Montserrat" panose="00000500000000000000" pitchFamily="2" charset="0"/>
            </a:endParaRPr>
          </a:p>
          <a:p>
            <a:endParaRPr lang="en-US" sz="1200" b="1" i="1" dirty="0">
              <a:solidFill>
                <a:srgbClr val="21577E"/>
              </a:solidFill>
              <a:latin typeface="Montserrat" panose="00000500000000000000" pitchFamily="2" charset="0"/>
            </a:endParaRPr>
          </a:p>
          <a:p>
            <a:pPr marL="342900" indent="-342900">
              <a:buFont typeface="Arial" panose="020B0604020202020204" pitchFamily="34" charset="0"/>
              <a:buChar char="•"/>
            </a:pPr>
            <a:endParaRPr lang="en-US" sz="2800" b="1" i="1" dirty="0">
              <a:solidFill>
                <a:srgbClr val="21577E"/>
              </a:solidFill>
              <a:latin typeface="Montserrat"/>
            </a:endParaRPr>
          </a:p>
        </p:txBody>
      </p:sp>
    </p:spTree>
    <p:extLst>
      <p:ext uri="{BB962C8B-B14F-4D97-AF65-F5344CB8AC3E}">
        <p14:creationId xmlns:p14="http://schemas.microsoft.com/office/powerpoint/2010/main" val="3065532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A126D-56F6-D140-344A-1520C8894CC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B1A5FCE-A5CB-106A-F684-E7D14527AB44}"/>
              </a:ext>
            </a:extLst>
          </p:cNvPr>
          <p:cNvSpPr/>
          <p:nvPr/>
        </p:nvSpPr>
        <p:spPr>
          <a:xfrm>
            <a:off x="0" y="0"/>
            <a:ext cx="12192000" cy="68580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defPPr>
              <a:defRPr lang="en-US"/>
            </a:defPPr>
            <a:lvl1pPr marL="0" algn="l" defTabSz="800100" rtl="0" eaLnBrk="1" latinLnBrk="0" hangingPunct="1">
              <a:defRPr sz="3150" kern="1200">
                <a:solidFill>
                  <a:schemeClr val="tx1"/>
                </a:solidFill>
                <a:latin typeface="+mn-lt"/>
                <a:ea typeface="+mn-ea"/>
                <a:cs typeface="+mn-cs"/>
              </a:defRPr>
            </a:lvl1pPr>
            <a:lvl2pPr marL="800100" algn="l" defTabSz="800100" rtl="0" eaLnBrk="1" latinLnBrk="0" hangingPunct="1">
              <a:defRPr sz="3150" kern="1200">
                <a:solidFill>
                  <a:schemeClr val="tx1"/>
                </a:solidFill>
                <a:latin typeface="+mn-lt"/>
                <a:ea typeface="+mn-ea"/>
                <a:cs typeface="+mn-cs"/>
              </a:defRPr>
            </a:lvl2pPr>
            <a:lvl3pPr marL="1600200" algn="l" defTabSz="800100" rtl="0" eaLnBrk="1" latinLnBrk="0" hangingPunct="1">
              <a:defRPr sz="3150" kern="1200">
                <a:solidFill>
                  <a:schemeClr val="tx1"/>
                </a:solidFill>
                <a:latin typeface="+mn-lt"/>
                <a:ea typeface="+mn-ea"/>
                <a:cs typeface="+mn-cs"/>
              </a:defRPr>
            </a:lvl3pPr>
            <a:lvl4pPr marL="2400300" algn="l" defTabSz="800100" rtl="0" eaLnBrk="1" latinLnBrk="0" hangingPunct="1">
              <a:defRPr sz="3150" kern="1200">
                <a:solidFill>
                  <a:schemeClr val="tx1"/>
                </a:solidFill>
                <a:latin typeface="+mn-lt"/>
                <a:ea typeface="+mn-ea"/>
                <a:cs typeface="+mn-cs"/>
              </a:defRPr>
            </a:lvl4pPr>
            <a:lvl5pPr marL="3200400" algn="l" defTabSz="800100" rtl="0" eaLnBrk="1" latinLnBrk="0" hangingPunct="1">
              <a:defRPr sz="3150" kern="1200">
                <a:solidFill>
                  <a:schemeClr val="tx1"/>
                </a:solidFill>
                <a:latin typeface="+mn-lt"/>
                <a:ea typeface="+mn-ea"/>
                <a:cs typeface="+mn-cs"/>
              </a:defRPr>
            </a:lvl5pPr>
            <a:lvl6pPr marL="4000500" algn="l" defTabSz="800100" rtl="0" eaLnBrk="1" latinLnBrk="0" hangingPunct="1">
              <a:defRPr sz="3150" kern="1200">
                <a:solidFill>
                  <a:schemeClr val="tx1"/>
                </a:solidFill>
                <a:latin typeface="+mn-lt"/>
                <a:ea typeface="+mn-ea"/>
                <a:cs typeface="+mn-cs"/>
              </a:defRPr>
            </a:lvl6pPr>
            <a:lvl7pPr marL="4800600" algn="l" defTabSz="800100" rtl="0" eaLnBrk="1" latinLnBrk="0" hangingPunct="1">
              <a:defRPr sz="3150" kern="1200">
                <a:solidFill>
                  <a:schemeClr val="tx1"/>
                </a:solidFill>
                <a:latin typeface="+mn-lt"/>
                <a:ea typeface="+mn-ea"/>
                <a:cs typeface="+mn-cs"/>
              </a:defRPr>
            </a:lvl7pPr>
            <a:lvl8pPr marL="5600700" algn="l" defTabSz="800100" rtl="0" eaLnBrk="1" latinLnBrk="0" hangingPunct="1">
              <a:defRPr sz="3150" kern="1200">
                <a:solidFill>
                  <a:schemeClr val="tx1"/>
                </a:solidFill>
                <a:latin typeface="+mn-lt"/>
                <a:ea typeface="+mn-ea"/>
                <a:cs typeface="+mn-cs"/>
              </a:defRPr>
            </a:lvl8pPr>
            <a:lvl9pPr marL="6400800" algn="l" defTabSz="800100" rtl="0" eaLnBrk="1" latinLnBrk="0" hangingPunct="1">
              <a:defRPr sz="3150" kern="1200">
                <a:solidFill>
                  <a:schemeClr val="tx1"/>
                </a:solidFill>
                <a:latin typeface="+mn-lt"/>
                <a:ea typeface="+mn-ea"/>
                <a:cs typeface="+mn-cs"/>
              </a:defRPr>
            </a:lvl9pPr>
          </a:lstStyle>
          <a:p>
            <a:endParaRPr lang="en-US" sz="1200"/>
          </a:p>
        </p:txBody>
      </p:sp>
      <p:sp>
        <p:nvSpPr>
          <p:cNvPr id="5" name="TextBox 10">
            <a:extLst>
              <a:ext uri="{FF2B5EF4-FFF2-40B4-BE49-F238E27FC236}">
                <a16:creationId xmlns:a16="http://schemas.microsoft.com/office/drawing/2014/main" id="{1FAA7EB5-6A8E-1D67-CFB9-9C57CAC30E9C}"/>
              </a:ext>
            </a:extLst>
          </p:cNvPr>
          <p:cNvSpPr txBox="1"/>
          <p:nvPr/>
        </p:nvSpPr>
        <p:spPr>
          <a:xfrm>
            <a:off x="461108" y="1039643"/>
            <a:ext cx="9535562" cy="396070"/>
          </a:xfrm>
          <a:prstGeom prst="rect">
            <a:avLst/>
          </a:prstGeom>
        </p:spPr>
        <p:txBody>
          <a:bodyPr wrap="square" lIns="0" tIns="0" rIns="0" bIns="0" rtlCol="0" anchor="t">
            <a:spAutoFit/>
          </a:bodyPr>
          <a:lstStyle>
            <a:defPPr>
              <a:defRPr lang="en-US"/>
            </a:defPPr>
            <a:lvl1pPr marL="0" algn="l" defTabSz="800100" rtl="0" eaLnBrk="1" latinLnBrk="0" hangingPunct="1">
              <a:defRPr sz="3150" kern="1200">
                <a:solidFill>
                  <a:schemeClr val="tx1"/>
                </a:solidFill>
                <a:latin typeface="+mn-lt"/>
                <a:ea typeface="+mn-ea"/>
                <a:cs typeface="+mn-cs"/>
              </a:defRPr>
            </a:lvl1pPr>
            <a:lvl2pPr marL="800100" algn="l" defTabSz="800100" rtl="0" eaLnBrk="1" latinLnBrk="0" hangingPunct="1">
              <a:defRPr sz="3150" kern="1200">
                <a:solidFill>
                  <a:schemeClr val="tx1"/>
                </a:solidFill>
                <a:latin typeface="+mn-lt"/>
                <a:ea typeface="+mn-ea"/>
                <a:cs typeface="+mn-cs"/>
              </a:defRPr>
            </a:lvl2pPr>
            <a:lvl3pPr marL="1600200" algn="l" defTabSz="800100" rtl="0" eaLnBrk="1" latinLnBrk="0" hangingPunct="1">
              <a:defRPr sz="3150" kern="1200">
                <a:solidFill>
                  <a:schemeClr val="tx1"/>
                </a:solidFill>
                <a:latin typeface="+mn-lt"/>
                <a:ea typeface="+mn-ea"/>
                <a:cs typeface="+mn-cs"/>
              </a:defRPr>
            </a:lvl3pPr>
            <a:lvl4pPr marL="2400300" algn="l" defTabSz="800100" rtl="0" eaLnBrk="1" latinLnBrk="0" hangingPunct="1">
              <a:defRPr sz="3150" kern="1200">
                <a:solidFill>
                  <a:schemeClr val="tx1"/>
                </a:solidFill>
                <a:latin typeface="+mn-lt"/>
                <a:ea typeface="+mn-ea"/>
                <a:cs typeface="+mn-cs"/>
              </a:defRPr>
            </a:lvl4pPr>
            <a:lvl5pPr marL="3200400" algn="l" defTabSz="800100" rtl="0" eaLnBrk="1" latinLnBrk="0" hangingPunct="1">
              <a:defRPr sz="3150" kern="1200">
                <a:solidFill>
                  <a:schemeClr val="tx1"/>
                </a:solidFill>
                <a:latin typeface="+mn-lt"/>
                <a:ea typeface="+mn-ea"/>
                <a:cs typeface="+mn-cs"/>
              </a:defRPr>
            </a:lvl5pPr>
            <a:lvl6pPr marL="4000500" algn="l" defTabSz="800100" rtl="0" eaLnBrk="1" latinLnBrk="0" hangingPunct="1">
              <a:defRPr sz="3150" kern="1200">
                <a:solidFill>
                  <a:schemeClr val="tx1"/>
                </a:solidFill>
                <a:latin typeface="+mn-lt"/>
                <a:ea typeface="+mn-ea"/>
                <a:cs typeface="+mn-cs"/>
              </a:defRPr>
            </a:lvl6pPr>
            <a:lvl7pPr marL="4800600" algn="l" defTabSz="800100" rtl="0" eaLnBrk="1" latinLnBrk="0" hangingPunct="1">
              <a:defRPr sz="3150" kern="1200">
                <a:solidFill>
                  <a:schemeClr val="tx1"/>
                </a:solidFill>
                <a:latin typeface="+mn-lt"/>
                <a:ea typeface="+mn-ea"/>
                <a:cs typeface="+mn-cs"/>
              </a:defRPr>
            </a:lvl7pPr>
            <a:lvl8pPr marL="5600700" algn="l" defTabSz="800100" rtl="0" eaLnBrk="1" latinLnBrk="0" hangingPunct="1">
              <a:defRPr sz="3150" kern="1200">
                <a:solidFill>
                  <a:schemeClr val="tx1"/>
                </a:solidFill>
                <a:latin typeface="+mn-lt"/>
                <a:ea typeface="+mn-ea"/>
                <a:cs typeface="+mn-cs"/>
              </a:defRPr>
            </a:lvl8pPr>
            <a:lvl9pPr marL="6400800" algn="l" defTabSz="800100" rtl="0" eaLnBrk="1" latinLnBrk="0" hangingPunct="1">
              <a:defRPr sz="3150" kern="1200">
                <a:solidFill>
                  <a:schemeClr val="tx1"/>
                </a:solidFill>
                <a:latin typeface="+mn-lt"/>
                <a:ea typeface="+mn-ea"/>
                <a:cs typeface="+mn-cs"/>
              </a:defRPr>
            </a:lvl9pPr>
          </a:lstStyle>
          <a:p>
            <a:pPr>
              <a:lnSpc>
                <a:spcPts val="2773"/>
              </a:lnSpc>
            </a:pPr>
            <a:r>
              <a:rPr lang="en-US" sz="4000" b="1">
                <a:solidFill>
                  <a:srgbClr val="21577E"/>
                </a:solidFill>
                <a:latin typeface="Montserrat"/>
              </a:rPr>
              <a:t>Closing Thoughts </a:t>
            </a:r>
            <a:endParaRPr lang="en-US" sz="4000" b="1">
              <a:solidFill>
                <a:srgbClr val="21577E"/>
              </a:solidFill>
              <a:latin typeface="Montserrat" panose="00000500000000000000" pitchFamily="2" charset="0"/>
            </a:endParaRPr>
          </a:p>
        </p:txBody>
      </p:sp>
      <p:sp>
        <p:nvSpPr>
          <p:cNvPr id="3" name="TextBox 10">
            <a:extLst>
              <a:ext uri="{FF2B5EF4-FFF2-40B4-BE49-F238E27FC236}">
                <a16:creationId xmlns:a16="http://schemas.microsoft.com/office/drawing/2014/main" id="{2164D8AF-D4A2-6830-F754-BD90FD84A93B}"/>
              </a:ext>
            </a:extLst>
          </p:cNvPr>
          <p:cNvSpPr txBox="1"/>
          <p:nvPr/>
        </p:nvSpPr>
        <p:spPr>
          <a:xfrm>
            <a:off x="328246" y="1777199"/>
            <a:ext cx="11863754" cy="3341556"/>
          </a:xfrm>
          <a:prstGeom prst="rect">
            <a:avLst/>
          </a:prstGeom>
        </p:spPr>
        <p:txBody>
          <a:bodyPr wrap="square" lIns="0" tIns="0" rIns="0" bIns="0" rtlCol="0" anchor="t">
            <a:spAutoFit/>
          </a:bodyPr>
          <a:lstStyle>
            <a:defPPr>
              <a:defRPr lang="en-US"/>
            </a:defPPr>
            <a:lvl1pPr marL="0" algn="l" defTabSz="800100" rtl="0" eaLnBrk="1" latinLnBrk="0" hangingPunct="1">
              <a:defRPr sz="3150" kern="1200">
                <a:solidFill>
                  <a:schemeClr val="tx1"/>
                </a:solidFill>
                <a:latin typeface="+mn-lt"/>
                <a:ea typeface="+mn-ea"/>
                <a:cs typeface="+mn-cs"/>
              </a:defRPr>
            </a:lvl1pPr>
            <a:lvl2pPr marL="800100" algn="l" defTabSz="800100" rtl="0" eaLnBrk="1" latinLnBrk="0" hangingPunct="1">
              <a:defRPr sz="3150" kern="1200">
                <a:solidFill>
                  <a:schemeClr val="tx1"/>
                </a:solidFill>
                <a:latin typeface="+mn-lt"/>
                <a:ea typeface="+mn-ea"/>
                <a:cs typeface="+mn-cs"/>
              </a:defRPr>
            </a:lvl2pPr>
            <a:lvl3pPr marL="1600200" algn="l" defTabSz="800100" rtl="0" eaLnBrk="1" latinLnBrk="0" hangingPunct="1">
              <a:defRPr sz="3150" kern="1200">
                <a:solidFill>
                  <a:schemeClr val="tx1"/>
                </a:solidFill>
                <a:latin typeface="+mn-lt"/>
                <a:ea typeface="+mn-ea"/>
                <a:cs typeface="+mn-cs"/>
              </a:defRPr>
            </a:lvl3pPr>
            <a:lvl4pPr marL="2400300" algn="l" defTabSz="800100" rtl="0" eaLnBrk="1" latinLnBrk="0" hangingPunct="1">
              <a:defRPr sz="3150" kern="1200">
                <a:solidFill>
                  <a:schemeClr val="tx1"/>
                </a:solidFill>
                <a:latin typeface="+mn-lt"/>
                <a:ea typeface="+mn-ea"/>
                <a:cs typeface="+mn-cs"/>
              </a:defRPr>
            </a:lvl4pPr>
            <a:lvl5pPr marL="3200400" algn="l" defTabSz="800100" rtl="0" eaLnBrk="1" latinLnBrk="0" hangingPunct="1">
              <a:defRPr sz="3150" kern="1200">
                <a:solidFill>
                  <a:schemeClr val="tx1"/>
                </a:solidFill>
                <a:latin typeface="+mn-lt"/>
                <a:ea typeface="+mn-ea"/>
                <a:cs typeface="+mn-cs"/>
              </a:defRPr>
            </a:lvl5pPr>
            <a:lvl6pPr marL="4000500" algn="l" defTabSz="800100" rtl="0" eaLnBrk="1" latinLnBrk="0" hangingPunct="1">
              <a:defRPr sz="3150" kern="1200">
                <a:solidFill>
                  <a:schemeClr val="tx1"/>
                </a:solidFill>
                <a:latin typeface="+mn-lt"/>
                <a:ea typeface="+mn-ea"/>
                <a:cs typeface="+mn-cs"/>
              </a:defRPr>
            </a:lvl6pPr>
            <a:lvl7pPr marL="4800600" algn="l" defTabSz="800100" rtl="0" eaLnBrk="1" latinLnBrk="0" hangingPunct="1">
              <a:defRPr sz="3150" kern="1200">
                <a:solidFill>
                  <a:schemeClr val="tx1"/>
                </a:solidFill>
                <a:latin typeface="+mn-lt"/>
                <a:ea typeface="+mn-ea"/>
                <a:cs typeface="+mn-cs"/>
              </a:defRPr>
            </a:lvl7pPr>
            <a:lvl8pPr marL="5600700" algn="l" defTabSz="800100" rtl="0" eaLnBrk="1" latinLnBrk="0" hangingPunct="1">
              <a:defRPr sz="3150" kern="1200">
                <a:solidFill>
                  <a:schemeClr val="tx1"/>
                </a:solidFill>
                <a:latin typeface="+mn-lt"/>
                <a:ea typeface="+mn-ea"/>
                <a:cs typeface="+mn-cs"/>
              </a:defRPr>
            </a:lvl8pPr>
            <a:lvl9pPr marL="6400800" algn="l" defTabSz="800100" rtl="0" eaLnBrk="1" latinLnBrk="0" hangingPunct="1">
              <a:defRPr sz="3150" kern="1200">
                <a:solidFill>
                  <a:schemeClr val="tx1"/>
                </a:solidFill>
                <a:latin typeface="+mn-lt"/>
                <a:ea typeface="+mn-ea"/>
                <a:cs typeface="+mn-cs"/>
              </a:defRPr>
            </a:lvl9pPr>
          </a:lstStyle>
          <a:p>
            <a:pPr marL="457177" indent="-457177">
              <a:buFont typeface="Arial"/>
              <a:buChar char="•"/>
            </a:pPr>
            <a:r>
              <a:rPr lang="en-US" sz="3200" b="1" dirty="0">
                <a:solidFill>
                  <a:srgbClr val="21577E"/>
                </a:solidFill>
                <a:latin typeface="Montserrat"/>
              </a:rPr>
              <a:t>Micro vs Macro impact on research funding</a:t>
            </a:r>
            <a:endParaRPr lang="en-US" sz="3200" b="1" dirty="0">
              <a:solidFill>
                <a:srgbClr val="21577E"/>
              </a:solidFill>
              <a:latin typeface="Montserrat" panose="00000500000000000000" pitchFamily="2" charset="0"/>
            </a:endParaRPr>
          </a:p>
          <a:p>
            <a:pPr marL="457177" indent="-457177">
              <a:buFont typeface="Arial"/>
              <a:buChar char="•"/>
            </a:pPr>
            <a:endParaRPr lang="en-US" sz="457" b="1" dirty="0">
              <a:solidFill>
                <a:srgbClr val="21577E"/>
              </a:solidFill>
              <a:latin typeface="Montserrat"/>
            </a:endParaRPr>
          </a:p>
          <a:p>
            <a:pPr marL="457177" indent="-457177">
              <a:buFont typeface="Arial"/>
              <a:buChar char="•"/>
            </a:pPr>
            <a:endParaRPr lang="en-US" sz="800" b="1" dirty="0">
              <a:solidFill>
                <a:srgbClr val="21577E"/>
              </a:solidFill>
              <a:latin typeface="Montserrat"/>
            </a:endParaRPr>
          </a:p>
          <a:p>
            <a:pPr marL="457177" indent="-457177">
              <a:buFont typeface="Arial"/>
              <a:buChar char="•"/>
            </a:pPr>
            <a:r>
              <a:rPr lang="en-US" sz="3200" b="1" dirty="0">
                <a:solidFill>
                  <a:srgbClr val="21577E"/>
                </a:solidFill>
                <a:latin typeface="Montserrat"/>
              </a:rPr>
              <a:t>JAG continuing to receive feedback from community</a:t>
            </a:r>
          </a:p>
          <a:p>
            <a:pPr marL="1257277" lvl="1" indent="-457177">
              <a:buFont typeface="Arial"/>
              <a:buChar char="•"/>
            </a:pPr>
            <a:r>
              <a:rPr lang="en-US" sz="3200" dirty="0">
                <a:solidFill>
                  <a:srgbClr val="21577E"/>
                </a:solidFill>
                <a:latin typeface="Calibri"/>
                <a:ea typeface="Calibri"/>
                <a:cs typeface="Calibri"/>
                <a:hlinkClick r:id="rId4"/>
              </a:rPr>
              <a:t>https://linktr.ee/JAGTownHall</a:t>
            </a:r>
          </a:p>
          <a:p>
            <a:pPr marL="457177" indent="-457177">
              <a:buFont typeface="Arial"/>
              <a:buChar char="•"/>
            </a:pPr>
            <a:endParaRPr lang="en-US" sz="800" b="1" dirty="0">
              <a:solidFill>
                <a:srgbClr val="21577E"/>
              </a:solidFill>
              <a:latin typeface="Montserrat"/>
            </a:endParaRPr>
          </a:p>
          <a:p>
            <a:pPr marL="457177" indent="-457177">
              <a:buFont typeface="Arial"/>
              <a:buChar char="•"/>
            </a:pPr>
            <a:endParaRPr lang="en-US" sz="457" b="1" dirty="0">
              <a:solidFill>
                <a:srgbClr val="21577E"/>
              </a:solidFill>
              <a:latin typeface="Montserrat"/>
            </a:endParaRPr>
          </a:p>
          <a:p>
            <a:pPr marL="457177" indent="-457177">
              <a:buFont typeface="Arial"/>
              <a:buChar char="•"/>
            </a:pPr>
            <a:r>
              <a:rPr lang="en-US" sz="3200" b="1" dirty="0">
                <a:solidFill>
                  <a:srgbClr val="21577E"/>
                </a:solidFill>
                <a:latin typeface="Montserrat"/>
              </a:rPr>
              <a:t>Technical ideas to COGR!</a:t>
            </a:r>
            <a:endParaRPr lang="en-US" sz="3200" b="1" dirty="0">
              <a:solidFill>
                <a:srgbClr val="21577E"/>
              </a:solidFill>
              <a:latin typeface="Montserrat"/>
              <a:ea typeface="Calibri"/>
              <a:cs typeface="Calibri"/>
            </a:endParaRPr>
          </a:p>
          <a:p>
            <a:pPr marL="914354" lvl="1" indent="-457177">
              <a:buFont typeface="Courier New"/>
              <a:buChar char="o"/>
            </a:pPr>
            <a:r>
              <a:rPr lang="en-US" sz="3200" b="1" dirty="0">
                <a:solidFill>
                  <a:srgbClr val="21577E"/>
                </a:solidFill>
                <a:latin typeface="Montserrat"/>
                <a:ea typeface="Calibri"/>
                <a:cs typeface="Calibri"/>
              </a:rPr>
              <a:t>chope@cogr.edu</a:t>
            </a:r>
          </a:p>
          <a:p>
            <a:endParaRPr lang="en-US" sz="3200" dirty="0">
              <a:solidFill>
                <a:srgbClr val="21577E"/>
              </a:solidFill>
              <a:ea typeface="Calibri"/>
              <a:cs typeface="Calibri"/>
            </a:endParaRPr>
          </a:p>
        </p:txBody>
      </p:sp>
      <p:pic>
        <p:nvPicPr>
          <p:cNvPr id="4" name="Picture 3">
            <a:extLst>
              <a:ext uri="{FF2B5EF4-FFF2-40B4-BE49-F238E27FC236}">
                <a16:creationId xmlns:a16="http://schemas.microsoft.com/office/drawing/2014/main" id="{05FA0BAE-077E-B3E2-E4EC-448C918BF95D}"/>
              </a:ext>
            </a:extLst>
          </p:cNvPr>
          <p:cNvPicPr>
            <a:picLocks noChangeAspect="1"/>
          </p:cNvPicPr>
          <p:nvPr/>
        </p:nvPicPr>
        <p:blipFill>
          <a:blip r:embed="rId5"/>
          <a:stretch>
            <a:fillRect/>
          </a:stretch>
        </p:blipFill>
        <p:spPr>
          <a:xfrm>
            <a:off x="7424928" y="3002007"/>
            <a:ext cx="4132956" cy="3423483"/>
          </a:xfrm>
          <a:prstGeom prst="rect">
            <a:avLst/>
          </a:prstGeom>
        </p:spPr>
      </p:pic>
    </p:spTree>
    <p:extLst>
      <p:ext uri="{BB962C8B-B14F-4D97-AF65-F5344CB8AC3E}">
        <p14:creationId xmlns:p14="http://schemas.microsoft.com/office/powerpoint/2010/main" val="3544667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1E7E2-F585-3D3A-CB83-4B0C6CAEFDB4}"/>
            </a:ext>
          </a:extLst>
        </p:cNvPr>
        <p:cNvGrpSpPr/>
        <p:nvPr/>
      </p:nvGrpSpPr>
      <p:grpSpPr>
        <a:xfrm>
          <a:off x="0" y="0"/>
          <a:ext cx="0" cy="0"/>
          <a:chOff x="0" y="0"/>
          <a:chExt cx="0" cy="0"/>
        </a:xfrm>
      </p:grpSpPr>
      <p:pic>
        <p:nvPicPr>
          <p:cNvPr id="2" name="Picture 1" descr="A person wearing a suit and tie&#10;&#10;Description automatically generated with medium confidence">
            <a:extLst>
              <a:ext uri="{FF2B5EF4-FFF2-40B4-BE49-F238E27FC236}">
                <a16:creationId xmlns:a16="http://schemas.microsoft.com/office/drawing/2014/main" id="{0815AA6F-20AC-8FE6-DEB9-3E8FA92F9ADD}"/>
              </a:ext>
            </a:extLst>
          </p:cNvPr>
          <p:cNvPicPr>
            <a:picLocks noChangeAspect="1"/>
          </p:cNvPicPr>
          <p:nvPr/>
        </p:nvPicPr>
        <p:blipFill>
          <a:blip r:embed="rId3">
            <a:extLst>
              <a:ext uri="{837473B0-CC2E-450A-ABE3-18F120FF3D39}">
                <a1611:picAttrSrcUrl xmlns:a1611="http://schemas.microsoft.com/office/drawing/2016/11/main" r:id="rId4"/>
              </a:ext>
            </a:extLst>
          </a:blip>
          <a:srcRect l="24528" r="28730"/>
          <a:stretch>
            <a:fillRect/>
          </a:stretch>
        </p:blipFill>
        <p:spPr>
          <a:xfrm>
            <a:off x="0" y="-2"/>
            <a:ext cx="5410197" cy="6858002"/>
          </a:xfrm>
          <a:prstGeom prst="rect">
            <a:avLst/>
          </a:prstGeom>
        </p:spPr>
      </p:pic>
      <p:sp>
        <p:nvSpPr>
          <p:cNvPr id="3" name="Freeform 2">
            <a:extLst>
              <a:ext uri="{FF2B5EF4-FFF2-40B4-BE49-F238E27FC236}">
                <a16:creationId xmlns:a16="http://schemas.microsoft.com/office/drawing/2014/main" id="{C24C4D01-3F0D-45D7-8972-EF24E6405B62}"/>
              </a:ext>
            </a:extLst>
          </p:cNvPr>
          <p:cNvSpPr/>
          <p:nvPr/>
        </p:nvSpPr>
        <p:spPr>
          <a:xfrm>
            <a:off x="6068614" y="-214241"/>
            <a:ext cx="5464968" cy="1559301"/>
          </a:xfrm>
          <a:custGeom>
            <a:avLst/>
            <a:gdLst/>
            <a:ahLst/>
            <a:cxnLst/>
            <a:rect l="l" t="t" r="r" b="b"/>
            <a:pathLst>
              <a:path w="18288000" h="1028700">
                <a:moveTo>
                  <a:pt x="0" y="0"/>
                </a:moveTo>
                <a:lnTo>
                  <a:pt x="18288000" y="0"/>
                </a:lnTo>
                <a:lnTo>
                  <a:pt x="18288000" y="1028700"/>
                </a:lnTo>
                <a:lnTo>
                  <a:pt x="0" y="1028700"/>
                </a:lnTo>
                <a:lnTo>
                  <a:pt x="0" y="0"/>
                </a:lnTo>
                <a:close/>
              </a:path>
            </a:pathLst>
          </a:custGeom>
        </p:spPr>
        <p:txBody>
          <a:bodyPr vert="horz" lIns="52251" tIns="26126" rIns="52251" bIns="26126"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22488">
              <a:lnSpc>
                <a:spcPct val="90000"/>
              </a:lnSpc>
              <a:spcBef>
                <a:spcPct val="0"/>
              </a:spcBef>
              <a:spcAft>
                <a:spcPts val="343"/>
              </a:spcAft>
              <a:defRPr/>
            </a:pPr>
            <a:r>
              <a:rPr lang="en-US" sz="4000" b="1">
                <a:solidFill>
                  <a:prstClr val="black"/>
                </a:solidFill>
                <a:latin typeface="Calibri Light" panose="020F0302020204030204"/>
              </a:rPr>
              <a:t>Other Key Issues</a:t>
            </a:r>
          </a:p>
        </p:txBody>
      </p:sp>
      <p:sp>
        <p:nvSpPr>
          <p:cNvPr id="7" name="Content Placeholder 2">
            <a:extLst>
              <a:ext uri="{FF2B5EF4-FFF2-40B4-BE49-F238E27FC236}">
                <a16:creationId xmlns:a16="http://schemas.microsoft.com/office/drawing/2014/main" id="{63F0CC70-E139-A107-D768-4F55E57E20F0}"/>
              </a:ext>
            </a:extLst>
          </p:cNvPr>
          <p:cNvSpPr>
            <a:spLocks noGrp="1"/>
          </p:cNvSpPr>
          <p:nvPr>
            <p:ph idx="1"/>
          </p:nvPr>
        </p:nvSpPr>
        <p:spPr>
          <a:xfrm>
            <a:off x="6096001" y="815712"/>
            <a:ext cx="5877359" cy="5630698"/>
          </a:xfrm>
        </p:spPr>
        <p:txBody>
          <a:bodyPr vert="horz" lIns="52251" tIns="26126" rIns="52251" bIns="26126" rtlCol="0" anchor="ctr">
            <a:noAutofit/>
          </a:bodyPr>
          <a:lstStyle/>
          <a:p>
            <a:pPr indent="-130622" defTabSz="522488"/>
            <a:r>
              <a:rPr lang="en-US" sz="1600" b="1">
                <a:latin typeface="Montserrat" panose="00000500000000000000" pitchFamily="2" charset="0"/>
              </a:rPr>
              <a:t>Research Security</a:t>
            </a:r>
          </a:p>
          <a:p>
            <a:pPr lvl="1" indent="-130622" defTabSz="522488"/>
            <a:r>
              <a:rPr lang="en-US" sz="1201">
                <a:latin typeface="Montserrat" panose="00000500000000000000" pitchFamily="2" charset="0"/>
              </a:rPr>
              <a:t>NIH (</a:t>
            </a:r>
            <a:r>
              <a:rPr lang="en-US" sz="1201" u="sng">
                <a:latin typeface="Montserrat" panose="00000500000000000000" pitchFamily="2" charset="0"/>
                <a:hlinkClick r:id="rId5"/>
              </a:rPr>
              <a:t>NOT-OD-25-133</a:t>
            </a:r>
            <a:r>
              <a:rPr lang="en-US" sz="1201">
                <a:latin typeface="Montserrat" panose="00000500000000000000" pitchFamily="2" charset="0"/>
              </a:rPr>
              <a:t>), Effective 10/1/25</a:t>
            </a:r>
          </a:p>
          <a:p>
            <a:pPr lvl="1" indent="-130622" defTabSz="522488"/>
            <a:r>
              <a:rPr lang="en-US" sz="1201">
                <a:latin typeface="Montserrat" panose="00000500000000000000" pitchFamily="2" charset="0"/>
              </a:rPr>
              <a:t>NSF </a:t>
            </a:r>
            <a:r>
              <a:rPr lang="en-US" sz="1201">
                <a:latin typeface="Montserrat" panose="00000500000000000000" pitchFamily="2" charset="0"/>
                <a:hlinkClick r:id="rId6"/>
              </a:rPr>
              <a:t>Important Notice No. 149</a:t>
            </a:r>
            <a:r>
              <a:rPr lang="en-US" sz="1201">
                <a:latin typeface="Montserrat" panose="00000500000000000000" pitchFamily="2" charset="0"/>
              </a:rPr>
              <a:t> </a:t>
            </a:r>
          </a:p>
          <a:p>
            <a:pPr lvl="1" indent="-130622" defTabSz="522488"/>
            <a:r>
              <a:rPr lang="en-US" sz="1200">
                <a:latin typeface="Montserrat" panose="00000500000000000000" pitchFamily="2" charset="0"/>
              </a:rPr>
              <a:t>USDA Research Security </a:t>
            </a:r>
            <a:r>
              <a:rPr lang="en-US" sz="1200">
                <a:latin typeface="Montserrat" panose="00000500000000000000" pitchFamily="2" charset="0"/>
                <a:hlinkClick r:id="rId7"/>
              </a:rPr>
              <a:t>Memorandum</a:t>
            </a:r>
            <a:r>
              <a:rPr lang="en-US" sz="1200">
                <a:latin typeface="Montserrat" panose="00000500000000000000" pitchFamily="2" charset="0"/>
              </a:rPr>
              <a:t>    </a:t>
            </a:r>
          </a:p>
          <a:p>
            <a:pPr indent="-130622" defTabSz="522488"/>
            <a:r>
              <a:rPr lang="en-US" sz="1600" b="1">
                <a:latin typeface="Montserrat" panose="00000500000000000000" pitchFamily="2" charset="0"/>
              </a:rPr>
              <a:t>Public Access to the Results of Federally Funded Research</a:t>
            </a:r>
          </a:p>
          <a:p>
            <a:pPr lvl="1" indent="-130622" defTabSz="522488"/>
            <a:r>
              <a:rPr lang="en-US" sz="1200">
                <a:latin typeface="Montserrat" panose="00000500000000000000" pitchFamily="2" charset="0"/>
                <a:ea typeface="Times New Roman" panose="02020603050405020304" pitchFamily="18" charset="0"/>
              </a:rPr>
              <a:t>Maximizing Research Funds by Limiting Allowable Publishing Costs (</a:t>
            </a:r>
            <a:r>
              <a:rPr lang="en-US" sz="1200" u="sng">
                <a:solidFill>
                  <a:srgbClr val="0000FF"/>
                </a:solidFill>
                <a:latin typeface="Montserrat" panose="00000500000000000000" pitchFamily="2" charset="0"/>
                <a:ea typeface="Times New Roman" panose="02020603050405020304" pitchFamily="18" charset="0"/>
                <a:hlinkClick r:id="rId8"/>
              </a:rPr>
              <a:t>NOT-OD-25-138</a:t>
            </a:r>
            <a:r>
              <a:rPr lang="en-US" sz="1200">
                <a:latin typeface="Montserrat" panose="00000500000000000000" pitchFamily="2" charset="0"/>
                <a:ea typeface="Times New Roman" panose="02020603050405020304" pitchFamily="18" charset="0"/>
              </a:rPr>
              <a:t>)</a:t>
            </a:r>
            <a:endParaRPr lang="en-US" sz="1200">
              <a:latin typeface="Montserrat" panose="00000500000000000000" pitchFamily="2" charset="0"/>
              <a:hlinkClick r:id="rId9"/>
            </a:endParaRPr>
          </a:p>
          <a:p>
            <a:pPr lvl="1" indent="-130622" defTabSz="522488"/>
            <a:r>
              <a:rPr lang="en-US" sz="1200">
                <a:latin typeface="Montserrat" panose="00000500000000000000" pitchFamily="2" charset="0"/>
                <a:hlinkClick r:id="rId9"/>
              </a:rPr>
              <a:t>NIH (NOT-OD-25-101)</a:t>
            </a:r>
            <a:r>
              <a:rPr lang="en-US" sz="1200">
                <a:latin typeface="Montserrat" panose="00000500000000000000" pitchFamily="2" charset="0"/>
              </a:rPr>
              <a:t>, Effective 7/1/25</a:t>
            </a:r>
          </a:p>
          <a:p>
            <a:pPr lvl="1" indent="-130622" defTabSz="522488"/>
            <a:r>
              <a:rPr lang="en-US" sz="1200">
                <a:latin typeface="Montserrat" panose="00000500000000000000" pitchFamily="2" charset="0"/>
              </a:rPr>
              <a:t>FY26  NIH Announces Crackdown on Publisher Fees</a:t>
            </a:r>
          </a:p>
          <a:p>
            <a:pPr indent="-130622" defTabSz="522488"/>
            <a:r>
              <a:rPr lang="en-US" sz="1600" b="1">
                <a:latin typeface="Montserrat" panose="00000500000000000000" pitchFamily="2" charset="0"/>
              </a:rPr>
              <a:t>Uniform Grant Guidance ~ OMB’s Guidance on Federal Financial Assistance </a:t>
            </a:r>
          </a:p>
          <a:p>
            <a:pPr indent="-130622" defTabSz="522488"/>
            <a:r>
              <a:rPr lang="en-US" sz="1600" b="1">
                <a:latin typeface="Montserrat" panose="00000500000000000000" pitchFamily="2" charset="0"/>
              </a:rPr>
              <a:t>Facilities &amp; Administration Costs Reimbursement</a:t>
            </a:r>
          </a:p>
          <a:p>
            <a:pPr indent="-130622" defTabSz="522488"/>
            <a:r>
              <a:rPr lang="en-US" sz="1600" b="1">
                <a:latin typeface="Montserrat" panose="00000500000000000000" pitchFamily="2" charset="0"/>
              </a:rPr>
              <a:t>Research Misconduct </a:t>
            </a:r>
          </a:p>
          <a:p>
            <a:pPr indent="-130622" defTabSz="522488"/>
            <a:r>
              <a:rPr lang="en-US" sz="1600" b="1">
                <a:latin typeface="Montserrat" panose="00000500000000000000" pitchFamily="2" charset="0"/>
              </a:rPr>
              <a:t>Intellectual Property Issues</a:t>
            </a:r>
          </a:p>
          <a:p>
            <a:pPr indent="-130622" defTabSz="522488"/>
            <a:r>
              <a:rPr lang="en-US" sz="1600" b="1">
                <a:latin typeface="Montserrat" panose="00000500000000000000" pitchFamily="2" charset="0"/>
              </a:rPr>
              <a:t>Conflicts of Interest and Conflicts of Commitment </a:t>
            </a:r>
          </a:p>
          <a:p>
            <a:pPr indent="-130622" defTabSz="522488"/>
            <a:r>
              <a:rPr lang="en-US" sz="1600" b="1">
                <a:latin typeface="Montserrat" panose="00000500000000000000" pitchFamily="2" charset="0"/>
              </a:rPr>
              <a:t>Animal Subjects</a:t>
            </a:r>
          </a:p>
          <a:p>
            <a:pPr indent="-130622" defTabSz="522488"/>
            <a:r>
              <a:rPr lang="en-US" sz="1600" b="1">
                <a:latin typeface="Montserrat" panose="00000500000000000000" pitchFamily="2" charset="0"/>
              </a:rPr>
              <a:t>Human Subjects</a:t>
            </a:r>
          </a:p>
          <a:p>
            <a:pPr lvl="1" indent="-130622" defTabSz="522488"/>
            <a:r>
              <a:rPr lang="en-US" sz="1371">
                <a:latin typeface="Montserrat" panose="00000500000000000000" pitchFamily="2" charset="0"/>
              </a:rPr>
              <a:t>NIH and USDA Notices Requiring Reporting of “Dangerous Gain of Function” (DGOF) Research</a:t>
            </a:r>
          </a:p>
        </p:txBody>
      </p:sp>
      <p:sp>
        <p:nvSpPr>
          <p:cNvPr id="5" name="AutoShape 2" descr="University of California, Irvine">
            <a:extLst>
              <a:ext uri="{FF2B5EF4-FFF2-40B4-BE49-F238E27FC236}">
                <a16:creationId xmlns:a16="http://schemas.microsoft.com/office/drawing/2014/main" id="{8B1EEC54-8F30-C3ED-D686-ECC01A13DF2F}"/>
              </a:ext>
            </a:extLst>
          </p:cNvPr>
          <p:cNvSpPr>
            <a:spLocks noChangeAspect="1" noChangeArrowheads="1"/>
          </p:cNvSpPr>
          <p:nvPr/>
        </p:nvSpPr>
        <p:spPr bwMode="auto">
          <a:xfrm>
            <a:off x="1378604" y="591252"/>
            <a:ext cx="242047" cy="2420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2614" tIns="36307" rIns="72614" bIns="36307" numCol="1" anchor="t" anchorCtr="0" compatLnSpc="1">
            <a:prstTxWarp prst="textNoShape">
              <a:avLst/>
            </a:prstTxWarp>
          </a:bodyPr>
          <a:lstStyle/>
          <a:p>
            <a:pPr defTabSz="726097">
              <a:defRPr/>
            </a:pPr>
            <a:endParaRPr lang="en-US" sz="1429">
              <a:solidFill>
                <a:prstClr val="black"/>
              </a:solidFill>
              <a:latin typeface="Calibri" panose="020F0502020204030204"/>
            </a:endParaRPr>
          </a:p>
        </p:txBody>
      </p:sp>
      <p:pic>
        <p:nvPicPr>
          <p:cNvPr id="4" name="Picture 3" descr="A blue and red logo&#10;&#10;Description automatically generated">
            <a:extLst>
              <a:ext uri="{FF2B5EF4-FFF2-40B4-BE49-F238E27FC236}">
                <a16:creationId xmlns:a16="http://schemas.microsoft.com/office/drawing/2014/main" id="{A3B4B9A5-C712-5B74-6F04-C3A4DADF35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37372" y="6312200"/>
            <a:ext cx="1598638" cy="469600"/>
          </a:xfrm>
          <a:prstGeom prst="rect">
            <a:avLst/>
          </a:prstGeom>
        </p:spPr>
      </p:pic>
    </p:spTree>
    <p:extLst>
      <p:ext uri="{BB962C8B-B14F-4D97-AF65-F5344CB8AC3E}">
        <p14:creationId xmlns:p14="http://schemas.microsoft.com/office/powerpoint/2010/main" val="2556368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qr code on a white background&#10;&#10;Description automatically generated">
            <a:extLst>
              <a:ext uri="{FF2B5EF4-FFF2-40B4-BE49-F238E27FC236}">
                <a16:creationId xmlns:a16="http://schemas.microsoft.com/office/drawing/2014/main" id="{344309E4-5542-CBF9-A530-1DE0DAF8341C}"/>
              </a:ext>
            </a:extLst>
          </p:cNvPr>
          <p:cNvPicPr>
            <a:picLocks noChangeAspect="1"/>
          </p:cNvPicPr>
          <p:nvPr/>
        </p:nvPicPr>
        <p:blipFill>
          <a:blip r:embed="rId3"/>
          <a:stretch>
            <a:fillRect/>
          </a:stretch>
        </p:blipFill>
        <p:spPr>
          <a:xfrm>
            <a:off x="10351568" y="4313110"/>
            <a:ext cx="1602686" cy="1550324"/>
          </a:xfrm>
          <a:prstGeom prst="rect">
            <a:avLst/>
          </a:prstGeom>
        </p:spPr>
      </p:pic>
      <p:pic>
        <p:nvPicPr>
          <p:cNvPr id="5" name="Picture 4" descr="A blue square with white letters and a letter in it&#10;&#10;Description automatically generated">
            <a:extLst>
              <a:ext uri="{FF2B5EF4-FFF2-40B4-BE49-F238E27FC236}">
                <a16:creationId xmlns:a16="http://schemas.microsoft.com/office/drawing/2014/main" id="{D2C3497B-202D-4B6D-3717-F8D18B3CFA1A}"/>
              </a:ext>
            </a:extLst>
          </p:cNvPr>
          <p:cNvPicPr>
            <a:picLocks noChangeAspect="1"/>
          </p:cNvPicPr>
          <p:nvPr/>
        </p:nvPicPr>
        <p:blipFill>
          <a:blip r:embed="rId4"/>
          <a:stretch>
            <a:fillRect/>
          </a:stretch>
        </p:blipFill>
        <p:spPr>
          <a:xfrm>
            <a:off x="8786184" y="4487245"/>
            <a:ext cx="1250997" cy="1258961"/>
          </a:xfrm>
          <a:prstGeom prst="rect">
            <a:avLst/>
          </a:prstGeom>
        </p:spPr>
      </p:pic>
      <p:sp>
        <p:nvSpPr>
          <p:cNvPr id="11" name="TextBox 10">
            <a:extLst>
              <a:ext uri="{FF2B5EF4-FFF2-40B4-BE49-F238E27FC236}">
                <a16:creationId xmlns:a16="http://schemas.microsoft.com/office/drawing/2014/main" id="{44CA303E-4A67-72D5-377B-7F028C0B5BDB}"/>
              </a:ext>
            </a:extLst>
          </p:cNvPr>
          <p:cNvSpPr txBox="1"/>
          <p:nvPr/>
        </p:nvSpPr>
        <p:spPr>
          <a:xfrm>
            <a:off x="5956026" y="5863435"/>
            <a:ext cx="1772888" cy="293255"/>
          </a:xfrm>
          <a:prstGeom prst="rect">
            <a:avLst/>
          </a:prstGeom>
          <a:noFill/>
        </p:spPr>
        <p:txBody>
          <a:bodyPr rot="0" spcFirstLastPara="0" vertOverflow="overflow" horzOverflow="overflow" vert="horz" wrap="square" lIns="72614" tIns="36307" rIns="72614" bIns="36307" numCol="1" spcCol="0" rtlCol="0" fromWordArt="0" anchor="t" anchorCtr="0" forceAA="0" compatLnSpc="1">
            <a:prstTxWarp prst="textNoShape">
              <a:avLst/>
            </a:prstTxWarp>
            <a:spAutoFit/>
          </a:bodyPr>
          <a:lstStyle/>
          <a:p>
            <a:pPr algn="ctr" defTabSz="806774"/>
            <a:r>
              <a:rPr lang="en-US" sz="1429" b="1">
                <a:solidFill>
                  <a:prstClr val="black"/>
                </a:solidFill>
                <a:latin typeface="Calibri Light"/>
                <a:cs typeface="Calibri Light"/>
              </a:rPr>
              <a:t>www.cogr.edu</a:t>
            </a:r>
            <a:endParaRPr lang="en-US" sz="1429">
              <a:solidFill>
                <a:prstClr val="black"/>
              </a:solidFill>
              <a:latin typeface="Calibri Light"/>
              <a:cs typeface="Calibri Light"/>
            </a:endParaRPr>
          </a:p>
        </p:txBody>
      </p:sp>
      <p:sp>
        <p:nvSpPr>
          <p:cNvPr id="14" name="TextBox 13">
            <a:extLst>
              <a:ext uri="{FF2B5EF4-FFF2-40B4-BE49-F238E27FC236}">
                <a16:creationId xmlns:a16="http://schemas.microsoft.com/office/drawing/2014/main" id="{3BF01AAB-523E-218B-6034-A045DCB50BFA}"/>
              </a:ext>
            </a:extLst>
          </p:cNvPr>
          <p:cNvSpPr txBox="1"/>
          <p:nvPr/>
        </p:nvSpPr>
        <p:spPr>
          <a:xfrm>
            <a:off x="9129870" y="5924537"/>
            <a:ext cx="2728337" cy="464456"/>
          </a:xfrm>
          <a:prstGeom prst="rect">
            <a:avLst/>
          </a:prstGeom>
          <a:noFill/>
        </p:spPr>
        <p:txBody>
          <a:bodyPr rot="0" spcFirstLastPara="0" vertOverflow="overflow" horzOverflow="overflow" vert="horz" wrap="square" lIns="72614" tIns="36307" rIns="72614" bIns="36307" numCol="1" spcCol="0" rtlCol="0" fromWordArt="0" anchor="t" anchorCtr="0" forceAA="0" compatLnSpc="1">
            <a:prstTxWarp prst="textNoShape">
              <a:avLst/>
            </a:prstTxWarp>
            <a:spAutoFit/>
          </a:bodyPr>
          <a:lstStyle/>
          <a:p>
            <a:pPr algn="ctr" defTabSz="806774"/>
            <a:r>
              <a:rPr lang="en-US" sz="1271" b="1">
                <a:solidFill>
                  <a:prstClr val="black"/>
                </a:solidFill>
                <a:latin typeface="Calibri Light"/>
                <a:cs typeface="Calibri Light"/>
              </a:rPr>
              <a:t>www.linkedin.com/</a:t>
            </a:r>
            <a:endParaRPr lang="en-US" sz="1271">
              <a:solidFill>
                <a:prstClr val="black"/>
              </a:solidFill>
              <a:latin typeface="Calibri" panose="020F0502020204030204"/>
              <a:cs typeface="Calibri" panose="020F0502020204030204"/>
            </a:endParaRPr>
          </a:p>
          <a:p>
            <a:pPr algn="ctr" defTabSz="806774"/>
            <a:r>
              <a:rPr lang="en-US" sz="1271" b="1">
                <a:solidFill>
                  <a:prstClr val="black"/>
                </a:solidFill>
                <a:latin typeface="Calibri Light"/>
                <a:cs typeface="Calibri Light"/>
              </a:rPr>
              <a:t>company/</a:t>
            </a:r>
            <a:r>
              <a:rPr lang="en-US" sz="1271" b="1" err="1">
                <a:solidFill>
                  <a:prstClr val="black"/>
                </a:solidFill>
                <a:latin typeface="Calibri Light"/>
                <a:cs typeface="Calibri Light"/>
              </a:rPr>
              <a:t>cogr</a:t>
            </a:r>
            <a:endParaRPr lang="en-US" sz="1271">
              <a:solidFill>
                <a:prstClr val="black"/>
              </a:solidFill>
              <a:latin typeface="Calibri" panose="020F0502020204030204"/>
              <a:cs typeface="Calibri"/>
            </a:endParaRPr>
          </a:p>
        </p:txBody>
      </p:sp>
      <p:sp>
        <p:nvSpPr>
          <p:cNvPr id="19" name="Title 1">
            <a:extLst>
              <a:ext uri="{FF2B5EF4-FFF2-40B4-BE49-F238E27FC236}">
                <a16:creationId xmlns:a16="http://schemas.microsoft.com/office/drawing/2014/main" id="{2E396397-1D6D-F705-F8E9-773A856AD2CF}"/>
              </a:ext>
            </a:extLst>
          </p:cNvPr>
          <p:cNvSpPr txBox="1">
            <a:spLocks/>
          </p:cNvSpPr>
          <p:nvPr/>
        </p:nvSpPr>
        <p:spPr>
          <a:xfrm>
            <a:off x="1688376" y="1743426"/>
            <a:ext cx="3359197" cy="2690071"/>
          </a:xfrm>
          <a:prstGeom prst="rect">
            <a:avLst/>
          </a:prstGeom>
        </p:spPr>
        <p:txBody>
          <a:bodyPr vert="horz" lIns="72614" tIns="36307" rIns="72614" bIns="36307"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806774"/>
            <a:r>
              <a:rPr lang="en-US" sz="3176" b="1">
                <a:solidFill>
                  <a:srgbClr val="FFFFFF"/>
                </a:solidFill>
                <a:latin typeface="Calibri Light" panose="020F0302020204030204"/>
              </a:rPr>
              <a:t>Title</a:t>
            </a:r>
            <a:br>
              <a:rPr lang="en-US" sz="3176" b="1">
                <a:solidFill>
                  <a:srgbClr val="FFFFFF"/>
                </a:solidFill>
                <a:latin typeface="Calibri Light" panose="020F0302020204030204"/>
              </a:rPr>
            </a:br>
            <a:br>
              <a:rPr lang="en-US" sz="3176" b="1">
                <a:solidFill>
                  <a:srgbClr val="FFFFFF"/>
                </a:solidFill>
                <a:latin typeface="Calibri Light" panose="020F0302020204030204"/>
              </a:rPr>
            </a:br>
            <a:r>
              <a:rPr lang="en-US" sz="3176" b="1">
                <a:solidFill>
                  <a:srgbClr val="FFFFFF"/>
                </a:solidFill>
                <a:latin typeface="Calibri Light" panose="020F0302020204030204"/>
              </a:rPr>
              <a:t>Date</a:t>
            </a:r>
          </a:p>
        </p:txBody>
      </p:sp>
      <p:sp>
        <p:nvSpPr>
          <p:cNvPr id="3" name="Freeform 2">
            <a:extLst>
              <a:ext uri="{FF2B5EF4-FFF2-40B4-BE49-F238E27FC236}">
                <a16:creationId xmlns:a16="http://schemas.microsoft.com/office/drawing/2014/main" id="{DBBB407E-3E7A-DAFE-D257-B7F2D5148E1A}"/>
              </a:ext>
            </a:extLst>
          </p:cNvPr>
          <p:cNvSpPr/>
          <p:nvPr/>
        </p:nvSpPr>
        <p:spPr>
          <a:xfrm>
            <a:off x="-60507" y="-1"/>
            <a:ext cx="3972257" cy="6858000"/>
          </a:xfrm>
          <a:custGeom>
            <a:avLst/>
            <a:gdLst/>
            <a:ahLst/>
            <a:cxnLst/>
            <a:rect l="l" t="t" r="r" b="b"/>
            <a:pathLst>
              <a:path w="5490513" h="10287000">
                <a:moveTo>
                  <a:pt x="0" y="0"/>
                </a:moveTo>
                <a:lnTo>
                  <a:pt x="5490513" y="0"/>
                </a:lnTo>
                <a:lnTo>
                  <a:pt x="5490513" y="10287000"/>
                </a:lnTo>
                <a:lnTo>
                  <a:pt x="0" y="10287000"/>
                </a:lnTo>
                <a:lnTo>
                  <a:pt x="0" y="0"/>
                </a:lnTo>
                <a:close/>
              </a:path>
            </a:pathLst>
          </a:custGeom>
          <a:blipFill>
            <a:blip r:embed="rId5"/>
            <a:stretch>
              <a:fillRect l="-56565" r="-108409"/>
            </a:stretch>
          </a:blipFill>
        </p:spPr>
        <p:txBody>
          <a:bodyPr/>
          <a:lstStyle/>
          <a:p>
            <a:pPr defTabSz="806774">
              <a:defRPr/>
            </a:pPr>
            <a:endParaRPr lang="en-US" sz="1588">
              <a:solidFill>
                <a:prstClr val="black"/>
              </a:solidFill>
              <a:latin typeface="Calibri"/>
            </a:endParaRPr>
          </a:p>
        </p:txBody>
      </p:sp>
      <p:pic>
        <p:nvPicPr>
          <p:cNvPr id="12" name="Picture 11">
            <a:extLst>
              <a:ext uri="{FF2B5EF4-FFF2-40B4-BE49-F238E27FC236}">
                <a16:creationId xmlns:a16="http://schemas.microsoft.com/office/drawing/2014/main" id="{5E4B2FFB-B557-1A02-C2AE-CEAB4811E065}"/>
              </a:ext>
            </a:extLst>
          </p:cNvPr>
          <p:cNvPicPr>
            <a:picLocks noChangeAspect="1"/>
          </p:cNvPicPr>
          <p:nvPr/>
        </p:nvPicPr>
        <p:blipFill>
          <a:blip r:embed="rId6"/>
          <a:stretch>
            <a:fillRect/>
          </a:stretch>
        </p:blipFill>
        <p:spPr>
          <a:xfrm>
            <a:off x="4329722" y="4288259"/>
            <a:ext cx="1675622" cy="1656934"/>
          </a:xfrm>
          <a:prstGeom prst="rect">
            <a:avLst/>
          </a:prstGeom>
        </p:spPr>
      </p:pic>
      <p:pic>
        <p:nvPicPr>
          <p:cNvPr id="15" name="Picture 14">
            <a:extLst>
              <a:ext uri="{FF2B5EF4-FFF2-40B4-BE49-F238E27FC236}">
                <a16:creationId xmlns:a16="http://schemas.microsoft.com/office/drawing/2014/main" id="{243A1301-E6FF-9214-806D-EC6DBF4FAE85}"/>
              </a:ext>
            </a:extLst>
          </p:cNvPr>
          <p:cNvPicPr>
            <a:picLocks noChangeAspect="1"/>
          </p:cNvPicPr>
          <p:nvPr/>
        </p:nvPicPr>
        <p:blipFill>
          <a:blip r:embed="rId7"/>
          <a:stretch>
            <a:fillRect/>
          </a:stretch>
        </p:blipFill>
        <p:spPr>
          <a:xfrm>
            <a:off x="6069489" y="4412991"/>
            <a:ext cx="1706334" cy="1597062"/>
          </a:xfrm>
          <a:prstGeom prst="rect">
            <a:avLst/>
          </a:prstGeom>
        </p:spPr>
      </p:pic>
      <p:pic>
        <p:nvPicPr>
          <p:cNvPr id="10" name="Picture 9">
            <a:extLst>
              <a:ext uri="{FF2B5EF4-FFF2-40B4-BE49-F238E27FC236}">
                <a16:creationId xmlns:a16="http://schemas.microsoft.com/office/drawing/2014/main" id="{731B1598-0EBD-009D-A874-88A2DD6A9B71}"/>
              </a:ext>
            </a:extLst>
          </p:cNvPr>
          <p:cNvPicPr>
            <a:picLocks noChangeAspect="1"/>
          </p:cNvPicPr>
          <p:nvPr/>
        </p:nvPicPr>
        <p:blipFill>
          <a:blip r:embed="rId8"/>
          <a:stretch>
            <a:fillRect/>
          </a:stretch>
        </p:blipFill>
        <p:spPr>
          <a:xfrm>
            <a:off x="5023394" y="1017829"/>
            <a:ext cx="6358145" cy="2172003"/>
          </a:xfrm>
          <a:prstGeom prst="rect">
            <a:avLst/>
          </a:prstGeom>
        </p:spPr>
      </p:pic>
      <p:sp>
        <p:nvSpPr>
          <p:cNvPr id="6" name="Title 1">
            <a:extLst>
              <a:ext uri="{FF2B5EF4-FFF2-40B4-BE49-F238E27FC236}">
                <a16:creationId xmlns:a16="http://schemas.microsoft.com/office/drawing/2014/main" id="{68F0FD96-79FA-00BA-0758-B64A1E022157}"/>
              </a:ext>
            </a:extLst>
          </p:cNvPr>
          <p:cNvSpPr txBox="1">
            <a:spLocks/>
          </p:cNvSpPr>
          <p:nvPr/>
        </p:nvSpPr>
        <p:spPr>
          <a:xfrm>
            <a:off x="125632" y="2492649"/>
            <a:ext cx="3599977" cy="34525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54">
              <a:defRPr/>
            </a:pPr>
            <a:r>
              <a:rPr lang="en-US" sz="6000" b="1" dirty="0">
                <a:solidFill>
                  <a:srgbClr val="FFFFFF"/>
                </a:solidFill>
                <a:latin typeface="Montserrat" panose="00000500000000000000" pitchFamily="2" charset="0"/>
              </a:rPr>
              <a:t>Thank You!</a:t>
            </a:r>
            <a:r>
              <a:rPr lang="en-US" sz="6000" b="1" dirty="0">
                <a:solidFill>
                  <a:schemeClr val="bg1"/>
                </a:solidFill>
                <a:latin typeface="Montserrat" panose="00000500000000000000" pitchFamily="2" charset="0"/>
              </a:rPr>
              <a:t> </a:t>
            </a:r>
          </a:p>
          <a:p>
            <a:pPr algn="ctr" defTabSz="914354">
              <a:defRPr/>
            </a:pPr>
            <a:endParaRPr lang="en-US" sz="6000" b="1" dirty="0">
              <a:solidFill>
                <a:schemeClr val="bg1"/>
              </a:solidFill>
              <a:latin typeface="Montserrat" panose="00000500000000000000" pitchFamily="2" charset="0"/>
            </a:endParaRPr>
          </a:p>
          <a:p>
            <a:pPr algn="ctr" defTabSz="914354">
              <a:defRPr/>
            </a:pPr>
            <a:endParaRPr lang="en-US" sz="6000" b="1" dirty="0">
              <a:solidFill>
                <a:schemeClr val="bg1"/>
              </a:solidFill>
              <a:latin typeface="Montserrat" panose="00000500000000000000" pitchFamily="2" charset="0"/>
            </a:endParaRPr>
          </a:p>
          <a:p>
            <a:pPr algn="ctr" defTabSz="914354">
              <a:defRPr/>
            </a:pPr>
            <a:endParaRPr lang="en-US" sz="2971"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41459018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1037" b="-11037"/>
            </a:stretch>
          </a:blipFill>
        </p:spPr>
        <p:txBody>
          <a:bodyPr/>
          <a:lstStyle/>
          <a:p>
            <a:endParaRPr lang="en-US" sz="1200"/>
          </a:p>
        </p:txBody>
      </p:sp>
      <p:sp>
        <p:nvSpPr>
          <p:cNvPr id="3" name="Freeform 3"/>
          <p:cNvSpPr/>
          <p:nvPr/>
        </p:nvSpPr>
        <p:spPr>
          <a:xfrm>
            <a:off x="0" y="0"/>
            <a:ext cx="12192000" cy="68580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4"/>
            <a:stretch>
              <a:fillRect l="-27141" t="-517392" b="-980825"/>
            </a:stretch>
          </a:blipFill>
        </p:spPr>
        <p:txBody>
          <a:bodyPr/>
          <a:lstStyle/>
          <a:p>
            <a:endParaRPr lang="en-US" sz="1200"/>
          </a:p>
        </p:txBody>
      </p:sp>
      <p:pic>
        <p:nvPicPr>
          <p:cNvPr id="4" name="Picture 3">
            <a:extLst>
              <a:ext uri="{FF2B5EF4-FFF2-40B4-BE49-F238E27FC236}">
                <a16:creationId xmlns:a16="http://schemas.microsoft.com/office/drawing/2014/main" id="{1A98DA1D-585E-88AC-F851-0A7B63B13E49}"/>
              </a:ext>
            </a:extLst>
          </p:cNvPr>
          <p:cNvPicPr>
            <a:picLocks noChangeAspect="1"/>
          </p:cNvPicPr>
          <p:nvPr/>
        </p:nvPicPr>
        <p:blipFill>
          <a:blip r:embed="rId5"/>
          <a:stretch>
            <a:fillRect/>
          </a:stretch>
        </p:blipFill>
        <p:spPr>
          <a:xfrm>
            <a:off x="10515601" y="6330691"/>
            <a:ext cx="1605565" cy="442307"/>
          </a:xfrm>
          <a:prstGeom prst="rect">
            <a:avLst/>
          </a:prstGeom>
        </p:spPr>
      </p:pic>
    </p:spTree>
    <p:extLst>
      <p:ext uri="{BB962C8B-B14F-4D97-AF65-F5344CB8AC3E}">
        <p14:creationId xmlns:p14="http://schemas.microsoft.com/office/powerpoint/2010/main" val="3987992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B4E9-D5D1-53E0-711C-B40CCC53ED91}"/>
              </a:ext>
            </a:extLst>
          </p:cNvPr>
          <p:cNvSpPr>
            <a:spLocks noGrp="1"/>
          </p:cNvSpPr>
          <p:nvPr>
            <p:ph type="title"/>
          </p:nvPr>
        </p:nvSpPr>
        <p:spPr/>
        <p:txBody>
          <a:bodyPr>
            <a:normAutofit fontScale="90000"/>
          </a:bodyPr>
          <a:lstStyle/>
          <a:p>
            <a:pPr algn="ctr"/>
            <a:r>
              <a:rPr lang="en-US" sz="3600" dirty="0">
                <a:latin typeface="Proxima Nova A"/>
              </a:rPr>
              <a:t>Significant Risks Impacting Colleges and Universities due to Changes in Federal Priorities</a:t>
            </a:r>
            <a:br>
              <a:rPr lang="en-US" dirty="0">
                <a:solidFill>
                  <a:schemeClr val="tx1"/>
                </a:solidFill>
              </a:rPr>
            </a:br>
            <a:endParaRPr lang="en-US" dirty="0"/>
          </a:p>
        </p:txBody>
      </p:sp>
      <p:sp>
        <p:nvSpPr>
          <p:cNvPr id="3" name="Content Placeholder 2">
            <a:extLst>
              <a:ext uri="{FF2B5EF4-FFF2-40B4-BE49-F238E27FC236}">
                <a16:creationId xmlns:a16="http://schemas.microsoft.com/office/drawing/2014/main" id="{64741ABF-6810-460E-42BA-4A49B34BE502}"/>
              </a:ext>
            </a:extLst>
          </p:cNvPr>
          <p:cNvSpPr>
            <a:spLocks noGrp="1"/>
          </p:cNvSpPr>
          <p:nvPr>
            <p:ph sz="half" idx="1"/>
          </p:nvPr>
        </p:nvSpPr>
        <p:spPr>
          <a:xfrm>
            <a:off x="838200" y="1299842"/>
            <a:ext cx="3532632" cy="4849495"/>
          </a:xfrm>
        </p:spPr>
        <p:txBody>
          <a:bodyPr>
            <a:normAutofit fontScale="25000" lnSpcReduction="20000"/>
          </a:bodyPr>
          <a:lstStyle/>
          <a:p>
            <a:pPr marL="0" indent="0">
              <a:buNone/>
            </a:pPr>
            <a:r>
              <a:rPr lang="en-US" sz="6800" b="1" u="sng" dirty="0"/>
              <a:t>Key Risks</a:t>
            </a:r>
          </a:p>
          <a:p>
            <a:r>
              <a:rPr lang="en-US" sz="6800" b="1" dirty="0"/>
              <a:t>Immigration Policies and Visa Restrictions</a:t>
            </a:r>
            <a:endParaRPr lang="en-US" sz="6800" b="1" u="sng" dirty="0"/>
          </a:p>
          <a:p>
            <a:pPr>
              <a:spcBef>
                <a:spcPts val="1200"/>
              </a:spcBef>
            </a:pPr>
            <a:r>
              <a:rPr lang="en-US" sz="6800" b="1" dirty="0"/>
              <a:t>Federal Funding Cuts</a:t>
            </a:r>
          </a:p>
          <a:p>
            <a:endParaRPr lang="en-US" sz="6800" b="1" dirty="0"/>
          </a:p>
          <a:p>
            <a:pPr>
              <a:spcBef>
                <a:spcPts val="0"/>
              </a:spcBef>
            </a:pPr>
            <a:endParaRPr lang="en-US" sz="6800" b="1" dirty="0"/>
          </a:p>
          <a:p>
            <a:pPr>
              <a:spcBef>
                <a:spcPts val="600"/>
              </a:spcBef>
            </a:pPr>
            <a:endParaRPr lang="en-US" sz="6800" b="1" dirty="0"/>
          </a:p>
          <a:p>
            <a:pPr>
              <a:spcBef>
                <a:spcPts val="600"/>
              </a:spcBef>
            </a:pPr>
            <a:endParaRPr lang="en-US" sz="6800" b="1" dirty="0"/>
          </a:p>
          <a:p>
            <a:pPr>
              <a:spcBef>
                <a:spcPts val="1200"/>
              </a:spcBef>
            </a:pPr>
            <a:r>
              <a:rPr lang="en-US" sz="6800" b="1" dirty="0"/>
              <a:t>Free Speech and Campus Safety</a:t>
            </a:r>
          </a:p>
          <a:p>
            <a:pPr>
              <a:spcBef>
                <a:spcPts val="600"/>
              </a:spcBef>
            </a:pPr>
            <a:endParaRPr lang="en-US" sz="6800" b="1" dirty="0"/>
          </a:p>
          <a:p>
            <a:pPr>
              <a:spcBef>
                <a:spcPts val="800"/>
              </a:spcBef>
            </a:pPr>
            <a:r>
              <a:rPr lang="en-US" sz="6800" b="1" dirty="0"/>
              <a:t>Diversity and Inclusion Initiatives</a:t>
            </a:r>
          </a:p>
          <a:p>
            <a:pPr>
              <a:spcBef>
                <a:spcPts val="3000"/>
              </a:spcBef>
            </a:pPr>
            <a:r>
              <a:rPr lang="en-US" sz="6800" b="1" dirty="0"/>
              <a:t>Increased Costs to the Institution</a:t>
            </a:r>
          </a:p>
          <a:p>
            <a:pPr>
              <a:spcBef>
                <a:spcPts val="3000"/>
              </a:spcBef>
            </a:pPr>
            <a:r>
              <a:rPr lang="en-US" sz="6800" b="1" dirty="0"/>
              <a:t>Antisemitism</a:t>
            </a:r>
          </a:p>
          <a:p>
            <a:endParaRPr lang="en-US" sz="3300" b="1" dirty="0"/>
          </a:p>
          <a:p>
            <a:endParaRPr lang="en-US" sz="3300" b="1" u="sng" dirty="0"/>
          </a:p>
          <a:p>
            <a:endParaRPr lang="en-US" sz="2400" b="1" u="sng" dirty="0"/>
          </a:p>
          <a:p>
            <a:endParaRPr lang="en-US" sz="2400" b="1" u="sng" dirty="0"/>
          </a:p>
          <a:p>
            <a:endParaRPr lang="en-US" sz="2400" b="1" u="sng" dirty="0"/>
          </a:p>
        </p:txBody>
      </p:sp>
      <p:sp>
        <p:nvSpPr>
          <p:cNvPr id="4" name="Content Placeholder 3">
            <a:extLst>
              <a:ext uri="{FF2B5EF4-FFF2-40B4-BE49-F238E27FC236}">
                <a16:creationId xmlns:a16="http://schemas.microsoft.com/office/drawing/2014/main" id="{1E3018ED-EA86-0237-15ED-1E9FB499B995}"/>
              </a:ext>
            </a:extLst>
          </p:cNvPr>
          <p:cNvSpPr>
            <a:spLocks noGrp="1"/>
          </p:cNvSpPr>
          <p:nvPr>
            <p:ph sz="half" idx="2"/>
          </p:nvPr>
        </p:nvSpPr>
        <p:spPr>
          <a:xfrm>
            <a:off x="4370832" y="1222118"/>
            <a:ext cx="6982968" cy="5004945"/>
          </a:xfrm>
        </p:spPr>
        <p:txBody>
          <a:bodyPr>
            <a:noAutofit/>
          </a:bodyPr>
          <a:lstStyle/>
          <a:p>
            <a:pPr marL="0" indent="0">
              <a:buNone/>
            </a:pPr>
            <a:r>
              <a:rPr lang="en-US" sz="1700" b="1" u="sng" dirty="0"/>
              <a:t>Impact</a:t>
            </a:r>
          </a:p>
          <a:p>
            <a:pPr>
              <a:spcBef>
                <a:spcPts val="600"/>
              </a:spcBef>
            </a:pPr>
            <a:r>
              <a:rPr lang="en-US" sz="1500" dirty="0"/>
              <a:t>Decline in international student enrollment and faculty diversity</a:t>
            </a:r>
          </a:p>
          <a:p>
            <a:pPr>
              <a:spcBef>
                <a:spcPts val="0"/>
              </a:spcBef>
            </a:pPr>
            <a:r>
              <a:rPr lang="en-US" sz="1500" dirty="0"/>
              <a:t>Loss of tuition revenue from international students</a:t>
            </a:r>
          </a:p>
          <a:p>
            <a:r>
              <a:rPr lang="en-US" sz="1500" dirty="0"/>
              <a:t>Reductions in research grants and student aid</a:t>
            </a:r>
          </a:p>
          <a:p>
            <a:pPr>
              <a:spcBef>
                <a:spcPts val="0"/>
              </a:spcBef>
            </a:pPr>
            <a:r>
              <a:rPr lang="en-US" sz="1500" dirty="0"/>
              <a:t>Grant terminations</a:t>
            </a:r>
          </a:p>
          <a:p>
            <a:pPr>
              <a:spcBef>
                <a:spcPts val="0"/>
              </a:spcBef>
            </a:pPr>
            <a:r>
              <a:rPr lang="en-US" sz="1500" dirty="0"/>
              <a:t>Low volume of approvals and continuations of federal grants</a:t>
            </a:r>
          </a:p>
          <a:p>
            <a:pPr>
              <a:spcBef>
                <a:spcPts val="0"/>
              </a:spcBef>
            </a:pPr>
            <a:r>
              <a:rPr lang="en-US" sz="1500" dirty="0"/>
              <a:t>Changes in Federal Funding Priorities</a:t>
            </a:r>
          </a:p>
          <a:p>
            <a:pPr>
              <a:spcBef>
                <a:spcPts val="0"/>
              </a:spcBef>
            </a:pPr>
            <a:r>
              <a:rPr lang="en-US" sz="1500" dirty="0"/>
              <a:t>Loss of critical research collaborations and resources</a:t>
            </a:r>
          </a:p>
          <a:p>
            <a:pPr>
              <a:spcBef>
                <a:spcPts val="0"/>
              </a:spcBef>
            </a:pPr>
            <a:r>
              <a:rPr lang="en-US" sz="1500" dirty="0"/>
              <a:t>Capping of indirect cost recoveries</a:t>
            </a:r>
          </a:p>
          <a:p>
            <a:r>
              <a:rPr lang="en-US" sz="1500" dirty="0"/>
              <a:t>Increased tensions and potential liability from protests</a:t>
            </a:r>
          </a:p>
          <a:p>
            <a:pPr>
              <a:spcBef>
                <a:spcPts val="0"/>
              </a:spcBef>
            </a:pPr>
            <a:r>
              <a:rPr lang="en-US" sz="1500" dirty="0"/>
              <a:t>Navigating free speech while ensuring campus safety</a:t>
            </a:r>
          </a:p>
          <a:p>
            <a:pPr>
              <a:lnSpc>
                <a:spcPct val="100000"/>
              </a:lnSpc>
            </a:pPr>
            <a:r>
              <a:rPr lang="en-US" sz="1500" dirty="0"/>
              <a:t>Increased scrutiny of diversity efforts leading to fines, loss of program funding, and potential litigation</a:t>
            </a:r>
          </a:p>
          <a:p>
            <a:pPr>
              <a:lnSpc>
                <a:spcPct val="100000"/>
              </a:lnSpc>
              <a:spcBef>
                <a:spcPts val="0"/>
              </a:spcBef>
            </a:pPr>
            <a:r>
              <a:rPr lang="en-US" sz="1500" dirty="0"/>
              <a:t>Risks to equitable educational environments</a:t>
            </a:r>
          </a:p>
          <a:p>
            <a:r>
              <a:rPr lang="en-US" sz="1500" dirty="0"/>
              <a:t>Severance payments for layoffs</a:t>
            </a:r>
          </a:p>
          <a:p>
            <a:pPr>
              <a:spcBef>
                <a:spcPts val="0"/>
              </a:spcBef>
            </a:pPr>
            <a:r>
              <a:rPr lang="en-US" sz="1500" dirty="0"/>
              <a:t>Increased operating and capital costs due to tariffs</a:t>
            </a:r>
          </a:p>
          <a:p>
            <a:pPr>
              <a:spcBef>
                <a:spcPts val="0"/>
              </a:spcBef>
            </a:pPr>
            <a:r>
              <a:rPr lang="en-US" sz="1500" dirty="0"/>
              <a:t>Threats to tax-exempt status</a:t>
            </a:r>
          </a:p>
          <a:p>
            <a:pPr>
              <a:spcBef>
                <a:spcPts val="0"/>
              </a:spcBef>
            </a:pPr>
            <a:endParaRPr lang="en-US" sz="1500" dirty="0"/>
          </a:p>
          <a:p>
            <a:pPr>
              <a:spcBef>
                <a:spcPts val="0"/>
              </a:spcBef>
            </a:pPr>
            <a:r>
              <a:rPr lang="en-US" sz="1500" dirty="0"/>
              <a:t>Hostile environment for Jewish students, impacting their mental health</a:t>
            </a:r>
          </a:p>
          <a:p>
            <a:pPr>
              <a:spcBef>
                <a:spcPts val="0"/>
              </a:spcBef>
            </a:pPr>
            <a:r>
              <a:rPr lang="en-US" sz="1500" dirty="0"/>
              <a:t>Increased polarization and tensions</a:t>
            </a:r>
          </a:p>
          <a:p>
            <a:pPr>
              <a:spcBef>
                <a:spcPts val="0"/>
              </a:spcBef>
            </a:pPr>
            <a:r>
              <a:rPr lang="en-US" sz="1500" dirty="0"/>
              <a:t>Investigations or lawsuits against the institution</a:t>
            </a:r>
          </a:p>
          <a:p>
            <a:pPr>
              <a:spcBef>
                <a:spcPts val="0"/>
              </a:spcBef>
            </a:pPr>
            <a:endParaRPr lang="en-US" sz="1500" dirty="0"/>
          </a:p>
        </p:txBody>
      </p:sp>
    </p:spTree>
    <p:extLst>
      <p:ext uri="{BB962C8B-B14F-4D97-AF65-F5344CB8AC3E}">
        <p14:creationId xmlns:p14="http://schemas.microsoft.com/office/powerpoint/2010/main" val="2443351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2EAC-E147-891A-5A9B-7CAD29276BDD}"/>
              </a:ext>
            </a:extLst>
          </p:cNvPr>
          <p:cNvSpPr>
            <a:spLocks noGrp="1"/>
          </p:cNvSpPr>
          <p:nvPr>
            <p:ph type="title"/>
          </p:nvPr>
        </p:nvSpPr>
        <p:spPr>
          <a:xfrm>
            <a:off x="839788" y="237109"/>
            <a:ext cx="10515600" cy="1325563"/>
          </a:xfrm>
        </p:spPr>
        <p:txBody>
          <a:bodyPr>
            <a:noAutofit/>
          </a:bodyPr>
          <a:lstStyle/>
          <a:p>
            <a:pPr algn="ctr"/>
            <a:r>
              <a:rPr lang="en-US" sz="3600" dirty="0"/>
              <a:t>A Closer Look at the Impacts from Federal Research Funding Cuts – The Johns Hopkins University</a:t>
            </a:r>
          </a:p>
        </p:txBody>
      </p:sp>
      <p:sp>
        <p:nvSpPr>
          <p:cNvPr id="3" name="Text Placeholder 2">
            <a:extLst>
              <a:ext uri="{FF2B5EF4-FFF2-40B4-BE49-F238E27FC236}">
                <a16:creationId xmlns:a16="http://schemas.microsoft.com/office/drawing/2014/main" id="{22388637-6E53-D8A6-8229-B921615A2389}"/>
              </a:ext>
            </a:extLst>
          </p:cNvPr>
          <p:cNvSpPr>
            <a:spLocks noGrp="1"/>
          </p:cNvSpPr>
          <p:nvPr>
            <p:ph type="body" idx="1"/>
          </p:nvPr>
        </p:nvSpPr>
        <p:spPr/>
        <p:txBody>
          <a:bodyPr>
            <a:normAutofit/>
          </a:bodyPr>
          <a:lstStyle/>
          <a:p>
            <a:pPr algn="ctr"/>
            <a:r>
              <a:rPr lang="en-US" dirty="0"/>
              <a:t>Sponsored Revenue – FY2024 vs FY2025 (3.3% Decrease - Federal)</a:t>
            </a:r>
          </a:p>
        </p:txBody>
      </p:sp>
      <p:graphicFrame>
        <p:nvGraphicFramePr>
          <p:cNvPr id="9" name="Content Placeholder 8">
            <a:extLst>
              <a:ext uri="{FF2B5EF4-FFF2-40B4-BE49-F238E27FC236}">
                <a16:creationId xmlns:a16="http://schemas.microsoft.com/office/drawing/2014/main" id="{4FAAA8D0-367A-0225-7D30-0BEB12524468}"/>
              </a:ext>
            </a:extLst>
          </p:cNvPr>
          <p:cNvGraphicFramePr>
            <a:graphicFrameLocks noGrp="1"/>
          </p:cNvGraphicFramePr>
          <p:nvPr>
            <p:ph sz="half" idx="2"/>
            <p:extLst>
              <p:ext uri="{D42A27DB-BD31-4B8C-83A1-F6EECF244321}">
                <p14:modId xmlns:p14="http://schemas.microsoft.com/office/powerpoint/2010/main" val="2037146257"/>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E620E601-22CF-343F-E00A-3AB4EB436507}"/>
              </a:ext>
            </a:extLst>
          </p:cNvPr>
          <p:cNvSpPr>
            <a:spLocks noGrp="1"/>
          </p:cNvSpPr>
          <p:nvPr>
            <p:ph type="body" sz="quarter" idx="3"/>
          </p:nvPr>
        </p:nvSpPr>
        <p:spPr/>
        <p:txBody>
          <a:bodyPr>
            <a:normAutofit/>
          </a:bodyPr>
          <a:lstStyle/>
          <a:p>
            <a:pPr algn="ctr"/>
            <a:r>
              <a:rPr lang="en-US" dirty="0"/>
              <a:t>New Awards – Funded Amounts (56% Decrease - Federal)</a:t>
            </a:r>
          </a:p>
        </p:txBody>
      </p:sp>
      <p:graphicFrame>
        <p:nvGraphicFramePr>
          <p:cNvPr id="13" name="Content Placeholder 12">
            <a:extLst>
              <a:ext uri="{FF2B5EF4-FFF2-40B4-BE49-F238E27FC236}">
                <a16:creationId xmlns:a16="http://schemas.microsoft.com/office/drawing/2014/main" id="{AB7C5B47-8155-FF99-1B9A-50C90A0B652E}"/>
              </a:ext>
            </a:extLst>
          </p:cNvPr>
          <p:cNvGraphicFramePr>
            <a:graphicFrameLocks noGrp="1"/>
          </p:cNvGraphicFramePr>
          <p:nvPr>
            <p:ph sz="quarter" idx="4"/>
            <p:extLst>
              <p:ext uri="{D42A27DB-BD31-4B8C-83A1-F6EECF244321}">
                <p14:modId xmlns:p14="http://schemas.microsoft.com/office/powerpoint/2010/main" val="3621141918"/>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3691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B96F59-5802-D4AE-973F-2EF4BBCA5886}"/>
              </a:ext>
            </a:extLst>
          </p:cNvPr>
          <p:cNvSpPr>
            <a:spLocks noGrp="1"/>
          </p:cNvSpPr>
          <p:nvPr>
            <p:ph type="title"/>
          </p:nvPr>
        </p:nvSpPr>
        <p:spPr>
          <a:xfrm>
            <a:off x="838200" y="365125"/>
            <a:ext cx="10515600" cy="1325563"/>
          </a:xfrm>
        </p:spPr>
        <p:txBody>
          <a:bodyPr>
            <a:normAutofit/>
          </a:bodyPr>
          <a:lstStyle/>
          <a:p>
            <a:pPr algn="ctr"/>
            <a:r>
              <a:rPr lang="en-US" sz="4400" b="1" dirty="0">
                <a:latin typeface="Proxima Nova A"/>
              </a:rPr>
              <a:t>Agenda</a:t>
            </a:r>
            <a:endParaRPr lang="en-US" sz="3200" b="1" dirty="0">
              <a:solidFill>
                <a:srgbClr val="000000"/>
              </a:solidFill>
              <a:latin typeface="Proxima Nova A"/>
              <a:ea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F9BB19C7-D5D7-5255-F084-A4296370EAD7}"/>
              </a:ext>
            </a:extLst>
          </p:cNvPr>
          <p:cNvSpPr>
            <a:spLocks noGrp="1"/>
          </p:cNvSpPr>
          <p:nvPr>
            <p:ph idx="1"/>
          </p:nvPr>
        </p:nvSpPr>
        <p:spPr>
          <a:xfrm>
            <a:off x="838200" y="1571625"/>
            <a:ext cx="10515600" cy="4351338"/>
          </a:xfrm>
        </p:spPr>
        <p:txBody>
          <a:bodyPr>
            <a:normAutofit lnSpcReduction="10000"/>
          </a:bodyPr>
          <a:lstStyle/>
          <a:p>
            <a:pPr>
              <a:buFont typeface="Wingdings" panose="05000000000000000000" pitchFamily="2" charset="2"/>
              <a:buChar char="Ø"/>
            </a:pPr>
            <a:r>
              <a:rPr lang="en-US" sz="2800" dirty="0">
                <a:solidFill>
                  <a:schemeClr val="tx1"/>
                </a:solidFill>
              </a:rPr>
              <a:t>Speaker Introductions</a:t>
            </a:r>
          </a:p>
          <a:p>
            <a:pPr>
              <a:buFont typeface="Wingdings" panose="05000000000000000000" pitchFamily="2" charset="2"/>
              <a:buChar char="Ø"/>
            </a:pPr>
            <a:r>
              <a:rPr lang="en-US" sz="2800" dirty="0">
                <a:solidFill>
                  <a:schemeClr val="tx1"/>
                </a:solidFill>
              </a:rPr>
              <a:t>Overview </a:t>
            </a:r>
            <a:r>
              <a:rPr lang="en-US" dirty="0"/>
              <a:t>of federal research policy changes under the new administration</a:t>
            </a:r>
            <a:endParaRPr lang="en-US" sz="2800" dirty="0">
              <a:solidFill>
                <a:schemeClr val="tx1"/>
              </a:solidFill>
            </a:endParaRPr>
          </a:p>
          <a:p>
            <a:pPr>
              <a:buFont typeface="Wingdings" panose="05000000000000000000" pitchFamily="2" charset="2"/>
              <a:buChar char="Ø"/>
            </a:pPr>
            <a:r>
              <a:rPr lang="en-US" sz="2800" dirty="0">
                <a:solidFill>
                  <a:schemeClr val="tx1"/>
                </a:solidFill>
              </a:rPr>
              <a:t>Significant risks </a:t>
            </a:r>
            <a:r>
              <a:rPr lang="en-US" dirty="0"/>
              <a:t>i</a:t>
            </a:r>
            <a:r>
              <a:rPr lang="en-US" sz="2800" dirty="0">
                <a:solidFill>
                  <a:schemeClr val="tx1"/>
                </a:solidFill>
              </a:rPr>
              <a:t>mpacting </a:t>
            </a:r>
            <a:r>
              <a:rPr lang="en-US" dirty="0"/>
              <a:t>c</a:t>
            </a:r>
            <a:r>
              <a:rPr lang="en-US" sz="2800" dirty="0">
                <a:solidFill>
                  <a:schemeClr val="tx1"/>
                </a:solidFill>
              </a:rPr>
              <a:t>olleges and universities due to changes in Federal priorities</a:t>
            </a:r>
          </a:p>
          <a:p>
            <a:pPr>
              <a:buFont typeface="Wingdings" panose="05000000000000000000" pitchFamily="2" charset="2"/>
              <a:buChar char="Ø"/>
            </a:pPr>
            <a:r>
              <a:rPr lang="en-US" sz="2800" dirty="0">
                <a:solidFill>
                  <a:schemeClr val="tx1"/>
                </a:solidFill>
              </a:rPr>
              <a:t>Consideration of federal transition risks in the risk assessment and audit plan development processes</a:t>
            </a:r>
          </a:p>
          <a:p>
            <a:pPr>
              <a:buFont typeface="Wingdings" panose="05000000000000000000" pitchFamily="2" charset="2"/>
              <a:buChar char="Ø"/>
            </a:pPr>
            <a:r>
              <a:rPr lang="en-US" dirty="0"/>
              <a:t>Proposed testing strategy to assess institutional compliance with applicable termination clauses in grant agreements terminated by the federal government.</a:t>
            </a:r>
            <a:endParaRPr lang="en-US" sz="2800" b="1" dirty="0">
              <a:solidFill>
                <a:schemeClr val="tx1"/>
              </a:solidFill>
            </a:endParaRPr>
          </a:p>
          <a:p>
            <a:pPr>
              <a:buFont typeface="Wingdings" panose="05000000000000000000" pitchFamily="2" charset="2"/>
              <a:buChar char="Ø"/>
            </a:pPr>
            <a:endParaRPr lang="en-US" sz="2800" b="1" dirty="0">
              <a:solidFill>
                <a:schemeClr val="tx1"/>
              </a:solidFill>
            </a:endParaRPr>
          </a:p>
          <a:p>
            <a:endParaRPr lang="en-US" dirty="0"/>
          </a:p>
        </p:txBody>
      </p:sp>
    </p:spTree>
    <p:extLst>
      <p:ext uri="{BB962C8B-B14F-4D97-AF65-F5344CB8AC3E}">
        <p14:creationId xmlns:p14="http://schemas.microsoft.com/office/powerpoint/2010/main" val="3409765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5DF8-9131-7D19-FB05-138A70E70225}"/>
              </a:ext>
            </a:extLst>
          </p:cNvPr>
          <p:cNvSpPr>
            <a:spLocks noGrp="1"/>
          </p:cNvSpPr>
          <p:nvPr>
            <p:ph type="title"/>
          </p:nvPr>
        </p:nvSpPr>
        <p:spPr>
          <a:xfrm>
            <a:off x="930148" y="56884"/>
            <a:ext cx="10515600" cy="1325563"/>
          </a:xfrm>
        </p:spPr>
        <p:txBody>
          <a:bodyPr anchor="t">
            <a:noAutofit/>
          </a:bodyPr>
          <a:lstStyle/>
          <a:p>
            <a:pPr algn="ctr"/>
            <a:r>
              <a:rPr lang="en-US" sz="2800" dirty="0"/>
              <a:t>A Closer Look at the Impacts from Research Funding Cuts – The Johns Hopkins University (cont’d)</a:t>
            </a:r>
          </a:p>
        </p:txBody>
      </p:sp>
      <p:graphicFrame>
        <p:nvGraphicFramePr>
          <p:cNvPr id="6" name="Table 5">
            <a:extLst>
              <a:ext uri="{FF2B5EF4-FFF2-40B4-BE49-F238E27FC236}">
                <a16:creationId xmlns:a16="http://schemas.microsoft.com/office/drawing/2014/main" id="{EBB62773-18F0-83E7-0007-790BC82777B6}"/>
              </a:ext>
            </a:extLst>
          </p:cNvPr>
          <p:cNvGraphicFramePr>
            <a:graphicFrameLocks noGrp="1"/>
          </p:cNvGraphicFramePr>
          <p:nvPr/>
        </p:nvGraphicFramePr>
        <p:xfrm>
          <a:off x="472440" y="1780370"/>
          <a:ext cx="5715508" cy="2545758"/>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1013779779"/>
                    </a:ext>
                  </a:extLst>
                </a:gridCol>
                <a:gridCol w="822960">
                  <a:extLst>
                    <a:ext uri="{9D8B030D-6E8A-4147-A177-3AD203B41FA5}">
                      <a16:colId xmlns:a16="http://schemas.microsoft.com/office/drawing/2014/main" val="2587203920"/>
                    </a:ext>
                  </a:extLst>
                </a:gridCol>
                <a:gridCol w="869188">
                  <a:extLst>
                    <a:ext uri="{9D8B030D-6E8A-4147-A177-3AD203B41FA5}">
                      <a16:colId xmlns:a16="http://schemas.microsoft.com/office/drawing/2014/main" val="2681743932"/>
                    </a:ext>
                  </a:extLst>
                </a:gridCol>
                <a:gridCol w="914400">
                  <a:extLst>
                    <a:ext uri="{9D8B030D-6E8A-4147-A177-3AD203B41FA5}">
                      <a16:colId xmlns:a16="http://schemas.microsoft.com/office/drawing/2014/main" val="1020545460"/>
                    </a:ext>
                  </a:extLst>
                </a:gridCol>
                <a:gridCol w="914400">
                  <a:extLst>
                    <a:ext uri="{9D8B030D-6E8A-4147-A177-3AD203B41FA5}">
                      <a16:colId xmlns:a16="http://schemas.microsoft.com/office/drawing/2014/main" val="4225889956"/>
                    </a:ext>
                  </a:extLst>
                </a:gridCol>
              </a:tblGrid>
              <a:tr h="320040">
                <a:tc rowSpan="2">
                  <a:txBody>
                    <a:bodyPr/>
                    <a:lstStyle/>
                    <a:p>
                      <a:pPr algn="ctr"/>
                      <a:r>
                        <a:rPr lang="en-US" dirty="0"/>
                        <a:t>Sponsor Type</a:t>
                      </a:r>
                    </a:p>
                  </a:txBody>
                  <a:tcPr anchor="ctr"/>
                </a:tc>
                <a:tc gridSpan="2">
                  <a:txBody>
                    <a:bodyPr/>
                    <a:lstStyle/>
                    <a:p>
                      <a:pPr algn="ctr"/>
                      <a:r>
                        <a:rPr lang="en-US" dirty="0"/>
                        <a:t>Proposals Submitted</a:t>
                      </a:r>
                    </a:p>
                  </a:txBody>
                  <a:tcPr/>
                </a:tc>
                <a:tc hMerge="1">
                  <a:txBody>
                    <a:bodyPr/>
                    <a:lstStyle/>
                    <a:p>
                      <a:endParaRPr lang="en-US"/>
                    </a:p>
                  </a:txBody>
                  <a:tcPr/>
                </a:tc>
                <a:tc gridSpan="2">
                  <a:txBody>
                    <a:bodyPr/>
                    <a:lstStyle/>
                    <a:p>
                      <a:pPr algn="ctr"/>
                      <a:r>
                        <a:rPr lang="en-US" dirty="0"/>
                        <a:t>Awards Received</a:t>
                      </a:r>
                    </a:p>
                  </a:txBody>
                  <a:tcPr/>
                </a:tc>
                <a:tc hMerge="1">
                  <a:txBody>
                    <a:bodyPr/>
                    <a:lstStyle/>
                    <a:p>
                      <a:endParaRPr lang="en-US"/>
                    </a:p>
                  </a:txBody>
                  <a:tcPr/>
                </a:tc>
                <a:extLst>
                  <a:ext uri="{0D108BD9-81ED-4DB2-BD59-A6C34878D82A}">
                    <a16:rowId xmlns:a16="http://schemas.microsoft.com/office/drawing/2014/main" val="2880420337"/>
                  </a:ext>
                </a:extLst>
              </a:tr>
              <a:tr h="320040">
                <a:tc vMerge="1">
                  <a:txBody>
                    <a:bodyPr/>
                    <a:lstStyle/>
                    <a:p>
                      <a:endParaRPr lang="en-US"/>
                    </a:p>
                  </a:txBody>
                  <a:tcPr/>
                </a:tc>
                <a:tc>
                  <a:txBody>
                    <a:bodyPr/>
                    <a:lstStyle/>
                    <a:p>
                      <a:pPr algn="ctr"/>
                      <a:r>
                        <a:rPr lang="en-US" dirty="0">
                          <a:solidFill>
                            <a:schemeClr val="bg1"/>
                          </a:solidFill>
                        </a:rPr>
                        <a:t>Jul 24</a:t>
                      </a:r>
                    </a:p>
                  </a:txBody>
                  <a:tcPr>
                    <a:solidFill>
                      <a:schemeClr val="accent1"/>
                    </a:solidFill>
                  </a:tcPr>
                </a:tc>
                <a:tc>
                  <a:txBody>
                    <a:bodyPr/>
                    <a:lstStyle/>
                    <a:p>
                      <a:pPr algn="ctr"/>
                      <a:r>
                        <a:rPr lang="en-US" dirty="0">
                          <a:solidFill>
                            <a:schemeClr val="bg1"/>
                          </a:solidFill>
                        </a:rPr>
                        <a:t>Jul 25</a:t>
                      </a:r>
                    </a:p>
                  </a:txBody>
                  <a:tcPr>
                    <a:solidFill>
                      <a:schemeClr val="accent1"/>
                    </a:solidFill>
                  </a:tcPr>
                </a:tc>
                <a:tc>
                  <a:txBody>
                    <a:bodyPr/>
                    <a:lstStyle/>
                    <a:p>
                      <a:pPr algn="ctr"/>
                      <a:r>
                        <a:rPr lang="en-US" dirty="0">
                          <a:solidFill>
                            <a:schemeClr val="bg1"/>
                          </a:solidFill>
                        </a:rPr>
                        <a:t>Jul 24</a:t>
                      </a:r>
                    </a:p>
                  </a:txBody>
                  <a:tcPr>
                    <a:solidFill>
                      <a:schemeClr val="accent1"/>
                    </a:solidFill>
                  </a:tcPr>
                </a:tc>
                <a:tc>
                  <a:txBody>
                    <a:bodyPr/>
                    <a:lstStyle/>
                    <a:p>
                      <a:pPr algn="ctr"/>
                      <a:r>
                        <a:rPr lang="en-US" dirty="0">
                          <a:solidFill>
                            <a:schemeClr val="bg1"/>
                          </a:solidFill>
                        </a:rPr>
                        <a:t>Jul 25</a:t>
                      </a:r>
                    </a:p>
                  </a:txBody>
                  <a:tcPr>
                    <a:solidFill>
                      <a:schemeClr val="accent1"/>
                    </a:solidFill>
                  </a:tcPr>
                </a:tc>
                <a:extLst>
                  <a:ext uri="{0D108BD9-81ED-4DB2-BD59-A6C34878D82A}">
                    <a16:rowId xmlns:a16="http://schemas.microsoft.com/office/drawing/2014/main" val="3105172124"/>
                  </a:ext>
                </a:extLst>
              </a:tr>
              <a:tr h="370840">
                <a:tc>
                  <a:txBody>
                    <a:bodyPr/>
                    <a:lstStyle/>
                    <a:p>
                      <a:r>
                        <a:rPr lang="en-US" sz="1600" dirty="0"/>
                        <a:t>Federal</a:t>
                      </a:r>
                    </a:p>
                  </a:txBody>
                  <a:tcPr/>
                </a:tc>
                <a:tc>
                  <a:txBody>
                    <a:bodyPr/>
                    <a:lstStyle/>
                    <a:p>
                      <a:pPr algn="ctr"/>
                      <a:r>
                        <a:rPr lang="en-US" dirty="0"/>
                        <a:t>257</a:t>
                      </a:r>
                    </a:p>
                  </a:txBody>
                  <a:tcPr/>
                </a:tc>
                <a:tc>
                  <a:txBody>
                    <a:bodyPr/>
                    <a:lstStyle/>
                    <a:p>
                      <a:pPr algn="ctr"/>
                      <a:r>
                        <a:rPr lang="en-US" dirty="0"/>
                        <a:t>222</a:t>
                      </a:r>
                    </a:p>
                  </a:txBody>
                  <a:tcPr/>
                </a:tc>
                <a:tc>
                  <a:txBody>
                    <a:bodyPr/>
                    <a:lstStyle/>
                    <a:p>
                      <a:pPr algn="ctr"/>
                      <a:r>
                        <a:rPr lang="en-US" dirty="0"/>
                        <a:t>65</a:t>
                      </a:r>
                    </a:p>
                  </a:txBody>
                  <a:tcPr/>
                </a:tc>
                <a:tc>
                  <a:txBody>
                    <a:bodyPr/>
                    <a:lstStyle/>
                    <a:p>
                      <a:pPr algn="ctr"/>
                      <a:r>
                        <a:rPr lang="en-US" dirty="0"/>
                        <a:t>46</a:t>
                      </a:r>
                    </a:p>
                  </a:txBody>
                  <a:tcPr/>
                </a:tc>
                <a:extLst>
                  <a:ext uri="{0D108BD9-81ED-4DB2-BD59-A6C34878D82A}">
                    <a16:rowId xmlns:a16="http://schemas.microsoft.com/office/drawing/2014/main" val="35586185"/>
                  </a:ext>
                </a:extLst>
              </a:tr>
              <a:tr h="427398">
                <a:tc>
                  <a:txBody>
                    <a:bodyPr/>
                    <a:lstStyle/>
                    <a:p>
                      <a:r>
                        <a:rPr lang="en-US" sz="1600" dirty="0"/>
                        <a:t>Federal Pass-Through</a:t>
                      </a:r>
                    </a:p>
                  </a:txBody>
                  <a:tcPr/>
                </a:tc>
                <a:tc>
                  <a:txBody>
                    <a:bodyPr/>
                    <a:lstStyle/>
                    <a:p>
                      <a:pPr algn="ctr"/>
                      <a:r>
                        <a:rPr lang="en-US" dirty="0"/>
                        <a:t>147</a:t>
                      </a:r>
                    </a:p>
                  </a:txBody>
                  <a:tcPr/>
                </a:tc>
                <a:tc>
                  <a:txBody>
                    <a:bodyPr/>
                    <a:lstStyle/>
                    <a:p>
                      <a:pPr algn="ctr"/>
                      <a:r>
                        <a:rPr lang="en-US" dirty="0"/>
                        <a:t>110</a:t>
                      </a:r>
                    </a:p>
                  </a:txBody>
                  <a:tcPr/>
                </a:tc>
                <a:tc>
                  <a:txBody>
                    <a:bodyPr/>
                    <a:lstStyle/>
                    <a:p>
                      <a:pPr algn="ctr"/>
                      <a:r>
                        <a:rPr lang="en-US" dirty="0"/>
                        <a:t>57</a:t>
                      </a:r>
                    </a:p>
                  </a:txBody>
                  <a:tcPr/>
                </a:tc>
                <a:tc>
                  <a:txBody>
                    <a:bodyPr/>
                    <a:lstStyle/>
                    <a:p>
                      <a:pPr algn="ctr"/>
                      <a:r>
                        <a:rPr lang="en-US" dirty="0"/>
                        <a:t>23</a:t>
                      </a:r>
                    </a:p>
                  </a:txBody>
                  <a:tcPr/>
                </a:tc>
                <a:extLst>
                  <a:ext uri="{0D108BD9-81ED-4DB2-BD59-A6C34878D82A}">
                    <a16:rowId xmlns:a16="http://schemas.microsoft.com/office/drawing/2014/main" val="2654759703"/>
                  </a:ext>
                </a:extLst>
              </a:tr>
              <a:tr h="370840">
                <a:tc>
                  <a:txBody>
                    <a:bodyPr/>
                    <a:lstStyle/>
                    <a:p>
                      <a:r>
                        <a:rPr lang="en-US" sz="1600" dirty="0"/>
                        <a:t>Non-Federal</a:t>
                      </a:r>
                    </a:p>
                  </a:txBody>
                  <a:tcPr/>
                </a:tc>
                <a:tc>
                  <a:txBody>
                    <a:bodyPr/>
                    <a:lstStyle/>
                    <a:p>
                      <a:pPr algn="ctr"/>
                      <a:r>
                        <a:rPr lang="en-US" dirty="0"/>
                        <a:t>277</a:t>
                      </a:r>
                    </a:p>
                  </a:txBody>
                  <a:tcPr/>
                </a:tc>
                <a:tc>
                  <a:txBody>
                    <a:bodyPr/>
                    <a:lstStyle/>
                    <a:p>
                      <a:pPr algn="ctr"/>
                      <a:r>
                        <a:rPr lang="en-US" dirty="0"/>
                        <a:t>364</a:t>
                      </a:r>
                    </a:p>
                  </a:txBody>
                  <a:tcPr/>
                </a:tc>
                <a:tc>
                  <a:txBody>
                    <a:bodyPr/>
                    <a:lstStyle/>
                    <a:p>
                      <a:pPr algn="ctr"/>
                      <a:r>
                        <a:rPr lang="en-US" dirty="0"/>
                        <a:t>189</a:t>
                      </a:r>
                    </a:p>
                  </a:txBody>
                  <a:tcPr/>
                </a:tc>
                <a:tc>
                  <a:txBody>
                    <a:bodyPr/>
                    <a:lstStyle/>
                    <a:p>
                      <a:pPr algn="ctr"/>
                      <a:r>
                        <a:rPr lang="en-US" dirty="0"/>
                        <a:t>131</a:t>
                      </a:r>
                    </a:p>
                  </a:txBody>
                  <a:tcPr/>
                </a:tc>
                <a:extLst>
                  <a:ext uri="{0D108BD9-81ED-4DB2-BD59-A6C34878D82A}">
                    <a16:rowId xmlns:a16="http://schemas.microsoft.com/office/drawing/2014/main" val="4092293973"/>
                  </a:ext>
                </a:extLst>
              </a:tr>
              <a:tr h="370840">
                <a:tc>
                  <a:txBody>
                    <a:bodyPr/>
                    <a:lstStyle/>
                    <a:p>
                      <a:r>
                        <a:rPr lang="en-US" sz="1600" dirty="0"/>
                        <a:t>Total</a:t>
                      </a:r>
                    </a:p>
                  </a:txBody>
                  <a:tcPr/>
                </a:tc>
                <a:tc>
                  <a:txBody>
                    <a:bodyPr/>
                    <a:lstStyle/>
                    <a:p>
                      <a:pPr algn="ctr"/>
                      <a:r>
                        <a:rPr lang="en-US" dirty="0"/>
                        <a:t>681</a:t>
                      </a:r>
                    </a:p>
                  </a:txBody>
                  <a:tcPr/>
                </a:tc>
                <a:tc>
                  <a:txBody>
                    <a:bodyPr/>
                    <a:lstStyle/>
                    <a:p>
                      <a:pPr algn="ctr"/>
                      <a:r>
                        <a:rPr lang="en-US" dirty="0"/>
                        <a:t>696</a:t>
                      </a:r>
                    </a:p>
                  </a:txBody>
                  <a:tcPr/>
                </a:tc>
                <a:tc>
                  <a:txBody>
                    <a:bodyPr/>
                    <a:lstStyle/>
                    <a:p>
                      <a:pPr algn="ctr"/>
                      <a:r>
                        <a:rPr lang="en-US" dirty="0"/>
                        <a:t>311</a:t>
                      </a:r>
                    </a:p>
                  </a:txBody>
                  <a:tcPr/>
                </a:tc>
                <a:tc>
                  <a:txBody>
                    <a:bodyPr/>
                    <a:lstStyle/>
                    <a:p>
                      <a:pPr algn="ctr"/>
                      <a:r>
                        <a:rPr lang="en-US" dirty="0"/>
                        <a:t>200</a:t>
                      </a:r>
                    </a:p>
                  </a:txBody>
                  <a:tcPr/>
                </a:tc>
                <a:extLst>
                  <a:ext uri="{0D108BD9-81ED-4DB2-BD59-A6C34878D82A}">
                    <a16:rowId xmlns:a16="http://schemas.microsoft.com/office/drawing/2014/main" val="101935593"/>
                  </a:ext>
                </a:extLst>
              </a:tr>
            </a:tbl>
          </a:graphicData>
        </a:graphic>
      </p:graphicFrame>
      <p:graphicFrame>
        <p:nvGraphicFramePr>
          <p:cNvPr id="9" name="Chart 8">
            <a:extLst>
              <a:ext uri="{FF2B5EF4-FFF2-40B4-BE49-F238E27FC236}">
                <a16:creationId xmlns:a16="http://schemas.microsoft.com/office/drawing/2014/main" id="{0AC67FEC-2BA5-FCB1-63FB-A8FB82780E77}"/>
              </a:ext>
            </a:extLst>
          </p:cNvPr>
          <p:cNvGraphicFramePr/>
          <p:nvPr/>
        </p:nvGraphicFramePr>
        <p:xfrm>
          <a:off x="6532880" y="861906"/>
          <a:ext cx="498856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AFD9CBF-74C5-24A0-DA5A-0AAD369F0F1F}"/>
              </a:ext>
            </a:extLst>
          </p:cNvPr>
          <p:cNvSpPr txBox="1"/>
          <p:nvPr/>
        </p:nvSpPr>
        <p:spPr>
          <a:xfrm>
            <a:off x="480586" y="1028504"/>
            <a:ext cx="5707362" cy="707886"/>
          </a:xfrm>
          <a:prstGeom prst="rect">
            <a:avLst/>
          </a:prstGeom>
          <a:noFill/>
        </p:spPr>
        <p:txBody>
          <a:bodyPr wrap="square" rtlCol="0">
            <a:spAutoFit/>
          </a:bodyPr>
          <a:lstStyle/>
          <a:p>
            <a:pPr algn="ctr"/>
            <a:r>
              <a:rPr lang="en-US" sz="2000" b="1" dirty="0">
                <a:solidFill>
                  <a:srgbClr val="000000">
                    <a:lumMod val="65000"/>
                    <a:lumOff val="35000"/>
                  </a:srgbClr>
                </a:solidFill>
              </a:rPr>
              <a:t>Comparison of Proposals Submitted to Awards Received July 2024 vs July 2025</a:t>
            </a:r>
          </a:p>
        </p:txBody>
      </p:sp>
    </p:spTree>
    <p:extLst>
      <p:ext uri="{BB962C8B-B14F-4D97-AF65-F5344CB8AC3E}">
        <p14:creationId xmlns:p14="http://schemas.microsoft.com/office/powerpoint/2010/main" val="2128992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2EADF-F383-16FE-38EF-CE2BD9552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B5E22-8649-779F-3B79-61DC198D168C}"/>
              </a:ext>
            </a:extLst>
          </p:cNvPr>
          <p:cNvSpPr>
            <a:spLocks noGrp="1"/>
          </p:cNvSpPr>
          <p:nvPr>
            <p:ph type="title"/>
          </p:nvPr>
        </p:nvSpPr>
        <p:spPr>
          <a:xfrm>
            <a:off x="838200" y="271495"/>
            <a:ext cx="10515600" cy="1325563"/>
          </a:xfrm>
        </p:spPr>
        <p:txBody>
          <a:bodyPr>
            <a:normAutofit fontScale="90000"/>
          </a:bodyPr>
          <a:lstStyle/>
          <a:p>
            <a:pPr algn="ctr"/>
            <a:r>
              <a:rPr lang="en-US" sz="3600" dirty="0"/>
              <a:t>Consideration of Federal Transition Risks in the Risk Assessment and Audit Plan Development Processes</a:t>
            </a:r>
            <a:br>
              <a:rPr lang="en-US" sz="3600" dirty="0">
                <a:solidFill>
                  <a:schemeClr val="tx1"/>
                </a:solidFill>
              </a:rPr>
            </a:br>
            <a:endParaRPr lang="en-US" dirty="0"/>
          </a:p>
        </p:txBody>
      </p:sp>
      <p:sp>
        <p:nvSpPr>
          <p:cNvPr id="3" name="Content Placeholder 2">
            <a:extLst>
              <a:ext uri="{FF2B5EF4-FFF2-40B4-BE49-F238E27FC236}">
                <a16:creationId xmlns:a16="http://schemas.microsoft.com/office/drawing/2014/main" id="{47935D79-4E8C-81C2-CD85-4AF9D62703A0}"/>
              </a:ext>
            </a:extLst>
          </p:cNvPr>
          <p:cNvSpPr>
            <a:spLocks noGrp="1"/>
          </p:cNvSpPr>
          <p:nvPr>
            <p:ph sz="half" idx="1"/>
          </p:nvPr>
        </p:nvSpPr>
        <p:spPr>
          <a:xfrm>
            <a:off x="838200" y="1253330"/>
            <a:ext cx="3532632" cy="4982877"/>
          </a:xfrm>
        </p:spPr>
        <p:txBody>
          <a:bodyPr>
            <a:normAutofit fontScale="92500" lnSpcReduction="20000"/>
          </a:bodyPr>
          <a:lstStyle/>
          <a:p>
            <a:pPr marL="0" indent="0">
              <a:buNone/>
            </a:pPr>
            <a:r>
              <a:rPr lang="en-US" b="1" u="sng" dirty="0"/>
              <a:t>Key Risks</a:t>
            </a:r>
          </a:p>
          <a:p>
            <a:r>
              <a:rPr lang="en-US" sz="1800" b="1" dirty="0"/>
              <a:t>Immigration Policies and Visa Restrictions</a:t>
            </a:r>
            <a:endParaRPr lang="en-US" sz="2000" b="1" u="sng" dirty="0"/>
          </a:p>
          <a:p>
            <a:pPr>
              <a:spcBef>
                <a:spcPts val="1200"/>
              </a:spcBef>
            </a:pPr>
            <a:r>
              <a:rPr lang="en-US" sz="1800" b="1" dirty="0"/>
              <a:t>Federal Funding Cuts</a:t>
            </a:r>
          </a:p>
          <a:p>
            <a:endParaRPr lang="en-US" sz="1800" b="1" dirty="0"/>
          </a:p>
          <a:p>
            <a:pPr>
              <a:spcBef>
                <a:spcPts val="0"/>
              </a:spcBef>
            </a:pPr>
            <a:endParaRPr lang="en-US" sz="1800" b="1" dirty="0"/>
          </a:p>
          <a:p>
            <a:pPr>
              <a:spcBef>
                <a:spcPts val="600"/>
              </a:spcBef>
            </a:pPr>
            <a:endParaRPr lang="en-US" sz="1800" b="1" dirty="0"/>
          </a:p>
          <a:p>
            <a:pPr>
              <a:spcBef>
                <a:spcPts val="600"/>
              </a:spcBef>
            </a:pPr>
            <a:r>
              <a:rPr lang="en-US" sz="1800" b="1" dirty="0"/>
              <a:t>Free Speech and Campus Safety</a:t>
            </a:r>
          </a:p>
          <a:p>
            <a:pPr>
              <a:spcBef>
                <a:spcPts val="1800"/>
              </a:spcBef>
            </a:pPr>
            <a:r>
              <a:rPr lang="en-US" sz="1800" b="1" dirty="0"/>
              <a:t>Diversity and Inclusion Initiatives</a:t>
            </a:r>
          </a:p>
          <a:p>
            <a:pPr>
              <a:spcBef>
                <a:spcPts val="2400"/>
              </a:spcBef>
            </a:pPr>
            <a:r>
              <a:rPr lang="en-US" sz="1800" b="1" dirty="0"/>
              <a:t>Increased Costs to the Institution</a:t>
            </a:r>
          </a:p>
          <a:p>
            <a:endParaRPr lang="en-US" sz="1800" b="1" dirty="0"/>
          </a:p>
          <a:p>
            <a:pPr>
              <a:spcBef>
                <a:spcPts val="1800"/>
              </a:spcBef>
            </a:pPr>
            <a:r>
              <a:rPr lang="en-US" sz="1800" b="1" dirty="0"/>
              <a:t>Antisemitism</a:t>
            </a:r>
          </a:p>
          <a:p>
            <a:endParaRPr lang="en-US" sz="2400" b="1" u="sng" dirty="0"/>
          </a:p>
          <a:p>
            <a:endParaRPr lang="en-US" sz="2400" b="1" u="sng" dirty="0"/>
          </a:p>
          <a:p>
            <a:endParaRPr lang="en-US" sz="2400" b="1" u="sng" dirty="0"/>
          </a:p>
        </p:txBody>
      </p:sp>
      <p:sp>
        <p:nvSpPr>
          <p:cNvPr id="4" name="Content Placeholder 3">
            <a:extLst>
              <a:ext uri="{FF2B5EF4-FFF2-40B4-BE49-F238E27FC236}">
                <a16:creationId xmlns:a16="http://schemas.microsoft.com/office/drawing/2014/main" id="{211EB144-82B6-69D5-907E-58A7375893AB}"/>
              </a:ext>
            </a:extLst>
          </p:cNvPr>
          <p:cNvSpPr>
            <a:spLocks noGrp="1"/>
          </p:cNvSpPr>
          <p:nvPr>
            <p:ph sz="half" idx="2"/>
          </p:nvPr>
        </p:nvSpPr>
        <p:spPr>
          <a:xfrm>
            <a:off x="4370832" y="1253331"/>
            <a:ext cx="6982968" cy="4982876"/>
          </a:xfrm>
        </p:spPr>
        <p:txBody>
          <a:bodyPr>
            <a:normAutofit fontScale="92500" lnSpcReduction="20000"/>
          </a:bodyPr>
          <a:lstStyle/>
          <a:p>
            <a:pPr marL="0" indent="0">
              <a:buNone/>
            </a:pPr>
            <a:r>
              <a:rPr lang="en-US" b="1" u="sng" dirty="0"/>
              <a:t>Auditable Entities</a:t>
            </a:r>
          </a:p>
          <a:p>
            <a:r>
              <a:rPr lang="en-US" sz="1800" dirty="0"/>
              <a:t>Visa Sponsorship Process</a:t>
            </a:r>
          </a:p>
          <a:p>
            <a:pPr>
              <a:spcBef>
                <a:spcPts val="0"/>
              </a:spcBef>
            </a:pPr>
            <a:r>
              <a:rPr lang="en-US" sz="1800" dirty="0"/>
              <a:t>Office of International Services</a:t>
            </a:r>
          </a:p>
          <a:p>
            <a:r>
              <a:rPr lang="en-US" sz="1800" dirty="0"/>
              <a:t>Federal Cost Compliance</a:t>
            </a:r>
          </a:p>
          <a:p>
            <a:pPr>
              <a:spcBef>
                <a:spcPts val="0"/>
              </a:spcBef>
            </a:pPr>
            <a:r>
              <a:rPr lang="en-US" sz="1800" dirty="0"/>
              <a:t>Grant Terminations</a:t>
            </a:r>
          </a:p>
          <a:p>
            <a:pPr>
              <a:spcBef>
                <a:spcPts val="0"/>
              </a:spcBef>
            </a:pPr>
            <a:r>
              <a:rPr lang="en-US" sz="1800" dirty="0"/>
              <a:t>Field Office Closures</a:t>
            </a:r>
          </a:p>
          <a:p>
            <a:pPr>
              <a:spcBef>
                <a:spcPts val="0"/>
              </a:spcBef>
            </a:pPr>
            <a:r>
              <a:rPr lang="en-US" sz="1800" dirty="0"/>
              <a:t>Indirect Costs</a:t>
            </a:r>
          </a:p>
          <a:p>
            <a:pPr>
              <a:spcBef>
                <a:spcPts val="0"/>
              </a:spcBef>
            </a:pPr>
            <a:endParaRPr lang="en-US" sz="1800" dirty="0"/>
          </a:p>
          <a:p>
            <a:r>
              <a:rPr lang="en-US" sz="1800" dirty="0"/>
              <a:t>University wide events, including student protests</a:t>
            </a:r>
          </a:p>
          <a:p>
            <a:pPr>
              <a:spcBef>
                <a:spcPts val="0"/>
              </a:spcBef>
            </a:pPr>
            <a:r>
              <a:rPr lang="en-US" sz="1800" dirty="0"/>
              <a:t>Campus Physical Access Controls and Surveillance</a:t>
            </a:r>
          </a:p>
          <a:p>
            <a:pPr>
              <a:spcBef>
                <a:spcPts val="0"/>
              </a:spcBef>
            </a:pPr>
            <a:endParaRPr lang="en-US" sz="1800" dirty="0"/>
          </a:p>
          <a:p>
            <a:pPr>
              <a:spcBef>
                <a:spcPts val="0"/>
              </a:spcBef>
            </a:pPr>
            <a:r>
              <a:rPr lang="en-US" sz="1800" dirty="0"/>
              <a:t>Title VI Compliance</a:t>
            </a:r>
          </a:p>
          <a:p>
            <a:pPr>
              <a:spcBef>
                <a:spcPts val="0"/>
              </a:spcBef>
            </a:pPr>
            <a:r>
              <a:rPr lang="en-US" sz="1800" dirty="0"/>
              <a:t>Assessment of Institutional/Divisional Policies/Programs/Websites for DEI/Discrimination</a:t>
            </a:r>
          </a:p>
          <a:p>
            <a:r>
              <a:rPr lang="en-US" sz="1800" dirty="0"/>
              <a:t>Termination Processes</a:t>
            </a:r>
          </a:p>
          <a:p>
            <a:pPr>
              <a:spcBef>
                <a:spcPts val="0"/>
              </a:spcBef>
            </a:pPr>
            <a:r>
              <a:rPr lang="en-US" sz="1800" dirty="0"/>
              <a:t>Supply Chain</a:t>
            </a:r>
          </a:p>
          <a:p>
            <a:pPr>
              <a:spcBef>
                <a:spcPts val="0"/>
              </a:spcBef>
            </a:pPr>
            <a:r>
              <a:rPr lang="en-US" sz="1800" dirty="0"/>
              <a:t>Compliance with Cost Control Initiatives, Including Compliance with Laws and Regulations Regarding Potential Layoffs</a:t>
            </a:r>
          </a:p>
          <a:p>
            <a:pPr>
              <a:spcBef>
                <a:spcPts val="1200"/>
              </a:spcBef>
            </a:pPr>
            <a:r>
              <a:rPr lang="en-US" sz="1800" dirty="0"/>
              <a:t>Title VI Compliance</a:t>
            </a:r>
          </a:p>
          <a:p>
            <a:pPr>
              <a:spcBef>
                <a:spcPts val="0"/>
              </a:spcBef>
            </a:pPr>
            <a:r>
              <a:rPr lang="en-US" sz="1800" dirty="0"/>
              <a:t>Campus Climate Assessment</a:t>
            </a:r>
          </a:p>
        </p:txBody>
      </p:sp>
    </p:spTree>
    <p:extLst>
      <p:ext uri="{BB962C8B-B14F-4D97-AF65-F5344CB8AC3E}">
        <p14:creationId xmlns:p14="http://schemas.microsoft.com/office/powerpoint/2010/main" val="1831930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A327A7F-856C-BB52-EFD9-E00AA7266D48}"/>
              </a:ext>
            </a:extLst>
          </p:cNvPr>
          <p:cNvSpPr>
            <a:spLocks noGrp="1"/>
          </p:cNvSpPr>
          <p:nvPr>
            <p:ph type="title"/>
          </p:nvPr>
        </p:nvSpPr>
        <p:spPr>
          <a:xfrm>
            <a:off x="819468" y="193040"/>
            <a:ext cx="10854372" cy="1066800"/>
          </a:xfrm>
        </p:spPr>
        <p:txBody>
          <a:bodyPr>
            <a:normAutofit fontScale="90000"/>
          </a:bodyPr>
          <a:lstStyle/>
          <a:p>
            <a:pPr algn="ctr"/>
            <a:r>
              <a:rPr lang="en-US" sz="3600" dirty="0"/>
              <a:t>Consideration of Federal Transition Risks in the Risk Assessment and Audit Plan Development Processes (cont’d)</a:t>
            </a:r>
            <a:endParaRPr lang="en-US" dirty="0"/>
          </a:p>
        </p:txBody>
      </p:sp>
      <p:graphicFrame>
        <p:nvGraphicFramePr>
          <p:cNvPr id="6" name="Diagram 5">
            <a:extLst>
              <a:ext uri="{FF2B5EF4-FFF2-40B4-BE49-F238E27FC236}">
                <a16:creationId xmlns:a16="http://schemas.microsoft.com/office/drawing/2014/main" id="{ED69D0FB-E322-475D-8A6A-20756B518A4B}"/>
              </a:ext>
            </a:extLst>
          </p:cNvPr>
          <p:cNvGraphicFramePr/>
          <p:nvPr>
            <p:extLst>
              <p:ext uri="{D42A27DB-BD31-4B8C-83A1-F6EECF244321}">
                <p14:modId xmlns:p14="http://schemas.microsoft.com/office/powerpoint/2010/main" val="2798535008"/>
              </p:ext>
            </p:extLst>
          </p:nvPr>
        </p:nvGraphicFramePr>
        <p:xfrm>
          <a:off x="228600" y="2133600"/>
          <a:ext cx="117348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2749C95-714C-568A-24DC-55FACA8004B6}"/>
              </a:ext>
            </a:extLst>
          </p:cNvPr>
          <p:cNvSpPr txBox="1"/>
          <p:nvPr/>
        </p:nvSpPr>
        <p:spPr>
          <a:xfrm>
            <a:off x="314960" y="1259840"/>
            <a:ext cx="11648440" cy="646331"/>
          </a:xfrm>
          <a:prstGeom prst="rect">
            <a:avLst/>
          </a:prstGeom>
          <a:noFill/>
        </p:spPr>
        <p:txBody>
          <a:bodyPr wrap="square" rtlCol="0">
            <a:spAutoFit/>
          </a:bodyPr>
          <a:lstStyle/>
          <a:p>
            <a:r>
              <a:rPr lang="en-US" dirty="0"/>
              <a:t>Topics included in the FY2026 internal audit plan for Johns Hopkins University to assess the impact of the socio-political climate and government actions on areas of institutional risk:</a:t>
            </a:r>
          </a:p>
        </p:txBody>
      </p:sp>
    </p:spTree>
    <p:extLst>
      <p:ext uri="{BB962C8B-B14F-4D97-AF65-F5344CB8AC3E}">
        <p14:creationId xmlns:p14="http://schemas.microsoft.com/office/powerpoint/2010/main" val="3258244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2A4E-0025-0F72-99B2-CD45D6BE25C5}"/>
              </a:ext>
            </a:extLst>
          </p:cNvPr>
          <p:cNvSpPr>
            <a:spLocks noGrp="1"/>
          </p:cNvSpPr>
          <p:nvPr>
            <p:ph type="title"/>
          </p:nvPr>
        </p:nvSpPr>
        <p:spPr>
          <a:xfrm>
            <a:off x="447040" y="0"/>
            <a:ext cx="9997439" cy="711200"/>
          </a:xfrm>
        </p:spPr>
        <p:txBody>
          <a:bodyPr anchor="t">
            <a:normAutofit/>
          </a:bodyPr>
          <a:lstStyle/>
          <a:p>
            <a:r>
              <a:rPr lang="en-US" dirty="0"/>
              <a:t>Proposed Testing Strategy – Grant Terminations</a:t>
            </a:r>
          </a:p>
        </p:txBody>
      </p:sp>
      <p:sp>
        <p:nvSpPr>
          <p:cNvPr id="3" name="Picture Placeholder 2">
            <a:extLst>
              <a:ext uri="{FF2B5EF4-FFF2-40B4-BE49-F238E27FC236}">
                <a16:creationId xmlns:a16="http://schemas.microsoft.com/office/drawing/2014/main" id="{ACC69F82-44F8-9827-B35A-55B07605AE8B}"/>
              </a:ext>
            </a:extLst>
          </p:cNvPr>
          <p:cNvSpPr>
            <a:spLocks noGrp="1"/>
          </p:cNvSpPr>
          <p:nvPr>
            <p:ph type="pic" idx="1"/>
          </p:nvPr>
        </p:nvSpPr>
        <p:spPr>
          <a:xfrm>
            <a:off x="4927599" y="800100"/>
            <a:ext cx="7223760" cy="5515611"/>
          </a:xfrm>
        </p:spPr>
        <p:txBody>
          <a:bodyPr>
            <a:normAutofit fontScale="25000" lnSpcReduction="20000"/>
          </a:bodyPr>
          <a:lstStyle/>
          <a:p>
            <a:r>
              <a:rPr lang="en-US" sz="6400" b="1" dirty="0"/>
              <a:t>Review Steps for Sampled Grants</a:t>
            </a:r>
            <a:r>
              <a:rPr lang="en-US" sz="6400" dirty="0"/>
              <a:t>:</a:t>
            </a:r>
          </a:p>
          <a:p>
            <a:pPr lvl="1"/>
            <a:r>
              <a:rPr lang="en-US" sz="5600" b="1" dirty="0"/>
              <a:t>Termination Notices</a:t>
            </a:r>
            <a:r>
              <a:rPr lang="en-US" sz="5600" dirty="0"/>
              <a:t>: Check for proper authorization and compliance with federal grant agreements.</a:t>
            </a:r>
          </a:p>
          <a:p>
            <a:pPr lvl="1"/>
            <a:r>
              <a:rPr lang="en-US" sz="5600" b="1" dirty="0"/>
              <a:t>Notification</a:t>
            </a:r>
            <a:r>
              <a:rPr lang="en-US" sz="5600" dirty="0"/>
              <a:t>: Confirm timely notification to the Sponsored Programs Office.</a:t>
            </a:r>
          </a:p>
          <a:p>
            <a:pPr lvl="1"/>
            <a:r>
              <a:rPr lang="en-US" sz="5600" b="1" dirty="0"/>
              <a:t>Acknowledgment</a:t>
            </a:r>
            <a:r>
              <a:rPr lang="en-US" sz="5600" dirty="0"/>
              <a:t>: Ensure formal acknowledgment of termination by grantee.</a:t>
            </a:r>
          </a:p>
          <a:p>
            <a:pPr lvl="1"/>
            <a:r>
              <a:rPr lang="en-US" sz="5600" b="1" dirty="0"/>
              <a:t>Financial Obligations</a:t>
            </a:r>
            <a:r>
              <a:rPr lang="en-US" sz="5600" dirty="0"/>
              <a:t>:</a:t>
            </a:r>
          </a:p>
          <a:p>
            <a:pPr marL="1257300" lvl="2" indent="-342900">
              <a:buFont typeface="Arial" panose="020B0604020202020204" pitchFamily="34" charset="0"/>
              <a:buChar char="•"/>
            </a:pPr>
            <a:r>
              <a:rPr lang="en-US" sz="5600" dirty="0"/>
              <a:t>Validate obligations incurred pre-termination against 2 CFR 200.1 definitions.</a:t>
            </a:r>
          </a:p>
          <a:p>
            <a:pPr marL="1257300" lvl="2" indent="-342900">
              <a:buFont typeface="Arial" panose="020B0604020202020204" pitchFamily="34" charset="0"/>
              <a:buChar char="•"/>
            </a:pPr>
            <a:r>
              <a:rPr lang="en-US" sz="5600" dirty="0"/>
              <a:t>Assess efforts to minimize obligations and consistency with policy.</a:t>
            </a:r>
          </a:p>
          <a:p>
            <a:pPr lvl="1"/>
            <a:r>
              <a:rPr lang="en-US" sz="5600" b="1" dirty="0"/>
              <a:t>Post-Termination Costs</a:t>
            </a:r>
            <a:r>
              <a:rPr lang="en-US" sz="5600" dirty="0"/>
              <a:t>:</a:t>
            </a:r>
          </a:p>
          <a:p>
            <a:pPr marL="1257300" lvl="2" indent="-342900">
              <a:buFont typeface="Arial" panose="020B0604020202020204" pitchFamily="34" charset="0"/>
              <a:buChar char="•"/>
            </a:pPr>
            <a:r>
              <a:rPr lang="en-US" sz="5600" dirty="0"/>
              <a:t>Identify and assess allowable costs incurred post-termination as per 2 CFR 200.472.</a:t>
            </a:r>
          </a:p>
          <a:p>
            <a:pPr marL="1257300" lvl="2" indent="-342900">
              <a:buFont typeface="Arial" panose="020B0604020202020204" pitchFamily="34" charset="0"/>
              <a:buChar char="•"/>
            </a:pPr>
            <a:r>
              <a:rPr lang="en-US" sz="5600" dirty="0"/>
              <a:t>Ensure necessary closeout costs are documented.</a:t>
            </a:r>
          </a:p>
          <a:p>
            <a:pPr lvl="1"/>
            <a:r>
              <a:rPr lang="en-US" sz="5600" b="1" dirty="0"/>
              <a:t>Closeout Procedures</a:t>
            </a:r>
            <a:r>
              <a:rPr lang="en-US" sz="5600" dirty="0"/>
              <a:t>: Evaluate effectiveness of closeout procedures and ensure standard costs are reasonable and documented.</a:t>
            </a:r>
          </a:p>
          <a:p>
            <a:pPr lvl="1"/>
            <a:r>
              <a:rPr lang="en-US" sz="5600" b="1" dirty="0"/>
              <a:t>Final Draw and FFR</a:t>
            </a:r>
            <a:r>
              <a:rPr lang="en-US" sz="5600" dirty="0"/>
              <a:t>:</a:t>
            </a:r>
          </a:p>
          <a:p>
            <a:pPr marL="1257300" lvl="2" indent="-342900">
              <a:buFont typeface="Arial" panose="020B0604020202020204" pitchFamily="34" charset="0"/>
              <a:buChar char="•"/>
            </a:pPr>
            <a:r>
              <a:rPr lang="en-US" sz="5600" dirty="0"/>
              <a:t>Validate accuracy of final draw inclusive of relevant expenses.</a:t>
            </a:r>
          </a:p>
          <a:p>
            <a:pPr marL="1257300" lvl="2" indent="-342900">
              <a:buFont typeface="Arial" panose="020B0604020202020204" pitchFamily="34" charset="0"/>
              <a:buChar char="•"/>
            </a:pPr>
            <a:r>
              <a:rPr lang="en-US" sz="5600" dirty="0"/>
              <a:t>Review documentation and reconcile if multiple requests.</a:t>
            </a:r>
          </a:p>
          <a:p>
            <a:pPr lvl="1"/>
            <a:r>
              <a:rPr lang="en-US" sz="5600" b="1" dirty="0"/>
              <a:t>Unallowable Costs</a:t>
            </a:r>
            <a:r>
              <a:rPr lang="en-US" sz="5600" dirty="0"/>
              <a:t>: Verify that no unallowable costs were charged post-termination.</a:t>
            </a:r>
          </a:p>
          <a:p>
            <a:pPr lvl="1"/>
            <a:r>
              <a:rPr lang="en-US" sz="5600" b="1" dirty="0"/>
              <a:t>Timeliness</a:t>
            </a:r>
            <a:r>
              <a:rPr lang="en-US" sz="5600" dirty="0"/>
              <a:t>: Confirm adherence to closeout timelines and timely submission of final reports.</a:t>
            </a:r>
          </a:p>
          <a:p>
            <a:pPr lvl="1"/>
            <a:r>
              <a:rPr lang="en-US" sz="5600" b="1" dirty="0"/>
              <a:t>Unspent Balances</a:t>
            </a:r>
            <a:r>
              <a:rPr lang="en-US" sz="5600" dirty="0"/>
              <a:t>: Assess need to return unspent balances and obtain documentation for returned funds.</a:t>
            </a:r>
          </a:p>
          <a:p>
            <a:pPr lvl="1"/>
            <a:r>
              <a:rPr lang="en-US" sz="5600" b="1" dirty="0"/>
              <a:t>Equipment Management</a:t>
            </a:r>
            <a:r>
              <a:rPr lang="en-US" sz="5600" dirty="0"/>
              <a:t>:</a:t>
            </a:r>
          </a:p>
          <a:p>
            <a:pPr marL="1257300" lvl="2" indent="-342900">
              <a:buFont typeface="Arial" panose="020B0604020202020204" pitchFamily="34" charset="0"/>
              <a:buChar char="•"/>
            </a:pPr>
            <a:r>
              <a:rPr lang="en-US" sz="5600" dirty="0"/>
              <a:t>Confirm equipment is recorded in </a:t>
            </a:r>
            <a:r>
              <a:rPr lang="en-US" sz="5600"/>
              <a:t>the institution’s </a:t>
            </a:r>
            <a:r>
              <a:rPr lang="en-US" sz="5600" dirty="0"/>
              <a:t>asset system and verify ownership per grant terms.</a:t>
            </a:r>
          </a:p>
          <a:p>
            <a:pPr marL="1257300" lvl="2" indent="-342900">
              <a:buFont typeface="Arial" panose="020B0604020202020204" pitchFamily="34" charset="0"/>
              <a:buChar char="•"/>
            </a:pPr>
            <a:r>
              <a:rPr lang="en-US" sz="5600" dirty="0"/>
              <a:t>Ensure proper return or disposition based on ownership.</a:t>
            </a:r>
          </a:p>
          <a:p>
            <a:endParaRPr lang="en-US" dirty="0"/>
          </a:p>
        </p:txBody>
      </p:sp>
      <p:sp>
        <p:nvSpPr>
          <p:cNvPr id="4" name="Text Placeholder 3">
            <a:extLst>
              <a:ext uri="{FF2B5EF4-FFF2-40B4-BE49-F238E27FC236}">
                <a16:creationId xmlns:a16="http://schemas.microsoft.com/office/drawing/2014/main" id="{88DDFBC1-D11D-356F-0568-053CD7195A44}"/>
              </a:ext>
            </a:extLst>
          </p:cNvPr>
          <p:cNvSpPr>
            <a:spLocks noGrp="1"/>
          </p:cNvSpPr>
          <p:nvPr>
            <p:ph type="body" sz="half" idx="2"/>
          </p:nvPr>
        </p:nvSpPr>
        <p:spPr>
          <a:xfrm>
            <a:off x="447040" y="800100"/>
            <a:ext cx="4643120" cy="5257800"/>
          </a:xfrm>
        </p:spPr>
        <p:txBody>
          <a:bodyPr>
            <a:normAutofit fontScale="85000" lnSpcReduction="10000"/>
          </a:bodyPr>
          <a:lstStyle/>
          <a:p>
            <a:r>
              <a:rPr lang="en-US" sz="1900" b="1" dirty="0"/>
              <a:t>Audit Objective: </a:t>
            </a:r>
          </a:p>
          <a:p>
            <a:r>
              <a:rPr lang="en-US" sz="1900" dirty="0"/>
              <a:t>To assess institutional compliance with applicable termination clauses in grant agreements terminated by the federal government, and to evaluate the adequacy of internal controls in the termination process.</a:t>
            </a:r>
          </a:p>
          <a:p>
            <a:r>
              <a:rPr lang="en-US" sz="1900" b="1" dirty="0"/>
              <a:t>Scope:  </a:t>
            </a:r>
            <a:r>
              <a:rPr lang="en-US" sz="1900" dirty="0"/>
              <a:t>Grants terminated by federal sponsors (e.g., NIH, NSF, DoD) from January 2025 onward.</a:t>
            </a:r>
          </a:p>
          <a:p>
            <a:pPr lvl="0"/>
            <a:r>
              <a:rPr lang="en-US" sz="1900" dirty="0"/>
              <a:t>Review of documentation and controls related to:</a:t>
            </a:r>
          </a:p>
          <a:p>
            <a:pPr marL="285750" indent="-285750">
              <a:buFont typeface="Arial" panose="020B0604020202020204" pitchFamily="34" charset="0"/>
              <a:buChar char="•"/>
            </a:pPr>
            <a:r>
              <a:rPr lang="en-US" sz="1900" dirty="0"/>
              <a:t>Notification of termination</a:t>
            </a:r>
          </a:p>
          <a:p>
            <a:pPr marL="285750" indent="-285750">
              <a:buFont typeface="Arial" panose="020B0604020202020204" pitchFamily="34" charset="0"/>
              <a:buChar char="•"/>
            </a:pPr>
            <a:r>
              <a:rPr lang="en-US" sz="1900" dirty="0"/>
              <a:t>Allowable costs post-termination</a:t>
            </a:r>
          </a:p>
          <a:p>
            <a:pPr marL="285750" indent="-285750">
              <a:buFont typeface="Arial" panose="020B0604020202020204" pitchFamily="34" charset="0"/>
              <a:buChar char="•"/>
            </a:pPr>
            <a:r>
              <a:rPr lang="en-US" sz="1900" dirty="0"/>
              <a:t>Final reporting (financial, technical, and property)</a:t>
            </a:r>
          </a:p>
          <a:p>
            <a:pPr marL="285750" indent="-285750">
              <a:buFont typeface="Arial" panose="020B0604020202020204" pitchFamily="34" charset="0"/>
              <a:buChar char="•"/>
            </a:pPr>
            <a:r>
              <a:rPr lang="en-US" sz="1900" dirty="0"/>
              <a:t>Disposition of unused funds and equipment</a:t>
            </a:r>
          </a:p>
          <a:p>
            <a:r>
              <a:rPr lang="en-US" sz="1900" b="1" dirty="0"/>
              <a:t>Risks:</a:t>
            </a:r>
          </a:p>
          <a:p>
            <a:pPr marL="285750" lvl="0" indent="-285750">
              <a:buFont typeface="Arial" panose="020B0604020202020204" pitchFamily="34" charset="0"/>
              <a:buChar char="•"/>
            </a:pPr>
            <a:r>
              <a:rPr lang="en-US" sz="1900" dirty="0"/>
              <a:t>Financial penalties or disallowed costs from improper post-termination spending</a:t>
            </a:r>
          </a:p>
          <a:p>
            <a:pPr marL="285750" lvl="0" indent="-285750">
              <a:buFont typeface="Arial" panose="020B0604020202020204" pitchFamily="34" charset="0"/>
              <a:buChar char="•"/>
            </a:pPr>
            <a:r>
              <a:rPr lang="en-US" sz="1900" dirty="0"/>
              <a:t>Loss of future funding due to noncompliance</a:t>
            </a:r>
          </a:p>
          <a:p>
            <a:pPr marL="285750" lvl="0" indent="-285750">
              <a:buFont typeface="Arial" panose="020B0604020202020204" pitchFamily="34" charset="0"/>
              <a:buChar char="•"/>
            </a:pPr>
            <a:r>
              <a:rPr lang="en-US" sz="1900" dirty="0"/>
              <a:t>Reputational risk with federal agencies</a:t>
            </a:r>
          </a:p>
          <a:p>
            <a:endParaRPr lang="en-US" b="1" dirty="0"/>
          </a:p>
        </p:txBody>
      </p:sp>
    </p:spTree>
    <p:extLst>
      <p:ext uri="{BB962C8B-B14F-4D97-AF65-F5344CB8AC3E}">
        <p14:creationId xmlns:p14="http://schemas.microsoft.com/office/powerpoint/2010/main" val="75334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5556A8-899B-BD9B-A5F2-DBB9FEDBDB9F}"/>
              </a:ext>
            </a:extLst>
          </p:cNvPr>
          <p:cNvPicPr>
            <a:picLocks noChangeAspect="1"/>
          </p:cNvPicPr>
          <p:nvPr/>
        </p:nvPicPr>
        <p:blipFill>
          <a:blip r:embed="rId2"/>
          <a:stretch>
            <a:fillRect/>
          </a:stretch>
        </p:blipFill>
        <p:spPr>
          <a:xfrm>
            <a:off x="0" y="47948"/>
            <a:ext cx="12278449" cy="6810052"/>
          </a:xfrm>
          <a:prstGeom prst="rect">
            <a:avLst/>
          </a:prstGeom>
        </p:spPr>
      </p:pic>
    </p:spTree>
    <p:extLst>
      <p:ext uri="{BB962C8B-B14F-4D97-AF65-F5344CB8AC3E}">
        <p14:creationId xmlns:p14="http://schemas.microsoft.com/office/powerpoint/2010/main" val="147052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89036D-D36C-8AD1-F9DF-1C95B05DF06E}"/>
              </a:ext>
            </a:extLst>
          </p:cNvPr>
          <p:cNvPicPr>
            <a:picLocks noChangeAspect="1"/>
          </p:cNvPicPr>
          <p:nvPr/>
        </p:nvPicPr>
        <p:blipFill>
          <a:blip r:embed="rId2"/>
          <a:stretch>
            <a:fillRect/>
          </a:stretch>
        </p:blipFill>
        <p:spPr>
          <a:xfrm>
            <a:off x="148590" y="99351"/>
            <a:ext cx="11929368" cy="6678639"/>
          </a:xfrm>
          <a:prstGeom prst="rect">
            <a:avLst/>
          </a:prstGeom>
        </p:spPr>
      </p:pic>
    </p:spTree>
    <p:extLst>
      <p:ext uri="{BB962C8B-B14F-4D97-AF65-F5344CB8AC3E}">
        <p14:creationId xmlns:p14="http://schemas.microsoft.com/office/powerpoint/2010/main" val="34835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66A5D-3D5A-FE96-C226-A3CF170733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E59E4D5-597B-7263-2C5B-F078714E65D5}"/>
              </a:ext>
            </a:extLst>
          </p:cNvPr>
          <p:cNvSpPr txBox="1">
            <a:spLocks/>
          </p:cNvSpPr>
          <p:nvPr/>
        </p:nvSpPr>
        <p:spPr>
          <a:xfrm>
            <a:off x="767842" y="36576"/>
            <a:ext cx="10515600" cy="1051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r>
              <a:rPr lang="en-US" sz="4800" dirty="0">
                <a:latin typeface="Proxima Nova A"/>
              </a:rPr>
              <a:t>COGR Website </a:t>
            </a:r>
            <a:r>
              <a:rPr lang="en-US" sz="3600" dirty="0"/>
              <a:t>(https://www.cogr.edu)</a:t>
            </a:r>
          </a:p>
        </p:txBody>
      </p:sp>
      <p:pic>
        <p:nvPicPr>
          <p:cNvPr id="3" name="Picture 2">
            <a:extLst>
              <a:ext uri="{FF2B5EF4-FFF2-40B4-BE49-F238E27FC236}">
                <a16:creationId xmlns:a16="http://schemas.microsoft.com/office/drawing/2014/main" id="{BEC98B34-214F-B80A-B349-DF7B700B217C}"/>
              </a:ext>
            </a:extLst>
          </p:cNvPr>
          <p:cNvPicPr>
            <a:picLocks noChangeAspect="1"/>
          </p:cNvPicPr>
          <p:nvPr/>
        </p:nvPicPr>
        <p:blipFill>
          <a:blip r:embed="rId3"/>
          <a:stretch>
            <a:fillRect/>
          </a:stretch>
        </p:blipFill>
        <p:spPr>
          <a:xfrm>
            <a:off x="682522" y="1088135"/>
            <a:ext cx="9915374" cy="5100397"/>
          </a:xfrm>
          <a:prstGeom prst="rect">
            <a:avLst/>
          </a:prstGeom>
        </p:spPr>
      </p:pic>
      <p:sp>
        <p:nvSpPr>
          <p:cNvPr id="5" name="Arrow: Left 4">
            <a:extLst>
              <a:ext uri="{FF2B5EF4-FFF2-40B4-BE49-F238E27FC236}">
                <a16:creationId xmlns:a16="http://schemas.microsoft.com/office/drawing/2014/main" id="{7F28B7C1-487A-2266-9714-AE92288828F8}"/>
              </a:ext>
            </a:extLst>
          </p:cNvPr>
          <p:cNvSpPr/>
          <p:nvPr/>
        </p:nvSpPr>
        <p:spPr>
          <a:xfrm>
            <a:off x="10738157" y="1207008"/>
            <a:ext cx="1307593" cy="9906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E04BA7-6FFD-0BCE-0FAD-12DF21EFDC0C}"/>
              </a:ext>
            </a:extLst>
          </p:cNvPr>
          <p:cNvSpPr txBox="1"/>
          <p:nvPr/>
        </p:nvSpPr>
        <p:spPr>
          <a:xfrm>
            <a:off x="10504767" y="2316481"/>
            <a:ext cx="1774371" cy="707886"/>
          </a:xfrm>
          <a:prstGeom prst="rect">
            <a:avLst/>
          </a:prstGeom>
          <a:noFill/>
        </p:spPr>
        <p:txBody>
          <a:bodyPr wrap="square">
            <a:spAutoFit/>
          </a:bodyPr>
          <a:lstStyle/>
          <a:p>
            <a:pPr marR="0" lvl="0" algn="ctr" defTabSz="1219170" rtl="0" eaLnBrk="1" fontAlgn="auto" latinLnBrk="0" hangingPunct="1">
              <a:lnSpc>
                <a:spcPct val="100000"/>
              </a:lnSpc>
              <a:spcBef>
                <a:spcPts val="800"/>
              </a:spcBef>
              <a:spcAft>
                <a:spcPts val="1067"/>
              </a:spcAft>
              <a:buClr>
                <a:srgbClr val="727CA3"/>
              </a:buClr>
              <a:buSzPct val="76000"/>
              <a:tabLst/>
              <a:defRPr/>
            </a:pPr>
            <a:r>
              <a:rPr lang="en-US" sz="2000" b="1" i="1" dirty="0">
                <a:solidFill>
                  <a:sysClr val="windowText" lastClr="000000"/>
                </a:solidFill>
              </a:rPr>
              <a:t>Click to sign-up for portal </a:t>
            </a:r>
          </a:p>
        </p:txBody>
      </p:sp>
    </p:spTree>
    <p:extLst>
      <p:ext uri="{BB962C8B-B14F-4D97-AF65-F5344CB8AC3E}">
        <p14:creationId xmlns:p14="http://schemas.microsoft.com/office/powerpoint/2010/main" val="7151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F0117-2DED-C7A2-BF2E-33CC81B7C82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D56DDAC-B1D4-A18E-D6BC-9DCDDCA21540}"/>
              </a:ext>
            </a:extLst>
          </p:cNvPr>
          <p:cNvSpPr/>
          <p:nvPr/>
        </p:nvSpPr>
        <p:spPr>
          <a:xfrm>
            <a:off x="0" y="0"/>
            <a:ext cx="12192000" cy="68580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p>
            <a:endParaRPr lang="en-US" sz="1200"/>
          </a:p>
        </p:txBody>
      </p:sp>
      <p:pic>
        <p:nvPicPr>
          <p:cNvPr id="4" name="Picture 3">
            <a:extLst>
              <a:ext uri="{FF2B5EF4-FFF2-40B4-BE49-F238E27FC236}">
                <a16:creationId xmlns:a16="http://schemas.microsoft.com/office/drawing/2014/main" id="{F73E93C5-B2ED-F8E5-E4F7-2B1004ACF6CD}"/>
              </a:ext>
            </a:extLst>
          </p:cNvPr>
          <p:cNvPicPr>
            <a:picLocks noChangeAspect="1"/>
          </p:cNvPicPr>
          <p:nvPr/>
        </p:nvPicPr>
        <p:blipFill>
          <a:blip r:embed="rId4"/>
          <a:stretch>
            <a:fillRect/>
          </a:stretch>
        </p:blipFill>
        <p:spPr>
          <a:xfrm>
            <a:off x="9982725" y="6075582"/>
            <a:ext cx="2127294" cy="590005"/>
          </a:xfrm>
          <a:prstGeom prst="rect">
            <a:avLst/>
          </a:prstGeom>
        </p:spPr>
      </p:pic>
      <p:sp>
        <p:nvSpPr>
          <p:cNvPr id="3" name="TextBox 10">
            <a:extLst>
              <a:ext uri="{FF2B5EF4-FFF2-40B4-BE49-F238E27FC236}">
                <a16:creationId xmlns:a16="http://schemas.microsoft.com/office/drawing/2014/main" id="{F2544A01-AB0B-A5E9-1101-C1085A6B4B21}"/>
              </a:ext>
            </a:extLst>
          </p:cNvPr>
          <p:cNvSpPr txBox="1"/>
          <p:nvPr/>
        </p:nvSpPr>
        <p:spPr>
          <a:xfrm>
            <a:off x="913882" y="1549411"/>
            <a:ext cx="10132490" cy="4308872"/>
          </a:xfrm>
          <a:prstGeom prst="rect">
            <a:avLst/>
          </a:prstGeom>
        </p:spPr>
        <p:txBody>
          <a:bodyPr wrap="square" lIns="0" tIns="0" rIns="0" bIns="0" rtlCol="0" anchor="t">
            <a:spAutoFit/>
          </a:bodyPr>
          <a:lstStyle/>
          <a:p>
            <a:endParaRPr lang="en-US" sz="1200" b="1" i="1" dirty="0">
              <a:solidFill>
                <a:srgbClr val="21577E"/>
              </a:solidFill>
              <a:latin typeface="Montserrat" panose="00000500000000000000" pitchFamily="2" charset="0"/>
            </a:endParaRPr>
          </a:p>
          <a:p>
            <a:pPr marL="457200" indent="-457200">
              <a:buFont typeface="Arial" panose="020B0604020202020204" pitchFamily="34" charset="0"/>
              <a:buChar char="•"/>
            </a:pPr>
            <a:r>
              <a:rPr lang="en-US" sz="2800" b="1" i="1" dirty="0">
                <a:solidFill>
                  <a:srgbClr val="21577E"/>
                </a:solidFill>
                <a:latin typeface="Montserrat"/>
              </a:rPr>
              <a:t>Litigation Status</a:t>
            </a:r>
          </a:p>
          <a:p>
            <a:pPr marL="457200" indent="-457200">
              <a:buFont typeface="Arial" panose="020B0604020202020204" pitchFamily="34" charset="0"/>
              <a:buChar char="•"/>
            </a:pPr>
            <a:endParaRPr lang="en-US" sz="800" b="1" i="1" dirty="0">
              <a:solidFill>
                <a:srgbClr val="21577E"/>
              </a:solidFill>
              <a:latin typeface="Montserrat"/>
            </a:endParaRPr>
          </a:p>
          <a:p>
            <a:pPr marL="457200" indent="-457200">
              <a:buFont typeface="Arial" panose="020B0604020202020204" pitchFamily="34" charset="0"/>
              <a:buChar char="•"/>
            </a:pPr>
            <a:r>
              <a:rPr lang="en-US" sz="2800" b="1" i="1" dirty="0">
                <a:solidFill>
                  <a:srgbClr val="21577E"/>
                </a:solidFill>
                <a:latin typeface="Montserrat"/>
              </a:rPr>
              <a:t>Points to Consider for Reimbursement of Expenses Under Active Grants and Defend the Spend</a:t>
            </a:r>
          </a:p>
          <a:p>
            <a:pPr marL="342900" indent="-342900">
              <a:buFont typeface="Arial" panose="020B0604020202020204" pitchFamily="34" charset="0"/>
              <a:buChar char="•"/>
            </a:pPr>
            <a:endParaRPr lang="en-US" sz="1200" b="1" i="1" dirty="0">
              <a:solidFill>
                <a:srgbClr val="21577E"/>
              </a:solidFill>
              <a:latin typeface="Montserrat"/>
            </a:endParaRPr>
          </a:p>
          <a:p>
            <a:pPr marL="342900" indent="-342900">
              <a:buFont typeface="Arial" panose="020B0604020202020204" pitchFamily="34" charset="0"/>
              <a:buChar char="•"/>
            </a:pPr>
            <a:r>
              <a:rPr lang="en-US" sz="2800" b="1" i="1" dirty="0">
                <a:solidFill>
                  <a:srgbClr val="21577E"/>
                </a:solidFill>
                <a:latin typeface="Montserrat"/>
              </a:rPr>
              <a:t>Costing Points to Consider for Terminations and Suspensions</a:t>
            </a:r>
          </a:p>
          <a:p>
            <a:endParaRPr lang="en-US" sz="1200" b="1" i="1" dirty="0">
              <a:solidFill>
                <a:srgbClr val="21577E"/>
              </a:solidFill>
              <a:latin typeface="Montserrat" panose="00000500000000000000" pitchFamily="2" charset="0"/>
            </a:endParaRPr>
          </a:p>
          <a:p>
            <a:pPr marL="342900" indent="-342900">
              <a:buFont typeface="Arial" panose="020B0604020202020204" pitchFamily="34" charset="0"/>
              <a:buChar char="•"/>
            </a:pPr>
            <a:r>
              <a:rPr lang="en-US" sz="2800" b="1" i="1" dirty="0">
                <a:solidFill>
                  <a:srgbClr val="21577E"/>
                </a:solidFill>
                <a:latin typeface="Montserrat"/>
              </a:rPr>
              <a:t>Identifying Practical Direct Charging Methods for FAIR Model</a:t>
            </a:r>
            <a:endParaRPr lang="en-US" sz="2800" i="1" dirty="0">
              <a:solidFill>
                <a:srgbClr val="21577E"/>
              </a:solidFill>
              <a:latin typeface="Montserrat"/>
            </a:endParaRPr>
          </a:p>
          <a:p>
            <a:endParaRPr lang="en-US" sz="1200" b="1" i="1" dirty="0">
              <a:solidFill>
                <a:srgbClr val="21577E"/>
              </a:solidFill>
              <a:latin typeface="Montserrat" panose="00000500000000000000" pitchFamily="2" charset="0"/>
            </a:endParaRPr>
          </a:p>
          <a:p>
            <a:pPr marL="342900" indent="-342900">
              <a:buFont typeface="Arial" panose="020B0604020202020204" pitchFamily="34" charset="0"/>
              <a:buChar char="•"/>
            </a:pPr>
            <a:r>
              <a:rPr lang="en-US" sz="2800" b="1" i="1" dirty="0">
                <a:solidFill>
                  <a:srgbClr val="21577E"/>
                </a:solidFill>
                <a:latin typeface="Montserrat"/>
              </a:rPr>
              <a:t>Additional Questions and Discussion</a:t>
            </a:r>
          </a:p>
        </p:txBody>
      </p:sp>
      <p:sp>
        <p:nvSpPr>
          <p:cNvPr id="6" name="TextBox 5">
            <a:extLst>
              <a:ext uri="{FF2B5EF4-FFF2-40B4-BE49-F238E27FC236}">
                <a16:creationId xmlns:a16="http://schemas.microsoft.com/office/drawing/2014/main" id="{9B39CBCF-2814-1621-E56C-960C520FC682}"/>
              </a:ext>
            </a:extLst>
          </p:cNvPr>
          <p:cNvSpPr txBox="1"/>
          <p:nvPr/>
        </p:nvSpPr>
        <p:spPr>
          <a:xfrm>
            <a:off x="348343" y="889227"/>
            <a:ext cx="11493886" cy="707886"/>
          </a:xfrm>
          <a:prstGeom prst="rect">
            <a:avLst/>
          </a:prstGeom>
          <a:noFill/>
        </p:spPr>
        <p:txBody>
          <a:bodyPr wrap="square" rtlCol="0">
            <a:spAutoFit/>
          </a:bodyPr>
          <a:lstStyle/>
          <a:p>
            <a:pPr algn="ctr" defTabSz="726061">
              <a:defRPr/>
            </a:pPr>
            <a:r>
              <a:rPr lang="en-US" sz="4000" b="1" dirty="0">
                <a:solidFill>
                  <a:srgbClr val="4472C4">
                    <a:lumMod val="50000"/>
                  </a:srgbClr>
                </a:solidFill>
                <a:latin typeface="Montserrat" pitchFamily="2" charset="77"/>
              </a:rPr>
              <a:t>COGR Topics for Today</a:t>
            </a:r>
          </a:p>
        </p:txBody>
      </p:sp>
    </p:spTree>
    <p:extLst>
      <p:ext uri="{BB962C8B-B14F-4D97-AF65-F5344CB8AC3E}">
        <p14:creationId xmlns:p14="http://schemas.microsoft.com/office/powerpoint/2010/main" val="347217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19055" y="1429086"/>
            <a:ext cx="4514154" cy="2068793"/>
            <a:chOff x="0" y="0"/>
            <a:chExt cx="1783369" cy="817301"/>
          </a:xfrm>
        </p:grpSpPr>
        <p:sp>
          <p:nvSpPr>
            <p:cNvPr id="4" name="Freeform 4"/>
            <p:cNvSpPr/>
            <p:nvPr/>
          </p:nvSpPr>
          <p:spPr>
            <a:xfrm>
              <a:off x="0" y="0"/>
              <a:ext cx="1783369" cy="817301"/>
            </a:xfrm>
            <a:custGeom>
              <a:avLst/>
              <a:gdLst/>
              <a:ahLst/>
              <a:cxnLst/>
              <a:rect l="l" t="t" r="r" b="b"/>
              <a:pathLst>
                <a:path w="1783369" h="817301">
                  <a:moveTo>
                    <a:pt x="57821" y="0"/>
                  </a:moveTo>
                  <a:lnTo>
                    <a:pt x="1725548" y="0"/>
                  </a:lnTo>
                  <a:cubicBezTo>
                    <a:pt x="1740883" y="0"/>
                    <a:pt x="1755591" y="6092"/>
                    <a:pt x="1766434" y="16935"/>
                  </a:cubicBezTo>
                  <a:cubicBezTo>
                    <a:pt x="1777278" y="27779"/>
                    <a:pt x="1783369" y="42486"/>
                    <a:pt x="1783369" y="57821"/>
                  </a:cubicBezTo>
                  <a:lnTo>
                    <a:pt x="1783369" y="759480"/>
                  </a:lnTo>
                  <a:cubicBezTo>
                    <a:pt x="1783369" y="774815"/>
                    <a:pt x="1777278" y="789522"/>
                    <a:pt x="1766434" y="800365"/>
                  </a:cubicBezTo>
                  <a:cubicBezTo>
                    <a:pt x="1755591" y="811209"/>
                    <a:pt x="1740883" y="817301"/>
                    <a:pt x="1725548" y="817301"/>
                  </a:cubicBezTo>
                  <a:lnTo>
                    <a:pt x="57821" y="817301"/>
                  </a:lnTo>
                  <a:cubicBezTo>
                    <a:pt x="42486" y="817301"/>
                    <a:pt x="27779" y="811209"/>
                    <a:pt x="16935" y="800365"/>
                  </a:cubicBezTo>
                  <a:cubicBezTo>
                    <a:pt x="6092" y="789522"/>
                    <a:pt x="0" y="774815"/>
                    <a:pt x="0" y="759480"/>
                  </a:cubicBezTo>
                  <a:lnTo>
                    <a:pt x="0" y="57821"/>
                  </a:lnTo>
                  <a:cubicBezTo>
                    <a:pt x="0" y="42486"/>
                    <a:pt x="6092" y="27779"/>
                    <a:pt x="16935" y="16935"/>
                  </a:cubicBezTo>
                  <a:cubicBezTo>
                    <a:pt x="27779" y="6092"/>
                    <a:pt x="42486" y="0"/>
                    <a:pt x="57821" y="0"/>
                  </a:cubicBezTo>
                  <a:close/>
                </a:path>
              </a:pathLst>
            </a:custGeom>
            <a:solidFill>
              <a:srgbClr val="000000">
                <a:alpha val="0"/>
              </a:srgbClr>
            </a:solidFill>
          </p:spPr>
          <p:txBody>
            <a:bodyPr/>
            <a:lstStyle/>
            <a:p>
              <a:endParaRPr lang="en-US" sz="1029"/>
            </a:p>
          </p:txBody>
        </p:sp>
        <p:sp>
          <p:nvSpPr>
            <p:cNvPr id="5" name="TextBox 5"/>
            <p:cNvSpPr txBox="1"/>
            <p:nvPr/>
          </p:nvSpPr>
          <p:spPr>
            <a:xfrm>
              <a:off x="0" y="-28575"/>
              <a:ext cx="1783369" cy="845876"/>
            </a:xfrm>
            <a:prstGeom prst="rect">
              <a:avLst/>
            </a:prstGeom>
          </p:spPr>
          <p:txBody>
            <a:bodyPr lIns="29029" tIns="29029" rIns="29029" bIns="29029" rtlCol="0" anchor="ctr"/>
            <a:lstStyle/>
            <a:p>
              <a:pPr algn="ctr">
                <a:lnSpc>
                  <a:spcPts val="1667"/>
                </a:lnSpc>
              </a:pPr>
              <a:endParaRPr sz="1029"/>
            </a:p>
          </p:txBody>
        </p:sp>
      </p:grpSp>
      <p:sp>
        <p:nvSpPr>
          <p:cNvPr id="6" name="Freeform 6"/>
          <p:cNvSpPr/>
          <p:nvPr/>
        </p:nvSpPr>
        <p:spPr>
          <a:xfrm>
            <a:off x="3227564" y="1997021"/>
            <a:ext cx="1232394" cy="1542383"/>
          </a:xfrm>
          <a:custGeom>
            <a:avLst/>
            <a:gdLst/>
            <a:ahLst/>
            <a:cxnLst/>
            <a:rect l="l" t="t" r="r" b="b"/>
            <a:pathLst>
              <a:path w="2156690" h="2699170">
                <a:moveTo>
                  <a:pt x="0" y="0"/>
                </a:moveTo>
                <a:lnTo>
                  <a:pt x="2156690" y="0"/>
                </a:lnTo>
                <a:lnTo>
                  <a:pt x="2156690" y="2699170"/>
                </a:lnTo>
                <a:lnTo>
                  <a:pt x="0" y="2699170"/>
                </a:lnTo>
                <a:lnTo>
                  <a:pt x="0" y="0"/>
                </a:lnTo>
                <a:close/>
              </a:path>
            </a:pathLst>
          </a:custGeom>
          <a:blipFill>
            <a:blip r:embed="rId3"/>
            <a:stretch>
              <a:fillRect/>
            </a:stretch>
          </a:blipFill>
        </p:spPr>
        <p:txBody>
          <a:bodyPr/>
          <a:lstStyle/>
          <a:p>
            <a:endParaRPr lang="en-US" sz="1029"/>
          </a:p>
        </p:txBody>
      </p:sp>
      <p:sp>
        <p:nvSpPr>
          <p:cNvPr id="8" name="Freeform 8"/>
          <p:cNvSpPr/>
          <p:nvPr/>
        </p:nvSpPr>
        <p:spPr>
          <a:xfrm>
            <a:off x="6705600" y="1992086"/>
            <a:ext cx="1121602" cy="1614708"/>
          </a:xfrm>
          <a:custGeom>
            <a:avLst/>
            <a:gdLst/>
            <a:ahLst/>
            <a:cxnLst/>
            <a:rect l="l" t="t" r="r" b="b"/>
            <a:pathLst>
              <a:path w="1803467" h="2705201">
                <a:moveTo>
                  <a:pt x="0" y="0"/>
                </a:moveTo>
                <a:lnTo>
                  <a:pt x="1803467" y="0"/>
                </a:lnTo>
                <a:lnTo>
                  <a:pt x="1803467" y="2705201"/>
                </a:lnTo>
                <a:lnTo>
                  <a:pt x="0" y="2705201"/>
                </a:lnTo>
                <a:lnTo>
                  <a:pt x="0" y="0"/>
                </a:lnTo>
                <a:close/>
              </a:path>
            </a:pathLst>
          </a:custGeom>
          <a:blipFill>
            <a:blip r:embed="rId4"/>
            <a:stretch>
              <a:fillRect/>
            </a:stretch>
          </a:blipFill>
        </p:spPr>
        <p:txBody>
          <a:bodyPr/>
          <a:lstStyle/>
          <a:p>
            <a:endParaRPr lang="en-US" sz="1029"/>
          </a:p>
        </p:txBody>
      </p:sp>
      <p:sp>
        <p:nvSpPr>
          <p:cNvPr id="9" name="Freeform 9"/>
          <p:cNvSpPr/>
          <p:nvPr/>
        </p:nvSpPr>
        <p:spPr>
          <a:xfrm>
            <a:off x="9609318" y="2005751"/>
            <a:ext cx="1067066" cy="1423249"/>
          </a:xfrm>
          <a:custGeom>
            <a:avLst/>
            <a:gdLst/>
            <a:ahLst/>
            <a:cxnLst/>
            <a:rect l="l" t="t" r="r" b="b"/>
            <a:pathLst>
              <a:path w="1867365" h="2490686">
                <a:moveTo>
                  <a:pt x="0" y="0"/>
                </a:moveTo>
                <a:lnTo>
                  <a:pt x="1867364" y="0"/>
                </a:lnTo>
                <a:lnTo>
                  <a:pt x="1867364" y="2490686"/>
                </a:lnTo>
                <a:lnTo>
                  <a:pt x="0" y="2490686"/>
                </a:lnTo>
                <a:lnTo>
                  <a:pt x="0" y="0"/>
                </a:lnTo>
                <a:close/>
              </a:path>
            </a:pathLst>
          </a:custGeom>
          <a:blipFill>
            <a:blip r:embed="rId5"/>
            <a:stretch>
              <a:fillRect l="-5817" r="-5817"/>
            </a:stretch>
          </a:blipFill>
        </p:spPr>
        <p:txBody>
          <a:bodyPr/>
          <a:lstStyle/>
          <a:p>
            <a:endParaRPr lang="en-US" sz="1029"/>
          </a:p>
        </p:txBody>
      </p:sp>
      <p:sp>
        <p:nvSpPr>
          <p:cNvPr id="10" name="Freeform 10"/>
          <p:cNvSpPr/>
          <p:nvPr/>
        </p:nvSpPr>
        <p:spPr>
          <a:xfrm>
            <a:off x="3377448" y="4778829"/>
            <a:ext cx="1270158" cy="1412641"/>
          </a:xfrm>
          <a:custGeom>
            <a:avLst/>
            <a:gdLst/>
            <a:ahLst/>
            <a:cxnLst/>
            <a:rect l="l" t="t" r="r" b="b"/>
            <a:pathLst>
              <a:path w="2063307" h="2285796">
                <a:moveTo>
                  <a:pt x="0" y="0"/>
                </a:moveTo>
                <a:lnTo>
                  <a:pt x="2063307" y="0"/>
                </a:lnTo>
                <a:lnTo>
                  <a:pt x="2063307" y="2285796"/>
                </a:lnTo>
                <a:lnTo>
                  <a:pt x="0" y="2285796"/>
                </a:lnTo>
                <a:lnTo>
                  <a:pt x="0" y="0"/>
                </a:lnTo>
                <a:close/>
              </a:path>
            </a:pathLst>
          </a:custGeom>
          <a:blipFill>
            <a:blip r:embed="rId6"/>
            <a:stretch>
              <a:fillRect l="-5391" r="-5391"/>
            </a:stretch>
          </a:blipFill>
        </p:spPr>
        <p:txBody>
          <a:bodyPr/>
          <a:lstStyle/>
          <a:p>
            <a:endParaRPr lang="en-US" sz="1029"/>
          </a:p>
        </p:txBody>
      </p:sp>
      <p:sp>
        <p:nvSpPr>
          <p:cNvPr id="12" name="Freeform 12"/>
          <p:cNvSpPr/>
          <p:nvPr/>
        </p:nvSpPr>
        <p:spPr>
          <a:xfrm>
            <a:off x="6613999" y="4535884"/>
            <a:ext cx="1139005" cy="1505396"/>
          </a:xfrm>
          <a:custGeom>
            <a:avLst/>
            <a:gdLst/>
            <a:ahLst/>
            <a:cxnLst/>
            <a:rect l="l" t="t" r="r" b="b"/>
            <a:pathLst>
              <a:path w="1993258" h="2634443">
                <a:moveTo>
                  <a:pt x="0" y="0"/>
                </a:moveTo>
                <a:lnTo>
                  <a:pt x="1993258" y="0"/>
                </a:lnTo>
                <a:lnTo>
                  <a:pt x="1993258" y="2634443"/>
                </a:lnTo>
                <a:lnTo>
                  <a:pt x="0" y="2634443"/>
                </a:lnTo>
                <a:lnTo>
                  <a:pt x="0" y="0"/>
                </a:lnTo>
                <a:close/>
              </a:path>
            </a:pathLst>
          </a:custGeom>
          <a:blipFill>
            <a:blip r:embed="rId7"/>
            <a:stretch>
              <a:fillRect l="-10576" r="-10576"/>
            </a:stretch>
          </a:blipFill>
        </p:spPr>
        <p:txBody>
          <a:bodyPr/>
          <a:lstStyle/>
          <a:p>
            <a:endParaRPr lang="en-US" sz="1029"/>
          </a:p>
        </p:txBody>
      </p:sp>
      <p:sp>
        <p:nvSpPr>
          <p:cNvPr id="13" name="Freeform 13"/>
          <p:cNvSpPr/>
          <p:nvPr/>
        </p:nvSpPr>
        <p:spPr>
          <a:xfrm>
            <a:off x="9561268" y="4552707"/>
            <a:ext cx="1228473" cy="1399354"/>
          </a:xfrm>
          <a:custGeom>
            <a:avLst/>
            <a:gdLst/>
            <a:ahLst/>
            <a:cxnLst/>
            <a:rect l="l" t="t" r="r" b="b"/>
            <a:pathLst>
              <a:path w="2034911" h="2300276">
                <a:moveTo>
                  <a:pt x="0" y="0"/>
                </a:moveTo>
                <a:lnTo>
                  <a:pt x="2034911" y="0"/>
                </a:lnTo>
                <a:lnTo>
                  <a:pt x="2034911" y="2300276"/>
                </a:lnTo>
                <a:lnTo>
                  <a:pt x="0" y="2300276"/>
                </a:lnTo>
                <a:lnTo>
                  <a:pt x="0" y="0"/>
                </a:lnTo>
                <a:close/>
              </a:path>
            </a:pathLst>
          </a:custGeom>
          <a:blipFill>
            <a:blip r:embed="rId8"/>
            <a:stretch>
              <a:fillRect l="-6520" r="-6520"/>
            </a:stretch>
          </a:blipFill>
        </p:spPr>
        <p:txBody>
          <a:bodyPr/>
          <a:lstStyle/>
          <a:p>
            <a:endParaRPr lang="en-US" sz="1029"/>
          </a:p>
        </p:txBody>
      </p:sp>
      <p:sp>
        <p:nvSpPr>
          <p:cNvPr id="14" name="TextBox 14"/>
          <p:cNvSpPr txBox="1"/>
          <p:nvPr/>
        </p:nvSpPr>
        <p:spPr>
          <a:xfrm>
            <a:off x="1117391" y="76200"/>
            <a:ext cx="10167419" cy="667683"/>
          </a:xfrm>
          <a:prstGeom prst="rect">
            <a:avLst/>
          </a:prstGeom>
        </p:spPr>
        <p:txBody>
          <a:bodyPr lIns="0" tIns="0" rIns="0" bIns="0" rtlCol="0" anchor="t">
            <a:spAutoFit/>
          </a:bodyPr>
          <a:lstStyle/>
          <a:p>
            <a:pPr algn="ctr">
              <a:lnSpc>
                <a:spcPts val="5702"/>
              </a:lnSpc>
            </a:pPr>
            <a:r>
              <a:rPr lang="en-US" sz="3771" b="1">
                <a:solidFill>
                  <a:srgbClr val="4472C4">
                    <a:lumMod val="50000"/>
                  </a:srgbClr>
                </a:solidFill>
                <a:latin typeface="Montserrat" pitchFamily="2" charset="77"/>
                <a:sym typeface="Canva Sans Bold"/>
              </a:rPr>
              <a:t>How We Do It – COGR Committees</a:t>
            </a:r>
          </a:p>
        </p:txBody>
      </p:sp>
      <p:sp>
        <p:nvSpPr>
          <p:cNvPr id="15" name="TextBox 15"/>
          <p:cNvSpPr txBox="1"/>
          <p:nvPr/>
        </p:nvSpPr>
        <p:spPr>
          <a:xfrm>
            <a:off x="1572084" y="2248368"/>
            <a:ext cx="1432918" cy="1007968"/>
          </a:xfrm>
          <a:prstGeom prst="rect">
            <a:avLst/>
          </a:prstGeom>
        </p:spPr>
        <p:txBody>
          <a:bodyPr lIns="0" tIns="0" rIns="0" bIns="0" rtlCol="0" anchor="t">
            <a:spAutoFit/>
          </a:bodyPr>
          <a:lstStyle/>
          <a:p>
            <a:pPr algn="ctr">
              <a:lnSpc>
                <a:spcPts val="1600"/>
              </a:lnSpc>
            </a:pPr>
            <a:r>
              <a:rPr lang="en-US" sz="1143">
                <a:solidFill>
                  <a:srgbClr val="1F567E"/>
                </a:solidFill>
                <a:latin typeface="Canva Sans Bold"/>
                <a:ea typeface="Canva Sans"/>
                <a:cs typeface="Canva Sans"/>
                <a:sym typeface="Canva Sans Bold"/>
              </a:rPr>
              <a:t>Lisa Mosley, </a:t>
            </a:r>
            <a:r>
              <a:rPr lang="en-US" sz="1143" b="1">
                <a:solidFill>
                  <a:srgbClr val="1F567E"/>
                </a:solidFill>
                <a:latin typeface="Canva Sans Bold"/>
                <a:ea typeface="Canva Sans"/>
                <a:cs typeface="Canva Sans"/>
                <a:sym typeface="Canva Sans Bold"/>
              </a:rPr>
              <a:t> </a:t>
            </a:r>
            <a:r>
              <a:rPr lang="en-US" sz="1143">
                <a:solidFill>
                  <a:srgbClr val="1F567E"/>
                </a:solidFill>
                <a:latin typeface="Canva Sans" panose="020B0604020202020204" charset="0"/>
                <a:ea typeface="Canva Sans"/>
                <a:cs typeface="Canva Sans"/>
                <a:sym typeface="Canva Sans Bold"/>
              </a:rPr>
              <a:t>Executive Director, Sponsored Projects Administration, Yale University (Chair)</a:t>
            </a:r>
            <a:endParaRPr lang="en-US" sz="1143">
              <a:solidFill>
                <a:srgbClr val="1F567E"/>
              </a:solidFill>
              <a:latin typeface="Canva Sans" panose="020B0604020202020204" charset="0"/>
              <a:ea typeface="Canva Sans"/>
              <a:cs typeface="Canva Sans"/>
              <a:sym typeface="Canva Sans"/>
            </a:endParaRPr>
          </a:p>
        </p:txBody>
      </p:sp>
      <p:sp>
        <p:nvSpPr>
          <p:cNvPr id="16" name="TextBox 16"/>
          <p:cNvSpPr txBox="1"/>
          <p:nvPr/>
        </p:nvSpPr>
        <p:spPr>
          <a:xfrm>
            <a:off x="4647349" y="2280018"/>
            <a:ext cx="1538018" cy="597599"/>
          </a:xfrm>
          <a:prstGeom prst="rect">
            <a:avLst/>
          </a:prstGeom>
        </p:spPr>
        <p:txBody>
          <a:bodyPr lIns="0" tIns="0" rIns="0" bIns="0" rtlCol="0" anchor="t">
            <a:spAutoFit/>
          </a:bodyPr>
          <a:lstStyle/>
          <a:p>
            <a:pPr algn="ctr">
              <a:lnSpc>
                <a:spcPts val="1600"/>
              </a:lnSpc>
            </a:pPr>
            <a:r>
              <a:rPr lang="en-US" sz="1143">
                <a:solidFill>
                  <a:srgbClr val="1F567E"/>
                </a:solidFill>
                <a:latin typeface="Canva Sans Bold"/>
                <a:ea typeface="Canva Sans Bold"/>
                <a:cs typeface="Canva Sans Bold"/>
                <a:sym typeface="Canva Sans Bold"/>
              </a:rPr>
              <a:t>Krystal Toups,</a:t>
            </a:r>
            <a:r>
              <a:rPr lang="en-US" sz="1143">
                <a:solidFill>
                  <a:srgbClr val="1F567E"/>
                </a:solidFill>
                <a:latin typeface="Canva Sans"/>
                <a:ea typeface="Canva Sans"/>
                <a:cs typeface="Canva Sans"/>
                <a:sym typeface="Canva Sans"/>
              </a:rPr>
              <a:t> Director, Contracts &amp; Grants Administration, COGR</a:t>
            </a:r>
          </a:p>
        </p:txBody>
      </p:sp>
      <p:sp>
        <p:nvSpPr>
          <p:cNvPr id="17" name="TextBox 17"/>
          <p:cNvSpPr txBox="1"/>
          <p:nvPr/>
        </p:nvSpPr>
        <p:spPr>
          <a:xfrm>
            <a:off x="391886" y="1062665"/>
            <a:ext cx="5128937" cy="691728"/>
          </a:xfrm>
          <a:prstGeom prst="rect">
            <a:avLst/>
          </a:prstGeom>
        </p:spPr>
        <p:txBody>
          <a:bodyPr wrap="square" lIns="0" tIns="0" rIns="0" bIns="0" rtlCol="0" anchor="t">
            <a:spAutoFit/>
          </a:bodyPr>
          <a:lstStyle/>
          <a:p>
            <a:pPr algn="ctr">
              <a:lnSpc>
                <a:spcPts val="2800"/>
              </a:lnSpc>
            </a:pPr>
            <a:r>
              <a:rPr lang="en-US" sz="2000" b="1">
                <a:solidFill>
                  <a:srgbClr val="C00000"/>
                </a:solidFill>
                <a:latin typeface="Montserrat" pitchFamily="2" charset="77"/>
                <a:ea typeface="Canva Sans Bold"/>
                <a:cs typeface="Canva Sans Bold"/>
                <a:sym typeface="Canva Sans Bold"/>
              </a:rPr>
              <a:t>Contracts &amp; Grants </a:t>
            </a:r>
          </a:p>
          <a:p>
            <a:pPr algn="ctr">
              <a:lnSpc>
                <a:spcPts val="2800"/>
              </a:lnSpc>
            </a:pPr>
            <a:r>
              <a:rPr lang="en-US" sz="2000" b="1">
                <a:solidFill>
                  <a:srgbClr val="C00000"/>
                </a:solidFill>
                <a:latin typeface="Montserrat" pitchFamily="2" charset="77"/>
                <a:ea typeface="Canva Sans Bold"/>
                <a:cs typeface="Canva Sans Bold"/>
                <a:sym typeface="Canva Sans Bold"/>
              </a:rPr>
              <a:t>Administration (CGA)</a:t>
            </a:r>
          </a:p>
        </p:txBody>
      </p:sp>
      <p:sp>
        <p:nvSpPr>
          <p:cNvPr id="18" name="TextBox 18"/>
          <p:cNvSpPr txBox="1"/>
          <p:nvPr/>
        </p:nvSpPr>
        <p:spPr>
          <a:xfrm>
            <a:off x="6894075" y="1118641"/>
            <a:ext cx="4514154" cy="691728"/>
          </a:xfrm>
          <a:prstGeom prst="rect">
            <a:avLst/>
          </a:prstGeom>
        </p:spPr>
        <p:txBody>
          <a:bodyPr lIns="0" tIns="0" rIns="0" bIns="0" rtlCol="0" anchor="t">
            <a:spAutoFit/>
          </a:bodyPr>
          <a:lstStyle/>
          <a:p>
            <a:pPr algn="ctr">
              <a:lnSpc>
                <a:spcPts val="2800"/>
              </a:lnSpc>
            </a:pPr>
            <a:r>
              <a:rPr lang="en-US" sz="2000" b="1">
                <a:solidFill>
                  <a:srgbClr val="C00000"/>
                </a:solidFill>
                <a:latin typeface="Montserrat" pitchFamily="2" charset="77"/>
                <a:ea typeface="Canva Sans Bold"/>
                <a:cs typeface="Canva Sans Bold"/>
                <a:sym typeface="Canva Sans Bold"/>
              </a:rPr>
              <a:t>Research Ethics &amp; Compliance (REC)</a:t>
            </a:r>
          </a:p>
        </p:txBody>
      </p:sp>
      <p:sp>
        <p:nvSpPr>
          <p:cNvPr id="19" name="TextBox 19"/>
          <p:cNvSpPr txBox="1"/>
          <p:nvPr/>
        </p:nvSpPr>
        <p:spPr>
          <a:xfrm>
            <a:off x="609600" y="3841013"/>
            <a:ext cx="4514154" cy="691728"/>
          </a:xfrm>
          <a:prstGeom prst="rect">
            <a:avLst/>
          </a:prstGeom>
        </p:spPr>
        <p:txBody>
          <a:bodyPr lIns="0" tIns="0" rIns="0" bIns="0" rtlCol="0" anchor="t">
            <a:spAutoFit/>
          </a:bodyPr>
          <a:lstStyle/>
          <a:p>
            <a:pPr algn="ctr">
              <a:lnSpc>
                <a:spcPts val="2800"/>
              </a:lnSpc>
            </a:pPr>
            <a:r>
              <a:rPr lang="en-US" sz="2000" b="1">
                <a:solidFill>
                  <a:srgbClr val="C00000"/>
                </a:solidFill>
                <a:latin typeface="Montserrat" pitchFamily="2" charset="77"/>
                <a:ea typeface="Canva Sans Bold"/>
                <a:cs typeface="Canva Sans Bold"/>
                <a:sym typeface="Canva Sans Bold"/>
              </a:rPr>
              <a:t>Costing &amp; Financial </a:t>
            </a:r>
          </a:p>
          <a:p>
            <a:pPr algn="ctr">
              <a:lnSpc>
                <a:spcPts val="2800"/>
              </a:lnSpc>
            </a:pPr>
            <a:r>
              <a:rPr lang="en-US" sz="2000" b="1">
                <a:solidFill>
                  <a:srgbClr val="C00000"/>
                </a:solidFill>
                <a:latin typeface="Montserrat" pitchFamily="2" charset="77"/>
                <a:ea typeface="Canva Sans Bold"/>
                <a:cs typeface="Canva Sans Bold"/>
                <a:sym typeface="Canva Sans Bold"/>
              </a:rPr>
              <a:t>Compliance (CFC)</a:t>
            </a:r>
          </a:p>
        </p:txBody>
      </p:sp>
      <p:sp>
        <p:nvSpPr>
          <p:cNvPr id="20" name="TextBox 20"/>
          <p:cNvSpPr txBox="1"/>
          <p:nvPr/>
        </p:nvSpPr>
        <p:spPr>
          <a:xfrm>
            <a:off x="1714672" y="4789822"/>
            <a:ext cx="1432918" cy="1213153"/>
          </a:xfrm>
          <a:prstGeom prst="rect">
            <a:avLst/>
          </a:prstGeom>
        </p:spPr>
        <p:txBody>
          <a:bodyPr lIns="0" tIns="0" rIns="0" bIns="0" rtlCol="0" anchor="t">
            <a:spAutoFit/>
          </a:bodyPr>
          <a:lstStyle/>
          <a:p>
            <a:pPr algn="ctr">
              <a:lnSpc>
                <a:spcPts val="1600"/>
              </a:lnSpc>
            </a:pPr>
            <a:r>
              <a:rPr lang="en-US" sz="1143">
                <a:solidFill>
                  <a:srgbClr val="1F567E"/>
                </a:solidFill>
                <a:latin typeface="Canva Sans Bold"/>
                <a:ea typeface="Canva Sans Bold"/>
                <a:cs typeface="Canva Sans Bold"/>
                <a:sym typeface="Canva Sans Bold"/>
              </a:rPr>
              <a:t>Jeremy Forsberg, </a:t>
            </a:r>
            <a:r>
              <a:rPr lang="en-US" sz="1143">
                <a:solidFill>
                  <a:srgbClr val="1F567E"/>
                </a:solidFill>
                <a:latin typeface="Canva Sans"/>
                <a:ea typeface="Canva Sans"/>
                <a:cs typeface="Canva Sans"/>
                <a:sym typeface="Canva Sans"/>
              </a:rPr>
              <a:t>Associate Vice President for Research, University of Texas at Arlington (Chair)</a:t>
            </a:r>
          </a:p>
        </p:txBody>
      </p:sp>
      <p:sp>
        <p:nvSpPr>
          <p:cNvPr id="21" name="TextBox 21"/>
          <p:cNvSpPr txBox="1"/>
          <p:nvPr/>
        </p:nvSpPr>
        <p:spPr>
          <a:xfrm>
            <a:off x="10759082" y="2078632"/>
            <a:ext cx="1432918" cy="802784"/>
          </a:xfrm>
          <a:prstGeom prst="rect">
            <a:avLst/>
          </a:prstGeom>
        </p:spPr>
        <p:txBody>
          <a:bodyPr lIns="0" tIns="0" rIns="0" bIns="0" rtlCol="0" anchor="t">
            <a:spAutoFit/>
          </a:bodyPr>
          <a:lstStyle/>
          <a:p>
            <a:pPr algn="ctr">
              <a:lnSpc>
                <a:spcPts val="1600"/>
              </a:lnSpc>
            </a:pPr>
            <a:r>
              <a:rPr lang="en-US" sz="1143">
                <a:solidFill>
                  <a:srgbClr val="1F567E"/>
                </a:solidFill>
                <a:latin typeface="Canva Sans Bold"/>
                <a:ea typeface="Canva Sans Bold"/>
                <a:cs typeface="Canva Sans Bold"/>
                <a:sym typeface="Canva Sans Bold"/>
              </a:rPr>
              <a:t>Kristin West,</a:t>
            </a:r>
            <a:r>
              <a:rPr lang="en-US" sz="1143">
                <a:solidFill>
                  <a:srgbClr val="1F567E"/>
                </a:solidFill>
                <a:latin typeface="Canva Sans"/>
                <a:ea typeface="Canva Sans"/>
                <a:cs typeface="Canva Sans"/>
                <a:sym typeface="Canva Sans"/>
              </a:rPr>
              <a:t> Director, Research Ethics &amp; Compliance,</a:t>
            </a:r>
          </a:p>
          <a:p>
            <a:pPr algn="ctr">
              <a:lnSpc>
                <a:spcPts val="1600"/>
              </a:lnSpc>
            </a:pPr>
            <a:r>
              <a:rPr lang="en-US" sz="1143">
                <a:solidFill>
                  <a:srgbClr val="1F567E"/>
                </a:solidFill>
                <a:latin typeface="Canva Sans"/>
                <a:ea typeface="Canva Sans"/>
                <a:cs typeface="Canva Sans"/>
                <a:sym typeface="Canva Sans"/>
              </a:rPr>
              <a:t> COGR</a:t>
            </a:r>
          </a:p>
        </p:txBody>
      </p:sp>
      <p:sp>
        <p:nvSpPr>
          <p:cNvPr id="22" name="TextBox 22"/>
          <p:cNvSpPr txBox="1"/>
          <p:nvPr/>
        </p:nvSpPr>
        <p:spPr>
          <a:xfrm>
            <a:off x="7961532" y="2073587"/>
            <a:ext cx="1432918" cy="1418337"/>
          </a:xfrm>
          <a:prstGeom prst="rect">
            <a:avLst/>
          </a:prstGeom>
        </p:spPr>
        <p:txBody>
          <a:bodyPr lIns="0" tIns="0" rIns="0" bIns="0" rtlCol="0" anchor="t">
            <a:spAutoFit/>
          </a:bodyPr>
          <a:lstStyle/>
          <a:p>
            <a:pPr algn="ctr">
              <a:lnSpc>
                <a:spcPts val="1600"/>
              </a:lnSpc>
            </a:pPr>
            <a:r>
              <a:rPr lang="en-US" sz="1143">
                <a:solidFill>
                  <a:srgbClr val="1F567E"/>
                </a:solidFill>
                <a:latin typeface="Canva Sans Bold"/>
                <a:ea typeface="Canva Sans Bold"/>
                <a:cs typeface="Canva Sans Bold"/>
                <a:sym typeface="Canva Sans Bold"/>
              </a:rPr>
              <a:t>Deborah Motton,</a:t>
            </a:r>
            <a:r>
              <a:rPr lang="en-US" sz="1143">
                <a:solidFill>
                  <a:srgbClr val="1F567E"/>
                </a:solidFill>
                <a:latin typeface="Canva Sans"/>
                <a:ea typeface="Canva Sans"/>
                <a:cs typeface="Canva Sans"/>
                <a:sym typeface="Canva Sans"/>
              </a:rPr>
              <a:t> Executive Director, Research Policy &amp; Analysis &amp; Compliance, University of California (Chair)</a:t>
            </a:r>
          </a:p>
        </p:txBody>
      </p:sp>
      <p:sp>
        <p:nvSpPr>
          <p:cNvPr id="23" name="TextBox 23"/>
          <p:cNvSpPr txBox="1"/>
          <p:nvPr/>
        </p:nvSpPr>
        <p:spPr>
          <a:xfrm>
            <a:off x="4768182" y="4988045"/>
            <a:ext cx="1432918" cy="597599"/>
          </a:xfrm>
          <a:prstGeom prst="rect">
            <a:avLst/>
          </a:prstGeom>
        </p:spPr>
        <p:txBody>
          <a:bodyPr lIns="0" tIns="0" rIns="0" bIns="0" rtlCol="0" anchor="t">
            <a:spAutoFit/>
          </a:bodyPr>
          <a:lstStyle/>
          <a:p>
            <a:pPr algn="ctr">
              <a:lnSpc>
                <a:spcPts val="1600"/>
              </a:lnSpc>
            </a:pPr>
            <a:r>
              <a:rPr lang="en-US" sz="1143">
                <a:solidFill>
                  <a:srgbClr val="1F567E"/>
                </a:solidFill>
                <a:latin typeface="Canva Sans Bold"/>
                <a:ea typeface="Canva Sans Bold"/>
                <a:cs typeface="Canva Sans Bold"/>
                <a:sym typeface="Canva Sans Bold"/>
              </a:rPr>
              <a:t>Cindy Hope, </a:t>
            </a:r>
            <a:r>
              <a:rPr lang="en-US" sz="1143">
                <a:solidFill>
                  <a:srgbClr val="1F567E"/>
                </a:solidFill>
                <a:latin typeface="Canva Sans"/>
                <a:ea typeface="Canva Sans"/>
                <a:cs typeface="Canva Sans"/>
                <a:sym typeface="Canva Sans"/>
              </a:rPr>
              <a:t>Director, Costing and Financial Compliance, COGR </a:t>
            </a:r>
          </a:p>
        </p:txBody>
      </p:sp>
      <p:sp>
        <p:nvSpPr>
          <p:cNvPr id="24" name="TextBox 24"/>
          <p:cNvSpPr txBox="1"/>
          <p:nvPr/>
        </p:nvSpPr>
        <p:spPr>
          <a:xfrm>
            <a:off x="8007775" y="4600855"/>
            <a:ext cx="1432918" cy="1213153"/>
          </a:xfrm>
          <a:prstGeom prst="rect">
            <a:avLst/>
          </a:prstGeom>
        </p:spPr>
        <p:txBody>
          <a:bodyPr lIns="0" tIns="0" rIns="0" bIns="0" rtlCol="0" anchor="t">
            <a:spAutoFit/>
          </a:bodyPr>
          <a:lstStyle/>
          <a:p>
            <a:pPr algn="ctr">
              <a:lnSpc>
                <a:spcPts val="1600"/>
              </a:lnSpc>
            </a:pPr>
            <a:r>
              <a:rPr lang="en-US" sz="1143">
                <a:solidFill>
                  <a:srgbClr val="1F567E"/>
                </a:solidFill>
                <a:latin typeface="Canva Sans Bold"/>
                <a:ea typeface="Canva Sans Bold"/>
                <a:cs typeface="Canva Sans Bold"/>
                <a:sym typeface="Canva Sans Bold"/>
              </a:rPr>
              <a:t>Jennifer Ponting,</a:t>
            </a:r>
            <a:r>
              <a:rPr lang="en-US" sz="1143">
                <a:solidFill>
                  <a:srgbClr val="1F567E"/>
                </a:solidFill>
                <a:latin typeface="Canva Sans"/>
                <a:ea typeface="Canva Sans"/>
                <a:cs typeface="Canva Sans"/>
                <a:sym typeface="Canva Sans"/>
              </a:rPr>
              <a:t> Assoc. Vice President for Research Administration, University of Chicago  (Chair)</a:t>
            </a:r>
          </a:p>
        </p:txBody>
      </p:sp>
      <p:sp>
        <p:nvSpPr>
          <p:cNvPr id="25" name="TextBox 25"/>
          <p:cNvSpPr txBox="1"/>
          <p:nvPr/>
        </p:nvSpPr>
        <p:spPr>
          <a:xfrm>
            <a:off x="10789741" y="4600855"/>
            <a:ext cx="1228474" cy="802784"/>
          </a:xfrm>
          <a:prstGeom prst="rect">
            <a:avLst/>
          </a:prstGeom>
        </p:spPr>
        <p:txBody>
          <a:bodyPr lIns="0" tIns="0" rIns="0" bIns="0" rtlCol="0" anchor="t">
            <a:spAutoFit/>
          </a:bodyPr>
          <a:lstStyle/>
          <a:p>
            <a:pPr algn="ctr">
              <a:lnSpc>
                <a:spcPts val="1600"/>
              </a:lnSpc>
            </a:pPr>
            <a:r>
              <a:rPr lang="en-US" sz="1143">
                <a:solidFill>
                  <a:srgbClr val="1F567E"/>
                </a:solidFill>
                <a:latin typeface="Canva Sans Bold"/>
                <a:ea typeface="Canva Sans Bold"/>
                <a:cs typeface="Canva Sans Bold"/>
                <a:sym typeface="Canva Sans Bold"/>
              </a:rPr>
              <a:t>Kevin Wozniak, </a:t>
            </a:r>
            <a:r>
              <a:rPr lang="en-US" sz="1143">
                <a:solidFill>
                  <a:srgbClr val="1F567E"/>
                </a:solidFill>
                <a:latin typeface="Canva Sans"/>
                <a:ea typeface="Canva Sans"/>
                <a:cs typeface="Canva Sans"/>
                <a:sym typeface="Canva Sans"/>
              </a:rPr>
              <a:t>Director, Research Security &amp; IP, COGR </a:t>
            </a:r>
          </a:p>
        </p:txBody>
      </p:sp>
      <p:sp>
        <p:nvSpPr>
          <p:cNvPr id="26" name="TextBox 26"/>
          <p:cNvSpPr txBox="1"/>
          <p:nvPr/>
        </p:nvSpPr>
        <p:spPr>
          <a:xfrm>
            <a:off x="7010400" y="3759614"/>
            <a:ext cx="4514154" cy="691728"/>
          </a:xfrm>
          <a:prstGeom prst="rect">
            <a:avLst/>
          </a:prstGeom>
        </p:spPr>
        <p:txBody>
          <a:bodyPr lIns="0" tIns="0" rIns="0" bIns="0" rtlCol="0" anchor="t">
            <a:spAutoFit/>
          </a:bodyPr>
          <a:lstStyle/>
          <a:p>
            <a:pPr algn="ctr">
              <a:lnSpc>
                <a:spcPts val="2800"/>
              </a:lnSpc>
            </a:pPr>
            <a:r>
              <a:rPr lang="en-US" sz="2000" b="1">
                <a:solidFill>
                  <a:srgbClr val="C00000"/>
                </a:solidFill>
                <a:latin typeface="Montserrat" pitchFamily="2" charset="77"/>
                <a:ea typeface="Canva Sans Bold"/>
                <a:cs typeface="Canva Sans Bold"/>
                <a:sym typeface="Canva Sans Bold"/>
              </a:rPr>
              <a:t>Research Security &amp; Intellectual Property (RSIP)</a:t>
            </a:r>
          </a:p>
        </p:txBody>
      </p:sp>
      <p:pic>
        <p:nvPicPr>
          <p:cNvPr id="27" name="Picture 26" descr="A blue and red logo&#10;&#10;Description automatically generated">
            <a:extLst>
              <a:ext uri="{FF2B5EF4-FFF2-40B4-BE49-F238E27FC236}">
                <a16:creationId xmlns:a16="http://schemas.microsoft.com/office/drawing/2014/main" id="{DA5E322D-BAC0-D243-1F8B-A6CAE533AC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65861" y="6355538"/>
            <a:ext cx="1598638" cy="469600"/>
          </a:xfrm>
          <a:prstGeom prst="rect">
            <a:avLst/>
          </a:prstGeom>
        </p:spPr>
      </p:pic>
      <p:pic>
        <p:nvPicPr>
          <p:cNvPr id="28" name="Picture 27">
            <a:extLst>
              <a:ext uri="{FF2B5EF4-FFF2-40B4-BE49-F238E27FC236}">
                <a16:creationId xmlns:a16="http://schemas.microsoft.com/office/drawing/2014/main" id="{E19A7130-41E8-5BFC-9FD4-7BD4D61811B4}"/>
              </a:ext>
            </a:extLst>
          </p:cNvPr>
          <p:cNvPicPr>
            <a:picLocks noChangeAspect="1"/>
          </p:cNvPicPr>
          <p:nvPr/>
        </p:nvPicPr>
        <p:blipFill>
          <a:blip r:embed="rId10"/>
          <a:stretch>
            <a:fillRect/>
          </a:stretch>
        </p:blipFill>
        <p:spPr>
          <a:xfrm>
            <a:off x="322761" y="4763315"/>
            <a:ext cx="1301025" cy="1355461"/>
          </a:xfrm>
          <a:prstGeom prst="rect">
            <a:avLst/>
          </a:prstGeom>
        </p:spPr>
      </p:pic>
      <p:pic>
        <p:nvPicPr>
          <p:cNvPr id="11" name="Picture 10">
            <a:extLst>
              <a:ext uri="{FF2B5EF4-FFF2-40B4-BE49-F238E27FC236}">
                <a16:creationId xmlns:a16="http://schemas.microsoft.com/office/drawing/2014/main" id="{F35F516D-B389-0E5E-A00A-6C5AC23B0632}"/>
              </a:ext>
            </a:extLst>
          </p:cNvPr>
          <p:cNvPicPr>
            <a:picLocks noChangeAspect="1"/>
          </p:cNvPicPr>
          <p:nvPr/>
        </p:nvPicPr>
        <p:blipFill>
          <a:blip r:embed="rId11"/>
          <a:stretch>
            <a:fillRect/>
          </a:stretch>
        </p:blipFill>
        <p:spPr>
          <a:xfrm>
            <a:off x="279565" y="2036231"/>
            <a:ext cx="1165883" cy="14545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2B4A2-454E-9CDF-8CAF-9B8F4960F74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20A3420-A35E-240A-77AE-AF41FD4DD742}"/>
              </a:ext>
            </a:extLst>
          </p:cNvPr>
          <p:cNvSpPr>
            <a:spLocks noGrp="1"/>
          </p:cNvSpPr>
          <p:nvPr>
            <p:ph type="sldNum" sz="quarter" idx="12"/>
          </p:nvPr>
        </p:nvSpPr>
        <p:spPr/>
        <p:txBody>
          <a:bodyPr/>
          <a:lstStyle/>
          <a:p>
            <a:pPr defTabSz="726025">
              <a:defRPr/>
            </a:pPr>
            <a:fld id="{7E594218-2172-421B-AF10-F59A0F82A081}" type="slidenum">
              <a:rPr lang="en-US">
                <a:solidFill>
                  <a:prstClr val="black">
                    <a:tint val="75000"/>
                  </a:prstClr>
                </a:solidFill>
                <a:latin typeface="Calibri" panose="020F0502020204030204"/>
              </a:rPr>
              <a:pPr defTabSz="726025">
                <a:defRPr/>
              </a:pPr>
              <a:t>9</a:t>
            </a:fld>
            <a:endParaRPr lang="en-US">
              <a:solidFill>
                <a:prstClr val="black">
                  <a:tint val="75000"/>
                </a:prstClr>
              </a:solidFill>
              <a:latin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6D37E6C4-AE69-1FFE-4857-3EA2FA87DECF}"/>
                  </a:ext>
                </a:extLst>
              </p14:cNvPr>
              <p14:cNvContentPartPr/>
              <p14:nvPr/>
            </p14:nvContentPartPr>
            <p14:xfrm>
              <a:off x="6821820" y="3852028"/>
              <a:ext cx="286" cy="286"/>
            </p14:xfrm>
          </p:contentPart>
        </mc:Choice>
        <mc:Fallback xmlns="">
          <p:pic>
            <p:nvPicPr>
              <p:cNvPr id="11" name="Ink 10">
                <a:extLst>
                  <a:ext uri="{FF2B5EF4-FFF2-40B4-BE49-F238E27FC236}">
                    <a16:creationId xmlns:a16="http://schemas.microsoft.com/office/drawing/2014/main" id="{6D37E6C4-AE69-1FFE-4857-3EA2FA87DECF}"/>
                  </a:ext>
                </a:extLst>
              </p:cNvPr>
              <p:cNvPicPr/>
              <p:nvPr/>
            </p:nvPicPr>
            <p:blipFill>
              <a:blip r:embed="rId4"/>
              <a:stretch>
                <a:fillRect/>
              </a:stretch>
            </p:blipFill>
            <p:spPr>
              <a:xfrm>
                <a:off x="6814670" y="3844878"/>
                <a:ext cx="14300" cy="143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C96D881B-9593-17A8-4A27-BDCA967E5C45}"/>
                  </a:ext>
                </a:extLst>
              </p14:cNvPr>
              <p14:cNvContentPartPr/>
              <p14:nvPr/>
            </p14:nvContentPartPr>
            <p14:xfrm>
              <a:off x="6491626" y="3654198"/>
              <a:ext cx="286" cy="286"/>
            </p14:xfrm>
          </p:contentPart>
        </mc:Choice>
        <mc:Fallback xmlns="">
          <p:pic>
            <p:nvPicPr>
              <p:cNvPr id="12" name="Ink 11">
                <a:extLst>
                  <a:ext uri="{FF2B5EF4-FFF2-40B4-BE49-F238E27FC236}">
                    <a16:creationId xmlns:a16="http://schemas.microsoft.com/office/drawing/2014/main" id="{C96D881B-9593-17A8-4A27-BDCA967E5C45}"/>
                  </a:ext>
                </a:extLst>
              </p:cNvPr>
              <p:cNvPicPr/>
              <p:nvPr/>
            </p:nvPicPr>
            <p:blipFill>
              <a:blip r:embed="rId4"/>
              <a:stretch>
                <a:fillRect/>
              </a:stretch>
            </p:blipFill>
            <p:spPr>
              <a:xfrm>
                <a:off x="6484476" y="3647048"/>
                <a:ext cx="14300" cy="14300"/>
              </a:xfrm>
              <a:prstGeom prst="rect">
                <a:avLst/>
              </a:prstGeom>
            </p:spPr>
          </p:pic>
        </mc:Fallback>
      </mc:AlternateContent>
      <p:pic>
        <p:nvPicPr>
          <p:cNvPr id="5" name="Picture 4" descr="A blue and red logo&#10;&#10;Description automatically generated">
            <a:extLst>
              <a:ext uri="{FF2B5EF4-FFF2-40B4-BE49-F238E27FC236}">
                <a16:creationId xmlns:a16="http://schemas.microsoft.com/office/drawing/2014/main" id="{98B58975-5D1A-B626-4FF4-1F13B4744B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7372" y="6312200"/>
            <a:ext cx="1598638" cy="469600"/>
          </a:xfrm>
          <a:prstGeom prst="rect">
            <a:avLst/>
          </a:prstGeom>
        </p:spPr>
      </p:pic>
      <p:sp>
        <p:nvSpPr>
          <p:cNvPr id="19" name="Freeform 2">
            <a:extLst>
              <a:ext uri="{FF2B5EF4-FFF2-40B4-BE49-F238E27FC236}">
                <a16:creationId xmlns:a16="http://schemas.microsoft.com/office/drawing/2014/main" id="{38DD0E70-75B2-A304-4338-2AC447080E6D}"/>
              </a:ext>
            </a:extLst>
          </p:cNvPr>
          <p:cNvSpPr/>
          <p:nvPr/>
        </p:nvSpPr>
        <p:spPr>
          <a:xfrm>
            <a:off x="-72839" y="3"/>
            <a:ext cx="12337677" cy="883543"/>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7"/>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37822">
              <a:defRPr/>
            </a:pPr>
            <a:endParaRPr lang="en-US" sz="1059">
              <a:solidFill>
                <a:prstClr val="black"/>
              </a:solidFill>
              <a:latin typeface="Calibri"/>
            </a:endParaRPr>
          </a:p>
        </p:txBody>
      </p:sp>
      <p:sp>
        <p:nvSpPr>
          <p:cNvPr id="2" name="TextBox 1">
            <a:extLst>
              <a:ext uri="{FF2B5EF4-FFF2-40B4-BE49-F238E27FC236}">
                <a16:creationId xmlns:a16="http://schemas.microsoft.com/office/drawing/2014/main" id="{0B9E465A-A5D3-3EF3-62B3-422619C360BE}"/>
              </a:ext>
            </a:extLst>
          </p:cNvPr>
          <p:cNvSpPr txBox="1"/>
          <p:nvPr/>
        </p:nvSpPr>
        <p:spPr>
          <a:xfrm>
            <a:off x="348343" y="870755"/>
            <a:ext cx="11493886" cy="523220"/>
          </a:xfrm>
          <a:prstGeom prst="rect">
            <a:avLst/>
          </a:prstGeom>
          <a:noFill/>
        </p:spPr>
        <p:txBody>
          <a:bodyPr wrap="square" rtlCol="0">
            <a:spAutoFit/>
          </a:bodyPr>
          <a:lstStyle/>
          <a:p>
            <a:pPr algn="ctr" defTabSz="726025">
              <a:defRPr/>
            </a:pPr>
            <a:r>
              <a:rPr lang="en-US" sz="2800" b="1">
                <a:solidFill>
                  <a:srgbClr val="4472C4">
                    <a:lumMod val="50000"/>
                  </a:srgbClr>
                </a:solidFill>
                <a:latin typeface="Montserrat" pitchFamily="2" charset="77"/>
              </a:rPr>
              <a:t>Status of Major Court Cases re. Research Funding</a:t>
            </a:r>
          </a:p>
        </p:txBody>
      </p:sp>
      <p:sp>
        <p:nvSpPr>
          <p:cNvPr id="4" name="TextBox 3">
            <a:extLst>
              <a:ext uri="{FF2B5EF4-FFF2-40B4-BE49-F238E27FC236}">
                <a16:creationId xmlns:a16="http://schemas.microsoft.com/office/drawing/2014/main" id="{268218AB-6B25-74A7-E22E-7D2032D227A1}"/>
              </a:ext>
            </a:extLst>
          </p:cNvPr>
          <p:cNvSpPr txBox="1"/>
          <p:nvPr/>
        </p:nvSpPr>
        <p:spPr>
          <a:xfrm>
            <a:off x="348343" y="1393975"/>
            <a:ext cx="11076844" cy="4755148"/>
          </a:xfrm>
          <a:prstGeom prst="rect">
            <a:avLst/>
          </a:prstGeom>
          <a:noFill/>
          <a:ln>
            <a:solidFill>
              <a:schemeClr val="tx1"/>
            </a:solidFill>
          </a:ln>
        </p:spPr>
        <p:txBody>
          <a:bodyPr wrap="square" rtlCol="0">
            <a:spAutoFit/>
          </a:bodyPr>
          <a:lstStyle/>
          <a:p>
            <a:pPr algn="ctr"/>
            <a:r>
              <a:rPr lang="en-US" sz="1500" b="1" u="sng" dirty="0"/>
              <a:t>Grant Termination Cases</a:t>
            </a:r>
          </a:p>
          <a:p>
            <a:pPr marL="285722" indent="-285722">
              <a:buFont typeface="Arial" panose="020B0604020202020204" pitchFamily="34" charset="0"/>
              <a:buChar char="•"/>
            </a:pPr>
            <a:r>
              <a:rPr lang="en-US" sz="1500" b="1" dirty="0"/>
              <a:t>Grants terminated because of Executive Orders on DEI </a:t>
            </a:r>
            <a:r>
              <a:rPr lang="en-US" sz="1500" dirty="0"/>
              <a:t>– Agency and grant specific cases. U.S. Supreme Court has raised issue of whether subject matter jurisdiction for these cases is in U.S. District Courts or U.S. Court of Federal Claims (see, </a:t>
            </a:r>
            <a:r>
              <a:rPr lang="en-US" sz="1500" i="1" dirty="0">
                <a:hlinkClick r:id="rId8"/>
              </a:rPr>
              <a:t>CA v. Dept. of Education</a:t>
            </a:r>
            <a:r>
              <a:rPr lang="en-US" sz="1500" dirty="0"/>
              <a:t>). Some plaintiffs successful in getting Preliminary Injunctions, only to have them stayed while government appeals.  </a:t>
            </a:r>
          </a:p>
          <a:p>
            <a:pPr marL="285722" indent="-285722">
              <a:buFont typeface="Arial" panose="020B0604020202020204" pitchFamily="34" charset="0"/>
              <a:buChar char="•"/>
            </a:pPr>
            <a:r>
              <a:rPr lang="en-US" sz="1500" b="1" dirty="0"/>
              <a:t>Grants termination for DEI and/or Other Reasons </a:t>
            </a:r>
            <a:r>
              <a:rPr lang="en-US" sz="1500" dirty="0"/>
              <a:t>(e.g., no longer effectuate agency priorities, Covid pandemic over) – Many plaintiffs have been successful in getting Preliminary Injunctions or final judgements vacating specified directives and grant terminations but appellate courts often stay these Preliminary Injunctions or judgements while the case is being appealed. </a:t>
            </a:r>
          </a:p>
          <a:p>
            <a:pPr marL="742876" lvl="1" indent="-285722">
              <a:buFont typeface="Arial" panose="020B0604020202020204" pitchFamily="34" charset="0"/>
              <a:buChar char="•"/>
            </a:pPr>
            <a:r>
              <a:rPr lang="en-US" sz="1500" b="1" dirty="0"/>
              <a:t>Key Consolidated Cases</a:t>
            </a:r>
            <a:r>
              <a:rPr lang="en-US" sz="1500" dirty="0"/>
              <a:t>:  </a:t>
            </a:r>
            <a:r>
              <a:rPr lang="en-US" sz="1500" i="1" dirty="0">
                <a:hlinkClick r:id="rId9"/>
              </a:rPr>
              <a:t>American Public Health Assoc. v. NIH </a:t>
            </a:r>
            <a:r>
              <a:rPr lang="en-US" sz="1500" dirty="0"/>
              <a:t>and </a:t>
            </a:r>
            <a:r>
              <a:rPr lang="en-US" sz="1500" i="1" dirty="0">
                <a:hlinkClick r:id="rId10"/>
              </a:rPr>
              <a:t>MA v. RFK, Jr.</a:t>
            </a:r>
            <a:endParaRPr lang="en-US" sz="1500" i="1" dirty="0"/>
          </a:p>
          <a:p>
            <a:pPr marL="1200030" lvl="2" indent="-285722">
              <a:buFont typeface="Arial" panose="020B0604020202020204" pitchFamily="34" charset="0"/>
              <a:buChar char="•"/>
            </a:pPr>
            <a:r>
              <a:rPr lang="en-US" sz="1500" dirty="0"/>
              <a:t>Final judgement entered vacating specified grant terminations as to the plaintiffs in the case. Court of Appeals denied stay of judgement pending appeal, and the government appealed to the U.S. Supreme Court.  </a:t>
            </a:r>
            <a:r>
              <a:rPr lang="en-US" sz="1500" b="1" u="sng" dirty="0"/>
              <a:t>The Supreme Court held that subject matter jurisdiction for grant termination claims was in the U.S. Court of  Federal Claims and stayed the portion of the District Court’s order set aside the grant termination.</a:t>
            </a:r>
            <a:r>
              <a:rPr lang="en-US" sz="1500" dirty="0"/>
              <a:t>  </a:t>
            </a:r>
          </a:p>
          <a:p>
            <a:pPr marL="285722" indent="-285722">
              <a:buFont typeface="Arial" panose="020B0604020202020204" pitchFamily="34" charset="0"/>
              <a:buChar char="•"/>
            </a:pPr>
            <a:r>
              <a:rPr lang="en-US" sz="1500" b="1" dirty="0"/>
              <a:t>Harvard Cases </a:t>
            </a:r>
            <a:r>
              <a:rPr lang="en-US" sz="1500" dirty="0"/>
              <a:t>–The District Court held that it </a:t>
            </a:r>
            <a:r>
              <a:rPr lang="en-US" sz="1500" b="1" u="sng" dirty="0"/>
              <a:t>did not have subject matter jurisdiction over claims that grant terminations were arbitrary and capricious, but it did have jurisdiction over plaintiffs’ 1</a:t>
            </a:r>
            <a:r>
              <a:rPr lang="en-US" sz="1500" b="1" u="sng" baseline="30000" dirty="0"/>
              <a:t>st</a:t>
            </a:r>
            <a:r>
              <a:rPr lang="en-US" sz="1500" b="1" u="sng" dirty="0"/>
              <a:t> Amendment and Title VI challenges to the Freeze Orders and Termination Letters </a:t>
            </a:r>
            <a:r>
              <a:rPr lang="en-US" sz="1500" dirty="0"/>
              <a:t>and vacated them and enjoined the government from issuing any other terminations/freezes on funding to Harvard in retaliation for its exercise of 1</a:t>
            </a:r>
            <a:r>
              <a:rPr lang="en-US" sz="1500" baseline="30000" dirty="0"/>
              <a:t>st</a:t>
            </a:r>
            <a:r>
              <a:rPr lang="en-US" sz="1500" dirty="0"/>
              <a:t> Amendment rights or on purported grounds of discrimination under Title VI.  </a:t>
            </a:r>
          </a:p>
          <a:p>
            <a:pPr marL="285722" indent="-285722">
              <a:buFont typeface="Arial" panose="020B0604020202020204" pitchFamily="34" charset="0"/>
              <a:buChar char="•"/>
            </a:pPr>
            <a:r>
              <a:rPr lang="en-US" sz="1500" b="1" dirty="0"/>
              <a:t>University of California System Case </a:t>
            </a:r>
            <a:r>
              <a:rPr lang="en-US" sz="1500" dirty="0"/>
              <a:t>– Class action. Court vacated terminations with respect to class of plaintiffs that had grants terminated by form notice and enjoined government from giving effect to terminations pursuant to DEI EOs.  The government has appealed to the 9</a:t>
            </a:r>
            <a:r>
              <a:rPr lang="en-US" sz="1500" baseline="30000" dirty="0"/>
              <a:t>th</a:t>
            </a:r>
            <a:r>
              <a:rPr lang="en-US" sz="1500" dirty="0"/>
              <a:t> Circuit based on the Supreme Court’s decision in </a:t>
            </a:r>
            <a:r>
              <a:rPr lang="en-US" sz="1500" i="1" dirty="0"/>
              <a:t>American Public Health Assoc. v. NIH.</a:t>
            </a:r>
          </a:p>
          <a:p>
            <a:pPr marL="285722" indent="-285722">
              <a:buFont typeface="Arial" panose="020B0604020202020204" pitchFamily="34" charset="0"/>
              <a:buChar char="•"/>
            </a:pPr>
            <a:endParaRPr lang="en-US" dirty="0"/>
          </a:p>
        </p:txBody>
      </p:sp>
    </p:spTree>
    <p:extLst>
      <p:ext uri="{BB962C8B-B14F-4D97-AF65-F5344CB8AC3E}">
        <p14:creationId xmlns:p14="http://schemas.microsoft.com/office/powerpoint/2010/main" val="18800682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AuditCon">
      <a:dk1>
        <a:srgbClr val="000000"/>
      </a:dk1>
      <a:lt1>
        <a:srgbClr val="FFFFFF"/>
      </a:lt1>
      <a:dk2>
        <a:srgbClr val="0E2841"/>
      </a:dk2>
      <a:lt2>
        <a:srgbClr val="E8E8E8"/>
      </a:lt2>
      <a:accent1>
        <a:srgbClr val="011169"/>
      </a:accent1>
      <a:accent2>
        <a:srgbClr val="3FA0DD"/>
      </a:accent2>
      <a:accent3>
        <a:srgbClr val="00BBC9"/>
      </a:accent3>
      <a:accent4>
        <a:srgbClr val="9CB0CA"/>
      </a:accent4>
      <a:accent5>
        <a:srgbClr val="F7931E"/>
      </a:accent5>
      <a:accent6>
        <a:srgbClr val="808080"/>
      </a:accent6>
      <a:hlink>
        <a:srgbClr val="3FA0DD"/>
      </a:hlink>
      <a:folHlink>
        <a:srgbClr val="00BBC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D8CECF97277543A5E9D3D1D281E1C9" ma:contentTypeVersion="15" ma:contentTypeDescription="Create a new document." ma:contentTypeScope="" ma:versionID="df07c17759c04d6de54271e1b1a1ddbc">
  <xsd:schema xmlns:xsd="http://www.w3.org/2001/XMLSchema" xmlns:xs="http://www.w3.org/2001/XMLSchema" xmlns:p="http://schemas.microsoft.com/office/2006/metadata/properties" xmlns:ns2="6a14ffba-8f1c-4d10-af01-ae154dbd531f" xmlns:ns3="133c5f9c-3e24-4f7a-976a-7e11b5d0ad11" targetNamespace="http://schemas.microsoft.com/office/2006/metadata/properties" ma:root="true" ma:fieldsID="a4625945977cbe70b864ceee9c3fe90d" ns2:_="" ns3:_="">
    <xsd:import namespace="6a14ffba-8f1c-4d10-af01-ae154dbd531f"/>
    <xsd:import namespace="133c5f9c-3e24-4f7a-976a-7e11b5d0ad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4ffba-8f1c-4d10-af01-ae154dbd5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eb52383-127c-47be-ae82-bafae2b4737f"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3c5f9c-3e24-4f7a-976a-7e11b5d0ad1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6f57eec-5ee8-41c2-9076-598c2bb67857}" ma:internalName="TaxCatchAll" ma:showField="CatchAllData" ma:web="133c5f9c-3e24-4f7a-976a-7e11b5d0ad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14ffba-8f1c-4d10-af01-ae154dbd531f">
      <Terms xmlns="http://schemas.microsoft.com/office/infopath/2007/PartnerControls"/>
    </lcf76f155ced4ddcb4097134ff3c332f>
    <TaxCatchAll xmlns="133c5f9c-3e24-4f7a-976a-7e11b5d0ad1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2E4836-4582-4EC7-A05D-5ACD1EBD7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14ffba-8f1c-4d10-af01-ae154dbd531f"/>
    <ds:schemaRef ds:uri="133c5f9c-3e24-4f7a-976a-7e11b5d0a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49DC96-AC11-4FBB-90A9-4A31C226970D}">
  <ds:schemaRefs>
    <ds:schemaRef ds:uri="http://schemas.microsoft.com/office/2006/metadata/properties"/>
    <ds:schemaRef ds:uri="http://schemas.microsoft.com/office/infopath/2007/PartnerControls"/>
    <ds:schemaRef ds:uri="6a14ffba-8f1c-4d10-af01-ae154dbd531f"/>
    <ds:schemaRef ds:uri="133c5f9c-3e24-4f7a-976a-7e11b5d0ad11"/>
  </ds:schemaRefs>
</ds:datastoreItem>
</file>

<file path=customXml/itemProps3.xml><?xml version="1.0" encoding="utf-8"?>
<ds:datastoreItem xmlns:ds="http://schemas.openxmlformats.org/officeDocument/2006/customXml" ds:itemID="{6594B690-DA51-4484-97D0-879DA479DA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1846</TotalTime>
  <Words>3305</Words>
  <Application>Microsoft Office PowerPoint</Application>
  <PresentationFormat>Widescreen</PresentationFormat>
  <Paragraphs>386</Paragraphs>
  <Slides>33</Slides>
  <Notes>22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33</vt:i4>
      </vt:variant>
    </vt:vector>
  </HeadingPairs>
  <TitlesOfParts>
    <vt:vector size="48" baseType="lpstr">
      <vt:lpstr>Aptos</vt:lpstr>
      <vt:lpstr>Aptos Display</vt:lpstr>
      <vt:lpstr>Arial</vt:lpstr>
      <vt:lpstr>Calibri</vt:lpstr>
      <vt:lpstr>Calibri Light</vt:lpstr>
      <vt:lpstr>Canva Sans</vt:lpstr>
      <vt:lpstr>Canva Sans Bold</vt:lpstr>
      <vt:lpstr>Courier New</vt:lpstr>
      <vt:lpstr>Montserrat</vt:lpstr>
      <vt:lpstr>Proxima Nova A</vt:lpstr>
      <vt:lpstr>Wingdings</vt:lpstr>
      <vt:lpstr>Office Theme</vt:lpstr>
      <vt:lpstr>1_Office Theme</vt:lpstr>
      <vt:lpstr>Office Theme</vt:lpstr>
      <vt:lpstr>Office 2013 - 2022 Theme</vt:lpstr>
      <vt:lpstr>PowerPoint Presentation</vt:lpstr>
      <vt:lpstr>Changes in the Federal Research Policy Landscape and their Impact on Institutes of Higher Education, including Internal Audit Plans</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Significant Risks Impacting Colleges and Universities due to Changes in Federal Priorities </vt:lpstr>
      <vt:lpstr>A Closer Look at the Impacts from Federal Research Funding Cuts – The Johns Hopkins University</vt:lpstr>
      <vt:lpstr>A Closer Look at the Impacts from Research Funding Cuts – The Johns Hopkins University (cont’d)</vt:lpstr>
      <vt:lpstr>Consideration of Federal Transition Risks in the Risk Assessment and Audit Plan Development Processes </vt:lpstr>
      <vt:lpstr>Consideration of Federal Transition Risks in the Risk Assessment and Audit Plan Development Processes (cont’d)</vt:lpstr>
      <vt:lpstr>Proposed Testing Strategy – Grant Terminations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Josh Dobbs</dc:creator>
  <cp:lastModifiedBy>Lauren Keith</cp:lastModifiedBy>
  <cp:revision>45</cp:revision>
  <dcterms:created xsi:type="dcterms:W3CDTF">2025-06-02T22:08:07Z</dcterms:created>
  <dcterms:modified xsi:type="dcterms:W3CDTF">2025-09-16T12:19:49Z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0x010100A2D8CECF97277543A5E9D3D1D281E1C9</vt:lpwstr>
  </property>
  <property fmtid="{D5CDD505-2E9C-101B-9397-08002B2CF9AE}" pid="3" name="MediaServiceImageTags">
    <vt:lpwstr/>
  </property>
</Properties>
</file>