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6"/>
  </p:notesMasterIdLst>
  <p:sldIdLst>
    <p:sldId id="256" r:id="rId5"/>
    <p:sldId id="2144328912" r:id="rId6"/>
    <p:sldId id="2144328910" r:id="rId7"/>
    <p:sldId id="2144328915" r:id="rId8"/>
    <p:sldId id="2144328916" r:id="rId9"/>
    <p:sldId id="272" r:id="rId10"/>
    <p:sldId id="271" r:id="rId11"/>
    <p:sldId id="273" r:id="rId12"/>
    <p:sldId id="309" r:id="rId13"/>
    <p:sldId id="302" r:id="rId14"/>
    <p:sldId id="303" r:id="rId15"/>
    <p:sldId id="305" r:id="rId16"/>
    <p:sldId id="311" r:id="rId17"/>
    <p:sldId id="308" r:id="rId18"/>
    <p:sldId id="314" r:id="rId19"/>
    <p:sldId id="315" r:id="rId20"/>
    <p:sldId id="2144328917" r:id="rId21"/>
    <p:sldId id="2144328918" r:id="rId22"/>
    <p:sldId id="2144328919" r:id="rId23"/>
    <p:sldId id="270" r:id="rId24"/>
    <p:sldId id="214432892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D37DE3-9011-2E0D-8F91-6D3DD28CE8F5}" v="111" dt="2025-07-07T17:16:47.2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97" d="100"/>
          <a:sy n="97" d="100"/>
        </p:scale>
        <p:origin x="1074"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diagrams/_rels/data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 Id="rId4" Type="http://schemas.openxmlformats.org/officeDocument/2006/relationships/image" Target="../media/image9.png"/></Relationships>
</file>

<file path=ppt/diagrams/_rels/drawing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image" Target="../media/image6.png"/><Relationship Id="rId4" Type="http://schemas.openxmlformats.org/officeDocument/2006/relationships/image" Target="../media/image9.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97188B-391A-42CF-ADAF-4AB4C1FF9178}" type="doc">
      <dgm:prSet loTypeId="urn:microsoft.com/office/officeart/2016/7/layout/LinearBlockProcessNumbered" loCatId="process" qsTypeId="urn:microsoft.com/office/officeart/2005/8/quickstyle/simple1" qsCatId="simple" csTypeId="urn:microsoft.com/office/officeart/2005/8/colors/accent1_2" csCatId="accent1" phldr="1"/>
      <dgm:spPr/>
      <dgm:t>
        <a:bodyPr/>
        <a:lstStyle/>
        <a:p>
          <a:endParaRPr lang="en-US"/>
        </a:p>
      </dgm:t>
    </dgm:pt>
    <dgm:pt modelId="{15CDF851-1E5E-4DC0-B844-8665DB3D6B30}">
      <dgm:prSet custT="1"/>
      <dgm:spPr/>
      <dgm:t>
        <a:bodyPr/>
        <a:lstStyle/>
        <a:p>
          <a:r>
            <a:rPr lang="en-US" sz="1800" b="0" i="0">
              <a:solidFill>
                <a:schemeClr val="bg1">
                  <a:lumMod val="100000"/>
                </a:schemeClr>
              </a:solidFill>
            </a:rPr>
            <a:t>Identify strategies to prevent, detect, and correct instances </a:t>
          </a:r>
          <a:br>
            <a:rPr lang="en-US" sz="1800" b="0" i="0">
              <a:solidFill>
                <a:schemeClr val="bg1">
                  <a:lumMod val="100000"/>
                </a:schemeClr>
              </a:solidFill>
            </a:rPr>
          </a:br>
          <a:r>
            <a:rPr lang="en-US" sz="1800" b="0" i="0">
              <a:solidFill>
                <a:schemeClr val="bg1">
                  <a:lumMod val="100000"/>
                </a:schemeClr>
              </a:solidFill>
            </a:rPr>
            <a:t>of FWA</a:t>
          </a:r>
          <a:endParaRPr lang="en-US" sz="1800" dirty="0">
            <a:solidFill>
              <a:schemeClr val="bg1">
                <a:lumMod val="100000"/>
              </a:schemeClr>
            </a:solidFill>
          </a:endParaRPr>
        </a:p>
      </dgm:t>
    </dgm:pt>
    <dgm:pt modelId="{CF560B2A-8205-4D12-B9E0-A03CCDF8985A}" type="parTrans" cxnId="{74497869-780D-4AE3-84BD-342607A6A68A}">
      <dgm:prSet/>
      <dgm:spPr/>
      <dgm:t>
        <a:bodyPr/>
        <a:lstStyle/>
        <a:p>
          <a:endParaRPr lang="en-US"/>
        </a:p>
      </dgm:t>
    </dgm:pt>
    <dgm:pt modelId="{B98E2759-03D4-4A15-8AD5-9DC5D7331214}" type="sibTrans" cxnId="{74497869-780D-4AE3-84BD-342607A6A68A}">
      <dgm:prSet phldrT="01" phldr="0"/>
      <dgm:spPr/>
      <dgm:t>
        <a:bodyPr/>
        <a:lstStyle/>
        <a:p>
          <a:r>
            <a:rPr lang="en-US"/>
            <a:t>01</a:t>
          </a:r>
        </a:p>
      </dgm:t>
    </dgm:pt>
    <dgm:pt modelId="{74455A48-80B7-4D2F-BE82-47505E775B4E}">
      <dgm:prSet custT="1"/>
      <dgm:spPr/>
      <dgm:t>
        <a:bodyPr/>
        <a:lstStyle/>
        <a:p>
          <a:r>
            <a:rPr lang="en-US" sz="1800" b="0" i="0">
              <a:solidFill>
                <a:schemeClr val="bg1">
                  <a:lumMod val="100000"/>
                </a:schemeClr>
              </a:solidFill>
            </a:rPr>
            <a:t>Recognize the signs and types of fraud, waste, and abuse in higher education settings</a:t>
          </a:r>
          <a:endParaRPr lang="en-US" sz="1800" dirty="0">
            <a:solidFill>
              <a:schemeClr val="bg1">
                <a:lumMod val="100000"/>
              </a:schemeClr>
            </a:solidFill>
          </a:endParaRPr>
        </a:p>
      </dgm:t>
    </dgm:pt>
    <dgm:pt modelId="{CF316695-2AB7-40C0-AD25-FFD13925F794}" type="parTrans" cxnId="{315F1047-C468-41D1-9BB9-9C61949111C3}">
      <dgm:prSet/>
      <dgm:spPr/>
      <dgm:t>
        <a:bodyPr/>
        <a:lstStyle/>
        <a:p>
          <a:endParaRPr lang="en-US"/>
        </a:p>
      </dgm:t>
    </dgm:pt>
    <dgm:pt modelId="{27624038-2779-4BAA-8218-26E22AAA490E}" type="sibTrans" cxnId="{315F1047-C468-41D1-9BB9-9C61949111C3}">
      <dgm:prSet phldrT="02" phldr="0"/>
      <dgm:spPr/>
      <dgm:t>
        <a:bodyPr/>
        <a:lstStyle/>
        <a:p>
          <a:r>
            <a:rPr lang="en-US"/>
            <a:t>02</a:t>
          </a:r>
        </a:p>
      </dgm:t>
    </dgm:pt>
    <dgm:pt modelId="{B2A62BE3-D7B5-40DD-BFBC-F91E0DB36320}">
      <dgm:prSet custT="1"/>
      <dgm:spPr/>
      <dgm:t>
        <a:bodyPr/>
        <a:lstStyle/>
        <a:p>
          <a:r>
            <a:rPr lang="en-US" sz="1800" b="0" i="0">
              <a:solidFill>
                <a:schemeClr val="bg1">
                  <a:lumMod val="100000"/>
                </a:schemeClr>
              </a:solidFill>
            </a:rPr>
            <a:t>Recall ways to promote a culture of ethical behavior </a:t>
          </a:r>
          <a:br>
            <a:rPr lang="en-US" sz="1800" b="0" i="0">
              <a:solidFill>
                <a:schemeClr val="bg1">
                  <a:lumMod val="100000"/>
                </a:schemeClr>
              </a:solidFill>
            </a:rPr>
          </a:br>
          <a:r>
            <a:rPr lang="en-US" sz="1800" b="0" i="0">
              <a:solidFill>
                <a:schemeClr val="bg1">
                  <a:lumMod val="100000"/>
                </a:schemeClr>
              </a:solidFill>
            </a:rPr>
            <a:t>and accountability within the institution</a:t>
          </a:r>
          <a:endParaRPr lang="en-US" sz="1800" dirty="0">
            <a:solidFill>
              <a:schemeClr val="bg1">
                <a:lumMod val="100000"/>
              </a:schemeClr>
            </a:solidFill>
          </a:endParaRPr>
        </a:p>
      </dgm:t>
    </dgm:pt>
    <dgm:pt modelId="{ED3E3179-E0E2-43D8-8B88-AC2F7AEDA671}" type="parTrans" cxnId="{3494F7BD-FCFB-4EAF-907C-B27DAFE9300F}">
      <dgm:prSet/>
      <dgm:spPr/>
      <dgm:t>
        <a:bodyPr/>
        <a:lstStyle/>
        <a:p>
          <a:endParaRPr lang="en-US"/>
        </a:p>
      </dgm:t>
    </dgm:pt>
    <dgm:pt modelId="{8C52C9A7-9EEB-439E-8385-4213FC7E972E}" type="sibTrans" cxnId="{3494F7BD-FCFB-4EAF-907C-B27DAFE9300F}">
      <dgm:prSet phldrT="03" phldr="0"/>
      <dgm:spPr/>
      <dgm:t>
        <a:bodyPr/>
        <a:lstStyle/>
        <a:p>
          <a:r>
            <a:rPr lang="en-US"/>
            <a:t>03</a:t>
          </a:r>
          <a:endParaRPr lang="en-US" dirty="0"/>
        </a:p>
      </dgm:t>
    </dgm:pt>
    <dgm:pt modelId="{0DA004E8-F3B5-4DA9-A22E-FE5F7EE8E20F}" type="pres">
      <dgm:prSet presAssocID="{E997188B-391A-42CF-ADAF-4AB4C1FF9178}" presName="Name0" presStyleCnt="0">
        <dgm:presLayoutVars>
          <dgm:animLvl val="lvl"/>
          <dgm:resizeHandles val="exact"/>
        </dgm:presLayoutVars>
      </dgm:prSet>
      <dgm:spPr/>
    </dgm:pt>
    <dgm:pt modelId="{A75B2150-8D01-4E05-BAD8-121B00DE760F}" type="pres">
      <dgm:prSet presAssocID="{15CDF851-1E5E-4DC0-B844-8665DB3D6B30}" presName="compositeNode" presStyleCnt="0">
        <dgm:presLayoutVars>
          <dgm:bulletEnabled val="1"/>
        </dgm:presLayoutVars>
      </dgm:prSet>
      <dgm:spPr/>
    </dgm:pt>
    <dgm:pt modelId="{9A8F5D2F-6C0A-4834-8CFC-D1CF3609688F}" type="pres">
      <dgm:prSet presAssocID="{15CDF851-1E5E-4DC0-B844-8665DB3D6B30}" presName="bgRect" presStyleLbl="alignNode1" presStyleIdx="0" presStyleCnt="3"/>
      <dgm:spPr/>
    </dgm:pt>
    <dgm:pt modelId="{C8CEBF08-9DF5-4579-A9D3-E55A8EC14B87}" type="pres">
      <dgm:prSet presAssocID="{B98E2759-03D4-4A15-8AD5-9DC5D7331214}" presName="sibTransNodeRect" presStyleLbl="alignNode1" presStyleIdx="0" presStyleCnt="3">
        <dgm:presLayoutVars>
          <dgm:chMax val="0"/>
          <dgm:bulletEnabled val="1"/>
        </dgm:presLayoutVars>
      </dgm:prSet>
      <dgm:spPr/>
    </dgm:pt>
    <dgm:pt modelId="{143695AF-861C-48D8-8EDB-BED0D607922D}" type="pres">
      <dgm:prSet presAssocID="{15CDF851-1E5E-4DC0-B844-8665DB3D6B30}" presName="nodeRect" presStyleLbl="alignNode1" presStyleIdx="0" presStyleCnt="3">
        <dgm:presLayoutVars>
          <dgm:bulletEnabled val="1"/>
        </dgm:presLayoutVars>
      </dgm:prSet>
      <dgm:spPr/>
    </dgm:pt>
    <dgm:pt modelId="{1699AE14-3CC8-4C72-BD2C-CA96F23D0BA8}" type="pres">
      <dgm:prSet presAssocID="{B98E2759-03D4-4A15-8AD5-9DC5D7331214}" presName="sibTrans" presStyleCnt="0"/>
      <dgm:spPr/>
    </dgm:pt>
    <dgm:pt modelId="{D3F570BE-2471-4E5F-8519-02FC86B0DB3F}" type="pres">
      <dgm:prSet presAssocID="{74455A48-80B7-4D2F-BE82-47505E775B4E}" presName="compositeNode" presStyleCnt="0">
        <dgm:presLayoutVars>
          <dgm:bulletEnabled val="1"/>
        </dgm:presLayoutVars>
      </dgm:prSet>
      <dgm:spPr/>
    </dgm:pt>
    <dgm:pt modelId="{809B8C6E-2139-4E00-A124-371430F70170}" type="pres">
      <dgm:prSet presAssocID="{74455A48-80B7-4D2F-BE82-47505E775B4E}" presName="bgRect" presStyleLbl="alignNode1" presStyleIdx="1" presStyleCnt="3"/>
      <dgm:spPr/>
    </dgm:pt>
    <dgm:pt modelId="{D7B6FDCB-2C01-41B3-944C-928860A32555}" type="pres">
      <dgm:prSet presAssocID="{27624038-2779-4BAA-8218-26E22AAA490E}" presName="sibTransNodeRect" presStyleLbl="alignNode1" presStyleIdx="1" presStyleCnt="3">
        <dgm:presLayoutVars>
          <dgm:chMax val="0"/>
          <dgm:bulletEnabled val="1"/>
        </dgm:presLayoutVars>
      </dgm:prSet>
      <dgm:spPr/>
    </dgm:pt>
    <dgm:pt modelId="{67A8F27E-E32E-4259-9E13-F0311F93DD16}" type="pres">
      <dgm:prSet presAssocID="{74455A48-80B7-4D2F-BE82-47505E775B4E}" presName="nodeRect" presStyleLbl="alignNode1" presStyleIdx="1" presStyleCnt="3">
        <dgm:presLayoutVars>
          <dgm:bulletEnabled val="1"/>
        </dgm:presLayoutVars>
      </dgm:prSet>
      <dgm:spPr/>
    </dgm:pt>
    <dgm:pt modelId="{C99215DD-E489-474C-96C5-AEAB03158B2F}" type="pres">
      <dgm:prSet presAssocID="{27624038-2779-4BAA-8218-26E22AAA490E}" presName="sibTrans" presStyleCnt="0"/>
      <dgm:spPr/>
    </dgm:pt>
    <dgm:pt modelId="{D57C39B1-3F8D-49B2-B0E8-887A20902842}" type="pres">
      <dgm:prSet presAssocID="{B2A62BE3-D7B5-40DD-BFBC-F91E0DB36320}" presName="compositeNode" presStyleCnt="0">
        <dgm:presLayoutVars>
          <dgm:bulletEnabled val="1"/>
        </dgm:presLayoutVars>
      </dgm:prSet>
      <dgm:spPr/>
    </dgm:pt>
    <dgm:pt modelId="{00FBA259-831E-4CB4-9AA5-E3BC07C9C6C6}" type="pres">
      <dgm:prSet presAssocID="{B2A62BE3-D7B5-40DD-BFBC-F91E0DB36320}" presName="bgRect" presStyleLbl="alignNode1" presStyleIdx="2" presStyleCnt="3"/>
      <dgm:spPr/>
    </dgm:pt>
    <dgm:pt modelId="{6A78D644-F766-4B7A-831A-CB609A0233DD}" type="pres">
      <dgm:prSet presAssocID="{8C52C9A7-9EEB-439E-8385-4213FC7E972E}" presName="sibTransNodeRect" presStyleLbl="alignNode1" presStyleIdx="2" presStyleCnt="3">
        <dgm:presLayoutVars>
          <dgm:chMax val="0"/>
          <dgm:bulletEnabled val="1"/>
        </dgm:presLayoutVars>
      </dgm:prSet>
      <dgm:spPr/>
    </dgm:pt>
    <dgm:pt modelId="{2D6895CD-4EE7-40B8-8F62-191FFC6886E0}" type="pres">
      <dgm:prSet presAssocID="{B2A62BE3-D7B5-40DD-BFBC-F91E0DB36320}" presName="nodeRect" presStyleLbl="alignNode1" presStyleIdx="2" presStyleCnt="3">
        <dgm:presLayoutVars>
          <dgm:bulletEnabled val="1"/>
        </dgm:presLayoutVars>
      </dgm:prSet>
      <dgm:spPr/>
    </dgm:pt>
  </dgm:ptLst>
  <dgm:cxnLst>
    <dgm:cxn modelId="{EC49A403-64A9-405A-B015-ACEAD0949D0E}" type="presOf" srcId="{B2A62BE3-D7B5-40DD-BFBC-F91E0DB36320}" destId="{2D6895CD-4EE7-40B8-8F62-191FFC6886E0}" srcOrd="1" destOrd="0" presId="urn:microsoft.com/office/officeart/2016/7/layout/LinearBlockProcessNumbered"/>
    <dgm:cxn modelId="{5CAE0C0D-48AD-4516-9FAE-0E0C530D1DB6}" type="presOf" srcId="{15CDF851-1E5E-4DC0-B844-8665DB3D6B30}" destId="{9A8F5D2F-6C0A-4834-8CFC-D1CF3609688F}" srcOrd="0" destOrd="0" presId="urn:microsoft.com/office/officeart/2016/7/layout/LinearBlockProcessNumbered"/>
    <dgm:cxn modelId="{C5FE4025-4696-4F6D-AAF8-7CDE474A6836}" type="presOf" srcId="{74455A48-80B7-4D2F-BE82-47505E775B4E}" destId="{809B8C6E-2139-4E00-A124-371430F70170}" srcOrd="0" destOrd="0" presId="urn:microsoft.com/office/officeart/2016/7/layout/LinearBlockProcessNumbered"/>
    <dgm:cxn modelId="{9FA75E26-C5B3-478A-9F43-F195A0CE279B}" type="presOf" srcId="{E997188B-391A-42CF-ADAF-4AB4C1FF9178}" destId="{0DA004E8-F3B5-4DA9-A22E-FE5F7EE8E20F}" srcOrd="0" destOrd="0" presId="urn:microsoft.com/office/officeart/2016/7/layout/LinearBlockProcessNumbered"/>
    <dgm:cxn modelId="{73E09234-8B5F-408F-A4E7-3AC28C1DBB9B}" type="presOf" srcId="{B2A62BE3-D7B5-40DD-BFBC-F91E0DB36320}" destId="{00FBA259-831E-4CB4-9AA5-E3BC07C9C6C6}" srcOrd="0" destOrd="0" presId="urn:microsoft.com/office/officeart/2016/7/layout/LinearBlockProcessNumbered"/>
    <dgm:cxn modelId="{0C65FB62-980B-4749-BA3F-64DDE7F0A7AD}" type="presOf" srcId="{15CDF851-1E5E-4DC0-B844-8665DB3D6B30}" destId="{143695AF-861C-48D8-8EDB-BED0D607922D}" srcOrd="1" destOrd="0" presId="urn:microsoft.com/office/officeart/2016/7/layout/LinearBlockProcessNumbered"/>
    <dgm:cxn modelId="{5F1F8245-E27C-4063-8492-9C4C4F4675AC}" type="presOf" srcId="{8C52C9A7-9EEB-439E-8385-4213FC7E972E}" destId="{6A78D644-F766-4B7A-831A-CB609A0233DD}" srcOrd="0" destOrd="0" presId="urn:microsoft.com/office/officeart/2016/7/layout/LinearBlockProcessNumbered"/>
    <dgm:cxn modelId="{315F1047-C468-41D1-9BB9-9C61949111C3}" srcId="{E997188B-391A-42CF-ADAF-4AB4C1FF9178}" destId="{74455A48-80B7-4D2F-BE82-47505E775B4E}" srcOrd="1" destOrd="0" parTransId="{CF316695-2AB7-40C0-AD25-FFD13925F794}" sibTransId="{27624038-2779-4BAA-8218-26E22AAA490E}"/>
    <dgm:cxn modelId="{74497869-780D-4AE3-84BD-342607A6A68A}" srcId="{E997188B-391A-42CF-ADAF-4AB4C1FF9178}" destId="{15CDF851-1E5E-4DC0-B844-8665DB3D6B30}" srcOrd="0" destOrd="0" parTransId="{CF560B2A-8205-4D12-B9E0-A03CCDF8985A}" sibTransId="{B98E2759-03D4-4A15-8AD5-9DC5D7331214}"/>
    <dgm:cxn modelId="{B366CAA5-7CC2-41BF-AE3F-7DE1A0A9B6B0}" type="presOf" srcId="{B98E2759-03D4-4A15-8AD5-9DC5D7331214}" destId="{C8CEBF08-9DF5-4579-A9D3-E55A8EC14B87}" srcOrd="0" destOrd="0" presId="urn:microsoft.com/office/officeart/2016/7/layout/LinearBlockProcessNumbered"/>
    <dgm:cxn modelId="{0BEC96BB-E4F3-4457-9E56-EDBF08C798B8}" type="presOf" srcId="{74455A48-80B7-4D2F-BE82-47505E775B4E}" destId="{67A8F27E-E32E-4259-9E13-F0311F93DD16}" srcOrd="1" destOrd="0" presId="urn:microsoft.com/office/officeart/2016/7/layout/LinearBlockProcessNumbered"/>
    <dgm:cxn modelId="{3494F7BD-FCFB-4EAF-907C-B27DAFE9300F}" srcId="{E997188B-391A-42CF-ADAF-4AB4C1FF9178}" destId="{B2A62BE3-D7B5-40DD-BFBC-F91E0DB36320}" srcOrd="2" destOrd="0" parTransId="{ED3E3179-E0E2-43D8-8B88-AC2F7AEDA671}" sibTransId="{8C52C9A7-9EEB-439E-8385-4213FC7E972E}"/>
    <dgm:cxn modelId="{28F442FF-005A-42B0-B2AD-B68D09BE5D86}" type="presOf" srcId="{27624038-2779-4BAA-8218-26E22AAA490E}" destId="{D7B6FDCB-2C01-41B3-944C-928860A32555}" srcOrd="0" destOrd="0" presId="urn:microsoft.com/office/officeart/2016/7/layout/LinearBlockProcessNumbered"/>
    <dgm:cxn modelId="{9645FC00-10D5-4195-B1A4-DE8C70DF9C28}" type="presParOf" srcId="{0DA004E8-F3B5-4DA9-A22E-FE5F7EE8E20F}" destId="{A75B2150-8D01-4E05-BAD8-121B00DE760F}" srcOrd="0" destOrd="0" presId="urn:microsoft.com/office/officeart/2016/7/layout/LinearBlockProcessNumbered"/>
    <dgm:cxn modelId="{F6091A4E-38BD-4337-A897-5D68F492E52C}" type="presParOf" srcId="{A75B2150-8D01-4E05-BAD8-121B00DE760F}" destId="{9A8F5D2F-6C0A-4834-8CFC-D1CF3609688F}" srcOrd="0" destOrd="0" presId="urn:microsoft.com/office/officeart/2016/7/layout/LinearBlockProcessNumbered"/>
    <dgm:cxn modelId="{2043D455-CC7A-4AFE-B621-0B628F9AB4DF}" type="presParOf" srcId="{A75B2150-8D01-4E05-BAD8-121B00DE760F}" destId="{C8CEBF08-9DF5-4579-A9D3-E55A8EC14B87}" srcOrd="1" destOrd="0" presId="urn:microsoft.com/office/officeart/2016/7/layout/LinearBlockProcessNumbered"/>
    <dgm:cxn modelId="{28220D91-6E9F-480F-870A-7D2CFA0AFCF3}" type="presParOf" srcId="{A75B2150-8D01-4E05-BAD8-121B00DE760F}" destId="{143695AF-861C-48D8-8EDB-BED0D607922D}" srcOrd="2" destOrd="0" presId="urn:microsoft.com/office/officeart/2016/7/layout/LinearBlockProcessNumbered"/>
    <dgm:cxn modelId="{889FEA2B-DB49-4223-BA2E-C3C78A92DC5A}" type="presParOf" srcId="{0DA004E8-F3B5-4DA9-A22E-FE5F7EE8E20F}" destId="{1699AE14-3CC8-4C72-BD2C-CA96F23D0BA8}" srcOrd="1" destOrd="0" presId="urn:microsoft.com/office/officeart/2016/7/layout/LinearBlockProcessNumbered"/>
    <dgm:cxn modelId="{6135DC5D-5B58-4E97-B90B-62BDEF632C46}" type="presParOf" srcId="{0DA004E8-F3B5-4DA9-A22E-FE5F7EE8E20F}" destId="{D3F570BE-2471-4E5F-8519-02FC86B0DB3F}" srcOrd="2" destOrd="0" presId="urn:microsoft.com/office/officeart/2016/7/layout/LinearBlockProcessNumbered"/>
    <dgm:cxn modelId="{9E6F2DBF-BDF3-4D21-A157-AD02305B1EF2}" type="presParOf" srcId="{D3F570BE-2471-4E5F-8519-02FC86B0DB3F}" destId="{809B8C6E-2139-4E00-A124-371430F70170}" srcOrd="0" destOrd="0" presId="urn:microsoft.com/office/officeart/2016/7/layout/LinearBlockProcessNumbered"/>
    <dgm:cxn modelId="{5F643497-D232-4474-8F46-185BF5239B31}" type="presParOf" srcId="{D3F570BE-2471-4E5F-8519-02FC86B0DB3F}" destId="{D7B6FDCB-2C01-41B3-944C-928860A32555}" srcOrd="1" destOrd="0" presId="urn:microsoft.com/office/officeart/2016/7/layout/LinearBlockProcessNumbered"/>
    <dgm:cxn modelId="{6E29D715-3F4C-47D2-8876-8B431D9283F5}" type="presParOf" srcId="{D3F570BE-2471-4E5F-8519-02FC86B0DB3F}" destId="{67A8F27E-E32E-4259-9E13-F0311F93DD16}" srcOrd="2" destOrd="0" presId="urn:microsoft.com/office/officeart/2016/7/layout/LinearBlockProcessNumbered"/>
    <dgm:cxn modelId="{C645451E-96EF-4957-8F8F-EBF623954294}" type="presParOf" srcId="{0DA004E8-F3B5-4DA9-A22E-FE5F7EE8E20F}" destId="{C99215DD-E489-474C-96C5-AEAB03158B2F}" srcOrd="3" destOrd="0" presId="urn:microsoft.com/office/officeart/2016/7/layout/LinearBlockProcessNumbered"/>
    <dgm:cxn modelId="{133100A9-C33C-49EE-AE47-D692C90726A9}" type="presParOf" srcId="{0DA004E8-F3B5-4DA9-A22E-FE5F7EE8E20F}" destId="{D57C39B1-3F8D-49B2-B0E8-887A20902842}" srcOrd="4" destOrd="0" presId="urn:microsoft.com/office/officeart/2016/7/layout/LinearBlockProcessNumbered"/>
    <dgm:cxn modelId="{370857A6-412A-42C6-AB0E-38A7BFDCE6B6}" type="presParOf" srcId="{D57C39B1-3F8D-49B2-B0E8-887A20902842}" destId="{00FBA259-831E-4CB4-9AA5-E3BC07C9C6C6}" srcOrd="0" destOrd="0" presId="urn:microsoft.com/office/officeart/2016/7/layout/LinearBlockProcessNumbered"/>
    <dgm:cxn modelId="{BBCEEECA-437F-42F8-9386-C286B43B0B72}" type="presParOf" srcId="{D57C39B1-3F8D-49B2-B0E8-887A20902842}" destId="{6A78D644-F766-4B7A-831A-CB609A0233DD}" srcOrd="1" destOrd="0" presId="urn:microsoft.com/office/officeart/2016/7/layout/LinearBlockProcessNumbered"/>
    <dgm:cxn modelId="{282ED387-EC3D-4B48-AE42-B2A8F9C91A6E}" type="presParOf" srcId="{D57C39B1-3F8D-49B2-B0E8-887A20902842}" destId="{2D6895CD-4EE7-40B8-8F62-191FFC6886E0}"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B6F991-C00C-4FB4-A09C-71E3958D5023}"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en-US"/>
        </a:p>
      </dgm:t>
    </dgm:pt>
    <dgm:pt modelId="{0EBB299B-7D4E-4F4A-9537-79B6F7A71D11}">
      <dgm:prSet/>
      <dgm:spPr>
        <a:ln w="25400" cap="flat" cmpd="sng" algn="ctr">
          <a:solidFill>
            <a:schemeClr val="bg1">
              <a:lumMod val="100000"/>
            </a:schemeClr>
          </a:solidFill>
          <a:prstDash val="solid"/>
          <a:round/>
          <a:headEnd type="none" w="med" len="med"/>
          <a:tailEnd type="none" w="med" len="med"/>
        </a:ln>
      </dgm:spPr>
      <dgm:t>
        <a:bodyPr/>
        <a:lstStyle/>
        <a:p>
          <a:r>
            <a:rPr lang="en-US" dirty="0">
              <a:solidFill>
                <a:schemeClr val="bg1">
                  <a:lumMod val="100000"/>
                </a:schemeClr>
              </a:solidFill>
            </a:rPr>
            <a:t>The Fraud Triangle: pressure, opportunity, rationalization</a:t>
          </a:r>
        </a:p>
      </dgm:t>
    </dgm:pt>
    <dgm:pt modelId="{3B4DD036-DACC-4521-BD91-F9549B6C9F81}" type="parTrans" cxnId="{B1032046-EEE2-467E-8672-4F1A53D53D8C}">
      <dgm:prSet/>
      <dgm:spPr/>
      <dgm:t>
        <a:bodyPr/>
        <a:lstStyle/>
        <a:p>
          <a:endParaRPr lang="en-US"/>
        </a:p>
      </dgm:t>
    </dgm:pt>
    <dgm:pt modelId="{929BF902-3D7A-49F8-B4CF-8E1AC441B82D}" type="sibTrans" cxnId="{B1032046-EEE2-467E-8672-4F1A53D53D8C}">
      <dgm:prSet/>
      <dgm:spPr/>
      <dgm:t>
        <a:bodyPr/>
        <a:lstStyle/>
        <a:p>
          <a:endParaRPr lang="en-US"/>
        </a:p>
      </dgm:t>
    </dgm:pt>
    <dgm:pt modelId="{05B1A052-EB01-4265-BCD8-C8DF39C6D197}">
      <dgm:prSet/>
      <dgm:spPr>
        <a:ln w="25400" cap="flat" cmpd="sng" algn="ctr">
          <a:solidFill>
            <a:schemeClr val="bg1">
              <a:lumMod val="100000"/>
            </a:schemeClr>
          </a:solidFill>
          <a:prstDash val="solid"/>
          <a:round/>
          <a:headEnd type="none" w="med" len="med"/>
          <a:tailEnd type="none" w="med" len="med"/>
        </a:ln>
      </dgm:spPr>
      <dgm:t>
        <a:bodyPr/>
        <a:lstStyle/>
        <a:p>
          <a:r>
            <a:rPr lang="en-US">
              <a:solidFill>
                <a:schemeClr val="bg1">
                  <a:lumMod val="100000"/>
                </a:schemeClr>
              </a:solidFill>
            </a:rPr>
            <a:t>Perpetrator roles and loss amounts</a:t>
          </a:r>
        </a:p>
      </dgm:t>
    </dgm:pt>
    <dgm:pt modelId="{49681300-735A-42B7-A9A4-C89C46B998A3}" type="parTrans" cxnId="{53B253F7-B0C9-421B-AAE3-E2E0D926D518}">
      <dgm:prSet/>
      <dgm:spPr/>
      <dgm:t>
        <a:bodyPr/>
        <a:lstStyle/>
        <a:p>
          <a:endParaRPr lang="en-US"/>
        </a:p>
      </dgm:t>
    </dgm:pt>
    <dgm:pt modelId="{F187D834-9DBA-4E9D-9D17-C7CA622859D3}" type="sibTrans" cxnId="{53B253F7-B0C9-421B-AAE3-E2E0D926D518}">
      <dgm:prSet/>
      <dgm:spPr/>
      <dgm:t>
        <a:bodyPr/>
        <a:lstStyle/>
        <a:p>
          <a:endParaRPr lang="en-US"/>
        </a:p>
      </dgm:t>
    </dgm:pt>
    <dgm:pt modelId="{75AE057C-AEBA-46BA-9CB5-6EB88A5BC3E3}">
      <dgm:prSet/>
      <dgm:spPr>
        <a:ln w="25400" cap="flat" cmpd="sng" algn="ctr">
          <a:solidFill>
            <a:schemeClr val="bg1">
              <a:lumMod val="100000"/>
            </a:schemeClr>
          </a:solidFill>
          <a:prstDash val="solid"/>
          <a:round/>
          <a:headEnd type="none" w="med" len="med"/>
          <a:tailEnd type="none" w="med" len="med"/>
        </a:ln>
      </dgm:spPr>
      <dgm:t>
        <a:bodyPr/>
        <a:lstStyle/>
        <a:p>
          <a:r>
            <a:rPr lang="en-US">
              <a:solidFill>
                <a:schemeClr val="bg1">
                  <a:lumMod val="100000"/>
                </a:schemeClr>
              </a:solidFill>
            </a:rPr>
            <a:t>Anyone can commit fraud: students to executives</a:t>
          </a:r>
        </a:p>
      </dgm:t>
    </dgm:pt>
    <dgm:pt modelId="{C7452750-2D8C-4EAC-8E2A-871D3DC63CFF}" type="parTrans" cxnId="{E0EDF547-CA7D-4BDD-97BA-43F770A07BF7}">
      <dgm:prSet/>
      <dgm:spPr/>
      <dgm:t>
        <a:bodyPr/>
        <a:lstStyle/>
        <a:p>
          <a:endParaRPr lang="en-US"/>
        </a:p>
      </dgm:t>
    </dgm:pt>
    <dgm:pt modelId="{34858AB2-2851-419D-A4FC-7FE26F850164}" type="sibTrans" cxnId="{E0EDF547-CA7D-4BDD-97BA-43F770A07BF7}">
      <dgm:prSet/>
      <dgm:spPr/>
      <dgm:t>
        <a:bodyPr/>
        <a:lstStyle/>
        <a:p>
          <a:endParaRPr lang="en-US"/>
        </a:p>
      </dgm:t>
    </dgm:pt>
    <dgm:pt modelId="{E4591FC2-03F2-4185-A2EF-3F76CC1713E9}" type="pres">
      <dgm:prSet presAssocID="{93B6F991-C00C-4FB4-A09C-71E3958D5023}" presName="outerComposite" presStyleCnt="0">
        <dgm:presLayoutVars>
          <dgm:chMax val="5"/>
          <dgm:dir/>
          <dgm:resizeHandles val="exact"/>
        </dgm:presLayoutVars>
      </dgm:prSet>
      <dgm:spPr/>
    </dgm:pt>
    <dgm:pt modelId="{F0139EA0-3806-4A66-A84F-A63FAC6306C3}" type="pres">
      <dgm:prSet presAssocID="{93B6F991-C00C-4FB4-A09C-71E3958D5023}" presName="dummyMaxCanvas" presStyleCnt="0">
        <dgm:presLayoutVars/>
      </dgm:prSet>
      <dgm:spPr/>
    </dgm:pt>
    <dgm:pt modelId="{411CCA84-14B5-44DA-BF60-F06306B44449}" type="pres">
      <dgm:prSet presAssocID="{93B6F991-C00C-4FB4-A09C-71E3958D5023}" presName="ThreeNodes_1" presStyleLbl="node1" presStyleIdx="0" presStyleCnt="3">
        <dgm:presLayoutVars>
          <dgm:bulletEnabled val="1"/>
        </dgm:presLayoutVars>
      </dgm:prSet>
      <dgm:spPr/>
    </dgm:pt>
    <dgm:pt modelId="{0DB74B86-BE8A-4BF8-8055-365940D49CCE}" type="pres">
      <dgm:prSet presAssocID="{93B6F991-C00C-4FB4-A09C-71E3958D5023}" presName="ThreeNodes_2" presStyleLbl="node1" presStyleIdx="1" presStyleCnt="3">
        <dgm:presLayoutVars>
          <dgm:bulletEnabled val="1"/>
        </dgm:presLayoutVars>
      </dgm:prSet>
      <dgm:spPr/>
    </dgm:pt>
    <dgm:pt modelId="{C443C757-E550-4513-8DBD-0B1DFA919C65}" type="pres">
      <dgm:prSet presAssocID="{93B6F991-C00C-4FB4-A09C-71E3958D5023}" presName="ThreeNodes_3" presStyleLbl="node1" presStyleIdx="2" presStyleCnt="3">
        <dgm:presLayoutVars>
          <dgm:bulletEnabled val="1"/>
        </dgm:presLayoutVars>
      </dgm:prSet>
      <dgm:spPr/>
    </dgm:pt>
    <dgm:pt modelId="{B991E7AC-870A-40E5-9566-510CF16D167A}" type="pres">
      <dgm:prSet presAssocID="{93B6F991-C00C-4FB4-A09C-71E3958D5023}" presName="ThreeConn_1-2" presStyleLbl="fgAccFollowNode1" presStyleIdx="0" presStyleCnt="2">
        <dgm:presLayoutVars>
          <dgm:bulletEnabled val="1"/>
        </dgm:presLayoutVars>
      </dgm:prSet>
      <dgm:spPr/>
    </dgm:pt>
    <dgm:pt modelId="{BA2B90C4-024D-40C8-9024-ECE7B33F3BB1}" type="pres">
      <dgm:prSet presAssocID="{93B6F991-C00C-4FB4-A09C-71E3958D5023}" presName="ThreeConn_2-3" presStyleLbl="fgAccFollowNode1" presStyleIdx="1" presStyleCnt="2">
        <dgm:presLayoutVars>
          <dgm:bulletEnabled val="1"/>
        </dgm:presLayoutVars>
      </dgm:prSet>
      <dgm:spPr/>
    </dgm:pt>
    <dgm:pt modelId="{AA890722-8A53-4EF7-B8CE-8F05C36432CD}" type="pres">
      <dgm:prSet presAssocID="{93B6F991-C00C-4FB4-A09C-71E3958D5023}" presName="ThreeNodes_1_text" presStyleLbl="node1" presStyleIdx="2" presStyleCnt="3">
        <dgm:presLayoutVars>
          <dgm:bulletEnabled val="1"/>
        </dgm:presLayoutVars>
      </dgm:prSet>
      <dgm:spPr/>
    </dgm:pt>
    <dgm:pt modelId="{FD814412-202E-4685-B3A7-342219EE65D7}" type="pres">
      <dgm:prSet presAssocID="{93B6F991-C00C-4FB4-A09C-71E3958D5023}" presName="ThreeNodes_2_text" presStyleLbl="node1" presStyleIdx="2" presStyleCnt="3">
        <dgm:presLayoutVars>
          <dgm:bulletEnabled val="1"/>
        </dgm:presLayoutVars>
      </dgm:prSet>
      <dgm:spPr/>
    </dgm:pt>
    <dgm:pt modelId="{012752C9-D84B-4C4D-9F99-AC1712103D3D}" type="pres">
      <dgm:prSet presAssocID="{93B6F991-C00C-4FB4-A09C-71E3958D5023}" presName="ThreeNodes_3_text" presStyleLbl="node1" presStyleIdx="2" presStyleCnt="3">
        <dgm:presLayoutVars>
          <dgm:bulletEnabled val="1"/>
        </dgm:presLayoutVars>
      </dgm:prSet>
      <dgm:spPr/>
    </dgm:pt>
  </dgm:ptLst>
  <dgm:cxnLst>
    <dgm:cxn modelId="{DB16F427-CE3E-4528-940B-8B6EFA1FBA3F}" type="presOf" srcId="{93B6F991-C00C-4FB4-A09C-71E3958D5023}" destId="{E4591FC2-03F2-4185-A2EF-3F76CC1713E9}" srcOrd="0" destOrd="0" presId="urn:microsoft.com/office/officeart/2005/8/layout/vProcess5"/>
    <dgm:cxn modelId="{7B31765B-F6A9-4384-A090-858790101668}" type="presOf" srcId="{F187D834-9DBA-4E9D-9D17-C7CA622859D3}" destId="{BA2B90C4-024D-40C8-9024-ECE7B33F3BB1}" srcOrd="0" destOrd="0" presId="urn:microsoft.com/office/officeart/2005/8/layout/vProcess5"/>
    <dgm:cxn modelId="{6881C965-78BF-461A-AE10-E8835EF2EDFA}" type="presOf" srcId="{0EBB299B-7D4E-4F4A-9537-79B6F7A71D11}" destId="{AA890722-8A53-4EF7-B8CE-8F05C36432CD}" srcOrd="1" destOrd="0" presId="urn:microsoft.com/office/officeart/2005/8/layout/vProcess5"/>
    <dgm:cxn modelId="{B1032046-EEE2-467E-8672-4F1A53D53D8C}" srcId="{93B6F991-C00C-4FB4-A09C-71E3958D5023}" destId="{0EBB299B-7D4E-4F4A-9537-79B6F7A71D11}" srcOrd="0" destOrd="0" parTransId="{3B4DD036-DACC-4521-BD91-F9549B6C9F81}" sibTransId="{929BF902-3D7A-49F8-B4CF-8E1AC441B82D}"/>
    <dgm:cxn modelId="{FDA1E267-4F60-4CB0-81BA-648431ABE9E8}" type="presOf" srcId="{929BF902-3D7A-49F8-B4CF-8E1AC441B82D}" destId="{B991E7AC-870A-40E5-9566-510CF16D167A}" srcOrd="0" destOrd="0" presId="urn:microsoft.com/office/officeart/2005/8/layout/vProcess5"/>
    <dgm:cxn modelId="{E0EDF547-CA7D-4BDD-97BA-43F770A07BF7}" srcId="{93B6F991-C00C-4FB4-A09C-71E3958D5023}" destId="{75AE057C-AEBA-46BA-9CB5-6EB88A5BC3E3}" srcOrd="2" destOrd="0" parTransId="{C7452750-2D8C-4EAC-8E2A-871D3DC63CFF}" sibTransId="{34858AB2-2851-419D-A4FC-7FE26F850164}"/>
    <dgm:cxn modelId="{0573306D-2133-4022-A756-5B9747BBF903}" type="presOf" srcId="{05B1A052-EB01-4265-BCD8-C8DF39C6D197}" destId="{0DB74B86-BE8A-4BF8-8055-365940D49CCE}" srcOrd="0" destOrd="0" presId="urn:microsoft.com/office/officeart/2005/8/layout/vProcess5"/>
    <dgm:cxn modelId="{1DC35073-3321-462A-A3A6-D96636B60829}" type="presOf" srcId="{05B1A052-EB01-4265-BCD8-C8DF39C6D197}" destId="{FD814412-202E-4685-B3A7-342219EE65D7}" srcOrd="1" destOrd="0" presId="urn:microsoft.com/office/officeart/2005/8/layout/vProcess5"/>
    <dgm:cxn modelId="{F4112458-5E36-494D-A843-2C42FC24CD36}" type="presOf" srcId="{75AE057C-AEBA-46BA-9CB5-6EB88A5BC3E3}" destId="{C443C757-E550-4513-8DBD-0B1DFA919C65}" srcOrd="0" destOrd="0" presId="urn:microsoft.com/office/officeart/2005/8/layout/vProcess5"/>
    <dgm:cxn modelId="{E6F2DBA7-9D77-4A0D-ACBB-DB174BF48050}" type="presOf" srcId="{0EBB299B-7D4E-4F4A-9537-79B6F7A71D11}" destId="{411CCA84-14B5-44DA-BF60-F06306B44449}" srcOrd="0" destOrd="0" presId="urn:microsoft.com/office/officeart/2005/8/layout/vProcess5"/>
    <dgm:cxn modelId="{53B253F7-B0C9-421B-AAE3-E2E0D926D518}" srcId="{93B6F991-C00C-4FB4-A09C-71E3958D5023}" destId="{05B1A052-EB01-4265-BCD8-C8DF39C6D197}" srcOrd="1" destOrd="0" parTransId="{49681300-735A-42B7-A9A4-C89C46B998A3}" sibTransId="{F187D834-9DBA-4E9D-9D17-C7CA622859D3}"/>
    <dgm:cxn modelId="{6CB50DFE-F176-44C3-8DC7-8BC959ACCF64}" type="presOf" srcId="{75AE057C-AEBA-46BA-9CB5-6EB88A5BC3E3}" destId="{012752C9-D84B-4C4D-9F99-AC1712103D3D}" srcOrd="1" destOrd="0" presId="urn:microsoft.com/office/officeart/2005/8/layout/vProcess5"/>
    <dgm:cxn modelId="{191297DA-82DC-442F-A668-066BEF1D3D84}" type="presParOf" srcId="{E4591FC2-03F2-4185-A2EF-3F76CC1713E9}" destId="{F0139EA0-3806-4A66-A84F-A63FAC6306C3}" srcOrd="0" destOrd="0" presId="urn:microsoft.com/office/officeart/2005/8/layout/vProcess5"/>
    <dgm:cxn modelId="{3643C78B-E0EE-4A67-ABD0-2EB37D6EF5BD}" type="presParOf" srcId="{E4591FC2-03F2-4185-A2EF-3F76CC1713E9}" destId="{411CCA84-14B5-44DA-BF60-F06306B44449}" srcOrd="1" destOrd="0" presId="urn:microsoft.com/office/officeart/2005/8/layout/vProcess5"/>
    <dgm:cxn modelId="{49BA50F6-D270-4554-BB2A-B44D649A5069}" type="presParOf" srcId="{E4591FC2-03F2-4185-A2EF-3F76CC1713E9}" destId="{0DB74B86-BE8A-4BF8-8055-365940D49CCE}" srcOrd="2" destOrd="0" presId="urn:microsoft.com/office/officeart/2005/8/layout/vProcess5"/>
    <dgm:cxn modelId="{DADD776B-5FBA-4537-959B-A2ADC7D3A799}" type="presParOf" srcId="{E4591FC2-03F2-4185-A2EF-3F76CC1713E9}" destId="{C443C757-E550-4513-8DBD-0B1DFA919C65}" srcOrd="3" destOrd="0" presId="urn:microsoft.com/office/officeart/2005/8/layout/vProcess5"/>
    <dgm:cxn modelId="{7E508CD0-747C-49FB-842F-8C98A164C2EB}" type="presParOf" srcId="{E4591FC2-03F2-4185-A2EF-3F76CC1713E9}" destId="{B991E7AC-870A-40E5-9566-510CF16D167A}" srcOrd="4" destOrd="0" presId="urn:microsoft.com/office/officeart/2005/8/layout/vProcess5"/>
    <dgm:cxn modelId="{925334E2-D0E8-4DD4-86EC-F344B2BA6E21}" type="presParOf" srcId="{E4591FC2-03F2-4185-A2EF-3F76CC1713E9}" destId="{BA2B90C4-024D-40C8-9024-ECE7B33F3BB1}" srcOrd="5" destOrd="0" presId="urn:microsoft.com/office/officeart/2005/8/layout/vProcess5"/>
    <dgm:cxn modelId="{1CD7F128-E8C4-47CD-BEDE-78025EF309B9}" type="presParOf" srcId="{E4591FC2-03F2-4185-A2EF-3F76CC1713E9}" destId="{AA890722-8A53-4EF7-B8CE-8F05C36432CD}" srcOrd="6" destOrd="0" presId="urn:microsoft.com/office/officeart/2005/8/layout/vProcess5"/>
    <dgm:cxn modelId="{5C829BB8-24C6-49C5-9D2D-211486EC4B84}" type="presParOf" srcId="{E4591FC2-03F2-4185-A2EF-3F76CC1713E9}" destId="{FD814412-202E-4685-B3A7-342219EE65D7}" srcOrd="7" destOrd="0" presId="urn:microsoft.com/office/officeart/2005/8/layout/vProcess5"/>
    <dgm:cxn modelId="{5D44AD36-455E-43C6-B45D-44B09DA9218C}" type="presParOf" srcId="{E4591FC2-03F2-4185-A2EF-3F76CC1713E9}" destId="{012752C9-D84B-4C4D-9F99-AC1712103D3D}"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72BBF3-4D8B-4C4B-878D-AB91E9CF197A}"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5C45A5B3-8826-4985-A476-1EA82FE703F2}">
      <dgm:prSet/>
      <dgm:spPr/>
      <dgm:t>
        <a:bodyPr/>
        <a:lstStyle/>
        <a:p>
          <a:pPr>
            <a:lnSpc>
              <a:spcPct val="100000"/>
            </a:lnSpc>
          </a:pPr>
          <a:r>
            <a:rPr lang="en-US"/>
            <a:t>Internal audits and whistleblower hotlines</a:t>
          </a:r>
        </a:p>
      </dgm:t>
    </dgm:pt>
    <dgm:pt modelId="{3CA05403-4027-4ABC-B679-D57109317128}" type="parTrans" cxnId="{00A73DD4-4190-448E-9699-9149B6D3AF55}">
      <dgm:prSet/>
      <dgm:spPr/>
      <dgm:t>
        <a:bodyPr/>
        <a:lstStyle/>
        <a:p>
          <a:endParaRPr lang="en-US"/>
        </a:p>
      </dgm:t>
    </dgm:pt>
    <dgm:pt modelId="{B88D27EA-0451-43E0-97B7-DDD75CE86367}" type="sibTrans" cxnId="{00A73DD4-4190-448E-9699-9149B6D3AF55}">
      <dgm:prSet/>
      <dgm:spPr/>
      <dgm:t>
        <a:bodyPr/>
        <a:lstStyle/>
        <a:p>
          <a:pPr>
            <a:lnSpc>
              <a:spcPct val="100000"/>
            </a:lnSpc>
          </a:pPr>
          <a:endParaRPr lang="en-US"/>
        </a:p>
      </dgm:t>
    </dgm:pt>
    <dgm:pt modelId="{F416BD32-415B-4923-A796-6074A510B712}">
      <dgm:prSet/>
      <dgm:spPr/>
      <dgm:t>
        <a:bodyPr/>
        <a:lstStyle/>
        <a:p>
          <a:pPr>
            <a:lnSpc>
              <a:spcPct val="100000"/>
            </a:lnSpc>
          </a:pPr>
          <a:r>
            <a:rPr lang="en-US"/>
            <a:t>Use of data analytics</a:t>
          </a:r>
        </a:p>
      </dgm:t>
    </dgm:pt>
    <dgm:pt modelId="{74BF0ECA-0DA9-4541-934F-2E970E2DF5DA}" type="parTrans" cxnId="{14961B95-1C9F-4DBE-BBC8-60F5CA02E36A}">
      <dgm:prSet/>
      <dgm:spPr/>
      <dgm:t>
        <a:bodyPr/>
        <a:lstStyle/>
        <a:p>
          <a:endParaRPr lang="en-US"/>
        </a:p>
      </dgm:t>
    </dgm:pt>
    <dgm:pt modelId="{E02A384D-B532-4321-A490-723BA0C73518}" type="sibTrans" cxnId="{14961B95-1C9F-4DBE-BBC8-60F5CA02E36A}">
      <dgm:prSet/>
      <dgm:spPr/>
      <dgm:t>
        <a:bodyPr/>
        <a:lstStyle/>
        <a:p>
          <a:pPr>
            <a:lnSpc>
              <a:spcPct val="100000"/>
            </a:lnSpc>
          </a:pPr>
          <a:endParaRPr lang="en-US"/>
        </a:p>
      </dgm:t>
    </dgm:pt>
    <dgm:pt modelId="{2A92B203-9196-48D8-8F60-83EF49700547}">
      <dgm:prSet/>
      <dgm:spPr/>
      <dgm:t>
        <a:bodyPr/>
        <a:lstStyle/>
        <a:p>
          <a:pPr>
            <a:lnSpc>
              <a:spcPct val="100000"/>
            </a:lnSpc>
          </a:pPr>
          <a:r>
            <a:rPr lang="en-US" dirty="0"/>
            <a:t>Governance and leadership accountability</a:t>
          </a:r>
        </a:p>
      </dgm:t>
    </dgm:pt>
    <dgm:pt modelId="{AFCD076B-DD8B-41FA-AF64-09BD0D0BF176}" type="parTrans" cxnId="{43C79BC9-DA80-4801-A3D8-718C43A7CE1C}">
      <dgm:prSet/>
      <dgm:spPr/>
      <dgm:t>
        <a:bodyPr/>
        <a:lstStyle/>
        <a:p>
          <a:endParaRPr lang="en-US"/>
        </a:p>
      </dgm:t>
    </dgm:pt>
    <dgm:pt modelId="{8D2C0726-C50D-4F53-B8A7-962CA8FB2229}" type="sibTrans" cxnId="{43C79BC9-DA80-4801-A3D8-718C43A7CE1C}">
      <dgm:prSet/>
      <dgm:spPr/>
      <dgm:t>
        <a:bodyPr/>
        <a:lstStyle/>
        <a:p>
          <a:pPr>
            <a:lnSpc>
              <a:spcPct val="100000"/>
            </a:lnSpc>
          </a:pPr>
          <a:endParaRPr lang="en-US"/>
        </a:p>
      </dgm:t>
    </dgm:pt>
    <dgm:pt modelId="{DE01C1A3-3C4C-4A62-9D9C-42D600F99597}">
      <dgm:prSet/>
      <dgm:spPr/>
      <dgm:t>
        <a:bodyPr/>
        <a:lstStyle/>
        <a:p>
          <a:pPr>
            <a:lnSpc>
              <a:spcPct val="100000"/>
            </a:lnSpc>
          </a:pPr>
          <a:r>
            <a:rPr lang="en-US" dirty="0"/>
            <a:t>Building a culture of ethics and transparency</a:t>
          </a:r>
        </a:p>
      </dgm:t>
    </dgm:pt>
    <dgm:pt modelId="{F546D1A0-B307-40C5-9197-1C07CBEFF69F}" type="parTrans" cxnId="{1F36A95D-A1E3-44A5-ABCD-D4788971F2AC}">
      <dgm:prSet/>
      <dgm:spPr/>
      <dgm:t>
        <a:bodyPr/>
        <a:lstStyle/>
        <a:p>
          <a:endParaRPr lang="en-US"/>
        </a:p>
      </dgm:t>
    </dgm:pt>
    <dgm:pt modelId="{22056638-75A5-424E-B04C-00728A936172}" type="sibTrans" cxnId="{1F36A95D-A1E3-44A5-ABCD-D4788971F2AC}">
      <dgm:prSet/>
      <dgm:spPr/>
      <dgm:t>
        <a:bodyPr/>
        <a:lstStyle/>
        <a:p>
          <a:endParaRPr lang="en-US"/>
        </a:p>
      </dgm:t>
    </dgm:pt>
    <dgm:pt modelId="{B864FD5A-2DCA-4EF4-9638-7759E552D74C}" type="pres">
      <dgm:prSet presAssocID="{F372BBF3-4D8B-4C4B-878D-AB91E9CF197A}" presName="root" presStyleCnt="0">
        <dgm:presLayoutVars>
          <dgm:dir/>
          <dgm:resizeHandles val="exact"/>
        </dgm:presLayoutVars>
      </dgm:prSet>
      <dgm:spPr/>
    </dgm:pt>
    <dgm:pt modelId="{A5F73C6C-8FA6-4B8F-9ECF-CA5A50BD3F7A}" type="pres">
      <dgm:prSet presAssocID="{F372BBF3-4D8B-4C4B-878D-AB91E9CF197A}" presName="container" presStyleCnt="0">
        <dgm:presLayoutVars>
          <dgm:dir/>
          <dgm:resizeHandles val="exact"/>
        </dgm:presLayoutVars>
      </dgm:prSet>
      <dgm:spPr/>
    </dgm:pt>
    <dgm:pt modelId="{579B1D0D-5052-499D-8B5E-434597715276}" type="pres">
      <dgm:prSet presAssocID="{5C45A5B3-8826-4985-A476-1EA82FE703F2}" presName="compNode" presStyleCnt="0"/>
      <dgm:spPr/>
    </dgm:pt>
    <dgm:pt modelId="{73096387-7D18-4A52-8FB6-1590B29F7961}" type="pres">
      <dgm:prSet presAssocID="{5C45A5B3-8826-4985-A476-1EA82FE703F2}" presName="iconBgRect" presStyleLbl="bgShp" presStyleIdx="0" presStyleCnt="4"/>
      <dgm:spPr/>
    </dgm:pt>
    <dgm:pt modelId="{E31440BD-C0E5-4753-BC05-0BC753967636}" type="pres">
      <dgm:prSet presAssocID="{5C45A5B3-8826-4985-A476-1EA82FE703F2}" presName="iconRect" presStyleLbl="node1" presStyleIdx="0" presStyleCnt="4"/>
      <dgm:spPr>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l="4168" t="7564" r="-4000"/>
          </a:stretch>
        </a:blipFill>
        <a:ln>
          <a:noFill/>
        </a:ln>
      </dgm:spPr>
      <dgm:extLst>
        <a:ext uri="{E40237B7-FDA0-4F09-8148-C483321AD2D9}">
          <dgm14:cNvPr xmlns:dgm14="http://schemas.microsoft.com/office/drawing/2010/diagram" id="0" name="" descr="Magnifying glass"/>
        </a:ext>
      </dgm:extLst>
    </dgm:pt>
    <dgm:pt modelId="{C8495F4B-1AD9-4533-9176-6DDE8F14B308}" type="pres">
      <dgm:prSet presAssocID="{5C45A5B3-8826-4985-A476-1EA82FE703F2}" presName="spaceRect" presStyleCnt="0"/>
      <dgm:spPr/>
    </dgm:pt>
    <dgm:pt modelId="{659FAC1C-A561-481E-84E4-94174C99FC8D}" type="pres">
      <dgm:prSet presAssocID="{5C45A5B3-8826-4985-A476-1EA82FE703F2}" presName="textRect" presStyleLbl="revTx" presStyleIdx="0" presStyleCnt="4">
        <dgm:presLayoutVars>
          <dgm:chMax val="1"/>
          <dgm:chPref val="1"/>
        </dgm:presLayoutVars>
      </dgm:prSet>
      <dgm:spPr/>
    </dgm:pt>
    <dgm:pt modelId="{3167235E-9090-44F4-8E73-4D99061E5B9D}" type="pres">
      <dgm:prSet presAssocID="{B88D27EA-0451-43E0-97B7-DDD75CE86367}" presName="sibTrans" presStyleLbl="sibTrans2D1" presStyleIdx="0" presStyleCnt="0"/>
      <dgm:spPr/>
    </dgm:pt>
    <dgm:pt modelId="{BE7FA4FA-6AB4-4F7C-8F9E-B92A49BCEBCC}" type="pres">
      <dgm:prSet presAssocID="{F416BD32-415B-4923-A796-6074A510B712}" presName="compNode" presStyleCnt="0"/>
      <dgm:spPr/>
    </dgm:pt>
    <dgm:pt modelId="{72CFAE5A-AF44-410D-88C5-5F8E16C05EB0}" type="pres">
      <dgm:prSet presAssocID="{F416BD32-415B-4923-A796-6074A510B712}" presName="iconBgRect" presStyleLbl="bgShp" presStyleIdx="1" presStyleCnt="4"/>
      <dgm:spPr/>
    </dgm:pt>
    <dgm:pt modelId="{1AD5D949-0377-4063-951A-F0191D602999}" type="pres">
      <dgm:prSet presAssocID="{F416BD32-415B-4923-A796-6074A510B712}" presName="iconRect" presStyleLbl="node1" presStyleIdx="1" presStyleCnt="4"/>
      <dgm:spPr>
        <a:blipFill rotWithShape="1">
          <a:blip xmlns:r="http://schemas.openxmlformats.org/officeDocument/2006/relationships" r:embed="rId2">
            <a:extLst>
              <a:ext uri="{28A0092B-C50C-407E-A947-70E740481C1C}">
                <a14:useLocalDpi xmlns:a14="http://schemas.microsoft.com/office/drawing/2010/main" val="0"/>
              </a:ext>
            </a:extLst>
          </a:blip>
          <a:srcRect/>
          <a:stretch>
            <a:fillRect/>
          </a:stretch>
        </a:blipFill>
        <a:ln>
          <a:noFill/>
        </a:ln>
      </dgm:spPr>
      <dgm:extLst>
        <a:ext uri="{E40237B7-FDA0-4F09-8148-C483321AD2D9}">
          <dgm14:cNvPr xmlns:dgm14="http://schemas.microsoft.com/office/drawing/2010/diagram" id="0" name="" descr="Bar chart"/>
        </a:ext>
      </dgm:extLst>
    </dgm:pt>
    <dgm:pt modelId="{1D541E9E-808A-42D0-87F4-083C61D13867}" type="pres">
      <dgm:prSet presAssocID="{F416BD32-415B-4923-A796-6074A510B712}" presName="spaceRect" presStyleCnt="0"/>
      <dgm:spPr/>
    </dgm:pt>
    <dgm:pt modelId="{F85020C8-6D26-4D6B-BD35-8C010DA9DF3A}" type="pres">
      <dgm:prSet presAssocID="{F416BD32-415B-4923-A796-6074A510B712}" presName="textRect" presStyleLbl="revTx" presStyleIdx="1" presStyleCnt="4">
        <dgm:presLayoutVars>
          <dgm:chMax val="1"/>
          <dgm:chPref val="1"/>
        </dgm:presLayoutVars>
      </dgm:prSet>
      <dgm:spPr/>
    </dgm:pt>
    <dgm:pt modelId="{2942B9C4-BE82-469C-A25E-1F8C82B7C315}" type="pres">
      <dgm:prSet presAssocID="{E02A384D-B532-4321-A490-723BA0C73518}" presName="sibTrans" presStyleLbl="sibTrans2D1" presStyleIdx="0" presStyleCnt="0"/>
      <dgm:spPr/>
    </dgm:pt>
    <dgm:pt modelId="{E8EE7E69-3688-40A5-9A85-B4F51531770D}" type="pres">
      <dgm:prSet presAssocID="{2A92B203-9196-48D8-8F60-83EF49700547}" presName="compNode" presStyleCnt="0"/>
      <dgm:spPr/>
    </dgm:pt>
    <dgm:pt modelId="{0CDEA69A-6D9E-49DF-877C-D3582B451CA9}" type="pres">
      <dgm:prSet presAssocID="{2A92B203-9196-48D8-8F60-83EF49700547}" presName="iconBgRect" presStyleLbl="bgShp" presStyleIdx="2" presStyleCnt="4"/>
      <dgm:spPr/>
    </dgm:pt>
    <dgm:pt modelId="{7D10A4EB-3ABB-44AB-92E8-608CE493D5E2}" type="pres">
      <dgm:prSet presAssocID="{2A92B203-9196-48D8-8F60-83EF49700547}" presName="iconRect" presStyleLbl="node1" presStyleIdx="2" presStyleCnt="4"/>
      <dgm:spPr>
        <a:blipFill dpi="0" rotWithShape="1">
          <a:blip xmlns:r="http://schemas.openxmlformats.org/officeDocument/2006/relationships" r:embed="rId3">
            <a:extLst>
              <a:ext uri="{28A0092B-C50C-407E-A947-70E740481C1C}">
                <a14:useLocalDpi xmlns:a14="http://schemas.microsoft.com/office/drawing/2010/main" val="0"/>
              </a:ext>
            </a:extLst>
          </a:blip>
          <a:srcRect/>
          <a:stretch>
            <a:fillRect l="6280" t="7961" r="4140" b="5905"/>
          </a:stretch>
        </a:blipFill>
        <a:ln>
          <a:noFill/>
        </a:ln>
      </dgm:spPr>
      <dgm:extLst>
        <a:ext uri="{E40237B7-FDA0-4F09-8148-C483321AD2D9}">
          <dgm14:cNvPr xmlns:dgm14="http://schemas.microsoft.com/office/drawing/2010/diagram" id="0" name="" descr="Meeting"/>
        </a:ext>
      </dgm:extLst>
    </dgm:pt>
    <dgm:pt modelId="{1D9AF05F-D7D2-4276-A516-D4153B157E02}" type="pres">
      <dgm:prSet presAssocID="{2A92B203-9196-48D8-8F60-83EF49700547}" presName="spaceRect" presStyleCnt="0"/>
      <dgm:spPr/>
    </dgm:pt>
    <dgm:pt modelId="{C569FB93-7210-4266-A2FC-2364EC5FF300}" type="pres">
      <dgm:prSet presAssocID="{2A92B203-9196-48D8-8F60-83EF49700547}" presName="textRect" presStyleLbl="revTx" presStyleIdx="2" presStyleCnt="4">
        <dgm:presLayoutVars>
          <dgm:chMax val="1"/>
          <dgm:chPref val="1"/>
        </dgm:presLayoutVars>
      </dgm:prSet>
      <dgm:spPr/>
    </dgm:pt>
    <dgm:pt modelId="{585A720C-8B60-4681-8D5F-EE439970EB48}" type="pres">
      <dgm:prSet presAssocID="{8D2C0726-C50D-4F53-B8A7-962CA8FB2229}" presName="sibTrans" presStyleLbl="sibTrans2D1" presStyleIdx="0" presStyleCnt="0"/>
      <dgm:spPr/>
    </dgm:pt>
    <dgm:pt modelId="{645AC876-2455-4FD3-96B9-A486D8B81D1E}" type="pres">
      <dgm:prSet presAssocID="{DE01C1A3-3C4C-4A62-9D9C-42D600F99597}" presName="compNode" presStyleCnt="0"/>
      <dgm:spPr/>
    </dgm:pt>
    <dgm:pt modelId="{C2BB2EAC-1384-420A-B06B-34D6CF179DF0}" type="pres">
      <dgm:prSet presAssocID="{DE01C1A3-3C4C-4A62-9D9C-42D600F99597}" presName="iconBgRect" presStyleLbl="bgShp" presStyleIdx="3" presStyleCnt="4"/>
      <dgm:spPr/>
    </dgm:pt>
    <dgm:pt modelId="{58966FA5-8DA9-4B32-93BD-1B057B932019}" type="pres">
      <dgm:prSet presAssocID="{DE01C1A3-3C4C-4A62-9D9C-42D600F99597}" presName="iconRect" presStyleLbl="node1" presStyleIdx="3" presStyleCnt="4"/>
      <dgm:spPr>
        <a:blipFill rotWithShape="1">
          <a:blip xmlns:r="http://schemas.openxmlformats.org/officeDocument/2006/relationships" r:embed="rId4">
            <a:extLst>
              <a:ext uri="{28A0092B-C50C-407E-A947-70E740481C1C}">
                <a14:useLocalDpi xmlns:a14="http://schemas.microsoft.com/office/drawing/2010/main" val="0"/>
              </a:ext>
            </a:extLst>
          </a:blip>
          <a:srcRect/>
          <a:stretch>
            <a:fillRect t="-1000" b="-1000"/>
          </a:stretch>
        </a:blipFill>
        <a:ln>
          <a:noFill/>
        </a:ln>
      </dgm:spPr>
      <dgm:extLst>
        <a:ext uri="{E40237B7-FDA0-4F09-8148-C483321AD2D9}">
          <dgm14:cNvPr xmlns:dgm14="http://schemas.microsoft.com/office/drawing/2010/diagram" id="0" name="" descr="Handshake"/>
        </a:ext>
      </dgm:extLst>
    </dgm:pt>
    <dgm:pt modelId="{0BCE023C-6AE4-4ED5-86E0-FC4A35B8234A}" type="pres">
      <dgm:prSet presAssocID="{DE01C1A3-3C4C-4A62-9D9C-42D600F99597}" presName="spaceRect" presStyleCnt="0"/>
      <dgm:spPr/>
    </dgm:pt>
    <dgm:pt modelId="{9712B44A-1287-46A4-A95D-55B6247F3FEB}" type="pres">
      <dgm:prSet presAssocID="{DE01C1A3-3C4C-4A62-9D9C-42D600F99597}" presName="textRect" presStyleLbl="revTx" presStyleIdx="3" presStyleCnt="4">
        <dgm:presLayoutVars>
          <dgm:chMax val="1"/>
          <dgm:chPref val="1"/>
        </dgm:presLayoutVars>
      </dgm:prSet>
      <dgm:spPr/>
    </dgm:pt>
  </dgm:ptLst>
  <dgm:cxnLst>
    <dgm:cxn modelId="{5187E505-4C47-498F-9759-046C972E10E7}" type="presOf" srcId="{DE01C1A3-3C4C-4A62-9D9C-42D600F99597}" destId="{9712B44A-1287-46A4-A95D-55B6247F3FEB}" srcOrd="0" destOrd="0" presId="urn:microsoft.com/office/officeart/2018/2/layout/IconCircleList"/>
    <dgm:cxn modelId="{7AFF0807-E00D-422B-A81F-99DDA4ECE0A5}" type="presOf" srcId="{F372BBF3-4D8B-4C4B-878D-AB91E9CF197A}" destId="{B864FD5A-2DCA-4EF4-9638-7759E552D74C}" srcOrd="0" destOrd="0" presId="urn:microsoft.com/office/officeart/2018/2/layout/IconCircleList"/>
    <dgm:cxn modelId="{137C8912-3684-4A7F-8206-16D32A0AEC60}" type="presOf" srcId="{E02A384D-B532-4321-A490-723BA0C73518}" destId="{2942B9C4-BE82-469C-A25E-1F8C82B7C315}" srcOrd="0" destOrd="0" presId="urn:microsoft.com/office/officeart/2018/2/layout/IconCircleList"/>
    <dgm:cxn modelId="{D20C012F-D9D0-4992-A924-E96B8592AA75}" type="presOf" srcId="{B88D27EA-0451-43E0-97B7-DDD75CE86367}" destId="{3167235E-9090-44F4-8E73-4D99061E5B9D}" srcOrd="0" destOrd="0" presId="urn:microsoft.com/office/officeart/2018/2/layout/IconCircleList"/>
    <dgm:cxn modelId="{1F36A95D-A1E3-44A5-ABCD-D4788971F2AC}" srcId="{F372BBF3-4D8B-4C4B-878D-AB91E9CF197A}" destId="{DE01C1A3-3C4C-4A62-9D9C-42D600F99597}" srcOrd="3" destOrd="0" parTransId="{F546D1A0-B307-40C5-9197-1C07CBEFF69F}" sibTransId="{22056638-75A5-424E-B04C-00728A936172}"/>
    <dgm:cxn modelId="{12A0F969-2C27-4DA8-AD7B-2A81F117F135}" type="presOf" srcId="{2A92B203-9196-48D8-8F60-83EF49700547}" destId="{C569FB93-7210-4266-A2FC-2364EC5FF300}" srcOrd="0" destOrd="0" presId="urn:microsoft.com/office/officeart/2018/2/layout/IconCircleList"/>
    <dgm:cxn modelId="{14961B95-1C9F-4DBE-BBC8-60F5CA02E36A}" srcId="{F372BBF3-4D8B-4C4B-878D-AB91E9CF197A}" destId="{F416BD32-415B-4923-A796-6074A510B712}" srcOrd="1" destOrd="0" parTransId="{74BF0ECA-0DA9-4541-934F-2E970E2DF5DA}" sibTransId="{E02A384D-B532-4321-A490-723BA0C73518}"/>
    <dgm:cxn modelId="{43C79BC9-DA80-4801-A3D8-718C43A7CE1C}" srcId="{F372BBF3-4D8B-4C4B-878D-AB91E9CF197A}" destId="{2A92B203-9196-48D8-8F60-83EF49700547}" srcOrd="2" destOrd="0" parTransId="{AFCD076B-DD8B-41FA-AF64-09BD0D0BF176}" sibTransId="{8D2C0726-C50D-4F53-B8A7-962CA8FB2229}"/>
    <dgm:cxn modelId="{37001CD0-8915-4342-98A4-2DAA0CA66479}" type="presOf" srcId="{5C45A5B3-8826-4985-A476-1EA82FE703F2}" destId="{659FAC1C-A561-481E-84E4-94174C99FC8D}" srcOrd="0" destOrd="0" presId="urn:microsoft.com/office/officeart/2018/2/layout/IconCircleList"/>
    <dgm:cxn modelId="{00A73DD4-4190-448E-9699-9149B6D3AF55}" srcId="{F372BBF3-4D8B-4C4B-878D-AB91E9CF197A}" destId="{5C45A5B3-8826-4985-A476-1EA82FE703F2}" srcOrd="0" destOrd="0" parTransId="{3CA05403-4027-4ABC-B679-D57109317128}" sibTransId="{B88D27EA-0451-43E0-97B7-DDD75CE86367}"/>
    <dgm:cxn modelId="{876002DF-C3D0-4376-82DE-F7BC78F4F145}" type="presOf" srcId="{F416BD32-415B-4923-A796-6074A510B712}" destId="{F85020C8-6D26-4D6B-BD35-8C010DA9DF3A}" srcOrd="0" destOrd="0" presId="urn:microsoft.com/office/officeart/2018/2/layout/IconCircleList"/>
    <dgm:cxn modelId="{044452E5-8299-4C03-A439-C265743D8BF5}" type="presOf" srcId="{8D2C0726-C50D-4F53-B8A7-962CA8FB2229}" destId="{585A720C-8B60-4681-8D5F-EE439970EB48}" srcOrd="0" destOrd="0" presId="urn:microsoft.com/office/officeart/2018/2/layout/IconCircleList"/>
    <dgm:cxn modelId="{73E3D11D-B90C-4D13-841A-2914D5CD7B3A}" type="presParOf" srcId="{B864FD5A-2DCA-4EF4-9638-7759E552D74C}" destId="{A5F73C6C-8FA6-4B8F-9ECF-CA5A50BD3F7A}" srcOrd="0" destOrd="0" presId="urn:microsoft.com/office/officeart/2018/2/layout/IconCircleList"/>
    <dgm:cxn modelId="{2D0DD3CF-4A9B-48CF-AB66-152708DCE219}" type="presParOf" srcId="{A5F73C6C-8FA6-4B8F-9ECF-CA5A50BD3F7A}" destId="{579B1D0D-5052-499D-8B5E-434597715276}" srcOrd="0" destOrd="0" presId="urn:microsoft.com/office/officeart/2018/2/layout/IconCircleList"/>
    <dgm:cxn modelId="{38DB961D-7D05-4AC1-A742-A4C164705839}" type="presParOf" srcId="{579B1D0D-5052-499D-8B5E-434597715276}" destId="{73096387-7D18-4A52-8FB6-1590B29F7961}" srcOrd="0" destOrd="0" presId="urn:microsoft.com/office/officeart/2018/2/layout/IconCircleList"/>
    <dgm:cxn modelId="{292A902A-49B0-4227-BA9F-B28C1592BF50}" type="presParOf" srcId="{579B1D0D-5052-499D-8B5E-434597715276}" destId="{E31440BD-C0E5-4753-BC05-0BC753967636}" srcOrd="1" destOrd="0" presId="urn:microsoft.com/office/officeart/2018/2/layout/IconCircleList"/>
    <dgm:cxn modelId="{6BC7D131-7E64-4A27-BF22-A1916634BA19}" type="presParOf" srcId="{579B1D0D-5052-499D-8B5E-434597715276}" destId="{C8495F4B-1AD9-4533-9176-6DDE8F14B308}" srcOrd="2" destOrd="0" presId="urn:microsoft.com/office/officeart/2018/2/layout/IconCircleList"/>
    <dgm:cxn modelId="{75DAE707-9D21-4F6E-A017-26053EA1C1A9}" type="presParOf" srcId="{579B1D0D-5052-499D-8B5E-434597715276}" destId="{659FAC1C-A561-481E-84E4-94174C99FC8D}" srcOrd="3" destOrd="0" presId="urn:microsoft.com/office/officeart/2018/2/layout/IconCircleList"/>
    <dgm:cxn modelId="{B1145BDE-2879-48DA-BEE3-7CF2F6DBDBB9}" type="presParOf" srcId="{A5F73C6C-8FA6-4B8F-9ECF-CA5A50BD3F7A}" destId="{3167235E-9090-44F4-8E73-4D99061E5B9D}" srcOrd="1" destOrd="0" presId="urn:microsoft.com/office/officeart/2018/2/layout/IconCircleList"/>
    <dgm:cxn modelId="{9319741E-E19E-450F-AC97-828061591C5D}" type="presParOf" srcId="{A5F73C6C-8FA6-4B8F-9ECF-CA5A50BD3F7A}" destId="{BE7FA4FA-6AB4-4F7C-8F9E-B92A49BCEBCC}" srcOrd="2" destOrd="0" presId="urn:microsoft.com/office/officeart/2018/2/layout/IconCircleList"/>
    <dgm:cxn modelId="{2AD3C192-DF42-4D4A-93BE-A424A32AF21F}" type="presParOf" srcId="{BE7FA4FA-6AB4-4F7C-8F9E-B92A49BCEBCC}" destId="{72CFAE5A-AF44-410D-88C5-5F8E16C05EB0}" srcOrd="0" destOrd="0" presId="urn:microsoft.com/office/officeart/2018/2/layout/IconCircleList"/>
    <dgm:cxn modelId="{D263F07D-66E0-4485-994D-4B21EF569080}" type="presParOf" srcId="{BE7FA4FA-6AB4-4F7C-8F9E-B92A49BCEBCC}" destId="{1AD5D949-0377-4063-951A-F0191D602999}" srcOrd="1" destOrd="0" presId="urn:microsoft.com/office/officeart/2018/2/layout/IconCircleList"/>
    <dgm:cxn modelId="{F23665E6-E451-427D-9B27-C66425A46802}" type="presParOf" srcId="{BE7FA4FA-6AB4-4F7C-8F9E-B92A49BCEBCC}" destId="{1D541E9E-808A-42D0-87F4-083C61D13867}" srcOrd="2" destOrd="0" presId="urn:microsoft.com/office/officeart/2018/2/layout/IconCircleList"/>
    <dgm:cxn modelId="{1448862C-5263-47AD-A206-12FC73B0AD54}" type="presParOf" srcId="{BE7FA4FA-6AB4-4F7C-8F9E-B92A49BCEBCC}" destId="{F85020C8-6D26-4D6B-BD35-8C010DA9DF3A}" srcOrd="3" destOrd="0" presId="urn:microsoft.com/office/officeart/2018/2/layout/IconCircleList"/>
    <dgm:cxn modelId="{851C8F7C-9EF6-4D58-A84D-026D0E542BE1}" type="presParOf" srcId="{A5F73C6C-8FA6-4B8F-9ECF-CA5A50BD3F7A}" destId="{2942B9C4-BE82-469C-A25E-1F8C82B7C315}" srcOrd="3" destOrd="0" presId="urn:microsoft.com/office/officeart/2018/2/layout/IconCircleList"/>
    <dgm:cxn modelId="{84A277D7-7982-47AF-92CA-68AEEDEB7073}" type="presParOf" srcId="{A5F73C6C-8FA6-4B8F-9ECF-CA5A50BD3F7A}" destId="{E8EE7E69-3688-40A5-9A85-B4F51531770D}" srcOrd="4" destOrd="0" presId="urn:microsoft.com/office/officeart/2018/2/layout/IconCircleList"/>
    <dgm:cxn modelId="{0E192354-285F-475E-B9C0-EACB11FD6847}" type="presParOf" srcId="{E8EE7E69-3688-40A5-9A85-B4F51531770D}" destId="{0CDEA69A-6D9E-49DF-877C-D3582B451CA9}" srcOrd="0" destOrd="0" presId="urn:microsoft.com/office/officeart/2018/2/layout/IconCircleList"/>
    <dgm:cxn modelId="{AFE6BB18-164C-4D4C-9A58-E27089B5AE1B}" type="presParOf" srcId="{E8EE7E69-3688-40A5-9A85-B4F51531770D}" destId="{7D10A4EB-3ABB-44AB-92E8-608CE493D5E2}" srcOrd="1" destOrd="0" presId="urn:microsoft.com/office/officeart/2018/2/layout/IconCircleList"/>
    <dgm:cxn modelId="{9713B726-E812-42CE-9E57-A20CC3D718DC}" type="presParOf" srcId="{E8EE7E69-3688-40A5-9A85-B4F51531770D}" destId="{1D9AF05F-D7D2-4276-A516-D4153B157E02}" srcOrd="2" destOrd="0" presId="urn:microsoft.com/office/officeart/2018/2/layout/IconCircleList"/>
    <dgm:cxn modelId="{731D8C2A-C771-4041-BB98-2FC4150B88C4}" type="presParOf" srcId="{E8EE7E69-3688-40A5-9A85-B4F51531770D}" destId="{C569FB93-7210-4266-A2FC-2364EC5FF300}" srcOrd="3" destOrd="0" presId="urn:microsoft.com/office/officeart/2018/2/layout/IconCircleList"/>
    <dgm:cxn modelId="{1B2A715B-50A6-43B2-BBD1-45A322499BF4}" type="presParOf" srcId="{A5F73C6C-8FA6-4B8F-9ECF-CA5A50BD3F7A}" destId="{585A720C-8B60-4681-8D5F-EE439970EB48}" srcOrd="5" destOrd="0" presId="urn:microsoft.com/office/officeart/2018/2/layout/IconCircleList"/>
    <dgm:cxn modelId="{817690A3-E4D8-477C-8B23-8904D519A1D6}" type="presParOf" srcId="{A5F73C6C-8FA6-4B8F-9ECF-CA5A50BD3F7A}" destId="{645AC876-2455-4FD3-96B9-A486D8B81D1E}" srcOrd="6" destOrd="0" presId="urn:microsoft.com/office/officeart/2018/2/layout/IconCircleList"/>
    <dgm:cxn modelId="{E6EC3173-1A7F-4279-AC99-2F360A3CEFB8}" type="presParOf" srcId="{645AC876-2455-4FD3-96B9-A486D8B81D1E}" destId="{C2BB2EAC-1384-420A-B06B-34D6CF179DF0}" srcOrd="0" destOrd="0" presId="urn:microsoft.com/office/officeart/2018/2/layout/IconCircleList"/>
    <dgm:cxn modelId="{A73AA6CB-4000-435F-B290-F053E2099972}" type="presParOf" srcId="{645AC876-2455-4FD3-96B9-A486D8B81D1E}" destId="{58966FA5-8DA9-4B32-93BD-1B057B932019}" srcOrd="1" destOrd="0" presId="urn:microsoft.com/office/officeart/2018/2/layout/IconCircleList"/>
    <dgm:cxn modelId="{D811157A-C650-49D2-97B1-BF2157C89C1D}" type="presParOf" srcId="{645AC876-2455-4FD3-96B9-A486D8B81D1E}" destId="{0BCE023C-6AE4-4ED5-86E0-FC4A35B8234A}" srcOrd="2" destOrd="0" presId="urn:microsoft.com/office/officeart/2018/2/layout/IconCircleList"/>
    <dgm:cxn modelId="{1140DB95-E30A-42BF-B100-9BB5D2F27B8D}" type="presParOf" srcId="{645AC876-2455-4FD3-96B9-A486D8B81D1E}" destId="{9712B44A-1287-46A4-A95D-55B6247F3FEB}"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DA9C48C-9D98-4299-A12B-6A611F14A61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655CC045-4CF9-447A-A6D8-E0C352AE9075}">
      <dgm:prSet/>
      <dgm:spPr>
        <a:ln w="25400" cap="flat" cmpd="sng" algn="ctr">
          <a:solidFill>
            <a:schemeClr val="bg1">
              <a:lumMod val="100000"/>
            </a:schemeClr>
          </a:solidFill>
          <a:prstDash val="solid"/>
          <a:round/>
          <a:headEnd type="none" w="med" len="med"/>
          <a:tailEnd type="none" w="med" len="med"/>
        </a:ln>
      </dgm:spPr>
      <dgm:t>
        <a:bodyPr/>
        <a:lstStyle/>
        <a:p>
          <a:r>
            <a:rPr lang="en-US" b="1"/>
            <a:t>Model</a:t>
          </a:r>
          <a:endParaRPr lang="en-US"/>
        </a:p>
      </dgm:t>
    </dgm:pt>
    <dgm:pt modelId="{7ADD5956-1352-40F0-9084-87C338268303}" type="parTrans" cxnId="{107931EC-1C48-43D7-B288-69D936CEA468}">
      <dgm:prSet/>
      <dgm:spPr/>
      <dgm:t>
        <a:bodyPr/>
        <a:lstStyle/>
        <a:p>
          <a:endParaRPr lang="en-US"/>
        </a:p>
      </dgm:t>
    </dgm:pt>
    <dgm:pt modelId="{5B2DEA6B-AE55-4D7E-AC24-BD014A10CB23}" type="sibTrans" cxnId="{107931EC-1C48-43D7-B288-69D936CEA468}">
      <dgm:prSet/>
      <dgm:spPr/>
      <dgm:t>
        <a:bodyPr/>
        <a:lstStyle/>
        <a:p>
          <a:endParaRPr lang="en-US"/>
        </a:p>
      </dgm:t>
    </dgm:pt>
    <dgm:pt modelId="{19A4581D-B8FC-49BF-86D2-87C8492EA60B}">
      <dgm:prSet/>
      <dgm:spPr>
        <a:ln w="25400" cap="flat" cmpd="sng" algn="ctr">
          <a:solidFill>
            <a:schemeClr val="bg1">
              <a:lumMod val="100000"/>
            </a:schemeClr>
          </a:solidFill>
          <a:prstDash val="solid"/>
          <a:round/>
          <a:headEnd type="none" w="med" len="med"/>
          <a:tailEnd type="none" w="med" len="med"/>
        </a:ln>
      </dgm:spPr>
      <dgm:t>
        <a:bodyPr/>
        <a:lstStyle/>
        <a:p>
          <a:r>
            <a:rPr lang="en-US" dirty="0"/>
            <a:t>Model ethical leadership at the top</a:t>
          </a:r>
        </a:p>
      </dgm:t>
    </dgm:pt>
    <dgm:pt modelId="{FE7ABC65-7020-440B-96C8-1C344E3C060A}" type="parTrans" cxnId="{53F3016B-51B8-46F9-9E13-C15ACF3C52EF}">
      <dgm:prSet/>
      <dgm:spPr/>
      <dgm:t>
        <a:bodyPr/>
        <a:lstStyle/>
        <a:p>
          <a:endParaRPr lang="en-US"/>
        </a:p>
      </dgm:t>
    </dgm:pt>
    <dgm:pt modelId="{C27D0A9B-878B-490B-AAB6-657CE68B837E}" type="sibTrans" cxnId="{53F3016B-51B8-46F9-9E13-C15ACF3C52EF}">
      <dgm:prSet/>
      <dgm:spPr/>
      <dgm:t>
        <a:bodyPr/>
        <a:lstStyle/>
        <a:p>
          <a:endParaRPr lang="en-US"/>
        </a:p>
      </dgm:t>
    </dgm:pt>
    <dgm:pt modelId="{626CC8C9-889D-4A0B-97CF-6C106A2FF888}">
      <dgm:prSet/>
      <dgm:spPr>
        <a:ln w="25400" cap="flat" cmpd="sng" algn="ctr">
          <a:solidFill>
            <a:schemeClr val="bg1">
              <a:lumMod val="100000"/>
            </a:schemeClr>
          </a:solidFill>
          <a:prstDash val="solid"/>
          <a:round/>
          <a:headEnd type="none" w="med" len="med"/>
          <a:tailEnd type="none" w="med" len="med"/>
        </a:ln>
      </dgm:spPr>
      <dgm:t>
        <a:bodyPr/>
        <a:lstStyle/>
        <a:p>
          <a:r>
            <a:rPr lang="en-US" b="1" dirty="0"/>
            <a:t>Establish and enforce</a:t>
          </a:r>
          <a:endParaRPr lang="en-US" dirty="0"/>
        </a:p>
      </dgm:t>
    </dgm:pt>
    <dgm:pt modelId="{8B33B7A7-53D1-475A-8ACB-749355E3B0CC}" type="parTrans" cxnId="{FD97DE4C-14FD-489C-865C-E59B045B0870}">
      <dgm:prSet/>
      <dgm:spPr/>
      <dgm:t>
        <a:bodyPr/>
        <a:lstStyle/>
        <a:p>
          <a:endParaRPr lang="en-US"/>
        </a:p>
      </dgm:t>
    </dgm:pt>
    <dgm:pt modelId="{7C2CE64B-AD37-4C3C-95C6-49AF78E7016E}" type="sibTrans" cxnId="{FD97DE4C-14FD-489C-865C-E59B045B0870}">
      <dgm:prSet/>
      <dgm:spPr/>
      <dgm:t>
        <a:bodyPr/>
        <a:lstStyle/>
        <a:p>
          <a:endParaRPr lang="en-US"/>
        </a:p>
      </dgm:t>
    </dgm:pt>
    <dgm:pt modelId="{DAD08AA0-A782-4182-B5B0-0EDB56FE874F}">
      <dgm:prSet/>
      <dgm:spPr>
        <a:ln w="25400" cap="flat" cmpd="sng" algn="ctr">
          <a:solidFill>
            <a:schemeClr val="bg1">
              <a:lumMod val="100000"/>
            </a:schemeClr>
          </a:solidFill>
          <a:prstDash val="solid"/>
          <a:round/>
          <a:headEnd type="none" w="med" len="med"/>
          <a:tailEnd type="none" w="med" len="med"/>
        </a:ln>
      </dgm:spPr>
      <dgm:t>
        <a:bodyPr/>
        <a:lstStyle/>
        <a:p>
          <a:r>
            <a:rPr lang="en-US"/>
            <a:t>Establish and enforce clear codes of conduct</a:t>
          </a:r>
        </a:p>
      </dgm:t>
    </dgm:pt>
    <dgm:pt modelId="{38BD79B0-2783-4741-A723-783244CCDDD0}" type="parTrans" cxnId="{C7F965E1-DC50-4D0F-9D17-39AC7C27E7E7}">
      <dgm:prSet/>
      <dgm:spPr/>
      <dgm:t>
        <a:bodyPr/>
        <a:lstStyle/>
        <a:p>
          <a:endParaRPr lang="en-US"/>
        </a:p>
      </dgm:t>
    </dgm:pt>
    <dgm:pt modelId="{92E7D027-BF61-4008-BA00-0007623F5E04}" type="sibTrans" cxnId="{C7F965E1-DC50-4D0F-9D17-39AC7C27E7E7}">
      <dgm:prSet/>
      <dgm:spPr/>
      <dgm:t>
        <a:bodyPr/>
        <a:lstStyle/>
        <a:p>
          <a:endParaRPr lang="en-US"/>
        </a:p>
      </dgm:t>
    </dgm:pt>
    <dgm:pt modelId="{B6C05922-A94A-4675-AE10-736BECABD621}">
      <dgm:prSet/>
      <dgm:spPr>
        <a:ln w="25400" cap="flat" cmpd="sng" algn="ctr">
          <a:solidFill>
            <a:schemeClr val="bg1">
              <a:lumMod val="100000"/>
            </a:schemeClr>
          </a:solidFill>
          <a:prstDash val="solid"/>
          <a:round/>
          <a:headEnd type="none" w="med" len="med"/>
          <a:tailEnd type="none" w="med" len="med"/>
        </a:ln>
      </dgm:spPr>
      <dgm:t>
        <a:bodyPr/>
        <a:lstStyle/>
        <a:p>
          <a:r>
            <a:rPr lang="en-US" b="1" dirty="0"/>
            <a:t>Promote</a:t>
          </a:r>
          <a:endParaRPr lang="en-US" dirty="0"/>
        </a:p>
      </dgm:t>
    </dgm:pt>
    <dgm:pt modelId="{DB6A1B04-D85D-4758-98A4-43B14A99AEBA}" type="parTrans" cxnId="{E4C3E3C6-500F-4C59-BBC6-9731432B2887}">
      <dgm:prSet/>
      <dgm:spPr/>
      <dgm:t>
        <a:bodyPr/>
        <a:lstStyle/>
        <a:p>
          <a:endParaRPr lang="en-US"/>
        </a:p>
      </dgm:t>
    </dgm:pt>
    <dgm:pt modelId="{038484D1-9538-4D2E-BB8B-7565A6933012}" type="sibTrans" cxnId="{E4C3E3C6-500F-4C59-BBC6-9731432B2887}">
      <dgm:prSet/>
      <dgm:spPr/>
      <dgm:t>
        <a:bodyPr/>
        <a:lstStyle/>
        <a:p>
          <a:endParaRPr lang="en-US"/>
        </a:p>
      </dgm:t>
    </dgm:pt>
    <dgm:pt modelId="{8F5CC16F-47CD-4EB7-B6A8-2CC28679834D}">
      <dgm:prSet/>
      <dgm:spPr>
        <a:ln w="25400" cap="flat" cmpd="sng" algn="ctr">
          <a:solidFill>
            <a:schemeClr val="bg1">
              <a:lumMod val="100000"/>
            </a:schemeClr>
          </a:solidFill>
          <a:prstDash val="solid"/>
          <a:round/>
          <a:headEnd type="none" w="med" len="med"/>
          <a:tailEnd type="none" w="med" len="med"/>
        </a:ln>
      </dgm:spPr>
      <dgm:t>
        <a:bodyPr/>
        <a:lstStyle/>
        <a:p>
          <a:r>
            <a:rPr lang="en-US"/>
            <a:t>Promote transparency and accountability in policies</a:t>
          </a:r>
        </a:p>
      </dgm:t>
    </dgm:pt>
    <dgm:pt modelId="{2F62640D-EBB6-4A3B-A1B6-193FA4BDAC86}" type="parTrans" cxnId="{879FC6FE-2E4A-428B-9F3C-B66C95FF2DE4}">
      <dgm:prSet/>
      <dgm:spPr/>
      <dgm:t>
        <a:bodyPr/>
        <a:lstStyle/>
        <a:p>
          <a:endParaRPr lang="en-US"/>
        </a:p>
      </dgm:t>
    </dgm:pt>
    <dgm:pt modelId="{964C0A15-BA3C-4F17-9EAB-1E3FC443D396}" type="sibTrans" cxnId="{879FC6FE-2E4A-428B-9F3C-B66C95FF2DE4}">
      <dgm:prSet/>
      <dgm:spPr/>
      <dgm:t>
        <a:bodyPr/>
        <a:lstStyle/>
        <a:p>
          <a:endParaRPr lang="en-US"/>
        </a:p>
      </dgm:t>
    </dgm:pt>
    <dgm:pt modelId="{1589C841-6489-4F7E-BBF8-1A60EDCB29D5}">
      <dgm:prSet/>
      <dgm:spPr>
        <a:ln w="25400" cap="flat" cmpd="sng" algn="ctr">
          <a:solidFill>
            <a:schemeClr val="bg1">
              <a:lumMod val="100000"/>
            </a:schemeClr>
          </a:solidFill>
          <a:prstDash val="solid"/>
          <a:round/>
          <a:headEnd type="none" w="med" len="med"/>
          <a:tailEnd type="none" w="med" len="med"/>
        </a:ln>
      </dgm:spPr>
      <dgm:t>
        <a:bodyPr/>
        <a:lstStyle/>
        <a:p>
          <a:r>
            <a:rPr lang="en-US" b="1"/>
            <a:t>Conduct</a:t>
          </a:r>
          <a:endParaRPr lang="en-US"/>
        </a:p>
      </dgm:t>
    </dgm:pt>
    <dgm:pt modelId="{BD3BB0BA-5961-4BF4-A80E-94518EB65791}" type="parTrans" cxnId="{8ED732B6-A269-4FFE-A4A3-BF8B11A54227}">
      <dgm:prSet/>
      <dgm:spPr/>
      <dgm:t>
        <a:bodyPr/>
        <a:lstStyle/>
        <a:p>
          <a:endParaRPr lang="en-US"/>
        </a:p>
      </dgm:t>
    </dgm:pt>
    <dgm:pt modelId="{997F276F-0597-4AD2-8AE6-9A9CC5918DA6}" type="sibTrans" cxnId="{8ED732B6-A269-4FFE-A4A3-BF8B11A54227}">
      <dgm:prSet/>
      <dgm:spPr/>
      <dgm:t>
        <a:bodyPr/>
        <a:lstStyle/>
        <a:p>
          <a:endParaRPr lang="en-US"/>
        </a:p>
      </dgm:t>
    </dgm:pt>
    <dgm:pt modelId="{5B903592-AB85-4677-9654-6AC97049D4AE}">
      <dgm:prSet/>
      <dgm:spPr>
        <a:ln w="25400" cap="flat" cmpd="sng" algn="ctr">
          <a:solidFill>
            <a:schemeClr val="bg1">
              <a:lumMod val="100000"/>
            </a:schemeClr>
          </a:solidFill>
          <a:prstDash val="solid"/>
          <a:round/>
          <a:headEnd type="none" w="med" len="med"/>
          <a:tailEnd type="none" w="med" len="med"/>
        </a:ln>
      </dgm:spPr>
      <dgm:t>
        <a:bodyPr/>
        <a:lstStyle/>
        <a:p>
          <a:r>
            <a:rPr lang="en-US"/>
            <a:t>Conduct proactive independent investigations</a:t>
          </a:r>
        </a:p>
      </dgm:t>
    </dgm:pt>
    <dgm:pt modelId="{E0CD6F24-80CB-4F55-864D-8FE9C918F0A6}" type="parTrans" cxnId="{7E60888C-AFB8-4889-94D3-E2BBE7003290}">
      <dgm:prSet/>
      <dgm:spPr/>
      <dgm:t>
        <a:bodyPr/>
        <a:lstStyle/>
        <a:p>
          <a:endParaRPr lang="en-US"/>
        </a:p>
      </dgm:t>
    </dgm:pt>
    <dgm:pt modelId="{5E1EA96B-8B5B-4CB0-97E5-C240BE11F3BB}" type="sibTrans" cxnId="{7E60888C-AFB8-4889-94D3-E2BBE7003290}">
      <dgm:prSet/>
      <dgm:spPr/>
      <dgm:t>
        <a:bodyPr/>
        <a:lstStyle/>
        <a:p>
          <a:endParaRPr lang="en-US"/>
        </a:p>
      </dgm:t>
    </dgm:pt>
    <dgm:pt modelId="{5DB7AD50-5E9A-4929-ACCF-597E2FA588E7}">
      <dgm:prSet/>
      <dgm:spPr>
        <a:ln w="25400" cap="flat" cmpd="sng" algn="ctr">
          <a:solidFill>
            <a:schemeClr val="bg1">
              <a:lumMod val="100000"/>
            </a:schemeClr>
          </a:solidFill>
          <a:prstDash val="solid"/>
          <a:round/>
          <a:headEnd type="none" w="med" len="med"/>
          <a:tailEnd type="none" w="med" len="med"/>
        </a:ln>
      </dgm:spPr>
      <dgm:t>
        <a:bodyPr/>
        <a:lstStyle/>
        <a:p>
          <a:r>
            <a:rPr lang="en-US" b="1"/>
            <a:t>Integrate</a:t>
          </a:r>
          <a:endParaRPr lang="en-US"/>
        </a:p>
      </dgm:t>
    </dgm:pt>
    <dgm:pt modelId="{67370F65-CABD-4819-9B0D-F203773FB0C5}" type="parTrans" cxnId="{889AD917-4AD4-4D50-86EE-83AF83A2F620}">
      <dgm:prSet/>
      <dgm:spPr/>
      <dgm:t>
        <a:bodyPr/>
        <a:lstStyle/>
        <a:p>
          <a:endParaRPr lang="en-US"/>
        </a:p>
      </dgm:t>
    </dgm:pt>
    <dgm:pt modelId="{8A438EA0-BEDF-4E89-8B95-79E4038C0A9E}" type="sibTrans" cxnId="{889AD917-4AD4-4D50-86EE-83AF83A2F620}">
      <dgm:prSet/>
      <dgm:spPr/>
      <dgm:t>
        <a:bodyPr/>
        <a:lstStyle/>
        <a:p>
          <a:endParaRPr lang="en-US"/>
        </a:p>
      </dgm:t>
    </dgm:pt>
    <dgm:pt modelId="{E40E79FF-D143-47C6-8DD0-731DD7AD104B}">
      <dgm:prSet/>
      <dgm:spPr>
        <a:ln w="25400" cap="flat" cmpd="sng" algn="ctr">
          <a:solidFill>
            <a:schemeClr val="bg1">
              <a:lumMod val="100000"/>
            </a:schemeClr>
          </a:solidFill>
          <a:prstDash val="solid"/>
          <a:round/>
          <a:headEnd type="none" w="med" len="med"/>
          <a:tailEnd type="none" w="med" len="med"/>
        </a:ln>
      </dgm:spPr>
      <dgm:t>
        <a:bodyPr/>
        <a:lstStyle/>
        <a:p>
          <a:r>
            <a:rPr lang="en-US"/>
            <a:t>Integrate ethics into curriculum and training</a:t>
          </a:r>
        </a:p>
      </dgm:t>
    </dgm:pt>
    <dgm:pt modelId="{6BCBD352-2AD5-4811-BDB3-EBEA896CC1E7}" type="parTrans" cxnId="{C9067370-49A5-45A0-A5C9-0AE96B9E7826}">
      <dgm:prSet/>
      <dgm:spPr/>
      <dgm:t>
        <a:bodyPr/>
        <a:lstStyle/>
        <a:p>
          <a:endParaRPr lang="en-US"/>
        </a:p>
      </dgm:t>
    </dgm:pt>
    <dgm:pt modelId="{D18821A2-42E5-482D-833F-1D4A720837CC}" type="sibTrans" cxnId="{C9067370-49A5-45A0-A5C9-0AE96B9E7826}">
      <dgm:prSet/>
      <dgm:spPr/>
      <dgm:t>
        <a:bodyPr/>
        <a:lstStyle/>
        <a:p>
          <a:endParaRPr lang="en-US"/>
        </a:p>
      </dgm:t>
    </dgm:pt>
    <dgm:pt modelId="{848D4D07-79CC-4B5D-BB8E-41A1C9E220FE}">
      <dgm:prSet/>
      <dgm:spPr>
        <a:ln w="25400" cap="flat" cmpd="sng" algn="ctr">
          <a:solidFill>
            <a:schemeClr val="bg1">
              <a:lumMod val="100000"/>
            </a:schemeClr>
          </a:solidFill>
          <a:prstDash val="solid"/>
          <a:round/>
          <a:headEnd type="none" w="med" len="med"/>
          <a:tailEnd type="none" w="med" len="med"/>
        </a:ln>
      </dgm:spPr>
      <dgm:t>
        <a:bodyPr/>
        <a:lstStyle/>
        <a:p>
          <a:r>
            <a:rPr lang="en-US" b="1" dirty="0"/>
            <a:t>Encourage</a:t>
          </a:r>
          <a:endParaRPr lang="en-US" dirty="0"/>
        </a:p>
      </dgm:t>
    </dgm:pt>
    <dgm:pt modelId="{639E02F9-6A89-4744-A0BD-78746B60CB1B}" type="parTrans" cxnId="{7336A06B-2541-46F8-91BF-E083288D5935}">
      <dgm:prSet/>
      <dgm:spPr/>
      <dgm:t>
        <a:bodyPr/>
        <a:lstStyle/>
        <a:p>
          <a:endParaRPr lang="en-US"/>
        </a:p>
      </dgm:t>
    </dgm:pt>
    <dgm:pt modelId="{80143445-9AC7-4158-BECB-1C08D101B807}" type="sibTrans" cxnId="{7336A06B-2541-46F8-91BF-E083288D5935}">
      <dgm:prSet/>
      <dgm:spPr/>
      <dgm:t>
        <a:bodyPr/>
        <a:lstStyle/>
        <a:p>
          <a:endParaRPr lang="en-US"/>
        </a:p>
      </dgm:t>
    </dgm:pt>
    <dgm:pt modelId="{DFA19E36-D721-44F0-98AA-02F45083C42B}">
      <dgm:prSet/>
      <dgm:spPr>
        <a:ln w="25400" cap="flat" cmpd="sng" algn="ctr">
          <a:solidFill>
            <a:schemeClr val="bg1">
              <a:lumMod val="100000"/>
            </a:schemeClr>
          </a:solidFill>
          <a:prstDash val="solid"/>
          <a:round/>
          <a:headEnd type="none" w="med" len="med"/>
          <a:tailEnd type="none" w="med" len="med"/>
        </a:ln>
      </dgm:spPr>
      <dgm:t>
        <a:bodyPr/>
        <a:lstStyle/>
        <a:p>
          <a:r>
            <a:rPr lang="en-US"/>
            <a:t>Encourage whistleblower protections and reporting mechanisms</a:t>
          </a:r>
        </a:p>
      </dgm:t>
    </dgm:pt>
    <dgm:pt modelId="{09386989-CCEC-4324-8EF3-0372FFFF102D}" type="parTrans" cxnId="{41CDC6B3-BDA6-4A5E-9DD9-6131A7F3CF66}">
      <dgm:prSet/>
      <dgm:spPr/>
      <dgm:t>
        <a:bodyPr/>
        <a:lstStyle/>
        <a:p>
          <a:endParaRPr lang="en-US"/>
        </a:p>
      </dgm:t>
    </dgm:pt>
    <dgm:pt modelId="{1584205C-28C6-47CE-9B04-F52BDAEF2C59}" type="sibTrans" cxnId="{41CDC6B3-BDA6-4A5E-9DD9-6131A7F3CF66}">
      <dgm:prSet/>
      <dgm:spPr/>
      <dgm:t>
        <a:bodyPr/>
        <a:lstStyle/>
        <a:p>
          <a:endParaRPr lang="en-US"/>
        </a:p>
      </dgm:t>
    </dgm:pt>
    <dgm:pt modelId="{E791A4B1-739B-4109-B57A-702B25CE93F4}" type="pres">
      <dgm:prSet presAssocID="{4DA9C48C-9D98-4299-A12B-6A611F14A618}" presName="diagram" presStyleCnt="0">
        <dgm:presLayoutVars>
          <dgm:dir/>
          <dgm:resizeHandles val="exact"/>
        </dgm:presLayoutVars>
      </dgm:prSet>
      <dgm:spPr/>
    </dgm:pt>
    <dgm:pt modelId="{1EEBC34D-79AB-4086-88F1-1C0AF0EF20B4}" type="pres">
      <dgm:prSet presAssocID="{655CC045-4CF9-447A-A6D8-E0C352AE9075}" presName="node" presStyleLbl="node1" presStyleIdx="0" presStyleCnt="6">
        <dgm:presLayoutVars>
          <dgm:bulletEnabled val="1"/>
        </dgm:presLayoutVars>
      </dgm:prSet>
      <dgm:spPr/>
    </dgm:pt>
    <dgm:pt modelId="{9F235BBF-B766-471C-9A37-55650BDBBA3C}" type="pres">
      <dgm:prSet presAssocID="{5B2DEA6B-AE55-4D7E-AC24-BD014A10CB23}" presName="sibTrans" presStyleCnt="0"/>
      <dgm:spPr/>
    </dgm:pt>
    <dgm:pt modelId="{4CF43022-4022-4C40-B7AD-CA5E7EF93AD3}" type="pres">
      <dgm:prSet presAssocID="{626CC8C9-889D-4A0B-97CF-6C106A2FF888}" presName="node" presStyleLbl="node1" presStyleIdx="1" presStyleCnt="6">
        <dgm:presLayoutVars>
          <dgm:bulletEnabled val="1"/>
        </dgm:presLayoutVars>
      </dgm:prSet>
      <dgm:spPr/>
    </dgm:pt>
    <dgm:pt modelId="{58CB0F4C-A039-40E8-BB03-AE97022DDA28}" type="pres">
      <dgm:prSet presAssocID="{7C2CE64B-AD37-4C3C-95C6-49AF78E7016E}" presName="sibTrans" presStyleCnt="0"/>
      <dgm:spPr/>
    </dgm:pt>
    <dgm:pt modelId="{2C0E7A9F-E9BC-4047-B859-FFF2620A1E08}" type="pres">
      <dgm:prSet presAssocID="{B6C05922-A94A-4675-AE10-736BECABD621}" presName="node" presStyleLbl="node1" presStyleIdx="2" presStyleCnt="6">
        <dgm:presLayoutVars>
          <dgm:bulletEnabled val="1"/>
        </dgm:presLayoutVars>
      </dgm:prSet>
      <dgm:spPr/>
    </dgm:pt>
    <dgm:pt modelId="{C2EB3774-42A5-4617-9540-64ECC531D2AF}" type="pres">
      <dgm:prSet presAssocID="{038484D1-9538-4D2E-BB8B-7565A6933012}" presName="sibTrans" presStyleCnt="0"/>
      <dgm:spPr/>
    </dgm:pt>
    <dgm:pt modelId="{CEDBF4EE-7EFC-4BF1-AF34-AAC7521E27EE}" type="pres">
      <dgm:prSet presAssocID="{1589C841-6489-4F7E-BBF8-1A60EDCB29D5}" presName="node" presStyleLbl="node1" presStyleIdx="3" presStyleCnt="6">
        <dgm:presLayoutVars>
          <dgm:bulletEnabled val="1"/>
        </dgm:presLayoutVars>
      </dgm:prSet>
      <dgm:spPr/>
    </dgm:pt>
    <dgm:pt modelId="{0DF4D86A-3A2E-477A-A257-DCAD42F7F08E}" type="pres">
      <dgm:prSet presAssocID="{997F276F-0597-4AD2-8AE6-9A9CC5918DA6}" presName="sibTrans" presStyleCnt="0"/>
      <dgm:spPr/>
    </dgm:pt>
    <dgm:pt modelId="{230DD9C5-14FE-4977-B236-9C4BBEA89590}" type="pres">
      <dgm:prSet presAssocID="{5DB7AD50-5E9A-4929-ACCF-597E2FA588E7}" presName="node" presStyleLbl="node1" presStyleIdx="4" presStyleCnt="6">
        <dgm:presLayoutVars>
          <dgm:bulletEnabled val="1"/>
        </dgm:presLayoutVars>
      </dgm:prSet>
      <dgm:spPr/>
    </dgm:pt>
    <dgm:pt modelId="{5A20B1FD-769A-4C1E-BEB6-2A0984D2B484}" type="pres">
      <dgm:prSet presAssocID="{8A438EA0-BEDF-4E89-8B95-79E4038C0A9E}" presName="sibTrans" presStyleCnt="0"/>
      <dgm:spPr/>
    </dgm:pt>
    <dgm:pt modelId="{706DFEA9-8DD0-4ADA-8CCF-AE4F20686F39}" type="pres">
      <dgm:prSet presAssocID="{848D4D07-79CC-4B5D-BB8E-41A1C9E220FE}" presName="node" presStyleLbl="node1" presStyleIdx="5" presStyleCnt="6">
        <dgm:presLayoutVars>
          <dgm:bulletEnabled val="1"/>
        </dgm:presLayoutVars>
      </dgm:prSet>
      <dgm:spPr/>
    </dgm:pt>
  </dgm:ptLst>
  <dgm:cxnLst>
    <dgm:cxn modelId="{9DEF2200-F946-4B63-B391-E985D1BC154D}" type="presOf" srcId="{626CC8C9-889D-4A0B-97CF-6C106A2FF888}" destId="{4CF43022-4022-4C40-B7AD-CA5E7EF93AD3}" srcOrd="0" destOrd="0" presId="urn:microsoft.com/office/officeart/2005/8/layout/default"/>
    <dgm:cxn modelId="{43FB5B09-599E-4F0D-B9C9-054D99B0DB0D}" type="presOf" srcId="{19A4581D-B8FC-49BF-86D2-87C8492EA60B}" destId="{1EEBC34D-79AB-4086-88F1-1C0AF0EF20B4}" srcOrd="0" destOrd="1" presId="urn:microsoft.com/office/officeart/2005/8/layout/default"/>
    <dgm:cxn modelId="{25134709-F0D3-452C-AC78-2D2E5EE14C1D}" type="presOf" srcId="{B6C05922-A94A-4675-AE10-736BECABD621}" destId="{2C0E7A9F-E9BC-4047-B859-FFF2620A1E08}" srcOrd="0" destOrd="0" presId="urn:microsoft.com/office/officeart/2005/8/layout/default"/>
    <dgm:cxn modelId="{5BB15009-8092-47F1-9F1E-20E5B078EC36}" type="presOf" srcId="{E40E79FF-D143-47C6-8DD0-731DD7AD104B}" destId="{230DD9C5-14FE-4977-B236-9C4BBEA89590}" srcOrd="0" destOrd="1" presId="urn:microsoft.com/office/officeart/2005/8/layout/default"/>
    <dgm:cxn modelId="{8DB4210A-0456-4B56-A195-87077FE34909}" type="presOf" srcId="{655CC045-4CF9-447A-A6D8-E0C352AE9075}" destId="{1EEBC34D-79AB-4086-88F1-1C0AF0EF20B4}" srcOrd="0" destOrd="0" presId="urn:microsoft.com/office/officeart/2005/8/layout/default"/>
    <dgm:cxn modelId="{C2410E13-1C6E-496B-97F5-C11C80CC4D81}" type="presOf" srcId="{8F5CC16F-47CD-4EB7-B6A8-2CC28679834D}" destId="{2C0E7A9F-E9BC-4047-B859-FFF2620A1E08}" srcOrd="0" destOrd="1" presId="urn:microsoft.com/office/officeart/2005/8/layout/default"/>
    <dgm:cxn modelId="{2960EC15-C2D3-45D8-877F-79E66272B651}" type="presOf" srcId="{DAD08AA0-A782-4182-B5B0-0EDB56FE874F}" destId="{4CF43022-4022-4C40-B7AD-CA5E7EF93AD3}" srcOrd="0" destOrd="1" presId="urn:microsoft.com/office/officeart/2005/8/layout/default"/>
    <dgm:cxn modelId="{889AD917-4AD4-4D50-86EE-83AF83A2F620}" srcId="{4DA9C48C-9D98-4299-A12B-6A611F14A618}" destId="{5DB7AD50-5E9A-4929-ACCF-597E2FA588E7}" srcOrd="4" destOrd="0" parTransId="{67370F65-CABD-4819-9B0D-F203773FB0C5}" sibTransId="{8A438EA0-BEDF-4E89-8B95-79E4038C0A9E}"/>
    <dgm:cxn modelId="{3ABECD5F-BAAB-4AF3-AEA6-9A29FA9F7F08}" type="presOf" srcId="{848D4D07-79CC-4B5D-BB8E-41A1C9E220FE}" destId="{706DFEA9-8DD0-4ADA-8CCF-AE4F20686F39}" srcOrd="0" destOrd="0" presId="urn:microsoft.com/office/officeart/2005/8/layout/default"/>
    <dgm:cxn modelId="{53F3016B-51B8-46F9-9E13-C15ACF3C52EF}" srcId="{655CC045-4CF9-447A-A6D8-E0C352AE9075}" destId="{19A4581D-B8FC-49BF-86D2-87C8492EA60B}" srcOrd="0" destOrd="0" parTransId="{FE7ABC65-7020-440B-96C8-1C344E3C060A}" sibTransId="{C27D0A9B-878B-490B-AAB6-657CE68B837E}"/>
    <dgm:cxn modelId="{7336A06B-2541-46F8-91BF-E083288D5935}" srcId="{4DA9C48C-9D98-4299-A12B-6A611F14A618}" destId="{848D4D07-79CC-4B5D-BB8E-41A1C9E220FE}" srcOrd="5" destOrd="0" parTransId="{639E02F9-6A89-4744-A0BD-78746B60CB1B}" sibTransId="{80143445-9AC7-4158-BECB-1C08D101B807}"/>
    <dgm:cxn modelId="{FD97DE4C-14FD-489C-865C-E59B045B0870}" srcId="{4DA9C48C-9D98-4299-A12B-6A611F14A618}" destId="{626CC8C9-889D-4A0B-97CF-6C106A2FF888}" srcOrd="1" destOrd="0" parTransId="{8B33B7A7-53D1-475A-8ACB-749355E3B0CC}" sibTransId="{7C2CE64B-AD37-4C3C-95C6-49AF78E7016E}"/>
    <dgm:cxn modelId="{C9067370-49A5-45A0-A5C9-0AE96B9E7826}" srcId="{5DB7AD50-5E9A-4929-ACCF-597E2FA588E7}" destId="{E40E79FF-D143-47C6-8DD0-731DD7AD104B}" srcOrd="0" destOrd="0" parTransId="{6BCBD352-2AD5-4811-BDB3-EBEA896CC1E7}" sibTransId="{D18821A2-42E5-482D-833F-1D4A720837CC}"/>
    <dgm:cxn modelId="{95251A80-35B5-4228-BFFC-096DF000E24A}" type="presOf" srcId="{4DA9C48C-9D98-4299-A12B-6A611F14A618}" destId="{E791A4B1-739B-4109-B57A-702B25CE93F4}" srcOrd="0" destOrd="0" presId="urn:microsoft.com/office/officeart/2005/8/layout/default"/>
    <dgm:cxn modelId="{7E60888C-AFB8-4889-94D3-E2BBE7003290}" srcId="{1589C841-6489-4F7E-BBF8-1A60EDCB29D5}" destId="{5B903592-AB85-4677-9654-6AC97049D4AE}" srcOrd="0" destOrd="0" parTransId="{E0CD6F24-80CB-4F55-864D-8FE9C918F0A6}" sibTransId="{5E1EA96B-8B5B-4CB0-97E5-C240BE11F3BB}"/>
    <dgm:cxn modelId="{DA4C80A2-733E-47E5-884A-4FC19A550F0F}" type="presOf" srcId="{5DB7AD50-5E9A-4929-ACCF-597E2FA588E7}" destId="{230DD9C5-14FE-4977-B236-9C4BBEA89590}" srcOrd="0" destOrd="0" presId="urn:microsoft.com/office/officeart/2005/8/layout/default"/>
    <dgm:cxn modelId="{41CDC6B3-BDA6-4A5E-9DD9-6131A7F3CF66}" srcId="{848D4D07-79CC-4B5D-BB8E-41A1C9E220FE}" destId="{DFA19E36-D721-44F0-98AA-02F45083C42B}" srcOrd="0" destOrd="0" parTransId="{09386989-CCEC-4324-8EF3-0372FFFF102D}" sibTransId="{1584205C-28C6-47CE-9B04-F52BDAEF2C59}"/>
    <dgm:cxn modelId="{8ED732B6-A269-4FFE-A4A3-BF8B11A54227}" srcId="{4DA9C48C-9D98-4299-A12B-6A611F14A618}" destId="{1589C841-6489-4F7E-BBF8-1A60EDCB29D5}" srcOrd="3" destOrd="0" parTransId="{BD3BB0BA-5961-4BF4-A80E-94518EB65791}" sibTransId="{997F276F-0597-4AD2-8AE6-9A9CC5918DA6}"/>
    <dgm:cxn modelId="{EDFDDBBB-63F5-4F81-8527-100A67C45DEB}" type="presOf" srcId="{1589C841-6489-4F7E-BBF8-1A60EDCB29D5}" destId="{CEDBF4EE-7EFC-4BF1-AF34-AAC7521E27EE}" srcOrd="0" destOrd="0" presId="urn:microsoft.com/office/officeart/2005/8/layout/default"/>
    <dgm:cxn modelId="{C2C6D8C0-AD14-42F0-AF85-C0B9898718C2}" type="presOf" srcId="{DFA19E36-D721-44F0-98AA-02F45083C42B}" destId="{706DFEA9-8DD0-4ADA-8CCF-AE4F20686F39}" srcOrd="0" destOrd="1" presId="urn:microsoft.com/office/officeart/2005/8/layout/default"/>
    <dgm:cxn modelId="{E4C3E3C6-500F-4C59-BBC6-9731432B2887}" srcId="{4DA9C48C-9D98-4299-A12B-6A611F14A618}" destId="{B6C05922-A94A-4675-AE10-736BECABD621}" srcOrd="2" destOrd="0" parTransId="{DB6A1B04-D85D-4758-98A4-43B14A99AEBA}" sibTransId="{038484D1-9538-4D2E-BB8B-7565A6933012}"/>
    <dgm:cxn modelId="{161F67D9-AA75-41C1-96C6-A90040136828}" type="presOf" srcId="{5B903592-AB85-4677-9654-6AC97049D4AE}" destId="{CEDBF4EE-7EFC-4BF1-AF34-AAC7521E27EE}" srcOrd="0" destOrd="1" presId="urn:microsoft.com/office/officeart/2005/8/layout/default"/>
    <dgm:cxn modelId="{C7F965E1-DC50-4D0F-9D17-39AC7C27E7E7}" srcId="{626CC8C9-889D-4A0B-97CF-6C106A2FF888}" destId="{DAD08AA0-A782-4182-B5B0-0EDB56FE874F}" srcOrd="0" destOrd="0" parTransId="{38BD79B0-2783-4741-A723-783244CCDDD0}" sibTransId="{92E7D027-BF61-4008-BA00-0007623F5E04}"/>
    <dgm:cxn modelId="{107931EC-1C48-43D7-B288-69D936CEA468}" srcId="{4DA9C48C-9D98-4299-A12B-6A611F14A618}" destId="{655CC045-4CF9-447A-A6D8-E0C352AE9075}" srcOrd="0" destOrd="0" parTransId="{7ADD5956-1352-40F0-9084-87C338268303}" sibTransId="{5B2DEA6B-AE55-4D7E-AC24-BD014A10CB23}"/>
    <dgm:cxn modelId="{879FC6FE-2E4A-428B-9F3C-B66C95FF2DE4}" srcId="{B6C05922-A94A-4675-AE10-736BECABD621}" destId="{8F5CC16F-47CD-4EB7-B6A8-2CC28679834D}" srcOrd="0" destOrd="0" parTransId="{2F62640D-EBB6-4A3B-A1B6-193FA4BDAC86}" sibTransId="{964C0A15-BA3C-4F17-9EAB-1E3FC443D396}"/>
    <dgm:cxn modelId="{7D9ADAF1-0EBB-453A-97D1-B7FA2C1A28D1}" type="presParOf" srcId="{E791A4B1-739B-4109-B57A-702B25CE93F4}" destId="{1EEBC34D-79AB-4086-88F1-1C0AF0EF20B4}" srcOrd="0" destOrd="0" presId="urn:microsoft.com/office/officeart/2005/8/layout/default"/>
    <dgm:cxn modelId="{A541E81A-FC49-41E8-920C-EE167AE7E51F}" type="presParOf" srcId="{E791A4B1-739B-4109-B57A-702B25CE93F4}" destId="{9F235BBF-B766-471C-9A37-55650BDBBA3C}" srcOrd="1" destOrd="0" presId="urn:microsoft.com/office/officeart/2005/8/layout/default"/>
    <dgm:cxn modelId="{9FA9B76B-2006-4D40-AD68-2AC15141FCE9}" type="presParOf" srcId="{E791A4B1-739B-4109-B57A-702B25CE93F4}" destId="{4CF43022-4022-4C40-B7AD-CA5E7EF93AD3}" srcOrd="2" destOrd="0" presId="urn:microsoft.com/office/officeart/2005/8/layout/default"/>
    <dgm:cxn modelId="{EBEF7435-DBFB-451A-84F0-5C276EF1D17F}" type="presParOf" srcId="{E791A4B1-739B-4109-B57A-702B25CE93F4}" destId="{58CB0F4C-A039-40E8-BB03-AE97022DDA28}" srcOrd="3" destOrd="0" presId="urn:microsoft.com/office/officeart/2005/8/layout/default"/>
    <dgm:cxn modelId="{AF7DC17D-9CB1-45F6-9042-47D1390C9D25}" type="presParOf" srcId="{E791A4B1-739B-4109-B57A-702B25CE93F4}" destId="{2C0E7A9F-E9BC-4047-B859-FFF2620A1E08}" srcOrd="4" destOrd="0" presId="urn:microsoft.com/office/officeart/2005/8/layout/default"/>
    <dgm:cxn modelId="{039788BD-6A7B-439A-B5CA-CE39CF4D35B2}" type="presParOf" srcId="{E791A4B1-739B-4109-B57A-702B25CE93F4}" destId="{C2EB3774-42A5-4617-9540-64ECC531D2AF}" srcOrd="5" destOrd="0" presId="urn:microsoft.com/office/officeart/2005/8/layout/default"/>
    <dgm:cxn modelId="{2DC64CD1-44F6-4B62-ADB9-850BB3061B0D}" type="presParOf" srcId="{E791A4B1-739B-4109-B57A-702B25CE93F4}" destId="{CEDBF4EE-7EFC-4BF1-AF34-AAC7521E27EE}" srcOrd="6" destOrd="0" presId="urn:microsoft.com/office/officeart/2005/8/layout/default"/>
    <dgm:cxn modelId="{BAF49B5C-7FD0-4262-BB1D-EB0552D7C118}" type="presParOf" srcId="{E791A4B1-739B-4109-B57A-702B25CE93F4}" destId="{0DF4D86A-3A2E-477A-A257-DCAD42F7F08E}" srcOrd="7" destOrd="0" presId="urn:microsoft.com/office/officeart/2005/8/layout/default"/>
    <dgm:cxn modelId="{E1AA5FA6-633F-48B9-90D3-B49B1D825A50}" type="presParOf" srcId="{E791A4B1-739B-4109-B57A-702B25CE93F4}" destId="{230DD9C5-14FE-4977-B236-9C4BBEA89590}" srcOrd="8" destOrd="0" presId="urn:microsoft.com/office/officeart/2005/8/layout/default"/>
    <dgm:cxn modelId="{F1A0A988-CB76-42E9-BE1A-2B081C714D1B}" type="presParOf" srcId="{E791A4B1-739B-4109-B57A-702B25CE93F4}" destId="{5A20B1FD-769A-4C1E-BEB6-2A0984D2B484}" srcOrd="9" destOrd="0" presId="urn:microsoft.com/office/officeart/2005/8/layout/default"/>
    <dgm:cxn modelId="{0A1B7886-E2B2-466E-906B-CD091E6A764E}" type="presParOf" srcId="{E791A4B1-739B-4109-B57A-702B25CE93F4}" destId="{706DFEA9-8DD0-4ADA-8CCF-AE4F20686F39}"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8F5D2F-6C0A-4834-8CFC-D1CF3609688F}">
      <dsp:nvSpPr>
        <dsp:cNvPr id="0" name=""/>
        <dsp:cNvSpPr/>
      </dsp:nvSpPr>
      <dsp:spPr>
        <a:xfrm>
          <a:off x="791" y="0"/>
          <a:ext cx="3205964" cy="3504155"/>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6678" tIns="0" rIns="316678" bIns="330200" numCol="1" spcCol="1270" anchor="t" anchorCtr="0">
          <a:noAutofit/>
        </a:bodyPr>
        <a:lstStyle/>
        <a:p>
          <a:pPr marL="0" lvl="0" indent="0" algn="l" defTabSz="800100">
            <a:lnSpc>
              <a:spcPct val="90000"/>
            </a:lnSpc>
            <a:spcBef>
              <a:spcPct val="0"/>
            </a:spcBef>
            <a:spcAft>
              <a:spcPct val="35000"/>
            </a:spcAft>
            <a:buNone/>
          </a:pPr>
          <a:r>
            <a:rPr lang="en-US" sz="1800" b="0" i="0" kern="1200">
              <a:solidFill>
                <a:schemeClr val="bg1">
                  <a:lumMod val="100000"/>
                </a:schemeClr>
              </a:solidFill>
            </a:rPr>
            <a:t>Identify strategies to prevent, detect, and correct instances </a:t>
          </a:r>
          <a:br>
            <a:rPr lang="en-US" sz="1800" b="0" i="0" kern="1200">
              <a:solidFill>
                <a:schemeClr val="bg1">
                  <a:lumMod val="100000"/>
                </a:schemeClr>
              </a:solidFill>
            </a:rPr>
          </a:br>
          <a:r>
            <a:rPr lang="en-US" sz="1800" b="0" i="0" kern="1200">
              <a:solidFill>
                <a:schemeClr val="bg1">
                  <a:lumMod val="100000"/>
                </a:schemeClr>
              </a:solidFill>
            </a:rPr>
            <a:t>of FWA</a:t>
          </a:r>
          <a:endParaRPr lang="en-US" sz="1800" kern="1200" dirty="0">
            <a:solidFill>
              <a:schemeClr val="bg1">
                <a:lumMod val="100000"/>
              </a:schemeClr>
            </a:solidFill>
          </a:endParaRPr>
        </a:p>
      </dsp:txBody>
      <dsp:txXfrm>
        <a:off x="791" y="1401661"/>
        <a:ext cx="3205964" cy="2102493"/>
      </dsp:txXfrm>
    </dsp:sp>
    <dsp:sp modelId="{C8CEBF08-9DF5-4579-A9D3-E55A8EC14B87}">
      <dsp:nvSpPr>
        <dsp:cNvPr id="0" name=""/>
        <dsp:cNvSpPr/>
      </dsp:nvSpPr>
      <dsp:spPr>
        <a:xfrm>
          <a:off x="791" y="0"/>
          <a:ext cx="3205964" cy="1401662"/>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6678" tIns="165100" rIns="316678" bIns="165100" numCol="1" spcCol="1270" anchor="ctr" anchorCtr="0">
          <a:noAutofit/>
        </a:bodyPr>
        <a:lstStyle/>
        <a:p>
          <a:pPr marL="0" lvl="0" indent="0" algn="l" defTabSz="2933700">
            <a:lnSpc>
              <a:spcPct val="90000"/>
            </a:lnSpc>
            <a:spcBef>
              <a:spcPct val="0"/>
            </a:spcBef>
            <a:spcAft>
              <a:spcPct val="35000"/>
            </a:spcAft>
            <a:buNone/>
          </a:pPr>
          <a:r>
            <a:rPr lang="en-US" sz="6600" kern="1200"/>
            <a:t>01</a:t>
          </a:r>
        </a:p>
      </dsp:txBody>
      <dsp:txXfrm>
        <a:off x="791" y="0"/>
        <a:ext cx="3205964" cy="1401662"/>
      </dsp:txXfrm>
    </dsp:sp>
    <dsp:sp modelId="{809B8C6E-2139-4E00-A124-371430F70170}">
      <dsp:nvSpPr>
        <dsp:cNvPr id="0" name=""/>
        <dsp:cNvSpPr/>
      </dsp:nvSpPr>
      <dsp:spPr>
        <a:xfrm>
          <a:off x="3463233" y="0"/>
          <a:ext cx="3205964" cy="3504155"/>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6678" tIns="0" rIns="316678" bIns="330200" numCol="1" spcCol="1270" anchor="t" anchorCtr="0">
          <a:noAutofit/>
        </a:bodyPr>
        <a:lstStyle/>
        <a:p>
          <a:pPr marL="0" lvl="0" indent="0" algn="l" defTabSz="800100">
            <a:lnSpc>
              <a:spcPct val="90000"/>
            </a:lnSpc>
            <a:spcBef>
              <a:spcPct val="0"/>
            </a:spcBef>
            <a:spcAft>
              <a:spcPct val="35000"/>
            </a:spcAft>
            <a:buNone/>
          </a:pPr>
          <a:r>
            <a:rPr lang="en-US" sz="1800" b="0" i="0" kern="1200">
              <a:solidFill>
                <a:schemeClr val="bg1">
                  <a:lumMod val="100000"/>
                </a:schemeClr>
              </a:solidFill>
            </a:rPr>
            <a:t>Recognize the signs and types of fraud, waste, and abuse in higher education settings</a:t>
          </a:r>
          <a:endParaRPr lang="en-US" sz="1800" kern="1200" dirty="0">
            <a:solidFill>
              <a:schemeClr val="bg1">
                <a:lumMod val="100000"/>
              </a:schemeClr>
            </a:solidFill>
          </a:endParaRPr>
        </a:p>
      </dsp:txBody>
      <dsp:txXfrm>
        <a:off x="3463233" y="1401661"/>
        <a:ext cx="3205964" cy="2102493"/>
      </dsp:txXfrm>
    </dsp:sp>
    <dsp:sp modelId="{D7B6FDCB-2C01-41B3-944C-928860A32555}">
      <dsp:nvSpPr>
        <dsp:cNvPr id="0" name=""/>
        <dsp:cNvSpPr/>
      </dsp:nvSpPr>
      <dsp:spPr>
        <a:xfrm>
          <a:off x="3463233" y="0"/>
          <a:ext cx="3205964" cy="1401662"/>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6678" tIns="165100" rIns="316678" bIns="165100" numCol="1" spcCol="1270" anchor="ctr" anchorCtr="0">
          <a:noAutofit/>
        </a:bodyPr>
        <a:lstStyle/>
        <a:p>
          <a:pPr marL="0" lvl="0" indent="0" algn="l" defTabSz="2933700">
            <a:lnSpc>
              <a:spcPct val="90000"/>
            </a:lnSpc>
            <a:spcBef>
              <a:spcPct val="0"/>
            </a:spcBef>
            <a:spcAft>
              <a:spcPct val="35000"/>
            </a:spcAft>
            <a:buNone/>
          </a:pPr>
          <a:r>
            <a:rPr lang="en-US" sz="6600" kern="1200"/>
            <a:t>02</a:t>
          </a:r>
        </a:p>
      </dsp:txBody>
      <dsp:txXfrm>
        <a:off x="3463233" y="0"/>
        <a:ext cx="3205964" cy="1401662"/>
      </dsp:txXfrm>
    </dsp:sp>
    <dsp:sp modelId="{00FBA259-831E-4CB4-9AA5-E3BC07C9C6C6}">
      <dsp:nvSpPr>
        <dsp:cNvPr id="0" name=""/>
        <dsp:cNvSpPr/>
      </dsp:nvSpPr>
      <dsp:spPr>
        <a:xfrm>
          <a:off x="6925674" y="0"/>
          <a:ext cx="3205964" cy="3504155"/>
        </a:xfrm>
        <a:prstGeom prst="rect">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6678" tIns="0" rIns="316678" bIns="330200" numCol="1" spcCol="1270" anchor="t" anchorCtr="0">
          <a:noAutofit/>
        </a:bodyPr>
        <a:lstStyle/>
        <a:p>
          <a:pPr marL="0" lvl="0" indent="0" algn="l" defTabSz="800100">
            <a:lnSpc>
              <a:spcPct val="90000"/>
            </a:lnSpc>
            <a:spcBef>
              <a:spcPct val="0"/>
            </a:spcBef>
            <a:spcAft>
              <a:spcPct val="35000"/>
            </a:spcAft>
            <a:buNone/>
          </a:pPr>
          <a:r>
            <a:rPr lang="en-US" sz="1800" b="0" i="0" kern="1200">
              <a:solidFill>
                <a:schemeClr val="bg1">
                  <a:lumMod val="100000"/>
                </a:schemeClr>
              </a:solidFill>
            </a:rPr>
            <a:t>Recall ways to promote a culture of ethical behavior </a:t>
          </a:r>
          <a:br>
            <a:rPr lang="en-US" sz="1800" b="0" i="0" kern="1200">
              <a:solidFill>
                <a:schemeClr val="bg1">
                  <a:lumMod val="100000"/>
                </a:schemeClr>
              </a:solidFill>
            </a:rPr>
          </a:br>
          <a:r>
            <a:rPr lang="en-US" sz="1800" b="0" i="0" kern="1200">
              <a:solidFill>
                <a:schemeClr val="bg1">
                  <a:lumMod val="100000"/>
                </a:schemeClr>
              </a:solidFill>
            </a:rPr>
            <a:t>and accountability within the institution</a:t>
          </a:r>
          <a:endParaRPr lang="en-US" sz="1800" kern="1200" dirty="0">
            <a:solidFill>
              <a:schemeClr val="bg1">
                <a:lumMod val="100000"/>
              </a:schemeClr>
            </a:solidFill>
          </a:endParaRPr>
        </a:p>
      </dsp:txBody>
      <dsp:txXfrm>
        <a:off x="6925674" y="1401661"/>
        <a:ext cx="3205964" cy="2102493"/>
      </dsp:txXfrm>
    </dsp:sp>
    <dsp:sp modelId="{6A78D644-F766-4B7A-831A-CB609A0233DD}">
      <dsp:nvSpPr>
        <dsp:cNvPr id="0" name=""/>
        <dsp:cNvSpPr/>
      </dsp:nvSpPr>
      <dsp:spPr>
        <a:xfrm>
          <a:off x="6925674" y="0"/>
          <a:ext cx="3205964" cy="1401662"/>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316678" tIns="165100" rIns="316678" bIns="165100" numCol="1" spcCol="1270" anchor="ctr" anchorCtr="0">
          <a:noAutofit/>
        </a:bodyPr>
        <a:lstStyle/>
        <a:p>
          <a:pPr marL="0" lvl="0" indent="0" algn="l" defTabSz="2933700">
            <a:lnSpc>
              <a:spcPct val="90000"/>
            </a:lnSpc>
            <a:spcBef>
              <a:spcPct val="0"/>
            </a:spcBef>
            <a:spcAft>
              <a:spcPct val="35000"/>
            </a:spcAft>
            <a:buNone/>
          </a:pPr>
          <a:r>
            <a:rPr lang="en-US" sz="6600" kern="1200"/>
            <a:t>03</a:t>
          </a:r>
          <a:endParaRPr lang="en-US" sz="6600" kern="1200" dirty="0"/>
        </a:p>
      </dsp:txBody>
      <dsp:txXfrm>
        <a:off x="6925674" y="0"/>
        <a:ext cx="3205964" cy="14016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1CCA84-14B5-44DA-BF60-F06306B44449}">
      <dsp:nvSpPr>
        <dsp:cNvPr id="0" name=""/>
        <dsp:cNvSpPr/>
      </dsp:nvSpPr>
      <dsp:spPr>
        <a:xfrm>
          <a:off x="0" y="0"/>
          <a:ext cx="9326880" cy="1468831"/>
        </a:xfrm>
        <a:prstGeom prst="roundRect">
          <a:avLst>
            <a:gd name="adj" fmla="val 10000"/>
          </a:avLst>
        </a:prstGeom>
        <a:solidFill>
          <a:schemeClr val="accent1">
            <a:hueOff val="0"/>
            <a:satOff val="0"/>
            <a:lumOff val="0"/>
            <a:alphaOff val="0"/>
          </a:schemeClr>
        </a:solidFill>
        <a:ln w="25400" cap="flat" cmpd="sng" algn="ctr">
          <a:solidFill>
            <a:schemeClr val="bg1">
              <a:lumMod val="100000"/>
            </a:schemeClr>
          </a:solidFill>
          <a:prstDash val="solid"/>
          <a:round/>
          <a:headEnd type="none" w="med" len="med"/>
          <a:tailEnd type="none" w="med" len="me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dirty="0">
              <a:solidFill>
                <a:schemeClr val="bg1">
                  <a:lumMod val="100000"/>
                </a:schemeClr>
              </a:solidFill>
            </a:rPr>
            <a:t>The Fraud Triangle: pressure, opportunity, rationalization</a:t>
          </a:r>
        </a:p>
      </dsp:txBody>
      <dsp:txXfrm>
        <a:off x="43021" y="43021"/>
        <a:ext cx="7741895" cy="1382789"/>
      </dsp:txXfrm>
    </dsp:sp>
    <dsp:sp modelId="{0DB74B86-BE8A-4BF8-8055-365940D49CCE}">
      <dsp:nvSpPr>
        <dsp:cNvPr id="0" name=""/>
        <dsp:cNvSpPr/>
      </dsp:nvSpPr>
      <dsp:spPr>
        <a:xfrm>
          <a:off x="822959" y="1713636"/>
          <a:ext cx="9326880" cy="1468831"/>
        </a:xfrm>
        <a:prstGeom prst="roundRect">
          <a:avLst>
            <a:gd name="adj" fmla="val 10000"/>
          </a:avLst>
        </a:prstGeom>
        <a:solidFill>
          <a:schemeClr val="accent1">
            <a:hueOff val="0"/>
            <a:satOff val="0"/>
            <a:lumOff val="0"/>
            <a:alphaOff val="0"/>
          </a:schemeClr>
        </a:solidFill>
        <a:ln w="25400" cap="flat" cmpd="sng" algn="ctr">
          <a:solidFill>
            <a:schemeClr val="bg1">
              <a:lumMod val="100000"/>
            </a:schemeClr>
          </a:solidFill>
          <a:prstDash val="solid"/>
          <a:round/>
          <a:headEnd type="none" w="med" len="med"/>
          <a:tailEnd type="none" w="med" len="me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solidFill>
                <a:schemeClr val="bg1">
                  <a:lumMod val="100000"/>
                </a:schemeClr>
              </a:solidFill>
            </a:rPr>
            <a:t>Perpetrator roles and loss amounts</a:t>
          </a:r>
        </a:p>
      </dsp:txBody>
      <dsp:txXfrm>
        <a:off x="865980" y="1756657"/>
        <a:ext cx="7463137" cy="1382789"/>
      </dsp:txXfrm>
    </dsp:sp>
    <dsp:sp modelId="{C443C757-E550-4513-8DBD-0B1DFA919C65}">
      <dsp:nvSpPr>
        <dsp:cNvPr id="0" name=""/>
        <dsp:cNvSpPr/>
      </dsp:nvSpPr>
      <dsp:spPr>
        <a:xfrm>
          <a:off x="1645919" y="3427272"/>
          <a:ext cx="9326880" cy="1468831"/>
        </a:xfrm>
        <a:prstGeom prst="roundRect">
          <a:avLst>
            <a:gd name="adj" fmla="val 10000"/>
          </a:avLst>
        </a:prstGeom>
        <a:solidFill>
          <a:schemeClr val="accent1">
            <a:hueOff val="0"/>
            <a:satOff val="0"/>
            <a:lumOff val="0"/>
            <a:alphaOff val="0"/>
          </a:schemeClr>
        </a:solidFill>
        <a:ln w="25400" cap="flat" cmpd="sng" algn="ctr">
          <a:solidFill>
            <a:schemeClr val="bg1">
              <a:lumMod val="100000"/>
            </a:schemeClr>
          </a:solidFill>
          <a:prstDash val="solid"/>
          <a:round/>
          <a:headEnd type="none" w="med" len="med"/>
          <a:tailEnd type="none" w="med" len="me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solidFill>
                <a:schemeClr val="bg1">
                  <a:lumMod val="100000"/>
                </a:schemeClr>
              </a:solidFill>
            </a:rPr>
            <a:t>Anyone can commit fraud: students to executives</a:t>
          </a:r>
        </a:p>
      </dsp:txBody>
      <dsp:txXfrm>
        <a:off x="1688940" y="3470293"/>
        <a:ext cx="7463137" cy="1382789"/>
      </dsp:txXfrm>
    </dsp:sp>
    <dsp:sp modelId="{B991E7AC-870A-40E5-9566-510CF16D167A}">
      <dsp:nvSpPr>
        <dsp:cNvPr id="0" name=""/>
        <dsp:cNvSpPr/>
      </dsp:nvSpPr>
      <dsp:spPr>
        <a:xfrm>
          <a:off x="8372139" y="1113863"/>
          <a:ext cx="954740" cy="954740"/>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586956" y="1113863"/>
        <a:ext cx="525107" cy="718442"/>
      </dsp:txXfrm>
    </dsp:sp>
    <dsp:sp modelId="{BA2B90C4-024D-40C8-9024-ECE7B33F3BB1}">
      <dsp:nvSpPr>
        <dsp:cNvPr id="0" name=""/>
        <dsp:cNvSpPr/>
      </dsp:nvSpPr>
      <dsp:spPr>
        <a:xfrm>
          <a:off x="9195099" y="2817707"/>
          <a:ext cx="954740" cy="954740"/>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9409916" y="2817707"/>
        <a:ext cx="525107" cy="7184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096387-7D18-4A52-8FB6-1590B29F7961}">
      <dsp:nvSpPr>
        <dsp:cNvPr id="0" name=""/>
        <dsp:cNvSpPr/>
      </dsp:nvSpPr>
      <dsp:spPr>
        <a:xfrm>
          <a:off x="289845" y="655963"/>
          <a:ext cx="1375920" cy="137592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1440BD-C0E5-4753-BC05-0BC753967636}">
      <dsp:nvSpPr>
        <dsp:cNvPr id="0" name=""/>
        <dsp:cNvSpPr/>
      </dsp:nvSpPr>
      <dsp:spPr>
        <a:xfrm>
          <a:off x="578788" y="944906"/>
          <a:ext cx="798033" cy="798033"/>
        </a:xfrm>
        <a:prstGeom prst="rect">
          <a:avLst/>
        </a:prstGeom>
        <a:blipFill dpi="0" rotWithShape="1">
          <a:blip xmlns:r="http://schemas.openxmlformats.org/officeDocument/2006/relationships" r:embed="rId1">
            <a:extLst>
              <a:ext uri="{28A0092B-C50C-407E-A947-70E740481C1C}">
                <a14:useLocalDpi xmlns:a14="http://schemas.microsoft.com/office/drawing/2010/main" val="0"/>
              </a:ext>
            </a:extLst>
          </a:blip>
          <a:srcRect/>
          <a:stretch>
            <a:fillRect l="4168" t="7564" r="-4000"/>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59FAC1C-A561-481E-84E4-94174C99FC8D}">
      <dsp:nvSpPr>
        <dsp:cNvPr id="0" name=""/>
        <dsp:cNvSpPr/>
      </dsp:nvSpPr>
      <dsp:spPr>
        <a:xfrm>
          <a:off x="1960605" y="655963"/>
          <a:ext cx="3243239" cy="1375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a:t>Internal audits and whistleblower hotlines</a:t>
          </a:r>
        </a:p>
      </dsp:txBody>
      <dsp:txXfrm>
        <a:off x="1960605" y="655963"/>
        <a:ext cx="3243239" cy="1375920"/>
      </dsp:txXfrm>
    </dsp:sp>
    <dsp:sp modelId="{72CFAE5A-AF44-410D-88C5-5F8E16C05EB0}">
      <dsp:nvSpPr>
        <dsp:cNvPr id="0" name=""/>
        <dsp:cNvSpPr/>
      </dsp:nvSpPr>
      <dsp:spPr>
        <a:xfrm>
          <a:off x="5768955" y="655963"/>
          <a:ext cx="1375920" cy="137592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D5D949-0377-4063-951A-F0191D602999}">
      <dsp:nvSpPr>
        <dsp:cNvPr id="0" name=""/>
        <dsp:cNvSpPr/>
      </dsp:nvSpPr>
      <dsp:spPr>
        <a:xfrm>
          <a:off x="6057898" y="944906"/>
          <a:ext cx="798033" cy="798033"/>
        </a:xfrm>
        <a:prstGeom prst="rect">
          <a:avLst/>
        </a:prstGeom>
        <a:blipFill rotWithShape="1">
          <a:blip xmlns:r="http://schemas.openxmlformats.org/officeDocument/2006/relationships" r:embed="rId2">
            <a:extLst>
              <a:ext uri="{28A0092B-C50C-407E-A947-70E740481C1C}">
                <a14:useLocalDpi xmlns:a14="http://schemas.microsoft.com/office/drawing/2010/main" val="0"/>
              </a:ext>
            </a:extLst>
          </a:blip>
          <a:srcRect/>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85020C8-6D26-4D6B-BD35-8C010DA9DF3A}">
      <dsp:nvSpPr>
        <dsp:cNvPr id="0" name=""/>
        <dsp:cNvSpPr/>
      </dsp:nvSpPr>
      <dsp:spPr>
        <a:xfrm>
          <a:off x="7439715" y="655963"/>
          <a:ext cx="3243239" cy="1375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a:t>Use of data analytics</a:t>
          </a:r>
        </a:p>
      </dsp:txBody>
      <dsp:txXfrm>
        <a:off x="7439715" y="655963"/>
        <a:ext cx="3243239" cy="1375920"/>
      </dsp:txXfrm>
    </dsp:sp>
    <dsp:sp modelId="{0CDEA69A-6D9E-49DF-877C-D3582B451CA9}">
      <dsp:nvSpPr>
        <dsp:cNvPr id="0" name=""/>
        <dsp:cNvSpPr/>
      </dsp:nvSpPr>
      <dsp:spPr>
        <a:xfrm>
          <a:off x="289845" y="2864220"/>
          <a:ext cx="1375920" cy="137592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10A4EB-3ABB-44AB-92E8-608CE493D5E2}">
      <dsp:nvSpPr>
        <dsp:cNvPr id="0" name=""/>
        <dsp:cNvSpPr/>
      </dsp:nvSpPr>
      <dsp:spPr>
        <a:xfrm>
          <a:off x="578788" y="3153164"/>
          <a:ext cx="798033" cy="798033"/>
        </a:xfrm>
        <a:prstGeom prst="rect">
          <a:avLst/>
        </a:prstGeom>
        <a:blipFill dpi="0" rotWithShape="1">
          <a:blip xmlns:r="http://schemas.openxmlformats.org/officeDocument/2006/relationships" r:embed="rId3">
            <a:extLst>
              <a:ext uri="{28A0092B-C50C-407E-A947-70E740481C1C}">
                <a14:useLocalDpi xmlns:a14="http://schemas.microsoft.com/office/drawing/2010/main" val="0"/>
              </a:ext>
            </a:extLst>
          </a:blip>
          <a:srcRect/>
          <a:stretch>
            <a:fillRect l="6280" t="7961" r="4140" b="5905"/>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569FB93-7210-4266-A2FC-2364EC5FF300}">
      <dsp:nvSpPr>
        <dsp:cNvPr id="0" name=""/>
        <dsp:cNvSpPr/>
      </dsp:nvSpPr>
      <dsp:spPr>
        <a:xfrm>
          <a:off x="1960605" y="2864220"/>
          <a:ext cx="3243239" cy="1375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t>Governance and leadership accountability</a:t>
          </a:r>
        </a:p>
      </dsp:txBody>
      <dsp:txXfrm>
        <a:off x="1960605" y="2864220"/>
        <a:ext cx="3243239" cy="1375920"/>
      </dsp:txXfrm>
    </dsp:sp>
    <dsp:sp modelId="{C2BB2EAC-1384-420A-B06B-34D6CF179DF0}">
      <dsp:nvSpPr>
        <dsp:cNvPr id="0" name=""/>
        <dsp:cNvSpPr/>
      </dsp:nvSpPr>
      <dsp:spPr>
        <a:xfrm>
          <a:off x="5768955" y="2864220"/>
          <a:ext cx="1375920" cy="1375920"/>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8966FA5-8DA9-4B32-93BD-1B057B932019}">
      <dsp:nvSpPr>
        <dsp:cNvPr id="0" name=""/>
        <dsp:cNvSpPr/>
      </dsp:nvSpPr>
      <dsp:spPr>
        <a:xfrm>
          <a:off x="6057898" y="3153164"/>
          <a:ext cx="798033" cy="798033"/>
        </a:xfrm>
        <a:prstGeom prst="rect">
          <a:avLst/>
        </a:prstGeom>
        <a:blipFill rotWithShape="1">
          <a:blip xmlns:r="http://schemas.openxmlformats.org/officeDocument/2006/relationships" r:embed="rId4">
            <a:extLst>
              <a:ext uri="{28A0092B-C50C-407E-A947-70E740481C1C}">
                <a14:useLocalDpi xmlns:a14="http://schemas.microsoft.com/office/drawing/2010/main" val="0"/>
              </a:ext>
            </a:extLst>
          </a:blip>
          <a:srcRect/>
          <a:stretch>
            <a:fillRect t="-1000" b="-1000"/>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712B44A-1287-46A4-A95D-55B6247F3FEB}">
      <dsp:nvSpPr>
        <dsp:cNvPr id="0" name=""/>
        <dsp:cNvSpPr/>
      </dsp:nvSpPr>
      <dsp:spPr>
        <a:xfrm>
          <a:off x="7439715" y="2864220"/>
          <a:ext cx="3243239" cy="1375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1066800">
            <a:lnSpc>
              <a:spcPct val="100000"/>
            </a:lnSpc>
            <a:spcBef>
              <a:spcPct val="0"/>
            </a:spcBef>
            <a:spcAft>
              <a:spcPct val="35000"/>
            </a:spcAft>
            <a:buNone/>
          </a:pPr>
          <a:r>
            <a:rPr lang="en-US" sz="2400" kern="1200" dirty="0"/>
            <a:t>Building a culture of ethics and transparency</a:t>
          </a:r>
        </a:p>
      </dsp:txBody>
      <dsp:txXfrm>
        <a:off x="7439715" y="2864220"/>
        <a:ext cx="3243239" cy="13759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EBC34D-79AB-4086-88F1-1C0AF0EF20B4}">
      <dsp:nvSpPr>
        <dsp:cNvPr id="0" name=""/>
        <dsp:cNvSpPr/>
      </dsp:nvSpPr>
      <dsp:spPr>
        <a:xfrm>
          <a:off x="0" y="219201"/>
          <a:ext cx="3428999" cy="2057400"/>
        </a:xfrm>
        <a:prstGeom prst="rect">
          <a:avLst/>
        </a:prstGeom>
        <a:solidFill>
          <a:schemeClr val="accent1">
            <a:hueOff val="0"/>
            <a:satOff val="0"/>
            <a:lumOff val="0"/>
            <a:alphaOff val="0"/>
          </a:schemeClr>
        </a:solidFill>
        <a:ln w="25400" cap="flat" cmpd="sng" algn="ctr">
          <a:solidFill>
            <a:schemeClr val="bg1">
              <a:lumMod val="100000"/>
            </a:schemeClr>
          </a:solidFill>
          <a:prstDash val="solid"/>
          <a:round/>
          <a:headEnd type="none" w="med" len="med"/>
          <a:tailEnd type="none" w="med" len="me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Model</a:t>
          </a:r>
          <a:endParaRPr lang="en-US" sz="2800" kern="1200"/>
        </a:p>
        <a:p>
          <a:pPr marL="228600" lvl="1" indent="-228600" algn="l" defTabSz="977900">
            <a:lnSpc>
              <a:spcPct val="90000"/>
            </a:lnSpc>
            <a:spcBef>
              <a:spcPct val="0"/>
            </a:spcBef>
            <a:spcAft>
              <a:spcPct val="15000"/>
            </a:spcAft>
            <a:buChar char="•"/>
          </a:pPr>
          <a:r>
            <a:rPr lang="en-US" sz="2200" kern="1200" dirty="0"/>
            <a:t>Model ethical leadership at the top</a:t>
          </a:r>
        </a:p>
      </dsp:txBody>
      <dsp:txXfrm>
        <a:off x="0" y="219201"/>
        <a:ext cx="3428999" cy="2057400"/>
      </dsp:txXfrm>
    </dsp:sp>
    <dsp:sp modelId="{4CF43022-4022-4C40-B7AD-CA5E7EF93AD3}">
      <dsp:nvSpPr>
        <dsp:cNvPr id="0" name=""/>
        <dsp:cNvSpPr/>
      </dsp:nvSpPr>
      <dsp:spPr>
        <a:xfrm>
          <a:off x="3771900" y="219201"/>
          <a:ext cx="3428999" cy="2057400"/>
        </a:xfrm>
        <a:prstGeom prst="rect">
          <a:avLst/>
        </a:prstGeom>
        <a:solidFill>
          <a:schemeClr val="accent1">
            <a:hueOff val="0"/>
            <a:satOff val="0"/>
            <a:lumOff val="0"/>
            <a:alphaOff val="0"/>
          </a:schemeClr>
        </a:solidFill>
        <a:ln w="25400" cap="flat" cmpd="sng" algn="ctr">
          <a:solidFill>
            <a:schemeClr val="bg1">
              <a:lumMod val="100000"/>
            </a:schemeClr>
          </a:solidFill>
          <a:prstDash val="solid"/>
          <a:round/>
          <a:headEnd type="none" w="med" len="med"/>
          <a:tailEnd type="none" w="med" len="me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t>Establish and enforce</a:t>
          </a:r>
          <a:endParaRPr lang="en-US" sz="2800" kern="1200" dirty="0"/>
        </a:p>
        <a:p>
          <a:pPr marL="228600" lvl="1" indent="-228600" algn="l" defTabSz="977900">
            <a:lnSpc>
              <a:spcPct val="90000"/>
            </a:lnSpc>
            <a:spcBef>
              <a:spcPct val="0"/>
            </a:spcBef>
            <a:spcAft>
              <a:spcPct val="15000"/>
            </a:spcAft>
            <a:buChar char="•"/>
          </a:pPr>
          <a:r>
            <a:rPr lang="en-US" sz="2200" kern="1200"/>
            <a:t>Establish and enforce clear codes of conduct</a:t>
          </a:r>
        </a:p>
      </dsp:txBody>
      <dsp:txXfrm>
        <a:off x="3771900" y="219201"/>
        <a:ext cx="3428999" cy="2057400"/>
      </dsp:txXfrm>
    </dsp:sp>
    <dsp:sp modelId="{2C0E7A9F-E9BC-4047-B859-FFF2620A1E08}">
      <dsp:nvSpPr>
        <dsp:cNvPr id="0" name=""/>
        <dsp:cNvSpPr/>
      </dsp:nvSpPr>
      <dsp:spPr>
        <a:xfrm>
          <a:off x="7543800" y="219201"/>
          <a:ext cx="3428999" cy="2057400"/>
        </a:xfrm>
        <a:prstGeom prst="rect">
          <a:avLst/>
        </a:prstGeom>
        <a:solidFill>
          <a:schemeClr val="accent1">
            <a:hueOff val="0"/>
            <a:satOff val="0"/>
            <a:lumOff val="0"/>
            <a:alphaOff val="0"/>
          </a:schemeClr>
        </a:solidFill>
        <a:ln w="25400" cap="flat" cmpd="sng" algn="ctr">
          <a:solidFill>
            <a:schemeClr val="bg1">
              <a:lumMod val="100000"/>
            </a:schemeClr>
          </a:solidFill>
          <a:prstDash val="solid"/>
          <a:round/>
          <a:headEnd type="none" w="med" len="med"/>
          <a:tailEnd type="none" w="med" len="me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t>Promote</a:t>
          </a:r>
          <a:endParaRPr lang="en-US" sz="2800" kern="1200" dirty="0"/>
        </a:p>
        <a:p>
          <a:pPr marL="228600" lvl="1" indent="-228600" algn="l" defTabSz="977900">
            <a:lnSpc>
              <a:spcPct val="90000"/>
            </a:lnSpc>
            <a:spcBef>
              <a:spcPct val="0"/>
            </a:spcBef>
            <a:spcAft>
              <a:spcPct val="15000"/>
            </a:spcAft>
            <a:buChar char="•"/>
          </a:pPr>
          <a:r>
            <a:rPr lang="en-US" sz="2200" kern="1200"/>
            <a:t>Promote transparency and accountability in policies</a:t>
          </a:r>
        </a:p>
      </dsp:txBody>
      <dsp:txXfrm>
        <a:off x="7543800" y="219201"/>
        <a:ext cx="3428999" cy="2057400"/>
      </dsp:txXfrm>
    </dsp:sp>
    <dsp:sp modelId="{CEDBF4EE-7EFC-4BF1-AF34-AAC7521E27EE}">
      <dsp:nvSpPr>
        <dsp:cNvPr id="0" name=""/>
        <dsp:cNvSpPr/>
      </dsp:nvSpPr>
      <dsp:spPr>
        <a:xfrm>
          <a:off x="0" y="2619502"/>
          <a:ext cx="3428999" cy="2057400"/>
        </a:xfrm>
        <a:prstGeom prst="rect">
          <a:avLst/>
        </a:prstGeom>
        <a:solidFill>
          <a:schemeClr val="accent1">
            <a:hueOff val="0"/>
            <a:satOff val="0"/>
            <a:lumOff val="0"/>
            <a:alphaOff val="0"/>
          </a:schemeClr>
        </a:solidFill>
        <a:ln w="25400" cap="flat" cmpd="sng" algn="ctr">
          <a:solidFill>
            <a:schemeClr val="bg1">
              <a:lumMod val="100000"/>
            </a:schemeClr>
          </a:solidFill>
          <a:prstDash val="solid"/>
          <a:round/>
          <a:headEnd type="none" w="med" len="med"/>
          <a:tailEnd type="none" w="med" len="me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Conduct</a:t>
          </a:r>
          <a:endParaRPr lang="en-US" sz="2800" kern="1200"/>
        </a:p>
        <a:p>
          <a:pPr marL="228600" lvl="1" indent="-228600" algn="l" defTabSz="977900">
            <a:lnSpc>
              <a:spcPct val="90000"/>
            </a:lnSpc>
            <a:spcBef>
              <a:spcPct val="0"/>
            </a:spcBef>
            <a:spcAft>
              <a:spcPct val="15000"/>
            </a:spcAft>
            <a:buChar char="•"/>
          </a:pPr>
          <a:r>
            <a:rPr lang="en-US" sz="2200" kern="1200"/>
            <a:t>Conduct proactive independent investigations</a:t>
          </a:r>
        </a:p>
      </dsp:txBody>
      <dsp:txXfrm>
        <a:off x="0" y="2619502"/>
        <a:ext cx="3428999" cy="2057400"/>
      </dsp:txXfrm>
    </dsp:sp>
    <dsp:sp modelId="{230DD9C5-14FE-4977-B236-9C4BBEA89590}">
      <dsp:nvSpPr>
        <dsp:cNvPr id="0" name=""/>
        <dsp:cNvSpPr/>
      </dsp:nvSpPr>
      <dsp:spPr>
        <a:xfrm>
          <a:off x="3771900" y="2619502"/>
          <a:ext cx="3428999" cy="2057400"/>
        </a:xfrm>
        <a:prstGeom prst="rect">
          <a:avLst/>
        </a:prstGeom>
        <a:solidFill>
          <a:schemeClr val="accent1">
            <a:hueOff val="0"/>
            <a:satOff val="0"/>
            <a:lumOff val="0"/>
            <a:alphaOff val="0"/>
          </a:schemeClr>
        </a:solidFill>
        <a:ln w="25400" cap="flat" cmpd="sng" algn="ctr">
          <a:solidFill>
            <a:schemeClr val="bg1">
              <a:lumMod val="100000"/>
            </a:schemeClr>
          </a:solidFill>
          <a:prstDash val="solid"/>
          <a:round/>
          <a:headEnd type="none" w="med" len="med"/>
          <a:tailEnd type="none" w="med" len="me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Integrate</a:t>
          </a:r>
          <a:endParaRPr lang="en-US" sz="2800" kern="1200"/>
        </a:p>
        <a:p>
          <a:pPr marL="228600" lvl="1" indent="-228600" algn="l" defTabSz="977900">
            <a:lnSpc>
              <a:spcPct val="90000"/>
            </a:lnSpc>
            <a:spcBef>
              <a:spcPct val="0"/>
            </a:spcBef>
            <a:spcAft>
              <a:spcPct val="15000"/>
            </a:spcAft>
            <a:buChar char="•"/>
          </a:pPr>
          <a:r>
            <a:rPr lang="en-US" sz="2200" kern="1200"/>
            <a:t>Integrate ethics into curriculum and training</a:t>
          </a:r>
        </a:p>
      </dsp:txBody>
      <dsp:txXfrm>
        <a:off x="3771900" y="2619502"/>
        <a:ext cx="3428999" cy="2057400"/>
      </dsp:txXfrm>
    </dsp:sp>
    <dsp:sp modelId="{706DFEA9-8DD0-4ADA-8CCF-AE4F20686F39}">
      <dsp:nvSpPr>
        <dsp:cNvPr id="0" name=""/>
        <dsp:cNvSpPr/>
      </dsp:nvSpPr>
      <dsp:spPr>
        <a:xfrm>
          <a:off x="7543800" y="2619502"/>
          <a:ext cx="3428999" cy="2057400"/>
        </a:xfrm>
        <a:prstGeom prst="rect">
          <a:avLst/>
        </a:prstGeom>
        <a:solidFill>
          <a:schemeClr val="accent1">
            <a:hueOff val="0"/>
            <a:satOff val="0"/>
            <a:lumOff val="0"/>
            <a:alphaOff val="0"/>
          </a:schemeClr>
        </a:solidFill>
        <a:ln w="25400" cap="flat" cmpd="sng" algn="ctr">
          <a:solidFill>
            <a:schemeClr val="bg1">
              <a:lumMod val="100000"/>
            </a:schemeClr>
          </a:solidFill>
          <a:prstDash val="solid"/>
          <a:round/>
          <a:headEnd type="none" w="med" len="med"/>
          <a:tailEnd type="none" w="med" len="me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dirty="0"/>
            <a:t>Encourage</a:t>
          </a:r>
          <a:endParaRPr lang="en-US" sz="2800" kern="1200" dirty="0"/>
        </a:p>
        <a:p>
          <a:pPr marL="228600" lvl="1" indent="-228600" algn="l" defTabSz="977900">
            <a:lnSpc>
              <a:spcPct val="90000"/>
            </a:lnSpc>
            <a:spcBef>
              <a:spcPct val="0"/>
            </a:spcBef>
            <a:spcAft>
              <a:spcPct val="15000"/>
            </a:spcAft>
            <a:buChar char="•"/>
          </a:pPr>
          <a:r>
            <a:rPr lang="en-US" sz="2200" kern="1200"/>
            <a:t>Encourage whistleblower protections and reporting mechanisms</a:t>
          </a:r>
        </a:p>
      </dsp:txBody>
      <dsp:txXfrm>
        <a:off x="7543800" y="2619502"/>
        <a:ext cx="3428999" cy="2057400"/>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DC6CC8-C632-4380-ADD5-752938D35EE8}" type="datetimeFigureOut">
              <a:rPr lang="en-US" smtClean="0"/>
              <a:t>8/20/2025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7487BC-4ABD-4315-B76D-DDE5FA9335B8}" type="slidenum">
              <a:rPr lang="en-US" smtClean="0"/>
              <a:t>‹#›</a:t>
            </a:fld>
            <a:endParaRPr lang="en-US"/>
          </a:p>
        </p:txBody>
      </p:sp>
    </p:spTree>
    <p:extLst>
      <p:ext uri="{BB962C8B-B14F-4D97-AF65-F5344CB8AC3E}">
        <p14:creationId xmlns:p14="http://schemas.microsoft.com/office/powerpoint/2010/main" val="1036495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“Welcome everyone to today’s session on </a:t>
            </a:r>
            <a:r>
              <a:rPr lang="en-US" sz="1200" b="0" i="1" kern="1200" dirty="0">
                <a:solidFill>
                  <a:schemeClr val="tx1"/>
                </a:solidFill>
                <a:effectLst/>
                <a:latin typeface="+mn-lt"/>
                <a:ea typeface="+mn-ea"/>
                <a:cs typeface="+mn-cs"/>
              </a:rPr>
              <a:t>Fraud, Waste, and Abuse in Higher Education</a:t>
            </a:r>
            <a:r>
              <a:rPr lang="en-US" sz="1200" b="0" i="0" kern="1200" dirty="0">
                <a:solidFill>
                  <a:schemeClr val="tx1"/>
                </a:solidFill>
                <a:effectLst/>
                <a:latin typeface="+mn-lt"/>
                <a:ea typeface="+mn-ea"/>
                <a:cs typeface="+mn-cs"/>
              </a:rPr>
              <a:t>. I’m Folashade Abiola-Banjac, Principal at CLA. Today, we’ll explore how FWA manifests in colleges and universities, and what we can do to detect and prevent it. This session qualifies for CPE credit, so please stay engaged and participate in the Q&amp;A.”</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“Let’s begin with a quick overview. I lead the VFLI practice at CLA, where we focus on forensic investigations and litigation support. This session will cover definitions, real-world examples, and strategies for prevention. We’ll also leave time for Q&amp;A and interactive discussion.”</a:t>
            </a:r>
            <a:endParaRPr lang="en-US" dirty="0"/>
          </a:p>
          <a:p>
            <a:endParaRPr lang="en-US" dirty="0"/>
          </a:p>
        </p:txBody>
      </p:sp>
      <p:sp>
        <p:nvSpPr>
          <p:cNvPr id="4" name="Slide Number Placeholder 3"/>
          <p:cNvSpPr>
            <a:spLocks noGrp="1"/>
          </p:cNvSpPr>
          <p:nvPr>
            <p:ph type="sldNum" sz="quarter" idx="5"/>
          </p:nvPr>
        </p:nvSpPr>
        <p:spPr/>
        <p:txBody>
          <a:bodyPr/>
          <a:lstStyle/>
          <a:p>
            <a:fld id="{00AF076E-914D-4F66-8D96-A023467F4575}" type="slidenum">
              <a:rPr lang="en-US" smtClean="0"/>
              <a:t>3</a:t>
            </a:fld>
            <a:endParaRPr lang="en-US"/>
          </a:p>
        </p:txBody>
      </p:sp>
    </p:spTree>
    <p:extLst>
      <p:ext uri="{BB962C8B-B14F-4D97-AF65-F5344CB8AC3E}">
        <p14:creationId xmlns:p14="http://schemas.microsoft.com/office/powerpoint/2010/main" val="2113581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“Fraud is intentional deception, waste is careless use of resources, and abuse is the misuse of authority. Higher ed is vulnerable due to decentralized operations, large budgets, and complex compliance. According to ACFE, billing fraud and corruption are among the most common schemes.”</a:t>
            </a:r>
            <a:endParaRPr lang="en-US" dirty="0"/>
          </a:p>
        </p:txBody>
      </p:sp>
      <p:sp>
        <p:nvSpPr>
          <p:cNvPr id="4" name="Slide Number Placeholder 3"/>
          <p:cNvSpPr>
            <a:spLocks noGrp="1"/>
          </p:cNvSpPr>
          <p:nvPr>
            <p:ph type="sldNum" sz="quarter" idx="5"/>
          </p:nvPr>
        </p:nvSpPr>
        <p:spPr/>
        <p:txBody>
          <a:bodyPr/>
          <a:lstStyle/>
          <a:p>
            <a:fld id="{9A904768-A9C3-46DD-AAF3-3B6E319691AD}" type="slidenum">
              <a:rPr lang="en-US" smtClean="0"/>
              <a:t>4</a:t>
            </a:fld>
            <a:endParaRPr lang="en-US"/>
          </a:p>
        </p:txBody>
      </p:sp>
    </p:spTree>
    <p:extLst>
      <p:ext uri="{BB962C8B-B14F-4D97-AF65-F5344CB8AC3E}">
        <p14:creationId xmlns:p14="http://schemas.microsoft.com/office/powerpoint/2010/main" val="40266314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fraud triangle—pressure, opportunity, and rationalization—explains why people commit fraud. In higher ed, perpetrators can range from students to senior administrators. ACFE data shows that fraud by executives results in the highest losses.”</a:t>
            </a:r>
            <a:endParaRPr lang="en-US" dirty="0"/>
          </a:p>
        </p:txBody>
      </p:sp>
      <p:sp>
        <p:nvSpPr>
          <p:cNvPr id="4" name="Slide Number Placeholder 3"/>
          <p:cNvSpPr>
            <a:spLocks noGrp="1"/>
          </p:cNvSpPr>
          <p:nvPr>
            <p:ph type="sldNum" sz="quarter" idx="5"/>
          </p:nvPr>
        </p:nvSpPr>
        <p:spPr/>
        <p:txBody>
          <a:bodyPr/>
          <a:lstStyle/>
          <a:p>
            <a:fld id="{9A904768-A9C3-46DD-AAF3-3B6E319691AD}" type="slidenum">
              <a:rPr lang="en-US" smtClean="0"/>
              <a:t>5</a:t>
            </a:fld>
            <a:endParaRPr lang="en-US"/>
          </a:p>
        </p:txBody>
      </p:sp>
    </p:spTree>
    <p:extLst>
      <p:ext uri="{BB962C8B-B14F-4D97-AF65-F5344CB8AC3E}">
        <p14:creationId xmlns:p14="http://schemas.microsoft.com/office/powerpoint/2010/main" val="883109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5D4126-7F6D-4896-BB40-6A6D951FAA95}" type="slidenum">
              <a:rPr lang="en-US" smtClean="0"/>
              <a:t>10</a:t>
            </a:fld>
            <a:endParaRPr lang="en-US" dirty="0"/>
          </a:p>
        </p:txBody>
      </p:sp>
    </p:spTree>
    <p:extLst>
      <p:ext uri="{BB962C8B-B14F-4D97-AF65-F5344CB8AC3E}">
        <p14:creationId xmlns:p14="http://schemas.microsoft.com/office/powerpoint/2010/main" val="2506268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“Let’s look at some real-world examples. UNC’s academic fraud involved fake classes and grade inflation. Georgia Southern’s athletics department faced scrutiny over improper benefits. These cases show how weak controls and poor culture can enable fraud.”</a:t>
            </a:r>
            <a:endParaRPr lang="en-US" dirty="0"/>
          </a:p>
        </p:txBody>
      </p:sp>
      <p:sp>
        <p:nvSpPr>
          <p:cNvPr id="4" name="Slide Number Placeholder 3"/>
          <p:cNvSpPr>
            <a:spLocks noGrp="1"/>
          </p:cNvSpPr>
          <p:nvPr>
            <p:ph type="sldNum" sz="quarter" idx="5"/>
          </p:nvPr>
        </p:nvSpPr>
        <p:spPr/>
        <p:txBody>
          <a:bodyPr/>
          <a:lstStyle/>
          <a:p>
            <a:fld id="{9A904768-A9C3-46DD-AAF3-3B6E319691AD}" type="slidenum">
              <a:rPr lang="en-US" smtClean="0"/>
              <a:t>17</a:t>
            </a:fld>
            <a:endParaRPr lang="en-US"/>
          </a:p>
        </p:txBody>
      </p:sp>
    </p:spTree>
    <p:extLst>
      <p:ext uri="{BB962C8B-B14F-4D97-AF65-F5344CB8AC3E}">
        <p14:creationId xmlns:p14="http://schemas.microsoft.com/office/powerpoint/2010/main" val="2099950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“How do we fight fraud? Internal audits, whistleblower hotlines, and data analytics are key. Leadership must set the tone at the top. A strong culture of ethics and transparency is the best defense.”</a:t>
            </a:r>
            <a:endParaRPr lang="en-US" dirty="0"/>
          </a:p>
        </p:txBody>
      </p:sp>
      <p:sp>
        <p:nvSpPr>
          <p:cNvPr id="4" name="Slide Number Placeholder 3"/>
          <p:cNvSpPr>
            <a:spLocks noGrp="1"/>
          </p:cNvSpPr>
          <p:nvPr>
            <p:ph type="sldNum" sz="quarter" idx="5"/>
          </p:nvPr>
        </p:nvSpPr>
        <p:spPr/>
        <p:txBody>
          <a:bodyPr/>
          <a:lstStyle/>
          <a:p>
            <a:fld id="{9A904768-A9C3-46DD-AAF3-3B6E319691AD}" type="slidenum">
              <a:rPr lang="en-US" smtClean="0"/>
              <a:t>18</a:t>
            </a:fld>
            <a:endParaRPr lang="en-US"/>
          </a:p>
        </p:txBody>
      </p:sp>
    </p:spTree>
    <p:extLst>
      <p:ext uri="{BB962C8B-B14F-4D97-AF65-F5344CB8AC3E}">
        <p14:creationId xmlns:p14="http://schemas.microsoft.com/office/powerpoint/2010/main" val="15825775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1. Model Ethical Leadership at the Top</a:t>
            </a:r>
          </a:p>
          <a:p>
            <a:r>
              <a:rPr lang="en-US" sz="1200" b="0" i="0" kern="1200" dirty="0">
                <a:solidFill>
                  <a:schemeClr val="tx1"/>
                </a:solidFill>
                <a:effectLst/>
                <a:latin typeface="+mn-lt"/>
                <a:ea typeface="+mn-ea"/>
                <a:cs typeface="+mn-cs"/>
              </a:rPr>
              <a:t>Leadership sets the tone. Presidents, deans, and department heads must consistently demonstrate ethical behavior in decision-making, communication, and governance. As emphasized in the article on ethical leadership development, “ethical leaders serve as role models for students, demonstrating the importance of integrity and ethical decision-making” </a:t>
            </a:r>
          </a:p>
          <a:p>
            <a:r>
              <a:rPr lang="en-US" sz="1200" b="1" u="none" strike="noStrike" kern="1200" dirty="0">
                <a:solidFill>
                  <a:schemeClr val="tx1"/>
                </a:solidFill>
                <a:effectLst/>
                <a:latin typeface="+mn-lt"/>
                <a:ea typeface="+mn-ea"/>
                <a:cs typeface="+mn-cs"/>
              </a:rPr>
              <a:t>1</a:t>
            </a:r>
            <a:endParaRPr lang="en-US" dirty="0">
              <a:effectLst/>
            </a:endParaRPr>
          </a:p>
          <a:p>
            <a:r>
              <a:rPr lang="en-US" dirty="0"/>
              <a:t>.</a:t>
            </a:r>
            <a:r>
              <a:rPr lang="en-US" sz="1200" b="1" i="0" kern="1200" dirty="0">
                <a:solidFill>
                  <a:schemeClr val="tx1"/>
                </a:solidFill>
                <a:effectLst/>
                <a:latin typeface="+mn-lt"/>
                <a:ea typeface="+mn-ea"/>
                <a:cs typeface="+mn-cs"/>
              </a:rPr>
              <a:t>2. Establish and Enforce Clear Codes of Conduct</a:t>
            </a:r>
          </a:p>
          <a:p>
            <a:r>
              <a:rPr lang="en-US" sz="1200" b="0" i="0" kern="1200" dirty="0">
                <a:solidFill>
                  <a:schemeClr val="tx1"/>
                </a:solidFill>
                <a:effectLst/>
                <a:latin typeface="+mn-lt"/>
                <a:ea typeface="+mn-ea"/>
                <a:cs typeface="+mn-cs"/>
              </a:rPr>
              <a:t>Documents like the 2022.02.14-AICPA Code and Managing Fraud-A Practical Guide stress the importance of codifying expectations. Institutions should:</a:t>
            </a:r>
          </a:p>
          <a:p>
            <a:r>
              <a:rPr lang="en-US" sz="1200" b="0" i="0" kern="1200" dirty="0">
                <a:solidFill>
                  <a:schemeClr val="tx1"/>
                </a:solidFill>
                <a:effectLst/>
                <a:latin typeface="+mn-lt"/>
                <a:ea typeface="+mn-ea"/>
                <a:cs typeface="+mn-cs"/>
              </a:rPr>
              <a:t>Develop comprehensive ethics policies</a:t>
            </a:r>
          </a:p>
          <a:p>
            <a:r>
              <a:rPr lang="en-US" sz="1200" b="0" i="0" kern="1200" dirty="0">
                <a:solidFill>
                  <a:schemeClr val="tx1"/>
                </a:solidFill>
                <a:effectLst/>
                <a:latin typeface="+mn-lt"/>
                <a:ea typeface="+mn-ea"/>
                <a:cs typeface="+mn-cs"/>
              </a:rPr>
              <a:t>Ensure accessibility and clarity</a:t>
            </a:r>
          </a:p>
          <a:p>
            <a:r>
              <a:rPr lang="en-US" sz="1200" b="0" i="0" kern="1200" dirty="0">
                <a:solidFill>
                  <a:schemeClr val="tx1"/>
                </a:solidFill>
                <a:effectLst/>
                <a:latin typeface="+mn-lt"/>
                <a:ea typeface="+mn-ea"/>
                <a:cs typeface="+mn-cs"/>
              </a:rPr>
              <a:t>Apply consistent enforcement mechanisms </a:t>
            </a:r>
            <a:r>
              <a:rPr lang="en-US" sz="1200" b="1" i="0" u="none" strike="noStrike" kern="1200" dirty="0">
                <a:solidFill>
                  <a:schemeClr val="tx1"/>
                </a:solidFill>
                <a:effectLst/>
                <a:latin typeface="+mn-lt"/>
                <a:ea typeface="+mn-ea"/>
                <a:cs typeface="+mn-cs"/>
              </a:rPr>
              <a:t>2</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 </a:t>
            </a:r>
            <a:r>
              <a:rPr lang="en-US" sz="1200" b="1" i="0" u="none" strike="noStrike" kern="1200" dirty="0">
                <a:solidFill>
                  <a:schemeClr val="tx1"/>
                </a:solidFill>
                <a:effectLst/>
                <a:latin typeface="+mn-lt"/>
                <a:ea typeface="+mn-ea"/>
                <a:cs typeface="+mn-cs"/>
              </a:rPr>
              <a:t>3</a:t>
            </a: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3. Promote Transparency and Accountability in Policies</a:t>
            </a:r>
          </a:p>
          <a:p>
            <a:r>
              <a:rPr lang="en-US" sz="1200" b="0" i="0" kern="1200" dirty="0">
                <a:solidFill>
                  <a:schemeClr val="tx1"/>
                </a:solidFill>
                <a:effectLst/>
                <a:latin typeface="+mn-lt"/>
                <a:ea typeface="+mn-ea"/>
                <a:cs typeface="+mn-cs"/>
              </a:rPr>
              <a:t>Transparency in how decisions are made—especially around complaints, investigations, and financial aid—builds trust. The file HED-214766-ARTCL_Proactive Independent Investigations in Higher Ed_v1-LH outlines how transparent frameworks help stakeholders understand their rights and responsibilities </a:t>
            </a:r>
          </a:p>
          <a:p>
            <a:r>
              <a:rPr lang="en-US" sz="1200" b="1" u="none" strike="noStrike" kern="1200" dirty="0">
                <a:solidFill>
                  <a:schemeClr val="tx1"/>
                </a:solidFill>
                <a:effectLst/>
                <a:latin typeface="+mn-lt"/>
                <a:ea typeface="+mn-ea"/>
                <a:cs typeface="+mn-cs"/>
              </a:rPr>
              <a:t>4</a:t>
            </a:r>
            <a:endParaRPr lang="en-US" dirty="0">
              <a:effectLst/>
            </a:endParaRPr>
          </a:p>
          <a:p>
            <a:r>
              <a:rPr lang="en-US" dirty="0"/>
              <a:t>.</a:t>
            </a:r>
            <a:r>
              <a:rPr lang="en-US" sz="1200" b="1" i="0" kern="1200" dirty="0">
                <a:solidFill>
                  <a:schemeClr val="tx1"/>
                </a:solidFill>
                <a:effectLst/>
                <a:latin typeface="+mn-lt"/>
                <a:ea typeface="+mn-ea"/>
                <a:cs typeface="+mn-cs"/>
              </a:rPr>
              <a:t>4. Conduct Proactive Independent Investigations</a:t>
            </a:r>
          </a:p>
          <a:p>
            <a:r>
              <a:rPr lang="en-US" sz="1200" b="0" i="0" kern="1200" dirty="0">
                <a:solidFill>
                  <a:schemeClr val="tx1"/>
                </a:solidFill>
                <a:effectLst/>
                <a:latin typeface="+mn-lt"/>
                <a:ea typeface="+mn-ea"/>
                <a:cs typeface="+mn-cs"/>
              </a:rPr>
              <a:t>Using external investigators to review Title VI and IX compliance, as discussed in HED-214766-ARTCL_Proactive Independent Investigations in Higher Ed_v1-LH and Articles, helps ensure impartiality and credibility. This approach also identifies policy gaps and reinforces a culture of fairness </a:t>
            </a:r>
          </a:p>
          <a:p>
            <a:r>
              <a:rPr lang="en-US" sz="1200" b="1" u="none" strike="noStrike" kern="1200" dirty="0">
                <a:solidFill>
                  <a:schemeClr val="tx1"/>
                </a:solidFill>
                <a:effectLst/>
                <a:latin typeface="+mn-lt"/>
                <a:ea typeface="+mn-ea"/>
                <a:cs typeface="+mn-cs"/>
              </a:rPr>
              <a:t>4</a:t>
            </a:r>
            <a:endParaRPr lang="en-US" dirty="0">
              <a:effectLst/>
            </a:endParaRPr>
          </a:p>
          <a:p>
            <a:r>
              <a:rPr lang="en-US" dirty="0"/>
              <a:t> </a:t>
            </a:r>
            <a:r>
              <a:rPr lang="en-US" sz="1200" b="1" u="none" strike="noStrike" kern="1200" dirty="0">
                <a:solidFill>
                  <a:schemeClr val="tx1"/>
                </a:solidFill>
                <a:effectLst/>
                <a:latin typeface="+mn-lt"/>
                <a:ea typeface="+mn-ea"/>
                <a:cs typeface="+mn-cs"/>
              </a:rPr>
              <a:t>5</a:t>
            </a:r>
            <a:endParaRPr lang="en-US" dirty="0">
              <a:effectLst/>
            </a:endParaRPr>
          </a:p>
          <a:p>
            <a:r>
              <a:rPr lang="en-US" dirty="0"/>
              <a:t>.</a:t>
            </a:r>
            <a:r>
              <a:rPr lang="en-US" sz="1200" b="1" i="0" kern="1200" dirty="0">
                <a:solidFill>
                  <a:schemeClr val="tx1"/>
                </a:solidFill>
                <a:effectLst/>
                <a:latin typeface="+mn-lt"/>
                <a:ea typeface="+mn-ea"/>
                <a:cs typeface="+mn-cs"/>
              </a:rPr>
              <a:t>5. Integrate Ethics into Curriculum and Training</a:t>
            </a:r>
          </a:p>
          <a:p>
            <a:r>
              <a:rPr lang="en-US" sz="1200" b="0" i="0" kern="1200" dirty="0">
                <a:solidFill>
                  <a:schemeClr val="tx1"/>
                </a:solidFill>
                <a:effectLst/>
                <a:latin typeface="+mn-lt"/>
                <a:ea typeface="+mn-ea"/>
                <a:cs typeface="+mn-cs"/>
              </a:rPr>
              <a:t>Ethics education should be embedded in student orientation, faculty development, and administrative training. This includes:</a:t>
            </a:r>
          </a:p>
          <a:p>
            <a:r>
              <a:rPr lang="en-US" sz="1200" b="0" i="0" kern="1200" dirty="0">
                <a:solidFill>
                  <a:schemeClr val="tx1"/>
                </a:solidFill>
                <a:effectLst/>
                <a:latin typeface="+mn-lt"/>
                <a:ea typeface="+mn-ea"/>
                <a:cs typeface="+mn-cs"/>
              </a:rPr>
              <a:t>Case-based learning on ethical dilemmas</a:t>
            </a:r>
          </a:p>
          <a:p>
            <a:r>
              <a:rPr lang="en-US" sz="1200" b="0" i="0" kern="1200" dirty="0">
                <a:solidFill>
                  <a:schemeClr val="tx1"/>
                </a:solidFill>
                <a:effectLst/>
                <a:latin typeface="+mn-lt"/>
                <a:ea typeface="+mn-ea"/>
                <a:cs typeface="+mn-cs"/>
              </a:rPr>
              <a:t>Workshops on conflict of interest and reporting misconduct</a:t>
            </a:r>
          </a:p>
          <a:p>
            <a:r>
              <a:rPr lang="en-US" sz="1200" b="0" i="0" kern="1200" dirty="0">
                <a:solidFill>
                  <a:schemeClr val="tx1"/>
                </a:solidFill>
                <a:effectLst/>
                <a:latin typeface="+mn-lt"/>
                <a:ea typeface="+mn-ea"/>
                <a:cs typeface="+mn-cs"/>
              </a:rPr>
              <a:t>Annual refreshers on institutional values </a:t>
            </a:r>
            <a:r>
              <a:rPr lang="en-US" sz="1200" b="1" i="0" u="none" strike="noStrike" kern="1200" dirty="0">
                <a:solidFill>
                  <a:schemeClr val="tx1"/>
                </a:solidFill>
                <a:effectLst/>
                <a:latin typeface="+mn-lt"/>
                <a:ea typeface="+mn-ea"/>
                <a:cs typeface="+mn-cs"/>
              </a:rPr>
              <a:t>1</a:t>
            </a: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6. Encourage Whistleblower Protections and Reporting Mechanisms</a:t>
            </a:r>
          </a:p>
          <a:p>
            <a:r>
              <a:rPr lang="en-US" sz="1200" b="0" i="0" kern="1200" dirty="0">
                <a:solidFill>
                  <a:schemeClr val="tx1"/>
                </a:solidFill>
                <a:effectLst/>
                <a:latin typeface="+mn-lt"/>
                <a:ea typeface="+mn-ea"/>
                <a:cs typeface="+mn-cs"/>
              </a:rPr>
              <a:t>Create safe, anonymous channels for reporting unethical behavior. Ensure that retaliation is strictly prohibited and that reports are taken seriously and investigated promptly </a:t>
            </a:r>
          </a:p>
          <a:p>
            <a:r>
              <a:rPr lang="en-US" sz="1200" b="1" u="none" strike="noStrike" kern="1200" dirty="0">
                <a:solidFill>
                  <a:schemeClr val="tx1"/>
                </a:solidFill>
                <a:effectLst/>
                <a:latin typeface="+mn-lt"/>
                <a:ea typeface="+mn-ea"/>
                <a:cs typeface="+mn-cs"/>
              </a:rPr>
              <a:t>2</a:t>
            </a:r>
            <a:endParaRPr lang="en-US" dirty="0">
              <a:effectLst/>
            </a:endParaRPr>
          </a:p>
          <a:p>
            <a:r>
              <a:rPr lang="en-US" dirty="0"/>
              <a:t>.</a:t>
            </a:r>
            <a:r>
              <a:rPr lang="en-US" sz="1200" b="1" i="0" kern="1200" dirty="0">
                <a:solidFill>
                  <a:schemeClr val="tx1"/>
                </a:solidFill>
                <a:effectLst/>
                <a:latin typeface="+mn-lt"/>
                <a:ea typeface="+mn-ea"/>
                <a:cs typeface="+mn-cs"/>
              </a:rPr>
              <a:t>7. Align Incentives with Ethical Outcomes</a:t>
            </a:r>
          </a:p>
          <a:p>
            <a:r>
              <a:rPr lang="en-US" sz="1200" b="0" i="0" kern="1200" dirty="0">
                <a:solidFill>
                  <a:schemeClr val="tx1"/>
                </a:solidFill>
                <a:effectLst/>
                <a:latin typeface="+mn-lt"/>
                <a:ea typeface="+mn-ea"/>
                <a:cs typeface="+mn-cs"/>
              </a:rPr>
              <a:t>Avoid rewarding outcomes that could encourage unethical shortcuts. Instead, recognize and reward behaviors that reflect institutional values—such as collaboration, transparency, and stewardship </a:t>
            </a:r>
          </a:p>
          <a:p>
            <a:r>
              <a:rPr lang="en-US" sz="1200" b="1" u="none" strike="noStrike" kern="1200" dirty="0">
                <a:solidFill>
                  <a:schemeClr val="tx1"/>
                </a:solidFill>
                <a:effectLst/>
                <a:latin typeface="+mn-lt"/>
                <a:ea typeface="+mn-ea"/>
                <a:cs typeface="+mn-cs"/>
              </a:rPr>
              <a:t>2</a:t>
            </a:r>
            <a:endParaRPr lang="en-US" dirty="0">
              <a:effectLst/>
            </a:endParaRPr>
          </a:p>
          <a:p>
            <a:r>
              <a:rPr lang="en-US" dirty="0"/>
              <a:t>.</a:t>
            </a:r>
            <a:r>
              <a:rPr lang="en-US" sz="1200" b="1" i="0" kern="1200" dirty="0">
                <a:solidFill>
                  <a:schemeClr val="tx1"/>
                </a:solidFill>
                <a:effectLst/>
                <a:latin typeface="+mn-lt"/>
                <a:ea typeface="+mn-ea"/>
                <a:cs typeface="+mn-cs"/>
              </a:rPr>
              <a:t>8. Foster a Culture of Dialogue and Reflection</a:t>
            </a:r>
          </a:p>
          <a:p>
            <a:r>
              <a:rPr lang="en-US" sz="1200" b="0" i="0" kern="1200" dirty="0">
                <a:solidFill>
                  <a:schemeClr val="tx1"/>
                </a:solidFill>
                <a:effectLst/>
                <a:latin typeface="+mn-lt"/>
                <a:ea typeface="+mn-ea"/>
                <a:cs typeface="+mn-cs"/>
              </a:rPr>
              <a:t>Encourage open conversations about ethics through town halls, faculty forums, and student-led initiatives. This helps normalize ethical reflection and reinforces shared responsibility</a:t>
            </a:r>
          </a:p>
        </p:txBody>
      </p:sp>
      <p:sp>
        <p:nvSpPr>
          <p:cNvPr id="4" name="Slide Number Placeholder 3"/>
          <p:cNvSpPr>
            <a:spLocks noGrp="1"/>
          </p:cNvSpPr>
          <p:nvPr>
            <p:ph type="sldNum" sz="quarter" idx="5"/>
          </p:nvPr>
        </p:nvSpPr>
        <p:spPr/>
        <p:txBody>
          <a:bodyPr/>
          <a:lstStyle/>
          <a:p>
            <a:fld id="{00AF076E-914D-4F66-8D96-A023467F4575}" type="slidenum">
              <a:rPr lang="en-US" smtClean="0"/>
              <a:t>19</a:t>
            </a:fld>
            <a:endParaRPr lang="en-US"/>
          </a:p>
        </p:txBody>
      </p:sp>
    </p:spTree>
    <p:extLst>
      <p:ext uri="{BB962C8B-B14F-4D97-AF65-F5344CB8AC3E}">
        <p14:creationId xmlns:p14="http://schemas.microsoft.com/office/powerpoint/2010/main" val="34690383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“To wrap up: FWA is a real risk in higher education, but with the right tools and culture, we can mitigate it. Please reach out with any questions. The slides and recording will be shared after the session. Thank you for your time and participation.”</a:t>
            </a:r>
            <a:endParaRPr lang="en-US" dirty="0"/>
          </a:p>
        </p:txBody>
      </p:sp>
      <p:sp>
        <p:nvSpPr>
          <p:cNvPr id="4" name="Slide Number Placeholder 3"/>
          <p:cNvSpPr>
            <a:spLocks noGrp="1"/>
          </p:cNvSpPr>
          <p:nvPr>
            <p:ph type="sldNum" sz="quarter" idx="5"/>
          </p:nvPr>
        </p:nvSpPr>
        <p:spPr/>
        <p:txBody>
          <a:bodyPr/>
          <a:lstStyle/>
          <a:p>
            <a:fld id="{9A904768-A9C3-46DD-AAF3-3B6E319691AD}" type="slidenum">
              <a:rPr lang="en-US" smtClean="0"/>
              <a:t>21</a:t>
            </a:fld>
            <a:endParaRPr lang="en-US"/>
          </a:p>
        </p:txBody>
      </p:sp>
    </p:spTree>
    <p:extLst>
      <p:ext uri="{BB962C8B-B14F-4D97-AF65-F5344CB8AC3E}">
        <p14:creationId xmlns:p14="http://schemas.microsoft.com/office/powerpoint/2010/main" val="15118682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8153F44-6F82-01EF-85E2-77F109BDDA0B}"/>
              </a:ext>
            </a:extLst>
          </p:cNvPr>
          <p:cNvSpPr>
            <a:spLocks noGrp="1"/>
          </p:cNvSpPr>
          <p:nvPr>
            <p:ph type="dt" sz="half" idx="10"/>
          </p:nvPr>
        </p:nvSpPr>
        <p:spPr>
          <a:xfrm>
            <a:off x="838200" y="6356350"/>
            <a:ext cx="2743200" cy="365125"/>
          </a:xfrm>
          <a:prstGeom prst="rect">
            <a:avLst/>
          </a:prstGeom>
        </p:spPr>
        <p:txBody>
          <a:bodyPr/>
          <a:lstStyle/>
          <a:p>
            <a:fld id="{24C5B2C3-793A-0643-8092-D5177A4F69DE}" type="datetimeFigureOut">
              <a:rPr lang="en-US" smtClean="0"/>
              <a:t>8/20/2025</a:t>
            </a:fld>
            <a:endParaRPr lang="en-US"/>
          </a:p>
        </p:txBody>
      </p:sp>
      <p:sp>
        <p:nvSpPr>
          <p:cNvPr id="5" name="Footer Placeholder 4">
            <a:extLst>
              <a:ext uri="{FF2B5EF4-FFF2-40B4-BE49-F238E27FC236}">
                <a16:creationId xmlns:a16="http://schemas.microsoft.com/office/drawing/2014/main" id="{8D3F79B1-5CF0-75C3-4064-D3175C7CDB0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6AC96E6-0A10-F393-A03C-C5FCA1D494E9}"/>
              </a:ext>
            </a:extLst>
          </p:cNvPr>
          <p:cNvSpPr>
            <a:spLocks noGrp="1"/>
          </p:cNvSpPr>
          <p:nvPr>
            <p:ph type="sldNum" sz="quarter" idx="12"/>
          </p:nvPr>
        </p:nvSpPr>
        <p:spPr/>
        <p:txBody>
          <a:bodyPr/>
          <a:lstStyle/>
          <a:p>
            <a:fld id="{3AAA44ED-9197-814F-BA75-E2BCE3B496B8}" type="slidenum">
              <a:rPr lang="en-US" smtClean="0"/>
              <a:t>‹#›</a:t>
            </a:fld>
            <a:endParaRPr lang="en-US"/>
          </a:p>
        </p:txBody>
      </p:sp>
      <p:pic>
        <p:nvPicPr>
          <p:cNvPr id="8" name="Picture 7" descr="A blue background with white text and blue and orange stripes&#10;&#10;AI-generated content may be incorrect.">
            <a:extLst>
              <a:ext uri="{FF2B5EF4-FFF2-40B4-BE49-F238E27FC236}">
                <a16:creationId xmlns:a16="http://schemas.microsoft.com/office/drawing/2014/main" id="{B24EBAC4-546A-88E5-DA6A-6A28C8BA619C}"/>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050850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FCA4A-9850-F974-C95D-B473E14716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ABAD17-BC13-D726-C0A8-A47DBDFA78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68D42A1-0D01-B28E-0652-D96A49E36D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2516701B-B72A-430F-AAA9-DB3C677FD50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931357F7-F7CB-2CA3-0946-2CE6C5691598}"/>
              </a:ext>
            </a:extLst>
          </p:cNvPr>
          <p:cNvSpPr>
            <a:spLocks noGrp="1"/>
          </p:cNvSpPr>
          <p:nvPr>
            <p:ph type="sldNum" sz="quarter" idx="12"/>
          </p:nvPr>
        </p:nvSpPr>
        <p:spPr/>
        <p:txBody>
          <a:bodyPr/>
          <a:lstStyle/>
          <a:p>
            <a:fld id="{3AAA44ED-9197-814F-BA75-E2BCE3B496B8}" type="slidenum">
              <a:rPr lang="en-US" smtClean="0"/>
              <a:t>‹#›</a:t>
            </a:fld>
            <a:endParaRPr lang="en-US"/>
          </a:p>
        </p:txBody>
      </p:sp>
    </p:spTree>
    <p:extLst>
      <p:ext uri="{BB962C8B-B14F-4D97-AF65-F5344CB8AC3E}">
        <p14:creationId xmlns:p14="http://schemas.microsoft.com/office/powerpoint/2010/main" val="3249267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C6F62-9C9E-57FE-7091-BC2D1B23F9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5FB14D-AF3B-E142-3692-A1E3E5B55FA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C28E7EFD-14BC-CF90-3488-FC97421261F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AD64DFDA-DD63-5F56-BBFB-847A7709119A}"/>
              </a:ext>
            </a:extLst>
          </p:cNvPr>
          <p:cNvSpPr>
            <a:spLocks noGrp="1"/>
          </p:cNvSpPr>
          <p:nvPr>
            <p:ph type="sldNum" sz="quarter" idx="12"/>
          </p:nvPr>
        </p:nvSpPr>
        <p:spPr/>
        <p:txBody>
          <a:bodyPr/>
          <a:lstStyle/>
          <a:p>
            <a:fld id="{3AAA44ED-9197-814F-BA75-E2BCE3B496B8}" type="slidenum">
              <a:rPr lang="en-US" smtClean="0"/>
              <a:t>‹#›</a:t>
            </a:fld>
            <a:endParaRPr lang="en-US"/>
          </a:p>
        </p:txBody>
      </p:sp>
    </p:spTree>
    <p:extLst>
      <p:ext uri="{BB962C8B-B14F-4D97-AF65-F5344CB8AC3E}">
        <p14:creationId xmlns:p14="http://schemas.microsoft.com/office/powerpoint/2010/main" val="20095734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021A373-8E26-6FFD-E70F-DB228A126C0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57991B-ABA6-47C8-2834-6534394E5E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3A0793F-3834-4509-40CA-485D027152F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CECF1C1-2660-15F3-52B2-69F6A82A5046}"/>
              </a:ext>
            </a:extLst>
          </p:cNvPr>
          <p:cNvSpPr>
            <a:spLocks noGrp="1"/>
          </p:cNvSpPr>
          <p:nvPr>
            <p:ph type="sldNum" sz="quarter" idx="12"/>
          </p:nvPr>
        </p:nvSpPr>
        <p:spPr/>
        <p:txBody>
          <a:bodyPr/>
          <a:lstStyle/>
          <a:p>
            <a:fld id="{3AAA44ED-9197-814F-BA75-E2BCE3B496B8}" type="slidenum">
              <a:rPr lang="en-US" smtClean="0"/>
              <a:t>‹#›</a:t>
            </a:fld>
            <a:endParaRPr lang="en-US"/>
          </a:p>
        </p:txBody>
      </p:sp>
    </p:spTree>
    <p:extLst>
      <p:ext uri="{BB962C8B-B14F-4D97-AF65-F5344CB8AC3E}">
        <p14:creationId xmlns:p14="http://schemas.microsoft.com/office/powerpoint/2010/main" val="28392753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CLA Promise Slid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967557F-2FE6-AC33-761D-CA73283883D0}"/>
              </a:ext>
            </a:extLst>
          </p:cNvPr>
          <p:cNvSpPr/>
          <p:nvPr userDrawn="1"/>
        </p:nvSpPr>
        <p:spPr bwMode="auto">
          <a:xfrm>
            <a:off x="1" y="0"/>
            <a:ext cx="12192000" cy="5436093"/>
          </a:xfrm>
          <a:prstGeom prst="rect">
            <a:avLst/>
          </a:prstGeom>
          <a:solidFill>
            <a:srgbClr val="F7F7F6"/>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dirty="0">
              <a:ln>
                <a:noFill/>
              </a:ln>
              <a:solidFill>
                <a:schemeClr val="tx1"/>
              </a:solidFill>
              <a:effectLst/>
              <a:latin typeface="Arial" charset="0"/>
              <a:ea typeface="ヒラギノ角ゴ Pro W3" pitchFamily="1" charset="-128"/>
            </a:endParaRPr>
          </a:p>
        </p:txBody>
      </p:sp>
      <p:sp>
        <p:nvSpPr>
          <p:cNvPr id="3" name="Right Triangle 2">
            <a:extLst>
              <a:ext uri="{FF2B5EF4-FFF2-40B4-BE49-F238E27FC236}">
                <a16:creationId xmlns:a16="http://schemas.microsoft.com/office/drawing/2014/main" id="{057DEEDB-F766-E787-856C-92DBA8D1C46D}"/>
              </a:ext>
            </a:extLst>
          </p:cNvPr>
          <p:cNvSpPr/>
          <p:nvPr userDrawn="1"/>
        </p:nvSpPr>
        <p:spPr bwMode="auto">
          <a:xfrm>
            <a:off x="1" y="3695573"/>
            <a:ext cx="7304599" cy="1740520"/>
          </a:xfrm>
          <a:prstGeom prst="rtTriangle">
            <a:avLst/>
          </a:prstGeom>
          <a:solidFill>
            <a:schemeClr val="bg1">
              <a:lumMod val="95000"/>
            </a:schemeClr>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Arial" charset="0"/>
              <a:ea typeface="ヒラギノ角ゴ Pro W3" pitchFamily="1" charset="-128"/>
            </a:endParaRPr>
          </a:p>
        </p:txBody>
      </p:sp>
      <p:sp>
        <p:nvSpPr>
          <p:cNvPr id="5" name="Rectangle 3">
            <a:extLst>
              <a:ext uri="{FF2B5EF4-FFF2-40B4-BE49-F238E27FC236}">
                <a16:creationId xmlns:a16="http://schemas.microsoft.com/office/drawing/2014/main" id="{70003AE5-3F59-8926-AC61-5DADB87BEF7C}"/>
              </a:ext>
            </a:extLst>
          </p:cNvPr>
          <p:cNvSpPr>
            <a:spLocks noGrp="1" noChangeArrowheads="1"/>
          </p:cNvSpPr>
          <p:nvPr>
            <p:ph type="ctrTitle" hasCustomPrompt="1"/>
          </p:nvPr>
        </p:nvSpPr>
        <p:spPr>
          <a:xfrm>
            <a:off x="1029784" y="434348"/>
            <a:ext cx="10132432" cy="884101"/>
          </a:xfrm>
          <a:noFill/>
        </p:spPr>
        <p:txBody>
          <a:bodyPr anchor="b" anchorCtr="0"/>
          <a:lstStyle>
            <a:lvl1pPr algn="ctr">
              <a:defRPr sz="5333">
                <a:solidFill>
                  <a:schemeClr val="accent1"/>
                </a:solidFill>
                <a:latin typeface="Calibri" panose="020F0502020204030204" pitchFamily="34" charset="0"/>
                <a:cs typeface="Calibri" panose="020F0502020204030204" pitchFamily="34" charset="0"/>
              </a:defRPr>
            </a:lvl1pPr>
          </a:lstStyle>
          <a:p>
            <a:r>
              <a:rPr lang="en-US" dirty="0"/>
              <a:t>Click to Edit Title</a:t>
            </a:r>
          </a:p>
        </p:txBody>
      </p:sp>
      <p:sp>
        <p:nvSpPr>
          <p:cNvPr id="18" name="Content Placeholder 17">
            <a:extLst>
              <a:ext uri="{FF2B5EF4-FFF2-40B4-BE49-F238E27FC236}">
                <a16:creationId xmlns:a16="http://schemas.microsoft.com/office/drawing/2014/main" id="{B959EB38-EAF1-93FD-C7C0-380A3299ECB5}"/>
              </a:ext>
            </a:extLst>
          </p:cNvPr>
          <p:cNvSpPr>
            <a:spLocks noGrp="1"/>
          </p:cNvSpPr>
          <p:nvPr>
            <p:ph sz="quarter" idx="11" hasCustomPrompt="1"/>
          </p:nvPr>
        </p:nvSpPr>
        <p:spPr>
          <a:xfrm>
            <a:off x="1029783" y="1421907"/>
            <a:ext cx="10132431" cy="3504155"/>
          </a:xfrm>
        </p:spPr>
        <p:txBody>
          <a:bodyPr/>
          <a:lstStyle>
            <a:lvl1pPr marL="0" indent="0" algn="ctr">
              <a:buNone/>
              <a:defRPr/>
            </a:lvl1pPr>
          </a:lstStyle>
          <a:p>
            <a:pPr lvl="0"/>
            <a:r>
              <a:rPr lang="en-US" dirty="0"/>
              <a:t>Click to add content</a:t>
            </a:r>
          </a:p>
        </p:txBody>
      </p:sp>
      <p:pic>
        <p:nvPicPr>
          <p:cNvPr id="4" name="Picture 3" descr="Icon&#10;&#10;Description automatically generated">
            <a:extLst>
              <a:ext uri="{FF2B5EF4-FFF2-40B4-BE49-F238E27FC236}">
                <a16:creationId xmlns:a16="http://schemas.microsoft.com/office/drawing/2014/main" id="{425B2BF2-8AAD-F84B-A55B-25F283F58AD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9667" y="5753344"/>
            <a:ext cx="806467" cy="804537"/>
          </a:xfrm>
          <a:prstGeom prst="rect">
            <a:avLst/>
          </a:prstGeom>
        </p:spPr>
      </p:pic>
      <p:sp>
        <p:nvSpPr>
          <p:cNvPr id="12" name="Text Placeholder 15">
            <a:extLst>
              <a:ext uri="{FF2B5EF4-FFF2-40B4-BE49-F238E27FC236}">
                <a16:creationId xmlns:a16="http://schemas.microsoft.com/office/drawing/2014/main" id="{7EC0DF60-086F-4FB0-64BF-1D114AC26BE0}"/>
              </a:ext>
            </a:extLst>
          </p:cNvPr>
          <p:cNvSpPr>
            <a:spLocks noGrp="1"/>
          </p:cNvSpPr>
          <p:nvPr>
            <p:ph type="body" sz="quarter" idx="10"/>
          </p:nvPr>
        </p:nvSpPr>
        <p:spPr>
          <a:xfrm>
            <a:off x="1964268" y="5804244"/>
            <a:ext cx="7710997" cy="702733"/>
          </a:xfrm>
        </p:spPr>
        <p:txBody>
          <a:bodyPr anchor="ctr" anchorCtr="0"/>
          <a:lstStyle>
            <a:lvl1pPr marL="0" indent="0">
              <a:buNone/>
              <a:defRPr sz="1867" b="0">
                <a:solidFill>
                  <a:schemeClr val="accent1"/>
                </a:solidFill>
              </a:defRPr>
            </a:lvl1pPr>
          </a:lstStyle>
          <a:p>
            <a:pPr lvl="0"/>
            <a:r>
              <a:rPr lang="en-US"/>
              <a:t>Click to edit Master text styles</a:t>
            </a:r>
          </a:p>
        </p:txBody>
      </p:sp>
      <p:sp>
        <p:nvSpPr>
          <p:cNvPr id="13" name="Slide Number Placeholder 5">
            <a:extLst>
              <a:ext uri="{FF2B5EF4-FFF2-40B4-BE49-F238E27FC236}">
                <a16:creationId xmlns:a16="http://schemas.microsoft.com/office/drawing/2014/main" id="{C9094FFC-CEA7-E696-F0DF-10C966EDB559}"/>
              </a:ext>
            </a:extLst>
          </p:cNvPr>
          <p:cNvSpPr txBox="1">
            <a:spLocks/>
          </p:cNvSpPr>
          <p:nvPr userDrawn="1"/>
        </p:nvSpPr>
        <p:spPr>
          <a:xfrm>
            <a:off x="11429707" y="5927011"/>
            <a:ext cx="527709" cy="457200"/>
          </a:xfrm>
          <a:prstGeom prst="rect">
            <a:avLst/>
          </a:prstGeom>
        </p:spPr>
        <p:txBody>
          <a:bodyPr anchor="ctr" anchorCtr="0"/>
          <a:lstStyle>
            <a:defPPr>
              <a:defRPr lang="en-US"/>
            </a:defPPr>
            <a:lvl1pPr marL="0" algn="r" defTabSz="914400" rtl="0" eaLnBrk="1" latinLnBrk="0" hangingPunct="1">
              <a:defRPr sz="800" b="1"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AB3F6F-6A30-410C-8DAB-3E7769D71CBC}" type="slidenum">
              <a:rPr lang="en-US" sz="1067" b="0" smtClean="0"/>
              <a:pPr/>
              <a:t>‹#›</a:t>
            </a:fld>
            <a:endParaRPr lang="en-US" sz="1067" b="0" dirty="0"/>
          </a:p>
        </p:txBody>
      </p:sp>
      <p:pic>
        <p:nvPicPr>
          <p:cNvPr id="14" name="Picture 13" descr="Icon&#10;&#10;Description automatically generated">
            <a:extLst>
              <a:ext uri="{FF2B5EF4-FFF2-40B4-BE49-F238E27FC236}">
                <a16:creationId xmlns:a16="http://schemas.microsoft.com/office/drawing/2014/main" id="{CEBE77CA-C9BE-D0D7-BA0C-502A341E118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60730" y="5986990"/>
            <a:ext cx="838031" cy="337244"/>
          </a:xfrm>
          <a:prstGeom prst="rect">
            <a:avLst/>
          </a:prstGeom>
        </p:spPr>
      </p:pic>
      <p:sp>
        <p:nvSpPr>
          <p:cNvPr id="15" name="Rectangle 14">
            <a:extLst>
              <a:ext uri="{FF2B5EF4-FFF2-40B4-BE49-F238E27FC236}">
                <a16:creationId xmlns:a16="http://schemas.microsoft.com/office/drawing/2014/main" id="{093B3263-8B6F-82F9-C80F-DE2CD9218DB8}"/>
              </a:ext>
            </a:extLst>
          </p:cNvPr>
          <p:cNvSpPr/>
          <p:nvPr userDrawn="1"/>
        </p:nvSpPr>
        <p:spPr>
          <a:xfrm>
            <a:off x="10452443" y="6568473"/>
            <a:ext cx="1732469" cy="235898"/>
          </a:xfrm>
          <a:prstGeom prst="rect">
            <a:avLst/>
          </a:prstGeom>
        </p:spPr>
        <p:txBody>
          <a:bodyPr wrap="square" anchor="ctr" anchorCtr="0">
            <a:spAutoFit/>
          </a:bodyPr>
          <a:lstStyle/>
          <a:p>
            <a:pPr marL="0" marR="0" lvl="0" indent="0" algn="r" defTabSz="1219170" rtl="0" eaLnBrk="1" fontAlgn="auto" latinLnBrk="0" hangingPunct="1">
              <a:lnSpc>
                <a:spcPct val="100000"/>
              </a:lnSpc>
              <a:spcBef>
                <a:spcPts val="0"/>
              </a:spcBef>
              <a:spcAft>
                <a:spcPts val="0"/>
              </a:spcAft>
              <a:buClrTx/>
              <a:buSzTx/>
              <a:buFontTx/>
              <a:buNone/>
              <a:tabLst/>
              <a:defRPr/>
            </a:pPr>
            <a:r>
              <a:rPr lang="en-US" sz="933" b="0" i="0" dirty="0">
                <a:solidFill>
                  <a:schemeClr val="accent1"/>
                </a:solidFill>
                <a:latin typeface="Calibri" panose="020F0502020204030204" pitchFamily="34" charset="0"/>
                <a:cs typeface="Calibri" panose="020F0502020204030204" pitchFamily="34" charset="0"/>
              </a:rPr>
              <a:t>©2025 CliftonLarsonAllen LLP </a:t>
            </a:r>
          </a:p>
        </p:txBody>
      </p:sp>
    </p:spTree>
    <p:extLst>
      <p:ext uri="{BB962C8B-B14F-4D97-AF65-F5344CB8AC3E}">
        <p14:creationId xmlns:p14="http://schemas.microsoft.com/office/powerpoint/2010/main" val="35977427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Grey Backgroun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8A5D5A8B-70ED-DE23-4B87-C1C76EF77744}"/>
              </a:ext>
            </a:extLst>
          </p:cNvPr>
          <p:cNvSpPr>
            <a:spLocks noGrp="1"/>
          </p:cNvSpPr>
          <p:nvPr>
            <p:ph type="sldNum" sz="quarter" idx="4"/>
          </p:nvPr>
        </p:nvSpPr>
        <p:spPr>
          <a:xfrm>
            <a:off x="11429707" y="6227455"/>
            <a:ext cx="527709" cy="457200"/>
          </a:xfrm>
          <a:prstGeom prst="rect">
            <a:avLst/>
          </a:prstGeom>
        </p:spPr>
        <p:txBody>
          <a:bodyPr anchor="ctr" anchorCtr="0"/>
          <a:lstStyle>
            <a:lvl1pPr algn="r">
              <a:defRPr sz="800" b="0">
                <a:solidFill>
                  <a:schemeClr val="accent1"/>
                </a:solidFill>
              </a:defRPr>
            </a:lvl1pPr>
          </a:lstStyle>
          <a:p>
            <a:fld id="{6DAB3F6F-6A30-410C-8DAB-3E7769D71CBC}" type="slidenum">
              <a:rPr lang="en-US" smtClean="0"/>
              <a:pPr/>
              <a:t>‹#›</a:t>
            </a:fld>
            <a:endParaRPr lang="en-US"/>
          </a:p>
        </p:txBody>
      </p:sp>
      <p:sp>
        <p:nvSpPr>
          <p:cNvPr id="2" name="Rectangle 1">
            <a:extLst>
              <a:ext uri="{FF2B5EF4-FFF2-40B4-BE49-F238E27FC236}">
                <a16:creationId xmlns:a16="http://schemas.microsoft.com/office/drawing/2014/main" id="{2C2911F9-F4DA-CE6F-A76C-C3538B8C7C47}"/>
              </a:ext>
            </a:extLst>
          </p:cNvPr>
          <p:cNvSpPr/>
          <p:nvPr userDrawn="1"/>
        </p:nvSpPr>
        <p:spPr bwMode="auto">
          <a:xfrm>
            <a:off x="1" y="1"/>
            <a:ext cx="12192000" cy="6008915"/>
          </a:xfrm>
          <a:prstGeom prst="rect">
            <a:avLst/>
          </a:prstGeom>
          <a:solidFill>
            <a:srgbClr val="F7F7F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377"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pitchFamily="1" charset="-128"/>
            </a:endParaRPr>
          </a:p>
        </p:txBody>
      </p:sp>
      <p:sp>
        <p:nvSpPr>
          <p:cNvPr id="6" name="Right Triangle 5">
            <a:extLst>
              <a:ext uri="{FF2B5EF4-FFF2-40B4-BE49-F238E27FC236}">
                <a16:creationId xmlns:a16="http://schemas.microsoft.com/office/drawing/2014/main" id="{6C15B70B-CAD0-F63C-08D2-9EF849C201AE}"/>
              </a:ext>
            </a:extLst>
          </p:cNvPr>
          <p:cNvSpPr/>
          <p:nvPr userDrawn="1"/>
        </p:nvSpPr>
        <p:spPr bwMode="auto">
          <a:xfrm>
            <a:off x="-5805" y="4268395"/>
            <a:ext cx="7304599" cy="1740520"/>
          </a:xfrm>
          <a:prstGeom prst="rtTriangle">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377"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ヒラギノ角ゴ Pro W3" pitchFamily="1" charset="-128"/>
            </a:endParaRPr>
          </a:p>
        </p:txBody>
      </p:sp>
      <p:sp>
        <p:nvSpPr>
          <p:cNvPr id="7" name="Rectangle 3">
            <a:extLst>
              <a:ext uri="{FF2B5EF4-FFF2-40B4-BE49-F238E27FC236}">
                <a16:creationId xmlns:a16="http://schemas.microsoft.com/office/drawing/2014/main" id="{A93D5B7A-479C-F12F-06DD-A45E90D484B3}"/>
              </a:ext>
            </a:extLst>
          </p:cNvPr>
          <p:cNvSpPr>
            <a:spLocks noGrp="1" noChangeArrowheads="1"/>
          </p:cNvSpPr>
          <p:nvPr>
            <p:ph type="ctrTitle" hasCustomPrompt="1"/>
          </p:nvPr>
        </p:nvSpPr>
        <p:spPr>
          <a:xfrm>
            <a:off x="1029784" y="434348"/>
            <a:ext cx="10132432" cy="884101"/>
          </a:xfrm>
          <a:noFill/>
        </p:spPr>
        <p:txBody>
          <a:bodyPr anchor="b" anchorCtr="0"/>
          <a:lstStyle>
            <a:lvl1pPr algn="ctr">
              <a:defRPr sz="4000">
                <a:solidFill>
                  <a:schemeClr val="accent1"/>
                </a:solidFill>
                <a:latin typeface="Calibri" panose="020F0502020204030204" pitchFamily="34" charset="0"/>
                <a:cs typeface="Calibri" panose="020F0502020204030204" pitchFamily="34" charset="0"/>
              </a:defRPr>
            </a:lvl1pPr>
          </a:lstStyle>
          <a:p>
            <a:r>
              <a:rPr lang="en-US"/>
              <a:t>Click to Edit Title</a:t>
            </a:r>
          </a:p>
        </p:txBody>
      </p:sp>
      <p:sp>
        <p:nvSpPr>
          <p:cNvPr id="8" name="Content Placeholder 17">
            <a:extLst>
              <a:ext uri="{FF2B5EF4-FFF2-40B4-BE49-F238E27FC236}">
                <a16:creationId xmlns:a16="http://schemas.microsoft.com/office/drawing/2014/main" id="{1EAECCB8-494D-5FDD-9865-CB77FD716C05}"/>
              </a:ext>
            </a:extLst>
          </p:cNvPr>
          <p:cNvSpPr>
            <a:spLocks noGrp="1"/>
          </p:cNvSpPr>
          <p:nvPr>
            <p:ph sz="quarter" idx="11" hasCustomPrompt="1"/>
          </p:nvPr>
        </p:nvSpPr>
        <p:spPr>
          <a:xfrm>
            <a:off x="1029786" y="1421908"/>
            <a:ext cx="10132431" cy="3504155"/>
          </a:xfrm>
        </p:spPr>
        <p:txBody>
          <a:bodyPr/>
          <a:lstStyle>
            <a:lvl1pPr marL="0" indent="0" algn="ctr">
              <a:buNone/>
              <a:defRPr/>
            </a:lvl1pPr>
          </a:lstStyle>
          <a:p>
            <a:pPr lvl="0"/>
            <a:r>
              <a:rPr lang="en-US"/>
              <a:t>Click to add content</a:t>
            </a:r>
          </a:p>
        </p:txBody>
      </p:sp>
    </p:spTree>
    <p:extLst>
      <p:ext uri="{BB962C8B-B14F-4D97-AF65-F5344CB8AC3E}">
        <p14:creationId xmlns:p14="http://schemas.microsoft.com/office/powerpoint/2010/main" val="180011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3_Section Header">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11FB007-E9C1-6151-ABEC-80EDD88BAEAE}"/>
              </a:ext>
            </a:extLst>
          </p:cNvPr>
          <p:cNvSpPr/>
          <p:nvPr userDrawn="1"/>
        </p:nvSpPr>
        <p:spPr bwMode="auto">
          <a:xfrm>
            <a:off x="1" y="0"/>
            <a:ext cx="12192000" cy="5436093"/>
          </a:xfrm>
          <a:prstGeom prst="rect">
            <a:avLst/>
          </a:prstGeom>
          <a:solidFill>
            <a:schemeClr val="accent1"/>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dirty="0">
              <a:ln>
                <a:noFill/>
              </a:ln>
              <a:solidFill>
                <a:schemeClr val="tx1"/>
              </a:solidFill>
              <a:effectLst/>
              <a:latin typeface="Arial" charset="0"/>
              <a:ea typeface="ヒラギノ角ゴ Pro W3" pitchFamily="1" charset="-128"/>
            </a:endParaRPr>
          </a:p>
        </p:txBody>
      </p:sp>
      <p:sp>
        <p:nvSpPr>
          <p:cNvPr id="7" name="Right Triangle 6">
            <a:extLst>
              <a:ext uri="{FF2B5EF4-FFF2-40B4-BE49-F238E27FC236}">
                <a16:creationId xmlns:a16="http://schemas.microsoft.com/office/drawing/2014/main" id="{CB964FD7-110C-91B7-1BAD-00358DE9A41F}"/>
              </a:ext>
            </a:extLst>
          </p:cNvPr>
          <p:cNvSpPr/>
          <p:nvPr userDrawn="1"/>
        </p:nvSpPr>
        <p:spPr bwMode="auto">
          <a:xfrm>
            <a:off x="1" y="3695573"/>
            <a:ext cx="7304599" cy="1740520"/>
          </a:xfrm>
          <a:prstGeom prst="rtTriangle">
            <a:avLst/>
          </a:prstGeom>
          <a:solidFill>
            <a:schemeClr val="accent1">
              <a:lumMod val="60000"/>
              <a:lumOff val="40000"/>
              <a:alpha val="29804"/>
            </a:schemeClr>
          </a:solidFill>
          <a:ln w="9525" cap="flat" cmpd="sng" algn="ctr">
            <a:noFill/>
            <a:prstDash val="solid"/>
            <a:round/>
            <a:headEnd type="none" w="med" len="med"/>
            <a:tailEnd type="none" w="med" len="med"/>
          </a:ln>
          <a:effectLst/>
        </p:spPr>
        <p:txBody>
          <a:bodyPr vert="horz" wrap="square" lIns="121920" tIns="60960" rIns="121920" bIns="60960" numCol="1" rtlCol="0" anchor="t" anchorCtr="0" compatLnSpc="1">
            <a:prstTxWarp prst="textNoShape">
              <a:avLst/>
            </a:prstTxWarp>
          </a:bodyPr>
          <a:lstStyle/>
          <a:p>
            <a:pPr marL="0" marR="0" indent="0" algn="l" defTabSz="1219170" rtl="0" eaLnBrk="0" fontAlgn="base" latinLnBrk="0" hangingPunct="0">
              <a:lnSpc>
                <a:spcPct val="100000"/>
              </a:lnSpc>
              <a:spcBef>
                <a:spcPct val="0"/>
              </a:spcBef>
              <a:spcAft>
                <a:spcPct val="0"/>
              </a:spcAft>
              <a:buClrTx/>
              <a:buSzTx/>
              <a:buFontTx/>
              <a:buNone/>
              <a:tabLst/>
            </a:pPr>
            <a:endParaRPr kumimoji="0" lang="en-US" sz="3200" b="0" i="0" u="none" strike="noStrike" cap="none" normalizeH="0" baseline="0">
              <a:ln>
                <a:noFill/>
              </a:ln>
              <a:solidFill>
                <a:schemeClr val="tx1"/>
              </a:solidFill>
              <a:effectLst/>
              <a:latin typeface="Arial" charset="0"/>
              <a:ea typeface="ヒラギノ角ゴ Pro W3" pitchFamily="1" charset="-128"/>
            </a:endParaRPr>
          </a:p>
        </p:txBody>
      </p:sp>
      <p:sp>
        <p:nvSpPr>
          <p:cNvPr id="14" name="Rectangle 4"/>
          <p:cNvSpPr>
            <a:spLocks noGrp="1" noChangeArrowheads="1"/>
          </p:cNvSpPr>
          <p:nvPr>
            <p:ph type="subTitle" idx="1" hasCustomPrompt="1"/>
          </p:nvPr>
        </p:nvSpPr>
        <p:spPr>
          <a:xfrm>
            <a:off x="1029784" y="3208868"/>
            <a:ext cx="10132432" cy="1202267"/>
          </a:xfrm>
          <a:noFill/>
        </p:spPr>
        <p:txBody>
          <a:bodyPr/>
          <a:lstStyle>
            <a:lvl1pPr marL="0" indent="0" algn="ctr">
              <a:buFontTx/>
              <a:buNone/>
              <a:defRPr sz="2667" b="0">
                <a:solidFill>
                  <a:schemeClr val="bg1"/>
                </a:solidFill>
              </a:defRPr>
            </a:lvl1pPr>
          </a:lstStyle>
          <a:p>
            <a:r>
              <a:rPr lang="en-US" dirty="0"/>
              <a:t>Click to edit subtitle</a:t>
            </a:r>
          </a:p>
        </p:txBody>
      </p:sp>
      <p:sp>
        <p:nvSpPr>
          <p:cNvPr id="15" name="Rectangle 3"/>
          <p:cNvSpPr>
            <a:spLocks noGrp="1" noChangeArrowheads="1"/>
          </p:cNvSpPr>
          <p:nvPr>
            <p:ph type="ctrTitle" hasCustomPrompt="1"/>
          </p:nvPr>
        </p:nvSpPr>
        <p:spPr>
          <a:xfrm>
            <a:off x="1029784" y="1507069"/>
            <a:ext cx="10132432" cy="1608665"/>
          </a:xfrm>
          <a:noFill/>
        </p:spPr>
        <p:txBody>
          <a:bodyPr anchor="b" anchorCtr="0"/>
          <a:lstStyle>
            <a:lvl1pPr algn="ctr">
              <a:defRPr sz="5333">
                <a:solidFill>
                  <a:schemeClr val="bg1"/>
                </a:solidFill>
                <a:latin typeface="Calibri" panose="020F0502020204030204" pitchFamily="34" charset="0"/>
                <a:cs typeface="Calibri" panose="020F0502020204030204" pitchFamily="34" charset="0"/>
              </a:defRPr>
            </a:lvl1pPr>
          </a:lstStyle>
          <a:p>
            <a:r>
              <a:rPr lang="en-US" dirty="0"/>
              <a:t>Click to Edit Title</a:t>
            </a:r>
          </a:p>
        </p:txBody>
      </p:sp>
      <p:pic>
        <p:nvPicPr>
          <p:cNvPr id="8" name="Picture 7" descr="Icon&#10;&#10;Description automatically generated">
            <a:extLst>
              <a:ext uri="{FF2B5EF4-FFF2-40B4-BE49-F238E27FC236}">
                <a16:creationId xmlns:a16="http://schemas.microsoft.com/office/drawing/2014/main" id="{787B6CF0-8E6A-070C-D4F3-1CAB4D39BF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9667" y="5753344"/>
            <a:ext cx="806467" cy="804537"/>
          </a:xfrm>
          <a:prstGeom prst="rect">
            <a:avLst/>
          </a:prstGeom>
        </p:spPr>
      </p:pic>
      <p:sp>
        <p:nvSpPr>
          <p:cNvPr id="9" name="Rectangle 8">
            <a:extLst>
              <a:ext uri="{FF2B5EF4-FFF2-40B4-BE49-F238E27FC236}">
                <a16:creationId xmlns:a16="http://schemas.microsoft.com/office/drawing/2014/main" id="{2BDD4423-87E8-1A22-7EC7-A18F8EFC5333}"/>
              </a:ext>
            </a:extLst>
          </p:cNvPr>
          <p:cNvSpPr/>
          <p:nvPr userDrawn="1"/>
        </p:nvSpPr>
        <p:spPr>
          <a:xfrm>
            <a:off x="10452443" y="6568473"/>
            <a:ext cx="1732469" cy="235898"/>
          </a:xfrm>
          <a:prstGeom prst="rect">
            <a:avLst/>
          </a:prstGeom>
        </p:spPr>
        <p:txBody>
          <a:bodyPr wrap="square" anchor="ctr" anchorCtr="0">
            <a:spAutoFit/>
          </a:bodyPr>
          <a:lstStyle/>
          <a:p>
            <a:pPr marL="0" marR="0" lvl="0" indent="0" algn="r" defTabSz="1219170" rtl="0" eaLnBrk="1" fontAlgn="auto" latinLnBrk="0" hangingPunct="1">
              <a:lnSpc>
                <a:spcPct val="100000"/>
              </a:lnSpc>
              <a:spcBef>
                <a:spcPts val="0"/>
              </a:spcBef>
              <a:spcAft>
                <a:spcPts val="0"/>
              </a:spcAft>
              <a:buClrTx/>
              <a:buSzTx/>
              <a:buFontTx/>
              <a:buNone/>
              <a:tabLst/>
              <a:defRPr/>
            </a:pPr>
            <a:r>
              <a:rPr lang="en-US" sz="933" b="0" i="0" dirty="0">
                <a:solidFill>
                  <a:schemeClr val="accent1"/>
                </a:solidFill>
                <a:latin typeface="Calibri" panose="020F0502020204030204" pitchFamily="34" charset="0"/>
                <a:cs typeface="Calibri" panose="020F0502020204030204" pitchFamily="34" charset="0"/>
              </a:rPr>
              <a:t>©2025 CliftonLarsonAllen LLP </a:t>
            </a:r>
          </a:p>
        </p:txBody>
      </p:sp>
      <p:sp>
        <p:nvSpPr>
          <p:cNvPr id="16" name="Text Placeholder 15">
            <a:extLst>
              <a:ext uri="{FF2B5EF4-FFF2-40B4-BE49-F238E27FC236}">
                <a16:creationId xmlns:a16="http://schemas.microsoft.com/office/drawing/2014/main" id="{9D00563C-E9E2-6EFA-4B87-AC22F9D47227}"/>
              </a:ext>
            </a:extLst>
          </p:cNvPr>
          <p:cNvSpPr>
            <a:spLocks noGrp="1"/>
          </p:cNvSpPr>
          <p:nvPr>
            <p:ph type="body" sz="quarter" idx="10"/>
          </p:nvPr>
        </p:nvSpPr>
        <p:spPr>
          <a:xfrm>
            <a:off x="1964268" y="5804244"/>
            <a:ext cx="7710997" cy="702733"/>
          </a:xfrm>
        </p:spPr>
        <p:txBody>
          <a:bodyPr anchor="ctr" anchorCtr="0"/>
          <a:lstStyle>
            <a:lvl1pPr marL="0" indent="0">
              <a:buNone/>
              <a:defRPr sz="1867" b="0">
                <a:solidFill>
                  <a:schemeClr val="accent1"/>
                </a:solidFill>
              </a:defRPr>
            </a:lvl1pPr>
          </a:lstStyle>
          <a:p>
            <a:pPr lvl="0"/>
            <a:r>
              <a:rPr lang="en-US"/>
              <a:t>Click to edit Master text styles</a:t>
            </a:r>
          </a:p>
        </p:txBody>
      </p:sp>
      <p:sp>
        <p:nvSpPr>
          <p:cNvPr id="3" name="Slide Number Placeholder 5">
            <a:extLst>
              <a:ext uri="{FF2B5EF4-FFF2-40B4-BE49-F238E27FC236}">
                <a16:creationId xmlns:a16="http://schemas.microsoft.com/office/drawing/2014/main" id="{5BBFB982-51F8-07D0-E31E-D01ED53B191F}"/>
              </a:ext>
            </a:extLst>
          </p:cNvPr>
          <p:cNvSpPr txBox="1">
            <a:spLocks/>
          </p:cNvSpPr>
          <p:nvPr userDrawn="1"/>
        </p:nvSpPr>
        <p:spPr>
          <a:xfrm>
            <a:off x="11429707" y="5927011"/>
            <a:ext cx="527709" cy="457200"/>
          </a:xfrm>
          <a:prstGeom prst="rect">
            <a:avLst/>
          </a:prstGeom>
        </p:spPr>
        <p:txBody>
          <a:bodyPr anchor="ctr" anchorCtr="0"/>
          <a:lstStyle>
            <a:defPPr>
              <a:defRPr lang="en-US"/>
            </a:defPPr>
            <a:lvl1pPr marL="0" algn="r" defTabSz="914400" rtl="0" eaLnBrk="1" latinLnBrk="0" hangingPunct="1">
              <a:defRPr sz="800" b="1"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AB3F6F-6A30-410C-8DAB-3E7769D71CBC}" type="slidenum">
              <a:rPr lang="en-US" sz="1067" b="0" smtClean="0"/>
              <a:pPr/>
              <a:t>‹#›</a:t>
            </a:fld>
            <a:endParaRPr lang="en-US" sz="1067" b="0" dirty="0"/>
          </a:p>
        </p:txBody>
      </p:sp>
      <p:pic>
        <p:nvPicPr>
          <p:cNvPr id="5" name="Picture 4" descr="Icon&#10;&#10;Description automatically generated">
            <a:extLst>
              <a:ext uri="{FF2B5EF4-FFF2-40B4-BE49-F238E27FC236}">
                <a16:creationId xmlns:a16="http://schemas.microsoft.com/office/drawing/2014/main" id="{9B504261-F707-745E-DBD8-A38308C36F3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60730" y="5986990"/>
            <a:ext cx="838031" cy="337244"/>
          </a:xfrm>
          <a:prstGeom prst="rect">
            <a:avLst/>
          </a:prstGeom>
        </p:spPr>
      </p:pic>
    </p:spTree>
    <p:extLst>
      <p:ext uri="{BB962C8B-B14F-4D97-AF65-F5344CB8AC3E}">
        <p14:creationId xmlns:p14="http://schemas.microsoft.com/office/powerpoint/2010/main" val="1085909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F0CA9-C940-823D-BAE7-B7BF6F1A75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753CA8F-0880-D4BB-18B4-CB88F7C574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8D3F79B1-5CF0-75C3-4064-D3175C7CDB0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6AC96E6-0A10-F393-A03C-C5FCA1D494E9}"/>
              </a:ext>
            </a:extLst>
          </p:cNvPr>
          <p:cNvSpPr>
            <a:spLocks noGrp="1"/>
          </p:cNvSpPr>
          <p:nvPr>
            <p:ph type="sldNum" sz="quarter" idx="12"/>
          </p:nvPr>
        </p:nvSpPr>
        <p:spPr/>
        <p:txBody>
          <a:bodyPr/>
          <a:lstStyle/>
          <a:p>
            <a:fld id="{3AAA44ED-9197-814F-BA75-E2BCE3B496B8}" type="slidenum">
              <a:rPr lang="en-US" smtClean="0"/>
              <a:t>‹#›</a:t>
            </a:fld>
            <a:endParaRPr lang="en-US"/>
          </a:p>
        </p:txBody>
      </p:sp>
    </p:spTree>
    <p:extLst>
      <p:ext uri="{BB962C8B-B14F-4D97-AF65-F5344CB8AC3E}">
        <p14:creationId xmlns:p14="http://schemas.microsoft.com/office/powerpoint/2010/main" val="2461824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B5104-59F0-BE80-59F4-F998F018D8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CACEA6-8947-5617-C0B8-2BC8A0080F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F17524CC-23D7-5AB6-7440-5634751F9B5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DE20914-C5FC-EDBC-9AA7-FF78357DE3AB}"/>
              </a:ext>
            </a:extLst>
          </p:cNvPr>
          <p:cNvSpPr>
            <a:spLocks noGrp="1"/>
          </p:cNvSpPr>
          <p:nvPr>
            <p:ph type="sldNum" sz="quarter" idx="12"/>
          </p:nvPr>
        </p:nvSpPr>
        <p:spPr/>
        <p:txBody>
          <a:bodyPr/>
          <a:lstStyle/>
          <a:p>
            <a:fld id="{3AAA44ED-9197-814F-BA75-E2BCE3B496B8}" type="slidenum">
              <a:rPr lang="en-US" smtClean="0"/>
              <a:t>‹#›</a:t>
            </a:fld>
            <a:endParaRPr lang="en-US"/>
          </a:p>
        </p:txBody>
      </p:sp>
    </p:spTree>
    <p:extLst>
      <p:ext uri="{BB962C8B-B14F-4D97-AF65-F5344CB8AC3E}">
        <p14:creationId xmlns:p14="http://schemas.microsoft.com/office/powerpoint/2010/main" val="4036903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77A57-551A-C354-C6B0-4F79245C70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E5EEE3-B501-5A87-9506-7F022EF34D1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C99AF664-C00B-1276-9A8B-671569BD08B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E6FBC57C-2730-8646-204B-567F8ADC1617}"/>
              </a:ext>
            </a:extLst>
          </p:cNvPr>
          <p:cNvSpPr>
            <a:spLocks noGrp="1"/>
          </p:cNvSpPr>
          <p:nvPr>
            <p:ph type="sldNum" sz="quarter" idx="12"/>
          </p:nvPr>
        </p:nvSpPr>
        <p:spPr/>
        <p:txBody>
          <a:bodyPr/>
          <a:lstStyle/>
          <a:p>
            <a:fld id="{3AAA44ED-9197-814F-BA75-E2BCE3B496B8}" type="slidenum">
              <a:rPr lang="en-US" smtClean="0"/>
              <a:t>‹#›</a:t>
            </a:fld>
            <a:endParaRPr lang="en-US"/>
          </a:p>
        </p:txBody>
      </p:sp>
    </p:spTree>
    <p:extLst>
      <p:ext uri="{BB962C8B-B14F-4D97-AF65-F5344CB8AC3E}">
        <p14:creationId xmlns:p14="http://schemas.microsoft.com/office/powerpoint/2010/main" val="4228614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A4D1E-EDCC-5D9B-E30C-4716F1F0CE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141C49-4034-60D6-BCAB-6A7167045C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3B16E76-A099-697C-5DFD-FFC4A487E0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BD71B5F0-96D3-03E1-53DC-4583826F087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BF43C7C-9F6A-54C2-41A5-B67761A5690F}"/>
              </a:ext>
            </a:extLst>
          </p:cNvPr>
          <p:cNvSpPr>
            <a:spLocks noGrp="1"/>
          </p:cNvSpPr>
          <p:nvPr>
            <p:ph type="sldNum" sz="quarter" idx="12"/>
          </p:nvPr>
        </p:nvSpPr>
        <p:spPr/>
        <p:txBody>
          <a:bodyPr/>
          <a:lstStyle/>
          <a:p>
            <a:fld id="{3AAA44ED-9197-814F-BA75-E2BCE3B496B8}" type="slidenum">
              <a:rPr lang="en-US" smtClean="0"/>
              <a:t>‹#›</a:t>
            </a:fld>
            <a:endParaRPr lang="en-US"/>
          </a:p>
        </p:txBody>
      </p:sp>
    </p:spTree>
    <p:extLst>
      <p:ext uri="{BB962C8B-B14F-4D97-AF65-F5344CB8AC3E}">
        <p14:creationId xmlns:p14="http://schemas.microsoft.com/office/powerpoint/2010/main" val="4050109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766EB-7830-EC9F-F344-5098D6B813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B4E1DC-D9C7-A9B4-C73D-D3A296A5A3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71B02C-AA27-2D15-34EE-32866A8755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1F12F6-2D5E-AE8E-0B49-060454891A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3DA485-8C1C-D5A3-43EB-64E3C793AF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a:extLst>
              <a:ext uri="{FF2B5EF4-FFF2-40B4-BE49-F238E27FC236}">
                <a16:creationId xmlns:a16="http://schemas.microsoft.com/office/drawing/2014/main" id="{4C81264B-475E-4DC8-4C96-28E1ACD98BC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9FC3EC19-2E88-0438-69C7-0C2F542345CE}"/>
              </a:ext>
            </a:extLst>
          </p:cNvPr>
          <p:cNvSpPr>
            <a:spLocks noGrp="1"/>
          </p:cNvSpPr>
          <p:nvPr>
            <p:ph type="sldNum" sz="quarter" idx="12"/>
          </p:nvPr>
        </p:nvSpPr>
        <p:spPr/>
        <p:txBody>
          <a:bodyPr/>
          <a:lstStyle/>
          <a:p>
            <a:fld id="{3AAA44ED-9197-814F-BA75-E2BCE3B496B8}" type="slidenum">
              <a:rPr lang="en-US" smtClean="0"/>
              <a:t>‹#›</a:t>
            </a:fld>
            <a:endParaRPr lang="en-US"/>
          </a:p>
        </p:txBody>
      </p:sp>
    </p:spTree>
    <p:extLst>
      <p:ext uri="{BB962C8B-B14F-4D97-AF65-F5344CB8AC3E}">
        <p14:creationId xmlns:p14="http://schemas.microsoft.com/office/powerpoint/2010/main" val="2605211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7A1CE-ED3D-96B9-54DB-E6D94DA67164}"/>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15F10B2E-5153-28E8-9A06-402A4F7C169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438D2FC2-E8AD-8B39-E721-F7FDDBBF187C}"/>
              </a:ext>
            </a:extLst>
          </p:cNvPr>
          <p:cNvSpPr>
            <a:spLocks noGrp="1"/>
          </p:cNvSpPr>
          <p:nvPr>
            <p:ph type="sldNum" sz="quarter" idx="12"/>
          </p:nvPr>
        </p:nvSpPr>
        <p:spPr/>
        <p:txBody>
          <a:bodyPr/>
          <a:lstStyle/>
          <a:p>
            <a:fld id="{3AAA44ED-9197-814F-BA75-E2BCE3B496B8}" type="slidenum">
              <a:rPr lang="en-US" smtClean="0"/>
              <a:t>‹#›</a:t>
            </a:fld>
            <a:endParaRPr lang="en-US"/>
          </a:p>
        </p:txBody>
      </p:sp>
    </p:spTree>
    <p:extLst>
      <p:ext uri="{BB962C8B-B14F-4D97-AF65-F5344CB8AC3E}">
        <p14:creationId xmlns:p14="http://schemas.microsoft.com/office/powerpoint/2010/main" val="18528396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F1E6CD02-0B9B-4632-A39A-4EBA7822B09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A83A8418-E1C3-3B21-B861-0D87FFBB4E33}"/>
              </a:ext>
            </a:extLst>
          </p:cNvPr>
          <p:cNvSpPr>
            <a:spLocks noGrp="1"/>
          </p:cNvSpPr>
          <p:nvPr>
            <p:ph type="sldNum" sz="quarter" idx="12"/>
          </p:nvPr>
        </p:nvSpPr>
        <p:spPr/>
        <p:txBody>
          <a:bodyPr/>
          <a:lstStyle/>
          <a:p>
            <a:fld id="{3AAA44ED-9197-814F-BA75-E2BCE3B496B8}" type="slidenum">
              <a:rPr lang="en-US" smtClean="0"/>
              <a:t>‹#›</a:t>
            </a:fld>
            <a:endParaRPr lang="en-US"/>
          </a:p>
        </p:txBody>
      </p:sp>
    </p:spTree>
    <p:extLst>
      <p:ext uri="{BB962C8B-B14F-4D97-AF65-F5344CB8AC3E}">
        <p14:creationId xmlns:p14="http://schemas.microsoft.com/office/powerpoint/2010/main" val="604514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D048C-88FB-9DAB-B69C-F79CE23DFD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8E79C2E-0A8E-F4BF-41FF-F8466D8F30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0E0564-2979-781E-8C48-9FCD9E91C6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Footer Placeholder 5">
            <a:extLst>
              <a:ext uri="{FF2B5EF4-FFF2-40B4-BE49-F238E27FC236}">
                <a16:creationId xmlns:a16="http://schemas.microsoft.com/office/drawing/2014/main" id="{14D03DB8-7748-BCFE-AC4A-71263149DCC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B5B92AA-93A2-9CFC-DDE3-5DDF5E08133F}"/>
              </a:ext>
            </a:extLst>
          </p:cNvPr>
          <p:cNvSpPr>
            <a:spLocks noGrp="1"/>
          </p:cNvSpPr>
          <p:nvPr>
            <p:ph type="sldNum" sz="quarter" idx="12"/>
          </p:nvPr>
        </p:nvSpPr>
        <p:spPr/>
        <p:txBody>
          <a:bodyPr/>
          <a:lstStyle/>
          <a:p>
            <a:fld id="{3AAA44ED-9197-814F-BA75-E2BCE3B496B8}" type="slidenum">
              <a:rPr lang="en-US" smtClean="0"/>
              <a:t>‹#›</a:t>
            </a:fld>
            <a:endParaRPr lang="en-US"/>
          </a:p>
        </p:txBody>
      </p:sp>
    </p:spTree>
    <p:extLst>
      <p:ext uri="{BB962C8B-B14F-4D97-AF65-F5344CB8AC3E}">
        <p14:creationId xmlns:p14="http://schemas.microsoft.com/office/powerpoint/2010/main" val="4045054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487F440A-F1C4-C103-10FE-2D874C3C3893}"/>
              </a:ext>
            </a:extLst>
          </p:cNvPr>
          <p:cNvPicPr>
            <a:picLocks noChangeAspect="1"/>
          </p:cNvPicPr>
          <p:nvPr userDrawn="1"/>
        </p:nvPicPr>
        <p:blipFill>
          <a:blip r:embed="rId17"/>
          <a:stretch>
            <a:fillRect/>
          </a:stretch>
        </p:blipFill>
        <p:spPr>
          <a:xfrm>
            <a:off x="0" y="6286500"/>
            <a:ext cx="12192000" cy="571500"/>
          </a:xfrm>
          <a:prstGeom prst="rect">
            <a:avLst/>
          </a:prstGeom>
        </p:spPr>
      </p:pic>
      <p:sp>
        <p:nvSpPr>
          <p:cNvPr id="2" name="Title Placeholder 1">
            <a:extLst>
              <a:ext uri="{FF2B5EF4-FFF2-40B4-BE49-F238E27FC236}">
                <a16:creationId xmlns:a16="http://schemas.microsoft.com/office/drawing/2014/main" id="{D5B5CF38-8E4F-8A27-F588-5A454B63911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D7D1C1-2671-E16F-C122-2058697C4D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714DC6CB-2260-F4CA-D3DC-F26BFB044957}"/>
              </a:ext>
            </a:extLst>
          </p:cNvPr>
          <p:cNvSpPr>
            <a:spLocks noGrp="1"/>
          </p:cNvSpPr>
          <p:nvPr>
            <p:ph type="sldNum" sz="quarter" idx="4"/>
          </p:nvPr>
        </p:nvSpPr>
        <p:spPr>
          <a:xfrm>
            <a:off x="8714927" y="6389687"/>
            <a:ext cx="2743200" cy="365125"/>
          </a:xfrm>
          <a:prstGeom prst="rect">
            <a:avLst/>
          </a:prstGeom>
        </p:spPr>
        <p:txBody>
          <a:bodyPr vert="horz" lIns="91440" tIns="45720" rIns="91440" bIns="45720" rtlCol="0" anchor="ctr"/>
          <a:lstStyle>
            <a:lvl1pPr algn="r">
              <a:defRPr sz="1600" b="1">
                <a:solidFill>
                  <a:schemeClr val="bg1"/>
                </a:solidFill>
              </a:defRPr>
            </a:lvl1pPr>
          </a:lstStyle>
          <a:p>
            <a:fld id="{3AAA44ED-9197-814F-BA75-E2BCE3B496B8}" type="slidenum">
              <a:rPr lang="en-US" smtClean="0"/>
              <a:pPr/>
              <a:t>‹#›</a:t>
            </a:fld>
            <a:endParaRPr lang="en-US"/>
          </a:p>
        </p:txBody>
      </p:sp>
    </p:spTree>
    <p:extLst>
      <p:ext uri="{BB962C8B-B14F-4D97-AF65-F5344CB8AC3E}">
        <p14:creationId xmlns:p14="http://schemas.microsoft.com/office/powerpoint/2010/main" val="406814710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 id="2147483662" r:id="rId14"/>
    <p:sldLayoutId id="2147483663" r:id="rId15"/>
  </p:sldLayoutIdLst>
  <p:txStyles>
    <p:titleStyle>
      <a:lvl1pPr algn="l" defTabSz="914400" rtl="0" eaLnBrk="1" latinLnBrk="0" hangingPunct="1">
        <a:lnSpc>
          <a:spcPct val="90000"/>
        </a:lnSpc>
        <a:spcBef>
          <a:spcPct val="0"/>
        </a:spcBef>
        <a:buNone/>
        <a:defRPr sz="44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hyperlink" Target="mailto:folashade.abiola-banjac@claconnect.com" TargetMode="External"/><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5520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7861B-F89E-420D-906F-EEF5D4831432}"/>
              </a:ext>
            </a:extLst>
          </p:cNvPr>
          <p:cNvSpPr>
            <a:spLocks noGrp="1"/>
          </p:cNvSpPr>
          <p:nvPr>
            <p:ph type="title"/>
          </p:nvPr>
        </p:nvSpPr>
        <p:spPr/>
        <p:txBody>
          <a:bodyPr/>
          <a:lstStyle/>
          <a:p>
            <a:r>
              <a:rPr lang="en-US" dirty="0"/>
              <a:t>Why are Internal Controls Important? </a:t>
            </a:r>
          </a:p>
        </p:txBody>
      </p:sp>
      <p:sp>
        <p:nvSpPr>
          <p:cNvPr id="3" name="Content Placeholder 2">
            <a:extLst>
              <a:ext uri="{FF2B5EF4-FFF2-40B4-BE49-F238E27FC236}">
                <a16:creationId xmlns:a16="http://schemas.microsoft.com/office/drawing/2014/main" id="{489E5B18-1E39-4C97-A9C2-10537BC9AFAB}"/>
              </a:ext>
            </a:extLst>
          </p:cNvPr>
          <p:cNvSpPr>
            <a:spLocks noGrp="1"/>
          </p:cNvSpPr>
          <p:nvPr>
            <p:ph idx="1"/>
          </p:nvPr>
        </p:nvSpPr>
        <p:spPr/>
        <p:txBody>
          <a:bodyPr/>
          <a:lstStyle/>
          <a:p>
            <a:r>
              <a:rPr lang="en-US" dirty="0"/>
              <a:t>Keeps duties separate </a:t>
            </a:r>
          </a:p>
          <a:p>
            <a:r>
              <a:rPr lang="en-US" dirty="0"/>
              <a:t>Improves operational efficiency </a:t>
            </a:r>
          </a:p>
          <a:p>
            <a:r>
              <a:rPr lang="en-US" dirty="0"/>
              <a:t>Mitigates business risk </a:t>
            </a:r>
          </a:p>
          <a:p>
            <a:r>
              <a:rPr lang="en-US" dirty="0"/>
              <a:t>Improves accountability </a:t>
            </a:r>
          </a:p>
          <a:p>
            <a:r>
              <a:rPr lang="en-US" dirty="0"/>
              <a:t>Reduces the risk of asset loss </a:t>
            </a:r>
          </a:p>
          <a:p>
            <a:r>
              <a:rPr lang="en-US" dirty="0"/>
              <a:t>Financial statements are reliable </a:t>
            </a:r>
          </a:p>
          <a:p>
            <a:r>
              <a:rPr lang="en-US" dirty="0"/>
              <a:t>Stabilizes operations </a:t>
            </a:r>
          </a:p>
        </p:txBody>
      </p:sp>
      <p:sp>
        <p:nvSpPr>
          <p:cNvPr id="4" name="Slide Number Placeholder 3">
            <a:extLst>
              <a:ext uri="{FF2B5EF4-FFF2-40B4-BE49-F238E27FC236}">
                <a16:creationId xmlns:a16="http://schemas.microsoft.com/office/drawing/2014/main" id="{DFAC32DA-0B95-4FAC-AF27-18AF5718D464}"/>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10</a:t>
            </a:fld>
            <a:endParaRPr lang="en-US" dirty="0"/>
          </a:p>
        </p:txBody>
      </p:sp>
    </p:spTree>
    <p:extLst>
      <p:ext uri="{BB962C8B-B14F-4D97-AF65-F5344CB8AC3E}">
        <p14:creationId xmlns:p14="http://schemas.microsoft.com/office/powerpoint/2010/main" val="441025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E4FB90-789D-91E4-421A-E701E0E3A018}"/>
              </a:ext>
            </a:extLst>
          </p:cNvPr>
          <p:cNvSpPr>
            <a:spLocks noGrp="1"/>
          </p:cNvSpPr>
          <p:nvPr>
            <p:ph type="title"/>
          </p:nvPr>
        </p:nvSpPr>
        <p:spPr/>
        <p:txBody>
          <a:bodyPr/>
          <a:lstStyle/>
          <a:p>
            <a:r>
              <a:rPr lang="en-US" dirty="0"/>
              <a:t>The Landscape	</a:t>
            </a:r>
          </a:p>
        </p:txBody>
      </p:sp>
      <p:sp>
        <p:nvSpPr>
          <p:cNvPr id="3" name="Content Placeholder 2">
            <a:extLst>
              <a:ext uri="{FF2B5EF4-FFF2-40B4-BE49-F238E27FC236}">
                <a16:creationId xmlns:a16="http://schemas.microsoft.com/office/drawing/2014/main" id="{22D1237A-0922-D39B-0140-73EC2B76D40A}"/>
              </a:ext>
            </a:extLst>
          </p:cNvPr>
          <p:cNvSpPr>
            <a:spLocks noGrp="1"/>
          </p:cNvSpPr>
          <p:nvPr>
            <p:ph idx="1"/>
          </p:nvPr>
        </p:nvSpPr>
        <p:spPr/>
        <p:txBody>
          <a:bodyPr/>
          <a:lstStyle/>
          <a:p>
            <a:r>
              <a:rPr lang="en-US" dirty="0"/>
              <a:t>Types of investigations</a:t>
            </a:r>
          </a:p>
          <a:p>
            <a:pPr lvl="1"/>
            <a:r>
              <a:rPr lang="en-US" dirty="0"/>
              <a:t>Misappropriation of assets</a:t>
            </a:r>
          </a:p>
          <a:p>
            <a:pPr lvl="1"/>
            <a:r>
              <a:rPr lang="en-US" dirty="0"/>
              <a:t>High turnover in key areas (Risk, Finance/Accounting Departments, Board)</a:t>
            </a:r>
          </a:p>
          <a:p>
            <a:pPr lvl="1"/>
            <a:r>
              <a:rPr lang="en-US" dirty="0"/>
              <a:t>Recent merger/acquisition</a:t>
            </a:r>
          </a:p>
          <a:p>
            <a:pPr lvl="1"/>
            <a:endParaRPr lang="en-US" dirty="0"/>
          </a:p>
        </p:txBody>
      </p:sp>
      <p:sp>
        <p:nvSpPr>
          <p:cNvPr id="4" name="Slide Number Placeholder 3">
            <a:extLst>
              <a:ext uri="{FF2B5EF4-FFF2-40B4-BE49-F238E27FC236}">
                <a16:creationId xmlns:a16="http://schemas.microsoft.com/office/drawing/2014/main" id="{3B6924AD-20D2-2663-D92B-7765286AA28D}"/>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11</a:t>
            </a:fld>
            <a:endParaRPr lang="en-US" dirty="0"/>
          </a:p>
        </p:txBody>
      </p:sp>
    </p:spTree>
    <p:extLst>
      <p:ext uri="{BB962C8B-B14F-4D97-AF65-F5344CB8AC3E}">
        <p14:creationId xmlns:p14="http://schemas.microsoft.com/office/powerpoint/2010/main" val="2584954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99CC-0E8F-392B-ABB7-3E9CC1639992}"/>
              </a:ext>
            </a:extLst>
          </p:cNvPr>
          <p:cNvSpPr>
            <a:spLocks noGrp="1"/>
          </p:cNvSpPr>
          <p:nvPr>
            <p:ph type="title"/>
          </p:nvPr>
        </p:nvSpPr>
        <p:spPr/>
        <p:txBody>
          <a:bodyPr/>
          <a:lstStyle/>
          <a:p>
            <a:r>
              <a:rPr lang="en-US" dirty="0"/>
              <a:t>What am I seeing when I investigate?</a:t>
            </a:r>
          </a:p>
        </p:txBody>
      </p:sp>
      <p:sp>
        <p:nvSpPr>
          <p:cNvPr id="3" name="Content Placeholder 2">
            <a:extLst>
              <a:ext uri="{FF2B5EF4-FFF2-40B4-BE49-F238E27FC236}">
                <a16:creationId xmlns:a16="http://schemas.microsoft.com/office/drawing/2014/main" id="{AD23D9DE-E034-5000-BA67-0A3552E482B6}"/>
              </a:ext>
            </a:extLst>
          </p:cNvPr>
          <p:cNvSpPr>
            <a:spLocks noGrp="1"/>
          </p:cNvSpPr>
          <p:nvPr>
            <p:ph idx="1"/>
          </p:nvPr>
        </p:nvSpPr>
        <p:spPr/>
        <p:txBody>
          <a:bodyPr/>
          <a:lstStyle/>
          <a:p>
            <a:r>
              <a:rPr lang="en-US" dirty="0"/>
              <a:t>Technology gaps</a:t>
            </a:r>
          </a:p>
          <a:p>
            <a:r>
              <a:rPr lang="en-US" dirty="0"/>
              <a:t>Training gaps</a:t>
            </a:r>
          </a:p>
          <a:p>
            <a:r>
              <a:rPr lang="en-US" dirty="0"/>
              <a:t>Silos </a:t>
            </a:r>
          </a:p>
        </p:txBody>
      </p:sp>
      <p:sp>
        <p:nvSpPr>
          <p:cNvPr id="4" name="Slide Number Placeholder 3">
            <a:extLst>
              <a:ext uri="{FF2B5EF4-FFF2-40B4-BE49-F238E27FC236}">
                <a16:creationId xmlns:a16="http://schemas.microsoft.com/office/drawing/2014/main" id="{68E9B911-8128-E0E2-627A-E7D3E7EF9314}"/>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12</a:t>
            </a:fld>
            <a:endParaRPr lang="en-US" dirty="0"/>
          </a:p>
        </p:txBody>
      </p:sp>
    </p:spTree>
    <p:extLst>
      <p:ext uri="{BB962C8B-B14F-4D97-AF65-F5344CB8AC3E}">
        <p14:creationId xmlns:p14="http://schemas.microsoft.com/office/powerpoint/2010/main" val="2945371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446F5-3F46-A432-3727-3C79D5295802}"/>
              </a:ext>
            </a:extLst>
          </p:cNvPr>
          <p:cNvSpPr>
            <a:spLocks noGrp="1"/>
          </p:cNvSpPr>
          <p:nvPr>
            <p:ph type="title"/>
          </p:nvPr>
        </p:nvSpPr>
        <p:spPr/>
        <p:txBody>
          <a:bodyPr/>
          <a:lstStyle/>
          <a:p>
            <a:r>
              <a:rPr lang="en-US" dirty="0">
                <a:latin typeface="Calibri"/>
                <a:cs typeface="Calibri"/>
              </a:rPr>
              <a:t>Polling Question </a:t>
            </a:r>
            <a:endParaRPr lang="en-US" dirty="0"/>
          </a:p>
        </p:txBody>
      </p:sp>
      <p:sp>
        <p:nvSpPr>
          <p:cNvPr id="3" name="Content Placeholder 2">
            <a:extLst>
              <a:ext uri="{FF2B5EF4-FFF2-40B4-BE49-F238E27FC236}">
                <a16:creationId xmlns:a16="http://schemas.microsoft.com/office/drawing/2014/main" id="{A1984BDC-990C-8C03-7A4A-F14E3318D9B7}"/>
              </a:ext>
            </a:extLst>
          </p:cNvPr>
          <p:cNvSpPr>
            <a:spLocks noGrp="1"/>
          </p:cNvSpPr>
          <p:nvPr>
            <p:ph idx="1"/>
          </p:nvPr>
        </p:nvSpPr>
        <p:spPr/>
        <p:txBody>
          <a:bodyPr/>
          <a:lstStyle/>
          <a:p>
            <a:r>
              <a:rPr lang="en-US" dirty="0">
                <a:latin typeface="Calibri"/>
                <a:cs typeface="Calibri"/>
              </a:rPr>
              <a:t>Should IT profiles be reviewed annually?</a:t>
            </a:r>
          </a:p>
          <a:p>
            <a:pPr lvl="1"/>
            <a:r>
              <a:rPr lang="en-US" b="1" dirty="0">
                <a:latin typeface="Calibri"/>
                <a:cs typeface="Calibri"/>
              </a:rPr>
              <a:t>Yes or No</a:t>
            </a:r>
            <a:endParaRPr lang="en-US" b="1" dirty="0"/>
          </a:p>
          <a:p>
            <a:pPr marL="457189" lvl="1" indent="0">
              <a:buNone/>
            </a:pPr>
            <a:endParaRPr lang="en-US" b="1" dirty="0"/>
          </a:p>
        </p:txBody>
      </p:sp>
      <p:sp>
        <p:nvSpPr>
          <p:cNvPr id="4" name="Slide Number Placeholder 3">
            <a:extLst>
              <a:ext uri="{FF2B5EF4-FFF2-40B4-BE49-F238E27FC236}">
                <a16:creationId xmlns:a16="http://schemas.microsoft.com/office/drawing/2014/main" id="{1809DFFE-34DD-1D3B-CB82-5CEDD0C76261}"/>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13</a:t>
            </a:fld>
            <a:endParaRPr lang="en-US" dirty="0"/>
          </a:p>
        </p:txBody>
      </p:sp>
    </p:spTree>
    <p:extLst>
      <p:ext uri="{BB962C8B-B14F-4D97-AF65-F5344CB8AC3E}">
        <p14:creationId xmlns:p14="http://schemas.microsoft.com/office/powerpoint/2010/main" val="3816500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AEC9B-4A9E-81F0-3BFB-CA652B5A8F30}"/>
              </a:ext>
            </a:extLst>
          </p:cNvPr>
          <p:cNvSpPr>
            <a:spLocks noGrp="1"/>
          </p:cNvSpPr>
          <p:nvPr>
            <p:ph type="title"/>
          </p:nvPr>
        </p:nvSpPr>
        <p:spPr/>
        <p:txBody>
          <a:bodyPr/>
          <a:lstStyle/>
          <a:p>
            <a:r>
              <a:rPr lang="en-US" dirty="0">
                <a:latin typeface="Calibri"/>
                <a:cs typeface="Calibri"/>
              </a:rPr>
              <a:t>Polling Question </a:t>
            </a:r>
            <a:endParaRPr lang="en-US" dirty="0"/>
          </a:p>
        </p:txBody>
      </p:sp>
      <p:sp>
        <p:nvSpPr>
          <p:cNvPr id="3" name="Content Placeholder 2">
            <a:extLst>
              <a:ext uri="{FF2B5EF4-FFF2-40B4-BE49-F238E27FC236}">
                <a16:creationId xmlns:a16="http://schemas.microsoft.com/office/drawing/2014/main" id="{2C2A8A07-513E-C235-762F-30595C5B0B0D}"/>
              </a:ext>
            </a:extLst>
          </p:cNvPr>
          <p:cNvSpPr>
            <a:spLocks noGrp="1"/>
          </p:cNvSpPr>
          <p:nvPr>
            <p:ph idx="1"/>
          </p:nvPr>
        </p:nvSpPr>
        <p:spPr/>
        <p:txBody>
          <a:bodyPr/>
          <a:lstStyle/>
          <a:p>
            <a:r>
              <a:rPr lang="en-US" dirty="0">
                <a:latin typeface="Calibri"/>
                <a:cs typeface="Calibri"/>
              </a:rPr>
              <a:t>Do gaps in IT profiles potentially play a role in forensic investigations?</a:t>
            </a:r>
          </a:p>
          <a:p>
            <a:pPr lvl="1"/>
            <a:r>
              <a:rPr lang="en-US" b="1" dirty="0">
                <a:latin typeface="Calibri"/>
                <a:cs typeface="Calibri"/>
              </a:rPr>
              <a:t>Yes or No</a:t>
            </a:r>
            <a:endParaRPr lang="en-US" dirty="0">
              <a:latin typeface="Calibri"/>
              <a:cs typeface="Calibri"/>
            </a:endParaRPr>
          </a:p>
        </p:txBody>
      </p:sp>
      <p:sp>
        <p:nvSpPr>
          <p:cNvPr id="4" name="Slide Number Placeholder 3">
            <a:extLst>
              <a:ext uri="{FF2B5EF4-FFF2-40B4-BE49-F238E27FC236}">
                <a16:creationId xmlns:a16="http://schemas.microsoft.com/office/drawing/2014/main" id="{F57F6668-310F-893E-807B-37F551A036EF}"/>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14</a:t>
            </a:fld>
            <a:endParaRPr lang="en-US" dirty="0"/>
          </a:p>
        </p:txBody>
      </p:sp>
    </p:spTree>
    <p:extLst>
      <p:ext uri="{BB962C8B-B14F-4D97-AF65-F5344CB8AC3E}">
        <p14:creationId xmlns:p14="http://schemas.microsoft.com/office/powerpoint/2010/main" val="312120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4B20D-C936-4D8C-8DBC-D1896E2FFA0E}"/>
              </a:ext>
            </a:extLst>
          </p:cNvPr>
          <p:cNvSpPr>
            <a:spLocks noGrp="1"/>
          </p:cNvSpPr>
          <p:nvPr>
            <p:ph type="title"/>
          </p:nvPr>
        </p:nvSpPr>
        <p:spPr/>
        <p:txBody>
          <a:bodyPr/>
          <a:lstStyle/>
          <a:p>
            <a:r>
              <a:rPr lang="en-US" dirty="0"/>
              <a:t>How can you ensure internal controls are working?</a:t>
            </a:r>
          </a:p>
        </p:txBody>
      </p:sp>
      <p:sp>
        <p:nvSpPr>
          <p:cNvPr id="3" name="Content Placeholder 2">
            <a:extLst>
              <a:ext uri="{FF2B5EF4-FFF2-40B4-BE49-F238E27FC236}">
                <a16:creationId xmlns:a16="http://schemas.microsoft.com/office/drawing/2014/main" id="{BDD537D7-EDF6-421D-BEBC-85B741F2255A}"/>
              </a:ext>
            </a:extLst>
          </p:cNvPr>
          <p:cNvSpPr>
            <a:spLocks noGrp="1"/>
          </p:cNvSpPr>
          <p:nvPr>
            <p:ph idx="1"/>
          </p:nvPr>
        </p:nvSpPr>
        <p:spPr/>
        <p:txBody>
          <a:bodyPr/>
          <a:lstStyle/>
          <a:p>
            <a:r>
              <a:rPr lang="en-US" dirty="0"/>
              <a:t>Review controls access in your accounting system.</a:t>
            </a:r>
          </a:p>
          <a:p>
            <a:r>
              <a:rPr lang="en-US" dirty="0"/>
              <a:t>Identify and fix any duplicative logins</a:t>
            </a:r>
          </a:p>
          <a:p>
            <a:r>
              <a:rPr lang="en-US" dirty="0"/>
              <a:t>Determine whether one employee has the ability to initiate and complete requests. i.e. enter and post journal entries.</a:t>
            </a:r>
          </a:p>
          <a:p>
            <a:endParaRPr lang="en-US" dirty="0"/>
          </a:p>
        </p:txBody>
      </p:sp>
      <p:sp>
        <p:nvSpPr>
          <p:cNvPr id="4" name="Slide Number Placeholder 3">
            <a:extLst>
              <a:ext uri="{FF2B5EF4-FFF2-40B4-BE49-F238E27FC236}">
                <a16:creationId xmlns:a16="http://schemas.microsoft.com/office/drawing/2014/main" id="{51C5132A-EB0C-49E4-AA99-F251686A849A}"/>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15</a:t>
            </a:fld>
            <a:endParaRPr lang="en-US" dirty="0"/>
          </a:p>
        </p:txBody>
      </p:sp>
    </p:spTree>
    <p:extLst>
      <p:ext uri="{BB962C8B-B14F-4D97-AF65-F5344CB8AC3E}">
        <p14:creationId xmlns:p14="http://schemas.microsoft.com/office/powerpoint/2010/main" val="2170253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5CF4C-151D-D357-C47F-9D6139AF8B18}"/>
              </a:ext>
            </a:extLst>
          </p:cNvPr>
          <p:cNvSpPr>
            <a:spLocks noGrp="1"/>
          </p:cNvSpPr>
          <p:nvPr>
            <p:ph type="title"/>
          </p:nvPr>
        </p:nvSpPr>
        <p:spPr/>
        <p:txBody>
          <a:bodyPr/>
          <a:lstStyle/>
          <a:p>
            <a:r>
              <a:rPr lang="en-US" dirty="0">
                <a:latin typeface="Calibri"/>
                <a:cs typeface="Calibri"/>
              </a:rPr>
              <a:t>Polling Question 6</a:t>
            </a:r>
            <a:endParaRPr lang="en-US" dirty="0"/>
          </a:p>
        </p:txBody>
      </p:sp>
      <p:sp>
        <p:nvSpPr>
          <p:cNvPr id="3" name="Content Placeholder 2">
            <a:extLst>
              <a:ext uri="{FF2B5EF4-FFF2-40B4-BE49-F238E27FC236}">
                <a16:creationId xmlns:a16="http://schemas.microsoft.com/office/drawing/2014/main" id="{E8FC6A5B-2A25-1EB5-A6D3-8A33E41FBDBB}"/>
              </a:ext>
            </a:extLst>
          </p:cNvPr>
          <p:cNvSpPr>
            <a:spLocks noGrp="1"/>
          </p:cNvSpPr>
          <p:nvPr>
            <p:ph idx="1"/>
          </p:nvPr>
        </p:nvSpPr>
        <p:spPr/>
        <p:txBody>
          <a:bodyPr/>
          <a:lstStyle/>
          <a:p>
            <a:r>
              <a:rPr lang="en-US" dirty="0">
                <a:latin typeface="Calibri"/>
                <a:cs typeface="Calibri"/>
              </a:rPr>
              <a:t>Can culture impact the forensic risk of an organization?</a:t>
            </a:r>
          </a:p>
          <a:p>
            <a:pPr lvl="1"/>
            <a:r>
              <a:rPr lang="en-US" b="1" dirty="0">
                <a:latin typeface="Calibri"/>
                <a:cs typeface="Calibri"/>
              </a:rPr>
              <a:t>Yes or No</a:t>
            </a:r>
            <a:endParaRPr lang="en-US" dirty="0"/>
          </a:p>
        </p:txBody>
      </p:sp>
      <p:sp>
        <p:nvSpPr>
          <p:cNvPr id="4" name="Slide Number Placeholder 3">
            <a:extLst>
              <a:ext uri="{FF2B5EF4-FFF2-40B4-BE49-F238E27FC236}">
                <a16:creationId xmlns:a16="http://schemas.microsoft.com/office/drawing/2014/main" id="{4001E49F-FAC0-C3C6-E66E-ADB37EC17059}"/>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16</a:t>
            </a:fld>
            <a:endParaRPr lang="en-US" dirty="0"/>
          </a:p>
        </p:txBody>
      </p:sp>
    </p:spTree>
    <p:extLst>
      <p:ext uri="{BB962C8B-B14F-4D97-AF65-F5344CB8AC3E}">
        <p14:creationId xmlns:p14="http://schemas.microsoft.com/office/powerpoint/2010/main" val="2737832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029784" y="3208868"/>
            <a:ext cx="10132432" cy="1202267"/>
          </a:xfrm>
        </p:spPr>
        <p:txBody>
          <a:bodyPr wrap="square" anchor="t">
            <a:noAutofit/>
          </a:bodyPr>
          <a:lstStyle/>
          <a:p>
            <a:r>
              <a:rPr lang="en-US" dirty="0"/>
              <a:t>Academic fraud case</a:t>
            </a:r>
          </a:p>
          <a:p>
            <a:r>
              <a:rPr lang="en-US" dirty="0"/>
              <a:t>Athletics scandal</a:t>
            </a:r>
          </a:p>
          <a:p>
            <a:r>
              <a:rPr lang="en-US" dirty="0"/>
              <a:t>Internal control failures and cultural red flags</a:t>
            </a:r>
          </a:p>
        </p:txBody>
      </p:sp>
      <p:sp>
        <p:nvSpPr>
          <p:cNvPr id="2" name="Title 1"/>
          <p:cNvSpPr>
            <a:spLocks noGrp="1"/>
          </p:cNvSpPr>
          <p:nvPr>
            <p:ph type="ctrTitle"/>
          </p:nvPr>
        </p:nvSpPr>
        <p:spPr>
          <a:xfrm>
            <a:off x="1029784" y="1507069"/>
            <a:ext cx="10132432" cy="1608665"/>
          </a:xfrm>
        </p:spPr>
        <p:txBody>
          <a:bodyPr/>
          <a:lstStyle/>
          <a:p>
            <a:r>
              <a:rPr lang="en-US" dirty="0"/>
              <a:t>Case Studies in Higher Education</a:t>
            </a:r>
          </a:p>
        </p:txBody>
      </p:sp>
      <p:sp>
        <p:nvSpPr>
          <p:cNvPr id="7" name="Text Placeholder 6">
            <a:extLst>
              <a:ext uri="{FF2B5EF4-FFF2-40B4-BE49-F238E27FC236}">
                <a16:creationId xmlns:a16="http://schemas.microsoft.com/office/drawing/2014/main" id="{9EAC7058-DA04-C9A3-2A76-C90691DC81C2}"/>
              </a:ext>
            </a:extLst>
          </p:cNvPr>
          <p:cNvSpPr>
            <a:spLocks noGrp="1"/>
          </p:cNvSpPr>
          <p:nvPr>
            <p:ph type="body" sz="quarter" idx="10"/>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3117"/>
            <a:ext cx="10972800" cy="914400"/>
          </a:xfrm>
        </p:spPr>
        <p:txBody>
          <a:bodyPr wrap="square" anchor="ctr">
            <a:noAutofit/>
          </a:bodyPr>
          <a:lstStyle/>
          <a:p>
            <a:r>
              <a:rPr lang="en-US" dirty="0"/>
              <a:t>Detection and Prevention Strategies</a:t>
            </a:r>
          </a:p>
        </p:txBody>
      </p:sp>
      <p:sp>
        <p:nvSpPr>
          <p:cNvPr id="25" name="Slide Number Placeholder 3">
            <a:extLst>
              <a:ext uri="{FF2B5EF4-FFF2-40B4-BE49-F238E27FC236}">
                <a16:creationId xmlns:a16="http://schemas.microsoft.com/office/drawing/2014/main" id="{48D171F9-AD44-33F8-2310-01A1AD63E803}"/>
              </a:ext>
            </a:extLst>
          </p:cNvPr>
          <p:cNvSpPr>
            <a:spLocks noGrp="1"/>
          </p:cNvSpPr>
          <p:nvPr>
            <p:ph type="sldNum" sz="quarter" idx="4"/>
          </p:nvPr>
        </p:nvSpPr>
        <p:spPr>
          <a:xfrm>
            <a:off x="8572280" y="4670591"/>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800"/>
              </a:spcAft>
            </a:pPr>
            <a:fld id="{6DAB3F6F-6A30-410C-8DAB-3E7769D71CBC}" type="slidenum">
              <a:rPr lang="en-US" smtClean="0"/>
              <a:pPr>
                <a:spcAft>
                  <a:spcPts val="800"/>
                </a:spcAft>
              </a:pPr>
              <a:t>18</a:t>
            </a:fld>
            <a:endParaRPr lang="en-US"/>
          </a:p>
        </p:txBody>
      </p:sp>
      <p:sp>
        <p:nvSpPr>
          <p:cNvPr id="12" name="Slide Number Placeholder 3" hidden="1">
            <a:extLst>
              <a:ext uri="{FF2B5EF4-FFF2-40B4-BE49-F238E27FC236}">
                <a16:creationId xmlns:a16="http://schemas.microsoft.com/office/drawing/2014/main" id="{B1AAF6DE-9861-1CE8-B33A-AA96623ACCC4}"/>
              </a:ext>
            </a:extLst>
          </p:cNvPr>
          <p:cNvSpPr>
            <a:spLocks noGrp="1"/>
          </p:cNvSpPr>
          <p:nvPr>
            <p:ph type="sldNum" sz="quarter" idx="4294967295"/>
          </p:nvPr>
        </p:nvSpPr>
        <p:spPr>
          <a:xfrm>
            <a:off x="11429707" y="6227455"/>
            <a:ext cx="527709" cy="457200"/>
          </a:xfrm>
        </p:spPr>
        <p:txBody>
          <a:bodyPr/>
          <a:lstStyle/>
          <a:p>
            <a:pPr>
              <a:spcAft>
                <a:spcPts val="800"/>
              </a:spcAft>
            </a:pPr>
            <a:fld id="{6DAB3F6F-6A30-410C-8DAB-3E7769D71CBC}" type="slidenum">
              <a:rPr lang="en-US" smtClean="0"/>
              <a:pPr>
                <a:spcAft>
                  <a:spcPts val="800"/>
                </a:spcAft>
              </a:pPr>
              <a:t>18</a:t>
            </a:fld>
            <a:endParaRPr lang="en-US"/>
          </a:p>
        </p:txBody>
      </p:sp>
      <p:graphicFrame>
        <p:nvGraphicFramePr>
          <p:cNvPr id="14" name="Content Placeholder 2">
            <a:extLst>
              <a:ext uri="{FF2B5EF4-FFF2-40B4-BE49-F238E27FC236}">
                <a16:creationId xmlns:a16="http://schemas.microsoft.com/office/drawing/2014/main" id="{2E4086B1-D576-C440-947A-96BDEC9B1A8D}"/>
              </a:ext>
            </a:extLst>
          </p:cNvPr>
          <p:cNvGraphicFramePr>
            <a:graphicFrameLocks noGrp="1"/>
          </p:cNvGraphicFramePr>
          <p:nvPr>
            <p:ph idx="1"/>
          </p:nvPr>
        </p:nvGraphicFramePr>
        <p:xfrm>
          <a:off x="609600" y="1072896"/>
          <a:ext cx="10972800" cy="4896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A68F8-F049-E8C6-0465-E868EC4A9EE5}"/>
              </a:ext>
            </a:extLst>
          </p:cNvPr>
          <p:cNvSpPr>
            <a:spLocks noGrp="1"/>
          </p:cNvSpPr>
          <p:nvPr>
            <p:ph type="title"/>
          </p:nvPr>
        </p:nvSpPr>
        <p:spPr>
          <a:xfrm>
            <a:off x="609600" y="193117"/>
            <a:ext cx="10972800" cy="914400"/>
          </a:xfrm>
        </p:spPr>
        <p:txBody>
          <a:bodyPr wrap="square" anchor="ctr">
            <a:noAutofit/>
          </a:bodyPr>
          <a:lstStyle/>
          <a:p>
            <a:r>
              <a:rPr lang="en-US" dirty="0"/>
              <a:t>Promote a Culture of Ethical Behavior and Accountability Within the Institution</a:t>
            </a:r>
          </a:p>
        </p:txBody>
      </p:sp>
      <p:graphicFrame>
        <p:nvGraphicFramePr>
          <p:cNvPr id="6" name="Content Placeholder 2">
            <a:extLst>
              <a:ext uri="{FF2B5EF4-FFF2-40B4-BE49-F238E27FC236}">
                <a16:creationId xmlns:a16="http://schemas.microsoft.com/office/drawing/2014/main" id="{22B6B2A3-3317-98F0-E777-3912E7F5A302}"/>
              </a:ext>
            </a:extLst>
          </p:cNvPr>
          <p:cNvGraphicFramePr>
            <a:graphicFrameLocks noGrp="1"/>
          </p:cNvGraphicFramePr>
          <p:nvPr>
            <p:ph idx="1"/>
          </p:nvPr>
        </p:nvGraphicFramePr>
        <p:xfrm>
          <a:off x="609600" y="1250423"/>
          <a:ext cx="10972800" cy="4896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E24D8D35-DE45-E343-5F16-87061DADA11E}"/>
              </a:ext>
            </a:extLst>
          </p:cNvPr>
          <p:cNvSpPr>
            <a:spLocks noGrp="1"/>
          </p:cNvSpPr>
          <p:nvPr>
            <p:ph type="sldNum" sz="quarter" idx="4"/>
          </p:nvPr>
        </p:nvSpPr>
        <p:spPr>
          <a:xfrm>
            <a:off x="8572280" y="4670591"/>
            <a:ext cx="395782" cy="342900"/>
          </a:xfrm>
          <a:prstGeom prst="rect">
            <a:avLst/>
          </a:prstGeom>
        </p:spPr>
        <p:txBody>
          <a:bodyPr wrap="square" anchor="ctr" anchorCtr="0">
            <a:noAutofit/>
          </a:bodyPr>
          <a:lstStyle>
            <a:defPPr>
              <a:defRPr lang="en-US"/>
            </a:defPPr>
            <a:lvl1pPr marL="0" algn="r" defTabSz="914400" rtl="0" eaLnBrk="1" latinLnBrk="0" hangingPunct="1">
              <a:defRPr sz="8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AB3F6F-6A30-410C-8DAB-3E7769D71CBC}" type="slidenum">
              <a:rPr lang="en-US" smtClean="0"/>
              <a:pPr/>
              <a:t>19</a:t>
            </a:fld>
            <a:endParaRPr lang="en-US"/>
          </a:p>
        </p:txBody>
      </p:sp>
    </p:spTree>
    <p:extLst>
      <p:ext uri="{BB962C8B-B14F-4D97-AF65-F5344CB8AC3E}">
        <p14:creationId xmlns:p14="http://schemas.microsoft.com/office/powerpoint/2010/main" val="4051192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0FA60-F92B-AE19-D264-2C7E5AB71419}"/>
              </a:ext>
            </a:extLst>
          </p:cNvPr>
          <p:cNvSpPr>
            <a:spLocks noGrp="1"/>
          </p:cNvSpPr>
          <p:nvPr>
            <p:ph type="ctrTitle"/>
          </p:nvPr>
        </p:nvSpPr>
        <p:spPr>
          <a:xfrm>
            <a:off x="1029784" y="434348"/>
            <a:ext cx="10132432" cy="884101"/>
          </a:xfrm>
        </p:spPr>
        <p:txBody>
          <a:bodyPr wrap="square" anchor="b">
            <a:noAutofit/>
          </a:bodyPr>
          <a:lstStyle/>
          <a:p>
            <a:pPr>
              <a:lnSpc>
                <a:spcPct val="90000"/>
              </a:lnSpc>
            </a:pPr>
            <a:r>
              <a:rPr lang="en-US" dirty="0"/>
              <a:t>Learning Objectives</a:t>
            </a:r>
          </a:p>
        </p:txBody>
      </p:sp>
      <p:sp>
        <p:nvSpPr>
          <p:cNvPr id="23" name="Text Placeholder 3">
            <a:extLst>
              <a:ext uri="{FF2B5EF4-FFF2-40B4-BE49-F238E27FC236}">
                <a16:creationId xmlns:a16="http://schemas.microsoft.com/office/drawing/2014/main" id="{5C942EE2-06EE-F65C-F514-79DEE8C6E024}"/>
              </a:ext>
            </a:extLst>
          </p:cNvPr>
          <p:cNvSpPr>
            <a:spLocks noGrp="1"/>
          </p:cNvSpPr>
          <p:nvPr>
            <p:ph type="body" sz="quarter" idx="10"/>
          </p:nvPr>
        </p:nvSpPr>
        <p:spPr>
          <a:xfrm>
            <a:off x="1964268" y="5804244"/>
            <a:ext cx="7710997" cy="702733"/>
          </a:xfrm>
        </p:spPr>
        <p:txBody>
          <a:bodyPr/>
          <a:lstStyle/>
          <a:p>
            <a:endParaRPr lang="en-US"/>
          </a:p>
        </p:txBody>
      </p:sp>
      <p:sp>
        <p:nvSpPr>
          <p:cNvPr id="4" name="Slide Number Placeholder 3" hidden="1">
            <a:extLst>
              <a:ext uri="{FF2B5EF4-FFF2-40B4-BE49-F238E27FC236}">
                <a16:creationId xmlns:a16="http://schemas.microsoft.com/office/drawing/2014/main" id="{CD917569-050A-38B4-11B7-C90DF088ACBB}"/>
              </a:ext>
            </a:extLst>
          </p:cNvPr>
          <p:cNvSpPr>
            <a:spLocks noGrp="1"/>
          </p:cNvSpPr>
          <p:nvPr>
            <p:ph type="sldNum" sz="quarter" idx="4294967295"/>
          </p:nvPr>
        </p:nvSpPr>
        <p:spPr>
          <a:xfrm>
            <a:off x="11429707" y="6227455"/>
            <a:ext cx="527709" cy="457200"/>
          </a:xfrm>
        </p:spPr>
        <p:txBody>
          <a:bodyPr/>
          <a:lstStyle/>
          <a:p>
            <a:pPr>
              <a:spcAft>
                <a:spcPts val="800"/>
              </a:spcAft>
            </a:pPr>
            <a:fld id="{6DAB3F6F-6A30-410C-8DAB-3E7769D71CBC}" type="slidenum">
              <a:rPr lang="en-US" smtClean="0"/>
              <a:pPr>
                <a:spcAft>
                  <a:spcPts val="800"/>
                </a:spcAft>
              </a:pPr>
              <a:t>2</a:t>
            </a:fld>
            <a:endParaRPr lang="en-US"/>
          </a:p>
        </p:txBody>
      </p:sp>
      <p:graphicFrame>
        <p:nvGraphicFramePr>
          <p:cNvPr id="18" name="Content Placeholder 2">
            <a:extLst>
              <a:ext uri="{FF2B5EF4-FFF2-40B4-BE49-F238E27FC236}">
                <a16:creationId xmlns:a16="http://schemas.microsoft.com/office/drawing/2014/main" id="{119A557D-2C5B-FD49-54C4-D270C3C2C5AF}"/>
              </a:ext>
            </a:extLst>
          </p:cNvPr>
          <p:cNvGraphicFramePr>
            <a:graphicFrameLocks noGrp="1"/>
          </p:cNvGraphicFramePr>
          <p:nvPr>
            <p:ph sz="quarter" idx="11"/>
          </p:nvPr>
        </p:nvGraphicFramePr>
        <p:xfrm>
          <a:off x="1029783" y="1421907"/>
          <a:ext cx="10132431" cy="35041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90989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BC858-AFF0-73D4-5101-5933B8E520E0}"/>
              </a:ext>
            </a:extLst>
          </p:cNvPr>
          <p:cNvSpPr>
            <a:spLocks noGrp="1"/>
          </p:cNvSpPr>
          <p:nvPr>
            <p:ph type="title"/>
          </p:nvPr>
        </p:nvSpPr>
        <p:spPr/>
        <p:txBody>
          <a:bodyPr/>
          <a:lstStyle/>
          <a:p>
            <a:r>
              <a:rPr lang="en-US" dirty="0"/>
              <a:t>How can I help?</a:t>
            </a:r>
          </a:p>
        </p:txBody>
      </p:sp>
      <p:sp>
        <p:nvSpPr>
          <p:cNvPr id="3" name="Content Placeholder 2">
            <a:extLst>
              <a:ext uri="{FF2B5EF4-FFF2-40B4-BE49-F238E27FC236}">
                <a16:creationId xmlns:a16="http://schemas.microsoft.com/office/drawing/2014/main" id="{8347CB8B-09C8-AA14-1EE7-E0288E057759}"/>
              </a:ext>
            </a:extLst>
          </p:cNvPr>
          <p:cNvSpPr>
            <a:spLocks noGrp="1"/>
          </p:cNvSpPr>
          <p:nvPr>
            <p:ph idx="1"/>
          </p:nvPr>
        </p:nvSpPr>
        <p:spPr/>
        <p:txBody>
          <a:bodyPr/>
          <a:lstStyle/>
          <a:p>
            <a:r>
              <a:rPr lang="en-US" dirty="0"/>
              <a:t>Proactive Approach</a:t>
            </a:r>
          </a:p>
          <a:p>
            <a:pPr lvl="1"/>
            <a:r>
              <a:rPr lang="en-US" dirty="0"/>
              <a:t>Fraud Risk Assessments</a:t>
            </a:r>
          </a:p>
          <a:p>
            <a:pPr lvl="1"/>
            <a:r>
              <a:rPr lang="en-US" dirty="0"/>
              <a:t>Anti-Fraud training</a:t>
            </a:r>
          </a:p>
          <a:p>
            <a:pPr lvl="1"/>
            <a:r>
              <a:rPr lang="en-US" dirty="0"/>
              <a:t>Ethics training</a:t>
            </a:r>
          </a:p>
          <a:p>
            <a:pPr lvl="1"/>
            <a:r>
              <a:rPr lang="en-US" dirty="0"/>
              <a:t>Internal controls assessments</a:t>
            </a:r>
          </a:p>
          <a:p>
            <a:r>
              <a:rPr lang="en-US" dirty="0"/>
              <a:t>Reactive Approach</a:t>
            </a:r>
          </a:p>
          <a:p>
            <a:pPr lvl="1"/>
            <a:r>
              <a:rPr lang="en-US" dirty="0"/>
              <a:t>Forensic Investigation</a:t>
            </a:r>
          </a:p>
          <a:p>
            <a:pPr lvl="1"/>
            <a:r>
              <a:rPr lang="en-US" dirty="0"/>
              <a:t>Internal Investigation</a:t>
            </a:r>
          </a:p>
        </p:txBody>
      </p:sp>
      <p:sp>
        <p:nvSpPr>
          <p:cNvPr id="4" name="Slide Number Placeholder 3">
            <a:extLst>
              <a:ext uri="{FF2B5EF4-FFF2-40B4-BE49-F238E27FC236}">
                <a16:creationId xmlns:a16="http://schemas.microsoft.com/office/drawing/2014/main" id="{4BBC09FC-6389-E1C8-B0AC-91FEA176006B}"/>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20</a:t>
            </a:fld>
            <a:endParaRPr lang="en-US" dirty="0"/>
          </a:p>
        </p:txBody>
      </p:sp>
    </p:spTree>
    <p:extLst>
      <p:ext uri="{BB962C8B-B14F-4D97-AF65-F5344CB8AC3E}">
        <p14:creationId xmlns:p14="http://schemas.microsoft.com/office/powerpoint/2010/main" val="42006026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A99A29B-6584-74A5-92A4-A9F29154BEC4}"/>
              </a:ext>
            </a:extLst>
          </p:cNvPr>
          <p:cNvSpPr>
            <a:spLocks noGrp="1"/>
          </p:cNvSpPr>
          <p:nvPr>
            <p:ph type="body" sz="quarter" idx="10"/>
          </p:nvPr>
        </p:nvSpPr>
        <p:spPr/>
        <p:txBody>
          <a:bodyPr/>
          <a:lstStyle/>
          <a:p>
            <a:endParaRPr lang="en-US"/>
          </a:p>
        </p:txBody>
      </p:sp>
      <p:sp>
        <p:nvSpPr>
          <p:cNvPr id="2" name="Title 1"/>
          <p:cNvSpPr>
            <a:spLocks noGrp="1"/>
          </p:cNvSpPr>
          <p:nvPr>
            <p:ph type="ctrTitle"/>
          </p:nvPr>
        </p:nvSpPr>
        <p:spPr/>
        <p:txBody>
          <a:bodyPr/>
          <a:lstStyle/>
          <a:p>
            <a:r>
              <a:rPr dirty="0"/>
              <a:t>Closing </a:t>
            </a:r>
            <a:r>
              <a:rPr lang="en-US" dirty="0"/>
              <a:t>and</a:t>
            </a:r>
            <a:r>
              <a:rPr dirty="0"/>
              <a:t> Resources</a:t>
            </a:r>
          </a:p>
        </p:txBody>
      </p:sp>
      <p:sp>
        <p:nvSpPr>
          <p:cNvPr id="3" name="Content Placeholder 2"/>
          <p:cNvSpPr>
            <a:spLocks noGrp="1"/>
          </p:cNvSpPr>
          <p:nvPr>
            <p:ph type="subTitle" idx="1"/>
          </p:nvPr>
        </p:nvSpPr>
        <p:spPr/>
        <p:txBody>
          <a:bodyPr/>
          <a:lstStyle/>
          <a:p>
            <a:r>
              <a:rPr dirty="0"/>
              <a:t>Recap of key takeaways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2ACA1D1-78FE-0631-A260-A711503924DF}"/>
              </a:ext>
            </a:extLst>
          </p:cNvPr>
          <p:cNvSpPr>
            <a:spLocks noGrp="1"/>
          </p:cNvSpPr>
          <p:nvPr>
            <p:ph type="sldNum" sz="quarter" idx="4"/>
          </p:nvPr>
        </p:nvSpPr>
        <p:spPr>
          <a:xfrm>
            <a:off x="11429707" y="6227455"/>
            <a:ext cx="527709" cy="457200"/>
          </a:xfrm>
        </p:spPr>
        <p:txBody>
          <a:bodyPr wrap="square" anchor="ctr">
            <a:noAutofit/>
          </a:bodyPr>
          <a:lstStyle/>
          <a:p>
            <a:pPr>
              <a:spcAft>
                <a:spcPts val="800"/>
              </a:spcAft>
            </a:pPr>
            <a:fld id="{6DAB3F6F-6A30-410C-8DAB-3E7769D71CBC}" type="slidenum">
              <a:rPr lang="en-US" smtClean="0"/>
              <a:pPr>
                <a:spcAft>
                  <a:spcPts val="800"/>
                </a:spcAft>
              </a:pPr>
              <a:t>3</a:t>
            </a:fld>
            <a:endParaRPr lang="en-US"/>
          </a:p>
        </p:txBody>
      </p:sp>
      <p:sp>
        <p:nvSpPr>
          <p:cNvPr id="2" name="Title 1">
            <a:extLst>
              <a:ext uri="{FF2B5EF4-FFF2-40B4-BE49-F238E27FC236}">
                <a16:creationId xmlns:a16="http://schemas.microsoft.com/office/drawing/2014/main" id="{21159D5E-09C1-9F06-284B-ABAD5B3D4121}"/>
              </a:ext>
            </a:extLst>
          </p:cNvPr>
          <p:cNvSpPr>
            <a:spLocks noGrp="1"/>
          </p:cNvSpPr>
          <p:nvPr>
            <p:ph type="ctrTitle"/>
          </p:nvPr>
        </p:nvSpPr>
        <p:spPr>
          <a:xfrm>
            <a:off x="1029784" y="434348"/>
            <a:ext cx="10132432" cy="884101"/>
          </a:xfrm>
        </p:spPr>
        <p:txBody>
          <a:bodyPr wrap="square" anchor="b">
            <a:noAutofit/>
          </a:bodyPr>
          <a:lstStyle/>
          <a:p>
            <a:r>
              <a:rPr lang="en-US" sz="5333" dirty="0"/>
              <a:t>Introduction</a:t>
            </a:r>
          </a:p>
        </p:txBody>
      </p:sp>
      <p:grpSp>
        <p:nvGrpSpPr>
          <p:cNvPr id="3" name="Group 2">
            <a:extLst>
              <a:ext uri="{FF2B5EF4-FFF2-40B4-BE49-F238E27FC236}">
                <a16:creationId xmlns:a16="http://schemas.microsoft.com/office/drawing/2014/main" id="{7B0C0BAF-13E1-89AC-5185-B378C97370CA}"/>
              </a:ext>
            </a:extLst>
          </p:cNvPr>
          <p:cNvGrpSpPr/>
          <p:nvPr/>
        </p:nvGrpSpPr>
        <p:grpSpPr>
          <a:xfrm>
            <a:off x="3720422" y="1421909"/>
            <a:ext cx="4751157" cy="4013390"/>
            <a:chOff x="2938514" y="966866"/>
            <a:chExt cx="3266972" cy="2759670"/>
          </a:xfrm>
        </p:grpSpPr>
        <p:sp>
          <p:nvSpPr>
            <p:cNvPr id="5" name="TextBox 4">
              <a:extLst>
                <a:ext uri="{FF2B5EF4-FFF2-40B4-BE49-F238E27FC236}">
                  <a16:creationId xmlns:a16="http://schemas.microsoft.com/office/drawing/2014/main" id="{9DE3ECAB-6357-EA8E-C12F-1E8CE4990AE9}"/>
                </a:ext>
              </a:extLst>
            </p:cNvPr>
            <p:cNvSpPr txBox="1"/>
            <p:nvPr/>
          </p:nvSpPr>
          <p:spPr>
            <a:xfrm>
              <a:off x="2938514" y="2599243"/>
              <a:ext cx="3266972" cy="1127293"/>
            </a:xfrm>
            <a:prstGeom prst="rect">
              <a:avLst/>
            </a:prstGeom>
            <a:noFill/>
          </p:spPr>
          <p:txBody>
            <a:bodyPr wrap="square" lIns="91440" tIns="45720" rIns="91440" bIns="45720" anchor="t">
              <a:spAutoFit/>
            </a:bodyPr>
            <a:lstStyle/>
            <a:p>
              <a:pPr algn="ctr" defTabSz="1328895">
                <a:spcAft>
                  <a:spcPts val="800"/>
                </a:spcAft>
              </a:pPr>
              <a:r>
                <a:rPr lang="en-US" sz="2325" b="1"/>
                <a:t>Folashade Abiola-Banjac</a:t>
              </a:r>
            </a:p>
            <a:p>
              <a:pPr algn="ctr" defTabSz="1328895">
                <a:spcAft>
                  <a:spcPts val="800"/>
                </a:spcAft>
              </a:pPr>
              <a:r>
                <a:rPr lang="en-US" sz="2325"/>
                <a:t>Principal</a:t>
              </a:r>
            </a:p>
            <a:p>
              <a:pPr algn="ctr" defTabSz="1328895">
                <a:spcAft>
                  <a:spcPts val="800"/>
                </a:spcAft>
              </a:pPr>
              <a:r>
                <a:rPr lang="en-US" sz="2035">
                  <a:hlinkClick r:id="rId3"/>
                </a:rPr>
                <a:t>folashade.abiola-banjac@CLAconnect.com</a:t>
              </a:r>
              <a:r>
                <a:rPr lang="en-US" sz="2035"/>
                <a:t> </a:t>
              </a:r>
              <a:endParaRPr lang="en-US" sz="1867"/>
            </a:p>
          </p:txBody>
        </p:sp>
        <p:pic>
          <p:nvPicPr>
            <p:cNvPr id="8" name="Picture 7">
              <a:extLst>
                <a:ext uri="{FF2B5EF4-FFF2-40B4-BE49-F238E27FC236}">
                  <a16:creationId xmlns:a16="http://schemas.microsoft.com/office/drawing/2014/main" id="{3DA9D0C7-BB93-A34C-C2AF-826EAEB46C32}"/>
                </a:ext>
              </a:extLst>
            </p:cNvPr>
            <p:cNvPicPr>
              <a:picLocks noChangeAspect="1"/>
            </p:cNvPicPr>
            <p:nvPr/>
          </p:nvPicPr>
          <p:blipFill>
            <a:blip r:embed="rId4">
              <a:extLst>
                <a:ext uri="{28A0092B-C50C-407E-A947-70E740481C1C}">
                  <a14:useLocalDpi xmlns:a14="http://schemas.microsoft.com/office/drawing/2010/main" val="0"/>
                </a:ext>
              </a:extLst>
            </a:blip>
            <a:srcRect l="3527" t="6381" r="3527"/>
            <a:stretch>
              <a:fillRect/>
            </a:stretch>
          </p:blipFill>
          <p:spPr>
            <a:xfrm>
              <a:off x="3733799" y="966866"/>
              <a:ext cx="1541154" cy="1552319"/>
            </a:xfrm>
            <a:prstGeom prst="ellipse">
              <a:avLst/>
            </a:prstGeom>
          </p:spPr>
        </p:pic>
      </p:grpSp>
    </p:spTree>
    <p:extLst>
      <p:ext uri="{BB962C8B-B14F-4D97-AF65-F5344CB8AC3E}">
        <p14:creationId xmlns:p14="http://schemas.microsoft.com/office/powerpoint/2010/main" val="55642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3117"/>
            <a:ext cx="10972800" cy="914400"/>
          </a:xfrm>
        </p:spPr>
        <p:txBody>
          <a:bodyPr wrap="square" anchor="ctr">
            <a:noAutofit/>
          </a:bodyPr>
          <a:lstStyle/>
          <a:p>
            <a:r>
              <a:rPr lang="en-US" dirty="0"/>
              <a:t>Understanding FWA in Higher Education</a:t>
            </a:r>
          </a:p>
        </p:txBody>
      </p:sp>
      <p:sp>
        <p:nvSpPr>
          <p:cNvPr id="3" name="Content Placeholder 2"/>
          <p:cNvSpPr>
            <a:spLocks noGrp="1"/>
          </p:cNvSpPr>
          <p:nvPr>
            <p:ph idx="1"/>
          </p:nvPr>
        </p:nvSpPr>
        <p:spPr>
          <a:xfrm>
            <a:off x="609600" y="1072896"/>
            <a:ext cx="10972800" cy="4896104"/>
          </a:xfrm>
        </p:spPr>
        <p:txBody>
          <a:bodyPr wrap="square" anchor="t">
            <a:noAutofit/>
          </a:bodyPr>
          <a:lstStyle/>
          <a:p>
            <a:r>
              <a:rPr lang="en-US" dirty="0"/>
              <a:t>Definitions of Fraud, Waste, and Abuse (FWA)</a:t>
            </a:r>
          </a:p>
          <a:p>
            <a:r>
              <a:rPr lang="en-US" dirty="0"/>
              <a:t>Why higher education is vulnerable</a:t>
            </a:r>
          </a:p>
          <a:p>
            <a:r>
              <a:rPr lang="en-US" dirty="0"/>
              <a:t>Key statistics: billing fraud (34.1%), corruption (31.8%), skimming (25%)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93117"/>
            <a:ext cx="10972800" cy="914400"/>
          </a:xfrm>
        </p:spPr>
        <p:txBody>
          <a:bodyPr wrap="square" anchor="ctr">
            <a:noAutofit/>
          </a:bodyPr>
          <a:lstStyle/>
          <a:p>
            <a:r>
              <a:rPr lang="en-US" dirty="0"/>
              <a:t>Who Commits Fraud and Why?</a:t>
            </a:r>
          </a:p>
        </p:txBody>
      </p:sp>
      <p:sp>
        <p:nvSpPr>
          <p:cNvPr id="16" name="Slide Number Placeholder 4">
            <a:extLst>
              <a:ext uri="{FF2B5EF4-FFF2-40B4-BE49-F238E27FC236}">
                <a16:creationId xmlns:a16="http://schemas.microsoft.com/office/drawing/2014/main" id="{A54EDE02-368A-DB9F-C3D8-C0BA45D4EF46}"/>
              </a:ext>
            </a:extLst>
          </p:cNvPr>
          <p:cNvSpPr>
            <a:spLocks noGrp="1"/>
          </p:cNvSpPr>
          <p:nvPr>
            <p:ph type="sldNum" sz="quarter" idx="4"/>
          </p:nvPr>
        </p:nvSpPr>
        <p:spPr>
          <a:xfrm>
            <a:off x="8572280" y="4670591"/>
            <a:ext cx="395782" cy="342900"/>
          </a:xfrm>
          <a:prstGeom prst="rect">
            <a:avLst/>
          </a:prstGeom>
        </p:spPr>
        <p:txBody>
          <a:bodyPr wrap="square" anchor="ctr" anchorCtr="0">
            <a:noAutofit/>
          </a:bodyPr>
          <a:lstStyle>
            <a:defPPr>
              <a:defRPr lang="en-US"/>
            </a:defPPr>
            <a:lvl1pPr marL="0" algn="r" defTabSz="914400" rtl="0" eaLnBrk="1" latinLnBrk="0" hangingPunct="1">
              <a:defRPr sz="8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Aft>
                <a:spcPts val="800"/>
              </a:spcAft>
            </a:pPr>
            <a:fld id="{6DAB3F6F-6A30-410C-8DAB-3E7769D71CBC}" type="slidenum">
              <a:rPr lang="en-US" smtClean="0"/>
              <a:pPr>
                <a:spcAft>
                  <a:spcPts val="800"/>
                </a:spcAft>
              </a:pPr>
              <a:t>5</a:t>
            </a:fld>
            <a:endParaRPr lang="en-US"/>
          </a:p>
        </p:txBody>
      </p:sp>
      <p:graphicFrame>
        <p:nvGraphicFramePr>
          <p:cNvPr id="5" name="Content Placeholder 2">
            <a:extLst>
              <a:ext uri="{FF2B5EF4-FFF2-40B4-BE49-F238E27FC236}">
                <a16:creationId xmlns:a16="http://schemas.microsoft.com/office/drawing/2014/main" id="{0E7CCACD-144E-D103-D9DE-11F4FB56A021}"/>
              </a:ext>
            </a:extLst>
          </p:cNvPr>
          <p:cNvGraphicFramePr>
            <a:graphicFrameLocks noGrp="1"/>
          </p:cNvGraphicFramePr>
          <p:nvPr>
            <p:ph idx="1"/>
          </p:nvPr>
        </p:nvGraphicFramePr>
        <p:xfrm>
          <a:off x="609600" y="1072896"/>
          <a:ext cx="10972800" cy="4896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84B60-8350-41B7-B65F-0AEB84A1E345}"/>
              </a:ext>
            </a:extLst>
          </p:cNvPr>
          <p:cNvSpPr>
            <a:spLocks noGrp="1"/>
          </p:cNvSpPr>
          <p:nvPr>
            <p:ph type="title"/>
          </p:nvPr>
        </p:nvSpPr>
        <p:spPr/>
        <p:txBody>
          <a:bodyPr/>
          <a:lstStyle/>
          <a:p>
            <a:r>
              <a:rPr lang="en-US" dirty="0"/>
              <a:t>What to look for</a:t>
            </a:r>
          </a:p>
        </p:txBody>
      </p:sp>
      <p:sp>
        <p:nvSpPr>
          <p:cNvPr id="3" name="Content Placeholder 2">
            <a:extLst>
              <a:ext uri="{FF2B5EF4-FFF2-40B4-BE49-F238E27FC236}">
                <a16:creationId xmlns:a16="http://schemas.microsoft.com/office/drawing/2014/main" id="{75817BBD-34A9-49E9-9B81-4F865846D15E}"/>
              </a:ext>
            </a:extLst>
          </p:cNvPr>
          <p:cNvSpPr>
            <a:spLocks noGrp="1"/>
          </p:cNvSpPr>
          <p:nvPr>
            <p:ph idx="1"/>
          </p:nvPr>
        </p:nvSpPr>
        <p:spPr/>
        <p:txBody>
          <a:bodyPr/>
          <a:lstStyle/>
          <a:p>
            <a:pPr marL="0" indent="0">
              <a:buNone/>
            </a:pPr>
            <a:r>
              <a:rPr lang="en-US" b="1" dirty="0"/>
              <a:t>Red flags</a:t>
            </a:r>
          </a:p>
          <a:p>
            <a:r>
              <a:rPr lang="en-US" dirty="0"/>
              <a:t>Missing or edited journal entries </a:t>
            </a:r>
          </a:p>
          <a:p>
            <a:r>
              <a:rPr lang="en-US" dirty="0"/>
              <a:t>Changes in work habits or behaviors </a:t>
            </a:r>
          </a:p>
          <a:p>
            <a:r>
              <a:rPr lang="en-US" dirty="0"/>
              <a:t>Refusal to take vacation </a:t>
            </a:r>
          </a:p>
          <a:p>
            <a:r>
              <a:rPr lang="en-US" dirty="0"/>
              <a:t>Employee makes unexpected, large purchases </a:t>
            </a:r>
          </a:p>
          <a:p>
            <a:r>
              <a:rPr lang="en-US" dirty="0"/>
              <a:t>Missing inventory, equipment or money</a:t>
            </a:r>
          </a:p>
          <a:p>
            <a:r>
              <a:rPr lang="en-US" dirty="0"/>
              <a:t>Employee claims larger than normal travel expenses</a:t>
            </a:r>
          </a:p>
        </p:txBody>
      </p:sp>
      <p:sp>
        <p:nvSpPr>
          <p:cNvPr id="4" name="Slide Number Placeholder 3">
            <a:extLst>
              <a:ext uri="{FF2B5EF4-FFF2-40B4-BE49-F238E27FC236}">
                <a16:creationId xmlns:a16="http://schemas.microsoft.com/office/drawing/2014/main" id="{B484CD14-9B58-4A91-AA59-ADCC8F5CE804}"/>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6</a:t>
            </a:fld>
            <a:endParaRPr lang="en-US" dirty="0"/>
          </a:p>
        </p:txBody>
      </p:sp>
    </p:spTree>
    <p:extLst>
      <p:ext uri="{BB962C8B-B14F-4D97-AF65-F5344CB8AC3E}">
        <p14:creationId xmlns:p14="http://schemas.microsoft.com/office/powerpoint/2010/main" val="3649171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1B6350-3128-49CD-B570-D64588C66DA4}"/>
              </a:ext>
            </a:extLst>
          </p:cNvPr>
          <p:cNvSpPr>
            <a:spLocks noGrp="1"/>
          </p:cNvSpPr>
          <p:nvPr>
            <p:ph idx="1"/>
          </p:nvPr>
        </p:nvSpPr>
        <p:spPr>
          <a:xfrm>
            <a:off x="1981200" y="2484174"/>
            <a:ext cx="8229600" cy="1463607"/>
          </a:xfrm>
        </p:spPr>
        <p:txBody>
          <a:bodyPr anchor="ctr"/>
          <a:lstStyle/>
          <a:p>
            <a:pPr marL="0" indent="0" algn="ctr">
              <a:buNone/>
            </a:pPr>
            <a:r>
              <a:rPr lang="en-US" sz="3600" dirty="0"/>
              <a:t>How can you spot a dishonest employee?</a:t>
            </a:r>
          </a:p>
        </p:txBody>
      </p:sp>
      <p:sp>
        <p:nvSpPr>
          <p:cNvPr id="4" name="Slide Number Placeholder 3">
            <a:extLst>
              <a:ext uri="{FF2B5EF4-FFF2-40B4-BE49-F238E27FC236}">
                <a16:creationId xmlns:a16="http://schemas.microsoft.com/office/drawing/2014/main" id="{BD69897A-36ED-4CA6-80D7-2A89F354FB1E}"/>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7</a:t>
            </a:fld>
            <a:endParaRPr lang="en-US" dirty="0"/>
          </a:p>
        </p:txBody>
      </p:sp>
    </p:spTree>
    <p:extLst>
      <p:ext uri="{BB962C8B-B14F-4D97-AF65-F5344CB8AC3E}">
        <p14:creationId xmlns:p14="http://schemas.microsoft.com/office/powerpoint/2010/main" val="31780991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A3042-B4DE-4C40-A7EC-BC8E50DAD4A1}"/>
              </a:ext>
            </a:extLst>
          </p:cNvPr>
          <p:cNvSpPr>
            <a:spLocks noGrp="1"/>
          </p:cNvSpPr>
          <p:nvPr>
            <p:ph type="title"/>
          </p:nvPr>
        </p:nvSpPr>
        <p:spPr/>
        <p:txBody>
          <a:bodyPr/>
          <a:lstStyle/>
          <a:p>
            <a:r>
              <a:rPr lang="en-US" sz="3200" dirty="0"/>
              <a:t>How do you handle dishonest employees? </a:t>
            </a:r>
          </a:p>
        </p:txBody>
      </p:sp>
      <p:sp>
        <p:nvSpPr>
          <p:cNvPr id="3" name="Content Placeholder 2">
            <a:extLst>
              <a:ext uri="{FF2B5EF4-FFF2-40B4-BE49-F238E27FC236}">
                <a16:creationId xmlns:a16="http://schemas.microsoft.com/office/drawing/2014/main" id="{D0AE7E83-1715-400B-B37E-298DF849C0C4}"/>
              </a:ext>
            </a:extLst>
          </p:cNvPr>
          <p:cNvSpPr>
            <a:spLocks noGrp="1"/>
          </p:cNvSpPr>
          <p:nvPr>
            <p:ph idx="1"/>
          </p:nvPr>
        </p:nvSpPr>
        <p:spPr/>
        <p:txBody>
          <a:bodyPr/>
          <a:lstStyle/>
          <a:p>
            <a:r>
              <a:rPr lang="en-US" dirty="0"/>
              <a:t>Get proof of the employee’s dishonest behavior and find the evidence legally.</a:t>
            </a:r>
          </a:p>
          <a:p>
            <a:r>
              <a:rPr lang="en-US" dirty="0"/>
              <a:t>Revisit the employee’s past.</a:t>
            </a:r>
          </a:p>
          <a:p>
            <a:r>
              <a:rPr lang="en-US" dirty="0"/>
              <a:t>Confront the employee.</a:t>
            </a:r>
          </a:p>
          <a:p>
            <a:r>
              <a:rPr lang="en-US" dirty="0"/>
              <a:t>Uncover the root of the behavior.</a:t>
            </a:r>
          </a:p>
          <a:p>
            <a:r>
              <a:rPr lang="en-US" dirty="0"/>
              <a:t>Terminate the employee. A successful organization can have zero tolerance for dishonest or corrupt employees.</a:t>
            </a:r>
          </a:p>
          <a:p>
            <a:pPr marL="0" indent="0">
              <a:buNone/>
            </a:pPr>
            <a:endParaRPr lang="en-US" dirty="0"/>
          </a:p>
        </p:txBody>
      </p:sp>
      <p:sp>
        <p:nvSpPr>
          <p:cNvPr id="4" name="Slide Number Placeholder 3">
            <a:extLst>
              <a:ext uri="{FF2B5EF4-FFF2-40B4-BE49-F238E27FC236}">
                <a16:creationId xmlns:a16="http://schemas.microsoft.com/office/drawing/2014/main" id="{7F14F756-7A69-45B7-837B-15EB632A1F94}"/>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8</a:t>
            </a:fld>
            <a:endParaRPr lang="en-US" dirty="0"/>
          </a:p>
        </p:txBody>
      </p:sp>
    </p:spTree>
    <p:extLst>
      <p:ext uri="{BB962C8B-B14F-4D97-AF65-F5344CB8AC3E}">
        <p14:creationId xmlns:p14="http://schemas.microsoft.com/office/powerpoint/2010/main" val="612234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AD8B6-AD4C-F1B5-1E1C-B0A95140DD47}"/>
              </a:ext>
            </a:extLst>
          </p:cNvPr>
          <p:cNvSpPr>
            <a:spLocks noGrp="1"/>
          </p:cNvSpPr>
          <p:nvPr>
            <p:ph type="title"/>
          </p:nvPr>
        </p:nvSpPr>
        <p:spPr/>
        <p:txBody>
          <a:bodyPr/>
          <a:lstStyle/>
          <a:p>
            <a:r>
              <a:rPr lang="en-US" dirty="0">
                <a:latin typeface="Calibri"/>
                <a:cs typeface="Calibri"/>
              </a:rPr>
              <a:t>Polling Question </a:t>
            </a:r>
            <a:endParaRPr lang="en-US" dirty="0"/>
          </a:p>
        </p:txBody>
      </p:sp>
      <p:sp>
        <p:nvSpPr>
          <p:cNvPr id="3" name="Content Placeholder 2">
            <a:extLst>
              <a:ext uri="{FF2B5EF4-FFF2-40B4-BE49-F238E27FC236}">
                <a16:creationId xmlns:a16="http://schemas.microsoft.com/office/drawing/2014/main" id="{A4BFE7A8-B76C-106C-42E6-2865B73A1D96}"/>
              </a:ext>
            </a:extLst>
          </p:cNvPr>
          <p:cNvSpPr>
            <a:spLocks noGrp="1"/>
          </p:cNvSpPr>
          <p:nvPr>
            <p:ph idx="1"/>
          </p:nvPr>
        </p:nvSpPr>
        <p:spPr/>
        <p:txBody>
          <a:bodyPr/>
          <a:lstStyle/>
          <a:p>
            <a:r>
              <a:rPr lang="en-US" dirty="0">
                <a:latin typeface="Calibri"/>
                <a:cs typeface="Calibri"/>
              </a:rPr>
              <a:t>If an employee refuses to take a vacation, refuses to allow others to review their entries but is always pleasant to work with, should management implement a forced vacation policy?</a:t>
            </a:r>
          </a:p>
          <a:p>
            <a:pPr lvl="1"/>
            <a:r>
              <a:rPr lang="en-US" b="1" dirty="0">
                <a:latin typeface="Calibri"/>
                <a:cs typeface="Calibri"/>
              </a:rPr>
              <a:t>Yes or no</a:t>
            </a:r>
            <a:endParaRPr lang="en-US" dirty="0"/>
          </a:p>
        </p:txBody>
      </p:sp>
      <p:sp>
        <p:nvSpPr>
          <p:cNvPr id="4" name="Slide Number Placeholder 3">
            <a:extLst>
              <a:ext uri="{FF2B5EF4-FFF2-40B4-BE49-F238E27FC236}">
                <a16:creationId xmlns:a16="http://schemas.microsoft.com/office/drawing/2014/main" id="{800DFDA5-EF5B-D27A-D21F-AEA4F3CE7B3F}"/>
              </a:ext>
            </a:extLst>
          </p:cNvPr>
          <p:cNvSpPr>
            <a:spLocks noGrp="1"/>
          </p:cNvSpPr>
          <p:nvPr>
            <p:ph type="sldNum" sz="quarter" idx="4"/>
          </p:nvPr>
        </p:nvSpPr>
        <p:spPr>
          <a:xfrm>
            <a:off x="6387227" y="4730018"/>
            <a:ext cx="395782" cy="342900"/>
          </a:xfrm>
          <a:prstGeom prst="rect">
            <a:avLst/>
          </a:prstGeom>
        </p:spPr>
        <p:txBody>
          <a:bodyPr anchor="ctr" anchorCtr="0"/>
          <a:lstStyle>
            <a:defPPr>
              <a:defRPr lang="en-US"/>
            </a:defPPr>
            <a:lvl1pPr marL="0" algn="r" defTabSz="914400" rtl="0" eaLnBrk="1" latinLnBrk="0" hangingPunct="1">
              <a:defRPr sz="800" b="0" kern="1200">
                <a:solidFill>
                  <a:schemeClr val="accent1"/>
                </a:solidFill>
                <a:latin typeface="Calibri" panose="020F0502020204030204" pitchFamily="34" charset="0"/>
                <a:ea typeface="+mn-ea"/>
                <a:cs typeface="Calibri" panose="020F050202020403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8E24598-D429-A34B-B4A6-5808099B37D3}" type="slidenum">
              <a:rPr lang="en-US" smtClean="0"/>
              <a:pPr/>
              <a:t>9</a:t>
            </a:fld>
            <a:endParaRPr lang="en-US" dirty="0"/>
          </a:p>
        </p:txBody>
      </p:sp>
    </p:spTree>
    <p:extLst>
      <p:ext uri="{BB962C8B-B14F-4D97-AF65-F5344CB8AC3E}">
        <p14:creationId xmlns:p14="http://schemas.microsoft.com/office/powerpoint/2010/main" val="2609390981"/>
      </p:ext>
    </p:extLst>
  </p:cSld>
  <p:clrMapOvr>
    <a:masterClrMapping/>
  </p:clrMapOvr>
</p:sld>
</file>

<file path=ppt/theme/theme1.xml><?xml version="1.0" encoding="utf-8"?>
<a:theme xmlns:a="http://schemas.openxmlformats.org/drawingml/2006/main" name="Office Theme">
  <a:themeElements>
    <a:clrScheme name="AuditCon">
      <a:dk1>
        <a:srgbClr val="000000"/>
      </a:dk1>
      <a:lt1>
        <a:srgbClr val="FFFFFF"/>
      </a:lt1>
      <a:dk2>
        <a:srgbClr val="0E2841"/>
      </a:dk2>
      <a:lt2>
        <a:srgbClr val="E8E8E8"/>
      </a:lt2>
      <a:accent1>
        <a:srgbClr val="011169"/>
      </a:accent1>
      <a:accent2>
        <a:srgbClr val="3FA0DD"/>
      </a:accent2>
      <a:accent3>
        <a:srgbClr val="00BBC9"/>
      </a:accent3>
      <a:accent4>
        <a:srgbClr val="9CB0CA"/>
      </a:accent4>
      <a:accent5>
        <a:srgbClr val="F7931E"/>
      </a:accent5>
      <a:accent6>
        <a:srgbClr val="808080"/>
      </a:accent6>
      <a:hlink>
        <a:srgbClr val="3FA0DD"/>
      </a:hlink>
      <a:folHlink>
        <a:srgbClr val="00BBC9"/>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a14ffba-8f1c-4d10-af01-ae154dbd531f">
      <Terms xmlns="http://schemas.microsoft.com/office/infopath/2007/PartnerControls"/>
    </lcf76f155ced4ddcb4097134ff3c332f>
    <TaxCatchAll xmlns="133c5f9c-3e24-4f7a-976a-7e11b5d0ad1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2D8CECF97277543A5E9D3D1D281E1C9" ma:contentTypeVersion="15" ma:contentTypeDescription="Create a new document." ma:contentTypeScope="" ma:versionID="df07c17759c04d6de54271e1b1a1ddbc">
  <xsd:schema xmlns:xsd="http://www.w3.org/2001/XMLSchema" xmlns:xs="http://www.w3.org/2001/XMLSchema" xmlns:p="http://schemas.microsoft.com/office/2006/metadata/properties" xmlns:ns2="6a14ffba-8f1c-4d10-af01-ae154dbd531f" xmlns:ns3="133c5f9c-3e24-4f7a-976a-7e11b5d0ad11" targetNamespace="http://schemas.microsoft.com/office/2006/metadata/properties" ma:root="true" ma:fieldsID="a4625945977cbe70b864ceee9c3fe90d" ns2:_="" ns3:_="">
    <xsd:import namespace="6a14ffba-8f1c-4d10-af01-ae154dbd531f"/>
    <xsd:import namespace="133c5f9c-3e24-4f7a-976a-7e11b5d0ad1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14ffba-8f1c-4d10-af01-ae154dbd53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eb52383-127c-47be-ae82-bafae2b4737f"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descrip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33c5f9c-3e24-4f7a-976a-7e11b5d0ad1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6f57eec-5ee8-41c2-9076-598c2bb67857}" ma:internalName="TaxCatchAll" ma:showField="CatchAllData" ma:web="133c5f9c-3e24-4f7a-976a-7e11b5d0ad11">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349DC96-AC11-4FBB-90A9-4A31C226970D}">
  <ds:schemaRefs>
    <ds:schemaRef ds:uri="http://schemas.microsoft.com/office/2006/metadata/properties"/>
    <ds:schemaRef ds:uri="http://schemas.microsoft.com/office/infopath/2007/PartnerControls"/>
    <ds:schemaRef ds:uri="6a14ffba-8f1c-4d10-af01-ae154dbd531f"/>
    <ds:schemaRef ds:uri="133c5f9c-3e24-4f7a-976a-7e11b5d0ad11"/>
  </ds:schemaRefs>
</ds:datastoreItem>
</file>

<file path=customXml/itemProps2.xml><?xml version="1.0" encoding="utf-8"?>
<ds:datastoreItem xmlns:ds="http://schemas.openxmlformats.org/officeDocument/2006/customXml" ds:itemID="{6594B690-DA51-4484-97D0-879DA479DA49}">
  <ds:schemaRefs>
    <ds:schemaRef ds:uri="http://schemas.microsoft.com/sharepoint/v3/contenttype/forms"/>
  </ds:schemaRefs>
</ds:datastoreItem>
</file>

<file path=customXml/itemProps3.xml><?xml version="1.0" encoding="utf-8"?>
<ds:datastoreItem xmlns:ds="http://schemas.openxmlformats.org/officeDocument/2006/customXml" ds:itemID="{F92E4836-4582-4EC7-A05D-5ACD1EBD75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a14ffba-8f1c-4d10-af01-ae154dbd531f"/>
    <ds:schemaRef ds:uri="133c5f9c-3e24-4f7a-976a-7e11b5d0ad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2431</TotalTime>
  <Words>1294</Words>
  <Application>Microsoft Office PowerPoint</Application>
  <PresentationFormat>Widescreen</PresentationFormat>
  <Paragraphs>163</Paragraphs>
  <Slides>21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Aptos Display</vt:lpstr>
      <vt:lpstr>Arial</vt:lpstr>
      <vt:lpstr>Calibri</vt:lpstr>
      <vt:lpstr>Office Theme</vt:lpstr>
      <vt:lpstr>PowerPoint Presentation</vt:lpstr>
      <vt:lpstr>Learning Objectives</vt:lpstr>
      <vt:lpstr>Introduction</vt:lpstr>
      <vt:lpstr>Understanding FWA in Higher Education</vt:lpstr>
      <vt:lpstr>Who Commits Fraud and Why?</vt:lpstr>
      <vt:lpstr>What to look for</vt:lpstr>
      <vt:lpstr>PowerPoint Presentation</vt:lpstr>
      <vt:lpstr>How do you handle dishonest employees? </vt:lpstr>
      <vt:lpstr>Polling Question </vt:lpstr>
      <vt:lpstr>Why are Internal Controls Important? </vt:lpstr>
      <vt:lpstr>The Landscape </vt:lpstr>
      <vt:lpstr>What am I seeing when I investigate?</vt:lpstr>
      <vt:lpstr>Polling Question </vt:lpstr>
      <vt:lpstr>Polling Question </vt:lpstr>
      <vt:lpstr>How can you ensure internal controls are working?</vt:lpstr>
      <vt:lpstr>Polling Question 6</vt:lpstr>
      <vt:lpstr>Case Studies in Higher Education</vt:lpstr>
      <vt:lpstr>Detection and Prevention Strategies</vt:lpstr>
      <vt:lpstr>Promote a Culture of Ethical Behavior and Accountability Within the Institution</vt:lpstr>
      <vt:lpstr>How can I help?</vt:lpstr>
      <vt:lpstr>Closing and 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Josh Dobbs</dc:creator>
  <cp:lastModifiedBy>Lauren Keith</cp:lastModifiedBy>
  <cp:revision>44</cp:revision>
  <dcterms:created xsi:type="dcterms:W3CDTF">2025-06-02T22:08:07Z</dcterms:created>
  <dcterms:modified xsi:type="dcterms:W3CDTF">2025-08-20T20:45:16Z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0x010100A2D8CECF97277543A5E9D3D1D281E1C9</vt:lpwstr>
  </property>
  <property fmtid="{D5CDD505-2E9C-101B-9397-08002B2CF9AE}" pid="3" name="MediaServiceImageTags">
    <vt:lpwstr/>
  </property>
</Properties>
</file>