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7"/>
  </p:notesMasterIdLst>
  <p:sldIdLst>
    <p:sldId id="256" r:id="rId5"/>
    <p:sldId id="257" r:id="rId6"/>
    <p:sldId id="289" r:id="rId7"/>
    <p:sldId id="258" r:id="rId8"/>
    <p:sldId id="286" r:id="rId9"/>
    <p:sldId id="275" r:id="rId10"/>
    <p:sldId id="271" r:id="rId11"/>
    <p:sldId id="272" r:id="rId12"/>
    <p:sldId id="273" r:id="rId13"/>
    <p:sldId id="274" r:id="rId14"/>
    <p:sldId id="305" r:id="rId15"/>
    <p:sldId id="276" r:id="rId16"/>
    <p:sldId id="277" r:id="rId17"/>
    <p:sldId id="278" r:id="rId18"/>
    <p:sldId id="279" r:id="rId19"/>
    <p:sldId id="280" r:id="rId20"/>
    <p:sldId id="290" r:id="rId21"/>
    <p:sldId id="291" r:id="rId22"/>
    <p:sldId id="269" r:id="rId23"/>
    <p:sldId id="292" r:id="rId24"/>
    <p:sldId id="293" r:id="rId25"/>
    <p:sldId id="265" r:id="rId26"/>
    <p:sldId id="295" r:id="rId27"/>
    <p:sldId id="267" r:id="rId28"/>
    <p:sldId id="296" r:id="rId29"/>
    <p:sldId id="259" r:id="rId30"/>
    <p:sldId id="309" r:id="rId31"/>
    <p:sldId id="307" r:id="rId32"/>
    <p:sldId id="308" r:id="rId33"/>
    <p:sldId id="297" r:id="rId34"/>
    <p:sldId id="288" r:id="rId35"/>
    <p:sldId id="268" r:id="rId36"/>
    <p:sldId id="264" r:id="rId37"/>
    <p:sldId id="284" r:id="rId38"/>
    <p:sldId id="304" r:id="rId39"/>
    <p:sldId id="298" r:id="rId40"/>
    <p:sldId id="310" r:id="rId41"/>
    <p:sldId id="270" r:id="rId42"/>
    <p:sldId id="287" r:id="rId43"/>
    <p:sldId id="282" r:id="rId44"/>
    <p:sldId id="299" r:id="rId45"/>
    <p:sldId id="312" r:id="rId46"/>
    <p:sldId id="313" r:id="rId47"/>
    <p:sldId id="314" r:id="rId48"/>
    <p:sldId id="315" r:id="rId49"/>
    <p:sldId id="281" r:id="rId50"/>
    <p:sldId id="285" r:id="rId51"/>
    <p:sldId id="260" r:id="rId52"/>
    <p:sldId id="306" r:id="rId53"/>
    <p:sldId id="300" r:id="rId54"/>
    <p:sldId id="262" r:id="rId55"/>
    <p:sldId id="30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667B1F-1C67-3A34-AA6C-30A791D8405C}" name="Robert Taft" initials="RT" userId="S::ro828239@ucf.edu::9fcbbf52-90b1-439b-8cbe-a4454f32ce95" providerId="AD"/>
  <p188:author id="{D1A134EB-5038-DD9F-BEB3-AA02BF4F8C5A}" name="Agnessa Vartanova" initials="AV" userId="S::agnessa.vartanova_cu.edu#ext#@ucf.onmicrosoft.com::951aebe9-0cf8-4e52-858f-43ba34d1cf1f" providerId="AD"/>
  <p188:author id="{D007A1FD-9FE7-22F4-0A33-23F251DBA294}" name="Agnessa Vartanova" initials="AV" userId="S::vartanovaa@cu.edu::b2bf5aa0-7673-448c-9901-790a30832a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2490" y="2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Sheet1!$A$2:$B$12</cx:f>
        <cx:lvl ptCount="11">
          <cx:pt idx="0">CPA</cx:pt>
          <cx:pt idx="1">CIA</cx:pt>
          <cx:pt idx="2">CFE</cx:pt>
          <cx:pt idx="3">CISA</cx:pt>
          <cx:pt idx="4">Other</cx:pt>
          <cx:pt idx="5">CPA</cx:pt>
          <cx:pt idx="6">CIA</cx:pt>
          <cx:pt idx="7">CFE</cx:pt>
          <cx:pt idx="8">CISA</cx:pt>
          <cx:pt idx="9">Other</cx:pt>
        </cx:lvl>
        <cx:lvl ptCount="11">
          <cx:pt idx="0">Multiple Certifications</cx:pt>
          <cx:pt idx="1">Multiple Certifications</cx:pt>
          <cx:pt idx="2">Multiple Certifications</cx:pt>
          <cx:pt idx="3">Multiple Certifications</cx:pt>
          <cx:pt idx="4">Multiple Certifications</cx:pt>
          <cx:pt idx="5">One Certification</cx:pt>
          <cx:pt idx="6">One Certification</cx:pt>
          <cx:pt idx="7">One Certification</cx:pt>
          <cx:pt idx="8">One Certification</cx:pt>
          <cx:pt idx="9">One Certification</cx:pt>
          <cx:pt idx="10">No Certification</cx:pt>
        </cx:lvl>
        <cx:lvl ptCount="0"/>
      </cx:strDim>
      <cx:numDim type="size">
        <cx:f>Sheet1!$C$2:$C$12</cx:f>
        <cx:lvl ptCount="11" formatCode="General">
          <cx:pt idx="0">21</cx:pt>
          <cx:pt idx="1">34</cx:pt>
          <cx:pt idx="2">18</cx:pt>
          <cx:pt idx="3">12</cx:pt>
          <cx:pt idx="4">24</cx:pt>
          <cx:pt idx="5">3</cx:pt>
          <cx:pt idx="6">4</cx:pt>
          <cx:pt idx="7">0</cx:pt>
          <cx:pt idx="8">1</cx:pt>
          <cx:pt idx="9">0</cx:pt>
          <cx:pt idx="10">1</cx:pt>
        </cx:lvl>
      </cx:numDim>
    </cx:data>
  </cx:chartData>
  <cx:chart>
    <cx:plotArea>
      <cx:plotAreaRegion>
        <cx:series layoutId="treemap" uniqueId="{CAC72337-1C20-4B7A-95EC-C1EAC8873493}">
          <cx:tx>
            <cx:txData>
              <cx:f>Sheet1!$C$1</cx:f>
              <cx:v>Series1</cx:v>
            </cx:txData>
          </cx:tx>
          <cx:dataLabels pos="inEnd">
            <cx:txPr>
              <a:bodyPr spcFirstLastPara="1" vertOverflow="ellipsis" horzOverflow="overflow" wrap="square" lIns="0" tIns="0" rIns="0" bIns="0" anchor="ctr" anchorCtr="1"/>
              <a:lstStyle/>
              <a:p>
                <a:pPr algn="ctr" rtl="0">
                  <a:defRPr b="1"/>
                </a:pPr>
                <a:endParaRPr lang="en-US" sz="1197" b="1" i="0" u="none" strike="noStrike" baseline="0">
                  <a:solidFill>
                    <a:srgbClr val="FFFFFF"/>
                  </a:solidFill>
                  <a:latin typeface="Aptos" panose="02110004020202020204"/>
                </a:endParaRPr>
              </a:p>
            </cx:txPr>
            <cx:visibility seriesName="0" categoryName="1" value="1"/>
            <cx:separator>, </cx:separator>
            <cx:dataLabelHidden idx="0"/>
            <cx:dataLabelHidden idx="6"/>
            <cx:dataLabelHidden idx="12"/>
          </cx:dataLabels>
          <cx:dataId val="0"/>
          <cx:layoutPr>
            <cx:parentLabelLayout val="overlapping"/>
          </cx:layoutPr>
        </cx:series>
      </cx:plotAreaRegion>
    </cx:plotArea>
    <cx:legend pos="t" align="ctr" overlay="0">
      <cx:txPr>
        <a:bodyPr spcFirstLastPara="1" vertOverflow="ellipsis" horzOverflow="overflow" wrap="square" lIns="0" tIns="0" rIns="0" bIns="0" anchor="ctr" anchorCtr="1"/>
        <a:lstStyle/>
        <a:p>
          <a:pPr algn="ctr" rtl="0">
            <a:defRPr b="1"/>
          </a:pPr>
          <a:endParaRPr lang="en-US" sz="1197" b="1" i="0" u="none" strike="noStrike" baseline="0">
            <a:solidFill>
              <a:srgbClr val="000000">
                <a:lumMod val="65000"/>
                <a:lumOff val="35000"/>
              </a:srgbClr>
            </a:solidFill>
            <a:latin typeface="Aptos" panose="0211000402020202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DC69F-A8A8-41AA-B2AE-2F0EB7ADC17E}" type="doc">
      <dgm:prSet loTypeId="urn:microsoft.com/office/officeart/2005/8/layout/venn1" loCatId="relationship" qsTypeId="urn:microsoft.com/office/officeart/2005/8/quickstyle/3d2" qsCatId="3D" csTypeId="urn:microsoft.com/office/officeart/2005/8/colors/colorful1" csCatId="colorful" phldr="1"/>
      <dgm:spPr/>
    </dgm:pt>
    <dgm:pt modelId="{B2DAE051-865B-4F40-A0C3-C868DB79BD3C}">
      <dgm:prSet phldrT="[Text]"/>
      <dgm:spPr/>
      <dgm:t>
        <a:bodyPr/>
        <a:lstStyle/>
        <a:p>
          <a:r>
            <a:rPr lang="en-US" dirty="0"/>
            <a:t>Growing Decision-Makers</a:t>
          </a:r>
        </a:p>
      </dgm:t>
    </dgm:pt>
    <dgm:pt modelId="{30A0FE62-AC3A-47F7-BD5E-F42E06DB3E16}" type="parTrans" cxnId="{EB5607FB-FEC9-4439-AEC1-81DA6C02ED36}">
      <dgm:prSet/>
      <dgm:spPr/>
      <dgm:t>
        <a:bodyPr/>
        <a:lstStyle/>
        <a:p>
          <a:endParaRPr lang="en-US"/>
        </a:p>
      </dgm:t>
    </dgm:pt>
    <dgm:pt modelId="{993F8D55-4CBD-4F32-B1D0-FC63C6882EB0}" type="sibTrans" cxnId="{EB5607FB-FEC9-4439-AEC1-81DA6C02ED36}">
      <dgm:prSet/>
      <dgm:spPr/>
      <dgm:t>
        <a:bodyPr/>
        <a:lstStyle/>
        <a:p>
          <a:endParaRPr lang="en-US"/>
        </a:p>
      </dgm:t>
    </dgm:pt>
    <dgm:pt modelId="{E30E9834-6A35-44E8-9DB7-64A14753E1AE}">
      <dgm:prSet phldrT="[Text]"/>
      <dgm:spPr/>
      <dgm:t>
        <a:bodyPr/>
        <a:lstStyle/>
        <a:p>
          <a:r>
            <a:rPr lang="en-US" dirty="0"/>
            <a:t>Cultivating Success</a:t>
          </a:r>
        </a:p>
      </dgm:t>
    </dgm:pt>
    <dgm:pt modelId="{4BAAFCB2-6EF1-44AE-B88C-5C0F7F817F0A}" type="parTrans" cxnId="{BF668F17-488E-416E-946C-DB742DA64C34}">
      <dgm:prSet/>
      <dgm:spPr/>
      <dgm:t>
        <a:bodyPr/>
        <a:lstStyle/>
        <a:p>
          <a:endParaRPr lang="en-US"/>
        </a:p>
      </dgm:t>
    </dgm:pt>
    <dgm:pt modelId="{265FC05D-A5E9-4D29-8E97-2749D03F34AA}" type="sibTrans" cxnId="{BF668F17-488E-416E-946C-DB742DA64C34}">
      <dgm:prSet/>
      <dgm:spPr/>
      <dgm:t>
        <a:bodyPr/>
        <a:lstStyle/>
        <a:p>
          <a:endParaRPr lang="en-US"/>
        </a:p>
      </dgm:t>
    </dgm:pt>
    <dgm:pt modelId="{195B4DC8-3F9A-4C45-980D-0121F8F37BA2}">
      <dgm:prSet phldrT="[Text]"/>
      <dgm:spPr/>
      <dgm:t>
        <a:bodyPr/>
        <a:lstStyle/>
        <a:p>
          <a:r>
            <a:rPr lang="en-US" dirty="0"/>
            <a:t>Building Scalable Processes </a:t>
          </a:r>
        </a:p>
      </dgm:t>
    </dgm:pt>
    <dgm:pt modelId="{CB4C5DE4-1DFF-4C8D-ABEE-C76A1EE8FEDC}" type="parTrans" cxnId="{DB9D2681-B0B6-403E-925D-F7842BF3AF02}">
      <dgm:prSet/>
      <dgm:spPr/>
      <dgm:t>
        <a:bodyPr/>
        <a:lstStyle/>
        <a:p>
          <a:endParaRPr lang="en-US"/>
        </a:p>
      </dgm:t>
    </dgm:pt>
    <dgm:pt modelId="{529E7475-B244-45AA-AEC7-F29143E16228}" type="sibTrans" cxnId="{DB9D2681-B0B6-403E-925D-F7842BF3AF02}">
      <dgm:prSet/>
      <dgm:spPr/>
      <dgm:t>
        <a:bodyPr/>
        <a:lstStyle/>
        <a:p>
          <a:endParaRPr lang="en-US"/>
        </a:p>
      </dgm:t>
    </dgm:pt>
    <dgm:pt modelId="{54B0A715-4603-435C-8D7B-FA0011A6272A}" type="pres">
      <dgm:prSet presAssocID="{D74DC69F-A8A8-41AA-B2AE-2F0EB7ADC17E}" presName="compositeShape" presStyleCnt="0">
        <dgm:presLayoutVars>
          <dgm:chMax val="7"/>
          <dgm:dir/>
          <dgm:resizeHandles val="exact"/>
        </dgm:presLayoutVars>
      </dgm:prSet>
      <dgm:spPr/>
    </dgm:pt>
    <dgm:pt modelId="{2B95A026-A062-434A-9B62-8E03BC79A167}" type="pres">
      <dgm:prSet presAssocID="{B2DAE051-865B-4F40-A0C3-C868DB79BD3C}" presName="circ1" presStyleLbl="vennNode1" presStyleIdx="0" presStyleCnt="3"/>
      <dgm:spPr/>
    </dgm:pt>
    <dgm:pt modelId="{F8135AE1-8BFA-4402-99FF-0D437E17BC37}" type="pres">
      <dgm:prSet presAssocID="{B2DAE051-865B-4F40-A0C3-C868DB79BD3C}" presName="circ1Tx" presStyleLbl="revTx" presStyleIdx="0" presStyleCnt="0">
        <dgm:presLayoutVars>
          <dgm:chMax val="0"/>
          <dgm:chPref val="0"/>
          <dgm:bulletEnabled val="1"/>
        </dgm:presLayoutVars>
      </dgm:prSet>
      <dgm:spPr/>
    </dgm:pt>
    <dgm:pt modelId="{E037DA44-2C5C-4BA3-B0AE-5D33AA189621}" type="pres">
      <dgm:prSet presAssocID="{E30E9834-6A35-44E8-9DB7-64A14753E1AE}" presName="circ2" presStyleLbl="vennNode1" presStyleIdx="1" presStyleCnt="3"/>
      <dgm:spPr/>
    </dgm:pt>
    <dgm:pt modelId="{25963F5A-8F6B-40F8-8717-5756EC9420FF}" type="pres">
      <dgm:prSet presAssocID="{E30E9834-6A35-44E8-9DB7-64A14753E1AE}" presName="circ2Tx" presStyleLbl="revTx" presStyleIdx="0" presStyleCnt="0">
        <dgm:presLayoutVars>
          <dgm:chMax val="0"/>
          <dgm:chPref val="0"/>
          <dgm:bulletEnabled val="1"/>
        </dgm:presLayoutVars>
      </dgm:prSet>
      <dgm:spPr/>
    </dgm:pt>
    <dgm:pt modelId="{4519289F-3877-48F2-B1B8-B275C497FA22}" type="pres">
      <dgm:prSet presAssocID="{195B4DC8-3F9A-4C45-980D-0121F8F37BA2}" presName="circ3" presStyleLbl="vennNode1" presStyleIdx="2" presStyleCnt="3"/>
      <dgm:spPr/>
    </dgm:pt>
    <dgm:pt modelId="{94EDB7A1-7E32-4864-8738-45DC2ABBEE27}" type="pres">
      <dgm:prSet presAssocID="{195B4DC8-3F9A-4C45-980D-0121F8F37BA2}" presName="circ3Tx" presStyleLbl="revTx" presStyleIdx="0" presStyleCnt="0">
        <dgm:presLayoutVars>
          <dgm:chMax val="0"/>
          <dgm:chPref val="0"/>
          <dgm:bulletEnabled val="1"/>
        </dgm:presLayoutVars>
      </dgm:prSet>
      <dgm:spPr/>
    </dgm:pt>
  </dgm:ptLst>
  <dgm:cxnLst>
    <dgm:cxn modelId="{54D28F0E-18D9-4DC0-A666-AC6DA6A014B3}" type="presOf" srcId="{B2DAE051-865B-4F40-A0C3-C868DB79BD3C}" destId="{F8135AE1-8BFA-4402-99FF-0D437E17BC37}" srcOrd="1" destOrd="0" presId="urn:microsoft.com/office/officeart/2005/8/layout/venn1"/>
    <dgm:cxn modelId="{BF668F17-488E-416E-946C-DB742DA64C34}" srcId="{D74DC69F-A8A8-41AA-B2AE-2F0EB7ADC17E}" destId="{E30E9834-6A35-44E8-9DB7-64A14753E1AE}" srcOrd="1" destOrd="0" parTransId="{4BAAFCB2-6EF1-44AE-B88C-5C0F7F817F0A}" sibTransId="{265FC05D-A5E9-4D29-8E97-2749D03F34AA}"/>
    <dgm:cxn modelId="{BCABCF22-9FBC-4065-BA7F-E01BA543CF39}" type="presOf" srcId="{E30E9834-6A35-44E8-9DB7-64A14753E1AE}" destId="{25963F5A-8F6B-40F8-8717-5756EC9420FF}" srcOrd="1" destOrd="0" presId="urn:microsoft.com/office/officeart/2005/8/layout/venn1"/>
    <dgm:cxn modelId="{073B9F3F-DF48-45FD-A823-72523C0AB2FE}" type="presOf" srcId="{195B4DC8-3F9A-4C45-980D-0121F8F37BA2}" destId="{4519289F-3877-48F2-B1B8-B275C497FA22}" srcOrd="0" destOrd="0" presId="urn:microsoft.com/office/officeart/2005/8/layout/venn1"/>
    <dgm:cxn modelId="{8F66E262-1C2C-456D-BFFC-15D34BE5CB16}" type="presOf" srcId="{B2DAE051-865B-4F40-A0C3-C868DB79BD3C}" destId="{2B95A026-A062-434A-9B62-8E03BC79A167}" srcOrd="0" destOrd="0" presId="urn:microsoft.com/office/officeart/2005/8/layout/venn1"/>
    <dgm:cxn modelId="{2819D26A-B9CA-49AC-BEC7-3CD2D097A978}" type="presOf" srcId="{195B4DC8-3F9A-4C45-980D-0121F8F37BA2}" destId="{94EDB7A1-7E32-4864-8738-45DC2ABBEE27}" srcOrd="1" destOrd="0" presId="urn:microsoft.com/office/officeart/2005/8/layout/venn1"/>
    <dgm:cxn modelId="{DB9D2681-B0B6-403E-925D-F7842BF3AF02}" srcId="{D74DC69F-A8A8-41AA-B2AE-2F0EB7ADC17E}" destId="{195B4DC8-3F9A-4C45-980D-0121F8F37BA2}" srcOrd="2" destOrd="0" parTransId="{CB4C5DE4-1DFF-4C8D-ABEE-C76A1EE8FEDC}" sibTransId="{529E7475-B244-45AA-AEC7-F29143E16228}"/>
    <dgm:cxn modelId="{8E5334A5-20B5-490D-B056-1A9E78EC536F}" type="presOf" srcId="{E30E9834-6A35-44E8-9DB7-64A14753E1AE}" destId="{E037DA44-2C5C-4BA3-B0AE-5D33AA189621}" srcOrd="0" destOrd="0" presId="urn:microsoft.com/office/officeart/2005/8/layout/venn1"/>
    <dgm:cxn modelId="{EB5607FB-FEC9-4439-AEC1-81DA6C02ED36}" srcId="{D74DC69F-A8A8-41AA-B2AE-2F0EB7ADC17E}" destId="{B2DAE051-865B-4F40-A0C3-C868DB79BD3C}" srcOrd="0" destOrd="0" parTransId="{30A0FE62-AC3A-47F7-BD5E-F42E06DB3E16}" sibTransId="{993F8D55-4CBD-4F32-B1D0-FC63C6882EB0}"/>
    <dgm:cxn modelId="{6F29BCFB-FB6A-46DB-A8D1-B4F21FFF5C63}" type="presOf" srcId="{D74DC69F-A8A8-41AA-B2AE-2F0EB7ADC17E}" destId="{54B0A715-4603-435C-8D7B-FA0011A6272A}" srcOrd="0" destOrd="0" presId="urn:microsoft.com/office/officeart/2005/8/layout/venn1"/>
    <dgm:cxn modelId="{34EA703D-67D2-457A-91B5-318E479DC9FA}" type="presParOf" srcId="{54B0A715-4603-435C-8D7B-FA0011A6272A}" destId="{2B95A026-A062-434A-9B62-8E03BC79A167}" srcOrd="0" destOrd="0" presId="urn:microsoft.com/office/officeart/2005/8/layout/venn1"/>
    <dgm:cxn modelId="{D1DD968C-1AE5-4D98-B03B-456CBAAE36B8}" type="presParOf" srcId="{54B0A715-4603-435C-8D7B-FA0011A6272A}" destId="{F8135AE1-8BFA-4402-99FF-0D437E17BC37}" srcOrd="1" destOrd="0" presId="urn:microsoft.com/office/officeart/2005/8/layout/venn1"/>
    <dgm:cxn modelId="{89B4EC1B-8EDE-4341-AC4E-897D928245ED}" type="presParOf" srcId="{54B0A715-4603-435C-8D7B-FA0011A6272A}" destId="{E037DA44-2C5C-4BA3-B0AE-5D33AA189621}" srcOrd="2" destOrd="0" presId="urn:microsoft.com/office/officeart/2005/8/layout/venn1"/>
    <dgm:cxn modelId="{B0E7ED60-4B0D-43CC-A04B-C1B31B5E8C60}" type="presParOf" srcId="{54B0A715-4603-435C-8D7B-FA0011A6272A}" destId="{25963F5A-8F6B-40F8-8717-5756EC9420FF}" srcOrd="3" destOrd="0" presId="urn:microsoft.com/office/officeart/2005/8/layout/venn1"/>
    <dgm:cxn modelId="{5FB3ABFD-5B2D-4FDA-B4D8-0E83F953D62D}" type="presParOf" srcId="{54B0A715-4603-435C-8D7B-FA0011A6272A}" destId="{4519289F-3877-48F2-B1B8-B275C497FA22}" srcOrd="4" destOrd="0" presId="urn:microsoft.com/office/officeart/2005/8/layout/venn1"/>
    <dgm:cxn modelId="{9964CDC9-013F-4348-A96D-E2BDDAF73D4F}" type="presParOf" srcId="{54B0A715-4603-435C-8D7B-FA0011A6272A}" destId="{94EDB7A1-7E32-4864-8738-45DC2ABBEE2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6CF0F-C48A-4F83-86A9-4B4F689CB7F0}" type="doc">
      <dgm:prSet loTypeId="urn:microsoft.com/office/officeart/2005/8/layout/vList3" loCatId="list" qsTypeId="urn:microsoft.com/office/officeart/2005/8/quickstyle/simple5" qsCatId="simple" csTypeId="urn:microsoft.com/office/officeart/2005/8/colors/accent1_2" csCatId="accent1" phldr="1"/>
      <dgm:spPr/>
    </dgm:pt>
    <dgm:pt modelId="{FC372864-2E07-4545-A00F-B8B4C7DE45B2}">
      <dgm:prSet phldrT="[Text]"/>
      <dgm:spPr/>
      <dgm:t>
        <a:bodyPr/>
        <a:lstStyle/>
        <a:p>
          <a:pPr algn="l"/>
          <a:r>
            <a:rPr lang="en-US"/>
            <a:t>Natural Career Progression</a:t>
          </a:r>
        </a:p>
      </dgm:t>
    </dgm:pt>
    <dgm:pt modelId="{C1C41C49-31EF-4E6D-A23A-4A767DDF6C8C}" type="parTrans" cxnId="{23E7C7DB-46A5-4352-AE0C-DCA7CBF08D21}">
      <dgm:prSet/>
      <dgm:spPr/>
      <dgm:t>
        <a:bodyPr/>
        <a:lstStyle/>
        <a:p>
          <a:endParaRPr lang="en-US"/>
        </a:p>
      </dgm:t>
    </dgm:pt>
    <dgm:pt modelId="{A74D7BAB-A1CC-41EA-AB39-C4319D53B952}" type="sibTrans" cxnId="{23E7C7DB-46A5-4352-AE0C-DCA7CBF08D21}">
      <dgm:prSet/>
      <dgm:spPr/>
      <dgm:t>
        <a:bodyPr/>
        <a:lstStyle/>
        <a:p>
          <a:endParaRPr lang="en-US"/>
        </a:p>
      </dgm:t>
    </dgm:pt>
    <dgm:pt modelId="{0F684330-D5E2-421C-86EA-19CE229B4A87}">
      <dgm:prSet phldrT="[Text]"/>
      <dgm:spPr/>
      <dgm:t>
        <a:bodyPr/>
        <a:lstStyle/>
        <a:p>
          <a:pPr algn="l"/>
          <a:r>
            <a:rPr lang="en-US"/>
            <a:t>Stepped Up To The Challenge</a:t>
          </a:r>
        </a:p>
      </dgm:t>
    </dgm:pt>
    <dgm:pt modelId="{79C920DD-3B28-41E1-A2B5-9F7D354D3C29}" type="parTrans" cxnId="{5C84A750-DEC2-4E0F-9757-5E8A44221A72}">
      <dgm:prSet/>
      <dgm:spPr/>
      <dgm:t>
        <a:bodyPr/>
        <a:lstStyle/>
        <a:p>
          <a:endParaRPr lang="en-US"/>
        </a:p>
      </dgm:t>
    </dgm:pt>
    <dgm:pt modelId="{AD74D793-15BD-414E-9790-6D5372D9D912}" type="sibTrans" cxnId="{5C84A750-DEC2-4E0F-9757-5E8A44221A72}">
      <dgm:prSet/>
      <dgm:spPr/>
      <dgm:t>
        <a:bodyPr/>
        <a:lstStyle/>
        <a:p>
          <a:endParaRPr lang="en-US"/>
        </a:p>
      </dgm:t>
    </dgm:pt>
    <dgm:pt modelId="{5C353DCB-D629-4213-857B-6E6E7119F398}">
      <dgm:prSet phldrT="[Text]"/>
      <dgm:spPr/>
      <dgm:t>
        <a:bodyPr/>
        <a:lstStyle/>
        <a:p>
          <a:pPr algn="l"/>
          <a:r>
            <a:rPr lang="en-US"/>
            <a:t>Higher Salary</a:t>
          </a:r>
        </a:p>
      </dgm:t>
    </dgm:pt>
    <dgm:pt modelId="{CF6F3705-4A53-4A7B-994B-7FE3B5529B52}" type="parTrans" cxnId="{83BEB58E-1DEF-4B70-927A-5FC6E6F49E6D}">
      <dgm:prSet/>
      <dgm:spPr/>
      <dgm:t>
        <a:bodyPr/>
        <a:lstStyle/>
        <a:p>
          <a:endParaRPr lang="en-US"/>
        </a:p>
      </dgm:t>
    </dgm:pt>
    <dgm:pt modelId="{8BCBC542-1BD3-485A-87F5-56E3EDD4BB73}" type="sibTrans" cxnId="{83BEB58E-1DEF-4B70-927A-5FC6E6F49E6D}">
      <dgm:prSet/>
      <dgm:spPr/>
      <dgm:t>
        <a:bodyPr/>
        <a:lstStyle/>
        <a:p>
          <a:endParaRPr lang="en-US"/>
        </a:p>
      </dgm:t>
    </dgm:pt>
    <dgm:pt modelId="{34A48B10-8680-46FC-B3E3-33A9950B7A36}">
      <dgm:prSet phldrT="[Text]"/>
      <dgm:spPr/>
      <dgm:t>
        <a:bodyPr/>
        <a:lstStyle/>
        <a:p>
          <a:pPr algn="l"/>
          <a:r>
            <a:rPr lang="en-US"/>
            <a:t>Prestige</a:t>
          </a:r>
        </a:p>
      </dgm:t>
    </dgm:pt>
    <dgm:pt modelId="{37223DF5-80B0-4A72-B66B-686E7226C9B7}" type="parTrans" cxnId="{6744F266-3C16-4603-9327-BE383AF36ACD}">
      <dgm:prSet/>
      <dgm:spPr/>
      <dgm:t>
        <a:bodyPr/>
        <a:lstStyle/>
        <a:p>
          <a:endParaRPr lang="en-US"/>
        </a:p>
      </dgm:t>
    </dgm:pt>
    <dgm:pt modelId="{1581E023-6CB6-4395-9001-0A23490BE0CC}" type="sibTrans" cxnId="{6744F266-3C16-4603-9327-BE383AF36ACD}">
      <dgm:prSet/>
      <dgm:spPr/>
      <dgm:t>
        <a:bodyPr/>
        <a:lstStyle/>
        <a:p>
          <a:endParaRPr lang="en-US"/>
        </a:p>
      </dgm:t>
    </dgm:pt>
    <dgm:pt modelId="{31D80BA6-6372-4419-9A11-10E564AD3085}">
      <dgm:prSet phldrT="[Text]"/>
      <dgm:spPr/>
      <dgm:t>
        <a:bodyPr/>
        <a:lstStyle/>
        <a:p>
          <a:pPr algn="l"/>
          <a:r>
            <a:rPr lang="en-US"/>
            <a:t>Increased Speaking Engagement Opportunities</a:t>
          </a:r>
        </a:p>
      </dgm:t>
    </dgm:pt>
    <dgm:pt modelId="{E307DE9C-D578-49F3-9CE3-666283DF0A32}" type="parTrans" cxnId="{71539F12-A7D7-47C1-8900-3E227E142F88}">
      <dgm:prSet/>
      <dgm:spPr/>
      <dgm:t>
        <a:bodyPr/>
        <a:lstStyle/>
        <a:p>
          <a:endParaRPr lang="en-US"/>
        </a:p>
      </dgm:t>
    </dgm:pt>
    <dgm:pt modelId="{610A4D74-ED51-4AE0-8D54-B25B69A64AE4}" type="sibTrans" cxnId="{71539F12-A7D7-47C1-8900-3E227E142F88}">
      <dgm:prSet/>
      <dgm:spPr/>
      <dgm:t>
        <a:bodyPr/>
        <a:lstStyle/>
        <a:p>
          <a:endParaRPr lang="en-US"/>
        </a:p>
      </dgm:t>
    </dgm:pt>
    <dgm:pt modelId="{ABCA702A-C8BD-4FA9-BB42-62A32045B84C}">
      <dgm:prSet phldrT="[Text]"/>
      <dgm:spPr/>
      <dgm:t>
        <a:bodyPr/>
        <a:lstStyle/>
        <a:p>
          <a:pPr algn="l"/>
          <a:r>
            <a:rPr lang="en-US"/>
            <a:t>Other</a:t>
          </a:r>
        </a:p>
      </dgm:t>
    </dgm:pt>
    <dgm:pt modelId="{B0C38AEB-47F1-4FD9-8F86-45418934E336}" type="parTrans" cxnId="{37789FAF-0EF8-41E3-AF5A-8E2942191DF2}">
      <dgm:prSet/>
      <dgm:spPr/>
      <dgm:t>
        <a:bodyPr/>
        <a:lstStyle/>
        <a:p>
          <a:endParaRPr lang="en-US"/>
        </a:p>
      </dgm:t>
    </dgm:pt>
    <dgm:pt modelId="{EE93CAAB-EA74-4C67-9C87-E9F190FD334A}" type="sibTrans" cxnId="{37789FAF-0EF8-41E3-AF5A-8E2942191DF2}">
      <dgm:prSet/>
      <dgm:spPr/>
      <dgm:t>
        <a:bodyPr/>
        <a:lstStyle/>
        <a:p>
          <a:endParaRPr lang="en-US"/>
        </a:p>
      </dgm:t>
    </dgm:pt>
    <dgm:pt modelId="{57FB61C6-457A-48E9-8A83-9B6E87E79C8D}" type="pres">
      <dgm:prSet presAssocID="{2776CF0F-C48A-4F83-86A9-4B4F689CB7F0}" presName="linearFlow" presStyleCnt="0">
        <dgm:presLayoutVars>
          <dgm:dir/>
          <dgm:resizeHandles val="exact"/>
        </dgm:presLayoutVars>
      </dgm:prSet>
      <dgm:spPr/>
    </dgm:pt>
    <dgm:pt modelId="{093DCEED-BE7B-4FA3-BC2E-74EB4A021B22}" type="pres">
      <dgm:prSet presAssocID="{FC372864-2E07-4545-A00F-B8B4C7DE45B2}" presName="composite" presStyleCnt="0"/>
      <dgm:spPr/>
    </dgm:pt>
    <dgm:pt modelId="{2B0A0A63-CE83-4547-8AFB-B69540F1AF34}" type="pres">
      <dgm:prSet presAssocID="{FC372864-2E07-4545-A00F-B8B4C7DE45B2}"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spiration with solid fill"/>
        </a:ext>
      </dgm:extLst>
    </dgm:pt>
    <dgm:pt modelId="{F2D48FF0-71AD-416E-B240-8FDE5411125A}" type="pres">
      <dgm:prSet presAssocID="{FC372864-2E07-4545-A00F-B8B4C7DE45B2}" presName="txShp" presStyleLbl="node1" presStyleIdx="0" presStyleCnt="6">
        <dgm:presLayoutVars>
          <dgm:bulletEnabled val="1"/>
        </dgm:presLayoutVars>
      </dgm:prSet>
      <dgm:spPr/>
    </dgm:pt>
    <dgm:pt modelId="{AEC35403-94A5-4E7E-9D4F-FD8E3DA9BA57}" type="pres">
      <dgm:prSet presAssocID="{A74D7BAB-A1CC-41EA-AB39-C4319D53B952}" presName="spacing" presStyleCnt="0"/>
      <dgm:spPr/>
    </dgm:pt>
    <dgm:pt modelId="{4D9DB704-286F-45DD-8D2E-987256557D79}" type="pres">
      <dgm:prSet presAssocID="{0F684330-D5E2-421C-86EA-19CE229B4A87}" presName="composite" presStyleCnt="0"/>
      <dgm:spPr/>
    </dgm:pt>
    <dgm:pt modelId="{4348B5EF-A267-4DCE-87E4-3D9817846359}" type="pres">
      <dgm:prSet presAssocID="{0F684330-D5E2-421C-86EA-19CE229B4A87}"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ers with solid fill"/>
        </a:ext>
      </dgm:extLst>
    </dgm:pt>
    <dgm:pt modelId="{ABF2E3E2-066A-4E83-9B3B-07E001F351FC}" type="pres">
      <dgm:prSet presAssocID="{0F684330-D5E2-421C-86EA-19CE229B4A87}" presName="txShp" presStyleLbl="node1" presStyleIdx="1" presStyleCnt="6">
        <dgm:presLayoutVars>
          <dgm:bulletEnabled val="1"/>
        </dgm:presLayoutVars>
      </dgm:prSet>
      <dgm:spPr/>
    </dgm:pt>
    <dgm:pt modelId="{27BDBFD3-6288-4BE0-A6EE-B37C4473ECDE}" type="pres">
      <dgm:prSet presAssocID="{AD74D793-15BD-414E-9790-6D5372D9D912}" presName="spacing" presStyleCnt="0"/>
      <dgm:spPr/>
    </dgm:pt>
    <dgm:pt modelId="{665B5327-8D14-4746-8A91-D8BB9E5FC09B}" type="pres">
      <dgm:prSet presAssocID="{5C353DCB-D629-4213-857B-6E6E7119F398}" presName="composite" presStyleCnt="0"/>
      <dgm:spPr/>
    </dgm:pt>
    <dgm:pt modelId="{26098CA6-8736-45D0-8251-2EAE3D211DC1}" type="pres">
      <dgm:prSet presAssocID="{5C353DCB-D629-4213-857B-6E6E7119F398}"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lying Money with solid fill"/>
        </a:ext>
      </dgm:extLst>
    </dgm:pt>
    <dgm:pt modelId="{2CF5FFFF-FD07-4872-8E7F-1A981E8E2F66}" type="pres">
      <dgm:prSet presAssocID="{5C353DCB-D629-4213-857B-6E6E7119F398}" presName="txShp" presStyleLbl="node1" presStyleIdx="2" presStyleCnt="6">
        <dgm:presLayoutVars>
          <dgm:bulletEnabled val="1"/>
        </dgm:presLayoutVars>
      </dgm:prSet>
      <dgm:spPr/>
    </dgm:pt>
    <dgm:pt modelId="{1EDBBC32-97DF-4B15-A313-A6BDAED25AA1}" type="pres">
      <dgm:prSet presAssocID="{8BCBC542-1BD3-485A-87F5-56E3EDD4BB73}" presName="spacing" presStyleCnt="0"/>
      <dgm:spPr/>
    </dgm:pt>
    <dgm:pt modelId="{5B7DC5C9-D9C4-4609-8054-BEE8C94B05E2}" type="pres">
      <dgm:prSet presAssocID="{34A48B10-8680-46FC-B3E3-33A9950B7A36}" presName="composite" presStyleCnt="0"/>
      <dgm:spPr/>
    </dgm:pt>
    <dgm:pt modelId="{86BBE734-B964-46B3-A19D-4ECBDAC90E83}" type="pres">
      <dgm:prSet presAssocID="{34A48B10-8680-46FC-B3E3-33A9950B7A36}"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unglasses face outline with solid fill"/>
        </a:ext>
      </dgm:extLst>
    </dgm:pt>
    <dgm:pt modelId="{99623BA4-63EF-4B9C-9679-EB2318EACCD3}" type="pres">
      <dgm:prSet presAssocID="{34A48B10-8680-46FC-B3E3-33A9950B7A36}" presName="txShp" presStyleLbl="node1" presStyleIdx="3" presStyleCnt="6">
        <dgm:presLayoutVars>
          <dgm:bulletEnabled val="1"/>
        </dgm:presLayoutVars>
      </dgm:prSet>
      <dgm:spPr/>
    </dgm:pt>
    <dgm:pt modelId="{6EFE346E-4A63-4458-8B53-D049AFFF3FA4}" type="pres">
      <dgm:prSet presAssocID="{1581E023-6CB6-4395-9001-0A23490BE0CC}" presName="spacing" presStyleCnt="0"/>
      <dgm:spPr/>
    </dgm:pt>
    <dgm:pt modelId="{16D74363-F4BF-4D20-99EA-BB8053A083CE}" type="pres">
      <dgm:prSet presAssocID="{31D80BA6-6372-4419-9A11-10E564AD3085}" presName="composite" presStyleCnt="0"/>
      <dgm:spPr/>
    </dgm:pt>
    <dgm:pt modelId="{B9DDD48F-4C3F-4758-A1C9-48CF989D552C}" type="pres">
      <dgm:prSet presAssocID="{31D80BA6-6372-4419-9A11-10E564AD3085}"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eacher with solid fill"/>
        </a:ext>
      </dgm:extLst>
    </dgm:pt>
    <dgm:pt modelId="{8206D0CE-6D68-4E67-AED2-F4B6355A714E}" type="pres">
      <dgm:prSet presAssocID="{31D80BA6-6372-4419-9A11-10E564AD3085}" presName="txShp" presStyleLbl="node1" presStyleIdx="4" presStyleCnt="6">
        <dgm:presLayoutVars>
          <dgm:bulletEnabled val="1"/>
        </dgm:presLayoutVars>
      </dgm:prSet>
      <dgm:spPr/>
    </dgm:pt>
    <dgm:pt modelId="{B61DEA36-4C3A-4703-A977-EC208D4AC8E2}" type="pres">
      <dgm:prSet presAssocID="{610A4D74-ED51-4AE0-8D54-B25B69A64AE4}" presName="spacing" presStyleCnt="0"/>
      <dgm:spPr/>
    </dgm:pt>
    <dgm:pt modelId="{01F82B6C-12C5-4A31-A219-ADCEC96AB54B}" type="pres">
      <dgm:prSet presAssocID="{ABCA702A-C8BD-4FA9-BB42-62A32045B84C}" presName="composite" presStyleCnt="0"/>
      <dgm:spPr/>
    </dgm:pt>
    <dgm:pt modelId="{23DE95E5-BC1E-4A5B-8149-1FA849D73C4B}" type="pres">
      <dgm:prSet presAssocID="{ABCA702A-C8BD-4FA9-BB42-62A32045B84C}"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perture with solid fill"/>
        </a:ext>
      </dgm:extLst>
    </dgm:pt>
    <dgm:pt modelId="{25AE6A03-E4CE-4DBF-B4CB-D7B8644BE4CC}" type="pres">
      <dgm:prSet presAssocID="{ABCA702A-C8BD-4FA9-BB42-62A32045B84C}" presName="txShp" presStyleLbl="node1" presStyleIdx="5" presStyleCnt="6">
        <dgm:presLayoutVars>
          <dgm:bulletEnabled val="1"/>
        </dgm:presLayoutVars>
      </dgm:prSet>
      <dgm:spPr/>
    </dgm:pt>
  </dgm:ptLst>
  <dgm:cxnLst>
    <dgm:cxn modelId="{9665F000-D2A1-44D0-9716-B47984088A05}" type="presOf" srcId="{5C353DCB-D629-4213-857B-6E6E7119F398}" destId="{2CF5FFFF-FD07-4872-8E7F-1A981E8E2F66}" srcOrd="0" destOrd="0" presId="urn:microsoft.com/office/officeart/2005/8/layout/vList3"/>
    <dgm:cxn modelId="{71539F12-A7D7-47C1-8900-3E227E142F88}" srcId="{2776CF0F-C48A-4F83-86A9-4B4F689CB7F0}" destId="{31D80BA6-6372-4419-9A11-10E564AD3085}" srcOrd="4" destOrd="0" parTransId="{E307DE9C-D578-49F3-9CE3-666283DF0A32}" sibTransId="{610A4D74-ED51-4AE0-8D54-B25B69A64AE4}"/>
    <dgm:cxn modelId="{6744F266-3C16-4603-9327-BE383AF36ACD}" srcId="{2776CF0F-C48A-4F83-86A9-4B4F689CB7F0}" destId="{34A48B10-8680-46FC-B3E3-33A9950B7A36}" srcOrd="3" destOrd="0" parTransId="{37223DF5-80B0-4A72-B66B-686E7226C9B7}" sibTransId="{1581E023-6CB6-4395-9001-0A23490BE0CC}"/>
    <dgm:cxn modelId="{41B50450-87DE-431D-8D01-830C947E8366}" type="presOf" srcId="{FC372864-2E07-4545-A00F-B8B4C7DE45B2}" destId="{F2D48FF0-71AD-416E-B240-8FDE5411125A}" srcOrd="0" destOrd="0" presId="urn:microsoft.com/office/officeart/2005/8/layout/vList3"/>
    <dgm:cxn modelId="{5C84A750-DEC2-4E0F-9757-5E8A44221A72}" srcId="{2776CF0F-C48A-4F83-86A9-4B4F689CB7F0}" destId="{0F684330-D5E2-421C-86EA-19CE229B4A87}" srcOrd="1" destOrd="0" parTransId="{79C920DD-3B28-41E1-A2B5-9F7D354D3C29}" sibTransId="{AD74D793-15BD-414E-9790-6D5372D9D912}"/>
    <dgm:cxn modelId="{B324C584-48AB-4474-B271-9902C1085B29}" type="presOf" srcId="{31D80BA6-6372-4419-9A11-10E564AD3085}" destId="{8206D0CE-6D68-4E67-AED2-F4B6355A714E}" srcOrd="0" destOrd="0" presId="urn:microsoft.com/office/officeart/2005/8/layout/vList3"/>
    <dgm:cxn modelId="{83BEB58E-1DEF-4B70-927A-5FC6E6F49E6D}" srcId="{2776CF0F-C48A-4F83-86A9-4B4F689CB7F0}" destId="{5C353DCB-D629-4213-857B-6E6E7119F398}" srcOrd="2" destOrd="0" parTransId="{CF6F3705-4A53-4A7B-994B-7FE3B5529B52}" sibTransId="{8BCBC542-1BD3-485A-87F5-56E3EDD4BB73}"/>
    <dgm:cxn modelId="{EB551790-0F34-4EA1-9EAA-58507F27E340}" type="presOf" srcId="{0F684330-D5E2-421C-86EA-19CE229B4A87}" destId="{ABF2E3E2-066A-4E83-9B3B-07E001F351FC}" srcOrd="0" destOrd="0" presId="urn:microsoft.com/office/officeart/2005/8/layout/vList3"/>
    <dgm:cxn modelId="{37789FAF-0EF8-41E3-AF5A-8E2942191DF2}" srcId="{2776CF0F-C48A-4F83-86A9-4B4F689CB7F0}" destId="{ABCA702A-C8BD-4FA9-BB42-62A32045B84C}" srcOrd="5" destOrd="0" parTransId="{B0C38AEB-47F1-4FD9-8F86-45418934E336}" sibTransId="{EE93CAAB-EA74-4C67-9C87-E9F190FD334A}"/>
    <dgm:cxn modelId="{3EA2DFC8-869D-4FBE-AE06-482454BFAC72}" type="presOf" srcId="{34A48B10-8680-46FC-B3E3-33A9950B7A36}" destId="{99623BA4-63EF-4B9C-9679-EB2318EACCD3}" srcOrd="0" destOrd="0" presId="urn:microsoft.com/office/officeart/2005/8/layout/vList3"/>
    <dgm:cxn modelId="{23E7C7DB-46A5-4352-AE0C-DCA7CBF08D21}" srcId="{2776CF0F-C48A-4F83-86A9-4B4F689CB7F0}" destId="{FC372864-2E07-4545-A00F-B8B4C7DE45B2}" srcOrd="0" destOrd="0" parTransId="{C1C41C49-31EF-4E6D-A23A-4A767DDF6C8C}" sibTransId="{A74D7BAB-A1CC-41EA-AB39-C4319D53B952}"/>
    <dgm:cxn modelId="{E06611DE-06D5-40B7-905D-FEEC06659570}" type="presOf" srcId="{2776CF0F-C48A-4F83-86A9-4B4F689CB7F0}" destId="{57FB61C6-457A-48E9-8A83-9B6E87E79C8D}" srcOrd="0" destOrd="0" presId="urn:microsoft.com/office/officeart/2005/8/layout/vList3"/>
    <dgm:cxn modelId="{F2C3C6DE-9615-4A6D-B625-E69EBF01373F}" type="presOf" srcId="{ABCA702A-C8BD-4FA9-BB42-62A32045B84C}" destId="{25AE6A03-E4CE-4DBF-B4CB-D7B8644BE4CC}" srcOrd="0" destOrd="0" presId="urn:microsoft.com/office/officeart/2005/8/layout/vList3"/>
    <dgm:cxn modelId="{6C9E59AC-D751-48E8-BE51-B96BEDF057F8}" type="presParOf" srcId="{57FB61C6-457A-48E9-8A83-9B6E87E79C8D}" destId="{093DCEED-BE7B-4FA3-BC2E-74EB4A021B22}" srcOrd="0" destOrd="0" presId="urn:microsoft.com/office/officeart/2005/8/layout/vList3"/>
    <dgm:cxn modelId="{B71CD6AE-AD20-4496-A85B-E2FCFDF1F325}" type="presParOf" srcId="{093DCEED-BE7B-4FA3-BC2E-74EB4A021B22}" destId="{2B0A0A63-CE83-4547-8AFB-B69540F1AF34}" srcOrd="0" destOrd="0" presId="urn:microsoft.com/office/officeart/2005/8/layout/vList3"/>
    <dgm:cxn modelId="{D7754A39-D94B-472C-85D3-AA462BC3E91A}" type="presParOf" srcId="{093DCEED-BE7B-4FA3-BC2E-74EB4A021B22}" destId="{F2D48FF0-71AD-416E-B240-8FDE5411125A}" srcOrd="1" destOrd="0" presId="urn:microsoft.com/office/officeart/2005/8/layout/vList3"/>
    <dgm:cxn modelId="{BFE9960F-6255-4920-86AE-EC9D46BC67AA}" type="presParOf" srcId="{57FB61C6-457A-48E9-8A83-9B6E87E79C8D}" destId="{AEC35403-94A5-4E7E-9D4F-FD8E3DA9BA57}" srcOrd="1" destOrd="0" presId="urn:microsoft.com/office/officeart/2005/8/layout/vList3"/>
    <dgm:cxn modelId="{69433D91-7230-4EBF-B009-859C95DF8137}" type="presParOf" srcId="{57FB61C6-457A-48E9-8A83-9B6E87E79C8D}" destId="{4D9DB704-286F-45DD-8D2E-987256557D79}" srcOrd="2" destOrd="0" presId="urn:microsoft.com/office/officeart/2005/8/layout/vList3"/>
    <dgm:cxn modelId="{9036F270-00FC-4E89-9651-68225858E004}" type="presParOf" srcId="{4D9DB704-286F-45DD-8D2E-987256557D79}" destId="{4348B5EF-A267-4DCE-87E4-3D9817846359}" srcOrd="0" destOrd="0" presId="urn:microsoft.com/office/officeart/2005/8/layout/vList3"/>
    <dgm:cxn modelId="{5DDDB2F3-7444-4F78-9ACB-59385C26A404}" type="presParOf" srcId="{4D9DB704-286F-45DD-8D2E-987256557D79}" destId="{ABF2E3E2-066A-4E83-9B3B-07E001F351FC}" srcOrd="1" destOrd="0" presId="urn:microsoft.com/office/officeart/2005/8/layout/vList3"/>
    <dgm:cxn modelId="{F2E21EC7-689D-4E3E-93B9-0F8004D55546}" type="presParOf" srcId="{57FB61C6-457A-48E9-8A83-9B6E87E79C8D}" destId="{27BDBFD3-6288-4BE0-A6EE-B37C4473ECDE}" srcOrd="3" destOrd="0" presId="urn:microsoft.com/office/officeart/2005/8/layout/vList3"/>
    <dgm:cxn modelId="{ABF1E17C-9567-42E9-B97F-347C15CE17BC}" type="presParOf" srcId="{57FB61C6-457A-48E9-8A83-9B6E87E79C8D}" destId="{665B5327-8D14-4746-8A91-D8BB9E5FC09B}" srcOrd="4" destOrd="0" presId="urn:microsoft.com/office/officeart/2005/8/layout/vList3"/>
    <dgm:cxn modelId="{B53E4B2D-B7F9-4974-9309-510F057D0803}" type="presParOf" srcId="{665B5327-8D14-4746-8A91-D8BB9E5FC09B}" destId="{26098CA6-8736-45D0-8251-2EAE3D211DC1}" srcOrd="0" destOrd="0" presId="urn:microsoft.com/office/officeart/2005/8/layout/vList3"/>
    <dgm:cxn modelId="{E22F0694-5F06-4F51-B455-E43E500540CA}" type="presParOf" srcId="{665B5327-8D14-4746-8A91-D8BB9E5FC09B}" destId="{2CF5FFFF-FD07-4872-8E7F-1A981E8E2F66}" srcOrd="1" destOrd="0" presId="urn:microsoft.com/office/officeart/2005/8/layout/vList3"/>
    <dgm:cxn modelId="{3EC0B348-4064-4B99-B619-1F0C9DF39FD8}" type="presParOf" srcId="{57FB61C6-457A-48E9-8A83-9B6E87E79C8D}" destId="{1EDBBC32-97DF-4B15-A313-A6BDAED25AA1}" srcOrd="5" destOrd="0" presId="urn:microsoft.com/office/officeart/2005/8/layout/vList3"/>
    <dgm:cxn modelId="{01C66FAF-2BF4-43F9-B7AF-B030E9A0D588}" type="presParOf" srcId="{57FB61C6-457A-48E9-8A83-9B6E87E79C8D}" destId="{5B7DC5C9-D9C4-4609-8054-BEE8C94B05E2}" srcOrd="6" destOrd="0" presId="urn:microsoft.com/office/officeart/2005/8/layout/vList3"/>
    <dgm:cxn modelId="{FC5E45B1-2770-4B9F-83E8-9CFAE9733E66}" type="presParOf" srcId="{5B7DC5C9-D9C4-4609-8054-BEE8C94B05E2}" destId="{86BBE734-B964-46B3-A19D-4ECBDAC90E83}" srcOrd="0" destOrd="0" presId="urn:microsoft.com/office/officeart/2005/8/layout/vList3"/>
    <dgm:cxn modelId="{48B72DAD-BD34-4AB7-8807-030EBF501A48}" type="presParOf" srcId="{5B7DC5C9-D9C4-4609-8054-BEE8C94B05E2}" destId="{99623BA4-63EF-4B9C-9679-EB2318EACCD3}" srcOrd="1" destOrd="0" presId="urn:microsoft.com/office/officeart/2005/8/layout/vList3"/>
    <dgm:cxn modelId="{CD92EE2A-5AAD-41DD-87D6-65DF963CDF90}" type="presParOf" srcId="{57FB61C6-457A-48E9-8A83-9B6E87E79C8D}" destId="{6EFE346E-4A63-4458-8B53-D049AFFF3FA4}" srcOrd="7" destOrd="0" presId="urn:microsoft.com/office/officeart/2005/8/layout/vList3"/>
    <dgm:cxn modelId="{B8413AFA-68C1-46D9-9D5E-2E18ABF1E500}" type="presParOf" srcId="{57FB61C6-457A-48E9-8A83-9B6E87E79C8D}" destId="{16D74363-F4BF-4D20-99EA-BB8053A083CE}" srcOrd="8" destOrd="0" presId="urn:microsoft.com/office/officeart/2005/8/layout/vList3"/>
    <dgm:cxn modelId="{13027674-44C1-4765-8EDC-60CD680776AE}" type="presParOf" srcId="{16D74363-F4BF-4D20-99EA-BB8053A083CE}" destId="{B9DDD48F-4C3F-4758-A1C9-48CF989D552C}" srcOrd="0" destOrd="0" presId="urn:microsoft.com/office/officeart/2005/8/layout/vList3"/>
    <dgm:cxn modelId="{F5D75638-07C8-47D9-B318-570CB9197E78}" type="presParOf" srcId="{16D74363-F4BF-4D20-99EA-BB8053A083CE}" destId="{8206D0CE-6D68-4E67-AED2-F4B6355A714E}" srcOrd="1" destOrd="0" presId="urn:microsoft.com/office/officeart/2005/8/layout/vList3"/>
    <dgm:cxn modelId="{49DDF7B6-4E35-465E-AD84-96A848809FC2}" type="presParOf" srcId="{57FB61C6-457A-48E9-8A83-9B6E87E79C8D}" destId="{B61DEA36-4C3A-4703-A977-EC208D4AC8E2}" srcOrd="9" destOrd="0" presId="urn:microsoft.com/office/officeart/2005/8/layout/vList3"/>
    <dgm:cxn modelId="{10D402E8-B4FA-40CB-AF3B-F51CC8DA418B}" type="presParOf" srcId="{57FB61C6-457A-48E9-8A83-9B6E87E79C8D}" destId="{01F82B6C-12C5-4A31-A219-ADCEC96AB54B}" srcOrd="10" destOrd="0" presId="urn:microsoft.com/office/officeart/2005/8/layout/vList3"/>
    <dgm:cxn modelId="{67BEE688-097D-4A63-927C-BA1F7E62C374}" type="presParOf" srcId="{01F82B6C-12C5-4A31-A219-ADCEC96AB54B}" destId="{23DE95E5-BC1E-4A5B-8149-1FA849D73C4B}" srcOrd="0" destOrd="0" presId="urn:microsoft.com/office/officeart/2005/8/layout/vList3"/>
    <dgm:cxn modelId="{9ADFE13F-39B9-4BA7-8484-34BF9F406A77}" type="presParOf" srcId="{01F82B6C-12C5-4A31-A219-ADCEC96AB54B}" destId="{25AE6A03-E4CE-4DBF-B4CB-D7B8644BE4C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A8EA60-12C2-438D-AB71-9DA52EF0D140}" type="doc">
      <dgm:prSet loTypeId="urn:microsoft.com/office/officeart/2005/8/layout/hList7" loCatId="list" qsTypeId="urn:microsoft.com/office/officeart/2005/8/quickstyle/simple1" qsCatId="simple" csTypeId="urn:microsoft.com/office/officeart/2005/8/colors/accent1_2" csCatId="accent1" phldr="1"/>
      <dgm:spPr/>
    </dgm:pt>
    <dgm:pt modelId="{64207F41-04AC-47D9-A944-7F584E23EB8F}">
      <dgm:prSet phldrT="[Text]"/>
      <dgm:spPr>
        <a:ln>
          <a:noFill/>
        </a:ln>
        <a:effectLst/>
        <a:scene3d>
          <a:camera prst="orthographicFront">
            <a:rot lat="0" lon="0" rev="0"/>
          </a:camera>
          <a:lightRig rig="contrasting" dir="t">
            <a:rot lat="0" lon="0" rev="7800000"/>
          </a:lightRig>
        </a:scene3d>
        <a:sp3d>
          <a:bevelT w="139700" h="139700"/>
        </a:sp3d>
      </dgm:spPr>
      <dgm:t>
        <a:bodyPr/>
        <a:lstStyle/>
        <a:p>
          <a:r>
            <a:rPr lang="en-US"/>
            <a:t>Leveling Up Your Team</a:t>
          </a:r>
        </a:p>
      </dgm:t>
    </dgm:pt>
    <dgm:pt modelId="{D241858E-5032-4572-BA90-16B19DD6805E}" type="parTrans" cxnId="{CE5DD488-62EB-4E82-9825-CA28278A87D3}">
      <dgm:prSet/>
      <dgm:spPr/>
      <dgm:t>
        <a:bodyPr/>
        <a:lstStyle/>
        <a:p>
          <a:endParaRPr lang="en-US"/>
        </a:p>
      </dgm:t>
    </dgm:pt>
    <dgm:pt modelId="{201C8432-71A7-4189-9594-A9468D677BC9}" type="sibTrans" cxnId="{CE5DD488-62EB-4E82-9825-CA28278A87D3}">
      <dgm:prSet/>
      <dgm:spPr/>
      <dgm:t>
        <a:bodyPr/>
        <a:lstStyle/>
        <a:p>
          <a:endParaRPr lang="en-US"/>
        </a:p>
      </dgm:t>
    </dgm:pt>
    <dgm:pt modelId="{4FFDD0E6-C794-4562-A563-E49A88C7943A}">
      <dgm:prSet phldrT="[Text]"/>
      <dgm:spPr>
        <a:ln>
          <a:noFill/>
        </a:ln>
        <a:effectLst/>
        <a:scene3d>
          <a:camera prst="orthographicFront">
            <a:rot lat="0" lon="0" rev="0"/>
          </a:camera>
          <a:lightRig rig="contrasting" dir="t">
            <a:rot lat="0" lon="0" rev="7800000"/>
          </a:lightRig>
        </a:scene3d>
        <a:sp3d>
          <a:bevelT w="139700" h="139700"/>
        </a:sp3d>
      </dgm:spPr>
      <dgm:t>
        <a:bodyPr/>
        <a:lstStyle/>
        <a:p>
          <a:r>
            <a:rPr lang="en-US"/>
            <a:t>Leveling Up Technology</a:t>
          </a:r>
        </a:p>
      </dgm:t>
    </dgm:pt>
    <dgm:pt modelId="{023BB4B5-9AC3-4496-BCCD-A3179BA0A210}" type="parTrans" cxnId="{7940F09D-9DB4-49D9-9B30-CB5604001060}">
      <dgm:prSet/>
      <dgm:spPr/>
      <dgm:t>
        <a:bodyPr/>
        <a:lstStyle/>
        <a:p>
          <a:endParaRPr lang="en-US"/>
        </a:p>
      </dgm:t>
    </dgm:pt>
    <dgm:pt modelId="{B8390185-DE95-4674-9D00-22AB6BD09A4B}" type="sibTrans" cxnId="{7940F09D-9DB4-49D9-9B30-CB5604001060}">
      <dgm:prSet/>
      <dgm:spPr/>
      <dgm:t>
        <a:bodyPr/>
        <a:lstStyle/>
        <a:p>
          <a:endParaRPr lang="en-US"/>
        </a:p>
      </dgm:t>
    </dgm:pt>
    <dgm:pt modelId="{726AB6E7-E3E0-4EAA-987B-708F7F590FC2}">
      <dgm:prSet phldrT="[Text]"/>
      <dgm:spPr>
        <a:ln>
          <a:noFill/>
        </a:ln>
        <a:effectLst/>
        <a:scene3d>
          <a:camera prst="orthographicFront">
            <a:rot lat="0" lon="0" rev="0"/>
          </a:camera>
          <a:lightRig rig="contrasting" dir="t">
            <a:rot lat="0" lon="0" rev="7800000"/>
          </a:lightRig>
        </a:scene3d>
        <a:sp3d>
          <a:bevelT w="139700" h="139700"/>
        </a:sp3d>
      </dgm:spPr>
      <dgm:t>
        <a:bodyPr/>
        <a:lstStyle/>
        <a:p>
          <a:r>
            <a:rPr lang="en-US"/>
            <a:t>Leading AI Initiatives</a:t>
          </a:r>
        </a:p>
      </dgm:t>
    </dgm:pt>
    <dgm:pt modelId="{37D8CA25-CDC4-4138-BF2D-F0A285CE00B1}" type="parTrans" cxnId="{7377B618-E5BD-46D3-9C78-530CB78CBFF2}">
      <dgm:prSet/>
      <dgm:spPr/>
      <dgm:t>
        <a:bodyPr/>
        <a:lstStyle/>
        <a:p>
          <a:endParaRPr lang="en-US"/>
        </a:p>
      </dgm:t>
    </dgm:pt>
    <dgm:pt modelId="{5D906011-9AF6-4931-BBDC-53C86DA855C6}" type="sibTrans" cxnId="{7377B618-E5BD-46D3-9C78-530CB78CBFF2}">
      <dgm:prSet/>
      <dgm:spPr/>
      <dgm:t>
        <a:bodyPr/>
        <a:lstStyle/>
        <a:p>
          <a:endParaRPr lang="en-US"/>
        </a:p>
      </dgm:t>
    </dgm:pt>
    <dgm:pt modelId="{798AD2A4-7927-4CBB-A072-F8F1E311B139}">
      <dgm:prSet phldrT="[Text]"/>
      <dgm:spPr>
        <a:ln>
          <a:noFill/>
        </a:ln>
        <a:effectLst/>
        <a:scene3d>
          <a:camera prst="orthographicFront">
            <a:rot lat="0" lon="0" rev="0"/>
          </a:camera>
          <a:lightRig rig="contrasting" dir="t">
            <a:rot lat="0" lon="0" rev="7800000"/>
          </a:lightRig>
        </a:scene3d>
        <a:sp3d>
          <a:bevelT w="139700" h="139700"/>
        </a:sp3d>
      </dgm:spPr>
      <dgm:t>
        <a:bodyPr/>
        <a:lstStyle/>
        <a:p>
          <a:r>
            <a:rPr lang="en-US"/>
            <a:t>Driving Connected Risk</a:t>
          </a:r>
        </a:p>
      </dgm:t>
    </dgm:pt>
    <dgm:pt modelId="{FCE60827-6E56-4701-B010-8F141906B42A}" type="parTrans" cxnId="{FA8E567A-8135-4856-9D49-838E759CF458}">
      <dgm:prSet/>
      <dgm:spPr/>
      <dgm:t>
        <a:bodyPr/>
        <a:lstStyle/>
        <a:p>
          <a:endParaRPr lang="en-US"/>
        </a:p>
      </dgm:t>
    </dgm:pt>
    <dgm:pt modelId="{37BB1270-8C08-4B62-B2F5-FC66808A4306}" type="sibTrans" cxnId="{FA8E567A-8135-4856-9D49-838E759CF458}">
      <dgm:prSet/>
      <dgm:spPr/>
      <dgm:t>
        <a:bodyPr/>
        <a:lstStyle/>
        <a:p>
          <a:endParaRPr lang="en-US"/>
        </a:p>
      </dgm:t>
    </dgm:pt>
    <dgm:pt modelId="{02A4301C-559B-4889-80A9-36710D9DB84B}">
      <dgm:prSet phldrT="[Text]"/>
      <dgm:spPr>
        <a:ln>
          <a:noFill/>
        </a:ln>
        <a:effectLst/>
        <a:scene3d>
          <a:camera prst="orthographicFront">
            <a:rot lat="0" lon="0" rev="0"/>
          </a:camera>
          <a:lightRig rig="contrasting" dir="t">
            <a:rot lat="0" lon="0" rev="7800000"/>
          </a:lightRig>
        </a:scene3d>
        <a:sp3d>
          <a:bevelT w="139700" h="139700"/>
        </a:sp3d>
      </dgm:spPr>
      <dgm:t>
        <a:bodyPr/>
        <a:lstStyle/>
        <a:p>
          <a:r>
            <a:rPr lang="en-US"/>
            <a:t>Leveling Up Yourself</a:t>
          </a:r>
        </a:p>
      </dgm:t>
    </dgm:pt>
    <dgm:pt modelId="{7ABEE062-8DEC-4D2E-97C8-95A05039B152}" type="parTrans" cxnId="{4DC71AB2-BA2F-4573-9473-F30900751ABC}">
      <dgm:prSet/>
      <dgm:spPr/>
      <dgm:t>
        <a:bodyPr/>
        <a:lstStyle/>
        <a:p>
          <a:endParaRPr lang="en-US"/>
        </a:p>
      </dgm:t>
    </dgm:pt>
    <dgm:pt modelId="{D7677573-3991-4F21-BEA8-8E1B21A28241}" type="sibTrans" cxnId="{4DC71AB2-BA2F-4573-9473-F30900751ABC}">
      <dgm:prSet/>
      <dgm:spPr/>
      <dgm:t>
        <a:bodyPr/>
        <a:lstStyle/>
        <a:p>
          <a:endParaRPr lang="en-US"/>
        </a:p>
      </dgm:t>
    </dgm:pt>
    <dgm:pt modelId="{79C69B33-DAB1-4C60-A06D-D79E74ECCBD8}">
      <dgm:prSet phldrT="[Text]"/>
      <dgm:spPr>
        <a:ln>
          <a:noFill/>
        </a:ln>
        <a:effectLst/>
        <a:scene3d>
          <a:camera prst="orthographicFront">
            <a:rot lat="0" lon="0" rev="0"/>
          </a:camera>
          <a:lightRig rig="contrasting" dir="t">
            <a:rot lat="0" lon="0" rev="7800000"/>
          </a:lightRig>
        </a:scene3d>
        <a:sp3d>
          <a:bevelT w="139700" h="139700"/>
        </a:sp3d>
      </dgm:spPr>
      <dgm:t>
        <a:bodyPr/>
        <a:lstStyle/>
        <a:p>
          <a:r>
            <a:rPr lang="en-US"/>
            <a:t>Strategic Visibility</a:t>
          </a:r>
        </a:p>
      </dgm:t>
    </dgm:pt>
    <dgm:pt modelId="{81CFA13B-25AD-4BAA-B0F7-690942AF2A67}" type="parTrans" cxnId="{9D92787D-A994-4E4B-8635-0A1F11CA7C80}">
      <dgm:prSet/>
      <dgm:spPr/>
      <dgm:t>
        <a:bodyPr/>
        <a:lstStyle/>
        <a:p>
          <a:endParaRPr lang="en-US"/>
        </a:p>
      </dgm:t>
    </dgm:pt>
    <dgm:pt modelId="{6A28B7DE-144C-4869-8945-4732705F4226}" type="sibTrans" cxnId="{9D92787D-A994-4E4B-8635-0A1F11CA7C80}">
      <dgm:prSet/>
      <dgm:spPr/>
      <dgm:t>
        <a:bodyPr/>
        <a:lstStyle/>
        <a:p>
          <a:endParaRPr lang="en-US"/>
        </a:p>
      </dgm:t>
    </dgm:pt>
    <dgm:pt modelId="{F8ABB4F5-231C-4B47-ACD8-2C49425FDFF8}" type="pres">
      <dgm:prSet presAssocID="{E5A8EA60-12C2-438D-AB71-9DA52EF0D140}" presName="Name0" presStyleCnt="0">
        <dgm:presLayoutVars>
          <dgm:dir/>
          <dgm:resizeHandles val="exact"/>
        </dgm:presLayoutVars>
      </dgm:prSet>
      <dgm:spPr/>
    </dgm:pt>
    <dgm:pt modelId="{4295B979-21E0-425A-9E82-1BB314C5A142}" type="pres">
      <dgm:prSet presAssocID="{E5A8EA60-12C2-438D-AB71-9DA52EF0D140}" presName="fgShape" presStyleLbl="fgShp" presStyleIdx="0" presStyleCnt="1"/>
      <dgm:spPr>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dgm:spPr>
    </dgm:pt>
    <dgm:pt modelId="{7FE15DDC-DC9B-43C4-98EA-E943EAC8F11C}" type="pres">
      <dgm:prSet presAssocID="{E5A8EA60-12C2-438D-AB71-9DA52EF0D140}" presName="linComp" presStyleCnt="0"/>
      <dgm:spPr/>
    </dgm:pt>
    <dgm:pt modelId="{7DBE1F6B-A187-4E80-8E3F-F2CDC9C2C6DD}" type="pres">
      <dgm:prSet presAssocID="{64207F41-04AC-47D9-A944-7F584E23EB8F}" presName="compNode" presStyleCnt="0"/>
      <dgm:spPr/>
    </dgm:pt>
    <dgm:pt modelId="{973F4811-8E03-45F2-B016-BDAB4DB31DAF}" type="pres">
      <dgm:prSet presAssocID="{64207F41-04AC-47D9-A944-7F584E23EB8F}" presName="bkgdShape" presStyleLbl="node1" presStyleIdx="0" presStyleCnt="6"/>
      <dgm:spPr/>
    </dgm:pt>
    <dgm:pt modelId="{6D5CF527-7DEE-4C58-A668-E327255B71C5}" type="pres">
      <dgm:prSet presAssocID="{64207F41-04AC-47D9-A944-7F584E23EB8F}" presName="nodeTx" presStyleLbl="node1" presStyleIdx="0" presStyleCnt="6">
        <dgm:presLayoutVars>
          <dgm:bulletEnabled val="1"/>
        </dgm:presLayoutVars>
      </dgm:prSet>
      <dgm:spPr/>
    </dgm:pt>
    <dgm:pt modelId="{39D20128-4538-4C2B-9BB1-B5BD99F4DF2D}" type="pres">
      <dgm:prSet presAssocID="{64207F41-04AC-47D9-A944-7F584E23EB8F}" presName="invisiNode" presStyleLbl="node1" presStyleIdx="0" presStyleCnt="6"/>
      <dgm:spPr/>
    </dgm:pt>
    <dgm:pt modelId="{DE556581-DC45-4980-8515-F0CA5EC9CC44}" type="pres">
      <dgm:prSet presAssocID="{64207F41-04AC-47D9-A944-7F584E23EB8F}" presName="imagNode"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people with solid fill"/>
        </a:ext>
      </dgm:extLst>
    </dgm:pt>
    <dgm:pt modelId="{8A7FC0FB-9DCA-4322-B6F6-5BCFE53BFC31}" type="pres">
      <dgm:prSet presAssocID="{201C8432-71A7-4189-9594-A9468D677BC9}" presName="sibTrans" presStyleLbl="sibTrans2D1" presStyleIdx="0" presStyleCnt="0"/>
      <dgm:spPr/>
    </dgm:pt>
    <dgm:pt modelId="{630AC6FC-232A-4690-9DAC-552C6685B43B}" type="pres">
      <dgm:prSet presAssocID="{4FFDD0E6-C794-4562-A563-E49A88C7943A}" presName="compNode" presStyleCnt="0"/>
      <dgm:spPr/>
    </dgm:pt>
    <dgm:pt modelId="{E9B6D487-A882-4095-AD7F-92B91796E253}" type="pres">
      <dgm:prSet presAssocID="{4FFDD0E6-C794-4562-A563-E49A88C7943A}" presName="bkgdShape" presStyleLbl="node1" presStyleIdx="1" presStyleCnt="6"/>
      <dgm:spPr/>
    </dgm:pt>
    <dgm:pt modelId="{AB768404-086F-4230-9C85-7AC19611B591}" type="pres">
      <dgm:prSet presAssocID="{4FFDD0E6-C794-4562-A563-E49A88C7943A}" presName="nodeTx" presStyleLbl="node1" presStyleIdx="1" presStyleCnt="6">
        <dgm:presLayoutVars>
          <dgm:bulletEnabled val="1"/>
        </dgm:presLayoutVars>
      </dgm:prSet>
      <dgm:spPr/>
    </dgm:pt>
    <dgm:pt modelId="{839CDDDB-8190-4281-BF51-51D7ED372543}" type="pres">
      <dgm:prSet presAssocID="{4FFDD0E6-C794-4562-A563-E49A88C7943A}" presName="invisiNode" presStyleLbl="node1" presStyleIdx="1" presStyleCnt="6"/>
      <dgm:spPr/>
    </dgm:pt>
    <dgm:pt modelId="{C292B06B-2A43-420A-AA09-D1FC1865A5A7}" type="pres">
      <dgm:prSet presAssocID="{4FFDD0E6-C794-4562-A563-E49A88C7943A}" presName="imagNode"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ternet with solid fill"/>
        </a:ext>
      </dgm:extLst>
    </dgm:pt>
    <dgm:pt modelId="{EDF681F7-E38A-4DCB-93FB-144581777BEF}" type="pres">
      <dgm:prSet presAssocID="{B8390185-DE95-4674-9D00-22AB6BD09A4B}" presName="sibTrans" presStyleLbl="sibTrans2D1" presStyleIdx="0" presStyleCnt="0"/>
      <dgm:spPr/>
    </dgm:pt>
    <dgm:pt modelId="{BE6EC433-9578-4DA1-BC27-32CC251D43DD}" type="pres">
      <dgm:prSet presAssocID="{726AB6E7-E3E0-4EAA-987B-708F7F590FC2}" presName="compNode" presStyleCnt="0"/>
      <dgm:spPr/>
    </dgm:pt>
    <dgm:pt modelId="{33CD2765-3C86-4E3F-B794-DFE3FA15370F}" type="pres">
      <dgm:prSet presAssocID="{726AB6E7-E3E0-4EAA-987B-708F7F590FC2}" presName="bkgdShape" presStyleLbl="node1" presStyleIdx="2" presStyleCnt="6"/>
      <dgm:spPr/>
    </dgm:pt>
    <dgm:pt modelId="{EB156233-F4D8-4440-821E-1E3CCCEA122A}" type="pres">
      <dgm:prSet presAssocID="{726AB6E7-E3E0-4EAA-987B-708F7F590FC2}" presName="nodeTx" presStyleLbl="node1" presStyleIdx="2" presStyleCnt="6">
        <dgm:presLayoutVars>
          <dgm:bulletEnabled val="1"/>
        </dgm:presLayoutVars>
      </dgm:prSet>
      <dgm:spPr/>
    </dgm:pt>
    <dgm:pt modelId="{5013FBEE-E89F-4067-9DAE-0C31EC2E5489}" type="pres">
      <dgm:prSet presAssocID="{726AB6E7-E3E0-4EAA-987B-708F7F590FC2}" presName="invisiNode" presStyleLbl="node1" presStyleIdx="2" presStyleCnt="6"/>
      <dgm:spPr/>
    </dgm:pt>
    <dgm:pt modelId="{76C2BA68-AA73-4376-AA15-09D6F58E6749}" type="pres">
      <dgm:prSet presAssocID="{726AB6E7-E3E0-4EAA-987B-708F7F590FC2}" presName="imagNode"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obot with solid fill"/>
        </a:ext>
      </dgm:extLst>
    </dgm:pt>
    <dgm:pt modelId="{269CC495-3E19-43FC-B89C-879440F9393A}" type="pres">
      <dgm:prSet presAssocID="{5D906011-9AF6-4931-BBDC-53C86DA855C6}" presName="sibTrans" presStyleLbl="sibTrans2D1" presStyleIdx="0" presStyleCnt="0"/>
      <dgm:spPr/>
    </dgm:pt>
    <dgm:pt modelId="{01D50E2F-BA8B-4735-AFBC-8D107BFC2C04}" type="pres">
      <dgm:prSet presAssocID="{798AD2A4-7927-4CBB-A072-F8F1E311B139}" presName="compNode" presStyleCnt="0"/>
      <dgm:spPr/>
    </dgm:pt>
    <dgm:pt modelId="{005E38A4-0EEC-4869-990D-8F8F3431C975}" type="pres">
      <dgm:prSet presAssocID="{798AD2A4-7927-4CBB-A072-F8F1E311B139}" presName="bkgdShape" presStyleLbl="node1" presStyleIdx="3" presStyleCnt="6"/>
      <dgm:spPr/>
    </dgm:pt>
    <dgm:pt modelId="{0856770F-DE78-4C74-ACD5-1651B3B350F2}" type="pres">
      <dgm:prSet presAssocID="{798AD2A4-7927-4CBB-A072-F8F1E311B139}" presName="nodeTx" presStyleLbl="node1" presStyleIdx="3" presStyleCnt="6">
        <dgm:presLayoutVars>
          <dgm:bulletEnabled val="1"/>
        </dgm:presLayoutVars>
      </dgm:prSet>
      <dgm:spPr/>
    </dgm:pt>
    <dgm:pt modelId="{0863194A-6D0C-4C28-A103-62AA738FAB2D}" type="pres">
      <dgm:prSet presAssocID="{798AD2A4-7927-4CBB-A072-F8F1E311B139}" presName="invisiNode" presStyleLbl="node1" presStyleIdx="3" presStyleCnt="6"/>
      <dgm:spPr/>
    </dgm:pt>
    <dgm:pt modelId="{2BBC034A-7A82-4AF7-8450-FB967EE535F2}" type="pres">
      <dgm:prSet presAssocID="{798AD2A4-7927-4CBB-A072-F8F1E311B139}" presName="imagNode"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nnections with solid fill"/>
        </a:ext>
      </dgm:extLst>
    </dgm:pt>
    <dgm:pt modelId="{2D12F87B-AB07-41C9-8292-8505C0028579}" type="pres">
      <dgm:prSet presAssocID="{37BB1270-8C08-4B62-B2F5-FC66808A4306}" presName="sibTrans" presStyleLbl="sibTrans2D1" presStyleIdx="0" presStyleCnt="0"/>
      <dgm:spPr/>
    </dgm:pt>
    <dgm:pt modelId="{E0EAF5D9-6744-4895-B45B-88DB453F0913}" type="pres">
      <dgm:prSet presAssocID="{02A4301C-559B-4889-80A9-36710D9DB84B}" presName="compNode" presStyleCnt="0"/>
      <dgm:spPr/>
    </dgm:pt>
    <dgm:pt modelId="{FB2E2943-C02E-4B1C-8E1A-F918DC9ADA55}" type="pres">
      <dgm:prSet presAssocID="{02A4301C-559B-4889-80A9-36710D9DB84B}" presName="bkgdShape" presStyleLbl="node1" presStyleIdx="4" presStyleCnt="6"/>
      <dgm:spPr/>
    </dgm:pt>
    <dgm:pt modelId="{E1385105-7AE5-438F-8B15-BBDA2A7E0597}" type="pres">
      <dgm:prSet presAssocID="{02A4301C-559B-4889-80A9-36710D9DB84B}" presName="nodeTx" presStyleLbl="node1" presStyleIdx="4" presStyleCnt="6">
        <dgm:presLayoutVars>
          <dgm:bulletEnabled val="1"/>
        </dgm:presLayoutVars>
      </dgm:prSet>
      <dgm:spPr/>
    </dgm:pt>
    <dgm:pt modelId="{D4638B88-EE52-4F74-ACF5-F480EFDBBFAC}" type="pres">
      <dgm:prSet presAssocID="{02A4301C-559B-4889-80A9-36710D9DB84B}" presName="invisiNode" presStyleLbl="node1" presStyleIdx="4" presStyleCnt="6"/>
      <dgm:spPr/>
    </dgm:pt>
    <dgm:pt modelId="{C6C30284-ECFA-4395-94E7-A7AF0A9A915F}" type="pres">
      <dgm:prSet presAssocID="{02A4301C-559B-4889-80A9-36710D9DB84B}" presName="imagNode"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spiration with solid fill"/>
        </a:ext>
      </dgm:extLst>
    </dgm:pt>
    <dgm:pt modelId="{9E82E3C0-1B7E-4C4A-A7D6-D1FF0CD922BD}" type="pres">
      <dgm:prSet presAssocID="{D7677573-3991-4F21-BEA8-8E1B21A28241}" presName="sibTrans" presStyleLbl="sibTrans2D1" presStyleIdx="0" presStyleCnt="0"/>
      <dgm:spPr/>
    </dgm:pt>
    <dgm:pt modelId="{919C0918-3CC4-4475-872D-76F933AA0B7B}" type="pres">
      <dgm:prSet presAssocID="{79C69B33-DAB1-4C60-A06D-D79E74ECCBD8}" presName="compNode" presStyleCnt="0"/>
      <dgm:spPr/>
    </dgm:pt>
    <dgm:pt modelId="{66E72BAF-EDBE-4A18-8588-36A5B1DC685D}" type="pres">
      <dgm:prSet presAssocID="{79C69B33-DAB1-4C60-A06D-D79E74ECCBD8}" presName="bkgdShape" presStyleLbl="node1" presStyleIdx="5" presStyleCnt="6"/>
      <dgm:spPr/>
    </dgm:pt>
    <dgm:pt modelId="{4D802C30-CEB7-44C4-8F46-0AD80E2273F1}" type="pres">
      <dgm:prSet presAssocID="{79C69B33-DAB1-4C60-A06D-D79E74ECCBD8}" presName="nodeTx" presStyleLbl="node1" presStyleIdx="5" presStyleCnt="6">
        <dgm:presLayoutVars>
          <dgm:bulletEnabled val="1"/>
        </dgm:presLayoutVars>
      </dgm:prSet>
      <dgm:spPr/>
    </dgm:pt>
    <dgm:pt modelId="{9F5F349E-38D2-4DF5-A4EE-B0850AA693ED}" type="pres">
      <dgm:prSet presAssocID="{79C69B33-DAB1-4C60-A06D-D79E74ECCBD8}" presName="invisiNode" presStyleLbl="node1" presStyleIdx="5" presStyleCnt="6"/>
      <dgm:spPr/>
    </dgm:pt>
    <dgm:pt modelId="{1FCBE2D3-5F5E-40B2-BAA5-37F08566F821}" type="pres">
      <dgm:prSet presAssocID="{79C69B33-DAB1-4C60-A06D-D79E74ECCBD8}" presName="imagNode"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ess pieces with solid fill"/>
        </a:ext>
      </dgm:extLst>
    </dgm:pt>
  </dgm:ptLst>
  <dgm:cxnLst>
    <dgm:cxn modelId="{2B533004-A5CF-4D4F-95D3-DFD914A1972F}" type="presOf" srcId="{E5A8EA60-12C2-438D-AB71-9DA52EF0D140}" destId="{F8ABB4F5-231C-4B47-ACD8-2C49425FDFF8}" srcOrd="0" destOrd="0" presId="urn:microsoft.com/office/officeart/2005/8/layout/hList7"/>
    <dgm:cxn modelId="{2153170B-F022-4663-9EFE-25720A40D04C}" type="presOf" srcId="{37BB1270-8C08-4B62-B2F5-FC66808A4306}" destId="{2D12F87B-AB07-41C9-8292-8505C0028579}" srcOrd="0" destOrd="0" presId="urn:microsoft.com/office/officeart/2005/8/layout/hList7"/>
    <dgm:cxn modelId="{7377B618-E5BD-46D3-9C78-530CB78CBFF2}" srcId="{E5A8EA60-12C2-438D-AB71-9DA52EF0D140}" destId="{726AB6E7-E3E0-4EAA-987B-708F7F590FC2}" srcOrd="2" destOrd="0" parTransId="{37D8CA25-CDC4-4138-BF2D-F0A285CE00B1}" sibTransId="{5D906011-9AF6-4931-BBDC-53C86DA855C6}"/>
    <dgm:cxn modelId="{621AB41A-4B42-4AAB-9A9D-996BA25FA083}" type="presOf" srcId="{79C69B33-DAB1-4C60-A06D-D79E74ECCBD8}" destId="{4D802C30-CEB7-44C4-8F46-0AD80E2273F1}" srcOrd="1" destOrd="0" presId="urn:microsoft.com/office/officeart/2005/8/layout/hList7"/>
    <dgm:cxn modelId="{9FCED921-1B0E-4E5F-810E-8ECC4BC500EE}" type="presOf" srcId="{798AD2A4-7927-4CBB-A072-F8F1E311B139}" destId="{005E38A4-0EEC-4869-990D-8F8F3431C975}" srcOrd="0" destOrd="0" presId="urn:microsoft.com/office/officeart/2005/8/layout/hList7"/>
    <dgm:cxn modelId="{08E12B24-94C3-4C0C-9244-4A8816F4D0F8}" type="presOf" srcId="{64207F41-04AC-47D9-A944-7F584E23EB8F}" destId="{6D5CF527-7DEE-4C58-A668-E327255B71C5}" srcOrd="1" destOrd="0" presId="urn:microsoft.com/office/officeart/2005/8/layout/hList7"/>
    <dgm:cxn modelId="{8BBDFC35-1FED-41E0-BB52-9991D90A21B1}" type="presOf" srcId="{02A4301C-559B-4889-80A9-36710D9DB84B}" destId="{FB2E2943-C02E-4B1C-8E1A-F918DC9ADA55}" srcOrd="0" destOrd="0" presId="urn:microsoft.com/office/officeart/2005/8/layout/hList7"/>
    <dgm:cxn modelId="{D44AF136-A2C2-4EB9-90BE-6902FEE8028D}" type="presOf" srcId="{798AD2A4-7927-4CBB-A072-F8F1E311B139}" destId="{0856770F-DE78-4C74-ACD5-1651B3B350F2}" srcOrd="1" destOrd="0" presId="urn:microsoft.com/office/officeart/2005/8/layout/hList7"/>
    <dgm:cxn modelId="{0501D760-472F-4B43-A1E3-1420C0251A53}" type="presOf" srcId="{726AB6E7-E3E0-4EAA-987B-708F7F590FC2}" destId="{33CD2765-3C86-4E3F-B794-DFE3FA15370F}" srcOrd="0" destOrd="0" presId="urn:microsoft.com/office/officeart/2005/8/layout/hList7"/>
    <dgm:cxn modelId="{F4037A61-0D30-4C46-BF90-56699716F74F}" type="presOf" srcId="{D7677573-3991-4F21-BEA8-8E1B21A28241}" destId="{9E82E3C0-1B7E-4C4A-A7D6-D1FF0CD922BD}" srcOrd="0" destOrd="0" presId="urn:microsoft.com/office/officeart/2005/8/layout/hList7"/>
    <dgm:cxn modelId="{4E4BB463-770F-4ED6-9A26-DF53B99FA345}" type="presOf" srcId="{4FFDD0E6-C794-4562-A563-E49A88C7943A}" destId="{AB768404-086F-4230-9C85-7AC19611B591}" srcOrd="1" destOrd="0" presId="urn:microsoft.com/office/officeart/2005/8/layout/hList7"/>
    <dgm:cxn modelId="{A3F65168-220B-4D13-AE25-159BA33645D3}" type="presOf" srcId="{5D906011-9AF6-4931-BBDC-53C86DA855C6}" destId="{269CC495-3E19-43FC-B89C-879440F9393A}" srcOrd="0" destOrd="0" presId="urn:microsoft.com/office/officeart/2005/8/layout/hList7"/>
    <dgm:cxn modelId="{A3CB844C-5491-46B9-B209-08F5098A960F}" type="presOf" srcId="{64207F41-04AC-47D9-A944-7F584E23EB8F}" destId="{973F4811-8E03-45F2-B016-BDAB4DB31DAF}" srcOrd="0" destOrd="0" presId="urn:microsoft.com/office/officeart/2005/8/layout/hList7"/>
    <dgm:cxn modelId="{977A8F51-43EB-4E5D-8A54-1B55DA2F24CA}" type="presOf" srcId="{79C69B33-DAB1-4C60-A06D-D79E74ECCBD8}" destId="{66E72BAF-EDBE-4A18-8588-36A5B1DC685D}" srcOrd="0" destOrd="0" presId="urn:microsoft.com/office/officeart/2005/8/layout/hList7"/>
    <dgm:cxn modelId="{FA8E567A-8135-4856-9D49-838E759CF458}" srcId="{E5A8EA60-12C2-438D-AB71-9DA52EF0D140}" destId="{798AD2A4-7927-4CBB-A072-F8F1E311B139}" srcOrd="3" destOrd="0" parTransId="{FCE60827-6E56-4701-B010-8F141906B42A}" sibTransId="{37BB1270-8C08-4B62-B2F5-FC66808A4306}"/>
    <dgm:cxn modelId="{9D92787D-A994-4E4B-8635-0A1F11CA7C80}" srcId="{E5A8EA60-12C2-438D-AB71-9DA52EF0D140}" destId="{79C69B33-DAB1-4C60-A06D-D79E74ECCBD8}" srcOrd="5" destOrd="0" parTransId="{81CFA13B-25AD-4BAA-B0F7-690942AF2A67}" sibTransId="{6A28B7DE-144C-4869-8945-4732705F4226}"/>
    <dgm:cxn modelId="{93B1BB84-418E-4B32-903F-5E915BB5C13B}" type="presOf" srcId="{B8390185-DE95-4674-9D00-22AB6BD09A4B}" destId="{EDF681F7-E38A-4DCB-93FB-144581777BEF}" srcOrd="0" destOrd="0" presId="urn:microsoft.com/office/officeart/2005/8/layout/hList7"/>
    <dgm:cxn modelId="{CE5DD488-62EB-4E82-9825-CA28278A87D3}" srcId="{E5A8EA60-12C2-438D-AB71-9DA52EF0D140}" destId="{64207F41-04AC-47D9-A944-7F584E23EB8F}" srcOrd="0" destOrd="0" parTransId="{D241858E-5032-4572-BA90-16B19DD6805E}" sibTransId="{201C8432-71A7-4189-9594-A9468D677BC9}"/>
    <dgm:cxn modelId="{E9BFB895-B537-4F91-9EA4-ED654CE27AC5}" type="presOf" srcId="{726AB6E7-E3E0-4EAA-987B-708F7F590FC2}" destId="{EB156233-F4D8-4440-821E-1E3CCCEA122A}" srcOrd="1" destOrd="0" presId="urn:microsoft.com/office/officeart/2005/8/layout/hList7"/>
    <dgm:cxn modelId="{FD6ED895-E500-4AB0-8342-650E29604C48}" type="presOf" srcId="{201C8432-71A7-4189-9594-A9468D677BC9}" destId="{8A7FC0FB-9DCA-4322-B6F6-5BCFE53BFC31}" srcOrd="0" destOrd="0" presId="urn:microsoft.com/office/officeart/2005/8/layout/hList7"/>
    <dgm:cxn modelId="{7940F09D-9DB4-49D9-9B30-CB5604001060}" srcId="{E5A8EA60-12C2-438D-AB71-9DA52EF0D140}" destId="{4FFDD0E6-C794-4562-A563-E49A88C7943A}" srcOrd="1" destOrd="0" parTransId="{023BB4B5-9AC3-4496-BCCD-A3179BA0A210}" sibTransId="{B8390185-DE95-4674-9D00-22AB6BD09A4B}"/>
    <dgm:cxn modelId="{4DC71AB2-BA2F-4573-9473-F30900751ABC}" srcId="{E5A8EA60-12C2-438D-AB71-9DA52EF0D140}" destId="{02A4301C-559B-4889-80A9-36710D9DB84B}" srcOrd="4" destOrd="0" parTransId="{7ABEE062-8DEC-4D2E-97C8-95A05039B152}" sibTransId="{D7677573-3991-4F21-BEA8-8E1B21A28241}"/>
    <dgm:cxn modelId="{557B68B6-DDC6-46C9-89EC-F25FD8891697}" type="presOf" srcId="{4FFDD0E6-C794-4562-A563-E49A88C7943A}" destId="{E9B6D487-A882-4095-AD7F-92B91796E253}" srcOrd="0" destOrd="0" presId="urn:microsoft.com/office/officeart/2005/8/layout/hList7"/>
    <dgm:cxn modelId="{28679EFF-CE6A-4D62-AA62-9AEBED8C8DCE}" type="presOf" srcId="{02A4301C-559B-4889-80A9-36710D9DB84B}" destId="{E1385105-7AE5-438F-8B15-BBDA2A7E0597}" srcOrd="1" destOrd="0" presId="urn:microsoft.com/office/officeart/2005/8/layout/hList7"/>
    <dgm:cxn modelId="{D5889DBC-0542-4D69-9746-C74E1ABD8779}" type="presParOf" srcId="{F8ABB4F5-231C-4B47-ACD8-2C49425FDFF8}" destId="{4295B979-21E0-425A-9E82-1BB314C5A142}" srcOrd="0" destOrd="0" presId="urn:microsoft.com/office/officeart/2005/8/layout/hList7"/>
    <dgm:cxn modelId="{478919AC-54DF-4730-A6B1-80F3A53AF28B}" type="presParOf" srcId="{F8ABB4F5-231C-4B47-ACD8-2C49425FDFF8}" destId="{7FE15DDC-DC9B-43C4-98EA-E943EAC8F11C}" srcOrd="1" destOrd="0" presId="urn:microsoft.com/office/officeart/2005/8/layout/hList7"/>
    <dgm:cxn modelId="{B0147271-6491-4464-A4B9-A5B594684D68}" type="presParOf" srcId="{7FE15DDC-DC9B-43C4-98EA-E943EAC8F11C}" destId="{7DBE1F6B-A187-4E80-8E3F-F2CDC9C2C6DD}" srcOrd="0" destOrd="0" presId="urn:microsoft.com/office/officeart/2005/8/layout/hList7"/>
    <dgm:cxn modelId="{DD199573-A1BC-4AB0-90DB-36532183E381}" type="presParOf" srcId="{7DBE1F6B-A187-4E80-8E3F-F2CDC9C2C6DD}" destId="{973F4811-8E03-45F2-B016-BDAB4DB31DAF}" srcOrd="0" destOrd="0" presId="urn:microsoft.com/office/officeart/2005/8/layout/hList7"/>
    <dgm:cxn modelId="{4539F920-9326-4469-819A-F342E4AD3E68}" type="presParOf" srcId="{7DBE1F6B-A187-4E80-8E3F-F2CDC9C2C6DD}" destId="{6D5CF527-7DEE-4C58-A668-E327255B71C5}" srcOrd="1" destOrd="0" presId="urn:microsoft.com/office/officeart/2005/8/layout/hList7"/>
    <dgm:cxn modelId="{DD29BE8F-4309-4E88-8711-7DCF3DB22C45}" type="presParOf" srcId="{7DBE1F6B-A187-4E80-8E3F-F2CDC9C2C6DD}" destId="{39D20128-4538-4C2B-9BB1-B5BD99F4DF2D}" srcOrd="2" destOrd="0" presId="urn:microsoft.com/office/officeart/2005/8/layout/hList7"/>
    <dgm:cxn modelId="{D48F7A4C-B895-445B-8A4D-AE57E360C992}" type="presParOf" srcId="{7DBE1F6B-A187-4E80-8E3F-F2CDC9C2C6DD}" destId="{DE556581-DC45-4980-8515-F0CA5EC9CC44}" srcOrd="3" destOrd="0" presId="urn:microsoft.com/office/officeart/2005/8/layout/hList7"/>
    <dgm:cxn modelId="{83A2E5C3-C552-4845-82D0-0B1B0FCB2623}" type="presParOf" srcId="{7FE15DDC-DC9B-43C4-98EA-E943EAC8F11C}" destId="{8A7FC0FB-9DCA-4322-B6F6-5BCFE53BFC31}" srcOrd="1" destOrd="0" presId="urn:microsoft.com/office/officeart/2005/8/layout/hList7"/>
    <dgm:cxn modelId="{68B9E9C0-469F-4485-BB80-BF3F25739655}" type="presParOf" srcId="{7FE15DDC-DC9B-43C4-98EA-E943EAC8F11C}" destId="{630AC6FC-232A-4690-9DAC-552C6685B43B}" srcOrd="2" destOrd="0" presId="urn:microsoft.com/office/officeart/2005/8/layout/hList7"/>
    <dgm:cxn modelId="{CDEF0EC3-F70E-4B79-A6FC-C6E1F33EF1EE}" type="presParOf" srcId="{630AC6FC-232A-4690-9DAC-552C6685B43B}" destId="{E9B6D487-A882-4095-AD7F-92B91796E253}" srcOrd="0" destOrd="0" presId="urn:microsoft.com/office/officeart/2005/8/layout/hList7"/>
    <dgm:cxn modelId="{0700F8A6-6C15-4C91-BAEE-D8CD307432F5}" type="presParOf" srcId="{630AC6FC-232A-4690-9DAC-552C6685B43B}" destId="{AB768404-086F-4230-9C85-7AC19611B591}" srcOrd="1" destOrd="0" presId="urn:microsoft.com/office/officeart/2005/8/layout/hList7"/>
    <dgm:cxn modelId="{7804AE16-0E58-40F3-B4BF-844F8ED44B43}" type="presParOf" srcId="{630AC6FC-232A-4690-9DAC-552C6685B43B}" destId="{839CDDDB-8190-4281-BF51-51D7ED372543}" srcOrd="2" destOrd="0" presId="urn:microsoft.com/office/officeart/2005/8/layout/hList7"/>
    <dgm:cxn modelId="{909A5125-BF3A-40F6-9E3F-917EA61E6753}" type="presParOf" srcId="{630AC6FC-232A-4690-9DAC-552C6685B43B}" destId="{C292B06B-2A43-420A-AA09-D1FC1865A5A7}" srcOrd="3" destOrd="0" presId="urn:microsoft.com/office/officeart/2005/8/layout/hList7"/>
    <dgm:cxn modelId="{01B60C0B-07B0-4FD5-BAEC-42B289A0C236}" type="presParOf" srcId="{7FE15DDC-DC9B-43C4-98EA-E943EAC8F11C}" destId="{EDF681F7-E38A-4DCB-93FB-144581777BEF}" srcOrd="3" destOrd="0" presId="urn:microsoft.com/office/officeart/2005/8/layout/hList7"/>
    <dgm:cxn modelId="{0AFF7BDB-B094-498D-8895-76173B2A9CC8}" type="presParOf" srcId="{7FE15DDC-DC9B-43C4-98EA-E943EAC8F11C}" destId="{BE6EC433-9578-4DA1-BC27-32CC251D43DD}" srcOrd="4" destOrd="0" presId="urn:microsoft.com/office/officeart/2005/8/layout/hList7"/>
    <dgm:cxn modelId="{5F4EB7D4-B536-4525-A263-5E46D287A416}" type="presParOf" srcId="{BE6EC433-9578-4DA1-BC27-32CC251D43DD}" destId="{33CD2765-3C86-4E3F-B794-DFE3FA15370F}" srcOrd="0" destOrd="0" presId="urn:microsoft.com/office/officeart/2005/8/layout/hList7"/>
    <dgm:cxn modelId="{305F188E-5ADC-4786-8676-48B0611E22C4}" type="presParOf" srcId="{BE6EC433-9578-4DA1-BC27-32CC251D43DD}" destId="{EB156233-F4D8-4440-821E-1E3CCCEA122A}" srcOrd="1" destOrd="0" presId="urn:microsoft.com/office/officeart/2005/8/layout/hList7"/>
    <dgm:cxn modelId="{930A9BFB-A810-4B10-9B7C-BA58C5998C79}" type="presParOf" srcId="{BE6EC433-9578-4DA1-BC27-32CC251D43DD}" destId="{5013FBEE-E89F-4067-9DAE-0C31EC2E5489}" srcOrd="2" destOrd="0" presId="urn:microsoft.com/office/officeart/2005/8/layout/hList7"/>
    <dgm:cxn modelId="{E93932A6-6321-4C3D-BDD8-8332875C0D5E}" type="presParOf" srcId="{BE6EC433-9578-4DA1-BC27-32CC251D43DD}" destId="{76C2BA68-AA73-4376-AA15-09D6F58E6749}" srcOrd="3" destOrd="0" presId="urn:microsoft.com/office/officeart/2005/8/layout/hList7"/>
    <dgm:cxn modelId="{D357CF04-AEF1-4AC1-823E-F395454A0BC6}" type="presParOf" srcId="{7FE15DDC-DC9B-43C4-98EA-E943EAC8F11C}" destId="{269CC495-3E19-43FC-B89C-879440F9393A}" srcOrd="5" destOrd="0" presId="urn:microsoft.com/office/officeart/2005/8/layout/hList7"/>
    <dgm:cxn modelId="{5387C135-683D-4329-A213-78353B8864C9}" type="presParOf" srcId="{7FE15DDC-DC9B-43C4-98EA-E943EAC8F11C}" destId="{01D50E2F-BA8B-4735-AFBC-8D107BFC2C04}" srcOrd="6" destOrd="0" presId="urn:microsoft.com/office/officeart/2005/8/layout/hList7"/>
    <dgm:cxn modelId="{23FC153A-77F7-4BB5-8AFF-CFF252823657}" type="presParOf" srcId="{01D50E2F-BA8B-4735-AFBC-8D107BFC2C04}" destId="{005E38A4-0EEC-4869-990D-8F8F3431C975}" srcOrd="0" destOrd="0" presId="urn:microsoft.com/office/officeart/2005/8/layout/hList7"/>
    <dgm:cxn modelId="{A1CCD7B4-05E4-4E08-873A-398F90BE5D9E}" type="presParOf" srcId="{01D50E2F-BA8B-4735-AFBC-8D107BFC2C04}" destId="{0856770F-DE78-4C74-ACD5-1651B3B350F2}" srcOrd="1" destOrd="0" presId="urn:microsoft.com/office/officeart/2005/8/layout/hList7"/>
    <dgm:cxn modelId="{265964FE-60D5-4BF4-8425-9D0C894146D9}" type="presParOf" srcId="{01D50E2F-BA8B-4735-AFBC-8D107BFC2C04}" destId="{0863194A-6D0C-4C28-A103-62AA738FAB2D}" srcOrd="2" destOrd="0" presId="urn:microsoft.com/office/officeart/2005/8/layout/hList7"/>
    <dgm:cxn modelId="{6035D3D9-8FAF-4D22-94CC-B525A2F371FB}" type="presParOf" srcId="{01D50E2F-BA8B-4735-AFBC-8D107BFC2C04}" destId="{2BBC034A-7A82-4AF7-8450-FB967EE535F2}" srcOrd="3" destOrd="0" presId="urn:microsoft.com/office/officeart/2005/8/layout/hList7"/>
    <dgm:cxn modelId="{76065B0F-CF86-4A29-A337-848508F46BDC}" type="presParOf" srcId="{7FE15DDC-DC9B-43C4-98EA-E943EAC8F11C}" destId="{2D12F87B-AB07-41C9-8292-8505C0028579}" srcOrd="7" destOrd="0" presId="urn:microsoft.com/office/officeart/2005/8/layout/hList7"/>
    <dgm:cxn modelId="{FB762172-8D1B-4C33-8FBB-A42DAC15F8A0}" type="presParOf" srcId="{7FE15DDC-DC9B-43C4-98EA-E943EAC8F11C}" destId="{E0EAF5D9-6744-4895-B45B-88DB453F0913}" srcOrd="8" destOrd="0" presId="urn:microsoft.com/office/officeart/2005/8/layout/hList7"/>
    <dgm:cxn modelId="{66A2520B-418F-447C-8C6D-134C2F4AECBA}" type="presParOf" srcId="{E0EAF5D9-6744-4895-B45B-88DB453F0913}" destId="{FB2E2943-C02E-4B1C-8E1A-F918DC9ADA55}" srcOrd="0" destOrd="0" presId="urn:microsoft.com/office/officeart/2005/8/layout/hList7"/>
    <dgm:cxn modelId="{8EAF1863-34E9-4925-9F3A-29E07D45EE8D}" type="presParOf" srcId="{E0EAF5D9-6744-4895-B45B-88DB453F0913}" destId="{E1385105-7AE5-438F-8B15-BBDA2A7E0597}" srcOrd="1" destOrd="0" presId="urn:microsoft.com/office/officeart/2005/8/layout/hList7"/>
    <dgm:cxn modelId="{29FB6205-1405-46B0-B08A-96567B307644}" type="presParOf" srcId="{E0EAF5D9-6744-4895-B45B-88DB453F0913}" destId="{D4638B88-EE52-4F74-ACF5-F480EFDBBFAC}" srcOrd="2" destOrd="0" presId="urn:microsoft.com/office/officeart/2005/8/layout/hList7"/>
    <dgm:cxn modelId="{835729FD-044F-47FD-9D81-635DBA138C83}" type="presParOf" srcId="{E0EAF5D9-6744-4895-B45B-88DB453F0913}" destId="{C6C30284-ECFA-4395-94E7-A7AF0A9A915F}" srcOrd="3" destOrd="0" presId="urn:microsoft.com/office/officeart/2005/8/layout/hList7"/>
    <dgm:cxn modelId="{3C9E4C99-0034-4151-9427-F73994A66906}" type="presParOf" srcId="{7FE15DDC-DC9B-43C4-98EA-E943EAC8F11C}" destId="{9E82E3C0-1B7E-4C4A-A7D6-D1FF0CD922BD}" srcOrd="9" destOrd="0" presId="urn:microsoft.com/office/officeart/2005/8/layout/hList7"/>
    <dgm:cxn modelId="{934B7E20-3B35-482F-9946-2E0F281EBE1C}" type="presParOf" srcId="{7FE15DDC-DC9B-43C4-98EA-E943EAC8F11C}" destId="{919C0918-3CC4-4475-872D-76F933AA0B7B}" srcOrd="10" destOrd="0" presId="urn:microsoft.com/office/officeart/2005/8/layout/hList7"/>
    <dgm:cxn modelId="{F87FEC6E-87F2-4B9E-8BBA-C9DC438FA800}" type="presParOf" srcId="{919C0918-3CC4-4475-872D-76F933AA0B7B}" destId="{66E72BAF-EDBE-4A18-8588-36A5B1DC685D}" srcOrd="0" destOrd="0" presId="urn:microsoft.com/office/officeart/2005/8/layout/hList7"/>
    <dgm:cxn modelId="{54D45016-A9A9-4546-86E8-0759831101C6}" type="presParOf" srcId="{919C0918-3CC4-4475-872D-76F933AA0B7B}" destId="{4D802C30-CEB7-44C4-8F46-0AD80E2273F1}" srcOrd="1" destOrd="0" presId="urn:microsoft.com/office/officeart/2005/8/layout/hList7"/>
    <dgm:cxn modelId="{2E7761AD-1BFD-434C-8192-AE137F987F98}" type="presParOf" srcId="{919C0918-3CC4-4475-872D-76F933AA0B7B}" destId="{9F5F349E-38D2-4DF5-A4EE-B0850AA693ED}" srcOrd="2" destOrd="0" presId="urn:microsoft.com/office/officeart/2005/8/layout/hList7"/>
    <dgm:cxn modelId="{2F8BADA0-9572-4ABD-A101-A38D11F23CE7}" type="presParOf" srcId="{919C0918-3CC4-4475-872D-76F933AA0B7B}" destId="{1FCBE2D3-5F5E-40B2-BAA5-37F08566F82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48D7A2-19A3-42C4-A185-CA44E0ECCFB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F189880-2F03-43F5-B6E5-62BA48013DCC}">
      <dgm:prSet phldrT="[Text]" phldr="0"/>
      <dgm:spPr>
        <a:ln>
          <a:noFill/>
        </a:ln>
        <a:effectLst/>
        <a:scene3d>
          <a:camera prst="orthographicFront">
            <a:rot lat="0" lon="0" rev="0"/>
          </a:camera>
          <a:lightRig rig="contrasting" dir="t">
            <a:rot lat="0" lon="0" rev="7800000"/>
          </a:lightRig>
        </a:scene3d>
        <a:sp3d>
          <a:bevelT w="139700" h="139700"/>
        </a:sp3d>
      </dgm:spPr>
      <dgm:t>
        <a:bodyPr/>
        <a:lstStyle/>
        <a:p>
          <a:pPr algn="ctr" rtl="0">
            <a:lnSpc>
              <a:spcPct val="90000"/>
            </a:lnSpc>
          </a:pPr>
          <a:r>
            <a:rPr lang="en-US" sz="3400" dirty="0">
              <a:latin typeface="Aptos"/>
              <a:ea typeface="+mn-ea"/>
              <a:cs typeface="+mn-cs"/>
            </a:rPr>
            <a:t>Confidence without arrogance</a:t>
          </a:r>
        </a:p>
      </dgm:t>
    </dgm:pt>
    <dgm:pt modelId="{29D414A2-1808-4F6A-80EC-6A53418B0C21}" type="parTrans" cxnId="{29EDB28B-79E4-4CD2-917E-D836272180B9}">
      <dgm:prSet/>
      <dgm:spPr/>
      <dgm:t>
        <a:bodyPr/>
        <a:lstStyle/>
        <a:p>
          <a:endParaRPr lang="en-US"/>
        </a:p>
      </dgm:t>
    </dgm:pt>
    <dgm:pt modelId="{FEE4BC34-27CD-4E1B-B28A-055984731FD9}" type="sibTrans" cxnId="{29EDB28B-79E4-4CD2-917E-D836272180B9}">
      <dgm:prSet/>
      <dgm:spPr/>
      <dgm:t>
        <a:bodyPr/>
        <a:lstStyle/>
        <a:p>
          <a:endParaRPr lang="en-US"/>
        </a:p>
      </dgm:t>
    </dgm:pt>
    <dgm:pt modelId="{84894462-A489-449E-8DCC-D77B21E416AF}">
      <dgm:prSet phldrT="[Text]" phldr="0"/>
      <dgm:spPr>
        <a:ln>
          <a:noFill/>
        </a:ln>
        <a:effectLst/>
        <a:scene3d>
          <a:camera prst="orthographicFront">
            <a:rot lat="0" lon="0" rev="0"/>
          </a:camera>
          <a:lightRig rig="contrasting" dir="t">
            <a:rot lat="0" lon="0" rev="7800000"/>
          </a:lightRig>
        </a:scene3d>
        <a:sp3d>
          <a:bevelT w="139700" h="139700"/>
        </a:sp3d>
      </dgm:spPr>
      <dgm:t>
        <a:bodyPr/>
        <a:lstStyle/>
        <a:p>
          <a:pPr algn="ctr">
            <a:lnSpc>
              <a:spcPct val="90000"/>
            </a:lnSpc>
          </a:pPr>
          <a:r>
            <a:rPr lang="en-US" sz="3400" dirty="0">
              <a:latin typeface="Aptos"/>
              <a:ea typeface="+mn-ea"/>
              <a:cs typeface="+mn-cs"/>
            </a:rPr>
            <a:t>Competence</a:t>
          </a:r>
        </a:p>
      </dgm:t>
    </dgm:pt>
    <dgm:pt modelId="{A20E7E90-A289-43F1-BFE4-F4B8E0800509}" type="parTrans" cxnId="{E8A78CF3-CEBA-43F6-9C59-93DBD78BAD33}">
      <dgm:prSet/>
      <dgm:spPr/>
      <dgm:t>
        <a:bodyPr/>
        <a:lstStyle/>
        <a:p>
          <a:endParaRPr lang="en-US"/>
        </a:p>
      </dgm:t>
    </dgm:pt>
    <dgm:pt modelId="{0892D668-075B-45C9-9819-BDA7C42E49C0}" type="sibTrans" cxnId="{E8A78CF3-CEBA-43F6-9C59-93DBD78BAD33}">
      <dgm:prSet/>
      <dgm:spPr/>
      <dgm:t>
        <a:bodyPr/>
        <a:lstStyle/>
        <a:p>
          <a:endParaRPr lang="en-US"/>
        </a:p>
      </dgm:t>
    </dgm:pt>
    <dgm:pt modelId="{E8B508B8-E6CA-4AC4-8900-6B5E1E1D9D09}">
      <dgm:prSet phldrT="[Text]" phldr="0"/>
      <dgm:spPr>
        <a:ln>
          <a:noFill/>
        </a:ln>
        <a:effectLst/>
        <a:scene3d>
          <a:camera prst="orthographicFront">
            <a:rot lat="0" lon="0" rev="0"/>
          </a:camera>
          <a:lightRig rig="contrasting" dir="t">
            <a:rot lat="0" lon="0" rev="7800000"/>
          </a:lightRig>
        </a:scene3d>
        <a:sp3d>
          <a:bevelT w="139700" h="139700"/>
        </a:sp3d>
      </dgm:spPr>
      <dgm:t>
        <a:bodyPr/>
        <a:lstStyle/>
        <a:p>
          <a:pPr algn="ctr">
            <a:lnSpc>
              <a:spcPct val="90000"/>
            </a:lnSpc>
          </a:pPr>
          <a:r>
            <a:rPr lang="en-US" sz="3400" dirty="0">
              <a:latin typeface="Aptos"/>
              <a:ea typeface="+mn-ea"/>
              <a:cs typeface="+mn-cs"/>
            </a:rPr>
            <a:t>Poise through non-verbal communication</a:t>
          </a:r>
        </a:p>
      </dgm:t>
    </dgm:pt>
    <dgm:pt modelId="{31D9F258-4672-4EE3-862A-D17E683CC3F6}" type="parTrans" cxnId="{3B7E4F61-BB38-4C4B-AF92-0831DEEE8746}">
      <dgm:prSet/>
      <dgm:spPr/>
      <dgm:t>
        <a:bodyPr/>
        <a:lstStyle/>
        <a:p>
          <a:endParaRPr lang="en-US"/>
        </a:p>
      </dgm:t>
    </dgm:pt>
    <dgm:pt modelId="{915AC42D-4818-40CE-BC0A-3B47CCBFEBC9}" type="sibTrans" cxnId="{3B7E4F61-BB38-4C4B-AF92-0831DEEE8746}">
      <dgm:prSet/>
      <dgm:spPr/>
      <dgm:t>
        <a:bodyPr/>
        <a:lstStyle/>
        <a:p>
          <a:endParaRPr lang="en-US"/>
        </a:p>
      </dgm:t>
    </dgm:pt>
    <dgm:pt modelId="{804256D0-2A4D-498F-8152-94B2456E96D1}">
      <dgm:prSet phldr="0"/>
      <dgm:spPr>
        <a:ln>
          <a:noFill/>
        </a:ln>
        <a:effectLst/>
        <a:scene3d>
          <a:camera prst="orthographicFront">
            <a:rot lat="0" lon="0" rev="0"/>
          </a:camera>
          <a:lightRig rig="contrasting" dir="t">
            <a:rot lat="0" lon="0" rev="7800000"/>
          </a:lightRig>
        </a:scene3d>
        <a:sp3d>
          <a:bevelT w="139700" h="139700"/>
        </a:sp3d>
      </dgm:spPr>
      <dgm:t>
        <a:bodyPr/>
        <a:lstStyle/>
        <a:p>
          <a:pPr algn="ctr" rtl="0">
            <a:lnSpc>
              <a:spcPct val="90000"/>
            </a:lnSpc>
          </a:pPr>
          <a:r>
            <a:rPr lang="en-US" sz="3400" dirty="0">
              <a:latin typeface="Aptos"/>
              <a:ea typeface="+mn-ea"/>
              <a:cs typeface="+mn-cs"/>
            </a:rPr>
            <a:t>Verbal communication</a:t>
          </a:r>
        </a:p>
      </dgm:t>
    </dgm:pt>
    <dgm:pt modelId="{1669B2A1-E809-4207-95A9-467D22F256F7}" type="parTrans" cxnId="{58D21460-8BC8-4AB8-B88E-54189F9E5E63}">
      <dgm:prSet/>
      <dgm:spPr/>
      <dgm:t>
        <a:bodyPr/>
        <a:lstStyle/>
        <a:p>
          <a:endParaRPr lang="en-US"/>
        </a:p>
      </dgm:t>
    </dgm:pt>
    <dgm:pt modelId="{E33BDDE8-7AAE-415F-8A18-957AE047DF89}" type="sibTrans" cxnId="{58D21460-8BC8-4AB8-B88E-54189F9E5E63}">
      <dgm:prSet/>
      <dgm:spPr/>
      <dgm:t>
        <a:bodyPr/>
        <a:lstStyle/>
        <a:p>
          <a:endParaRPr lang="en-US"/>
        </a:p>
      </dgm:t>
    </dgm:pt>
    <dgm:pt modelId="{C33F5E2B-85B3-494F-A7D6-06C682726950}">
      <dgm:prSet phldr="0"/>
      <dgm:spPr>
        <a:ln>
          <a:noFill/>
        </a:ln>
        <a:effectLst/>
        <a:scene3d>
          <a:camera prst="orthographicFront">
            <a:rot lat="0" lon="0" rev="0"/>
          </a:camera>
          <a:lightRig rig="contrasting" dir="t">
            <a:rot lat="0" lon="0" rev="7800000"/>
          </a:lightRig>
        </a:scene3d>
        <a:sp3d>
          <a:bevelT w="139700" h="139700"/>
        </a:sp3d>
      </dgm:spPr>
      <dgm:t>
        <a:bodyPr/>
        <a:lstStyle/>
        <a:p>
          <a:pPr algn="ctr">
            <a:lnSpc>
              <a:spcPct val="90000"/>
            </a:lnSpc>
          </a:pPr>
          <a:r>
            <a:rPr lang="en-US" sz="3400" dirty="0">
              <a:latin typeface="Aptos"/>
              <a:ea typeface="+mn-ea"/>
              <a:cs typeface="+mn-cs"/>
            </a:rPr>
            <a:t>Mindfulness</a:t>
          </a:r>
        </a:p>
      </dgm:t>
    </dgm:pt>
    <dgm:pt modelId="{71022913-063E-4F62-B447-16E9F067D264}" type="parTrans" cxnId="{9CDA216A-8A8A-4E67-B12F-C4C5CA6EE6ED}">
      <dgm:prSet/>
      <dgm:spPr/>
      <dgm:t>
        <a:bodyPr/>
        <a:lstStyle/>
        <a:p>
          <a:endParaRPr lang="en-US"/>
        </a:p>
      </dgm:t>
    </dgm:pt>
    <dgm:pt modelId="{BA42E95E-8BDE-4FFF-9606-44AEC9DF763E}" type="sibTrans" cxnId="{9CDA216A-8A8A-4E67-B12F-C4C5CA6EE6ED}">
      <dgm:prSet/>
      <dgm:spPr/>
      <dgm:t>
        <a:bodyPr/>
        <a:lstStyle/>
        <a:p>
          <a:endParaRPr lang="en-US"/>
        </a:p>
      </dgm:t>
    </dgm:pt>
    <dgm:pt modelId="{5A035B6B-06F2-4798-AA55-BEE95B00672D}">
      <dgm:prSet phldr="0"/>
      <dgm:spPr>
        <a:ln>
          <a:noFill/>
        </a:ln>
        <a:effectLst/>
        <a:scene3d>
          <a:camera prst="orthographicFront">
            <a:rot lat="0" lon="0" rev="0"/>
          </a:camera>
          <a:lightRig rig="contrasting" dir="t">
            <a:rot lat="0" lon="0" rev="7800000"/>
          </a:lightRig>
        </a:scene3d>
        <a:sp3d>
          <a:bevelT w="139700" h="139700"/>
        </a:sp3d>
      </dgm:spPr>
      <dgm:t>
        <a:bodyPr/>
        <a:lstStyle/>
        <a:p>
          <a:pPr algn="ctr" rtl="0">
            <a:lnSpc>
              <a:spcPct val="90000"/>
            </a:lnSpc>
          </a:pPr>
          <a:r>
            <a:rPr lang="en-US" sz="3400" dirty="0">
              <a:latin typeface="Calibri"/>
              <a:ea typeface="Calibri"/>
              <a:cs typeface="Calibri"/>
            </a:rPr>
            <a:t>Authenticity</a:t>
          </a:r>
          <a:endParaRPr lang="en-US" sz="3400" dirty="0">
            <a:latin typeface="Aptos"/>
            <a:ea typeface="+mn-ea"/>
            <a:cs typeface="+mn-cs"/>
          </a:endParaRPr>
        </a:p>
      </dgm:t>
    </dgm:pt>
    <dgm:pt modelId="{90A8ED5B-0533-44F5-B056-BC179ECB31DE}" type="parTrans" cxnId="{8004E3E5-5298-4B22-A625-C1A57DC9835A}">
      <dgm:prSet/>
      <dgm:spPr/>
      <dgm:t>
        <a:bodyPr/>
        <a:lstStyle/>
        <a:p>
          <a:endParaRPr lang="en-US"/>
        </a:p>
      </dgm:t>
    </dgm:pt>
    <dgm:pt modelId="{0A622426-B943-4533-8E00-E87A834D907C}" type="sibTrans" cxnId="{8004E3E5-5298-4B22-A625-C1A57DC9835A}">
      <dgm:prSet/>
      <dgm:spPr/>
      <dgm:t>
        <a:bodyPr/>
        <a:lstStyle/>
        <a:p>
          <a:endParaRPr lang="en-US"/>
        </a:p>
      </dgm:t>
    </dgm:pt>
    <dgm:pt modelId="{8FD0203D-EF07-4320-A064-7654A1318C9E}" type="pres">
      <dgm:prSet presAssocID="{4148D7A2-19A3-42C4-A185-CA44E0ECCFB7}" presName="diagram" presStyleCnt="0">
        <dgm:presLayoutVars>
          <dgm:dir/>
          <dgm:resizeHandles val="exact"/>
        </dgm:presLayoutVars>
      </dgm:prSet>
      <dgm:spPr/>
    </dgm:pt>
    <dgm:pt modelId="{04A7318C-123D-41D3-A5CD-8DBD23A62038}" type="pres">
      <dgm:prSet presAssocID="{AF189880-2F03-43F5-B6E5-62BA48013DCC}" presName="node" presStyleLbl="node1" presStyleIdx="0" presStyleCnt="6">
        <dgm:presLayoutVars>
          <dgm:bulletEnabled val="1"/>
        </dgm:presLayoutVars>
      </dgm:prSet>
      <dgm:spPr/>
    </dgm:pt>
    <dgm:pt modelId="{89906D5F-E4C8-4AFE-89BE-472E2EDAF5B4}" type="pres">
      <dgm:prSet presAssocID="{FEE4BC34-27CD-4E1B-B28A-055984731FD9}" presName="sibTrans" presStyleCnt="0"/>
      <dgm:spPr/>
    </dgm:pt>
    <dgm:pt modelId="{43C0860F-9FB0-40E2-A227-4DBF0B54F020}" type="pres">
      <dgm:prSet presAssocID="{84894462-A489-449E-8DCC-D77B21E416AF}" presName="node" presStyleLbl="node1" presStyleIdx="1" presStyleCnt="6">
        <dgm:presLayoutVars>
          <dgm:bulletEnabled val="1"/>
        </dgm:presLayoutVars>
      </dgm:prSet>
      <dgm:spPr/>
    </dgm:pt>
    <dgm:pt modelId="{3423232B-1C44-4C29-BA83-6CDA7D22A71A}" type="pres">
      <dgm:prSet presAssocID="{0892D668-075B-45C9-9819-BDA7C42E49C0}" presName="sibTrans" presStyleCnt="0"/>
      <dgm:spPr/>
    </dgm:pt>
    <dgm:pt modelId="{7D0CAFD9-3DDE-48AA-BE4F-86A125361012}" type="pres">
      <dgm:prSet presAssocID="{5A035B6B-06F2-4798-AA55-BEE95B00672D}" presName="node" presStyleLbl="node1" presStyleIdx="2" presStyleCnt="6">
        <dgm:presLayoutVars>
          <dgm:bulletEnabled val="1"/>
        </dgm:presLayoutVars>
      </dgm:prSet>
      <dgm:spPr/>
    </dgm:pt>
    <dgm:pt modelId="{5B126E55-5034-4850-9050-2A28F0917FA5}" type="pres">
      <dgm:prSet presAssocID="{0A622426-B943-4533-8E00-E87A834D907C}" presName="sibTrans" presStyleCnt="0"/>
      <dgm:spPr/>
    </dgm:pt>
    <dgm:pt modelId="{9B16CAE4-B861-4CBB-BD94-CA50DBA84D98}" type="pres">
      <dgm:prSet presAssocID="{E8B508B8-E6CA-4AC4-8900-6B5E1E1D9D09}" presName="node" presStyleLbl="node1" presStyleIdx="3" presStyleCnt="6">
        <dgm:presLayoutVars>
          <dgm:bulletEnabled val="1"/>
        </dgm:presLayoutVars>
      </dgm:prSet>
      <dgm:spPr/>
    </dgm:pt>
    <dgm:pt modelId="{59FEAFD6-0F98-4147-91E9-B4FD8F59046A}" type="pres">
      <dgm:prSet presAssocID="{915AC42D-4818-40CE-BC0A-3B47CCBFEBC9}" presName="sibTrans" presStyleCnt="0"/>
      <dgm:spPr/>
    </dgm:pt>
    <dgm:pt modelId="{0E42318A-68AF-473F-85C5-0B665F78B04C}" type="pres">
      <dgm:prSet presAssocID="{804256D0-2A4D-498F-8152-94B2456E96D1}" presName="node" presStyleLbl="node1" presStyleIdx="4" presStyleCnt="6">
        <dgm:presLayoutVars>
          <dgm:bulletEnabled val="1"/>
        </dgm:presLayoutVars>
      </dgm:prSet>
      <dgm:spPr/>
    </dgm:pt>
    <dgm:pt modelId="{24691230-4E9E-48F9-9CC9-208E9FB83C58}" type="pres">
      <dgm:prSet presAssocID="{E33BDDE8-7AAE-415F-8A18-957AE047DF89}" presName="sibTrans" presStyleCnt="0"/>
      <dgm:spPr/>
    </dgm:pt>
    <dgm:pt modelId="{F8E2B0A1-9158-4A7C-8D96-E15204098A3D}" type="pres">
      <dgm:prSet presAssocID="{C33F5E2B-85B3-494F-A7D6-06C682726950}" presName="node" presStyleLbl="node1" presStyleIdx="5" presStyleCnt="6">
        <dgm:presLayoutVars>
          <dgm:bulletEnabled val="1"/>
        </dgm:presLayoutVars>
      </dgm:prSet>
      <dgm:spPr/>
    </dgm:pt>
  </dgm:ptLst>
  <dgm:cxnLst>
    <dgm:cxn modelId="{96B58707-4654-4F8E-ACF7-5E0510FC68E3}" type="presOf" srcId="{E8B508B8-E6CA-4AC4-8900-6B5E1E1D9D09}" destId="{9B16CAE4-B861-4CBB-BD94-CA50DBA84D98}" srcOrd="0" destOrd="0" presId="urn:microsoft.com/office/officeart/2005/8/layout/default"/>
    <dgm:cxn modelId="{58D21460-8BC8-4AB8-B88E-54189F9E5E63}" srcId="{4148D7A2-19A3-42C4-A185-CA44E0ECCFB7}" destId="{804256D0-2A4D-498F-8152-94B2456E96D1}" srcOrd="4" destOrd="0" parTransId="{1669B2A1-E809-4207-95A9-467D22F256F7}" sibTransId="{E33BDDE8-7AAE-415F-8A18-957AE047DF89}"/>
    <dgm:cxn modelId="{3B7E4F61-BB38-4C4B-AF92-0831DEEE8746}" srcId="{4148D7A2-19A3-42C4-A185-CA44E0ECCFB7}" destId="{E8B508B8-E6CA-4AC4-8900-6B5E1E1D9D09}" srcOrd="3" destOrd="0" parTransId="{31D9F258-4672-4EE3-862A-D17E683CC3F6}" sibTransId="{915AC42D-4818-40CE-BC0A-3B47CCBFEBC9}"/>
    <dgm:cxn modelId="{9CDA216A-8A8A-4E67-B12F-C4C5CA6EE6ED}" srcId="{4148D7A2-19A3-42C4-A185-CA44E0ECCFB7}" destId="{C33F5E2B-85B3-494F-A7D6-06C682726950}" srcOrd="5" destOrd="0" parTransId="{71022913-063E-4F62-B447-16E9F067D264}" sibTransId="{BA42E95E-8BDE-4FFF-9606-44AEC9DF763E}"/>
    <dgm:cxn modelId="{29EDB28B-79E4-4CD2-917E-D836272180B9}" srcId="{4148D7A2-19A3-42C4-A185-CA44E0ECCFB7}" destId="{AF189880-2F03-43F5-B6E5-62BA48013DCC}" srcOrd="0" destOrd="0" parTransId="{29D414A2-1808-4F6A-80EC-6A53418B0C21}" sibTransId="{FEE4BC34-27CD-4E1B-B28A-055984731FD9}"/>
    <dgm:cxn modelId="{274342B1-5AD8-4F7C-BB3F-134F2B22C2B6}" type="presOf" srcId="{5A035B6B-06F2-4798-AA55-BEE95B00672D}" destId="{7D0CAFD9-3DDE-48AA-BE4F-86A125361012}" srcOrd="0" destOrd="0" presId="urn:microsoft.com/office/officeart/2005/8/layout/default"/>
    <dgm:cxn modelId="{658AF6B2-B6EF-48B6-93D4-D6423094F33A}" type="presOf" srcId="{804256D0-2A4D-498F-8152-94B2456E96D1}" destId="{0E42318A-68AF-473F-85C5-0B665F78B04C}" srcOrd="0" destOrd="0" presId="urn:microsoft.com/office/officeart/2005/8/layout/default"/>
    <dgm:cxn modelId="{C643FDB6-144B-41D7-8B2B-4DCD279AF39D}" type="presOf" srcId="{C33F5E2B-85B3-494F-A7D6-06C682726950}" destId="{F8E2B0A1-9158-4A7C-8D96-E15204098A3D}" srcOrd="0" destOrd="0" presId="urn:microsoft.com/office/officeart/2005/8/layout/default"/>
    <dgm:cxn modelId="{2E5B12DB-BB78-44AF-99F7-E4FAFC43B955}" type="presOf" srcId="{4148D7A2-19A3-42C4-A185-CA44E0ECCFB7}" destId="{8FD0203D-EF07-4320-A064-7654A1318C9E}" srcOrd="0" destOrd="0" presId="urn:microsoft.com/office/officeart/2005/8/layout/default"/>
    <dgm:cxn modelId="{8004E3E5-5298-4B22-A625-C1A57DC9835A}" srcId="{4148D7A2-19A3-42C4-A185-CA44E0ECCFB7}" destId="{5A035B6B-06F2-4798-AA55-BEE95B00672D}" srcOrd="2" destOrd="0" parTransId="{90A8ED5B-0533-44F5-B056-BC179ECB31DE}" sibTransId="{0A622426-B943-4533-8E00-E87A834D907C}"/>
    <dgm:cxn modelId="{388569F1-0B2D-4001-BE2E-08C94F36ADAA}" type="presOf" srcId="{84894462-A489-449E-8DCC-D77B21E416AF}" destId="{43C0860F-9FB0-40E2-A227-4DBF0B54F020}" srcOrd="0" destOrd="0" presId="urn:microsoft.com/office/officeart/2005/8/layout/default"/>
    <dgm:cxn modelId="{E8A78CF3-CEBA-43F6-9C59-93DBD78BAD33}" srcId="{4148D7A2-19A3-42C4-A185-CA44E0ECCFB7}" destId="{84894462-A489-449E-8DCC-D77B21E416AF}" srcOrd="1" destOrd="0" parTransId="{A20E7E90-A289-43F1-BFE4-F4B8E0800509}" sibTransId="{0892D668-075B-45C9-9819-BDA7C42E49C0}"/>
    <dgm:cxn modelId="{97829FF3-A6F7-4FD1-BB81-56A47CB85279}" type="presOf" srcId="{AF189880-2F03-43F5-B6E5-62BA48013DCC}" destId="{04A7318C-123D-41D3-A5CD-8DBD23A62038}" srcOrd="0" destOrd="0" presId="urn:microsoft.com/office/officeart/2005/8/layout/default"/>
    <dgm:cxn modelId="{3A4AD2E4-40A9-4821-8F0C-DACB0AB2D8B9}" type="presParOf" srcId="{8FD0203D-EF07-4320-A064-7654A1318C9E}" destId="{04A7318C-123D-41D3-A5CD-8DBD23A62038}" srcOrd="0" destOrd="0" presId="urn:microsoft.com/office/officeart/2005/8/layout/default"/>
    <dgm:cxn modelId="{E7D8C4EE-BE8B-454F-AED4-A38CCEFF8DE3}" type="presParOf" srcId="{8FD0203D-EF07-4320-A064-7654A1318C9E}" destId="{89906D5F-E4C8-4AFE-89BE-472E2EDAF5B4}" srcOrd="1" destOrd="0" presId="urn:microsoft.com/office/officeart/2005/8/layout/default"/>
    <dgm:cxn modelId="{590EEE93-2D7F-4154-BAFA-C766A7D435B0}" type="presParOf" srcId="{8FD0203D-EF07-4320-A064-7654A1318C9E}" destId="{43C0860F-9FB0-40E2-A227-4DBF0B54F020}" srcOrd="2" destOrd="0" presId="urn:microsoft.com/office/officeart/2005/8/layout/default"/>
    <dgm:cxn modelId="{F8A8A0E6-CB2E-4834-976C-A994B09974CE}" type="presParOf" srcId="{8FD0203D-EF07-4320-A064-7654A1318C9E}" destId="{3423232B-1C44-4C29-BA83-6CDA7D22A71A}" srcOrd="3" destOrd="0" presId="urn:microsoft.com/office/officeart/2005/8/layout/default"/>
    <dgm:cxn modelId="{65C075E0-3C20-453F-A463-01B65EE86528}" type="presParOf" srcId="{8FD0203D-EF07-4320-A064-7654A1318C9E}" destId="{7D0CAFD9-3DDE-48AA-BE4F-86A125361012}" srcOrd="4" destOrd="0" presId="urn:microsoft.com/office/officeart/2005/8/layout/default"/>
    <dgm:cxn modelId="{FDD27A2D-84CC-4291-9B1B-97954345BC92}" type="presParOf" srcId="{8FD0203D-EF07-4320-A064-7654A1318C9E}" destId="{5B126E55-5034-4850-9050-2A28F0917FA5}" srcOrd="5" destOrd="0" presId="urn:microsoft.com/office/officeart/2005/8/layout/default"/>
    <dgm:cxn modelId="{502A9161-2D4D-43AF-B1EF-2CAAAE6E64F4}" type="presParOf" srcId="{8FD0203D-EF07-4320-A064-7654A1318C9E}" destId="{9B16CAE4-B861-4CBB-BD94-CA50DBA84D98}" srcOrd="6" destOrd="0" presId="urn:microsoft.com/office/officeart/2005/8/layout/default"/>
    <dgm:cxn modelId="{6023A198-31C7-45A5-B5E4-401B4631CAEB}" type="presParOf" srcId="{8FD0203D-EF07-4320-A064-7654A1318C9E}" destId="{59FEAFD6-0F98-4147-91E9-B4FD8F59046A}" srcOrd="7" destOrd="0" presId="urn:microsoft.com/office/officeart/2005/8/layout/default"/>
    <dgm:cxn modelId="{1D4791CA-8751-4A24-A549-36F4471625A2}" type="presParOf" srcId="{8FD0203D-EF07-4320-A064-7654A1318C9E}" destId="{0E42318A-68AF-473F-85C5-0B665F78B04C}" srcOrd="8" destOrd="0" presId="urn:microsoft.com/office/officeart/2005/8/layout/default"/>
    <dgm:cxn modelId="{9BC6489B-8C45-4CA6-8C60-0BC5D21EFFA1}" type="presParOf" srcId="{8FD0203D-EF07-4320-A064-7654A1318C9E}" destId="{24691230-4E9E-48F9-9CC9-208E9FB83C58}" srcOrd="9" destOrd="0" presId="urn:microsoft.com/office/officeart/2005/8/layout/default"/>
    <dgm:cxn modelId="{FD4D48BC-CE42-4A6F-896F-5FF047243ECF}" type="presParOf" srcId="{8FD0203D-EF07-4320-A064-7654A1318C9E}" destId="{F8E2B0A1-9158-4A7C-8D96-E15204098A3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5A026-A062-434A-9B62-8E03BC79A167}">
      <dsp:nvSpPr>
        <dsp:cNvPr id="0" name=""/>
        <dsp:cNvSpPr/>
      </dsp:nvSpPr>
      <dsp:spPr>
        <a:xfrm>
          <a:off x="3952398" y="54391"/>
          <a:ext cx="2610802" cy="261080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Growing Decision-Makers</a:t>
          </a:r>
        </a:p>
      </dsp:txBody>
      <dsp:txXfrm>
        <a:off x="4300505" y="511282"/>
        <a:ext cx="1914588" cy="1174861"/>
      </dsp:txXfrm>
    </dsp:sp>
    <dsp:sp modelId="{E037DA44-2C5C-4BA3-B0AE-5D33AA189621}">
      <dsp:nvSpPr>
        <dsp:cNvPr id="0" name=""/>
        <dsp:cNvSpPr/>
      </dsp:nvSpPr>
      <dsp:spPr>
        <a:xfrm>
          <a:off x="4894463" y="1686143"/>
          <a:ext cx="2610802" cy="2610802"/>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Cultivating Success</a:t>
          </a:r>
        </a:p>
      </dsp:txBody>
      <dsp:txXfrm>
        <a:off x="5692933" y="2360600"/>
        <a:ext cx="1566481" cy="1435941"/>
      </dsp:txXfrm>
    </dsp:sp>
    <dsp:sp modelId="{4519289F-3877-48F2-B1B8-B275C497FA22}">
      <dsp:nvSpPr>
        <dsp:cNvPr id="0" name=""/>
        <dsp:cNvSpPr/>
      </dsp:nvSpPr>
      <dsp:spPr>
        <a:xfrm>
          <a:off x="3010333" y="1686143"/>
          <a:ext cx="2610802" cy="2610802"/>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Building Scalable Processes </a:t>
          </a:r>
        </a:p>
      </dsp:txBody>
      <dsp:txXfrm>
        <a:off x="3256184" y="2360600"/>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48FF0-71AD-416E-B240-8FDE5411125A}">
      <dsp:nvSpPr>
        <dsp:cNvPr id="0" name=""/>
        <dsp:cNvSpPr/>
      </dsp:nvSpPr>
      <dsp:spPr>
        <a:xfrm rot="10800000">
          <a:off x="1906494" y="857"/>
          <a:ext cx="6992874" cy="58052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5996"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a:t>Natural Career Progression</a:t>
          </a:r>
        </a:p>
      </dsp:txBody>
      <dsp:txXfrm rot="10800000">
        <a:off x="2051626" y="857"/>
        <a:ext cx="6847742" cy="580527"/>
      </dsp:txXfrm>
    </dsp:sp>
    <dsp:sp modelId="{2B0A0A63-CE83-4547-8AFB-B69540F1AF34}">
      <dsp:nvSpPr>
        <dsp:cNvPr id="0" name=""/>
        <dsp:cNvSpPr/>
      </dsp:nvSpPr>
      <dsp:spPr>
        <a:xfrm>
          <a:off x="1616231" y="857"/>
          <a:ext cx="580527" cy="58052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BF2E3E2-066A-4E83-9B3B-07E001F351FC}">
      <dsp:nvSpPr>
        <dsp:cNvPr id="0" name=""/>
        <dsp:cNvSpPr/>
      </dsp:nvSpPr>
      <dsp:spPr>
        <a:xfrm rot="10800000">
          <a:off x="1906494" y="754676"/>
          <a:ext cx="6992874" cy="58052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5996"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a:t>Stepped Up To The Challenge</a:t>
          </a:r>
        </a:p>
      </dsp:txBody>
      <dsp:txXfrm rot="10800000">
        <a:off x="2051626" y="754676"/>
        <a:ext cx="6847742" cy="580527"/>
      </dsp:txXfrm>
    </dsp:sp>
    <dsp:sp modelId="{4348B5EF-A267-4DCE-87E4-3D9817846359}">
      <dsp:nvSpPr>
        <dsp:cNvPr id="0" name=""/>
        <dsp:cNvSpPr/>
      </dsp:nvSpPr>
      <dsp:spPr>
        <a:xfrm>
          <a:off x="1616231" y="754676"/>
          <a:ext cx="580527" cy="58052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CF5FFFF-FD07-4872-8E7F-1A981E8E2F66}">
      <dsp:nvSpPr>
        <dsp:cNvPr id="0" name=""/>
        <dsp:cNvSpPr/>
      </dsp:nvSpPr>
      <dsp:spPr>
        <a:xfrm rot="10800000">
          <a:off x="1906494" y="1508495"/>
          <a:ext cx="6992874" cy="58052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5996"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a:t>Higher Salary</a:t>
          </a:r>
        </a:p>
      </dsp:txBody>
      <dsp:txXfrm rot="10800000">
        <a:off x="2051626" y="1508495"/>
        <a:ext cx="6847742" cy="580527"/>
      </dsp:txXfrm>
    </dsp:sp>
    <dsp:sp modelId="{26098CA6-8736-45D0-8251-2EAE3D211DC1}">
      <dsp:nvSpPr>
        <dsp:cNvPr id="0" name=""/>
        <dsp:cNvSpPr/>
      </dsp:nvSpPr>
      <dsp:spPr>
        <a:xfrm>
          <a:off x="1616231" y="1508495"/>
          <a:ext cx="580527" cy="580527"/>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9623BA4-63EF-4B9C-9679-EB2318EACCD3}">
      <dsp:nvSpPr>
        <dsp:cNvPr id="0" name=""/>
        <dsp:cNvSpPr/>
      </dsp:nvSpPr>
      <dsp:spPr>
        <a:xfrm rot="10800000">
          <a:off x="1906494" y="2262314"/>
          <a:ext cx="6992874" cy="58052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5996"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a:t>Prestige</a:t>
          </a:r>
        </a:p>
      </dsp:txBody>
      <dsp:txXfrm rot="10800000">
        <a:off x="2051626" y="2262314"/>
        <a:ext cx="6847742" cy="580527"/>
      </dsp:txXfrm>
    </dsp:sp>
    <dsp:sp modelId="{86BBE734-B964-46B3-A19D-4ECBDAC90E83}">
      <dsp:nvSpPr>
        <dsp:cNvPr id="0" name=""/>
        <dsp:cNvSpPr/>
      </dsp:nvSpPr>
      <dsp:spPr>
        <a:xfrm>
          <a:off x="1616231" y="2262314"/>
          <a:ext cx="580527" cy="580527"/>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206D0CE-6D68-4E67-AED2-F4B6355A714E}">
      <dsp:nvSpPr>
        <dsp:cNvPr id="0" name=""/>
        <dsp:cNvSpPr/>
      </dsp:nvSpPr>
      <dsp:spPr>
        <a:xfrm rot="10800000">
          <a:off x="1906494" y="3016133"/>
          <a:ext cx="6992874" cy="58052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5996"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a:t>Increased Speaking Engagement Opportunities</a:t>
          </a:r>
        </a:p>
      </dsp:txBody>
      <dsp:txXfrm rot="10800000">
        <a:off x="2051626" y="3016133"/>
        <a:ext cx="6847742" cy="580527"/>
      </dsp:txXfrm>
    </dsp:sp>
    <dsp:sp modelId="{B9DDD48F-4C3F-4758-A1C9-48CF989D552C}">
      <dsp:nvSpPr>
        <dsp:cNvPr id="0" name=""/>
        <dsp:cNvSpPr/>
      </dsp:nvSpPr>
      <dsp:spPr>
        <a:xfrm>
          <a:off x="1616231" y="3016133"/>
          <a:ext cx="580527" cy="580527"/>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5AE6A03-E4CE-4DBF-B4CB-D7B8644BE4CC}">
      <dsp:nvSpPr>
        <dsp:cNvPr id="0" name=""/>
        <dsp:cNvSpPr/>
      </dsp:nvSpPr>
      <dsp:spPr>
        <a:xfrm rot="10800000">
          <a:off x="1906494" y="3769953"/>
          <a:ext cx="6992874" cy="58052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5996"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a:t>Other</a:t>
          </a:r>
        </a:p>
      </dsp:txBody>
      <dsp:txXfrm rot="10800000">
        <a:off x="2051626" y="3769953"/>
        <a:ext cx="6847742" cy="580527"/>
      </dsp:txXfrm>
    </dsp:sp>
    <dsp:sp modelId="{23DE95E5-BC1E-4A5B-8149-1FA849D73C4B}">
      <dsp:nvSpPr>
        <dsp:cNvPr id="0" name=""/>
        <dsp:cNvSpPr/>
      </dsp:nvSpPr>
      <dsp:spPr>
        <a:xfrm>
          <a:off x="1616231" y="3769953"/>
          <a:ext cx="580527" cy="580527"/>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F4811-8E03-45F2-B016-BDAB4DB31DAF}">
      <dsp:nvSpPr>
        <dsp:cNvPr id="0" name=""/>
        <dsp:cNvSpPr/>
      </dsp:nvSpPr>
      <dsp:spPr>
        <a:xfrm>
          <a:off x="128" y="0"/>
          <a:ext cx="1709811" cy="4351338"/>
        </a:xfrm>
        <a:prstGeom prst="roundRect">
          <a:avLst>
            <a:gd name="adj" fmla="val 10000"/>
          </a:avLst>
        </a:prstGeom>
        <a:solidFill>
          <a:schemeClr val="accent1">
            <a:hueOff val="0"/>
            <a:satOff val="0"/>
            <a:lumOff val="0"/>
            <a:alphaOff val="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Leveling Up Your Team</a:t>
          </a:r>
        </a:p>
      </dsp:txBody>
      <dsp:txXfrm>
        <a:off x="128" y="1740535"/>
        <a:ext cx="1709811" cy="1740535"/>
      </dsp:txXfrm>
    </dsp:sp>
    <dsp:sp modelId="{DE556581-DC45-4980-8515-F0CA5EC9CC44}">
      <dsp:nvSpPr>
        <dsp:cNvPr id="0" name=""/>
        <dsp:cNvSpPr/>
      </dsp:nvSpPr>
      <dsp:spPr>
        <a:xfrm>
          <a:off x="130536" y="261080"/>
          <a:ext cx="1448995" cy="144899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B6D487-A882-4095-AD7F-92B91796E253}">
      <dsp:nvSpPr>
        <dsp:cNvPr id="0" name=""/>
        <dsp:cNvSpPr/>
      </dsp:nvSpPr>
      <dsp:spPr>
        <a:xfrm>
          <a:off x="1761234" y="0"/>
          <a:ext cx="1709811" cy="4351338"/>
        </a:xfrm>
        <a:prstGeom prst="roundRect">
          <a:avLst>
            <a:gd name="adj" fmla="val 10000"/>
          </a:avLst>
        </a:prstGeom>
        <a:solidFill>
          <a:schemeClr val="accent1">
            <a:hueOff val="0"/>
            <a:satOff val="0"/>
            <a:lumOff val="0"/>
            <a:alphaOff val="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Leveling Up Technology</a:t>
          </a:r>
        </a:p>
      </dsp:txBody>
      <dsp:txXfrm>
        <a:off x="1761234" y="1740535"/>
        <a:ext cx="1709811" cy="1740535"/>
      </dsp:txXfrm>
    </dsp:sp>
    <dsp:sp modelId="{C292B06B-2A43-420A-AA09-D1FC1865A5A7}">
      <dsp:nvSpPr>
        <dsp:cNvPr id="0" name=""/>
        <dsp:cNvSpPr/>
      </dsp:nvSpPr>
      <dsp:spPr>
        <a:xfrm>
          <a:off x="1891642" y="261080"/>
          <a:ext cx="1448995" cy="144899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D2765-3C86-4E3F-B794-DFE3FA15370F}">
      <dsp:nvSpPr>
        <dsp:cNvPr id="0" name=""/>
        <dsp:cNvSpPr/>
      </dsp:nvSpPr>
      <dsp:spPr>
        <a:xfrm>
          <a:off x="3522340" y="0"/>
          <a:ext cx="1709811" cy="4351338"/>
        </a:xfrm>
        <a:prstGeom prst="roundRect">
          <a:avLst>
            <a:gd name="adj" fmla="val 10000"/>
          </a:avLst>
        </a:prstGeom>
        <a:solidFill>
          <a:schemeClr val="accent1">
            <a:hueOff val="0"/>
            <a:satOff val="0"/>
            <a:lumOff val="0"/>
            <a:alphaOff val="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Leading AI Initiatives</a:t>
          </a:r>
        </a:p>
      </dsp:txBody>
      <dsp:txXfrm>
        <a:off x="3522340" y="1740535"/>
        <a:ext cx="1709811" cy="1740535"/>
      </dsp:txXfrm>
    </dsp:sp>
    <dsp:sp modelId="{76C2BA68-AA73-4376-AA15-09D6F58E6749}">
      <dsp:nvSpPr>
        <dsp:cNvPr id="0" name=""/>
        <dsp:cNvSpPr/>
      </dsp:nvSpPr>
      <dsp:spPr>
        <a:xfrm>
          <a:off x="3652749" y="261080"/>
          <a:ext cx="1448995" cy="144899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E38A4-0EEC-4869-990D-8F8F3431C975}">
      <dsp:nvSpPr>
        <dsp:cNvPr id="0" name=""/>
        <dsp:cNvSpPr/>
      </dsp:nvSpPr>
      <dsp:spPr>
        <a:xfrm>
          <a:off x="5283447" y="0"/>
          <a:ext cx="1709811" cy="4351338"/>
        </a:xfrm>
        <a:prstGeom prst="roundRect">
          <a:avLst>
            <a:gd name="adj" fmla="val 10000"/>
          </a:avLst>
        </a:prstGeom>
        <a:solidFill>
          <a:schemeClr val="accent1">
            <a:hueOff val="0"/>
            <a:satOff val="0"/>
            <a:lumOff val="0"/>
            <a:alphaOff val="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Driving Connected Risk</a:t>
          </a:r>
        </a:p>
      </dsp:txBody>
      <dsp:txXfrm>
        <a:off x="5283447" y="1740535"/>
        <a:ext cx="1709811" cy="1740535"/>
      </dsp:txXfrm>
    </dsp:sp>
    <dsp:sp modelId="{2BBC034A-7A82-4AF7-8450-FB967EE535F2}">
      <dsp:nvSpPr>
        <dsp:cNvPr id="0" name=""/>
        <dsp:cNvSpPr/>
      </dsp:nvSpPr>
      <dsp:spPr>
        <a:xfrm>
          <a:off x="5413855" y="261080"/>
          <a:ext cx="1448995" cy="144899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E2943-C02E-4B1C-8E1A-F918DC9ADA55}">
      <dsp:nvSpPr>
        <dsp:cNvPr id="0" name=""/>
        <dsp:cNvSpPr/>
      </dsp:nvSpPr>
      <dsp:spPr>
        <a:xfrm>
          <a:off x="7044553" y="0"/>
          <a:ext cx="1709811" cy="4351338"/>
        </a:xfrm>
        <a:prstGeom prst="roundRect">
          <a:avLst>
            <a:gd name="adj" fmla="val 10000"/>
          </a:avLst>
        </a:prstGeom>
        <a:solidFill>
          <a:schemeClr val="accent1">
            <a:hueOff val="0"/>
            <a:satOff val="0"/>
            <a:lumOff val="0"/>
            <a:alphaOff val="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Leveling Up Yourself</a:t>
          </a:r>
        </a:p>
      </dsp:txBody>
      <dsp:txXfrm>
        <a:off x="7044553" y="1740535"/>
        <a:ext cx="1709811" cy="1740535"/>
      </dsp:txXfrm>
    </dsp:sp>
    <dsp:sp modelId="{C6C30284-ECFA-4395-94E7-A7AF0A9A915F}">
      <dsp:nvSpPr>
        <dsp:cNvPr id="0" name=""/>
        <dsp:cNvSpPr/>
      </dsp:nvSpPr>
      <dsp:spPr>
        <a:xfrm>
          <a:off x="7174961" y="261080"/>
          <a:ext cx="1448995" cy="144899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E72BAF-EDBE-4A18-8588-36A5B1DC685D}">
      <dsp:nvSpPr>
        <dsp:cNvPr id="0" name=""/>
        <dsp:cNvSpPr/>
      </dsp:nvSpPr>
      <dsp:spPr>
        <a:xfrm>
          <a:off x="8805659" y="0"/>
          <a:ext cx="1709811" cy="4351338"/>
        </a:xfrm>
        <a:prstGeom prst="roundRect">
          <a:avLst>
            <a:gd name="adj" fmla="val 10000"/>
          </a:avLst>
        </a:prstGeom>
        <a:solidFill>
          <a:schemeClr val="accent1">
            <a:hueOff val="0"/>
            <a:satOff val="0"/>
            <a:lumOff val="0"/>
            <a:alphaOff val="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Strategic Visibility</a:t>
          </a:r>
        </a:p>
      </dsp:txBody>
      <dsp:txXfrm>
        <a:off x="8805659" y="1740535"/>
        <a:ext cx="1709811" cy="1740535"/>
      </dsp:txXfrm>
    </dsp:sp>
    <dsp:sp modelId="{1FCBE2D3-5F5E-40B2-BAA5-37F08566F821}">
      <dsp:nvSpPr>
        <dsp:cNvPr id="0" name=""/>
        <dsp:cNvSpPr/>
      </dsp:nvSpPr>
      <dsp:spPr>
        <a:xfrm>
          <a:off x="8936067" y="261080"/>
          <a:ext cx="1448995" cy="1448995"/>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95B979-21E0-425A-9E82-1BB314C5A142}">
      <dsp:nvSpPr>
        <dsp:cNvPr id="0" name=""/>
        <dsp:cNvSpPr/>
      </dsp:nvSpPr>
      <dsp:spPr>
        <a:xfrm>
          <a:off x="420623" y="3481070"/>
          <a:ext cx="9674352" cy="652700"/>
        </a:xfrm>
        <a:prstGeom prst="leftRightArrow">
          <a:avLst/>
        </a:prstGeom>
        <a:solidFill>
          <a:schemeClr val="accent5">
            <a:lumMod val="60000"/>
            <a:lumOff val="40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7318C-123D-41D3-A5CD-8DBD23A62038}">
      <dsp:nvSpPr>
        <dsp:cNvPr id="0" name=""/>
        <dsp:cNvSpPr/>
      </dsp:nvSpPr>
      <dsp:spPr>
        <a:xfrm>
          <a:off x="0" y="39687"/>
          <a:ext cx="3286125" cy="1971675"/>
        </a:xfrm>
        <a:prstGeom prst="rect">
          <a:avLst/>
        </a:prstGeom>
        <a:solidFill>
          <a:schemeClr val="accent2">
            <a:hueOff val="0"/>
            <a:satOff val="0"/>
            <a:lumOff val="0"/>
            <a:alphaOff val="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latin typeface="Aptos"/>
              <a:ea typeface="+mn-ea"/>
              <a:cs typeface="+mn-cs"/>
            </a:rPr>
            <a:t>Confidence without arrogance</a:t>
          </a:r>
        </a:p>
      </dsp:txBody>
      <dsp:txXfrm>
        <a:off x="0" y="39687"/>
        <a:ext cx="3286125" cy="1971675"/>
      </dsp:txXfrm>
    </dsp:sp>
    <dsp:sp modelId="{43C0860F-9FB0-40E2-A227-4DBF0B54F020}">
      <dsp:nvSpPr>
        <dsp:cNvPr id="0" name=""/>
        <dsp:cNvSpPr/>
      </dsp:nvSpPr>
      <dsp:spPr>
        <a:xfrm>
          <a:off x="3614737" y="39687"/>
          <a:ext cx="3286125" cy="1971675"/>
        </a:xfrm>
        <a:prstGeom prst="rect">
          <a:avLst/>
        </a:prstGeom>
        <a:solidFill>
          <a:schemeClr val="accent3">
            <a:hueOff val="0"/>
            <a:satOff val="0"/>
            <a:lumOff val="0"/>
            <a:alphaOff val="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ptos"/>
              <a:ea typeface="+mn-ea"/>
              <a:cs typeface="+mn-cs"/>
            </a:rPr>
            <a:t>Competence</a:t>
          </a:r>
        </a:p>
      </dsp:txBody>
      <dsp:txXfrm>
        <a:off x="3614737" y="39687"/>
        <a:ext cx="3286125" cy="1971675"/>
      </dsp:txXfrm>
    </dsp:sp>
    <dsp:sp modelId="{7D0CAFD9-3DDE-48AA-BE4F-86A125361012}">
      <dsp:nvSpPr>
        <dsp:cNvPr id="0" name=""/>
        <dsp:cNvSpPr/>
      </dsp:nvSpPr>
      <dsp:spPr>
        <a:xfrm>
          <a:off x="7229475" y="39687"/>
          <a:ext cx="3286125" cy="1971675"/>
        </a:xfrm>
        <a:prstGeom prst="rect">
          <a:avLst/>
        </a:prstGeom>
        <a:solidFill>
          <a:schemeClr val="accent4">
            <a:hueOff val="0"/>
            <a:satOff val="0"/>
            <a:lumOff val="0"/>
            <a:alphaOff val="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latin typeface="Calibri"/>
              <a:ea typeface="Calibri"/>
              <a:cs typeface="Calibri"/>
            </a:rPr>
            <a:t>Authenticity</a:t>
          </a:r>
          <a:endParaRPr lang="en-US" sz="3400" kern="1200" dirty="0">
            <a:latin typeface="Aptos"/>
            <a:ea typeface="+mn-ea"/>
            <a:cs typeface="+mn-cs"/>
          </a:endParaRPr>
        </a:p>
      </dsp:txBody>
      <dsp:txXfrm>
        <a:off x="7229475" y="39687"/>
        <a:ext cx="3286125" cy="1971675"/>
      </dsp:txXfrm>
    </dsp:sp>
    <dsp:sp modelId="{9B16CAE4-B861-4CBB-BD94-CA50DBA84D98}">
      <dsp:nvSpPr>
        <dsp:cNvPr id="0" name=""/>
        <dsp:cNvSpPr/>
      </dsp:nvSpPr>
      <dsp:spPr>
        <a:xfrm>
          <a:off x="0" y="2339975"/>
          <a:ext cx="3286125" cy="1971675"/>
        </a:xfrm>
        <a:prstGeom prst="rect">
          <a:avLst/>
        </a:prstGeom>
        <a:solidFill>
          <a:schemeClr val="accent5">
            <a:hueOff val="0"/>
            <a:satOff val="0"/>
            <a:lumOff val="0"/>
            <a:alphaOff val="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ptos"/>
              <a:ea typeface="+mn-ea"/>
              <a:cs typeface="+mn-cs"/>
            </a:rPr>
            <a:t>Poise through non-verbal communication</a:t>
          </a:r>
        </a:p>
      </dsp:txBody>
      <dsp:txXfrm>
        <a:off x="0" y="2339975"/>
        <a:ext cx="3286125" cy="1971675"/>
      </dsp:txXfrm>
    </dsp:sp>
    <dsp:sp modelId="{0E42318A-68AF-473F-85C5-0B665F78B04C}">
      <dsp:nvSpPr>
        <dsp:cNvPr id="0" name=""/>
        <dsp:cNvSpPr/>
      </dsp:nvSpPr>
      <dsp:spPr>
        <a:xfrm>
          <a:off x="3614737" y="2339975"/>
          <a:ext cx="3286125" cy="1971675"/>
        </a:xfrm>
        <a:prstGeom prst="rect">
          <a:avLst/>
        </a:prstGeom>
        <a:solidFill>
          <a:schemeClr val="accent6">
            <a:hueOff val="0"/>
            <a:satOff val="0"/>
            <a:lumOff val="0"/>
            <a:alphaOff val="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latin typeface="Aptos"/>
              <a:ea typeface="+mn-ea"/>
              <a:cs typeface="+mn-cs"/>
            </a:rPr>
            <a:t>Verbal communication</a:t>
          </a:r>
        </a:p>
      </dsp:txBody>
      <dsp:txXfrm>
        <a:off x="3614737" y="2339975"/>
        <a:ext cx="3286125" cy="1971675"/>
      </dsp:txXfrm>
    </dsp:sp>
    <dsp:sp modelId="{F8E2B0A1-9158-4A7C-8D96-E15204098A3D}">
      <dsp:nvSpPr>
        <dsp:cNvPr id="0" name=""/>
        <dsp:cNvSpPr/>
      </dsp:nvSpPr>
      <dsp:spPr>
        <a:xfrm>
          <a:off x="7229475" y="2339975"/>
          <a:ext cx="3286125" cy="1971675"/>
        </a:xfrm>
        <a:prstGeom prst="rect">
          <a:avLst/>
        </a:prstGeom>
        <a:solidFill>
          <a:schemeClr val="accent2">
            <a:hueOff val="0"/>
            <a:satOff val="0"/>
            <a:lumOff val="0"/>
            <a:alphaOff val="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ptos"/>
              <a:ea typeface="+mn-ea"/>
              <a:cs typeface="+mn-cs"/>
            </a:rPr>
            <a:t>Mindfulness</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08E8C-7AB4-4A01-A3C3-DEA2B83A9C4A}"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A14BE-3370-4CAE-8D18-A6F302F74E8E}" type="slidenum">
              <a:rPr lang="en-US" smtClean="0"/>
              <a:t>‹#›</a:t>
            </a:fld>
            <a:endParaRPr lang="en-US"/>
          </a:p>
        </p:txBody>
      </p:sp>
    </p:spTree>
    <p:extLst>
      <p:ext uri="{BB962C8B-B14F-4D97-AF65-F5344CB8AC3E}">
        <p14:creationId xmlns:p14="http://schemas.microsoft.com/office/powerpoint/2010/main" val="940276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CA14BE-3370-4CAE-8D18-A6F302F74E8E}" type="slidenum">
              <a:rPr lang="en-US" smtClean="0"/>
              <a:t>14</a:t>
            </a:fld>
            <a:endParaRPr lang="en-US"/>
          </a:p>
        </p:txBody>
      </p:sp>
    </p:spTree>
    <p:extLst>
      <p:ext uri="{BB962C8B-B14F-4D97-AF65-F5344CB8AC3E}">
        <p14:creationId xmlns:p14="http://schemas.microsoft.com/office/powerpoint/2010/main" val="3450864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153F44-6F82-01EF-85E2-77F109BDDA0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D3F79B1-5CF0-75C3-4064-D3175C7CDB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AC96E6-0A10-F393-A03C-C5FCA1D494E9}"/>
              </a:ext>
            </a:extLst>
          </p:cNvPr>
          <p:cNvSpPr>
            <a:spLocks noGrp="1"/>
          </p:cNvSpPr>
          <p:nvPr>
            <p:ph type="sldNum" sz="quarter" idx="12"/>
          </p:nvPr>
        </p:nvSpPr>
        <p:spPr/>
        <p:txBody>
          <a:bodyPr/>
          <a:lstStyle/>
          <a:p>
            <a:fld id="{3AAA44ED-9197-814F-BA75-E2BCE3B496B8}" type="slidenum">
              <a:rPr lang="en-US" smtClean="0"/>
              <a:t>‹#›</a:t>
            </a:fld>
            <a:endParaRPr lang="en-US"/>
          </a:p>
        </p:txBody>
      </p:sp>
      <p:pic>
        <p:nvPicPr>
          <p:cNvPr id="8" name="Picture 7" descr="A blue background with white text and blue and orange stripes&#10;&#10;AI-generated content may be incorrect.">
            <a:extLst>
              <a:ext uri="{FF2B5EF4-FFF2-40B4-BE49-F238E27FC236}">
                <a16:creationId xmlns:a16="http://schemas.microsoft.com/office/drawing/2014/main" id="{B24EBAC4-546A-88E5-DA6A-6A28C8BA619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085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CA4A-9850-F974-C95D-B473E1471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ABAD17-BC13-D726-C0A8-A47DBDFA78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8D42A1-0D01-B28E-0652-D96A49E36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516701B-B72A-430F-AAA9-DB3C677FD5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1357F7-F7CB-2CA3-0946-2CE6C5691598}"/>
              </a:ext>
            </a:extLst>
          </p:cNvPr>
          <p:cNvSpPr>
            <a:spLocks noGrp="1"/>
          </p:cNvSpPr>
          <p:nvPr>
            <p:ph type="sldNum" sz="quarter" idx="12"/>
          </p:nvPr>
        </p:nvSpPr>
        <p:spPr/>
        <p:txBody>
          <a:bodyPr/>
          <a:lstStyle/>
          <a:p>
            <a:fld id="{3AAA44ED-9197-814F-BA75-E2BCE3B496B8}" type="slidenum">
              <a:rPr lang="en-US" smtClean="0"/>
              <a:t>‹#›</a:t>
            </a:fld>
            <a:endParaRPr lang="en-US"/>
          </a:p>
        </p:txBody>
      </p:sp>
    </p:spTree>
    <p:extLst>
      <p:ext uri="{BB962C8B-B14F-4D97-AF65-F5344CB8AC3E}">
        <p14:creationId xmlns:p14="http://schemas.microsoft.com/office/powerpoint/2010/main" val="324926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6F62-9C9E-57FE-7091-BC2D1B23F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5FB14D-AF3B-E142-3692-A1E3E5B55F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8E7EFD-14BC-CF90-3488-FC97421261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64DFDA-DD63-5F56-BBFB-847A7709119A}"/>
              </a:ext>
            </a:extLst>
          </p:cNvPr>
          <p:cNvSpPr>
            <a:spLocks noGrp="1"/>
          </p:cNvSpPr>
          <p:nvPr>
            <p:ph type="sldNum" sz="quarter" idx="12"/>
          </p:nvPr>
        </p:nvSpPr>
        <p:spPr/>
        <p:txBody>
          <a:bodyPr/>
          <a:lstStyle/>
          <a:p>
            <a:fld id="{3AAA44ED-9197-814F-BA75-E2BCE3B496B8}" type="slidenum">
              <a:rPr lang="en-US" smtClean="0"/>
              <a:t>‹#›</a:t>
            </a:fld>
            <a:endParaRPr lang="en-US"/>
          </a:p>
        </p:txBody>
      </p:sp>
    </p:spTree>
    <p:extLst>
      <p:ext uri="{BB962C8B-B14F-4D97-AF65-F5344CB8AC3E}">
        <p14:creationId xmlns:p14="http://schemas.microsoft.com/office/powerpoint/2010/main" val="200957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21A373-8E26-6FFD-E70F-DB228A126C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57991B-ABA6-47C8-2834-6534394E5E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A0793F-3834-4509-40CA-485D027152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ECF1C1-2660-15F3-52B2-69F6A82A5046}"/>
              </a:ext>
            </a:extLst>
          </p:cNvPr>
          <p:cNvSpPr>
            <a:spLocks noGrp="1"/>
          </p:cNvSpPr>
          <p:nvPr>
            <p:ph type="sldNum" sz="quarter" idx="12"/>
          </p:nvPr>
        </p:nvSpPr>
        <p:spPr/>
        <p:txBody>
          <a:bodyPr/>
          <a:lstStyle/>
          <a:p>
            <a:fld id="{3AAA44ED-9197-814F-BA75-E2BCE3B496B8}" type="slidenum">
              <a:rPr lang="en-US" smtClean="0"/>
              <a:t>‹#›</a:t>
            </a:fld>
            <a:endParaRPr lang="en-US"/>
          </a:p>
        </p:txBody>
      </p:sp>
    </p:spTree>
    <p:extLst>
      <p:ext uri="{BB962C8B-B14F-4D97-AF65-F5344CB8AC3E}">
        <p14:creationId xmlns:p14="http://schemas.microsoft.com/office/powerpoint/2010/main" val="283927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0CA9-C940-823D-BAE7-B7BF6F1A75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53CA8F-0880-D4BB-18B4-CB88F7C57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D3F79B1-5CF0-75C3-4064-D3175C7CDB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AC96E6-0A10-F393-A03C-C5FCA1D494E9}"/>
              </a:ext>
            </a:extLst>
          </p:cNvPr>
          <p:cNvSpPr>
            <a:spLocks noGrp="1"/>
          </p:cNvSpPr>
          <p:nvPr>
            <p:ph type="sldNum" sz="quarter" idx="12"/>
          </p:nvPr>
        </p:nvSpPr>
        <p:spPr/>
        <p:txBody>
          <a:bodyPr/>
          <a:lstStyle/>
          <a:p>
            <a:fld id="{3AAA44ED-9197-814F-BA75-E2BCE3B496B8}" type="slidenum">
              <a:rPr lang="en-US" smtClean="0"/>
              <a:t>‹#›</a:t>
            </a:fld>
            <a:endParaRPr lang="en-US"/>
          </a:p>
        </p:txBody>
      </p:sp>
    </p:spTree>
    <p:extLst>
      <p:ext uri="{BB962C8B-B14F-4D97-AF65-F5344CB8AC3E}">
        <p14:creationId xmlns:p14="http://schemas.microsoft.com/office/powerpoint/2010/main" val="24618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5104-59F0-BE80-59F4-F998F018D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ACEA6-8947-5617-C0B8-2BC8A0080F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17524CC-23D7-5AB6-7440-5634751F9B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E20914-C5FC-EDBC-9AA7-FF78357DE3AB}"/>
              </a:ext>
            </a:extLst>
          </p:cNvPr>
          <p:cNvSpPr>
            <a:spLocks noGrp="1"/>
          </p:cNvSpPr>
          <p:nvPr>
            <p:ph type="sldNum" sz="quarter" idx="12"/>
          </p:nvPr>
        </p:nvSpPr>
        <p:spPr/>
        <p:txBody>
          <a:bodyPr/>
          <a:lstStyle/>
          <a:p>
            <a:fld id="{3AAA44ED-9197-814F-BA75-E2BCE3B496B8}" type="slidenum">
              <a:rPr lang="en-US" smtClean="0"/>
              <a:t>‹#›</a:t>
            </a:fld>
            <a:endParaRPr lang="en-US"/>
          </a:p>
        </p:txBody>
      </p:sp>
    </p:spTree>
    <p:extLst>
      <p:ext uri="{BB962C8B-B14F-4D97-AF65-F5344CB8AC3E}">
        <p14:creationId xmlns:p14="http://schemas.microsoft.com/office/powerpoint/2010/main" val="403690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7A57-551A-C354-C6B0-4F79245C70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E5EEE3-B501-5A87-9506-7F022EF34D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99AF664-C00B-1276-9A8B-671569BD08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FBC57C-2730-8646-204B-567F8ADC1617}"/>
              </a:ext>
            </a:extLst>
          </p:cNvPr>
          <p:cNvSpPr>
            <a:spLocks noGrp="1"/>
          </p:cNvSpPr>
          <p:nvPr>
            <p:ph type="sldNum" sz="quarter" idx="12"/>
          </p:nvPr>
        </p:nvSpPr>
        <p:spPr/>
        <p:txBody>
          <a:bodyPr/>
          <a:lstStyle/>
          <a:p>
            <a:fld id="{3AAA44ED-9197-814F-BA75-E2BCE3B496B8}" type="slidenum">
              <a:rPr lang="en-US" smtClean="0"/>
              <a:t>‹#›</a:t>
            </a:fld>
            <a:endParaRPr lang="en-US"/>
          </a:p>
        </p:txBody>
      </p:sp>
    </p:spTree>
    <p:extLst>
      <p:ext uri="{BB962C8B-B14F-4D97-AF65-F5344CB8AC3E}">
        <p14:creationId xmlns:p14="http://schemas.microsoft.com/office/powerpoint/2010/main" val="422861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4D1E-EDCC-5D9B-E30C-4716F1F0CE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41C49-4034-60D6-BCAB-6A7167045C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B16E76-A099-697C-5DFD-FFC4A487E0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D71B5F0-96D3-03E1-53DC-4583826F08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F43C7C-9F6A-54C2-41A5-B67761A5690F}"/>
              </a:ext>
            </a:extLst>
          </p:cNvPr>
          <p:cNvSpPr>
            <a:spLocks noGrp="1"/>
          </p:cNvSpPr>
          <p:nvPr>
            <p:ph type="sldNum" sz="quarter" idx="12"/>
          </p:nvPr>
        </p:nvSpPr>
        <p:spPr/>
        <p:txBody>
          <a:bodyPr/>
          <a:lstStyle/>
          <a:p>
            <a:fld id="{3AAA44ED-9197-814F-BA75-E2BCE3B496B8}" type="slidenum">
              <a:rPr lang="en-US" smtClean="0"/>
              <a:t>‹#›</a:t>
            </a:fld>
            <a:endParaRPr lang="en-US"/>
          </a:p>
        </p:txBody>
      </p:sp>
    </p:spTree>
    <p:extLst>
      <p:ext uri="{BB962C8B-B14F-4D97-AF65-F5344CB8AC3E}">
        <p14:creationId xmlns:p14="http://schemas.microsoft.com/office/powerpoint/2010/main" val="405010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66EB-7830-EC9F-F344-5098D6B813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B4E1DC-D9C7-A9B4-C73D-D3A296A5A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1B02C-AA27-2D15-34EE-32866A8755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1F12F6-2D5E-AE8E-0B49-060454891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3DA485-8C1C-D5A3-43EB-64E3C793AF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C81264B-475E-4DC8-4C96-28E1ACD98B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C3EC19-2E88-0438-69C7-0C2F542345CE}"/>
              </a:ext>
            </a:extLst>
          </p:cNvPr>
          <p:cNvSpPr>
            <a:spLocks noGrp="1"/>
          </p:cNvSpPr>
          <p:nvPr>
            <p:ph type="sldNum" sz="quarter" idx="12"/>
          </p:nvPr>
        </p:nvSpPr>
        <p:spPr/>
        <p:txBody>
          <a:bodyPr/>
          <a:lstStyle/>
          <a:p>
            <a:fld id="{3AAA44ED-9197-814F-BA75-E2BCE3B496B8}" type="slidenum">
              <a:rPr lang="en-US" smtClean="0"/>
              <a:t>‹#›</a:t>
            </a:fld>
            <a:endParaRPr lang="en-US"/>
          </a:p>
        </p:txBody>
      </p:sp>
    </p:spTree>
    <p:extLst>
      <p:ext uri="{BB962C8B-B14F-4D97-AF65-F5344CB8AC3E}">
        <p14:creationId xmlns:p14="http://schemas.microsoft.com/office/powerpoint/2010/main" val="260521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A1CE-ED3D-96B9-54DB-E6D94DA6716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5F10B2E-5153-28E8-9A06-402A4F7C16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38D2FC2-E8AD-8B39-E721-F7FDDBBF187C}"/>
              </a:ext>
            </a:extLst>
          </p:cNvPr>
          <p:cNvSpPr>
            <a:spLocks noGrp="1"/>
          </p:cNvSpPr>
          <p:nvPr>
            <p:ph type="sldNum" sz="quarter" idx="12"/>
          </p:nvPr>
        </p:nvSpPr>
        <p:spPr/>
        <p:txBody>
          <a:bodyPr/>
          <a:lstStyle/>
          <a:p>
            <a:fld id="{3AAA44ED-9197-814F-BA75-E2BCE3B496B8}" type="slidenum">
              <a:rPr lang="en-US" smtClean="0"/>
              <a:t>‹#›</a:t>
            </a:fld>
            <a:endParaRPr lang="en-US"/>
          </a:p>
        </p:txBody>
      </p:sp>
    </p:spTree>
    <p:extLst>
      <p:ext uri="{BB962C8B-B14F-4D97-AF65-F5344CB8AC3E}">
        <p14:creationId xmlns:p14="http://schemas.microsoft.com/office/powerpoint/2010/main" val="185283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E6CD02-0B9B-4632-A39A-4EBA7822B0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83A8418-E1C3-3B21-B861-0D87FFBB4E33}"/>
              </a:ext>
            </a:extLst>
          </p:cNvPr>
          <p:cNvSpPr>
            <a:spLocks noGrp="1"/>
          </p:cNvSpPr>
          <p:nvPr>
            <p:ph type="sldNum" sz="quarter" idx="12"/>
          </p:nvPr>
        </p:nvSpPr>
        <p:spPr/>
        <p:txBody>
          <a:bodyPr/>
          <a:lstStyle/>
          <a:p>
            <a:fld id="{3AAA44ED-9197-814F-BA75-E2BCE3B496B8}" type="slidenum">
              <a:rPr lang="en-US" smtClean="0"/>
              <a:t>‹#›</a:t>
            </a:fld>
            <a:endParaRPr lang="en-US"/>
          </a:p>
        </p:txBody>
      </p:sp>
    </p:spTree>
    <p:extLst>
      <p:ext uri="{BB962C8B-B14F-4D97-AF65-F5344CB8AC3E}">
        <p14:creationId xmlns:p14="http://schemas.microsoft.com/office/powerpoint/2010/main" val="60451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048C-88FB-9DAB-B69C-F79CE23DF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79C2E-0A8E-F4BF-41FF-F8466D8F3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E0564-2979-781E-8C48-9FCD9E91C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4D03DB8-7748-BCFE-AC4A-71263149DC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5B92AA-93A2-9CFC-DDE3-5DDF5E08133F}"/>
              </a:ext>
            </a:extLst>
          </p:cNvPr>
          <p:cNvSpPr>
            <a:spLocks noGrp="1"/>
          </p:cNvSpPr>
          <p:nvPr>
            <p:ph type="sldNum" sz="quarter" idx="12"/>
          </p:nvPr>
        </p:nvSpPr>
        <p:spPr/>
        <p:txBody>
          <a:bodyPr/>
          <a:lstStyle/>
          <a:p>
            <a:fld id="{3AAA44ED-9197-814F-BA75-E2BCE3B496B8}" type="slidenum">
              <a:rPr lang="en-US" smtClean="0"/>
              <a:t>‹#›</a:t>
            </a:fld>
            <a:endParaRPr lang="en-US"/>
          </a:p>
        </p:txBody>
      </p:sp>
    </p:spTree>
    <p:extLst>
      <p:ext uri="{BB962C8B-B14F-4D97-AF65-F5344CB8AC3E}">
        <p14:creationId xmlns:p14="http://schemas.microsoft.com/office/powerpoint/2010/main" val="404505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7F440A-F1C4-C103-10FE-2D874C3C3893}"/>
              </a:ext>
            </a:extLst>
          </p:cNvPr>
          <p:cNvPicPr>
            <a:picLocks noChangeAspect="1"/>
          </p:cNvPicPr>
          <p:nvPr userDrawn="1"/>
        </p:nvPicPr>
        <p:blipFill>
          <a:blip r:embed="rId14"/>
          <a:stretch>
            <a:fillRect/>
          </a:stretch>
        </p:blipFill>
        <p:spPr>
          <a:xfrm>
            <a:off x="0" y="6286500"/>
            <a:ext cx="12192000" cy="571500"/>
          </a:xfrm>
          <a:prstGeom prst="rect">
            <a:avLst/>
          </a:prstGeom>
        </p:spPr>
      </p:pic>
      <p:sp>
        <p:nvSpPr>
          <p:cNvPr id="2" name="Title Placeholder 1">
            <a:extLst>
              <a:ext uri="{FF2B5EF4-FFF2-40B4-BE49-F238E27FC236}">
                <a16:creationId xmlns:a16="http://schemas.microsoft.com/office/drawing/2014/main" id="{D5B5CF38-8E4F-8A27-F588-5A454B639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D7D1C1-2671-E16F-C122-2058697C4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14DC6CB-2260-F4CA-D3DC-F26BFB044957}"/>
              </a:ext>
            </a:extLst>
          </p:cNvPr>
          <p:cNvSpPr>
            <a:spLocks noGrp="1"/>
          </p:cNvSpPr>
          <p:nvPr>
            <p:ph type="sldNum" sz="quarter" idx="4"/>
          </p:nvPr>
        </p:nvSpPr>
        <p:spPr>
          <a:xfrm>
            <a:off x="8714927" y="6389687"/>
            <a:ext cx="2743200" cy="365125"/>
          </a:xfrm>
          <a:prstGeom prst="rect">
            <a:avLst/>
          </a:prstGeom>
        </p:spPr>
        <p:txBody>
          <a:bodyPr vert="horz" lIns="91440" tIns="45720" rIns="91440" bIns="45720" rtlCol="0" anchor="ctr"/>
          <a:lstStyle>
            <a:lvl1pPr algn="r">
              <a:defRPr sz="1600" b="1">
                <a:solidFill>
                  <a:schemeClr val="bg1"/>
                </a:solidFill>
              </a:defRPr>
            </a:lvl1pPr>
          </a:lstStyle>
          <a:p>
            <a:fld id="{3AAA44ED-9197-814F-BA75-E2BCE3B496B8}" type="slidenum">
              <a:rPr lang="en-US" smtClean="0"/>
              <a:pPr/>
              <a:t>‹#›</a:t>
            </a:fld>
            <a:endParaRPr lang="en-US"/>
          </a:p>
        </p:txBody>
      </p:sp>
    </p:spTree>
    <p:extLst>
      <p:ext uri="{BB962C8B-B14F-4D97-AF65-F5344CB8AC3E}">
        <p14:creationId xmlns:p14="http://schemas.microsoft.com/office/powerpoint/2010/main" val="406814710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s://digitaldoorway.blogspot.com/2017/05/nursing-career-change-and-soul.html" TargetMode="External"/><Relationship Id="rId7" Type="http://schemas.openxmlformats.org/officeDocument/2006/relationships/hyperlink" Target="https://pxhere.com/en/photo/114861"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s://pxhere.com/ko/photo/1089822"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thebluediamondgallery.com/wooden-tile/s/survey.html" TargetMode="External"/><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hbr.org/2025/08/what-new-ceos-should-ask-themselves-in-their-first-100-days" TargetMode="External"/><Relationship Id="rId1" Type="http://schemas.openxmlformats.org/officeDocument/2006/relationships/slideLayout" Target="../slideLayouts/slideLayout3.xml"/><Relationship Id="rId4" Type="http://schemas.openxmlformats.org/officeDocument/2006/relationships/image" Target="../media/image50.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s://www.ey.com/en_us/insights/ai/how-internal-audit-can-adapt-to-ai" TargetMode="External"/><Relationship Id="rId13" Type="http://schemas.openxmlformats.org/officeDocument/2006/relationships/image" Target="../media/image66.svg"/><Relationship Id="rId3" Type="http://schemas.openxmlformats.org/officeDocument/2006/relationships/image" Target="../media/image64.svg"/><Relationship Id="rId7" Type="http://schemas.openxmlformats.org/officeDocument/2006/relationships/hyperlink" Target="https://www.forbes.com/councils/forbestechcouncil/2025/07/10/the-rise-of-the-generalist-why-versatility-beats-specialization/" TargetMode="External"/><Relationship Id="rId12"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hyperlink" Target="https://www.chicagobooth.edu/review/who-gets-c-suite" TargetMode="External"/><Relationship Id="rId11" Type="http://schemas.openxmlformats.org/officeDocument/2006/relationships/hyperlink" Target="https://hbr.org/2025/08/the-best-leaders-edit-what-they-say-before-they-say-it" TargetMode="External"/><Relationship Id="rId5" Type="http://schemas.openxmlformats.org/officeDocument/2006/relationships/hyperlink" Target="https://hbr.org/2025/06/navigating-the-jump-from-manager-to-executive?ab=HP-hero-latest-2" TargetMode="External"/><Relationship Id="rId10" Type="http://schemas.openxmlformats.org/officeDocument/2006/relationships/hyperlink" Target="https://www.msn.com/en-us/technology/artificial-intelligence/these-workers-don-t-fear-artificial-intelligence-they-re-getting-degrees-in-it/ar-AA1Kipr7" TargetMode="External"/><Relationship Id="rId4" Type="http://schemas.openxmlformats.org/officeDocument/2006/relationships/hyperlink" Target="https://chiefexecutive.net/embrace-candor-over-compliments/" TargetMode="External"/><Relationship Id="rId9" Type="http://schemas.openxmlformats.org/officeDocument/2006/relationships/hyperlink" Target="https://www.accountingtoday.com/news/32-admit-they-cannot-recognize-ai-generated-fake-receipt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520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A9C1-11B5-8D41-CAB9-20B6571728EF}"/>
              </a:ext>
            </a:extLst>
          </p:cNvPr>
          <p:cNvSpPr>
            <a:spLocks noGrp="1"/>
          </p:cNvSpPr>
          <p:nvPr>
            <p:ph type="title"/>
          </p:nvPr>
        </p:nvSpPr>
        <p:spPr>
          <a:xfrm>
            <a:off x="838200" y="365125"/>
            <a:ext cx="10515600" cy="1325563"/>
          </a:xfrm>
        </p:spPr>
        <p:txBody>
          <a:bodyPr anchor="ctr">
            <a:normAutofit/>
          </a:bodyPr>
          <a:lstStyle/>
          <a:p>
            <a:r>
              <a:rPr lang="en-US"/>
              <a:t>University of Central Florida Quick Facts</a:t>
            </a:r>
          </a:p>
        </p:txBody>
      </p:sp>
      <p:sp>
        <p:nvSpPr>
          <p:cNvPr id="8" name="Content Placeholder 2">
            <a:extLst>
              <a:ext uri="{FF2B5EF4-FFF2-40B4-BE49-F238E27FC236}">
                <a16:creationId xmlns:a16="http://schemas.microsoft.com/office/drawing/2014/main" id="{8B3BC954-31DE-BEE1-2320-B1868D13FC4F}"/>
              </a:ext>
            </a:extLst>
          </p:cNvPr>
          <p:cNvSpPr>
            <a:spLocks noGrp="1"/>
          </p:cNvSpPr>
          <p:nvPr>
            <p:ph sz="half" idx="1"/>
          </p:nvPr>
        </p:nvSpPr>
        <p:spPr>
          <a:xfrm>
            <a:off x="838200" y="1577975"/>
            <a:ext cx="5181600" cy="4598988"/>
          </a:xfrm>
        </p:spPr>
        <p:txBody>
          <a:bodyPr>
            <a:normAutofit fontScale="77500" lnSpcReduction="20000"/>
          </a:bodyPr>
          <a:lstStyle/>
          <a:p>
            <a:pPr lvl="0">
              <a:buClr>
                <a:schemeClr val="accent3"/>
              </a:buClr>
              <a:defRPr/>
            </a:pPr>
            <a:r>
              <a:rPr lang="en-US">
                <a:solidFill>
                  <a:prstClr val="black"/>
                </a:solidFill>
                <a:latin typeface="Calibri" panose="020F0502020204030204"/>
              </a:rPr>
              <a:t>Established in 1963 </a:t>
            </a:r>
            <a:r>
              <a:rPr lang="en-US" i="1">
                <a:solidFill>
                  <a:prstClr val="black"/>
                </a:solidFill>
                <a:latin typeface="Calibri" panose="020F0502020204030204"/>
              </a:rPr>
              <a:t>(Original name-Florida Technological University)</a:t>
            </a:r>
          </a:p>
          <a:p>
            <a:pPr lvl="0">
              <a:buClr>
                <a:schemeClr val="accent3"/>
              </a:buClr>
              <a:defRPr/>
            </a:pPr>
            <a:r>
              <a:rPr lang="en-US">
                <a:solidFill>
                  <a:prstClr val="black"/>
                </a:solidFill>
                <a:latin typeface="Calibri" panose="020F0502020204030204"/>
              </a:rPr>
              <a:t>177k of 368k alumni live in Central Florida region</a:t>
            </a:r>
          </a:p>
          <a:p>
            <a:pPr lvl="0">
              <a:buClr>
                <a:schemeClr val="accent3"/>
              </a:buClr>
              <a:defRPr/>
            </a:pPr>
            <a:r>
              <a:rPr lang="en-US">
                <a:solidFill>
                  <a:prstClr val="black"/>
                </a:solidFill>
                <a:latin typeface="Calibri" panose="020F0502020204030204"/>
              </a:rPr>
              <a:t>Over 69k students </a:t>
            </a:r>
            <a:r>
              <a:rPr lang="en-US" i="1">
                <a:solidFill>
                  <a:prstClr val="black"/>
                </a:solidFill>
                <a:latin typeface="Calibri" panose="020F0502020204030204"/>
              </a:rPr>
              <a:t>(no longer in all-out growth mode)  </a:t>
            </a:r>
            <a:endParaRPr lang="en-US" i="1">
              <a:solidFill>
                <a:prstClr val="black"/>
              </a:solidFill>
              <a:latin typeface="Calibri" panose="020F0502020204030204"/>
              <a:ea typeface="Calibri"/>
              <a:cs typeface="Calibri"/>
            </a:endParaRPr>
          </a:p>
          <a:p>
            <a:pPr lvl="0">
              <a:buClr>
                <a:schemeClr val="accent3"/>
              </a:buClr>
              <a:defRPr/>
            </a:pPr>
            <a:r>
              <a:rPr lang="en-US">
                <a:solidFill>
                  <a:prstClr val="black"/>
                </a:solidFill>
                <a:latin typeface="Calibri" panose="020F0502020204030204"/>
              </a:rPr>
              <a:t>13k faculty and staff</a:t>
            </a:r>
          </a:p>
          <a:p>
            <a:pPr lvl="0">
              <a:buClr>
                <a:schemeClr val="accent3"/>
              </a:buClr>
              <a:defRPr/>
            </a:pPr>
            <a:r>
              <a:rPr lang="en-US" b="1" u="sng">
                <a:solidFill>
                  <a:prstClr val="black"/>
                </a:solidFill>
                <a:latin typeface="Calibri" panose="020F0502020204030204"/>
              </a:rPr>
              <a:t>Strengths: </a:t>
            </a:r>
            <a:r>
              <a:rPr lang="en-US">
                <a:solidFill>
                  <a:prstClr val="black"/>
                </a:solidFill>
                <a:latin typeface="Calibri" panose="020F0502020204030204"/>
              </a:rPr>
              <a:t>Perceived Value, Research Growth, FL Economy &amp; Demographics, Online Learning Strategy, Programs and Technology, Improving National Rankings and Brand Recognition</a:t>
            </a:r>
          </a:p>
          <a:p>
            <a:pPr lvl="0">
              <a:buClr>
                <a:schemeClr val="accent3"/>
              </a:buClr>
              <a:defRPr/>
            </a:pPr>
            <a:r>
              <a:rPr lang="en-US" b="1" u="sng">
                <a:solidFill>
                  <a:prstClr val="black"/>
                </a:solidFill>
                <a:latin typeface="Calibri" panose="020F0502020204030204"/>
              </a:rPr>
              <a:t>Challenges: </a:t>
            </a:r>
            <a:r>
              <a:rPr lang="en-US">
                <a:solidFill>
                  <a:prstClr val="black"/>
                </a:solidFill>
                <a:latin typeface="Calibri" panose="020F0502020204030204"/>
              </a:rPr>
              <a:t>Hiring and Retention, Deferred Maintenance, Tuition Freezes, Graduation Rate, Athletics, Fundraising</a:t>
            </a:r>
          </a:p>
        </p:txBody>
      </p:sp>
      <p:pic>
        <p:nvPicPr>
          <p:cNvPr id="3" name="Picture 2" descr="A statue of a knight on a horse&#10;&#10;AI-generated content may be incorrect.">
            <a:extLst>
              <a:ext uri="{FF2B5EF4-FFF2-40B4-BE49-F238E27FC236}">
                <a16:creationId xmlns:a16="http://schemas.microsoft.com/office/drawing/2014/main" id="{7085BB04-A836-EED5-FD4B-A45BEF1FE6FF}"/>
              </a:ext>
            </a:extLst>
          </p:cNvPr>
          <p:cNvPicPr>
            <a:picLocks noChangeAspect="1"/>
          </p:cNvPicPr>
          <p:nvPr/>
        </p:nvPicPr>
        <p:blipFill>
          <a:blip r:embed="rId2"/>
          <a:stretch>
            <a:fillRect/>
          </a:stretch>
        </p:blipFill>
        <p:spPr>
          <a:xfrm>
            <a:off x="6323352" y="1577975"/>
            <a:ext cx="5030448" cy="4351338"/>
          </a:xfrm>
          <a:prstGeom prst="rect">
            <a:avLst/>
          </a:prstGeom>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D7E73800-3636-17BE-F96C-02C5457735F0}"/>
              </a:ext>
            </a:extLst>
          </p:cNvPr>
          <p:cNvSpPr>
            <a:spLocks noGrp="1"/>
          </p:cNvSpPr>
          <p:nvPr>
            <p:ph type="sldNum" sz="quarter" idx="12"/>
          </p:nvPr>
        </p:nvSpPr>
        <p:spPr/>
        <p:txBody>
          <a:bodyPr/>
          <a:lstStyle/>
          <a:p>
            <a:fld id="{3AAA44ED-9197-814F-BA75-E2BCE3B496B8}" type="slidenum">
              <a:rPr lang="en-US" smtClean="0"/>
              <a:t>10</a:t>
            </a:fld>
            <a:endParaRPr lang="en-US"/>
          </a:p>
        </p:txBody>
      </p:sp>
    </p:spTree>
    <p:extLst>
      <p:ext uri="{BB962C8B-B14F-4D97-AF65-F5344CB8AC3E}">
        <p14:creationId xmlns:p14="http://schemas.microsoft.com/office/powerpoint/2010/main" val="12301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953609-9589-D60C-8E48-4E73A9DE9047}"/>
              </a:ext>
            </a:extLst>
          </p:cNvPr>
          <p:cNvSpPr>
            <a:spLocks noGrp="1"/>
          </p:cNvSpPr>
          <p:nvPr>
            <p:ph type="title"/>
          </p:nvPr>
        </p:nvSpPr>
        <p:spPr/>
        <p:txBody>
          <a:bodyPr/>
          <a:lstStyle/>
          <a:p>
            <a:r>
              <a:rPr lang="en-US" dirty="0"/>
              <a:t>Manager to Leader</a:t>
            </a:r>
          </a:p>
        </p:txBody>
      </p:sp>
      <p:graphicFrame>
        <p:nvGraphicFramePr>
          <p:cNvPr id="7" name="Content Placeholder 6">
            <a:extLst>
              <a:ext uri="{FF2B5EF4-FFF2-40B4-BE49-F238E27FC236}">
                <a16:creationId xmlns:a16="http://schemas.microsoft.com/office/drawing/2014/main" id="{017AEB56-18F9-2F21-6B89-F2DA58F9FD96}"/>
              </a:ext>
            </a:extLst>
          </p:cNvPr>
          <p:cNvGraphicFramePr>
            <a:graphicFrameLocks noGrp="1"/>
          </p:cNvGraphicFramePr>
          <p:nvPr>
            <p:ph idx="1"/>
            <p:extLst>
              <p:ext uri="{D42A27DB-BD31-4B8C-83A1-F6EECF244321}">
                <p14:modId xmlns:p14="http://schemas.microsoft.com/office/powerpoint/2010/main" val="2477231600"/>
              </p:ext>
            </p:extLst>
          </p:nvPr>
        </p:nvGraphicFramePr>
        <p:xfrm>
          <a:off x="-1898984" y="170071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6">
            <a:extLst>
              <a:ext uri="{FF2B5EF4-FFF2-40B4-BE49-F238E27FC236}">
                <a16:creationId xmlns:a16="http://schemas.microsoft.com/office/drawing/2014/main" id="{61B0933B-2085-A62A-2934-91C563E95A81}"/>
              </a:ext>
            </a:extLst>
          </p:cNvPr>
          <p:cNvSpPr txBox="1">
            <a:spLocks/>
          </p:cNvSpPr>
          <p:nvPr/>
        </p:nvSpPr>
        <p:spPr>
          <a:xfrm>
            <a:off x="6328109" y="2743327"/>
            <a:ext cx="5010150" cy="2266111"/>
          </a:xfrm>
          <a:prstGeom prst="rect">
            <a:avLst/>
          </a:prstGeom>
          <a:ln w="254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US">
                <a:cs typeface="Arial" panose="020B0604020202020204" pitchFamily="34" charset="0"/>
              </a:rPr>
              <a:t>Becoming a boss is like getting arrested. Everything you say or do can and will be used against you.</a:t>
            </a:r>
          </a:p>
          <a:p>
            <a:pPr marL="0" indent="0">
              <a:buFont typeface="Arial" panose="020B0604020202020204" pitchFamily="34" charset="0"/>
              <a:buNone/>
            </a:pPr>
            <a:endParaRPr lang="en-US">
              <a:cs typeface="Arial" panose="020B0604020202020204" pitchFamily="34" charset="0"/>
            </a:endParaRPr>
          </a:p>
          <a:p>
            <a:pPr marL="0" indent="0" algn="r">
              <a:buFont typeface="Arial" panose="020B0604020202020204" pitchFamily="34" charset="0"/>
              <a:buNone/>
            </a:pPr>
            <a:r>
              <a:rPr lang="en-US" sz="2400">
                <a:cs typeface="Arial" panose="020B0604020202020204" pitchFamily="34" charset="0"/>
              </a:rPr>
              <a:t>Kim Scott “Radical Candor”</a:t>
            </a:r>
            <a:endParaRPr lang="en-US" sz="2400" dirty="0">
              <a:cs typeface="Arial" panose="020B0604020202020204" pitchFamily="34" charset="0"/>
            </a:endParaRPr>
          </a:p>
        </p:txBody>
      </p:sp>
      <p:sp>
        <p:nvSpPr>
          <p:cNvPr id="35" name="Slide Number Placeholder 34">
            <a:extLst>
              <a:ext uri="{FF2B5EF4-FFF2-40B4-BE49-F238E27FC236}">
                <a16:creationId xmlns:a16="http://schemas.microsoft.com/office/drawing/2014/main" id="{5E5E095C-4AA4-26CE-3E73-C646FE85E927}"/>
              </a:ext>
            </a:extLst>
          </p:cNvPr>
          <p:cNvSpPr>
            <a:spLocks noGrp="1"/>
          </p:cNvSpPr>
          <p:nvPr>
            <p:ph type="sldNum" sz="quarter" idx="12"/>
          </p:nvPr>
        </p:nvSpPr>
        <p:spPr/>
        <p:txBody>
          <a:bodyPr/>
          <a:lstStyle/>
          <a:p>
            <a:fld id="{3AAA44ED-9197-814F-BA75-E2BCE3B496B8}" type="slidenum">
              <a:rPr lang="en-US" smtClean="0"/>
              <a:t>11</a:t>
            </a:fld>
            <a:endParaRPr lang="en-US"/>
          </a:p>
        </p:txBody>
      </p:sp>
    </p:spTree>
    <p:extLst>
      <p:ext uri="{BB962C8B-B14F-4D97-AF65-F5344CB8AC3E}">
        <p14:creationId xmlns:p14="http://schemas.microsoft.com/office/powerpoint/2010/main" val="16486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56D59-9CE7-AA1B-2ED2-F99137796E05}"/>
              </a:ext>
            </a:extLst>
          </p:cNvPr>
          <p:cNvSpPr>
            <a:spLocks noGrp="1"/>
          </p:cNvSpPr>
          <p:nvPr>
            <p:ph type="title"/>
          </p:nvPr>
        </p:nvSpPr>
        <p:spPr/>
        <p:txBody>
          <a:bodyPr/>
          <a:lstStyle/>
          <a:p>
            <a:r>
              <a:rPr lang="en-US"/>
              <a:t>Why/How Did We Choose This Topic?</a:t>
            </a:r>
          </a:p>
        </p:txBody>
      </p:sp>
      <p:pic>
        <p:nvPicPr>
          <p:cNvPr id="4" name="Picture 3" descr="A road with a cloud in the sky">
            <a:extLst>
              <a:ext uri="{FF2B5EF4-FFF2-40B4-BE49-F238E27FC236}">
                <a16:creationId xmlns:a16="http://schemas.microsoft.com/office/drawing/2014/main" id="{2B9A993F-A9EC-36CC-EA50-602676F1BA68}"/>
              </a:ext>
            </a:extLst>
          </p:cNvPr>
          <p:cNvPicPr>
            <a:picLocks noChangeAspect="1"/>
          </p:cNvPicPr>
          <p:nvPr/>
        </p:nvPicPr>
        <p:blipFill>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95194" y="1452564"/>
            <a:ext cx="2545077" cy="2665002"/>
          </a:xfrm>
          <a:prstGeom prst="rect">
            <a:avLst/>
          </a:prstGeom>
          <a:ln>
            <a:noFill/>
          </a:ln>
          <a:effectLst>
            <a:outerShdw blurRad="292100" dist="139700" dir="2700000" algn="tl" rotWithShape="0">
              <a:srgbClr val="333333">
                <a:alpha val="65000"/>
              </a:srgbClr>
            </a:outerShdw>
          </a:effectLst>
        </p:spPr>
      </p:pic>
      <p:pic>
        <p:nvPicPr>
          <p:cNvPr id="5" name="Picture 4" descr="A group of road signs&#10;&#10;AI-generated content may be incorrect.">
            <a:extLst>
              <a:ext uri="{FF2B5EF4-FFF2-40B4-BE49-F238E27FC236}">
                <a16:creationId xmlns:a16="http://schemas.microsoft.com/office/drawing/2014/main" id="{BAC322E2-1A99-50D7-7E73-4E1B0396EB28}"/>
              </a:ext>
            </a:extLst>
          </p:cNvPr>
          <p:cNvPicPr>
            <a:picLocks noChangeAspect="1"/>
          </p:cNvPicPr>
          <p:nvPr/>
        </p:nvPicPr>
        <p:blipFill>
          <a:blip r:embed="rId4" cstate="hqprint">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263166" y="2919610"/>
            <a:ext cx="4253137" cy="3189854"/>
          </a:xfrm>
          <a:prstGeom prst="rect">
            <a:avLst/>
          </a:prstGeom>
          <a:ln>
            <a:noFill/>
          </a:ln>
          <a:effectLst>
            <a:outerShdw blurRad="292100" dist="139700" dir="2700000" algn="tl" rotWithShape="0">
              <a:srgbClr val="333333">
                <a:alpha val="65000"/>
              </a:srgbClr>
            </a:outerShdw>
          </a:effectLst>
        </p:spPr>
      </p:pic>
      <p:pic>
        <p:nvPicPr>
          <p:cNvPr id="8" name="Picture 7" descr="A mountain range with a tree">
            <a:extLst>
              <a:ext uri="{FF2B5EF4-FFF2-40B4-BE49-F238E27FC236}">
                <a16:creationId xmlns:a16="http://schemas.microsoft.com/office/drawing/2014/main" id="{DD7F3F55-80E2-448F-2D95-0521A16A982E}"/>
              </a:ext>
            </a:extLst>
          </p:cNvPr>
          <p:cNvPicPr>
            <a:picLocks noChangeAspect="1"/>
          </p:cNvPicPr>
          <p:nvPr/>
        </p:nvPicPr>
        <p:blipFill>
          <a:blip r:embed="rId6" cstate="hqprint">
            <a:extLst>
              <a:ext uri="{28A0092B-C50C-407E-A947-70E740481C1C}">
                <a14:useLocalDpi xmlns:a14="http://schemas.microsoft.com/office/drawing/2010/main"/>
              </a:ext>
              <a:ext uri="{837473B0-CC2E-450A-ABE3-18F120FF3D39}">
                <a1611:picAttrSrcUrl xmlns:a1611="http://schemas.microsoft.com/office/drawing/2016/11/main" r:id="rId7"/>
              </a:ext>
            </a:extLst>
          </a:blip>
          <a:srcRect/>
          <a:stretch>
            <a:fillRect/>
          </a:stretch>
        </p:blipFill>
        <p:spPr>
          <a:xfrm>
            <a:off x="6151685" y="1928813"/>
            <a:ext cx="5621197" cy="3605212"/>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640AB7B7-440E-D648-1B60-BD39DBABB680}"/>
              </a:ext>
            </a:extLst>
          </p:cNvPr>
          <p:cNvSpPr>
            <a:spLocks noGrp="1"/>
          </p:cNvSpPr>
          <p:nvPr>
            <p:ph type="sldNum" sz="quarter" idx="12"/>
          </p:nvPr>
        </p:nvSpPr>
        <p:spPr/>
        <p:txBody>
          <a:bodyPr/>
          <a:lstStyle/>
          <a:p>
            <a:fld id="{3AAA44ED-9197-814F-BA75-E2BCE3B496B8}" type="slidenum">
              <a:rPr lang="en-US" smtClean="0"/>
              <a:t>12</a:t>
            </a:fld>
            <a:endParaRPr lang="en-US"/>
          </a:p>
        </p:txBody>
      </p:sp>
    </p:spTree>
    <p:extLst>
      <p:ext uri="{BB962C8B-B14F-4D97-AF65-F5344CB8AC3E}">
        <p14:creationId xmlns:p14="http://schemas.microsoft.com/office/powerpoint/2010/main" val="236634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F38-472D-4617-E547-82A0A9B4A7DE}"/>
              </a:ext>
            </a:extLst>
          </p:cNvPr>
          <p:cNvSpPr>
            <a:spLocks noGrp="1"/>
          </p:cNvSpPr>
          <p:nvPr>
            <p:ph type="title"/>
          </p:nvPr>
        </p:nvSpPr>
        <p:spPr>
          <a:xfrm>
            <a:off x="838200" y="365125"/>
            <a:ext cx="10515600" cy="1325563"/>
          </a:xfrm>
        </p:spPr>
        <p:txBody>
          <a:bodyPr anchor="ctr">
            <a:normAutofit/>
          </a:bodyPr>
          <a:lstStyle/>
          <a:p>
            <a:r>
              <a:rPr lang="en-US"/>
              <a:t>We Asked Our Peers…</a:t>
            </a:r>
          </a:p>
        </p:txBody>
      </p:sp>
      <p:sp>
        <p:nvSpPr>
          <p:cNvPr id="10" name="Content Placeholder 2">
            <a:extLst>
              <a:ext uri="{FF2B5EF4-FFF2-40B4-BE49-F238E27FC236}">
                <a16:creationId xmlns:a16="http://schemas.microsoft.com/office/drawing/2014/main" id="{8D870CCA-8C4E-9B24-1033-7543232CAA85}"/>
              </a:ext>
            </a:extLst>
          </p:cNvPr>
          <p:cNvSpPr>
            <a:spLocks noGrp="1"/>
          </p:cNvSpPr>
          <p:nvPr>
            <p:ph sz="half" idx="1"/>
          </p:nvPr>
        </p:nvSpPr>
        <p:spPr>
          <a:xfrm>
            <a:off x="474372" y="1825625"/>
            <a:ext cx="5181600" cy="4351338"/>
          </a:xfrm>
        </p:spPr>
        <p:txBody>
          <a:bodyPr>
            <a:normAutofit/>
          </a:bodyPr>
          <a:lstStyle/>
          <a:p>
            <a:pPr>
              <a:buClr>
                <a:schemeClr val="tx1"/>
              </a:buClr>
            </a:pPr>
            <a:r>
              <a:rPr lang="en-US" sz="2000" b="1" dirty="0">
                <a:solidFill>
                  <a:schemeClr val="accent3"/>
                </a:solidFill>
              </a:rPr>
              <a:t>50 respondents</a:t>
            </a:r>
          </a:p>
          <a:p>
            <a:pPr>
              <a:buClr>
                <a:schemeClr val="tx1"/>
              </a:buClr>
            </a:pPr>
            <a:r>
              <a:rPr lang="en-US" sz="2000" b="1" dirty="0">
                <a:solidFill>
                  <a:schemeClr val="accent3"/>
                </a:solidFill>
              </a:rPr>
              <a:t>84%</a:t>
            </a:r>
            <a:r>
              <a:rPr lang="en-US" sz="2000" b="1" dirty="0"/>
              <a:t> </a:t>
            </a:r>
            <a:r>
              <a:rPr lang="en-US" sz="2000" dirty="0"/>
              <a:t>of respondents were CAEs at higher education institutions</a:t>
            </a:r>
          </a:p>
          <a:p>
            <a:r>
              <a:rPr lang="en-US" sz="2000" dirty="0"/>
              <a:t>Average of </a:t>
            </a:r>
            <a:r>
              <a:rPr lang="en-US" sz="2000" b="1" dirty="0">
                <a:solidFill>
                  <a:schemeClr val="accent3"/>
                </a:solidFill>
              </a:rPr>
              <a:t>12 years</a:t>
            </a:r>
            <a:r>
              <a:rPr lang="en-US" sz="2000" b="1" dirty="0"/>
              <a:t> </a:t>
            </a:r>
            <a:r>
              <a:rPr lang="en-US" sz="2000" dirty="0"/>
              <a:t>served as a CAE</a:t>
            </a:r>
          </a:p>
          <a:p>
            <a:pPr>
              <a:buClr>
                <a:schemeClr val="tx1"/>
              </a:buClr>
            </a:pPr>
            <a:r>
              <a:rPr lang="en-US" sz="2000" b="1" dirty="0">
                <a:solidFill>
                  <a:schemeClr val="accent3"/>
                </a:solidFill>
              </a:rPr>
              <a:t>98%</a:t>
            </a:r>
            <a:r>
              <a:rPr lang="en-US" sz="2000" dirty="0">
                <a:solidFill>
                  <a:schemeClr val="accent3"/>
                </a:solidFill>
              </a:rPr>
              <a:t> </a:t>
            </a:r>
            <a:r>
              <a:rPr lang="en-US" sz="2000" dirty="0"/>
              <a:t>had at least one professional certification</a:t>
            </a:r>
          </a:p>
          <a:p>
            <a:r>
              <a:rPr lang="en-US" sz="2000" dirty="0"/>
              <a:t>Average of </a:t>
            </a:r>
            <a:r>
              <a:rPr lang="en-US" sz="2000" b="1" dirty="0">
                <a:solidFill>
                  <a:schemeClr val="accent3"/>
                </a:solidFill>
              </a:rPr>
              <a:t>15 years </a:t>
            </a:r>
            <a:r>
              <a:rPr lang="en-US" sz="2000" dirty="0"/>
              <a:t>of audit experience prior to becoming a CAE</a:t>
            </a:r>
          </a:p>
          <a:p>
            <a:r>
              <a:rPr lang="en-US" sz="2000" dirty="0"/>
              <a:t>Average tenure of </a:t>
            </a:r>
            <a:r>
              <a:rPr lang="en-US" sz="2000" b="1" dirty="0">
                <a:solidFill>
                  <a:schemeClr val="accent3"/>
                </a:solidFill>
              </a:rPr>
              <a:t>7 years </a:t>
            </a:r>
            <a:r>
              <a:rPr lang="en-US" sz="2000" dirty="0"/>
              <a:t>in current CAE role</a:t>
            </a:r>
          </a:p>
          <a:p>
            <a:r>
              <a:rPr lang="en-US" sz="2000" dirty="0"/>
              <a:t>Internal promotion vs. external hire: </a:t>
            </a:r>
            <a:r>
              <a:rPr lang="en-US" sz="2000" b="1" dirty="0">
                <a:solidFill>
                  <a:schemeClr val="accent3"/>
                </a:solidFill>
              </a:rPr>
              <a:t>50/50</a:t>
            </a:r>
            <a:r>
              <a:rPr lang="en-US" sz="2000" dirty="0"/>
              <a:t>!</a:t>
            </a:r>
          </a:p>
        </p:txBody>
      </p:sp>
      <p:pic>
        <p:nvPicPr>
          <p:cNvPr id="11" name="Picture 10" descr="Scrabble tiles spelling survey on a wood stand&#10;&#10;AI-generated content may be incorrect.">
            <a:extLst>
              <a:ext uri="{FF2B5EF4-FFF2-40B4-BE49-F238E27FC236}">
                <a16:creationId xmlns:a16="http://schemas.microsoft.com/office/drawing/2014/main" id="{D70CCC7E-C137-AB10-574D-E188F7C0C4D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67399" y="1825625"/>
            <a:ext cx="5850229" cy="3905028"/>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DDF51F22-BE72-4790-71CE-B9C21F1548A5}"/>
              </a:ext>
            </a:extLst>
          </p:cNvPr>
          <p:cNvSpPr>
            <a:spLocks noGrp="1"/>
          </p:cNvSpPr>
          <p:nvPr>
            <p:ph type="sldNum" sz="quarter" idx="12"/>
          </p:nvPr>
        </p:nvSpPr>
        <p:spPr/>
        <p:txBody>
          <a:bodyPr/>
          <a:lstStyle/>
          <a:p>
            <a:fld id="{3AAA44ED-9197-814F-BA75-E2BCE3B496B8}" type="slidenum">
              <a:rPr lang="en-US" smtClean="0"/>
              <a:t>13</a:t>
            </a:fld>
            <a:endParaRPr lang="en-US"/>
          </a:p>
        </p:txBody>
      </p:sp>
    </p:spTree>
    <p:extLst>
      <p:ext uri="{BB962C8B-B14F-4D97-AF65-F5344CB8AC3E}">
        <p14:creationId xmlns:p14="http://schemas.microsoft.com/office/powerpoint/2010/main" val="281547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DEAA-5D2D-B8B9-6EBD-A3EDE8842398}"/>
              </a:ext>
            </a:extLst>
          </p:cNvPr>
          <p:cNvSpPr>
            <a:spLocks noGrp="1"/>
          </p:cNvSpPr>
          <p:nvPr>
            <p:ph type="title"/>
          </p:nvPr>
        </p:nvSpPr>
        <p:spPr/>
        <p:txBody>
          <a:bodyPr/>
          <a:lstStyle/>
          <a:p>
            <a:r>
              <a:rPr lang="en-US"/>
              <a:t>Professional Certifications</a:t>
            </a:r>
          </a:p>
        </p:txBody>
      </p:sp>
      <mc:AlternateContent xmlns:mc="http://schemas.openxmlformats.org/markup-compatibility/2006" xmlns:cx1="http://schemas.microsoft.com/office/drawing/2015/9/8/chartex">
        <mc:Choice Requires="cx1">
          <p:graphicFrame>
            <p:nvGraphicFramePr>
              <p:cNvPr id="26" name="Content Placeholder 25">
                <a:extLst>
                  <a:ext uri="{FF2B5EF4-FFF2-40B4-BE49-F238E27FC236}">
                    <a16:creationId xmlns:a16="http://schemas.microsoft.com/office/drawing/2014/main" id="{838D10E7-55FC-FC37-364D-99B6A6323004}"/>
                  </a:ext>
                </a:extLst>
              </p:cNvPr>
              <p:cNvGraphicFramePr>
                <a:graphicFrameLocks noGrp="1"/>
              </p:cNvGraphicFramePr>
              <p:nvPr>
                <p:ph sz="half" idx="2"/>
                <p:extLst>
                  <p:ext uri="{D42A27DB-BD31-4B8C-83A1-F6EECF244321}">
                    <p14:modId xmlns:p14="http://schemas.microsoft.com/office/powerpoint/2010/main" val="3177335612"/>
                  </p:ext>
                </p:extLst>
              </p:nvPr>
            </p:nvGraphicFramePr>
            <p:xfrm>
              <a:off x="838201" y="1466850"/>
              <a:ext cx="10515599" cy="471011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6" name="Content Placeholder 25">
                <a:extLst>
                  <a:ext uri="{FF2B5EF4-FFF2-40B4-BE49-F238E27FC236}">
                    <a16:creationId xmlns:a16="http://schemas.microsoft.com/office/drawing/2014/main" id="{838D10E7-55FC-FC37-364D-99B6A6323004}"/>
                  </a:ext>
                </a:extLst>
              </p:cNvPr>
              <p:cNvPicPr>
                <a:picLocks noGrp="1" noRot="1" noChangeAspect="1" noMove="1" noResize="1" noEditPoints="1" noAdjustHandles="1" noChangeArrowheads="1" noChangeShapeType="1"/>
              </p:cNvPicPr>
              <p:nvPr/>
            </p:nvPicPr>
            <p:blipFill>
              <a:blip r:embed="rId5"/>
              <a:stretch>
                <a:fillRect/>
              </a:stretch>
            </p:blipFill>
            <p:spPr>
              <a:xfrm>
                <a:off x="838201" y="1466850"/>
                <a:ext cx="10515599" cy="4710113"/>
              </a:xfrm>
              <a:prstGeom prst="rect">
                <a:avLst/>
              </a:prstGeom>
            </p:spPr>
          </p:pic>
        </mc:Fallback>
      </mc:AlternateContent>
      <p:sp>
        <p:nvSpPr>
          <p:cNvPr id="29" name="TextBox 28">
            <a:extLst>
              <a:ext uri="{FF2B5EF4-FFF2-40B4-BE49-F238E27FC236}">
                <a16:creationId xmlns:a16="http://schemas.microsoft.com/office/drawing/2014/main" id="{C364304F-7374-4E8B-6CE8-7A7B84727123}"/>
              </a:ext>
            </a:extLst>
          </p:cNvPr>
          <p:cNvSpPr txBox="1"/>
          <p:nvPr/>
        </p:nvSpPr>
        <p:spPr>
          <a:xfrm>
            <a:off x="2928937" y="2954070"/>
            <a:ext cx="6334125" cy="2308324"/>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600" b="1">
                <a:solidFill>
                  <a:schemeClr val="accent5"/>
                </a:solidFill>
              </a:rPr>
              <a:t>81% of respondents felt that having a professional certification was influential in getting the CAE job </a:t>
            </a:r>
          </a:p>
        </p:txBody>
      </p:sp>
      <p:sp>
        <p:nvSpPr>
          <p:cNvPr id="3" name="TextBox 2">
            <a:extLst>
              <a:ext uri="{FF2B5EF4-FFF2-40B4-BE49-F238E27FC236}">
                <a16:creationId xmlns:a16="http://schemas.microsoft.com/office/drawing/2014/main" id="{8EF2E0E4-7C90-0E9C-4928-C7878608A69A}"/>
              </a:ext>
            </a:extLst>
          </p:cNvPr>
          <p:cNvSpPr txBox="1"/>
          <p:nvPr/>
        </p:nvSpPr>
        <p:spPr>
          <a:xfrm>
            <a:off x="2928937" y="3231069"/>
            <a:ext cx="6334126" cy="1754326"/>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defPPr>
              <a:defRPr lang="en-US"/>
            </a:defPPr>
            <a:lvl1pPr algn="ctr">
              <a:defRPr sz="3600" b="1">
                <a:solidFill>
                  <a:schemeClr val="accent5"/>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42% of respondents obtained a professional </a:t>
            </a:r>
            <a:r>
              <a:rPr lang="en-US" dirty="0"/>
              <a:t>certification</a:t>
            </a:r>
            <a:r>
              <a:rPr lang="en-US"/>
              <a:t> after getting the job</a:t>
            </a:r>
          </a:p>
        </p:txBody>
      </p:sp>
      <p:sp>
        <p:nvSpPr>
          <p:cNvPr id="6" name="Slide Number Placeholder 5">
            <a:extLst>
              <a:ext uri="{FF2B5EF4-FFF2-40B4-BE49-F238E27FC236}">
                <a16:creationId xmlns:a16="http://schemas.microsoft.com/office/drawing/2014/main" id="{1E6FDE1C-9F44-A328-2CAF-3D3C6EF63EA3}"/>
              </a:ext>
            </a:extLst>
          </p:cNvPr>
          <p:cNvSpPr>
            <a:spLocks noGrp="1"/>
          </p:cNvSpPr>
          <p:nvPr>
            <p:ph type="sldNum" sz="quarter" idx="12"/>
          </p:nvPr>
        </p:nvSpPr>
        <p:spPr/>
        <p:txBody>
          <a:bodyPr/>
          <a:lstStyle/>
          <a:p>
            <a:fld id="{3AAA44ED-9197-814F-BA75-E2BCE3B496B8}" type="slidenum">
              <a:rPr lang="en-US" smtClean="0"/>
              <a:t>14</a:t>
            </a:fld>
            <a:endParaRPr lang="en-US"/>
          </a:p>
        </p:txBody>
      </p:sp>
    </p:spTree>
    <p:extLst>
      <p:ext uri="{BB962C8B-B14F-4D97-AF65-F5344CB8AC3E}">
        <p14:creationId xmlns:p14="http://schemas.microsoft.com/office/powerpoint/2010/main" val="267937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4AAA2-B1FF-3A55-834E-21F6CDF6B4B5}"/>
              </a:ext>
            </a:extLst>
          </p:cNvPr>
          <p:cNvSpPr>
            <a:spLocks noGrp="1"/>
          </p:cNvSpPr>
          <p:nvPr>
            <p:ph type="title"/>
          </p:nvPr>
        </p:nvSpPr>
        <p:spPr/>
        <p:txBody>
          <a:bodyPr/>
          <a:lstStyle/>
          <a:p>
            <a:r>
              <a:rPr lang="en-US"/>
              <a:t>Motivation To Become A CAE</a:t>
            </a:r>
          </a:p>
        </p:txBody>
      </p:sp>
      <p:graphicFrame>
        <p:nvGraphicFramePr>
          <p:cNvPr id="7" name="Content Placeholder 6">
            <a:extLst>
              <a:ext uri="{FF2B5EF4-FFF2-40B4-BE49-F238E27FC236}">
                <a16:creationId xmlns:a16="http://schemas.microsoft.com/office/drawing/2014/main" id="{D5EA9369-8631-3F67-3F15-60B1CBAEF2F0}"/>
              </a:ext>
            </a:extLst>
          </p:cNvPr>
          <p:cNvGraphicFramePr>
            <a:graphicFrameLocks noGrp="1"/>
          </p:cNvGraphicFramePr>
          <p:nvPr>
            <p:ph idx="1"/>
            <p:extLst>
              <p:ext uri="{D42A27DB-BD31-4B8C-83A1-F6EECF244321}">
                <p14:modId xmlns:p14="http://schemas.microsoft.com/office/powerpoint/2010/main" val="5043062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4" name="Slide Number Placeholder 83">
            <a:extLst>
              <a:ext uri="{FF2B5EF4-FFF2-40B4-BE49-F238E27FC236}">
                <a16:creationId xmlns:a16="http://schemas.microsoft.com/office/drawing/2014/main" id="{6DC8BE15-1653-77BC-DC44-41F9BE2D5890}"/>
              </a:ext>
            </a:extLst>
          </p:cNvPr>
          <p:cNvSpPr>
            <a:spLocks noGrp="1"/>
          </p:cNvSpPr>
          <p:nvPr>
            <p:ph type="sldNum" sz="quarter" idx="12"/>
          </p:nvPr>
        </p:nvSpPr>
        <p:spPr/>
        <p:txBody>
          <a:bodyPr/>
          <a:lstStyle/>
          <a:p>
            <a:fld id="{3AAA44ED-9197-814F-BA75-E2BCE3B496B8}" type="slidenum">
              <a:rPr lang="en-US" smtClean="0"/>
              <a:t>15</a:t>
            </a:fld>
            <a:endParaRPr lang="en-US"/>
          </a:p>
        </p:txBody>
      </p:sp>
    </p:spTree>
    <p:extLst>
      <p:ext uri="{BB962C8B-B14F-4D97-AF65-F5344CB8AC3E}">
        <p14:creationId xmlns:p14="http://schemas.microsoft.com/office/powerpoint/2010/main" val="219948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43609-48D7-D5EE-0075-8D6EEBCB2D2E}"/>
              </a:ext>
            </a:extLst>
          </p:cNvPr>
          <p:cNvSpPr>
            <a:spLocks noGrp="1"/>
          </p:cNvSpPr>
          <p:nvPr>
            <p:ph type="title"/>
          </p:nvPr>
        </p:nvSpPr>
        <p:spPr/>
        <p:txBody>
          <a:bodyPr/>
          <a:lstStyle/>
          <a:p>
            <a:r>
              <a:rPr lang="en-US"/>
              <a:t>CAE Success Factors</a:t>
            </a:r>
          </a:p>
        </p:txBody>
      </p:sp>
      <p:grpSp>
        <p:nvGrpSpPr>
          <p:cNvPr id="14" name="Group 13">
            <a:extLst>
              <a:ext uri="{FF2B5EF4-FFF2-40B4-BE49-F238E27FC236}">
                <a16:creationId xmlns:a16="http://schemas.microsoft.com/office/drawing/2014/main" id="{C3F929E1-EB64-DECE-9CD5-D4E8BB9361EA}"/>
              </a:ext>
            </a:extLst>
          </p:cNvPr>
          <p:cNvGrpSpPr/>
          <p:nvPr/>
        </p:nvGrpSpPr>
        <p:grpSpPr>
          <a:xfrm>
            <a:off x="509587" y="1841004"/>
            <a:ext cx="1981200" cy="4007346"/>
            <a:chOff x="509587" y="1841004"/>
            <a:chExt cx="1981200" cy="4007346"/>
          </a:xfrm>
        </p:grpSpPr>
        <p:sp>
          <p:nvSpPr>
            <p:cNvPr id="4" name="Rectangle 3">
              <a:extLst>
                <a:ext uri="{FF2B5EF4-FFF2-40B4-BE49-F238E27FC236}">
                  <a16:creationId xmlns:a16="http://schemas.microsoft.com/office/drawing/2014/main" id="{1422718F-623B-2FCD-1A0B-0275704A8B9D}"/>
                </a:ext>
              </a:extLst>
            </p:cNvPr>
            <p:cNvSpPr/>
            <p:nvPr/>
          </p:nvSpPr>
          <p:spPr>
            <a:xfrm>
              <a:off x="771525" y="2914650"/>
              <a:ext cx="1457325" cy="29337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84775C-75A8-B1F0-1888-22DB11DEDE53}"/>
                </a:ext>
              </a:extLst>
            </p:cNvPr>
            <p:cNvSpPr txBox="1"/>
            <p:nvPr/>
          </p:nvSpPr>
          <p:spPr>
            <a:xfrm>
              <a:off x="509587" y="1841004"/>
              <a:ext cx="1981200" cy="923330"/>
            </a:xfrm>
            <a:prstGeom prst="rect">
              <a:avLst/>
            </a:prstGeom>
            <a:noFill/>
          </p:spPr>
          <p:txBody>
            <a:bodyPr wrap="square" rtlCol="0">
              <a:spAutoFit/>
            </a:bodyPr>
            <a:lstStyle/>
            <a:p>
              <a:pPr algn="ctr"/>
              <a:r>
                <a:rPr lang="en-US" b="1">
                  <a:solidFill>
                    <a:schemeClr val="accent1"/>
                  </a:solidFill>
                </a:rPr>
                <a:t>Culture, Motivation, and Brand</a:t>
              </a:r>
            </a:p>
          </p:txBody>
        </p:sp>
      </p:grpSp>
      <p:grpSp>
        <p:nvGrpSpPr>
          <p:cNvPr id="15" name="Group 14">
            <a:extLst>
              <a:ext uri="{FF2B5EF4-FFF2-40B4-BE49-F238E27FC236}">
                <a16:creationId xmlns:a16="http://schemas.microsoft.com/office/drawing/2014/main" id="{A694B087-1432-97DA-E76F-59CE719BE5AD}"/>
              </a:ext>
            </a:extLst>
          </p:cNvPr>
          <p:cNvGrpSpPr/>
          <p:nvPr/>
        </p:nvGrpSpPr>
        <p:grpSpPr>
          <a:xfrm>
            <a:off x="2928937" y="1843088"/>
            <a:ext cx="1981200" cy="4005262"/>
            <a:chOff x="2928937" y="1843088"/>
            <a:chExt cx="1981200" cy="4005262"/>
          </a:xfrm>
        </p:grpSpPr>
        <p:sp>
          <p:nvSpPr>
            <p:cNvPr id="6" name="Rectangle 5">
              <a:extLst>
                <a:ext uri="{FF2B5EF4-FFF2-40B4-BE49-F238E27FC236}">
                  <a16:creationId xmlns:a16="http://schemas.microsoft.com/office/drawing/2014/main" id="{9044C037-2F24-3887-986D-59B25EEBFFB4}"/>
                </a:ext>
              </a:extLst>
            </p:cNvPr>
            <p:cNvSpPr/>
            <p:nvPr/>
          </p:nvSpPr>
          <p:spPr>
            <a:xfrm>
              <a:off x="3190874" y="3590925"/>
              <a:ext cx="1457325" cy="225742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ED5E088-F43E-DBCE-F06B-2D0A531A33BF}"/>
                </a:ext>
              </a:extLst>
            </p:cNvPr>
            <p:cNvSpPr txBox="1"/>
            <p:nvPr/>
          </p:nvSpPr>
          <p:spPr>
            <a:xfrm>
              <a:off x="2928937" y="1843088"/>
              <a:ext cx="1981200" cy="923330"/>
            </a:xfrm>
            <a:prstGeom prst="rect">
              <a:avLst/>
            </a:prstGeom>
            <a:noFill/>
          </p:spPr>
          <p:txBody>
            <a:bodyPr wrap="square" rtlCol="0">
              <a:spAutoFit/>
            </a:bodyPr>
            <a:lstStyle/>
            <a:p>
              <a:pPr algn="ctr"/>
              <a:r>
                <a:rPr lang="en-US" b="1">
                  <a:solidFill>
                    <a:schemeClr val="accent2"/>
                  </a:solidFill>
                </a:rPr>
                <a:t>Staying Attuned to Emerging Risks</a:t>
              </a:r>
            </a:p>
          </p:txBody>
        </p:sp>
      </p:grpSp>
      <p:grpSp>
        <p:nvGrpSpPr>
          <p:cNvPr id="16" name="Group 15">
            <a:extLst>
              <a:ext uri="{FF2B5EF4-FFF2-40B4-BE49-F238E27FC236}">
                <a16:creationId xmlns:a16="http://schemas.microsoft.com/office/drawing/2014/main" id="{1C79F6F7-AC51-4706-FEAD-2520CF3D3DAD}"/>
              </a:ext>
            </a:extLst>
          </p:cNvPr>
          <p:cNvGrpSpPr/>
          <p:nvPr/>
        </p:nvGrpSpPr>
        <p:grpSpPr>
          <a:xfrm>
            <a:off x="5195887" y="1841004"/>
            <a:ext cx="1981200" cy="4007346"/>
            <a:chOff x="5195887" y="1841004"/>
            <a:chExt cx="1981200" cy="4007346"/>
          </a:xfrm>
        </p:grpSpPr>
        <p:sp>
          <p:nvSpPr>
            <p:cNvPr id="8" name="Rectangle 7">
              <a:extLst>
                <a:ext uri="{FF2B5EF4-FFF2-40B4-BE49-F238E27FC236}">
                  <a16:creationId xmlns:a16="http://schemas.microsoft.com/office/drawing/2014/main" id="{098DA022-27F6-CB1C-A786-750E5457A9FA}"/>
                </a:ext>
              </a:extLst>
            </p:cNvPr>
            <p:cNvSpPr/>
            <p:nvPr/>
          </p:nvSpPr>
          <p:spPr>
            <a:xfrm>
              <a:off x="5457825" y="3990975"/>
              <a:ext cx="1457325" cy="185737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E0ED48E-E76F-D30B-A95E-B7F7ACFA0538}"/>
                </a:ext>
              </a:extLst>
            </p:cNvPr>
            <p:cNvSpPr txBox="1"/>
            <p:nvPr/>
          </p:nvSpPr>
          <p:spPr>
            <a:xfrm>
              <a:off x="5195887" y="1841004"/>
              <a:ext cx="1981200" cy="923330"/>
            </a:xfrm>
            <a:prstGeom prst="rect">
              <a:avLst/>
            </a:prstGeom>
            <a:noFill/>
          </p:spPr>
          <p:txBody>
            <a:bodyPr wrap="square" rtlCol="0">
              <a:spAutoFit/>
            </a:bodyPr>
            <a:lstStyle/>
            <a:p>
              <a:pPr algn="ctr"/>
              <a:r>
                <a:rPr lang="en-US" b="1">
                  <a:solidFill>
                    <a:schemeClr val="accent3"/>
                  </a:solidFill>
                </a:rPr>
                <a:t>Understanding Project Economics</a:t>
              </a:r>
            </a:p>
          </p:txBody>
        </p:sp>
      </p:grpSp>
      <p:grpSp>
        <p:nvGrpSpPr>
          <p:cNvPr id="17" name="Group 16">
            <a:extLst>
              <a:ext uri="{FF2B5EF4-FFF2-40B4-BE49-F238E27FC236}">
                <a16:creationId xmlns:a16="http://schemas.microsoft.com/office/drawing/2014/main" id="{F01ECCCE-54A7-3AFA-5B58-FF716CA86C8A}"/>
              </a:ext>
            </a:extLst>
          </p:cNvPr>
          <p:cNvGrpSpPr/>
          <p:nvPr/>
        </p:nvGrpSpPr>
        <p:grpSpPr>
          <a:xfrm>
            <a:off x="7462838" y="1841004"/>
            <a:ext cx="1981200" cy="4007346"/>
            <a:chOff x="7462838" y="1841004"/>
            <a:chExt cx="1981200" cy="4007346"/>
          </a:xfrm>
        </p:grpSpPr>
        <p:sp>
          <p:nvSpPr>
            <p:cNvPr id="10" name="Rectangle 9">
              <a:extLst>
                <a:ext uri="{FF2B5EF4-FFF2-40B4-BE49-F238E27FC236}">
                  <a16:creationId xmlns:a16="http://schemas.microsoft.com/office/drawing/2014/main" id="{6130BF4B-4AE4-44F6-70A9-2A8DEB4BA8C1}"/>
                </a:ext>
              </a:extLst>
            </p:cNvPr>
            <p:cNvSpPr/>
            <p:nvPr/>
          </p:nvSpPr>
          <p:spPr>
            <a:xfrm>
              <a:off x="7724776" y="4562475"/>
              <a:ext cx="1457325" cy="128587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966C2F7-3B70-7FC7-DBDD-36D738AF160F}"/>
                </a:ext>
              </a:extLst>
            </p:cNvPr>
            <p:cNvSpPr txBox="1"/>
            <p:nvPr/>
          </p:nvSpPr>
          <p:spPr>
            <a:xfrm>
              <a:off x="7462838" y="1841004"/>
              <a:ext cx="1981200" cy="646331"/>
            </a:xfrm>
            <a:prstGeom prst="rect">
              <a:avLst/>
            </a:prstGeom>
            <a:noFill/>
          </p:spPr>
          <p:txBody>
            <a:bodyPr wrap="square" rtlCol="0">
              <a:spAutoFit/>
            </a:bodyPr>
            <a:lstStyle/>
            <a:p>
              <a:pPr algn="ctr"/>
              <a:r>
                <a:rPr lang="en-US" b="1">
                  <a:solidFill>
                    <a:schemeClr val="accent4">
                      <a:lumMod val="75000"/>
                    </a:schemeClr>
                  </a:solidFill>
                </a:rPr>
                <a:t>Leading Through Ambiguity</a:t>
              </a:r>
            </a:p>
          </p:txBody>
        </p:sp>
      </p:grpSp>
      <p:grpSp>
        <p:nvGrpSpPr>
          <p:cNvPr id="18" name="Group 17">
            <a:extLst>
              <a:ext uri="{FF2B5EF4-FFF2-40B4-BE49-F238E27FC236}">
                <a16:creationId xmlns:a16="http://schemas.microsoft.com/office/drawing/2014/main" id="{F00EE5B5-2FCA-34AE-28D0-28BA8F8BD400}"/>
              </a:ext>
            </a:extLst>
          </p:cNvPr>
          <p:cNvGrpSpPr/>
          <p:nvPr/>
        </p:nvGrpSpPr>
        <p:grpSpPr>
          <a:xfrm>
            <a:off x="9644062" y="1841003"/>
            <a:ext cx="1981200" cy="4007347"/>
            <a:chOff x="9644062" y="1841003"/>
            <a:chExt cx="1981200" cy="4007347"/>
          </a:xfrm>
        </p:grpSpPr>
        <p:sp>
          <p:nvSpPr>
            <p:cNvPr id="12" name="Rectangle 11">
              <a:extLst>
                <a:ext uri="{FF2B5EF4-FFF2-40B4-BE49-F238E27FC236}">
                  <a16:creationId xmlns:a16="http://schemas.microsoft.com/office/drawing/2014/main" id="{4F95E0A4-19D9-96C0-09FF-E6F0B195A658}"/>
                </a:ext>
              </a:extLst>
            </p:cNvPr>
            <p:cNvSpPr/>
            <p:nvPr/>
          </p:nvSpPr>
          <p:spPr>
            <a:xfrm>
              <a:off x="9906000" y="5129212"/>
              <a:ext cx="1457325" cy="71913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A8B93F-BF42-5F9F-8BD9-0DAA4729E371}"/>
                </a:ext>
              </a:extLst>
            </p:cNvPr>
            <p:cNvSpPr txBox="1"/>
            <p:nvPr/>
          </p:nvSpPr>
          <p:spPr>
            <a:xfrm>
              <a:off x="9644062" y="1841003"/>
              <a:ext cx="1981200" cy="646331"/>
            </a:xfrm>
            <a:prstGeom prst="rect">
              <a:avLst/>
            </a:prstGeom>
            <a:noFill/>
          </p:spPr>
          <p:txBody>
            <a:bodyPr wrap="square" rtlCol="0">
              <a:spAutoFit/>
            </a:bodyPr>
            <a:lstStyle/>
            <a:p>
              <a:pPr algn="ctr"/>
              <a:r>
                <a:rPr lang="en-US" b="1">
                  <a:solidFill>
                    <a:schemeClr val="accent5"/>
                  </a:solidFill>
                </a:rPr>
                <a:t>Winning The First 3-6 Months</a:t>
              </a:r>
            </a:p>
          </p:txBody>
        </p:sp>
      </p:grpSp>
      <p:sp>
        <p:nvSpPr>
          <p:cNvPr id="20" name="Slide Number Placeholder 19">
            <a:extLst>
              <a:ext uri="{FF2B5EF4-FFF2-40B4-BE49-F238E27FC236}">
                <a16:creationId xmlns:a16="http://schemas.microsoft.com/office/drawing/2014/main" id="{9947CEE7-EEED-9930-E87C-28EB70B330FD}"/>
              </a:ext>
            </a:extLst>
          </p:cNvPr>
          <p:cNvSpPr>
            <a:spLocks noGrp="1"/>
          </p:cNvSpPr>
          <p:nvPr>
            <p:ph type="sldNum" sz="quarter" idx="12"/>
          </p:nvPr>
        </p:nvSpPr>
        <p:spPr/>
        <p:txBody>
          <a:bodyPr/>
          <a:lstStyle/>
          <a:p>
            <a:fld id="{3AAA44ED-9197-814F-BA75-E2BCE3B496B8}" type="slidenum">
              <a:rPr lang="en-US" smtClean="0"/>
              <a:t>16</a:t>
            </a:fld>
            <a:endParaRPr lang="en-US"/>
          </a:p>
        </p:txBody>
      </p:sp>
    </p:spTree>
    <p:extLst>
      <p:ext uri="{BB962C8B-B14F-4D97-AF65-F5344CB8AC3E}">
        <p14:creationId xmlns:p14="http://schemas.microsoft.com/office/powerpoint/2010/main" val="370262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8B929-C755-5A75-48C4-0E643A061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16053-C3B7-5353-3875-71FED275F180}"/>
              </a:ext>
            </a:extLst>
          </p:cNvPr>
          <p:cNvSpPr>
            <a:spLocks noGrp="1"/>
          </p:cNvSpPr>
          <p:nvPr>
            <p:ph type="title"/>
          </p:nvPr>
        </p:nvSpPr>
        <p:spPr/>
        <p:txBody>
          <a:bodyPr/>
          <a:lstStyle/>
          <a:p>
            <a:r>
              <a:rPr lang="en-US"/>
              <a:t>Culture, Motivation, and Brand</a:t>
            </a:r>
          </a:p>
        </p:txBody>
      </p:sp>
      <p:sp>
        <p:nvSpPr>
          <p:cNvPr id="3" name="Text Placeholder 2">
            <a:extLst>
              <a:ext uri="{FF2B5EF4-FFF2-40B4-BE49-F238E27FC236}">
                <a16:creationId xmlns:a16="http://schemas.microsoft.com/office/drawing/2014/main" id="{21DD4EEE-3032-D4BE-AE3D-A6187EFFD174}"/>
              </a:ext>
            </a:extLst>
          </p:cNvPr>
          <p:cNvSpPr>
            <a:spLocks noGrp="1"/>
          </p:cNvSpPr>
          <p:nvPr>
            <p:ph type="body" idx="1"/>
          </p:nvPr>
        </p:nvSpPr>
        <p:spPr/>
        <p:txBody>
          <a:bodyPr/>
          <a:lstStyle/>
          <a:p>
            <a:r>
              <a:rPr lang="en-US"/>
              <a:t>Build, develop, and motivate your team to empower them to become a well-organized and high-performing tour de force</a:t>
            </a:r>
          </a:p>
        </p:txBody>
      </p:sp>
      <p:sp>
        <p:nvSpPr>
          <p:cNvPr id="6" name="Slide Number Placeholder 5">
            <a:extLst>
              <a:ext uri="{FF2B5EF4-FFF2-40B4-BE49-F238E27FC236}">
                <a16:creationId xmlns:a16="http://schemas.microsoft.com/office/drawing/2014/main" id="{1ADEC66E-3878-FE10-2CEF-5380570D8D94}"/>
              </a:ext>
            </a:extLst>
          </p:cNvPr>
          <p:cNvSpPr>
            <a:spLocks noGrp="1"/>
          </p:cNvSpPr>
          <p:nvPr>
            <p:ph type="sldNum" sz="quarter" idx="12"/>
          </p:nvPr>
        </p:nvSpPr>
        <p:spPr/>
        <p:txBody>
          <a:bodyPr/>
          <a:lstStyle/>
          <a:p>
            <a:fld id="{3AAA44ED-9197-814F-BA75-E2BCE3B496B8}" type="slidenum">
              <a:rPr lang="en-US" smtClean="0"/>
              <a:t>17</a:t>
            </a:fld>
            <a:endParaRPr lang="en-US"/>
          </a:p>
        </p:txBody>
      </p:sp>
    </p:spTree>
    <p:extLst>
      <p:ext uri="{BB962C8B-B14F-4D97-AF65-F5344CB8AC3E}">
        <p14:creationId xmlns:p14="http://schemas.microsoft.com/office/powerpoint/2010/main" val="217169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580CDD-EE7F-EA6C-4834-3236F67D3E21}"/>
              </a:ext>
            </a:extLst>
          </p:cNvPr>
          <p:cNvSpPr>
            <a:spLocks noGrp="1"/>
          </p:cNvSpPr>
          <p:nvPr>
            <p:ph type="title"/>
          </p:nvPr>
        </p:nvSpPr>
        <p:spPr/>
        <p:txBody>
          <a:bodyPr/>
          <a:lstStyle/>
          <a:p>
            <a:r>
              <a:rPr lang="en-US"/>
              <a:t>Your Team In Focus</a:t>
            </a:r>
          </a:p>
        </p:txBody>
      </p:sp>
      <p:sp>
        <p:nvSpPr>
          <p:cNvPr id="7" name="Content Placeholder 6">
            <a:extLst>
              <a:ext uri="{FF2B5EF4-FFF2-40B4-BE49-F238E27FC236}">
                <a16:creationId xmlns:a16="http://schemas.microsoft.com/office/drawing/2014/main" id="{BA2BC4CB-01C8-46E0-CD2C-EDF055A00697}"/>
              </a:ext>
            </a:extLst>
          </p:cNvPr>
          <p:cNvSpPr>
            <a:spLocks noGrp="1"/>
          </p:cNvSpPr>
          <p:nvPr>
            <p:ph sz="half" idx="1"/>
          </p:nvPr>
        </p:nvSpPr>
        <p:spPr>
          <a:xfrm>
            <a:off x="838200" y="2175477"/>
            <a:ext cx="5562600" cy="3651631"/>
          </a:xfrm>
        </p:spPr>
        <p:txBody>
          <a:bodyPr>
            <a:normAutofit fontScale="92500" lnSpcReduction="10000"/>
          </a:bodyPr>
          <a:lstStyle/>
          <a:p>
            <a:pPr>
              <a:spcAft>
                <a:spcPts val="600"/>
              </a:spcAft>
              <a:buClr>
                <a:schemeClr val="accent3"/>
              </a:buClr>
            </a:pPr>
            <a:r>
              <a:rPr lang="en-US" sz="2600" dirty="0"/>
              <a:t>How would you want others to describe your team?</a:t>
            </a:r>
          </a:p>
          <a:p>
            <a:pPr>
              <a:spcAft>
                <a:spcPts val="600"/>
              </a:spcAft>
              <a:buClr>
                <a:schemeClr val="accent3"/>
              </a:buClr>
            </a:pPr>
            <a:r>
              <a:rPr lang="en-US" sz="2600" dirty="0"/>
              <a:t>Can everyone on your team articulate your team’s </a:t>
            </a:r>
            <a:r>
              <a:rPr lang="en-US" sz="2600" b="1" dirty="0"/>
              <a:t>purpose</a:t>
            </a:r>
            <a:r>
              <a:rPr lang="en-US" sz="2600" dirty="0"/>
              <a:t>?</a:t>
            </a:r>
          </a:p>
          <a:p>
            <a:pPr>
              <a:spcAft>
                <a:spcPts val="600"/>
              </a:spcAft>
              <a:buClr>
                <a:schemeClr val="accent3"/>
              </a:buClr>
            </a:pPr>
            <a:r>
              <a:rPr lang="en-US" sz="2600" dirty="0"/>
              <a:t>What is your team’s shared </a:t>
            </a:r>
            <a:r>
              <a:rPr lang="en-US" sz="2600" b="1" dirty="0"/>
              <a:t>vision</a:t>
            </a:r>
            <a:r>
              <a:rPr lang="en-US" sz="2600" dirty="0"/>
              <a:t>?</a:t>
            </a:r>
          </a:p>
          <a:p>
            <a:pPr>
              <a:spcAft>
                <a:spcPts val="600"/>
              </a:spcAft>
              <a:buClr>
                <a:schemeClr val="accent3"/>
              </a:buClr>
            </a:pPr>
            <a:r>
              <a:rPr lang="en-US" sz="2600" dirty="0"/>
              <a:t>How can you define and embody your team’s </a:t>
            </a:r>
            <a:r>
              <a:rPr lang="en-US" sz="2600" b="1" dirty="0"/>
              <a:t>values</a:t>
            </a:r>
            <a:r>
              <a:rPr lang="en-US" sz="2600" dirty="0"/>
              <a:t>?</a:t>
            </a:r>
          </a:p>
          <a:p>
            <a:pPr>
              <a:spcAft>
                <a:spcPts val="600"/>
              </a:spcAft>
              <a:buClr>
                <a:schemeClr val="accent3"/>
              </a:buClr>
            </a:pPr>
            <a:r>
              <a:rPr lang="en-US" sz="2600" dirty="0"/>
              <a:t>Who is responsible for creating your team’s </a:t>
            </a:r>
            <a:r>
              <a:rPr lang="en-US" sz="2600" b="1" dirty="0"/>
              <a:t>culture</a:t>
            </a:r>
            <a:r>
              <a:rPr lang="en-US" sz="2600" dirty="0"/>
              <a:t>?</a:t>
            </a:r>
          </a:p>
          <a:p>
            <a:endParaRPr lang="en-US" dirty="0"/>
          </a:p>
        </p:txBody>
      </p:sp>
      <p:sp>
        <p:nvSpPr>
          <p:cNvPr id="9" name="Content Placeholder 6">
            <a:extLst>
              <a:ext uri="{FF2B5EF4-FFF2-40B4-BE49-F238E27FC236}">
                <a16:creationId xmlns:a16="http://schemas.microsoft.com/office/drawing/2014/main" id="{A5B1126E-1269-237B-EADE-0D3638CF1FC3}"/>
              </a:ext>
            </a:extLst>
          </p:cNvPr>
          <p:cNvSpPr>
            <a:spLocks noGrp="1"/>
          </p:cNvSpPr>
          <p:nvPr>
            <p:ph sz="half" idx="2"/>
          </p:nvPr>
        </p:nvSpPr>
        <p:spPr>
          <a:xfrm>
            <a:off x="7067550" y="2868236"/>
            <a:ext cx="4286250" cy="2266111"/>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fontScale="92500" lnSpcReduction="10000"/>
          </a:bodyPr>
          <a:lstStyle/>
          <a:p>
            <a:pPr marL="0" indent="0">
              <a:buNone/>
            </a:pPr>
            <a:r>
              <a:rPr lang="en-US">
                <a:cs typeface="Arial" panose="020B0604020202020204" pitchFamily="34" charset="0"/>
              </a:rPr>
              <a:t>Everyone is watching you, but that doesn’t mean it’s all about you.</a:t>
            </a:r>
          </a:p>
          <a:p>
            <a:pPr marL="0" indent="0">
              <a:buNone/>
            </a:pPr>
            <a:endParaRPr lang="en-US">
              <a:cs typeface="Arial" panose="020B0604020202020204" pitchFamily="34" charset="0"/>
            </a:endParaRPr>
          </a:p>
          <a:p>
            <a:pPr marL="0" indent="0" algn="r">
              <a:buNone/>
            </a:pPr>
            <a:r>
              <a:rPr lang="en-US" sz="2400">
                <a:cs typeface="Arial" panose="020B0604020202020204" pitchFamily="34" charset="0"/>
              </a:rPr>
              <a:t>Kim Scott “Radical Candor”</a:t>
            </a:r>
          </a:p>
        </p:txBody>
      </p:sp>
      <p:sp>
        <p:nvSpPr>
          <p:cNvPr id="4" name="Slide Number Placeholder 3">
            <a:extLst>
              <a:ext uri="{FF2B5EF4-FFF2-40B4-BE49-F238E27FC236}">
                <a16:creationId xmlns:a16="http://schemas.microsoft.com/office/drawing/2014/main" id="{023383AC-38BC-507C-93A3-3D1A96CD1588}"/>
              </a:ext>
            </a:extLst>
          </p:cNvPr>
          <p:cNvSpPr>
            <a:spLocks noGrp="1"/>
          </p:cNvSpPr>
          <p:nvPr>
            <p:ph type="sldNum" sz="quarter" idx="12"/>
          </p:nvPr>
        </p:nvSpPr>
        <p:spPr/>
        <p:txBody>
          <a:bodyPr/>
          <a:lstStyle/>
          <a:p>
            <a:fld id="{3AAA44ED-9197-814F-BA75-E2BCE3B496B8}" type="slidenum">
              <a:rPr lang="en-US" smtClean="0"/>
              <a:t>18</a:t>
            </a:fld>
            <a:endParaRPr lang="en-US"/>
          </a:p>
        </p:txBody>
      </p:sp>
    </p:spTree>
    <p:extLst>
      <p:ext uri="{BB962C8B-B14F-4D97-AF65-F5344CB8AC3E}">
        <p14:creationId xmlns:p14="http://schemas.microsoft.com/office/powerpoint/2010/main" val="283315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bg/>
                                          </p:spTgt>
                                        </p:tgtEl>
                                        <p:attrNameLst>
                                          <p:attrName>style.visibility</p:attrName>
                                        </p:attrNameLst>
                                      </p:cBhvr>
                                      <p:to>
                                        <p:strVal val="visible"/>
                                      </p:to>
                                    </p:set>
                                    <p:anim calcmode="lin" valueType="num">
                                      <p:cBhvr>
                                        <p:cTn id="42" dur="500" fill="hold"/>
                                        <p:tgtEl>
                                          <p:spTgt spid="9">
                                            <p:bg/>
                                          </p:spTgt>
                                        </p:tgtEl>
                                        <p:attrNameLst>
                                          <p:attrName>ppt_w</p:attrName>
                                        </p:attrNameLst>
                                      </p:cBhvr>
                                      <p:tavLst>
                                        <p:tav tm="0">
                                          <p:val>
                                            <p:fltVal val="0"/>
                                          </p:val>
                                        </p:tav>
                                        <p:tav tm="100000">
                                          <p:val>
                                            <p:strVal val="#ppt_w"/>
                                          </p:val>
                                        </p:tav>
                                      </p:tavLst>
                                    </p:anim>
                                    <p:anim calcmode="lin" valueType="num">
                                      <p:cBhvr>
                                        <p:cTn id="43" dur="500" fill="hold"/>
                                        <p:tgtEl>
                                          <p:spTgt spid="9">
                                            <p:bg/>
                                          </p:spTgt>
                                        </p:tgtEl>
                                        <p:attrNameLst>
                                          <p:attrName>ppt_h</p:attrName>
                                        </p:attrNameLst>
                                      </p:cBhvr>
                                      <p:tavLst>
                                        <p:tav tm="0">
                                          <p:val>
                                            <p:fltVal val="0"/>
                                          </p:val>
                                        </p:tav>
                                        <p:tav tm="100000">
                                          <p:val>
                                            <p:strVal val="#ppt_h"/>
                                          </p:val>
                                        </p:tav>
                                      </p:tavLst>
                                    </p:anim>
                                    <p:animEffect transition="in" filter="fade">
                                      <p:cBhvr>
                                        <p:cTn id="44" dur="5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8B929-C755-5A75-48C4-0E643A061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16053-C3B7-5353-3875-71FED275F180}"/>
              </a:ext>
            </a:extLst>
          </p:cNvPr>
          <p:cNvSpPr>
            <a:spLocks noGrp="1"/>
          </p:cNvSpPr>
          <p:nvPr>
            <p:ph type="title"/>
          </p:nvPr>
        </p:nvSpPr>
        <p:spPr/>
        <p:txBody>
          <a:bodyPr>
            <a:normAutofit/>
          </a:bodyPr>
          <a:lstStyle/>
          <a:p>
            <a:r>
              <a:rPr lang="en-US"/>
              <a:t>Your Stakeholder Perception is Their Reality</a:t>
            </a:r>
          </a:p>
        </p:txBody>
      </p:sp>
      <p:sp>
        <p:nvSpPr>
          <p:cNvPr id="3" name="Text Placeholder 2">
            <a:extLst>
              <a:ext uri="{FF2B5EF4-FFF2-40B4-BE49-F238E27FC236}">
                <a16:creationId xmlns:a16="http://schemas.microsoft.com/office/drawing/2014/main" id="{21DD4EEE-3032-D4BE-AE3D-A6187EFFD174}"/>
              </a:ext>
            </a:extLst>
          </p:cNvPr>
          <p:cNvSpPr>
            <a:spLocks noGrp="1"/>
          </p:cNvSpPr>
          <p:nvPr>
            <p:ph idx="1"/>
          </p:nvPr>
        </p:nvSpPr>
        <p:spPr/>
        <p:txBody>
          <a:bodyPr vert="horz" lIns="91440" tIns="45720" rIns="91440" bIns="45720" rtlCol="0" anchor="t">
            <a:normAutofit/>
          </a:bodyPr>
          <a:lstStyle/>
          <a:p>
            <a:pPr>
              <a:spcAft>
                <a:spcPts val="1200"/>
              </a:spcAft>
              <a:buClr>
                <a:schemeClr val="accent3"/>
              </a:buClr>
            </a:pPr>
            <a:r>
              <a:rPr lang="en-US" sz="2400" dirty="0"/>
              <a:t>Understand the perception of the department (48% of the survey respondents listed this as a top 3 challenge)</a:t>
            </a:r>
          </a:p>
          <a:p>
            <a:pPr>
              <a:spcAft>
                <a:spcPts val="1200"/>
              </a:spcAft>
              <a:buClr>
                <a:schemeClr val="accent3"/>
              </a:buClr>
            </a:pPr>
            <a:r>
              <a:rPr lang="en-US" sz="2400" dirty="0"/>
              <a:t>Is Internal Audit a destination location, talent training ground, or a glidepath to retirement?</a:t>
            </a:r>
          </a:p>
          <a:p>
            <a:pPr>
              <a:spcAft>
                <a:spcPts val="1200"/>
              </a:spcAft>
              <a:buClr>
                <a:schemeClr val="accent3"/>
              </a:buClr>
            </a:pPr>
            <a:r>
              <a:rPr lang="en-US" sz="2400" dirty="0"/>
              <a:t>Consider a new department name and/or a reorganization?</a:t>
            </a:r>
          </a:p>
          <a:p>
            <a:endParaRPr lang="en-US" dirty="0"/>
          </a:p>
        </p:txBody>
      </p:sp>
      <p:sp>
        <p:nvSpPr>
          <p:cNvPr id="6" name="Slide Number Placeholder 5">
            <a:extLst>
              <a:ext uri="{FF2B5EF4-FFF2-40B4-BE49-F238E27FC236}">
                <a16:creationId xmlns:a16="http://schemas.microsoft.com/office/drawing/2014/main" id="{EF57688D-BB04-C902-8FC3-5030434285BD}"/>
              </a:ext>
            </a:extLst>
          </p:cNvPr>
          <p:cNvSpPr>
            <a:spLocks noGrp="1"/>
          </p:cNvSpPr>
          <p:nvPr>
            <p:ph type="sldNum" sz="quarter" idx="12"/>
          </p:nvPr>
        </p:nvSpPr>
        <p:spPr/>
        <p:txBody>
          <a:bodyPr/>
          <a:lstStyle/>
          <a:p>
            <a:fld id="{3AAA44ED-9197-814F-BA75-E2BCE3B496B8}" type="slidenum">
              <a:rPr lang="en-US" smtClean="0"/>
              <a:t>19</a:t>
            </a:fld>
            <a:endParaRPr lang="en-US"/>
          </a:p>
        </p:txBody>
      </p:sp>
    </p:spTree>
    <p:extLst>
      <p:ext uri="{BB962C8B-B14F-4D97-AF65-F5344CB8AC3E}">
        <p14:creationId xmlns:p14="http://schemas.microsoft.com/office/powerpoint/2010/main" val="146302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13CA-122E-3798-AB77-6CEDFF11A49B}"/>
              </a:ext>
            </a:extLst>
          </p:cNvPr>
          <p:cNvSpPr>
            <a:spLocks noGrp="1"/>
          </p:cNvSpPr>
          <p:nvPr>
            <p:ph type="ctrTitle"/>
          </p:nvPr>
        </p:nvSpPr>
        <p:spPr/>
        <p:txBody>
          <a:bodyPr>
            <a:normAutofit fontScale="90000"/>
          </a:bodyPr>
          <a:lstStyle/>
          <a:p>
            <a:r>
              <a:rPr lang="en-US"/>
              <a:t>So You Want To Be A CAE:</a:t>
            </a:r>
            <a:br>
              <a:rPr lang="en-US"/>
            </a:br>
            <a:r>
              <a:rPr lang="en-US"/>
              <a:t>Essential Skills for The Bold And The Brave</a:t>
            </a:r>
          </a:p>
        </p:txBody>
      </p:sp>
      <p:sp>
        <p:nvSpPr>
          <p:cNvPr id="4" name="TextBox 3">
            <a:extLst>
              <a:ext uri="{FF2B5EF4-FFF2-40B4-BE49-F238E27FC236}">
                <a16:creationId xmlns:a16="http://schemas.microsoft.com/office/drawing/2014/main" id="{3312B140-5F48-F8EF-326C-AB35F7E1AAB5}"/>
              </a:ext>
            </a:extLst>
          </p:cNvPr>
          <p:cNvSpPr txBox="1"/>
          <p:nvPr/>
        </p:nvSpPr>
        <p:spPr>
          <a:xfrm>
            <a:off x="2448833" y="4086677"/>
            <a:ext cx="314325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mj-lt"/>
                <a:ea typeface="Calibri"/>
                <a:cs typeface="Calibri"/>
              </a:rPr>
              <a:t>Robert Taft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Calibri"/>
                <a:cs typeface="Calibri"/>
              </a:rPr>
              <a:t>CIA, CCSA, CRMA, CIG, SFC</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Calibri"/>
                <a:cs typeface="Calibri"/>
              </a:rPr>
              <a:t>Chief Audit Executive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Calibri"/>
                <a:cs typeface="Calibri"/>
              </a:rPr>
              <a:t>University of Central Florida</a:t>
            </a:r>
          </a:p>
          <a:p>
            <a:pPr marL="0" marR="0" lvl="0" indent="0"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mj-lt"/>
                <a:ea typeface="Calibri"/>
                <a:cs typeface="Calibri"/>
              </a:rPr>
              <a:t>Robert.Taft@ucf.edu</a:t>
            </a:r>
            <a:endParaRPr kumimoji="0" lang="en-US" b="0" i="0" u="none" strike="noStrike" kern="1200" cap="none" spc="0" normalizeH="0" baseline="0" noProof="0">
              <a:ln>
                <a:noFill/>
              </a:ln>
              <a:solidFill>
                <a:prstClr val="black"/>
              </a:solidFill>
              <a:effectLst/>
              <a:uLnTx/>
              <a:uFillTx/>
              <a:latin typeface="+mj-lt"/>
              <a:ea typeface="Calibri"/>
              <a:cs typeface="Calibri"/>
            </a:endParaRPr>
          </a:p>
        </p:txBody>
      </p:sp>
      <p:sp>
        <p:nvSpPr>
          <p:cNvPr id="5" name="TextBox 4">
            <a:extLst>
              <a:ext uri="{FF2B5EF4-FFF2-40B4-BE49-F238E27FC236}">
                <a16:creationId xmlns:a16="http://schemas.microsoft.com/office/drawing/2014/main" id="{A234CC5C-A190-4BCE-1896-F43E791D83F8}"/>
              </a:ext>
            </a:extLst>
          </p:cNvPr>
          <p:cNvSpPr txBox="1"/>
          <p:nvPr/>
        </p:nvSpPr>
        <p:spPr>
          <a:xfrm>
            <a:off x="7847239" y="4086677"/>
            <a:ext cx="384855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mj-lt"/>
                <a:ea typeface="Calibri"/>
                <a:cs typeface="Calibri"/>
              </a:rPr>
              <a:t>Agnessa Vartanova</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Calibri"/>
                <a:cs typeface="Calibri"/>
              </a:rPr>
              <a:t>CPA, CIA, CFE, CISA, CRMA</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Calibri"/>
                <a:cs typeface="Calibri"/>
              </a:rPr>
              <a:t>Associate Vice President, Internal Audit</a:t>
            </a:r>
            <a:endParaRPr lang="en-US" b="0" i="0" u="none" strike="noStrike" kern="1200" cap="none" spc="0" normalizeH="0" baseline="0" noProof="0">
              <a:ln>
                <a:noFill/>
              </a:ln>
              <a:solidFill>
                <a:prstClr val="black"/>
              </a:solidFill>
              <a:effectLst/>
              <a:uLnTx/>
              <a:uFillTx/>
              <a:latin typeface="+mj-lt"/>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Calibri"/>
                <a:cs typeface="Calibri"/>
              </a:rPr>
              <a:t>University of Colorado</a:t>
            </a:r>
          </a:p>
          <a:p>
            <a:pPr marL="0" marR="0" lvl="0" indent="0"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mj-lt"/>
                <a:ea typeface="Calibri"/>
                <a:cs typeface="Calibri"/>
              </a:rPr>
              <a:t>Agnessa.Vartanova@cu.edu</a:t>
            </a:r>
            <a:endParaRPr kumimoji="0" lang="en-US" b="0" i="0" u="none" strike="noStrike" kern="1200" cap="none" spc="0" normalizeH="0" baseline="0" noProof="0">
              <a:ln>
                <a:noFill/>
              </a:ln>
              <a:solidFill>
                <a:prstClr val="black"/>
              </a:solidFill>
              <a:effectLst/>
              <a:uLnTx/>
              <a:uFillTx/>
              <a:latin typeface="+mj-lt"/>
              <a:ea typeface="Calibri"/>
              <a:cs typeface="Calibri"/>
            </a:endParaRPr>
          </a:p>
        </p:txBody>
      </p:sp>
      <p:pic>
        <p:nvPicPr>
          <p:cNvPr id="6" name="Content Placeholder 3" descr="A cartoon of a person wearing glasses and a suit&#10;&#10;AI-generated content may be incorrect.">
            <a:extLst>
              <a:ext uri="{FF2B5EF4-FFF2-40B4-BE49-F238E27FC236}">
                <a16:creationId xmlns:a16="http://schemas.microsoft.com/office/drawing/2014/main" id="{2A4FAC6E-4BB4-8DA5-0E39-02C0DDFF8CD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81956" y="4003107"/>
            <a:ext cx="1665515" cy="1638301"/>
          </a:xfrm>
          <a:prstGeom prst="rect">
            <a:avLst/>
          </a:prstGeom>
        </p:spPr>
      </p:pic>
      <p:pic>
        <p:nvPicPr>
          <p:cNvPr id="7" name="Content Placeholder 3" descr="A cartoon of a person wearing glasses&#10;&#10;AI-generated content may be incorrect.">
            <a:extLst>
              <a:ext uri="{FF2B5EF4-FFF2-40B4-BE49-F238E27FC236}">
                <a16:creationId xmlns:a16="http://schemas.microsoft.com/office/drawing/2014/main" id="{4559C313-2973-8C58-CD1C-33425A39B61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88528" y="4003108"/>
            <a:ext cx="1665514" cy="1638299"/>
          </a:xfrm>
          <a:prstGeom prst="rect">
            <a:avLst/>
          </a:prstGeom>
        </p:spPr>
      </p:pic>
      <p:sp>
        <p:nvSpPr>
          <p:cNvPr id="3" name="Slide Number Placeholder 2">
            <a:extLst>
              <a:ext uri="{FF2B5EF4-FFF2-40B4-BE49-F238E27FC236}">
                <a16:creationId xmlns:a16="http://schemas.microsoft.com/office/drawing/2014/main" id="{1C4ACE92-47D7-74EE-2EC8-487BA313E6D0}"/>
              </a:ext>
            </a:extLst>
          </p:cNvPr>
          <p:cNvSpPr>
            <a:spLocks noGrp="1"/>
          </p:cNvSpPr>
          <p:nvPr>
            <p:ph type="sldNum" sz="quarter" idx="12"/>
          </p:nvPr>
        </p:nvSpPr>
        <p:spPr/>
        <p:txBody>
          <a:bodyPr/>
          <a:lstStyle/>
          <a:p>
            <a:fld id="{3AAA44ED-9197-814F-BA75-E2BCE3B496B8}" type="slidenum">
              <a:rPr lang="en-US" smtClean="0"/>
              <a:t>2</a:t>
            </a:fld>
            <a:endParaRPr lang="en-US"/>
          </a:p>
        </p:txBody>
      </p:sp>
    </p:spTree>
    <p:extLst>
      <p:ext uri="{BB962C8B-B14F-4D97-AF65-F5344CB8AC3E}">
        <p14:creationId xmlns:p14="http://schemas.microsoft.com/office/powerpoint/2010/main" val="447128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359B9A-573A-D3FC-9124-E7D01837D17E}"/>
              </a:ext>
            </a:extLst>
          </p:cNvPr>
          <p:cNvSpPr>
            <a:spLocks noGrp="1"/>
          </p:cNvSpPr>
          <p:nvPr>
            <p:ph type="title"/>
          </p:nvPr>
        </p:nvSpPr>
        <p:spPr/>
        <p:txBody>
          <a:bodyPr/>
          <a:lstStyle/>
          <a:p>
            <a:r>
              <a:rPr lang="en-US"/>
              <a:t>Building The Team</a:t>
            </a:r>
          </a:p>
        </p:txBody>
      </p:sp>
      <p:sp>
        <p:nvSpPr>
          <p:cNvPr id="5" name="Content Placeholder 4">
            <a:extLst>
              <a:ext uri="{FF2B5EF4-FFF2-40B4-BE49-F238E27FC236}">
                <a16:creationId xmlns:a16="http://schemas.microsoft.com/office/drawing/2014/main" id="{BE0D1CB5-2F92-4D73-6E1F-123B290D70C7}"/>
              </a:ext>
            </a:extLst>
          </p:cNvPr>
          <p:cNvSpPr>
            <a:spLocks noGrp="1"/>
          </p:cNvSpPr>
          <p:nvPr>
            <p:ph idx="1"/>
          </p:nvPr>
        </p:nvSpPr>
        <p:spPr>
          <a:xfrm>
            <a:off x="838200" y="1690688"/>
            <a:ext cx="5654040" cy="4351338"/>
          </a:xfrm>
        </p:spPr>
        <p:txBody>
          <a:bodyPr vert="horz" lIns="91440" tIns="45720" rIns="91440" bIns="45720" rtlCol="0" anchor="t">
            <a:normAutofit fontScale="85000" lnSpcReduction="20000"/>
          </a:bodyPr>
          <a:lstStyle/>
          <a:p>
            <a:pPr>
              <a:spcAft>
                <a:spcPts val="1200"/>
              </a:spcAft>
              <a:buClr>
                <a:schemeClr val="accent3"/>
              </a:buClr>
            </a:pPr>
            <a:r>
              <a:rPr lang="en-US" dirty="0"/>
              <a:t>“Getting to know my team” was listed by 40% as a top 3 challenge</a:t>
            </a:r>
          </a:p>
          <a:p>
            <a:pPr>
              <a:spcAft>
                <a:spcPts val="1200"/>
              </a:spcAft>
              <a:buClr>
                <a:schemeClr val="accent3"/>
              </a:buClr>
            </a:pPr>
            <a:r>
              <a:rPr lang="en-US" dirty="0"/>
              <a:t>What’s in the org chart?</a:t>
            </a:r>
          </a:p>
          <a:p>
            <a:pPr>
              <a:spcAft>
                <a:spcPts val="1200"/>
              </a:spcAft>
              <a:buClr>
                <a:schemeClr val="accent3"/>
              </a:buClr>
            </a:pPr>
            <a:r>
              <a:rPr lang="en-US" dirty="0"/>
              <a:t>In-house/co-source/outsource?</a:t>
            </a:r>
          </a:p>
          <a:p>
            <a:pPr>
              <a:spcAft>
                <a:spcPts val="1200"/>
              </a:spcAft>
              <a:buClr>
                <a:schemeClr val="accent3"/>
              </a:buClr>
            </a:pPr>
            <a:r>
              <a:rPr lang="en-US" dirty="0"/>
              <a:t>Creating and maintaining team culture in the world of hybrid modalities</a:t>
            </a:r>
          </a:p>
          <a:p>
            <a:pPr>
              <a:spcAft>
                <a:spcPts val="1200"/>
              </a:spcAft>
              <a:buClr>
                <a:schemeClr val="accent3"/>
              </a:buClr>
            </a:pPr>
            <a:r>
              <a:rPr lang="en-US" dirty="0"/>
              <a:t>Skill evaluation: experience or fit?</a:t>
            </a:r>
          </a:p>
          <a:p>
            <a:pPr>
              <a:spcAft>
                <a:spcPts val="1200"/>
              </a:spcAft>
              <a:buClr>
                <a:schemeClr val="accent3"/>
              </a:buClr>
            </a:pPr>
            <a:r>
              <a:rPr lang="en-US" dirty="0"/>
              <a:t>Hiring process: who’s on first?</a:t>
            </a:r>
          </a:p>
          <a:p>
            <a:pPr>
              <a:spcAft>
                <a:spcPts val="1200"/>
              </a:spcAft>
              <a:buClr>
                <a:schemeClr val="accent3"/>
              </a:buClr>
            </a:pPr>
            <a:r>
              <a:rPr lang="en-US" dirty="0"/>
              <a:t>How do you build a team... really...</a:t>
            </a:r>
          </a:p>
        </p:txBody>
      </p:sp>
      <p:pic>
        <p:nvPicPr>
          <p:cNvPr id="2" name="Picture 1">
            <a:extLst>
              <a:ext uri="{FF2B5EF4-FFF2-40B4-BE49-F238E27FC236}">
                <a16:creationId xmlns:a16="http://schemas.microsoft.com/office/drawing/2014/main" id="{074BF189-4D93-46FD-D7A3-B92ED01D0D6E}"/>
              </a:ext>
            </a:extLst>
          </p:cNvPr>
          <p:cNvPicPr>
            <a:picLocks noChangeAspect="1"/>
          </p:cNvPicPr>
          <p:nvPr/>
        </p:nvPicPr>
        <p:blipFill>
          <a:blip r:embed="rId2"/>
          <a:stretch>
            <a:fillRect/>
          </a:stretch>
        </p:blipFill>
        <p:spPr>
          <a:xfrm>
            <a:off x="6492240" y="3738372"/>
            <a:ext cx="5010912" cy="2505456"/>
          </a:xfrm>
          <a:prstGeom prst="rect">
            <a:avLst/>
          </a:prstGeom>
        </p:spPr>
      </p:pic>
      <p:sp>
        <p:nvSpPr>
          <p:cNvPr id="3" name="Content Placeholder 6">
            <a:extLst>
              <a:ext uri="{FF2B5EF4-FFF2-40B4-BE49-F238E27FC236}">
                <a16:creationId xmlns:a16="http://schemas.microsoft.com/office/drawing/2014/main" id="{8FADF455-8BCD-F51D-939F-D8EA5ADFAA0D}"/>
              </a:ext>
            </a:extLst>
          </p:cNvPr>
          <p:cNvSpPr txBox="1">
            <a:spLocks/>
          </p:cNvSpPr>
          <p:nvPr/>
        </p:nvSpPr>
        <p:spPr>
          <a:xfrm>
            <a:off x="6854571" y="1690688"/>
            <a:ext cx="4286250" cy="2266111"/>
          </a:xfrm>
          <a:prstGeom prst="rect">
            <a:avLst/>
          </a:prstGeom>
          <a:ln w="254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US">
                <a:cs typeface="Arial" panose="020B0604020202020204" pitchFamily="34" charset="0"/>
              </a:rPr>
              <a:t>“Match quality” is a term economists use to describe the degree of fit between the work someone does and who they are – their abilities and proclivities.</a:t>
            </a:r>
          </a:p>
          <a:p>
            <a:pPr marL="0" indent="0">
              <a:buFont typeface="Arial" panose="020B0604020202020204" pitchFamily="34" charset="0"/>
              <a:buNone/>
            </a:pPr>
            <a:endParaRPr lang="en-US">
              <a:cs typeface="Arial" panose="020B0604020202020204" pitchFamily="34" charset="0"/>
            </a:endParaRPr>
          </a:p>
          <a:p>
            <a:pPr marL="0" indent="0" algn="r">
              <a:buFont typeface="Arial" panose="020B0604020202020204" pitchFamily="34" charset="0"/>
              <a:buNone/>
            </a:pPr>
            <a:r>
              <a:rPr lang="en-US" sz="2400">
                <a:cs typeface="Arial" panose="020B0604020202020204" pitchFamily="34" charset="0"/>
              </a:rPr>
              <a:t>David Epstein “Range”</a:t>
            </a:r>
          </a:p>
        </p:txBody>
      </p:sp>
      <p:sp>
        <p:nvSpPr>
          <p:cNvPr id="8" name="Slide Number Placeholder 7">
            <a:extLst>
              <a:ext uri="{FF2B5EF4-FFF2-40B4-BE49-F238E27FC236}">
                <a16:creationId xmlns:a16="http://schemas.microsoft.com/office/drawing/2014/main" id="{453E7491-2C49-8D2E-F4F1-7ED4697516AD}"/>
              </a:ext>
            </a:extLst>
          </p:cNvPr>
          <p:cNvSpPr>
            <a:spLocks noGrp="1"/>
          </p:cNvSpPr>
          <p:nvPr>
            <p:ph type="sldNum" sz="quarter" idx="12"/>
          </p:nvPr>
        </p:nvSpPr>
        <p:spPr/>
        <p:txBody>
          <a:bodyPr/>
          <a:lstStyle/>
          <a:p>
            <a:fld id="{3AAA44ED-9197-814F-BA75-E2BCE3B496B8}" type="slidenum">
              <a:rPr lang="en-US" smtClean="0"/>
              <a:t>20</a:t>
            </a:fld>
            <a:endParaRPr lang="en-US"/>
          </a:p>
        </p:txBody>
      </p:sp>
    </p:spTree>
    <p:extLst>
      <p:ext uri="{BB962C8B-B14F-4D97-AF65-F5344CB8AC3E}">
        <p14:creationId xmlns:p14="http://schemas.microsoft.com/office/powerpoint/2010/main" val="297401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7A5D-3CD3-401A-3FF1-2FFDB138D64B}"/>
              </a:ext>
            </a:extLst>
          </p:cNvPr>
          <p:cNvSpPr>
            <a:spLocks noGrp="1"/>
          </p:cNvSpPr>
          <p:nvPr>
            <p:ph type="title"/>
          </p:nvPr>
        </p:nvSpPr>
        <p:spPr/>
        <p:txBody>
          <a:bodyPr/>
          <a:lstStyle/>
          <a:p>
            <a:r>
              <a:rPr lang="en-US"/>
              <a:t>Motivating Service Excellence</a:t>
            </a:r>
          </a:p>
        </p:txBody>
      </p:sp>
      <p:sp>
        <p:nvSpPr>
          <p:cNvPr id="4" name="Content Placeholder 3">
            <a:extLst>
              <a:ext uri="{FF2B5EF4-FFF2-40B4-BE49-F238E27FC236}">
                <a16:creationId xmlns:a16="http://schemas.microsoft.com/office/drawing/2014/main" id="{5AC7844A-9B2E-B0E8-DACC-C8E4158207D5}"/>
              </a:ext>
            </a:extLst>
          </p:cNvPr>
          <p:cNvSpPr>
            <a:spLocks noGrp="1"/>
          </p:cNvSpPr>
          <p:nvPr>
            <p:ph idx="1"/>
          </p:nvPr>
        </p:nvSpPr>
        <p:spPr/>
        <p:txBody>
          <a:bodyPr vert="horz" lIns="91440" tIns="45720" rIns="91440" bIns="45720" rtlCol="0" anchor="t">
            <a:normAutofit/>
          </a:bodyPr>
          <a:lstStyle/>
          <a:p>
            <a:pPr>
              <a:spcAft>
                <a:spcPts val="1200"/>
              </a:spcAft>
              <a:buClr>
                <a:schemeClr val="accent3"/>
              </a:buClr>
            </a:pPr>
            <a:r>
              <a:rPr lang="en-US" sz="2600" dirty="0"/>
              <a:t>Define your leadership style</a:t>
            </a:r>
          </a:p>
          <a:p>
            <a:pPr>
              <a:spcAft>
                <a:spcPts val="1200"/>
              </a:spcAft>
              <a:buClr>
                <a:schemeClr val="accent3"/>
              </a:buClr>
            </a:pPr>
            <a:r>
              <a:rPr lang="en-US" sz="2600" dirty="0"/>
              <a:t>Develop your team’s shared vision, purpose, and values</a:t>
            </a:r>
          </a:p>
          <a:p>
            <a:pPr>
              <a:spcAft>
                <a:spcPts val="1200"/>
              </a:spcAft>
              <a:buClr>
                <a:schemeClr val="accent3"/>
              </a:buClr>
            </a:pPr>
            <a:r>
              <a:rPr lang="en-US" sz="2600" dirty="0"/>
              <a:t>Create a common language to talk about the work you do</a:t>
            </a:r>
          </a:p>
          <a:p>
            <a:pPr>
              <a:spcAft>
                <a:spcPts val="1200"/>
              </a:spcAft>
              <a:buClr>
                <a:schemeClr val="accent3"/>
              </a:buClr>
            </a:pPr>
            <a:r>
              <a:rPr lang="en-US" sz="2600" dirty="0"/>
              <a:t>Provide powerful coaching: If most people who come to me for coaching or want my advice do not see the world the same way as me, how can I help them walk in their shoes?</a:t>
            </a:r>
          </a:p>
          <a:p>
            <a:pPr>
              <a:spcAft>
                <a:spcPts val="1200"/>
              </a:spcAft>
              <a:buClr>
                <a:schemeClr val="accent3"/>
              </a:buClr>
            </a:pPr>
            <a:r>
              <a:rPr lang="en-US" sz="2600" dirty="0"/>
              <a:t>Build efficient and effective internal processes: Lean/Six Sigma, Kanban, Toyota Management System, Value Stream Mapping</a:t>
            </a:r>
          </a:p>
          <a:p>
            <a:endParaRPr lang="en-US" sz="2600" dirty="0"/>
          </a:p>
        </p:txBody>
      </p:sp>
      <p:sp>
        <p:nvSpPr>
          <p:cNvPr id="6" name="Slide Number Placeholder 5">
            <a:extLst>
              <a:ext uri="{FF2B5EF4-FFF2-40B4-BE49-F238E27FC236}">
                <a16:creationId xmlns:a16="http://schemas.microsoft.com/office/drawing/2014/main" id="{4AEDF1FA-7321-8B22-E9B6-E2547944A92E}"/>
              </a:ext>
            </a:extLst>
          </p:cNvPr>
          <p:cNvSpPr>
            <a:spLocks noGrp="1"/>
          </p:cNvSpPr>
          <p:nvPr>
            <p:ph type="sldNum" sz="quarter" idx="12"/>
          </p:nvPr>
        </p:nvSpPr>
        <p:spPr/>
        <p:txBody>
          <a:bodyPr/>
          <a:lstStyle/>
          <a:p>
            <a:fld id="{3AAA44ED-9197-814F-BA75-E2BCE3B496B8}" type="slidenum">
              <a:rPr lang="en-US" smtClean="0"/>
              <a:t>21</a:t>
            </a:fld>
            <a:endParaRPr lang="en-US"/>
          </a:p>
        </p:txBody>
      </p:sp>
    </p:spTree>
    <p:extLst>
      <p:ext uri="{BB962C8B-B14F-4D97-AF65-F5344CB8AC3E}">
        <p14:creationId xmlns:p14="http://schemas.microsoft.com/office/powerpoint/2010/main" val="13212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03751A-BA1D-86C7-FD61-881B7284C21F}"/>
              </a:ext>
            </a:extLst>
          </p:cNvPr>
          <p:cNvSpPr>
            <a:spLocks noGrp="1"/>
          </p:cNvSpPr>
          <p:nvPr>
            <p:ph type="title"/>
          </p:nvPr>
        </p:nvSpPr>
        <p:spPr/>
        <p:txBody>
          <a:bodyPr/>
          <a:lstStyle/>
          <a:p>
            <a:r>
              <a:rPr lang="en-US"/>
              <a:t>Mentoring and Succession Planning</a:t>
            </a:r>
          </a:p>
        </p:txBody>
      </p:sp>
      <p:sp>
        <p:nvSpPr>
          <p:cNvPr id="6" name="Content Placeholder 5">
            <a:extLst>
              <a:ext uri="{FF2B5EF4-FFF2-40B4-BE49-F238E27FC236}">
                <a16:creationId xmlns:a16="http://schemas.microsoft.com/office/drawing/2014/main" id="{AEE8CC90-67FC-C795-950F-353F23E1DE4E}"/>
              </a:ext>
            </a:extLst>
          </p:cNvPr>
          <p:cNvSpPr>
            <a:spLocks noGrp="1"/>
          </p:cNvSpPr>
          <p:nvPr>
            <p:ph sz="half" idx="1"/>
          </p:nvPr>
        </p:nvSpPr>
        <p:spPr>
          <a:xfrm>
            <a:off x="838200" y="1924051"/>
            <a:ext cx="5181600" cy="3729612"/>
          </a:xfrm>
        </p:spPr>
        <p:txBody>
          <a:bodyPr vert="horz" lIns="91440" tIns="45720" rIns="91440" bIns="45720" rtlCol="0" anchor="t">
            <a:normAutofit/>
          </a:bodyPr>
          <a:lstStyle/>
          <a:p>
            <a:pPr>
              <a:spcAft>
                <a:spcPts val="1200"/>
              </a:spcAft>
              <a:buClr>
                <a:schemeClr val="accent3"/>
              </a:buClr>
            </a:pPr>
            <a:r>
              <a:rPr lang="en-US" sz="2400" dirty="0"/>
              <a:t>ACUA is commonly mentioned as a peer support group along with the former CAE, other executives, and peer CAEs.</a:t>
            </a:r>
          </a:p>
          <a:p>
            <a:pPr>
              <a:spcAft>
                <a:spcPts val="1200"/>
              </a:spcAft>
              <a:buClr>
                <a:schemeClr val="accent3"/>
              </a:buClr>
            </a:pPr>
            <a:r>
              <a:rPr lang="en-US" sz="2400" dirty="0"/>
              <a:t>General agreement with the value of having a mentor</a:t>
            </a:r>
          </a:p>
          <a:p>
            <a:pPr>
              <a:spcAft>
                <a:spcPts val="1200"/>
              </a:spcAft>
              <a:buClr>
                <a:schemeClr val="accent3"/>
              </a:buClr>
            </a:pPr>
            <a:r>
              <a:rPr lang="en-US" sz="2400" dirty="0"/>
              <a:t>60% of survey respondents are actively mentoring someone on their team as a successor</a:t>
            </a:r>
          </a:p>
        </p:txBody>
      </p:sp>
      <p:pic>
        <p:nvPicPr>
          <p:cNvPr id="9" name="Content Placeholder 8" descr="A silhouette of a person helping another person to climb a mountain&#10;&#10;AI-generated content may be incorrect.">
            <a:extLst>
              <a:ext uri="{FF2B5EF4-FFF2-40B4-BE49-F238E27FC236}">
                <a16:creationId xmlns:a16="http://schemas.microsoft.com/office/drawing/2014/main" id="{5A2E73D2-B208-94E7-E870-6EC2015442D8}"/>
              </a:ext>
            </a:extLst>
          </p:cNvPr>
          <p:cNvPicPr>
            <a:picLocks noGrp="1" noChangeAspect="1"/>
          </p:cNvPicPr>
          <p:nvPr>
            <p:ph sz="half" idx="2"/>
          </p:nvPr>
        </p:nvPicPr>
        <p:blipFill>
          <a:blip r:embed="rId2"/>
          <a:stretch>
            <a:fillRect/>
          </a:stretch>
        </p:blipFill>
        <p:spPr>
          <a:xfrm>
            <a:off x="6477000" y="1924050"/>
            <a:ext cx="5181600" cy="360045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73B7B6B-C726-A0EA-9EAC-DA07D3452E15}"/>
              </a:ext>
            </a:extLst>
          </p:cNvPr>
          <p:cNvSpPr>
            <a:spLocks noGrp="1"/>
          </p:cNvSpPr>
          <p:nvPr>
            <p:ph type="sldNum" sz="quarter" idx="12"/>
          </p:nvPr>
        </p:nvSpPr>
        <p:spPr/>
        <p:txBody>
          <a:bodyPr/>
          <a:lstStyle/>
          <a:p>
            <a:fld id="{3AAA44ED-9197-814F-BA75-E2BCE3B496B8}" type="slidenum">
              <a:rPr lang="en-US" smtClean="0"/>
              <a:t>22</a:t>
            </a:fld>
            <a:endParaRPr lang="en-US"/>
          </a:p>
        </p:txBody>
      </p:sp>
    </p:spTree>
    <p:extLst>
      <p:ext uri="{BB962C8B-B14F-4D97-AF65-F5344CB8AC3E}">
        <p14:creationId xmlns:p14="http://schemas.microsoft.com/office/powerpoint/2010/main" val="753341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DAA3F-68DC-6617-389F-235B459EC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3E568-6E08-96F8-2821-E03752BEF424}"/>
              </a:ext>
            </a:extLst>
          </p:cNvPr>
          <p:cNvSpPr>
            <a:spLocks noGrp="1"/>
          </p:cNvSpPr>
          <p:nvPr>
            <p:ph type="title"/>
          </p:nvPr>
        </p:nvSpPr>
        <p:spPr/>
        <p:txBody>
          <a:bodyPr/>
          <a:lstStyle/>
          <a:p>
            <a:r>
              <a:rPr lang="en-US"/>
              <a:t>Emerging Risks</a:t>
            </a:r>
          </a:p>
        </p:txBody>
      </p:sp>
      <p:sp>
        <p:nvSpPr>
          <p:cNvPr id="3" name="Text Placeholder 2">
            <a:extLst>
              <a:ext uri="{FF2B5EF4-FFF2-40B4-BE49-F238E27FC236}">
                <a16:creationId xmlns:a16="http://schemas.microsoft.com/office/drawing/2014/main" id="{FD6AF239-3C40-8670-8A68-9B5670632A4F}"/>
              </a:ext>
            </a:extLst>
          </p:cNvPr>
          <p:cNvSpPr>
            <a:spLocks noGrp="1"/>
          </p:cNvSpPr>
          <p:nvPr>
            <p:ph type="body" idx="1"/>
          </p:nvPr>
        </p:nvSpPr>
        <p:spPr/>
        <p:txBody>
          <a:bodyPr/>
          <a:lstStyle/>
          <a:p>
            <a:r>
              <a:rPr lang="en-US" dirty="0"/>
              <a:t>Stay attuned to your organization and the broader higher education sector to provide insight to your stakeholders</a:t>
            </a:r>
          </a:p>
        </p:txBody>
      </p:sp>
      <p:sp>
        <p:nvSpPr>
          <p:cNvPr id="6" name="Slide Number Placeholder 5">
            <a:extLst>
              <a:ext uri="{FF2B5EF4-FFF2-40B4-BE49-F238E27FC236}">
                <a16:creationId xmlns:a16="http://schemas.microsoft.com/office/drawing/2014/main" id="{2257C36E-39F5-240D-C34A-CC893EBE3EAF}"/>
              </a:ext>
            </a:extLst>
          </p:cNvPr>
          <p:cNvSpPr>
            <a:spLocks noGrp="1"/>
          </p:cNvSpPr>
          <p:nvPr>
            <p:ph type="sldNum" sz="quarter" idx="12"/>
          </p:nvPr>
        </p:nvSpPr>
        <p:spPr/>
        <p:txBody>
          <a:bodyPr/>
          <a:lstStyle/>
          <a:p>
            <a:fld id="{3AAA44ED-9197-814F-BA75-E2BCE3B496B8}" type="slidenum">
              <a:rPr lang="en-US" smtClean="0"/>
              <a:t>23</a:t>
            </a:fld>
            <a:endParaRPr lang="en-US"/>
          </a:p>
        </p:txBody>
      </p:sp>
    </p:spTree>
    <p:extLst>
      <p:ext uri="{BB962C8B-B14F-4D97-AF65-F5344CB8AC3E}">
        <p14:creationId xmlns:p14="http://schemas.microsoft.com/office/powerpoint/2010/main" val="2099866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DAA3F-68DC-6617-389F-235B459EC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3E568-6E08-96F8-2821-E03752BEF424}"/>
              </a:ext>
            </a:extLst>
          </p:cNvPr>
          <p:cNvSpPr>
            <a:spLocks noGrp="1"/>
          </p:cNvSpPr>
          <p:nvPr>
            <p:ph type="title"/>
          </p:nvPr>
        </p:nvSpPr>
        <p:spPr/>
        <p:txBody>
          <a:bodyPr>
            <a:normAutofit/>
          </a:bodyPr>
          <a:lstStyle/>
          <a:p>
            <a:r>
              <a:rPr lang="en-US"/>
              <a:t>Emerging Risks</a:t>
            </a:r>
          </a:p>
        </p:txBody>
      </p:sp>
      <p:sp>
        <p:nvSpPr>
          <p:cNvPr id="3" name="Text Placeholder 2">
            <a:extLst>
              <a:ext uri="{FF2B5EF4-FFF2-40B4-BE49-F238E27FC236}">
                <a16:creationId xmlns:a16="http://schemas.microsoft.com/office/drawing/2014/main" id="{FD6AF239-3C40-8670-8A68-9B5670632A4F}"/>
              </a:ext>
            </a:extLst>
          </p:cNvPr>
          <p:cNvSpPr>
            <a:spLocks noGrp="1"/>
          </p:cNvSpPr>
          <p:nvPr>
            <p:ph idx="1"/>
          </p:nvPr>
        </p:nvSpPr>
        <p:spPr>
          <a:xfrm>
            <a:off x="838200" y="1690688"/>
            <a:ext cx="10515600" cy="4486275"/>
          </a:xfrm>
        </p:spPr>
        <p:txBody>
          <a:bodyPr>
            <a:normAutofit/>
          </a:bodyPr>
          <a:lstStyle/>
          <a:p>
            <a:pPr>
              <a:spcAft>
                <a:spcPts val="1200"/>
              </a:spcAft>
              <a:buClr>
                <a:schemeClr val="accent3"/>
              </a:buClr>
            </a:pPr>
            <a:r>
              <a:rPr lang="en-US" sz="2400" dirty="0"/>
              <a:t>Understand the organization (56% had this as a top 3 challenge)</a:t>
            </a:r>
          </a:p>
          <a:p>
            <a:pPr>
              <a:spcAft>
                <a:spcPts val="1200"/>
              </a:spcAft>
              <a:buClr>
                <a:schemeClr val="accent3"/>
              </a:buClr>
            </a:pPr>
            <a:r>
              <a:rPr lang="en-US" sz="2400" dirty="0"/>
              <a:t>Understand the current risk assessment process</a:t>
            </a:r>
          </a:p>
          <a:p>
            <a:pPr>
              <a:spcAft>
                <a:spcPts val="1200"/>
              </a:spcAft>
              <a:buClr>
                <a:schemeClr val="accent3"/>
              </a:buClr>
            </a:pPr>
            <a:r>
              <a:rPr lang="en-US" sz="2400" dirty="0"/>
              <a:t>Will you own ERM or need to work with someone who does?</a:t>
            </a:r>
          </a:p>
          <a:p>
            <a:pPr>
              <a:spcAft>
                <a:spcPts val="1200"/>
              </a:spcAft>
              <a:buClr>
                <a:schemeClr val="accent3"/>
              </a:buClr>
            </a:pPr>
            <a:r>
              <a:rPr lang="en-US" sz="2400" dirty="0"/>
              <a:t>Are you learning the industry and speaking the client’s language?</a:t>
            </a:r>
          </a:p>
          <a:p>
            <a:pPr>
              <a:spcAft>
                <a:spcPts val="1200"/>
              </a:spcAft>
              <a:buClr>
                <a:schemeClr val="accent3"/>
              </a:buClr>
            </a:pPr>
            <a:r>
              <a:rPr lang="en-US" sz="2400" dirty="0"/>
              <a:t>Reading</a:t>
            </a:r>
          </a:p>
          <a:p>
            <a:pPr>
              <a:spcAft>
                <a:spcPts val="1200"/>
              </a:spcAft>
              <a:buClr>
                <a:schemeClr val="accent3"/>
              </a:buClr>
            </a:pPr>
            <a:r>
              <a:rPr lang="en-US" sz="2400" dirty="0"/>
              <a:t>Networking—the power of KIT meetings</a:t>
            </a:r>
          </a:p>
          <a:p>
            <a:pPr>
              <a:spcAft>
                <a:spcPts val="1200"/>
              </a:spcAft>
              <a:buClr>
                <a:schemeClr val="accent3"/>
              </a:buClr>
            </a:pPr>
            <a:r>
              <a:rPr lang="en-US" sz="2400" dirty="0"/>
              <a:t>Social Media (LinkedIn, Reddit, Community Boards)</a:t>
            </a:r>
          </a:p>
          <a:p>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1122BB74-26FA-4E2E-DED5-6673D071C58E}"/>
              </a:ext>
            </a:extLst>
          </p:cNvPr>
          <p:cNvSpPr>
            <a:spLocks noGrp="1"/>
          </p:cNvSpPr>
          <p:nvPr>
            <p:ph type="sldNum" sz="quarter" idx="12"/>
          </p:nvPr>
        </p:nvSpPr>
        <p:spPr/>
        <p:txBody>
          <a:bodyPr/>
          <a:lstStyle/>
          <a:p>
            <a:fld id="{3AAA44ED-9197-814F-BA75-E2BCE3B496B8}" type="slidenum">
              <a:rPr lang="en-US" smtClean="0"/>
              <a:t>24</a:t>
            </a:fld>
            <a:endParaRPr lang="en-US"/>
          </a:p>
        </p:txBody>
      </p:sp>
    </p:spTree>
    <p:extLst>
      <p:ext uri="{BB962C8B-B14F-4D97-AF65-F5344CB8AC3E}">
        <p14:creationId xmlns:p14="http://schemas.microsoft.com/office/powerpoint/2010/main" val="311296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FA2E-7AB0-C097-0E8A-C62B22918310}"/>
              </a:ext>
            </a:extLst>
          </p:cNvPr>
          <p:cNvSpPr>
            <a:spLocks noGrp="1"/>
          </p:cNvSpPr>
          <p:nvPr>
            <p:ph type="title"/>
          </p:nvPr>
        </p:nvSpPr>
        <p:spPr/>
        <p:txBody>
          <a:bodyPr/>
          <a:lstStyle/>
          <a:p>
            <a:r>
              <a:rPr lang="en-US"/>
              <a:t>Project Economics</a:t>
            </a:r>
          </a:p>
        </p:txBody>
      </p:sp>
      <p:sp>
        <p:nvSpPr>
          <p:cNvPr id="3" name="Text Placeholder 2">
            <a:extLst>
              <a:ext uri="{FF2B5EF4-FFF2-40B4-BE49-F238E27FC236}">
                <a16:creationId xmlns:a16="http://schemas.microsoft.com/office/drawing/2014/main" id="{CC3D6B4B-EA75-3357-F27F-AD0CFB247BA2}"/>
              </a:ext>
            </a:extLst>
          </p:cNvPr>
          <p:cNvSpPr>
            <a:spLocks noGrp="1"/>
          </p:cNvSpPr>
          <p:nvPr>
            <p:ph type="body" idx="1"/>
          </p:nvPr>
        </p:nvSpPr>
        <p:spPr/>
        <p:txBody>
          <a:bodyPr/>
          <a:lstStyle/>
          <a:p>
            <a:r>
              <a:rPr lang="en-US"/>
              <a:t>Establish and execute your vision of balancing the tradeoff between timeliness and quality of project execution</a:t>
            </a:r>
          </a:p>
        </p:txBody>
      </p:sp>
      <p:sp>
        <p:nvSpPr>
          <p:cNvPr id="6" name="Slide Number Placeholder 5">
            <a:extLst>
              <a:ext uri="{FF2B5EF4-FFF2-40B4-BE49-F238E27FC236}">
                <a16:creationId xmlns:a16="http://schemas.microsoft.com/office/drawing/2014/main" id="{8C4A0424-F54E-E3E6-99A9-BFED5F528C98}"/>
              </a:ext>
            </a:extLst>
          </p:cNvPr>
          <p:cNvSpPr>
            <a:spLocks noGrp="1"/>
          </p:cNvSpPr>
          <p:nvPr>
            <p:ph type="sldNum" sz="quarter" idx="12"/>
          </p:nvPr>
        </p:nvSpPr>
        <p:spPr/>
        <p:txBody>
          <a:bodyPr/>
          <a:lstStyle/>
          <a:p>
            <a:fld id="{3AAA44ED-9197-814F-BA75-E2BCE3B496B8}" type="slidenum">
              <a:rPr lang="en-US" smtClean="0"/>
              <a:t>25</a:t>
            </a:fld>
            <a:endParaRPr lang="en-US"/>
          </a:p>
        </p:txBody>
      </p:sp>
    </p:spTree>
    <p:extLst>
      <p:ext uri="{BB962C8B-B14F-4D97-AF65-F5344CB8AC3E}">
        <p14:creationId xmlns:p14="http://schemas.microsoft.com/office/powerpoint/2010/main" val="2071764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FA2E-7AB0-C097-0E8A-C62B22918310}"/>
              </a:ext>
            </a:extLst>
          </p:cNvPr>
          <p:cNvSpPr>
            <a:spLocks noGrp="1"/>
          </p:cNvSpPr>
          <p:nvPr>
            <p:ph type="title"/>
          </p:nvPr>
        </p:nvSpPr>
        <p:spPr/>
        <p:txBody>
          <a:bodyPr>
            <a:normAutofit/>
          </a:bodyPr>
          <a:lstStyle/>
          <a:p>
            <a:r>
              <a:rPr lang="en-US"/>
              <a:t>Project Economics</a:t>
            </a:r>
          </a:p>
        </p:txBody>
      </p:sp>
      <p:sp>
        <p:nvSpPr>
          <p:cNvPr id="3" name="Text Placeholder 2">
            <a:extLst>
              <a:ext uri="{FF2B5EF4-FFF2-40B4-BE49-F238E27FC236}">
                <a16:creationId xmlns:a16="http://schemas.microsoft.com/office/drawing/2014/main" id="{CC3D6B4B-EA75-3357-F27F-AD0CFB247BA2}"/>
              </a:ext>
            </a:extLst>
          </p:cNvPr>
          <p:cNvSpPr>
            <a:spLocks noGrp="1"/>
          </p:cNvSpPr>
          <p:nvPr>
            <p:ph idx="1"/>
          </p:nvPr>
        </p:nvSpPr>
        <p:spPr>
          <a:xfrm>
            <a:off x="838200" y="1495514"/>
            <a:ext cx="10515600" cy="4681449"/>
          </a:xfrm>
        </p:spPr>
        <p:txBody>
          <a:bodyPr vert="horz" lIns="91440" tIns="45720" rIns="91440" bIns="45720" rtlCol="0" anchor="t">
            <a:normAutofit/>
          </a:bodyPr>
          <a:lstStyle/>
          <a:p>
            <a:pPr>
              <a:spcAft>
                <a:spcPts val="1200"/>
              </a:spcAft>
              <a:buClr>
                <a:schemeClr val="accent3"/>
              </a:buClr>
            </a:pPr>
            <a:r>
              <a:rPr lang="en-US" sz="2400" dirty="0"/>
              <a:t>No better time to ask for budget, technology and other resources than when you’re new! </a:t>
            </a:r>
          </a:p>
          <a:p>
            <a:pPr>
              <a:spcAft>
                <a:spcPts val="1200"/>
              </a:spcAft>
              <a:buClr>
                <a:schemeClr val="accent3"/>
              </a:buClr>
            </a:pPr>
            <a:r>
              <a:rPr lang="en-US" sz="2400" dirty="0"/>
              <a:t>Can you demonstrate how these investments will lead to better results?  (28% of survey respondents had this as a top 3 challenge)</a:t>
            </a:r>
          </a:p>
          <a:p>
            <a:pPr>
              <a:spcAft>
                <a:spcPts val="1200"/>
              </a:spcAft>
              <a:buClr>
                <a:schemeClr val="accent3"/>
              </a:buClr>
            </a:pPr>
            <a:r>
              <a:rPr lang="en-US" sz="2400" dirty="0"/>
              <a:t>Are you fully leveraging the current audit management software and technology? (44% of survey respondents had this as a top 3 challenge)</a:t>
            </a:r>
          </a:p>
          <a:p>
            <a:pPr>
              <a:spcAft>
                <a:spcPts val="1200"/>
              </a:spcAft>
              <a:buClr>
                <a:schemeClr val="accent3"/>
              </a:buClr>
            </a:pPr>
            <a:r>
              <a:rPr lang="en-US" sz="2400" dirty="0"/>
              <a:t>Is the existing audit plan and backlog sacred? (28% of survey respondents had this as a top 3 challenge)</a:t>
            </a:r>
          </a:p>
          <a:p>
            <a:pPr>
              <a:spcAft>
                <a:spcPts val="1200"/>
              </a:spcAft>
              <a:buClr>
                <a:schemeClr val="accent3"/>
              </a:buClr>
            </a:pPr>
            <a:r>
              <a:rPr lang="en-US" sz="2400" dirty="0"/>
              <a:t>Should you jump in if deadlines and budgets start to slip?</a:t>
            </a:r>
          </a:p>
        </p:txBody>
      </p:sp>
      <p:sp>
        <p:nvSpPr>
          <p:cNvPr id="6" name="Slide Number Placeholder 5">
            <a:extLst>
              <a:ext uri="{FF2B5EF4-FFF2-40B4-BE49-F238E27FC236}">
                <a16:creationId xmlns:a16="http://schemas.microsoft.com/office/drawing/2014/main" id="{7B76D69A-6EB1-0F9D-9BE3-6AC977FE5FA7}"/>
              </a:ext>
            </a:extLst>
          </p:cNvPr>
          <p:cNvSpPr>
            <a:spLocks noGrp="1"/>
          </p:cNvSpPr>
          <p:nvPr>
            <p:ph type="sldNum" sz="quarter" idx="12"/>
          </p:nvPr>
        </p:nvSpPr>
        <p:spPr/>
        <p:txBody>
          <a:bodyPr/>
          <a:lstStyle/>
          <a:p>
            <a:fld id="{3AAA44ED-9197-814F-BA75-E2BCE3B496B8}" type="slidenum">
              <a:rPr lang="en-US" smtClean="0"/>
              <a:t>26</a:t>
            </a:fld>
            <a:endParaRPr lang="en-US"/>
          </a:p>
        </p:txBody>
      </p:sp>
    </p:spTree>
    <p:extLst>
      <p:ext uri="{BB962C8B-B14F-4D97-AF65-F5344CB8AC3E}">
        <p14:creationId xmlns:p14="http://schemas.microsoft.com/office/powerpoint/2010/main" val="2131894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6ED9-4C42-A9E7-2458-93EFA90D80F4}"/>
              </a:ext>
            </a:extLst>
          </p:cNvPr>
          <p:cNvSpPr>
            <a:spLocks noGrp="1"/>
          </p:cNvSpPr>
          <p:nvPr>
            <p:ph type="title"/>
          </p:nvPr>
        </p:nvSpPr>
        <p:spPr/>
        <p:txBody>
          <a:bodyPr/>
          <a:lstStyle/>
          <a:p>
            <a:r>
              <a:rPr lang="en-US"/>
              <a:t>Thou Shalt…</a:t>
            </a:r>
          </a:p>
        </p:txBody>
      </p:sp>
      <p:sp>
        <p:nvSpPr>
          <p:cNvPr id="3" name="Content Placeholder 2">
            <a:extLst>
              <a:ext uri="{FF2B5EF4-FFF2-40B4-BE49-F238E27FC236}">
                <a16:creationId xmlns:a16="http://schemas.microsoft.com/office/drawing/2014/main" id="{7E79E291-E1CC-82ED-E8A8-FBFEFFA1D444}"/>
              </a:ext>
            </a:extLst>
          </p:cNvPr>
          <p:cNvSpPr>
            <a:spLocks noGrp="1"/>
          </p:cNvSpPr>
          <p:nvPr>
            <p:ph idx="1"/>
          </p:nvPr>
        </p:nvSpPr>
        <p:spPr/>
        <p:txBody>
          <a:bodyPr>
            <a:normAutofit/>
          </a:bodyPr>
          <a:lstStyle/>
          <a:p>
            <a:pPr>
              <a:spcAft>
                <a:spcPts val="1200"/>
              </a:spcAft>
              <a:buClr>
                <a:schemeClr val="accent3"/>
              </a:buClr>
            </a:pPr>
            <a:r>
              <a:rPr lang="en-US" sz="2400" dirty="0"/>
              <a:t>The IIA Global Internal Audit Standards contain </a:t>
            </a:r>
            <a:r>
              <a:rPr lang="en-US" sz="2400" b="1" dirty="0">
                <a:solidFill>
                  <a:schemeClr val="accent3"/>
                </a:solidFill>
              </a:rPr>
              <a:t>80</a:t>
            </a:r>
            <a:r>
              <a:rPr lang="en-US" sz="2400" dirty="0"/>
              <a:t> “CAE must” statements</a:t>
            </a:r>
          </a:p>
          <a:p>
            <a:pPr>
              <a:spcAft>
                <a:spcPts val="1200"/>
              </a:spcAft>
              <a:buClr>
                <a:schemeClr val="accent3"/>
              </a:buClr>
            </a:pPr>
            <a:r>
              <a:rPr lang="en-US" sz="2400" dirty="0"/>
              <a:t>CAEs are accountable for modernizing Internal Audit</a:t>
            </a:r>
          </a:p>
          <a:p>
            <a:pPr>
              <a:spcAft>
                <a:spcPts val="1200"/>
              </a:spcAft>
              <a:buClr>
                <a:schemeClr val="accent3"/>
              </a:buClr>
            </a:pPr>
            <a:r>
              <a:rPr lang="en-US" sz="2400" dirty="0"/>
              <a:t>CAEs are expected to perform more relevant projects to the organization (leverage strategic plan) and provide management information to enhance their decision-making capabilities</a:t>
            </a:r>
          </a:p>
          <a:p>
            <a:pPr>
              <a:spcAft>
                <a:spcPts val="1200"/>
              </a:spcAft>
              <a:buClr>
                <a:schemeClr val="accent3"/>
              </a:buClr>
            </a:pPr>
            <a:r>
              <a:rPr lang="en-US" sz="2400" dirty="0"/>
              <a:t>CAEs are hired to make Internal Audit a better partner to the organization</a:t>
            </a:r>
          </a:p>
          <a:p>
            <a:pPr>
              <a:spcAft>
                <a:spcPts val="1200"/>
              </a:spcAft>
              <a:buClr>
                <a:schemeClr val="accent3"/>
              </a:buClr>
            </a:pPr>
            <a:r>
              <a:rPr lang="en-US" sz="2400" dirty="0"/>
              <a:t>CAEs are expected to transform Internal Audit into a catalyst of aligned assurance, improved risk reporting, and identification of cost reduction </a:t>
            </a:r>
          </a:p>
        </p:txBody>
      </p:sp>
      <p:sp>
        <p:nvSpPr>
          <p:cNvPr id="6" name="Slide Number Placeholder 5">
            <a:extLst>
              <a:ext uri="{FF2B5EF4-FFF2-40B4-BE49-F238E27FC236}">
                <a16:creationId xmlns:a16="http://schemas.microsoft.com/office/drawing/2014/main" id="{6889C3EC-BFD8-643E-864E-452126CAD67E}"/>
              </a:ext>
            </a:extLst>
          </p:cNvPr>
          <p:cNvSpPr>
            <a:spLocks noGrp="1"/>
          </p:cNvSpPr>
          <p:nvPr>
            <p:ph type="sldNum" sz="quarter" idx="12"/>
          </p:nvPr>
        </p:nvSpPr>
        <p:spPr/>
        <p:txBody>
          <a:bodyPr/>
          <a:lstStyle/>
          <a:p>
            <a:fld id="{3AAA44ED-9197-814F-BA75-E2BCE3B496B8}" type="slidenum">
              <a:rPr lang="en-US" smtClean="0"/>
              <a:t>27</a:t>
            </a:fld>
            <a:endParaRPr lang="en-US"/>
          </a:p>
        </p:txBody>
      </p:sp>
    </p:spTree>
    <p:extLst>
      <p:ext uri="{BB962C8B-B14F-4D97-AF65-F5344CB8AC3E}">
        <p14:creationId xmlns:p14="http://schemas.microsoft.com/office/powerpoint/2010/main" val="301642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8BD3-83D4-0853-4BDF-5CE8B773BC4B}"/>
              </a:ext>
            </a:extLst>
          </p:cNvPr>
          <p:cNvSpPr>
            <a:spLocks noGrp="1"/>
          </p:cNvSpPr>
          <p:nvPr>
            <p:ph type="title"/>
          </p:nvPr>
        </p:nvSpPr>
        <p:spPr>
          <a:xfrm>
            <a:off x="676275" y="365125"/>
            <a:ext cx="10963275" cy="1325563"/>
          </a:xfrm>
        </p:spPr>
        <p:txBody>
          <a:bodyPr vert="horz" lIns="91440" tIns="45720" rIns="91440" bIns="45720" rtlCol="0" anchor="ctr">
            <a:normAutofit/>
          </a:bodyPr>
          <a:lstStyle/>
          <a:p>
            <a:r>
              <a:rPr lang="en-US" b="1" kern="1200">
                <a:latin typeface="+mj-lt"/>
                <a:ea typeface="+mj-ea"/>
                <a:cs typeface="+mj-cs"/>
              </a:rPr>
              <a:t>The Balance of Quality, Timeliness, and Value</a:t>
            </a:r>
          </a:p>
        </p:txBody>
      </p:sp>
      <p:sp>
        <p:nvSpPr>
          <p:cNvPr id="6" name="Content Placeholder 6">
            <a:extLst>
              <a:ext uri="{FF2B5EF4-FFF2-40B4-BE49-F238E27FC236}">
                <a16:creationId xmlns:a16="http://schemas.microsoft.com/office/drawing/2014/main" id="{D3497DAA-CB5D-3631-9E7D-F0E041C0EAAC}"/>
              </a:ext>
            </a:extLst>
          </p:cNvPr>
          <p:cNvSpPr txBox="1">
            <a:spLocks/>
          </p:cNvSpPr>
          <p:nvPr/>
        </p:nvSpPr>
        <p:spPr>
          <a:xfrm>
            <a:off x="838202" y="1947558"/>
            <a:ext cx="4785851" cy="35293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400">
                <a:solidFill>
                  <a:schemeClr val="bg1"/>
                </a:solidFill>
              </a:rPr>
              <a:t>Excellence is never an accident. It is the result of high intention, sincere effort, and intelligent execution. It represents the wisest option among many alternatives. Choice, not chance, determines your destiny, dreams, and values.</a:t>
            </a:r>
          </a:p>
          <a:p>
            <a:pPr marL="0" indent="0">
              <a:buNone/>
            </a:pPr>
            <a:endParaRPr lang="en-US" sz="2400">
              <a:solidFill>
                <a:schemeClr val="bg1"/>
              </a:solidFill>
            </a:endParaRPr>
          </a:p>
          <a:p>
            <a:pPr marL="0" indent="0" algn="r">
              <a:buNone/>
            </a:pPr>
            <a:r>
              <a:rPr lang="en-US" sz="2400">
                <a:solidFill>
                  <a:schemeClr val="bg1"/>
                </a:solidFill>
              </a:rPr>
              <a:t> Aristotle (or Instagram)</a:t>
            </a:r>
          </a:p>
        </p:txBody>
      </p:sp>
      <p:sp>
        <p:nvSpPr>
          <p:cNvPr id="8" name="TextBox 7">
            <a:extLst>
              <a:ext uri="{FF2B5EF4-FFF2-40B4-BE49-F238E27FC236}">
                <a16:creationId xmlns:a16="http://schemas.microsoft.com/office/drawing/2014/main" id="{82F335DB-8F34-9C6C-2E5A-85B4A2DB9473}"/>
              </a:ext>
            </a:extLst>
          </p:cNvPr>
          <p:cNvSpPr txBox="1"/>
          <p:nvPr/>
        </p:nvSpPr>
        <p:spPr>
          <a:xfrm>
            <a:off x="6567946" y="1947558"/>
            <a:ext cx="4785852" cy="22532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fontScale="92500" lnSpcReduction="10000"/>
          </a:bodyPr>
          <a:lstStyle>
            <a:defPPr>
              <a:defRPr lang="en-US"/>
            </a:defPPr>
            <a:lvl1pPr indent="0">
              <a:lnSpc>
                <a:spcPct val="90000"/>
              </a:lnSpc>
              <a:spcBef>
                <a:spcPts val="1000"/>
              </a:spcBef>
              <a:buFont typeface="Arial" panose="020B0604020202020204" pitchFamily="34" charset="0"/>
              <a:buNone/>
              <a:defRPr sz="2600">
                <a:solidFill>
                  <a:schemeClr val="bg1"/>
                </a:solidFill>
              </a:defRPr>
            </a:lvl1pPr>
            <a:lvl2pPr marL="685800" indent="-228600">
              <a:lnSpc>
                <a:spcPct val="90000"/>
              </a:lnSpc>
              <a:spcBef>
                <a:spcPts val="500"/>
              </a:spcBef>
              <a:buFont typeface="Arial" panose="020B0604020202020204" pitchFamily="34" charset="0"/>
              <a:buChar char="•"/>
              <a:defRPr sz="2400">
                <a:solidFill>
                  <a:schemeClr val="lt1"/>
                </a:solidFill>
              </a:defRPr>
            </a:lvl2pPr>
            <a:lvl3pPr marL="1143000" indent="-228600">
              <a:lnSpc>
                <a:spcPct val="90000"/>
              </a:lnSpc>
              <a:spcBef>
                <a:spcPts val="500"/>
              </a:spcBef>
              <a:buFont typeface="Arial" panose="020B0604020202020204" pitchFamily="34" charset="0"/>
              <a:buChar char="•"/>
              <a:defRPr sz="2000">
                <a:solidFill>
                  <a:schemeClr val="lt1"/>
                </a:solidFill>
              </a:defRPr>
            </a:lvl3pPr>
            <a:lvl4pPr marL="1600200" indent="-228600">
              <a:lnSpc>
                <a:spcPct val="90000"/>
              </a:lnSpc>
              <a:spcBef>
                <a:spcPts val="500"/>
              </a:spcBef>
              <a:buFont typeface="Arial" panose="020B0604020202020204" pitchFamily="34" charset="0"/>
              <a:buChar char="•"/>
              <a:defRPr>
                <a:solidFill>
                  <a:schemeClr val="lt1"/>
                </a:solidFill>
              </a:defRPr>
            </a:lvl4pPr>
            <a:lvl5pPr marL="2057400" indent="-228600">
              <a:lnSpc>
                <a:spcPct val="90000"/>
              </a:lnSpc>
              <a:spcBef>
                <a:spcPts val="500"/>
              </a:spcBef>
              <a:buFont typeface="Arial" panose="020B0604020202020204" pitchFamily="34" charset="0"/>
              <a:buChar char="•"/>
              <a:defRPr>
                <a:solidFill>
                  <a:schemeClr val="lt1"/>
                </a:solidFill>
              </a:defRPr>
            </a:lvl5pPr>
            <a:lvl6pPr marL="2514600" indent="-228600">
              <a:lnSpc>
                <a:spcPct val="90000"/>
              </a:lnSpc>
              <a:spcBef>
                <a:spcPts val="500"/>
              </a:spcBef>
              <a:buFont typeface="Arial" panose="020B0604020202020204" pitchFamily="34" charset="0"/>
              <a:buChar char="•"/>
              <a:defRPr>
                <a:solidFill>
                  <a:schemeClr val="lt1"/>
                </a:solidFill>
              </a:defRPr>
            </a:lvl6pPr>
            <a:lvl7pPr marL="2971800" indent="-228600">
              <a:lnSpc>
                <a:spcPct val="90000"/>
              </a:lnSpc>
              <a:spcBef>
                <a:spcPts val="500"/>
              </a:spcBef>
              <a:buFont typeface="Arial" panose="020B0604020202020204" pitchFamily="34" charset="0"/>
              <a:buChar char="•"/>
              <a:defRPr>
                <a:solidFill>
                  <a:schemeClr val="lt1"/>
                </a:solidFill>
              </a:defRPr>
            </a:lvl7pPr>
            <a:lvl8pPr marL="3429000" indent="-228600">
              <a:lnSpc>
                <a:spcPct val="90000"/>
              </a:lnSpc>
              <a:spcBef>
                <a:spcPts val="500"/>
              </a:spcBef>
              <a:buFont typeface="Arial" panose="020B0604020202020204" pitchFamily="34" charset="0"/>
              <a:buChar char="•"/>
              <a:defRPr>
                <a:solidFill>
                  <a:schemeClr val="lt1"/>
                </a:solidFill>
              </a:defRPr>
            </a:lvl8pPr>
            <a:lvl9pPr marL="3886200" indent="-228600">
              <a:lnSpc>
                <a:spcPct val="90000"/>
              </a:lnSpc>
              <a:spcBef>
                <a:spcPts val="500"/>
              </a:spcBef>
              <a:buFont typeface="Arial" panose="020B0604020202020204" pitchFamily="34" charset="0"/>
              <a:buChar char="•"/>
              <a:defRPr>
                <a:solidFill>
                  <a:schemeClr val="lt1"/>
                </a:solidFill>
              </a:defRPr>
            </a:lvl9pPr>
          </a:lstStyle>
          <a:p>
            <a:r>
              <a:rPr lang="en-US" sz="2400"/>
              <a:t>New goals don’t deliver new results. New lifestyles do. And a lifestyle is a process, not an outcome. For this reason, all of your energy should go into building better habits, not chasing better results.</a:t>
            </a:r>
          </a:p>
          <a:p>
            <a:pPr algn="r"/>
            <a:r>
              <a:rPr lang="en-US" sz="2400"/>
              <a:t>James Clear, Atomic Habits</a:t>
            </a:r>
          </a:p>
        </p:txBody>
      </p:sp>
      <p:sp>
        <p:nvSpPr>
          <p:cNvPr id="10" name="TextBox 9">
            <a:extLst>
              <a:ext uri="{FF2B5EF4-FFF2-40B4-BE49-F238E27FC236}">
                <a16:creationId xmlns:a16="http://schemas.microsoft.com/office/drawing/2014/main" id="{0E2B4E29-F830-DDE1-B957-F38F4768E9FB}"/>
              </a:ext>
            </a:extLst>
          </p:cNvPr>
          <p:cNvSpPr txBox="1"/>
          <p:nvPr/>
        </p:nvSpPr>
        <p:spPr>
          <a:xfrm>
            <a:off x="6567946" y="4347858"/>
            <a:ext cx="4785852" cy="11290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a:bodyPr>
          <a:lstStyle>
            <a:defPPr>
              <a:defRPr lang="en-US"/>
            </a:defPPr>
            <a:lvl1pPr indent="0">
              <a:lnSpc>
                <a:spcPct val="90000"/>
              </a:lnSpc>
              <a:spcBef>
                <a:spcPts val="1000"/>
              </a:spcBef>
              <a:buFont typeface="Arial" panose="020B0604020202020204" pitchFamily="34" charset="0"/>
              <a:buNone/>
              <a:defRPr sz="2600">
                <a:solidFill>
                  <a:schemeClr val="bg1"/>
                </a:solidFill>
              </a:defRPr>
            </a:lvl1pPr>
            <a:lvl2pPr marL="685800" indent="-228600">
              <a:lnSpc>
                <a:spcPct val="90000"/>
              </a:lnSpc>
              <a:spcBef>
                <a:spcPts val="500"/>
              </a:spcBef>
              <a:buFont typeface="Arial" panose="020B0604020202020204" pitchFamily="34" charset="0"/>
              <a:buChar char="•"/>
              <a:defRPr sz="2400">
                <a:solidFill>
                  <a:schemeClr val="lt1"/>
                </a:solidFill>
              </a:defRPr>
            </a:lvl2pPr>
            <a:lvl3pPr marL="1143000" indent="-228600">
              <a:lnSpc>
                <a:spcPct val="90000"/>
              </a:lnSpc>
              <a:spcBef>
                <a:spcPts val="500"/>
              </a:spcBef>
              <a:buFont typeface="Arial" panose="020B0604020202020204" pitchFamily="34" charset="0"/>
              <a:buChar char="•"/>
              <a:defRPr sz="2000">
                <a:solidFill>
                  <a:schemeClr val="lt1"/>
                </a:solidFill>
              </a:defRPr>
            </a:lvl3pPr>
            <a:lvl4pPr marL="1600200" indent="-228600">
              <a:lnSpc>
                <a:spcPct val="90000"/>
              </a:lnSpc>
              <a:spcBef>
                <a:spcPts val="500"/>
              </a:spcBef>
              <a:buFont typeface="Arial" panose="020B0604020202020204" pitchFamily="34" charset="0"/>
              <a:buChar char="•"/>
              <a:defRPr>
                <a:solidFill>
                  <a:schemeClr val="lt1"/>
                </a:solidFill>
              </a:defRPr>
            </a:lvl4pPr>
            <a:lvl5pPr marL="2057400" indent="-228600">
              <a:lnSpc>
                <a:spcPct val="90000"/>
              </a:lnSpc>
              <a:spcBef>
                <a:spcPts val="500"/>
              </a:spcBef>
              <a:buFont typeface="Arial" panose="020B0604020202020204" pitchFamily="34" charset="0"/>
              <a:buChar char="•"/>
              <a:defRPr>
                <a:solidFill>
                  <a:schemeClr val="lt1"/>
                </a:solidFill>
              </a:defRPr>
            </a:lvl5pPr>
            <a:lvl6pPr marL="2514600" indent="-228600">
              <a:lnSpc>
                <a:spcPct val="90000"/>
              </a:lnSpc>
              <a:spcBef>
                <a:spcPts val="500"/>
              </a:spcBef>
              <a:buFont typeface="Arial" panose="020B0604020202020204" pitchFamily="34" charset="0"/>
              <a:buChar char="•"/>
              <a:defRPr>
                <a:solidFill>
                  <a:schemeClr val="lt1"/>
                </a:solidFill>
              </a:defRPr>
            </a:lvl6pPr>
            <a:lvl7pPr marL="2971800" indent="-228600">
              <a:lnSpc>
                <a:spcPct val="90000"/>
              </a:lnSpc>
              <a:spcBef>
                <a:spcPts val="500"/>
              </a:spcBef>
              <a:buFont typeface="Arial" panose="020B0604020202020204" pitchFamily="34" charset="0"/>
              <a:buChar char="•"/>
              <a:defRPr>
                <a:solidFill>
                  <a:schemeClr val="lt1"/>
                </a:solidFill>
              </a:defRPr>
            </a:lvl7pPr>
            <a:lvl8pPr marL="3429000" indent="-228600">
              <a:lnSpc>
                <a:spcPct val="90000"/>
              </a:lnSpc>
              <a:spcBef>
                <a:spcPts val="500"/>
              </a:spcBef>
              <a:buFont typeface="Arial" panose="020B0604020202020204" pitchFamily="34" charset="0"/>
              <a:buChar char="•"/>
              <a:defRPr>
                <a:solidFill>
                  <a:schemeClr val="lt1"/>
                </a:solidFill>
              </a:defRPr>
            </a:lvl8pPr>
            <a:lvl9pPr marL="3886200" indent="-228600">
              <a:lnSpc>
                <a:spcPct val="90000"/>
              </a:lnSpc>
              <a:spcBef>
                <a:spcPts val="500"/>
              </a:spcBef>
              <a:buFont typeface="Arial" panose="020B0604020202020204" pitchFamily="34" charset="0"/>
              <a:buChar char="•"/>
              <a:defRPr>
                <a:solidFill>
                  <a:schemeClr val="lt1"/>
                </a:solidFill>
              </a:defRPr>
            </a:lvl9pPr>
          </a:lstStyle>
          <a:p>
            <a:r>
              <a:rPr lang="en-US" sz="2200"/>
              <a:t>Dig deep enough and any quote can make us better internal auditors. </a:t>
            </a:r>
          </a:p>
          <a:p>
            <a:pPr algn="r"/>
            <a:r>
              <a:rPr lang="en-US" sz="2200"/>
              <a:t>Mike Jacka</a:t>
            </a:r>
          </a:p>
        </p:txBody>
      </p:sp>
      <p:sp>
        <p:nvSpPr>
          <p:cNvPr id="5" name="Slide Number Placeholder 4">
            <a:extLst>
              <a:ext uri="{FF2B5EF4-FFF2-40B4-BE49-F238E27FC236}">
                <a16:creationId xmlns:a16="http://schemas.microsoft.com/office/drawing/2014/main" id="{875C4D54-3E5D-DD14-A7E0-5AA408ACF77C}"/>
              </a:ext>
            </a:extLst>
          </p:cNvPr>
          <p:cNvSpPr>
            <a:spLocks noGrp="1"/>
          </p:cNvSpPr>
          <p:nvPr>
            <p:ph type="sldNum" sz="quarter" idx="12"/>
          </p:nvPr>
        </p:nvSpPr>
        <p:spPr/>
        <p:txBody>
          <a:bodyPr/>
          <a:lstStyle/>
          <a:p>
            <a:fld id="{3AAA44ED-9197-814F-BA75-E2BCE3B496B8}" type="slidenum">
              <a:rPr lang="en-US" smtClean="0"/>
              <a:t>28</a:t>
            </a:fld>
            <a:endParaRPr lang="en-US"/>
          </a:p>
        </p:txBody>
      </p:sp>
    </p:spTree>
    <p:extLst>
      <p:ext uri="{BB962C8B-B14F-4D97-AF65-F5344CB8AC3E}">
        <p14:creationId xmlns:p14="http://schemas.microsoft.com/office/powerpoint/2010/main" val="18103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C3001C-5086-2AE8-3F7A-EF7CA33D2E4C}"/>
              </a:ext>
            </a:extLst>
          </p:cNvPr>
          <p:cNvSpPr>
            <a:spLocks noGrp="1"/>
          </p:cNvSpPr>
          <p:nvPr>
            <p:ph type="title"/>
          </p:nvPr>
        </p:nvSpPr>
        <p:spPr>
          <a:xfrm>
            <a:off x="838199" y="365125"/>
            <a:ext cx="10751573" cy="1325563"/>
          </a:xfrm>
        </p:spPr>
        <p:txBody>
          <a:bodyPr anchor="ctr">
            <a:normAutofit/>
          </a:bodyPr>
          <a:lstStyle/>
          <a:p>
            <a:r>
              <a:rPr lang="en-US"/>
              <a:t>The Art &amp; Science of Audit Plan Management</a:t>
            </a:r>
          </a:p>
        </p:txBody>
      </p:sp>
      <p:pic>
        <p:nvPicPr>
          <p:cNvPr id="9" name="Picture 8" descr="A digital balance scale using circles">
            <a:extLst>
              <a:ext uri="{FF2B5EF4-FFF2-40B4-BE49-F238E27FC236}">
                <a16:creationId xmlns:a16="http://schemas.microsoft.com/office/drawing/2014/main" id="{F8047EDA-EA69-FCFB-2F08-59420F96C09C}"/>
              </a:ext>
            </a:extLst>
          </p:cNvPr>
          <p:cNvPicPr>
            <a:picLocks noChangeAspect="1"/>
          </p:cNvPicPr>
          <p:nvPr/>
        </p:nvPicPr>
        <p:blipFill>
          <a:blip r:embed="rId2"/>
          <a:srcRect l="9438" t="-1" r="6516" b="2"/>
          <a:stretch>
            <a:fillRect/>
          </a:stretch>
        </p:blipFill>
        <p:spPr>
          <a:xfrm>
            <a:off x="838200" y="1609315"/>
            <a:ext cx="5869858" cy="4351338"/>
          </a:xfrm>
          <a:prstGeom prst="rect">
            <a:avLst/>
          </a:prstGeom>
          <a:noFill/>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09FFB50A-6560-F1E5-6E35-B00223DB7745}"/>
              </a:ext>
            </a:extLst>
          </p:cNvPr>
          <p:cNvSpPr>
            <a:spLocks noGrp="1"/>
          </p:cNvSpPr>
          <p:nvPr>
            <p:ph sz="half" idx="2"/>
          </p:nvPr>
        </p:nvSpPr>
        <p:spPr>
          <a:xfrm>
            <a:off x="7010401" y="1960363"/>
            <a:ext cx="4579372" cy="3649241"/>
          </a:xfrm>
        </p:spPr>
        <p:txBody>
          <a:bodyPr>
            <a:normAutofit/>
          </a:bodyPr>
          <a:lstStyle/>
          <a:p>
            <a:pPr>
              <a:spcAft>
                <a:spcPts val="600"/>
              </a:spcAft>
              <a:buClr>
                <a:schemeClr val="accent3"/>
              </a:buClr>
            </a:pPr>
            <a:r>
              <a:rPr lang="en-US" sz="2600" dirty="0"/>
              <a:t>Know your team’s capacity</a:t>
            </a:r>
          </a:p>
          <a:p>
            <a:pPr>
              <a:spcAft>
                <a:spcPts val="600"/>
              </a:spcAft>
              <a:buClr>
                <a:schemeClr val="accent3"/>
              </a:buClr>
            </a:pPr>
            <a:r>
              <a:rPr lang="en-US" sz="2600" dirty="0"/>
              <a:t>Be prepared to be surprised (aka have a strong ‘b’ list)</a:t>
            </a:r>
          </a:p>
          <a:p>
            <a:pPr>
              <a:spcAft>
                <a:spcPts val="600"/>
              </a:spcAft>
              <a:buClr>
                <a:schemeClr val="accent3"/>
              </a:buClr>
            </a:pPr>
            <a:r>
              <a:rPr lang="en-US" sz="2600" dirty="0"/>
              <a:t>Account for the unexpected</a:t>
            </a:r>
          </a:p>
          <a:p>
            <a:pPr>
              <a:spcAft>
                <a:spcPts val="600"/>
              </a:spcAft>
              <a:buClr>
                <a:schemeClr val="accent3"/>
              </a:buClr>
            </a:pPr>
            <a:r>
              <a:rPr lang="en-US" sz="2600" dirty="0"/>
              <a:t>Project and reflect</a:t>
            </a:r>
          </a:p>
          <a:p>
            <a:pPr>
              <a:spcAft>
                <a:spcPts val="600"/>
              </a:spcAft>
              <a:buClr>
                <a:schemeClr val="accent3"/>
              </a:buClr>
            </a:pPr>
            <a:r>
              <a:rPr lang="en-US" sz="2600" dirty="0"/>
              <a:t>Define and visualize success</a:t>
            </a:r>
          </a:p>
          <a:p>
            <a:pPr>
              <a:spcAft>
                <a:spcPts val="600"/>
              </a:spcAft>
              <a:buClr>
                <a:schemeClr val="accent3"/>
              </a:buClr>
            </a:pPr>
            <a:r>
              <a:rPr lang="en-US" sz="2600" dirty="0"/>
              <a:t>Monitor and communicate</a:t>
            </a:r>
          </a:p>
        </p:txBody>
      </p:sp>
      <p:sp>
        <p:nvSpPr>
          <p:cNvPr id="4" name="Slide Number Placeholder 3">
            <a:extLst>
              <a:ext uri="{FF2B5EF4-FFF2-40B4-BE49-F238E27FC236}">
                <a16:creationId xmlns:a16="http://schemas.microsoft.com/office/drawing/2014/main" id="{239F4314-AEF5-32FD-4866-C090F167733C}"/>
              </a:ext>
            </a:extLst>
          </p:cNvPr>
          <p:cNvSpPr>
            <a:spLocks noGrp="1"/>
          </p:cNvSpPr>
          <p:nvPr>
            <p:ph type="sldNum" sz="quarter" idx="12"/>
          </p:nvPr>
        </p:nvSpPr>
        <p:spPr/>
        <p:txBody>
          <a:bodyPr/>
          <a:lstStyle/>
          <a:p>
            <a:fld id="{3AAA44ED-9197-814F-BA75-E2BCE3B496B8}" type="slidenum">
              <a:rPr lang="en-US" smtClean="0"/>
              <a:t>29</a:t>
            </a:fld>
            <a:endParaRPr lang="en-US"/>
          </a:p>
        </p:txBody>
      </p:sp>
    </p:spTree>
    <p:extLst>
      <p:ext uri="{BB962C8B-B14F-4D97-AF65-F5344CB8AC3E}">
        <p14:creationId xmlns:p14="http://schemas.microsoft.com/office/powerpoint/2010/main" val="301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6F1-B560-7694-EEB2-814D528CDC34}"/>
              </a:ext>
            </a:extLst>
          </p:cNvPr>
          <p:cNvSpPr>
            <a:spLocks noGrp="1"/>
          </p:cNvSpPr>
          <p:nvPr>
            <p:ph type="title"/>
          </p:nvPr>
        </p:nvSpPr>
        <p:spPr/>
        <p:txBody>
          <a:bodyPr/>
          <a:lstStyle/>
          <a:p>
            <a:r>
              <a:rPr lang="en-US"/>
              <a:t>Start With (Y)OUR Why</a:t>
            </a:r>
          </a:p>
        </p:txBody>
      </p:sp>
      <p:sp>
        <p:nvSpPr>
          <p:cNvPr id="3" name="Content Placeholder 2">
            <a:extLst>
              <a:ext uri="{FF2B5EF4-FFF2-40B4-BE49-F238E27FC236}">
                <a16:creationId xmlns:a16="http://schemas.microsoft.com/office/drawing/2014/main" id="{09B7F28C-CA5F-2CA7-F70C-30776EB39A37}"/>
              </a:ext>
            </a:extLst>
          </p:cNvPr>
          <p:cNvSpPr>
            <a:spLocks noGrp="1"/>
          </p:cNvSpPr>
          <p:nvPr>
            <p:ph idx="1"/>
          </p:nvPr>
        </p:nvSpPr>
        <p:spPr/>
        <p:txBody>
          <a:bodyPr vert="horz" lIns="91440" tIns="45720" rIns="91440" bIns="45720" rtlCol="0" anchor="t">
            <a:normAutofit/>
          </a:bodyPr>
          <a:lstStyle/>
          <a:p>
            <a:pPr>
              <a:buClr>
                <a:schemeClr val="accent3"/>
              </a:buClr>
            </a:pPr>
            <a:r>
              <a:rPr lang="en-US" sz="3200" dirty="0"/>
              <a:t>Set your intention for the session</a:t>
            </a:r>
          </a:p>
          <a:p>
            <a:pPr>
              <a:buClr>
                <a:schemeClr val="accent3"/>
              </a:buClr>
            </a:pPr>
            <a:endParaRPr lang="en-US" sz="3200" dirty="0"/>
          </a:p>
          <a:p>
            <a:pPr>
              <a:buClr>
                <a:schemeClr val="accent3"/>
              </a:buClr>
            </a:pPr>
            <a:r>
              <a:rPr lang="en-US" sz="3200"/>
              <a:t>Understand how to position yourself to become a CAE</a:t>
            </a:r>
            <a:br>
              <a:rPr lang="en-US" sz="3200"/>
            </a:br>
            <a:endParaRPr lang="en-US" sz="3200"/>
          </a:p>
          <a:p>
            <a:pPr>
              <a:buClr>
                <a:schemeClr val="accent3"/>
              </a:buClr>
            </a:pPr>
            <a:r>
              <a:rPr lang="en-US" sz="3200"/>
              <a:t>What to consider when you get the job to not only survive but thrive – practical tips and insights</a:t>
            </a:r>
          </a:p>
          <a:p>
            <a:pPr>
              <a:buClr>
                <a:schemeClr val="accent3"/>
              </a:buClr>
            </a:pPr>
            <a:endParaRPr lang="en-US" sz="3200"/>
          </a:p>
          <a:p>
            <a:pPr>
              <a:buClr>
                <a:schemeClr val="accent3"/>
              </a:buClr>
            </a:pPr>
            <a:r>
              <a:rPr lang="en-US" sz="3200"/>
              <a:t>Other?</a:t>
            </a:r>
          </a:p>
        </p:txBody>
      </p:sp>
      <p:sp>
        <p:nvSpPr>
          <p:cNvPr id="6" name="Slide Number Placeholder 5">
            <a:extLst>
              <a:ext uri="{FF2B5EF4-FFF2-40B4-BE49-F238E27FC236}">
                <a16:creationId xmlns:a16="http://schemas.microsoft.com/office/drawing/2014/main" id="{48F939C7-E9A1-E5FE-9639-026EFCC5BB6A}"/>
              </a:ext>
            </a:extLst>
          </p:cNvPr>
          <p:cNvSpPr>
            <a:spLocks noGrp="1"/>
          </p:cNvSpPr>
          <p:nvPr>
            <p:ph type="sldNum" sz="quarter" idx="12"/>
          </p:nvPr>
        </p:nvSpPr>
        <p:spPr/>
        <p:txBody>
          <a:bodyPr/>
          <a:lstStyle/>
          <a:p>
            <a:fld id="{3AAA44ED-9197-814F-BA75-E2BCE3B496B8}" type="slidenum">
              <a:rPr lang="en-US" smtClean="0"/>
              <a:t>3</a:t>
            </a:fld>
            <a:endParaRPr lang="en-US"/>
          </a:p>
        </p:txBody>
      </p:sp>
    </p:spTree>
    <p:extLst>
      <p:ext uri="{BB962C8B-B14F-4D97-AF65-F5344CB8AC3E}">
        <p14:creationId xmlns:p14="http://schemas.microsoft.com/office/powerpoint/2010/main" val="2731156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DEB89-ECD8-2BD2-E22D-DB78F1EFC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35127-DD34-D670-000A-784411C682BD}"/>
              </a:ext>
            </a:extLst>
          </p:cNvPr>
          <p:cNvSpPr>
            <a:spLocks noGrp="1"/>
          </p:cNvSpPr>
          <p:nvPr>
            <p:ph type="title"/>
          </p:nvPr>
        </p:nvSpPr>
        <p:spPr/>
        <p:txBody>
          <a:bodyPr/>
          <a:lstStyle/>
          <a:p>
            <a:r>
              <a:rPr lang="en-US"/>
              <a:t>Lead Through Ambiguity</a:t>
            </a:r>
          </a:p>
        </p:txBody>
      </p:sp>
      <p:sp>
        <p:nvSpPr>
          <p:cNvPr id="3" name="Text Placeholder 2">
            <a:extLst>
              <a:ext uri="{FF2B5EF4-FFF2-40B4-BE49-F238E27FC236}">
                <a16:creationId xmlns:a16="http://schemas.microsoft.com/office/drawing/2014/main" id="{D6194E92-7B51-1C7D-79A4-140B0E5F6E0F}"/>
              </a:ext>
            </a:extLst>
          </p:cNvPr>
          <p:cNvSpPr>
            <a:spLocks noGrp="1"/>
          </p:cNvSpPr>
          <p:nvPr>
            <p:ph type="body" idx="1"/>
          </p:nvPr>
        </p:nvSpPr>
        <p:spPr/>
        <p:txBody>
          <a:bodyPr/>
          <a:lstStyle/>
          <a:p>
            <a:r>
              <a:rPr lang="en-US"/>
              <a:t>Navigate the future of the profession, plan strategically, and maintain relevance as a trusted advisor</a:t>
            </a:r>
          </a:p>
        </p:txBody>
      </p:sp>
      <p:sp>
        <p:nvSpPr>
          <p:cNvPr id="6" name="Slide Number Placeholder 5">
            <a:extLst>
              <a:ext uri="{FF2B5EF4-FFF2-40B4-BE49-F238E27FC236}">
                <a16:creationId xmlns:a16="http://schemas.microsoft.com/office/drawing/2014/main" id="{B6CFC944-E432-B3A3-F70E-D7A7E83566D7}"/>
              </a:ext>
            </a:extLst>
          </p:cNvPr>
          <p:cNvSpPr>
            <a:spLocks noGrp="1"/>
          </p:cNvSpPr>
          <p:nvPr>
            <p:ph type="sldNum" sz="quarter" idx="12"/>
          </p:nvPr>
        </p:nvSpPr>
        <p:spPr/>
        <p:txBody>
          <a:bodyPr/>
          <a:lstStyle/>
          <a:p>
            <a:fld id="{3AAA44ED-9197-814F-BA75-E2BCE3B496B8}" type="slidenum">
              <a:rPr lang="en-US" smtClean="0"/>
              <a:t>30</a:t>
            </a:fld>
            <a:endParaRPr lang="en-US"/>
          </a:p>
        </p:txBody>
      </p:sp>
    </p:spTree>
    <p:extLst>
      <p:ext uri="{BB962C8B-B14F-4D97-AF65-F5344CB8AC3E}">
        <p14:creationId xmlns:p14="http://schemas.microsoft.com/office/powerpoint/2010/main" val="1430708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5946-88A2-0E98-EACE-743B13DBF462}"/>
              </a:ext>
            </a:extLst>
          </p:cNvPr>
          <p:cNvSpPr>
            <a:spLocks noGrp="1"/>
          </p:cNvSpPr>
          <p:nvPr>
            <p:ph type="title"/>
          </p:nvPr>
        </p:nvSpPr>
        <p:spPr>
          <a:xfrm>
            <a:off x="838200" y="365126"/>
            <a:ext cx="10515600" cy="771466"/>
          </a:xfrm>
        </p:spPr>
        <p:txBody>
          <a:bodyPr/>
          <a:lstStyle/>
          <a:p>
            <a:r>
              <a:rPr lang="en-US"/>
              <a:t>Other “Top 3 Challenges”</a:t>
            </a:r>
          </a:p>
        </p:txBody>
      </p:sp>
      <p:sp>
        <p:nvSpPr>
          <p:cNvPr id="3" name="Content Placeholder 2">
            <a:extLst>
              <a:ext uri="{FF2B5EF4-FFF2-40B4-BE49-F238E27FC236}">
                <a16:creationId xmlns:a16="http://schemas.microsoft.com/office/drawing/2014/main" id="{9B01F15F-9DE3-7CDF-321B-971DDFA4D49C}"/>
              </a:ext>
            </a:extLst>
          </p:cNvPr>
          <p:cNvSpPr>
            <a:spLocks noGrp="1"/>
          </p:cNvSpPr>
          <p:nvPr>
            <p:ph idx="1"/>
          </p:nvPr>
        </p:nvSpPr>
        <p:spPr>
          <a:xfrm>
            <a:off x="838200" y="1486968"/>
            <a:ext cx="10515600" cy="4689995"/>
          </a:xfrm>
        </p:spPr>
        <p:txBody>
          <a:bodyPr>
            <a:normAutofit lnSpcReduction="10000"/>
          </a:bodyPr>
          <a:lstStyle/>
          <a:p>
            <a:pPr marL="457200" indent="-457200">
              <a:buClr>
                <a:schemeClr val="accent3"/>
              </a:buClr>
              <a:buFont typeface="+mj-lt"/>
              <a:buAutoNum type="arabicPeriod"/>
            </a:pPr>
            <a:r>
              <a:rPr lang="en-US" sz="2200" dirty="0"/>
              <a:t>“Getting to know my staff”</a:t>
            </a:r>
          </a:p>
          <a:p>
            <a:pPr marL="457200" indent="-457200">
              <a:buClr>
                <a:schemeClr val="accent3"/>
              </a:buClr>
              <a:buFont typeface="+mj-lt"/>
              <a:buAutoNum type="arabicPeriod"/>
            </a:pPr>
            <a:r>
              <a:rPr lang="en-US" sz="2200" dirty="0"/>
              <a:t>“Getting the board to understand internal audit”</a:t>
            </a:r>
          </a:p>
          <a:p>
            <a:pPr marL="457200" indent="-457200">
              <a:buClr>
                <a:schemeClr val="accent3"/>
              </a:buClr>
              <a:buFont typeface="+mj-lt"/>
              <a:buAutoNum type="arabicPeriod"/>
            </a:pPr>
            <a:r>
              <a:rPr lang="en-US" sz="2200" dirty="0"/>
              <a:t>“The demands on my time”</a:t>
            </a:r>
          </a:p>
          <a:p>
            <a:pPr marL="457200" indent="-457200">
              <a:buClr>
                <a:schemeClr val="accent3"/>
              </a:buClr>
              <a:buFont typeface="+mj-lt"/>
              <a:buAutoNum type="arabicPeriod"/>
            </a:pPr>
            <a:r>
              <a:rPr lang="en-US" sz="2200" dirty="0"/>
              <a:t>“Competing stakeholders’ expectations”</a:t>
            </a:r>
          </a:p>
          <a:p>
            <a:pPr marL="457200" indent="-457200">
              <a:buClr>
                <a:schemeClr val="accent3"/>
              </a:buClr>
              <a:buFont typeface="+mj-lt"/>
              <a:buAutoNum type="arabicPeriod"/>
            </a:pPr>
            <a:r>
              <a:rPr lang="en-US" sz="2200" dirty="0"/>
              <a:t>“Taking over in a downsizing environment”</a:t>
            </a:r>
          </a:p>
          <a:p>
            <a:pPr marL="457200" indent="-457200">
              <a:buClr>
                <a:schemeClr val="accent3"/>
              </a:buClr>
              <a:buFont typeface="+mj-lt"/>
              <a:buAutoNum type="arabicPeriod"/>
            </a:pPr>
            <a:r>
              <a:rPr lang="en-US" sz="2200" dirty="0"/>
              <a:t>“Transaction to an executive role”</a:t>
            </a:r>
          </a:p>
          <a:p>
            <a:pPr marL="457200" indent="-457200">
              <a:buClr>
                <a:schemeClr val="accent3"/>
              </a:buClr>
              <a:buFont typeface="+mj-lt"/>
              <a:buAutoNum type="arabicPeriod"/>
            </a:pPr>
            <a:r>
              <a:rPr lang="en-US" sz="2200" dirty="0"/>
              <a:t>“Access to information”</a:t>
            </a:r>
          </a:p>
          <a:p>
            <a:pPr marL="457200" indent="-457200">
              <a:buClr>
                <a:schemeClr val="accent3"/>
              </a:buClr>
              <a:buFont typeface="+mj-lt"/>
              <a:buAutoNum type="arabicPeriod"/>
            </a:pPr>
            <a:r>
              <a:rPr lang="en-US" sz="2200" dirty="0"/>
              <a:t>“Incorporating professional standards, including no charter or prior quality assurance review”</a:t>
            </a:r>
          </a:p>
          <a:p>
            <a:pPr marL="457200" indent="-457200">
              <a:buClr>
                <a:schemeClr val="accent3"/>
              </a:buClr>
              <a:buFont typeface="+mj-lt"/>
              <a:buAutoNum type="arabicPeriod"/>
            </a:pPr>
            <a:r>
              <a:rPr lang="en-US" sz="2200" dirty="0"/>
              <a:t>“Hiring and salary challenges”</a:t>
            </a:r>
          </a:p>
          <a:p>
            <a:pPr marL="457200" indent="-457200">
              <a:buClr>
                <a:schemeClr val="accent3"/>
              </a:buClr>
              <a:buFont typeface="+mj-lt"/>
              <a:buAutoNum type="arabicPeriod"/>
            </a:pPr>
            <a:r>
              <a:rPr lang="en-US" sz="2200" dirty="0"/>
              <a:t>“Stepping into a Workday ERP implementation”</a:t>
            </a:r>
          </a:p>
          <a:p>
            <a:pPr marL="457200" indent="-457200">
              <a:buClr>
                <a:schemeClr val="accent3"/>
              </a:buClr>
              <a:buFont typeface="+mj-lt"/>
              <a:buAutoNum type="arabicPeriod"/>
            </a:pPr>
            <a:r>
              <a:rPr lang="en-US" sz="2200" dirty="0"/>
              <a:t>“The previous CAE was still on campus and well respected”</a:t>
            </a:r>
          </a:p>
          <a:p>
            <a:pPr marL="0" indent="0">
              <a:buNone/>
            </a:pPr>
            <a:endParaRPr lang="en-US" dirty="0"/>
          </a:p>
          <a:p>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2A3E349C-B4DC-6D8D-E5B5-57E2EC5A4A45}"/>
              </a:ext>
            </a:extLst>
          </p:cNvPr>
          <p:cNvSpPr>
            <a:spLocks noGrp="1"/>
          </p:cNvSpPr>
          <p:nvPr>
            <p:ph type="sldNum" sz="quarter" idx="12"/>
          </p:nvPr>
        </p:nvSpPr>
        <p:spPr/>
        <p:txBody>
          <a:bodyPr/>
          <a:lstStyle/>
          <a:p>
            <a:fld id="{3AAA44ED-9197-814F-BA75-E2BCE3B496B8}" type="slidenum">
              <a:rPr lang="en-US" smtClean="0"/>
              <a:t>31</a:t>
            </a:fld>
            <a:endParaRPr lang="en-US"/>
          </a:p>
        </p:txBody>
      </p:sp>
    </p:spTree>
    <p:extLst>
      <p:ext uri="{BB962C8B-B14F-4D97-AF65-F5344CB8AC3E}">
        <p14:creationId xmlns:p14="http://schemas.microsoft.com/office/powerpoint/2010/main" val="385567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DEB89-ECD8-2BD2-E22D-DB78F1EFC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35127-DD34-D670-000A-784411C682BD}"/>
              </a:ext>
            </a:extLst>
          </p:cNvPr>
          <p:cNvSpPr>
            <a:spLocks noGrp="1"/>
          </p:cNvSpPr>
          <p:nvPr>
            <p:ph type="title"/>
          </p:nvPr>
        </p:nvSpPr>
        <p:spPr>
          <a:xfrm>
            <a:off x="838200" y="365125"/>
            <a:ext cx="10515600" cy="873125"/>
          </a:xfrm>
        </p:spPr>
        <p:txBody>
          <a:bodyPr>
            <a:normAutofit/>
          </a:bodyPr>
          <a:lstStyle/>
          <a:p>
            <a:r>
              <a:rPr lang="en-US"/>
              <a:t>Internal Audit &amp; Beyond</a:t>
            </a:r>
          </a:p>
        </p:txBody>
      </p:sp>
      <p:sp>
        <p:nvSpPr>
          <p:cNvPr id="3" name="Text Placeholder 2">
            <a:extLst>
              <a:ext uri="{FF2B5EF4-FFF2-40B4-BE49-F238E27FC236}">
                <a16:creationId xmlns:a16="http://schemas.microsoft.com/office/drawing/2014/main" id="{D6194E92-7B51-1C7D-79A4-140B0E5F6E0F}"/>
              </a:ext>
            </a:extLst>
          </p:cNvPr>
          <p:cNvSpPr>
            <a:spLocks noGrp="1"/>
          </p:cNvSpPr>
          <p:nvPr>
            <p:ph idx="1"/>
          </p:nvPr>
        </p:nvSpPr>
        <p:spPr>
          <a:xfrm>
            <a:off x="838200" y="1400175"/>
            <a:ext cx="10515600" cy="4776788"/>
          </a:xfrm>
        </p:spPr>
        <p:txBody>
          <a:bodyPr vert="horz" lIns="91440" tIns="45720" rIns="91440" bIns="45720" rtlCol="0" anchor="t">
            <a:normAutofit/>
          </a:bodyPr>
          <a:lstStyle/>
          <a:p>
            <a:pPr>
              <a:spcAft>
                <a:spcPts val="600"/>
              </a:spcAft>
              <a:buClr>
                <a:schemeClr val="accent3"/>
              </a:buClr>
            </a:pPr>
            <a:r>
              <a:rPr lang="en-US" b="1" dirty="0"/>
              <a:t>Higher </a:t>
            </a:r>
            <a:r>
              <a:rPr lang="en-US" sz="2600" b="1" dirty="0"/>
              <a:t>Education in flux: </a:t>
            </a:r>
            <a:r>
              <a:rPr lang="en-US" sz="2600" dirty="0"/>
              <a:t>reputational, demographic, and financial challenges</a:t>
            </a:r>
          </a:p>
          <a:p>
            <a:pPr>
              <a:spcAft>
                <a:spcPts val="600"/>
              </a:spcAft>
              <a:buClr>
                <a:schemeClr val="accent3"/>
              </a:buClr>
            </a:pPr>
            <a:r>
              <a:rPr lang="en-US" sz="2600" b="1" dirty="0"/>
              <a:t>NCAA new paradigm: </a:t>
            </a:r>
            <a:r>
              <a:rPr lang="en-US" sz="2600" dirty="0"/>
              <a:t>impact of changes in college athletics</a:t>
            </a:r>
          </a:p>
          <a:p>
            <a:pPr>
              <a:spcAft>
                <a:spcPts val="600"/>
              </a:spcAft>
              <a:buClr>
                <a:schemeClr val="accent3"/>
              </a:buClr>
            </a:pPr>
            <a:r>
              <a:rPr lang="en-US" sz="2600" b="1" dirty="0"/>
              <a:t>Future of internal audit: </a:t>
            </a:r>
            <a:r>
              <a:rPr lang="en-US" sz="2600" dirty="0"/>
              <a:t>new IIA Standards, management expectations and willingness to invest and support</a:t>
            </a:r>
          </a:p>
          <a:p>
            <a:pPr>
              <a:spcAft>
                <a:spcPts val="600"/>
              </a:spcAft>
              <a:buClr>
                <a:schemeClr val="accent3"/>
              </a:buClr>
            </a:pPr>
            <a:r>
              <a:rPr lang="en-US" sz="2600" b="1" dirty="0"/>
              <a:t>Value proposition: </a:t>
            </a:r>
            <a:r>
              <a:rPr lang="en-US" sz="2600" dirty="0"/>
              <a:t>promoting and extending the value of internal audit beyond "organizational police"</a:t>
            </a:r>
          </a:p>
          <a:p>
            <a:pPr>
              <a:spcAft>
                <a:spcPts val="600"/>
              </a:spcAft>
              <a:buClr>
                <a:schemeClr val="accent3"/>
              </a:buClr>
            </a:pPr>
            <a:r>
              <a:rPr lang="en-US" sz="2600" b="1" dirty="0"/>
              <a:t>Blurred lines: </a:t>
            </a:r>
            <a:r>
              <a:rPr lang="en-US" sz="2600" dirty="0"/>
              <a:t>reporting structure and consolidation of the “Three Lines”</a:t>
            </a:r>
          </a:p>
          <a:p>
            <a:pPr>
              <a:spcAft>
                <a:spcPts val="600"/>
              </a:spcAft>
              <a:buClr>
                <a:schemeClr val="accent3"/>
              </a:buClr>
            </a:pPr>
            <a:r>
              <a:rPr lang="en-US" b="1" dirty="0"/>
              <a:t>Aligned assurance: </a:t>
            </a:r>
            <a:r>
              <a:rPr lang="en-US" dirty="0"/>
              <a:t>intersection of ERM, compliance, and audit</a:t>
            </a:r>
          </a:p>
        </p:txBody>
      </p:sp>
      <p:sp>
        <p:nvSpPr>
          <p:cNvPr id="6" name="Slide Number Placeholder 5">
            <a:extLst>
              <a:ext uri="{FF2B5EF4-FFF2-40B4-BE49-F238E27FC236}">
                <a16:creationId xmlns:a16="http://schemas.microsoft.com/office/drawing/2014/main" id="{7FD88709-65C6-1E6F-4324-5DE1F838E741}"/>
              </a:ext>
            </a:extLst>
          </p:cNvPr>
          <p:cNvSpPr>
            <a:spLocks noGrp="1"/>
          </p:cNvSpPr>
          <p:nvPr>
            <p:ph type="sldNum" sz="quarter" idx="12"/>
          </p:nvPr>
        </p:nvSpPr>
        <p:spPr/>
        <p:txBody>
          <a:bodyPr/>
          <a:lstStyle/>
          <a:p>
            <a:fld id="{3AAA44ED-9197-814F-BA75-E2BCE3B496B8}" type="slidenum">
              <a:rPr lang="en-US" smtClean="0"/>
              <a:t>32</a:t>
            </a:fld>
            <a:endParaRPr lang="en-US"/>
          </a:p>
        </p:txBody>
      </p:sp>
    </p:spTree>
    <p:extLst>
      <p:ext uri="{BB962C8B-B14F-4D97-AF65-F5344CB8AC3E}">
        <p14:creationId xmlns:p14="http://schemas.microsoft.com/office/powerpoint/2010/main" val="4267062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6261D-99F3-DC79-599B-F026214DF10F}"/>
              </a:ext>
            </a:extLst>
          </p:cNvPr>
          <p:cNvSpPr>
            <a:spLocks noGrp="1"/>
          </p:cNvSpPr>
          <p:nvPr>
            <p:ph type="title"/>
          </p:nvPr>
        </p:nvSpPr>
        <p:spPr>
          <a:xfrm>
            <a:off x="838200" y="365125"/>
            <a:ext cx="10515600" cy="865469"/>
          </a:xfrm>
        </p:spPr>
        <p:txBody>
          <a:bodyPr/>
          <a:lstStyle/>
          <a:p>
            <a:r>
              <a:rPr lang="en-US"/>
              <a:t>What Got You Here Won’t Get You There</a:t>
            </a:r>
          </a:p>
        </p:txBody>
      </p:sp>
      <p:sp>
        <p:nvSpPr>
          <p:cNvPr id="7" name="Content Placeholder 6">
            <a:extLst>
              <a:ext uri="{FF2B5EF4-FFF2-40B4-BE49-F238E27FC236}">
                <a16:creationId xmlns:a16="http://schemas.microsoft.com/office/drawing/2014/main" id="{3DC20958-F6B9-433C-E390-2147075FA63B}"/>
              </a:ext>
            </a:extLst>
          </p:cNvPr>
          <p:cNvSpPr>
            <a:spLocks noGrp="1"/>
          </p:cNvSpPr>
          <p:nvPr>
            <p:ph sz="half" idx="2"/>
          </p:nvPr>
        </p:nvSpPr>
        <p:spPr>
          <a:xfrm>
            <a:off x="838200" y="1732215"/>
            <a:ext cx="10515600" cy="4230435"/>
          </a:xfrm>
        </p:spPr>
        <p:txBody>
          <a:bodyPr vert="horz" lIns="91440" tIns="45720" rIns="91440" bIns="45720" rtlCol="0" anchor="t">
            <a:normAutofit/>
          </a:bodyPr>
          <a:lstStyle/>
          <a:p>
            <a:pPr>
              <a:spcAft>
                <a:spcPts val="600"/>
              </a:spcAft>
              <a:buClr>
                <a:schemeClr val="accent3"/>
              </a:buClr>
            </a:pPr>
            <a:r>
              <a:rPr lang="en-US" sz="2600" dirty="0"/>
              <a:t>Curate a cross-disciplinary toolkit by learning outside your domain. Diversify your cognitive portfolio.</a:t>
            </a:r>
          </a:p>
          <a:p>
            <a:pPr>
              <a:spcAft>
                <a:spcPts val="600"/>
              </a:spcAft>
              <a:buClr>
                <a:schemeClr val="accent3"/>
              </a:buClr>
            </a:pPr>
            <a:r>
              <a:rPr lang="en-US" sz="2600" dirty="0"/>
              <a:t>Practice pattern recognition by identifying echoes across industries. What works in retail might inspire something in healthcare.</a:t>
            </a:r>
          </a:p>
          <a:p>
            <a:pPr>
              <a:spcAft>
                <a:spcPts val="600"/>
              </a:spcAft>
              <a:buClr>
                <a:schemeClr val="accent3"/>
              </a:buClr>
            </a:pPr>
            <a:r>
              <a:rPr lang="en-US" sz="2600" dirty="0"/>
              <a:t>Use AI as an amplifier, not a crutch. Let automation handle the narrow tasks, while you focus on big-picture thinking.</a:t>
            </a:r>
          </a:p>
          <a:p>
            <a:pPr>
              <a:spcAft>
                <a:spcPts val="600"/>
              </a:spcAft>
              <a:buClr>
                <a:schemeClr val="accent3"/>
              </a:buClr>
            </a:pPr>
            <a:r>
              <a:rPr lang="en-US" sz="2600" dirty="0"/>
              <a:t>Tell a story that makes sense. Frame your broad background as a narrative of adaptability, strategic thinking and value creation.</a:t>
            </a:r>
          </a:p>
          <a:p>
            <a:pPr marL="0" indent="0">
              <a:buNone/>
            </a:pPr>
            <a:endParaRPr lang="en-US" sz="2400" dirty="0"/>
          </a:p>
          <a:p>
            <a:pPr marL="0" indent="0">
              <a:buNone/>
            </a:pPr>
            <a:endParaRPr lang="en-US" sz="1600" dirty="0"/>
          </a:p>
        </p:txBody>
      </p:sp>
      <p:sp>
        <p:nvSpPr>
          <p:cNvPr id="4" name="Slide Number Placeholder 3">
            <a:extLst>
              <a:ext uri="{FF2B5EF4-FFF2-40B4-BE49-F238E27FC236}">
                <a16:creationId xmlns:a16="http://schemas.microsoft.com/office/drawing/2014/main" id="{F0B63ADA-54C5-AAE2-5351-3D1540F45CAB}"/>
              </a:ext>
            </a:extLst>
          </p:cNvPr>
          <p:cNvSpPr>
            <a:spLocks noGrp="1"/>
          </p:cNvSpPr>
          <p:nvPr>
            <p:ph type="sldNum" sz="quarter" idx="12"/>
          </p:nvPr>
        </p:nvSpPr>
        <p:spPr/>
        <p:txBody>
          <a:bodyPr/>
          <a:lstStyle/>
          <a:p>
            <a:fld id="{3AAA44ED-9197-814F-BA75-E2BCE3B496B8}" type="slidenum">
              <a:rPr lang="en-US" smtClean="0"/>
              <a:t>33</a:t>
            </a:fld>
            <a:endParaRPr lang="en-US"/>
          </a:p>
        </p:txBody>
      </p:sp>
    </p:spTree>
    <p:extLst>
      <p:ext uri="{BB962C8B-B14F-4D97-AF65-F5344CB8AC3E}">
        <p14:creationId xmlns:p14="http://schemas.microsoft.com/office/powerpoint/2010/main" val="3258244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62AB-D879-1E53-2FFE-BCE953799CBA}"/>
              </a:ext>
            </a:extLst>
          </p:cNvPr>
          <p:cNvSpPr>
            <a:spLocks noGrp="1"/>
          </p:cNvSpPr>
          <p:nvPr>
            <p:ph type="title"/>
          </p:nvPr>
        </p:nvSpPr>
        <p:spPr>
          <a:xfrm>
            <a:off x="838200" y="365125"/>
            <a:ext cx="10515600" cy="882561"/>
          </a:xfrm>
        </p:spPr>
        <p:txBody>
          <a:bodyPr>
            <a:noAutofit/>
          </a:bodyPr>
          <a:lstStyle/>
          <a:p>
            <a:r>
              <a:rPr lang="en-US" sz="3600"/>
              <a:t>Navigating Organizational &amp; Regulatory Politics </a:t>
            </a:r>
            <a:br>
              <a:rPr lang="en-US" sz="3600"/>
            </a:br>
            <a:r>
              <a:rPr lang="en-US" sz="3600"/>
              <a:t>(and the related pressures)</a:t>
            </a:r>
            <a:endParaRPr lang="en-US"/>
          </a:p>
        </p:txBody>
      </p:sp>
      <p:pic>
        <p:nvPicPr>
          <p:cNvPr id="8" name="Picture 2" descr="Michelle Obama: Who Democrats Really Want for President?">
            <a:extLst>
              <a:ext uri="{FF2B5EF4-FFF2-40B4-BE49-F238E27FC236}">
                <a16:creationId xmlns:a16="http://schemas.microsoft.com/office/drawing/2014/main" id="{16AC2278-46B4-C5C0-2AAC-FC49A413BA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18602"/>
            <a:ext cx="10515599" cy="475836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3CB171D-337D-7C4C-77F1-7C599F4025AD}"/>
              </a:ext>
            </a:extLst>
          </p:cNvPr>
          <p:cNvSpPr>
            <a:spLocks noGrp="1"/>
          </p:cNvSpPr>
          <p:nvPr>
            <p:ph type="sldNum" sz="quarter" idx="12"/>
          </p:nvPr>
        </p:nvSpPr>
        <p:spPr/>
        <p:txBody>
          <a:bodyPr/>
          <a:lstStyle/>
          <a:p>
            <a:fld id="{3AAA44ED-9197-814F-BA75-E2BCE3B496B8}" type="slidenum">
              <a:rPr lang="en-US" smtClean="0"/>
              <a:t>34</a:t>
            </a:fld>
            <a:endParaRPr lang="en-US"/>
          </a:p>
        </p:txBody>
      </p:sp>
    </p:spTree>
    <p:extLst>
      <p:ext uri="{BB962C8B-B14F-4D97-AF65-F5344CB8AC3E}">
        <p14:creationId xmlns:p14="http://schemas.microsoft.com/office/powerpoint/2010/main" val="3421744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6EC517-CBD6-E417-A625-C8FF03E76ADF}"/>
              </a:ext>
            </a:extLst>
          </p:cNvPr>
          <p:cNvSpPr>
            <a:spLocks noGrp="1"/>
          </p:cNvSpPr>
          <p:nvPr>
            <p:ph type="title"/>
          </p:nvPr>
        </p:nvSpPr>
        <p:spPr/>
        <p:txBody>
          <a:bodyPr/>
          <a:lstStyle/>
          <a:p>
            <a:r>
              <a:rPr lang="en-US"/>
              <a:t>What About AI?</a:t>
            </a:r>
          </a:p>
        </p:txBody>
      </p:sp>
      <p:sp>
        <p:nvSpPr>
          <p:cNvPr id="5" name="Content Placeholder 4">
            <a:extLst>
              <a:ext uri="{FF2B5EF4-FFF2-40B4-BE49-F238E27FC236}">
                <a16:creationId xmlns:a16="http://schemas.microsoft.com/office/drawing/2014/main" id="{CEF168B0-BF4E-14BA-9F83-92AD8AA35C41}"/>
              </a:ext>
            </a:extLst>
          </p:cNvPr>
          <p:cNvSpPr>
            <a:spLocks noGrp="1"/>
          </p:cNvSpPr>
          <p:nvPr>
            <p:ph idx="1"/>
          </p:nvPr>
        </p:nvSpPr>
        <p:spPr>
          <a:xfrm>
            <a:off x="603174" y="1373684"/>
            <a:ext cx="4816552" cy="4728307"/>
          </a:xfrm>
        </p:spPr>
        <p:txBody>
          <a:bodyPr>
            <a:normAutofit/>
          </a:bodyPr>
          <a:lstStyle/>
          <a:p>
            <a:pPr>
              <a:buClr>
                <a:schemeClr val="accent3"/>
              </a:buClr>
            </a:pPr>
            <a:r>
              <a:rPr lang="en-US" sz="2400"/>
              <a:t>Research</a:t>
            </a:r>
          </a:p>
          <a:p>
            <a:pPr>
              <a:buClr>
                <a:schemeClr val="accent3"/>
              </a:buClr>
            </a:pPr>
            <a:r>
              <a:rPr lang="en-US" sz="2400"/>
              <a:t>Stakeholder messaging</a:t>
            </a:r>
          </a:p>
          <a:p>
            <a:pPr>
              <a:buClr>
                <a:schemeClr val="accent3"/>
              </a:buClr>
            </a:pPr>
            <a:r>
              <a:rPr lang="en-US" sz="2400"/>
              <a:t>Scenario planning and forecasting</a:t>
            </a:r>
          </a:p>
          <a:p>
            <a:pPr>
              <a:buClr>
                <a:schemeClr val="accent3"/>
              </a:buClr>
            </a:pPr>
            <a:r>
              <a:rPr lang="en-US" sz="2400"/>
              <a:t>Meeting notes and transcripts</a:t>
            </a:r>
          </a:p>
          <a:p>
            <a:pPr>
              <a:buClr>
                <a:schemeClr val="accent3"/>
              </a:buClr>
            </a:pPr>
            <a:r>
              <a:rPr lang="en-US" sz="2400"/>
              <a:t>AI governance </a:t>
            </a:r>
          </a:p>
          <a:p>
            <a:pPr>
              <a:buClr>
                <a:schemeClr val="accent3"/>
              </a:buClr>
            </a:pPr>
            <a:r>
              <a:rPr lang="en-US" sz="2400"/>
              <a:t>Using and auditing AI agents and models </a:t>
            </a:r>
          </a:p>
          <a:p>
            <a:pPr>
              <a:buClr>
                <a:schemeClr val="accent3"/>
              </a:buClr>
            </a:pPr>
            <a:r>
              <a:rPr lang="en-US" sz="2400"/>
              <a:t>Monitoring for AI deepfakes and fraud </a:t>
            </a:r>
          </a:p>
          <a:p>
            <a:pPr>
              <a:buClr>
                <a:schemeClr val="accent3"/>
              </a:buClr>
            </a:pPr>
            <a:r>
              <a:rPr lang="en-US" sz="2400"/>
              <a:t>AI programs and courses</a:t>
            </a:r>
          </a:p>
          <a:p>
            <a:endParaRPr lang="en-US" sz="2400"/>
          </a:p>
        </p:txBody>
      </p:sp>
      <p:sp>
        <p:nvSpPr>
          <p:cNvPr id="2" name="Content Placeholder 6">
            <a:extLst>
              <a:ext uri="{FF2B5EF4-FFF2-40B4-BE49-F238E27FC236}">
                <a16:creationId xmlns:a16="http://schemas.microsoft.com/office/drawing/2014/main" id="{C2AD3E74-3AD8-D4A2-FC7A-FA4C766A6814}"/>
              </a:ext>
            </a:extLst>
          </p:cNvPr>
          <p:cNvSpPr txBox="1">
            <a:spLocks/>
          </p:cNvSpPr>
          <p:nvPr/>
        </p:nvSpPr>
        <p:spPr>
          <a:xfrm>
            <a:off x="5419725" y="1329543"/>
            <a:ext cx="6169102" cy="47724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000" dirty="0">
                <a:ea typeface="Times New Roman"/>
              </a:rPr>
              <a:t>In terms of AI, I hear a lot of experts trying to soothe people’s anxiety about the pace of technological change by offering platitudes like, What makes us human will ensure our relevance. </a:t>
            </a:r>
          </a:p>
          <a:p>
            <a:pPr marL="0" indent="0">
              <a:buNone/>
            </a:pPr>
            <a:r>
              <a:rPr lang="en-US" sz="2000" dirty="0">
                <a:ea typeface="Times New Roman"/>
              </a:rPr>
              <a:t>This is dangerous simply because, right now, we’re not especially good at what makes us human. We’re not hardwired for this level of uncertainty, and many of us feel as if the constant need to self-protect is driving the humanity right out of us. </a:t>
            </a:r>
            <a:endParaRPr lang="en-US" sz="2000" dirty="0"/>
          </a:p>
          <a:p>
            <a:pPr marL="0" indent="0">
              <a:buFont typeface="Arial" panose="020B0604020202020204" pitchFamily="34" charset="0"/>
              <a:buNone/>
            </a:pPr>
            <a:r>
              <a:rPr lang="en-US" sz="2000" dirty="0">
                <a:ea typeface="Times New Roman"/>
              </a:rPr>
              <a:t>This is why organizational transformation today must foster deep connection, deep thinking, and deep collaboration. We need the courage to lead people in a way that honors and protects the wisdom of the human spirit.</a:t>
            </a:r>
            <a:endParaRPr lang="en-US" sz="2000" dirty="0"/>
          </a:p>
          <a:p>
            <a:pPr marL="0" indent="0" algn="r">
              <a:buNone/>
            </a:pPr>
            <a:r>
              <a:rPr lang="en-US" sz="2000" dirty="0">
                <a:cs typeface="Arial"/>
              </a:rPr>
              <a:t>Brené Brown</a:t>
            </a:r>
          </a:p>
        </p:txBody>
      </p:sp>
      <p:sp>
        <p:nvSpPr>
          <p:cNvPr id="7" name="Slide Number Placeholder 6">
            <a:extLst>
              <a:ext uri="{FF2B5EF4-FFF2-40B4-BE49-F238E27FC236}">
                <a16:creationId xmlns:a16="http://schemas.microsoft.com/office/drawing/2014/main" id="{E328FF9B-5D65-F806-AD84-238A7EC18DDE}"/>
              </a:ext>
            </a:extLst>
          </p:cNvPr>
          <p:cNvSpPr>
            <a:spLocks noGrp="1"/>
          </p:cNvSpPr>
          <p:nvPr>
            <p:ph type="sldNum" sz="quarter" idx="12"/>
          </p:nvPr>
        </p:nvSpPr>
        <p:spPr/>
        <p:txBody>
          <a:bodyPr/>
          <a:lstStyle/>
          <a:p>
            <a:fld id="{3AAA44ED-9197-814F-BA75-E2BCE3B496B8}" type="slidenum">
              <a:rPr lang="en-US" smtClean="0"/>
              <a:t>35</a:t>
            </a:fld>
            <a:endParaRPr lang="en-US"/>
          </a:p>
        </p:txBody>
      </p:sp>
    </p:spTree>
    <p:extLst>
      <p:ext uri="{BB962C8B-B14F-4D97-AF65-F5344CB8AC3E}">
        <p14:creationId xmlns:p14="http://schemas.microsoft.com/office/powerpoint/2010/main" val="1254682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51F65-9283-C97F-89E3-FFBB1EC23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F643C4-02FA-D4B8-5A23-46F0D492132F}"/>
              </a:ext>
            </a:extLst>
          </p:cNvPr>
          <p:cNvSpPr>
            <a:spLocks noGrp="1"/>
          </p:cNvSpPr>
          <p:nvPr>
            <p:ph type="title"/>
          </p:nvPr>
        </p:nvSpPr>
        <p:spPr/>
        <p:txBody>
          <a:bodyPr/>
          <a:lstStyle/>
          <a:p>
            <a:r>
              <a:rPr lang="en-US"/>
              <a:t>Winning the First 3-6 Months</a:t>
            </a:r>
          </a:p>
        </p:txBody>
      </p:sp>
      <p:sp>
        <p:nvSpPr>
          <p:cNvPr id="3" name="Text Placeholder 2">
            <a:extLst>
              <a:ext uri="{FF2B5EF4-FFF2-40B4-BE49-F238E27FC236}">
                <a16:creationId xmlns:a16="http://schemas.microsoft.com/office/drawing/2014/main" id="{051E61CC-1B14-D5E7-FF66-00C249B849FB}"/>
              </a:ext>
            </a:extLst>
          </p:cNvPr>
          <p:cNvSpPr>
            <a:spLocks noGrp="1"/>
          </p:cNvSpPr>
          <p:nvPr>
            <p:ph type="body" idx="1"/>
          </p:nvPr>
        </p:nvSpPr>
        <p:spPr/>
        <p:txBody>
          <a:bodyPr/>
          <a:lstStyle/>
          <a:p>
            <a:r>
              <a:rPr lang="en-US"/>
              <a:t>Get off to a hot start and build momentum for sustainable success</a:t>
            </a:r>
          </a:p>
        </p:txBody>
      </p:sp>
      <p:sp>
        <p:nvSpPr>
          <p:cNvPr id="6" name="Slide Number Placeholder 5">
            <a:extLst>
              <a:ext uri="{FF2B5EF4-FFF2-40B4-BE49-F238E27FC236}">
                <a16:creationId xmlns:a16="http://schemas.microsoft.com/office/drawing/2014/main" id="{B18DE4AB-7F68-BBD2-BA5E-7C95262FD146}"/>
              </a:ext>
            </a:extLst>
          </p:cNvPr>
          <p:cNvSpPr>
            <a:spLocks noGrp="1"/>
          </p:cNvSpPr>
          <p:nvPr>
            <p:ph type="sldNum" sz="quarter" idx="12"/>
          </p:nvPr>
        </p:nvSpPr>
        <p:spPr/>
        <p:txBody>
          <a:bodyPr/>
          <a:lstStyle/>
          <a:p>
            <a:fld id="{3AAA44ED-9197-814F-BA75-E2BCE3B496B8}" type="slidenum">
              <a:rPr lang="en-US" smtClean="0"/>
              <a:t>36</a:t>
            </a:fld>
            <a:endParaRPr lang="en-US"/>
          </a:p>
        </p:txBody>
      </p:sp>
    </p:spTree>
    <p:extLst>
      <p:ext uri="{BB962C8B-B14F-4D97-AF65-F5344CB8AC3E}">
        <p14:creationId xmlns:p14="http://schemas.microsoft.com/office/powerpoint/2010/main" val="1768092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98E374-473F-2992-C2FF-A594FDC51B41}"/>
              </a:ext>
            </a:extLst>
          </p:cNvPr>
          <p:cNvSpPr>
            <a:spLocks noGrp="1"/>
          </p:cNvSpPr>
          <p:nvPr>
            <p:ph type="title"/>
          </p:nvPr>
        </p:nvSpPr>
        <p:spPr/>
        <p:txBody>
          <a:bodyPr/>
          <a:lstStyle/>
          <a:p>
            <a:r>
              <a:rPr lang="en-US"/>
              <a:t>Your Map to Success</a:t>
            </a:r>
          </a:p>
        </p:txBody>
      </p:sp>
      <p:graphicFrame>
        <p:nvGraphicFramePr>
          <p:cNvPr id="6" name="Content Placeholder 5">
            <a:extLst>
              <a:ext uri="{FF2B5EF4-FFF2-40B4-BE49-F238E27FC236}">
                <a16:creationId xmlns:a16="http://schemas.microsoft.com/office/drawing/2014/main" id="{48752F00-203E-01EA-FACC-74060E732A1E}"/>
              </a:ext>
            </a:extLst>
          </p:cNvPr>
          <p:cNvGraphicFramePr>
            <a:graphicFrameLocks noGrp="1"/>
          </p:cNvGraphicFramePr>
          <p:nvPr>
            <p:ph idx="1"/>
            <p:extLst>
              <p:ext uri="{D42A27DB-BD31-4B8C-83A1-F6EECF244321}">
                <p14:modId xmlns:p14="http://schemas.microsoft.com/office/powerpoint/2010/main" val="35377970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0" name="Slide Number Placeholder 89">
            <a:extLst>
              <a:ext uri="{FF2B5EF4-FFF2-40B4-BE49-F238E27FC236}">
                <a16:creationId xmlns:a16="http://schemas.microsoft.com/office/drawing/2014/main" id="{DBCF2FD3-4A4F-C58B-31C4-09D01AFA7D6E}"/>
              </a:ext>
            </a:extLst>
          </p:cNvPr>
          <p:cNvSpPr>
            <a:spLocks noGrp="1"/>
          </p:cNvSpPr>
          <p:nvPr>
            <p:ph type="sldNum" sz="quarter" idx="12"/>
          </p:nvPr>
        </p:nvSpPr>
        <p:spPr/>
        <p:txBody>
          <a:bodyPr/>
          <a:lstStyle/>
          <a:p>
            <a:fld id="{3AAA44ED-9197-814F-BA75-E2BCE3B496B8}" type="slidenum">
              <a:rPr lang="en-US" smtClean="0"/>
              <a:t>37</a:t>
            </a:fld>
            <a:endParaRPr lang="en-US"/>
          </a:p>
        </p:txBody>
      </p:sp>
    </p:spTree>
    <p:extLst>
      <p:ext uri="{BB962C8B-B14F-4D97-AF65-F5344CB8AC3E}">
        <p14:creationId xmlns:p14="http://schemas.microsoft.com/office/powerpoint/2010/main" val="1168486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51F65-9283-C97F-89E3-FFBB1EC23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F643C4-02FA-D4B8-5A23-46F0D492132F}"/>
              </a:ext>
            </a:extLst>
          </p:cNvPr>
          <p:cNvSpPr>
            <a:spLocks noGrp="1"/>
          </p:cNvSpPr>
          <p:nvPr>
            <p:ph type="title"/>
          </p:nvPr>
        </p:nvSpPr>
        <p:spPr>
          <a:xfrm>
            <a:off x="838200" y="365125"/>
            <a:ext cx="10515600" cy="1325563"/>
          </a:xfrm>
        </p:spPr>
        <p:txBody>
          <a:bodyPr anchor="ctr">
            <a:normAutofit/>
          </a:bodyPr>
          <a:lstStyle/>
          <a:p>
            <a:r>
              <a:rPr lang="en-US"/>
              <a:t>Winning the First 3-6 Months</a:t>
            </a:r>
          </a:p>
        </p:txBody>
      </p:sp>
      <p:sp>
        <p:nvSpPr>
          <p:cNvPr id="3" name="Text Placeholder 2">
            <a:extLst>
              <a:ext uri="{FF2B5EF4-FFF2-40B4-BE49-F238E27FC236}">
                <a16:creationId xmlns:a16="http://schemas.microsoft.com/office/drawing/2014/main" id="{051E61CC-1B14-D5E7-FF66-00C249B849FB}"/>
              </a:ext>
            </a:extLst>
          </p:cNvPr>
          <p:cNvSpPr>
            <a:spLocks noGrp="1"/>
          </p:cNvSpPr>
          <p:nvPr>
            <p:ph sz="half" idx="1"/>
          </p:nvPr>
        </p:nvSpPr>
        <p:spPr>
          <a:xfrm>
            <a:off x="838200" y="1825625"/>
            <a:ext cx="5181600" cy="4351338"/>
          </a:xfrm>
        </p:spPr>
        <p:txBody>
          <a:bodyPr vert="horz" lIns="91440" tIns="45720" rIns="91440" bIns="45720" rtlCol="0">
            <a:normAutofit/>
          </a:bodyPr>
          <a:lstStyle/>
          <a:p>
            <a:pPr>
              <a:spcAft>
                <a:spcPts val="1200"/>
              </a:spcAft>
              <a:buClr>
                <a:schemeClr val="accent3"/>
              </a:buClr>
            </a:pPr>
            <a:r>
              <a:rPr lang="en-US" dirty="0"/>
              <a:t>You never get a second chance to make a first impression!</a:t>
            </a:r>
          </a:p>
          <a:p>
            <a:pPr>
              <a:spcAft>
                <a:spcPts val="1200"/>
              </a:spcAft>
              <a:buClr>
                <a:schemeClr val="accent3"/>
              </a:buClr>
            </a:pPr>
            <a:r>
              <a:rPr lang="en-US" dirty="0"/>
              <a:t>Strategic plan details and flexibility</a:t>
            </a:r>
          </a:p>
          <a:p>
            <a:pPr>
              <a:spcAft>
                <a:spcPts val="1200"/>
              </a:spcAft>
              <a:buClr>
                <a:schemeClr val="accent3"/>
              </a:buClr>
            </a:pPr>
            <a:r>
              <a:rPr lang="en-US" dirty="0"/>
              <a:t>“Smile, listen, and learn”</a:t>
            </a:r>
          </a:p>
          <a:p>
            <a:endParaRPr lang="en-US" dirty="0"/>
          </a:p>
          <a:p>
            <a:endParaRPr lang="en-US" dirty="0"/>
          </a:p>
          <a:p>
            <a:endParaRPr lang="en-US" dirty="0"/>
          </a:p>
        </p:txBody>
      </p:sp>
      <p:pic>
        <p:nvPicPr>
          <p:cNvPr id="8" name="Picture 7" descr="Two hikers cheering on rock in alpine scenery">
            <a:extLst>
              <a:ext uri="{FF2B5EF4-FFF2-40B4-BE49-F238E27FC236}">
                <a16:creationId xmlns:a16="http://schemas.microsoft.com/office/drawing/2014/main" id="{A639B9E9-E02A-46E7-9690-149C5BC54DFB}"/>
              </a:ext>
            </a:extLst>
          </p:cNvPr>
          <p:cNvPicPr>
            <a:picLocks noChangeAspect="1"/>
          </p:cNvPicPr>
          <p:nvPr/>
        </p:nvPicPr>
        <p:blipFill>
          <a:blip r:embed="rId2"/>
          <a:srcRect l="20514" r="-1" b="-1"/>
          <a:stretch>
            <a:fillRect/>
          </a:stretch>
        </p:blipFill>
        <p:spPr>
          <a:xfrm>
            <a:off x="6172200" y="1825625"/>
            <a:ext cx="5181600" cy="4351338"/>
          </a:xfrm>
          <a:prstGeom prst="rect">
            <a:avLst/>
          </a:prstGeom>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7BF93A9C-A8FC-FB73-4D20-D8A2B0784551}"/>
              </a:ext>
            </a:extLst>
          </p:cNvPr>
          <p:cNvSpPr>
            <a:spLocks noGrp="1"/>
          </p:cNvSpPr>
          <p:nvPr>
            <p:ph type="sldNum" sz="quarter" idx="12"/>
          </p:nvPr>
        </p:nvSpPr>
        <p:spPr>
          <a:xfrm>
            <a:off x="8714927" y="6389687"/>
            <a:ext cx="2743200" cy="365125"/>
          </a:xfrm>
        </p:spPr>
        <p:txBody>
          <a:bodyPr anchor="ctr">
            <a:normAutofit/>
          </a:bodyPr>
          <a:lstStyle/>
          <a:p>
            <a:pPr>
              <a:spcAft>
                <a:spcPts val="600"/>
              </a:spcAft>
            </a:pPr>
            <a:fld id="{3AAA44ED-9197-814F-BA75-E2BCE3B496B8}" type="slidenum">
              <a:rPr lang="en-US" smtClean="0"/>
              <a:pPr>
                <a:spcAft>
                  <a:spcPts val="600"/>
                </a:spcAft>
              </a:pPr>
              <a:t>38</a:t>
            </a:fld>
            <a:endParaRPr lang="en-US"/>
          </a:p>
        </p:txBody>
      </p:sp>
    </p:spTree>
    <p:extLst>
      <p:ext uri="{BB962C8B-B14F-4D97-AF65-F5344CB8AC3E}">
        <p14:creationId xmlns:p14="http://schemas.microsoft.com/office/powerpoint/2010/main" val="69045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CAEE-6FAA-E5C8-CFF1-E0F51A3A02C8}"/>
              </a:ext>
            </a:extLst>
          </p:cNvPr>
          <p:cNvSpPr>
            <a:spLocks noGrp="1"/>
          </p:cNvSpPr>
          <p:nvPr>
            <p:ph type="title"/>
          </p:nvPr>
        </p:nvSpPr>
        <p:spPr/>
        <p:txBody>
          <a:bodyPr/>
          <a:lstStyle/>
          <a:p>
            <a:r>
              <a:rPr lang="en-US"/>
              <a:t>Thinking (and Doing) Fast and Slow</a:t>
            </a:r>
          </a:p>
        </p:txBody>
      </p:sp>
      <p:pic>
        <p:nvPicPr>
          <p:cNvPr id="7" name="Content Placeholder 6" descr="A close-up of a sign&#10;&#10;AI-generated content may be incorrect.">
            <a:extLst>
              <a:ext uri="{FF2B5EF4-FFF2-40B4-BE49-F238E27FC236}">
                <a16:creationId xmlns:a16="http://schemas.microsoft.com/office/drawing/2014/main" id="{38368F69-64B1-B743-4B8E-2F5C8EB0F93A}"/>
              </a:ext>
            </a:extLst>
          </p:cNvPr>
          <p:cNvPicPr>
            <a:picLocks noGrp="1" noChangeAspect="1"/>
          </p:cNvPicPr>
          <p:nvPr>
            <p:ph sz="half" idx="1"/>
          </p:nvPr>
        </p:nvPicPr>
        <p:blipFill>
          <a:blip r:embed="rId2"/>
          <a:stretch>
            <a:fillRect/>
          </a:stretch>
        </p:blipFill>
        <p:spPr>
          <a:xfrm>
            <a:off x="838200" y="1931631"/>
            <a:ext cx="3574906" cy="3010612"/>
          </a:xfrm>
        </p:spPr>
      </p:pic>
      <p:sp>
        <p:nvSpPr>
          <p:cNvPr id="5" name="Content Placeholder 4">
            <a:extLst>
              <a:ext uri="{FF2B5EF4-FFF2-40B4-BE49-F238E27FC236}">
                <a16:creationId xmlns:a16="http://schemas.microsoft.com/office/drawing/2014/main" id="{CA2EDD70-DF97-472E-C6CC-F2B738EECC85}"/>
              </a:ext>
            </a:extLst>
          </p:cNvPr>
          <p:cNvSpPr>
            <a:spLocks noGrp="1"/>
          </p:cNvSpPr>
          <p:nvPr>
            <p:ph sz="half" idx="2"/>
          </p:nvPr>
        </p:nvSpPr>
        <p:spPr>
          <a:xfrm>
            <a:off x="4413106" y="1580971"/>
            <a:ext cx="6940694" cy="4595991"/>
          </a:xfrm>
        </p:spPr>
        <p:txBody>
          <a:bodyPr>
            <a:normAutofit fontScale="92500" lnSpcReduction="10000"/>
          </a:bodyPr>
          <a:lstStyle/>
          <a:p>
            <a:pPr>
              <a:buClr>
                <a:schemeClr val="accent3"/>
              </a:buClr>
            </a:pPr>
            <a:r>
              <a:rPr lang="en-US" sz="2000" dirty="0"/>
              <a:t>“Resist the need to make some big stamp, focus on listening and learning how things fit together”</a:t>
            </a:r>
          </a:p>
          <a:p>
            <a:pPr>
              <a:buClr>
                <a:schemeClr val="accent3"/>
              </a:buClr>
            </a:pPr>
            <a:r>
              <a:rPr lang="en-US" sz="2000" dirty="0"/>
              <a:t>“Try to take on smaller, more tactical audit projects. Gain some quick successes early and learn the organization before taking on larger, more complex audits”</a:t>
            </a:r>
          </a:p>
          <a:p>
            <a:pPr>
              <a:buClr>
                <a:schemeClr val="accent3"/>
              </a:buClr>
            </a:pPr>
            <a:r>
              <a:rPr lang="en-US" sz="2000" dirty="0"/>
              <a:t>“Complete several projects in high risk or high concern areas, forming partnerships with leaders in the respective areas throughout the projects”</a:t>
            </a:r>
          </a:p>
          <a:p>
            <a:pPr>
              <a:buClr>
                <a:schemeClr val="accent3"/>
              </a:buClr>
            </a:pPr>
            <a:r>
              <a:rPr lang="en-US" sz="2000" dirty="0"/>
              <a:t>“I wish I had been able to assign audits when I arrived, instead of inheriting a team that was in the process of audits that may not have been appropriate for their level of understanding. Additionally, I should have allowed them to complete their audits before changing testing protocols, etc.”</a:t>
            </a:r>
          </a:p>
          <a:p>
            <a:pPr>
              <a:buClr>
                <a:schemeClr val="accent3"/>
              </a:buClr>
            </a:pPr>
            <a:r>
              <a:rPr lang="en-US" sz="2000" dirty="0"/>
              <a:t>“Dealt with culture and performance issues in the department sooner”</a:t>
            </a:r>
          </a:p>
          <a:p>
            <a:pPr>
              <a:buClr>
                <a:schemeClr val="accent3"/>
              </a:buClr>
            </a:pPr>
            <a:r>
              <a:rPr lang="en-US" sz="2000" dirty="0"/>
              <a:t>“I don't have anything that I wish I had done differently”</a:t>
            </a:r>
          </a:p>
          <a:p>
            <a:endParaRPr lang="en-US" sz="1600" dirty="0"/>
          </a:p>
          <a:p>
            <a:endParaRPr lang="en-US" dirty="0"/>
          </a:p>
          <a:p>
            <a:endParaRPr lang="en-US" dirty="0"/>
          </a:p>
        </p:txBody>
      </p:sp>
      <p:sp>
        <p:nvSpPr>
          <p:cNvPr id="6" name="Slide Number Placeholder 5">
            <a:extLst>
              <a:ext uri="{FF2B5EF4-FFF2-40B4-BE49-F238E27FC236}">
                <a16:creationId xmlns:a16="http://schemas.microsoft.com/office/drawing/2014/main" id="{9D98BF35-72DF-272C-EB82-2066F81B2BFE}"/>
              </a:ext>
            </a:extLst>
          </p:cNvPr>
          <p:cNvSpPr>
            <a:spLocks noGrp="1"/>
          </p:cNvSpPr>
          <p:nvPr>
            <p:ph type="sldNum" sz="quarter" idx="12"/>
          </p:nvPr>
        </p:nvSpPr>
        <p:spPr/>
        <p:txBody>
          <a:bodyPr/>
          <a:lstStyle/>
          <a:p>
            <a:fld id="{3AAA44ED-9197-814F-BA75-E2BCE3B496B8}" type="slidenum">
              <a:rPr lang="en-US" smtClean="0"/>
              <a:t>39</a:t>
            </a:fld>
            <a:endParaRPr lang="en-US"/>
          </a:p>
        </p:txBody>
      </p:sp>
    </p:spTree>
    <p:extLst>
      <p:ext uri="{BB962C8B-B14F-4D97-AF65-F5344CB8AC3E}">
        <p14:creationId xmlns:p14="http://schemas.microsoft.com/office/powerpoint/2010/main" val="62175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CA80-639B-9F38-71C4-BE03636F3ECC}"/>
              </a:ext>
            </a:extLst>
          </p:cNvPr>
          <p:cNvSpPr>
            <a:spLocks noGrp="1"/>
          </p:cNvSpPr>
          <p:nvPr>
            <p:ph type="title"/>
          </p:nvPr>
        </p:nvSpPr>
        <p:spPr/>
        <p:txBody>
          <a:bodyPr/>
          <a:lstStyle/>
          <a:p>
            <a:r>
              <a:rPr lang="en-US"/>
              <a:t>Session Objectives </a:t>
            </a:r>
          </a:p>
        </p:txBody>
      </p:sp>
      <p:sp>
        <p:nvSpPr>
          <p:cNvPr id="3" name="Content Placeholder 2">
            <a:extLst>
              <a:ext uri="{FF2B5EF4-FFF2-40B4-BE49-F238E27FC236}">
                <a16:creationId xmlns:a16="http://schemas.microsoft.com/office/drawing/2014/main" id="{AC1A5E62-9B88-D436-7781-67C665AB6E48}"/>
              </a:ext>
            </a:extLst>
          </p:cNvPr>
          <p:cNvSpPr>
            <a:spLocks noGrp="1"/>
          </p:cNvSpPr>
          <p:nvPr>
            <p:ph idx="1"/>
          </p:nvPr>
        </p:nvSpPr>
        <p:spPr/>
        <p:txBody>
          <a:bodyPr>
            <a:normAutofit fontScale="92500" lnSpcReduction="20000"/>
          </a:bodyPr>
          <a:lstStyle/>
          <a:p>
            <a:pPr marL="285750" lvl="0" indent="-285750">
              <a:lnSpc>
                <a:spcPct val="100000"/>
              </a:lnSpc>
              <a:spcBef>
                <a:spcPts val="0"/>
              </a:spcBef>
              <a:spcAft>
                <a:spcPts val="1200"/>
              </a:spcAft>
              <a:buClr>
                <a:schemeClr val="accent1"/>
              </a:buClr>
              <a:buFont typeface="Arial"/>
              <a:buChar char="•"/>
              <a:defRPr/>
            </a:pPr>
            <a:r>
              <a:rPr lang="en-US" b="1">
                <a:solidFill>
                  <a:schemeClr val="accent3"/>
                </a:solidFill>
                <a:ea typeface="Calibri" panose="020F0502020204030204"/>
                <a:cs typeface="Calibri" panose="020F0502020204030204"/>
              </a:rPr>
              <a:t>Project Economics: </a:t>
            </a:r>
            <a:r>
              <a:rPr lang="en-US">
                <a:solidFill>
                  <a:prstClr val="black"/>
                </a:solidFill>
                <a:ea typeface="Calibri" panose="020F0502020204030204"/>
                <a:cs typeface="Calibri" panose="020F0502020204030204"/>
              </a:rPr>
              <a:t>establish and execute your vision of balancing the tradeoff between timeliness and quality of project execution</a:t>
            </a:r>
          </a:p>
          <a:p>
            <a:pPr marL="285750" lvl="0" indent="-285750">
              <a:lnSpc>
                <a:spcPct val="100000"/>
              </a:lnSpc>
              <a:spcBef>
                <a:spcPts val="0"/>
              </a:spcBef>
              <a:spcAft>
                <a:spcPts val="1200"/>
              </a:spcAft>
              <a:buClr>
                <a:schemeClr val="accent1"/>
              </a:buClr>
              <a:buFont typeface="Arial"/>
              <a:buChar char="•"/>
              <a:defRPr/>
            </a:pPr>
            <a:r>
              <a:rPr lang="en-US" b="1">
                <a:solidFill>
                  <a:schemeClr val="accent3"/>
                </a:solidFill>
                <a:ea typeface="Calibri" panose="020F0502020204030204"/>
                <a:cs typeface="Calibri" panose="020F0502020204030204"/>
              </a:rPr>
              <a:t>Emerging Risks: </a:t>
            </a:r>
            <a:r>
              <a:rPr lang="en-US">
                <a:solidFill>
                  <a:prstClr val="black"/>
                </a:solidFill>
                <a:ea typeface="Calibri" panose="020F0502020204030204"/>
                <a:cs typeface="Calibri" panose="020F0502020204030204"/>
              </a:rPr>
              <a:t>stay attuned to your organization and the broader higher education sector to provide insight to your stakeholders</a:t>
            </a:r>
          </a:p>
          <a:p>
            <a:pPr marL="285750" lvl="0" indent="-285750">
              <a:lnSpc>
                <a:spcPct val="100000"/>
              </a:lnSpc>
              <a:spcBef>
                <a:spcPts val="0"/>
              </a:spcBef>
              <a:spcAft>
                <a:spcPts val="1200"/>
              </a:spcAft>
              <a:buClr>
                <a:schemeClr val="accent1"/>
              </a:buClr>
              <a:buFont typeface="Arial"/>
              <a:buChar char="•"/>
              <a:defRPr/>
            </a:pPr>
            <a:r>
              <a:rPr lang="en-US" b="1">
                <a:solidFill>
                  <a:schemeClr val="accent3"/>
                </a:solidFill>
                <a:ea typeface="Calibri" panose="020F0502020204030204"/>
                <a:cs typeface="Calibri" panose="020F0502020204030204"/>
              </a:rPr>
              <a:t>Lead Through Ambiguity: </a:t>
            </a:r>
            <a:r>
              <a:rPr lang="en-US">
                <a:solidFill>
                  <a:prstClr val="black"/>
                </a:solidFill>
                <a:ea typeface="Calibri" panose="020F0502020204030204"/>
                <a:cs typeface="Calibri" panose="020F0502020204030204"/>
              </a:rPr>
              <a:t>navigate the future of the profession, plan strategically, and maintain relevance as a trusted advisor</a:t>
            </a:r>
          </a:p>
          <a:p>
            <a:pPr marL="285750" lvl="0" indent="-285750">
              <a:lnSpc>
                <a:spcPct val="100000"/>
              </a:lnSpc>
              <a:spcBef>
                <a:spcPts val="0"/>
              </a:spcBef>
              <a:spcAft>
                <a:spcPts val="1200"/>
              </a:spcAft>
              <a:buClr>
                <a:schemeClr val="accent1"/>
              </a:buClr>
              <a:buFont typeface="Arial"/>
              <a:buChar char="•"/>
              <a:defRPr/>
            </a:pPr>
            <a:r>
              <a:rPr lang="en-US" b="1">
                <a:solidFill>
                  <a:schemeClr val="accent3"/>
                </a:solidFill>
                <a:ea typeface="Calibri" panose="020F0502020204030204"/>
                <a:cs typeface="Calibri" panose="020F0502020204030204"/>
              </a:rPr>
              <a:t>Culture, Motivation, and Brand: </a:t>
            </a:r>
            <a:r>
              <a:rPr lang="en-US">
                <a:solidFill>
                  <a:prstClr val="black"/>
                </a:solidFill>
                <a:ea typeface="Calibri" panose="020F0502020204030204"/>
                <a:cs typeface="Calibri" panose="020F0502020204030204"/>
              </a:rPr>
              <a:t>build, develop, and motivate your team to empower them to become a well-organized and high-performing tour de force</a:t>
            </a:r>
          </a:p>
          <a:p>
            <a:pPr marL="285750" lvl="0" indent="-285750">
              <a:lnSpc>
                <a:spcPct val="100000"/>
              </a:lnSpc>
              <a:spcBef>
                <a:spcPts val="0"/>
              </a:spcBef>
              <a:buClr>
                <a:schemeClr val="accent1"/>
              </a:buClr>
              <a:buFont typeface="Arial"/>
              <a:buChar char="•"/>
              <a:defRPr/>
            </a:pPr>
            <a:r>
              <a:rPr lang="en-US" b="1">
                <a:solidFill>
                  <a:schemeClr val="accent3"/>
                </a:solidFill>
                <a:ea typeface="Calibri" panose="020F0502020204030204"/>
                <a:cs typeface="Calibri" panose="020F0502020204030204"/>
              </a:rPr>
              <a:t>Winning the First Three to Six Months:</a:t>
            </a:r>
            <a:r>
              <a:rPr lang="en-US">
                <a:solidFill>
                  <a:schemeClr val="accent3"/>
                </a:solidFill>
                <a:ea typeface="Calibri" panose="020F0502020204030204"/>
                <a:cs typeface="Calibri" panose="020F0502020204030204"/>
              </a:rPr>
              <a:t> </a:t>
            </a:r>
            <a:r>
              <a:rPr lang="en-US">
                <a:solidFill>
                  <a:prstClr val="black"/>
                </a:solidFill>
                <a:ea typeface="Calibri" panose="020F0502020204030204"/>
                <a:cs typeface="Calibri" panose="020F0502020204030204"/>
              </a:rPr>
              <a:t>get off to a hot start and build momentum for sustainable success</a:t>
            </a:r>
          </a:p>
        </p:txBody>
      </p:sp>
      <p:sp>
        <p:nvSpPr>
          <p:cNvPr id="6" name="Slide Number Placeholder 5">
            <a:extLst>
              <a:ext uri="{FF2B5EF4-FFF2-40B4-BE49-F238E27FC236}">
                <a16:creationId xmlns:a16="http://schemas.microsoft.com/office/drawing/2014/main" id="{AFFA26C2-ED88-4F4B-189F-1B448CA9E513}"/>
              </a:ext>
            </a:extLst>
          </p:cNvPr>
          <p:cNvSpPr>
            <a:spLocks noGrp="1"/>
          </p:cNvSpPr>
          <p:nvPr>
            <p:ph type="sldNum" sz="quarter" idx="12"/>
          </p:nvPr>
        </p:nvSpPr>
        <p:spPr/>
        <p:txBody>
          <a:bodyPr/>
          <a:lstStyle/>
          <a:p>
            <a:fld id="{3AAA44ED-9197-814F-BA75-E2BCE3B496B8}" type="slidenum">
              <a:rPr lang="en-US" smtClean="0"/>
              <a:t>4</a:t>
            </a:fld>
            <a:endParaRPr lang="en-US"/>
          </a:p>
        </p:txBody>
      </p:sp>
    </p:spTree>
    <p:extLst>
      <p:ext uri="{BB962C8B-B14F-4D97-AF65-F5344CB8AC3E}">
        <p14:creationId xmlns:p14="http://schemas.microsoft.com/office/powerpoint/2010/main" val="3409765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764CB-5B1E-2BF4-66F7-C0231FF74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92FBC-0CCC-CFF8-9605-1E592358A0FB}"/>
              </a:ext>
            </a:extLst>
          </p:cNvPr>
          <p:cNvSpPr>
            <a:spLocks noGrp="1"/>
          </p:cNvSpPr>
          <p:nvPr>
            <p:ph type="title"/>
          </p:nvPr>
        </p:nvSpPr>
        <p:spPr>
          <a:xfrm>
            <a:off x="838200" y="162371"/>
            <a:ext cx="10515600" cy="726392"/>
          </a:xfrm>
        </p:spPr>
        <p:txBody>
          <a:bodyPr>
            <a:normAutofit/>
          </a:bodyPr>
          <a:lstStyle/>
          <a:p>
            <a:r>
              <a:rPr lang="en-US" sz="3200"/>
              <a:t>Think Like a CEO For Your First 100 days!</a:t>
            </a:r>
            <a:br>
              <a:rPr lang="en-US" sz="3200"/>
            </a:br>
            <a:r>
              <a:rPr lang="en-US" sz="1200"/>
              <a:t>https://www.pwc.com/us/en/about-us/newsroom/press-releases/100-days-questions-ceo.html</a:t>
            </a:r>
          </a:p>
        </p:txBody>
      </p:sp>
      <p:sp>
        <p:nvSpPr>
          <p:cNvPr id="3" name="Content Placeholder 2">
            <a:extLst>
              <a:ext uri="{FF2B5EF4-FFF2-40B4-BE49-F238E27FC236}">
                <a16:creationId xmlns:a16="http://schemas.microsoft.com/office/drawing/2014/main" id="{3C537ED2-CE1E-5C63-9F81-FD412A4BAC63}"/>
              </a:ext>
            </a:extLst>
          </p:cNvPr>
          <p:cNvSpPr>
            <a:spLocks noGrp="1"/>
          </p:cNvSpPr>
          <p:nvPr>
            <p:ph idx="1"/>
          </p:nvPr>
        </p:nvSpPr>
        <p:spPr>
          <a:xfrm>
            <a:off x="838200" y="1358781"/>
            <a:ext cx="10515600" cy="4818182"/>
          </a:xfrm>
        </p:spPr>
        <p:txBody>
          <a:bodyPr>
            <a:normAutofit lnSpcReduction="10000"/>
          </a:bodyPr>
          <a:lstStyle/>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a:p>
            <a:pPr marL="0" indent="0">
              <a:buNone/>
            </a:pPr>
            <a:endParaRPr lang="en-US"/>
          </a:p>
          <a:p>
            <a:pPr marL="514350" indent="-514350">
              <a:buFont typeface="+mj-lt"/>
              <a:buAutoNum type="arabicPeriod"/>
            </a:pPr>
            <a:endParaRPr lang="en-US"/>
          </a:p>
          <a:p>
            <a:pPr marL="514350" indent="-514350">
              <a:buFont typeface="+mj-lt"/>
              <a:buAutoNum type="arabicPeriod"/>
            </a:pPr>
            <a:endParaRPr lang="en-US"/>
          </a:p>
          <a:p>
            <a:pPr marL="0" indent="0">
              <a:buNone/>
            </a:pPr>
            <a:r>
              <a:rPr lang="en-US" sz="1000">
                <a:hlinkClick r:id="rId2"/>
              </a:rPr>
              <a:t>https://hbr.org/2025/08/what-new-ceos-should-ask-themselves-in-their-first-100-days</a:t>
            </a:r>
            <a:endParaRPr lang="en-US" sz="1000"/>
          </a:p>
          <a:p>
            <a:pPr marL="0" indent="0">
              <a:buNone/>
            </a:pPr>
            <a:endParaRPr lang="en-US"/>
          </a:p>
        </p:txBody>
      </p:sp>
      <p:sp>
        <p:nvSpPr>
          <p:cNvPr id="4" name="Content Placeholder 3">
            <a:extLst>
              <a:ext uri="{FF2B5EF4-FFF2-40B4-BE49-F238E27FC236}">
                <a16:creationId xmlns:a16="http://schemas.microsoft.com/office/drawing/2014/main" id="{B2272E82-C1AD-D29E-C049-B762AEE87A1F}"/>
              </a:ext>
            </a:extLst>
          </p:cNvPr>
          <p:cNvSpPr>
            <a:spLocks noGrp="1"/>
          </p:cNvSpPr>
          <p:nvPr>
            <p:ph sz="half" idx="4294967295"/>
          </p:nvPr>
        </p:nvSpPr>
        <p:spPr>
          <a:xfrm>
            <a:off x="7010400" y="1825625"/>
            <a:ext cx="5181600" cy="4351338"/>
          </a:xfrm>
        </p:spPr>
        <p:txBody>
          <a:bodyPr>
            <a:normAutofit/>
          </a:bodyPr>
          <a:lstStyle/>
          <a:p>
            <a:endParaRPr lang="en-US"/>
          </a:p>
          <a:p>
            <a:endParaRPr lang="en-US"/>
          </a:p>
          <a:p>
            <a:endParaRPr lang="en-US"/>
          </a:p>
          <a:p>
            <a:endParaRPr lang="en-US"/>
          </a:p>
          <a:p>
            <a:endParaRPr lang="en-US"/>
          </a:p>
          <a:p>
            <a:endParaRPr lang="en-US"/>
          </a:p>
          <a:p>
            <a:endParaRPr lang="en-US"/>
          </a:p>
        </p:txBody>
      </p:sp>
      <p:sp>
        <p:nvSpPr>
          <p:cNvPr id="5" name="AutoShape 2" descr="What CEOs should ask in their first 100 days">
            <a:extLst>
              <a:ext uri="{FF2B5EF4-FFF2-40B4-BE49-F238E27FC236}">
                <a16:creationId xmlns:a16="http://schemas.microsoft.com/office/drawing/2014/main" id="{917A565C-438B-85FE-9FF9-46D3F3BE8B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Graphic 6">
            <a:extLst>
              <a:ext uri="{FF2B5EF4-FFF2-40B4-BE49-F238E27FC236}">
                <a16:creationId xmlns:a16="http://schemas.microsoft.com/office/drawing/2014/main" id="{390E3FFB-D71D-003E-C31C-0FC3E2B6C809}"/>
              </a:ext>
            </a:extLst>
          </p:cNvPr>
          <p:cNvPicPr>
            <a:picLocks noChangeAspect="1"/>
          </p:cNvPicPr>
          <p:nvPr/>
        </p:nvPicPr>
        <p:blipFill>
          <a:blip r:embed="rId3">
            <a:extLst>
              <a:ext uri="{96DAC541-7B7A-43D3-8B79-37D633B846F1}">
                <asvg:svgBlip xmlns:asvg="http://schemas.microsoft.com/office/drawing/2016/SVG/main" r:embed="rId4"/>
              </a:ext>
            </a:extLst>
          </a:blip>
          <a:srcRect l="1820" t="3837" r="3126" b="6669"/>
          <a:stretch>
            <a:fillRect/>
          </a:stretch>
        </p:blipFill>
        <p:spPr>
          <a:xfrm>
            <a:off x="590550" y="1095375"/>
            <a:ext cx="11351668" cy="5081588"/>
          </a:xfrm>
          <a:prstGeom prst="rect">
            <a:avLst/>
          </a:prstGeom>
        </p:spPr>
      </p:pic>
      <p:sp>
        <p:nvSpPr>
          <p:cNvPr id="9" name="Slide Number Placeholder 8">
            <a:extLst>
              <a:ext uri="{FF2B5EF4-FFF2-40B4-BE49-F238E27FC236}">
                <a16:creationId xmlns:a16="http://schemas.microsoft.com/office/drawing/2014/main" id="{5AE4E5F6-C70B-8565-2A11-FA83FA84CB53}"/>
              </a:ext>
            </a:extLst>
          </p:cNvPr>
          <p:cNvSpPr>
            <a:spLocks noGrp="1"/>
          </p:cNvSpPr>
          <p:nvPr>
            <p:ph type="sldNum" sz="quarter" idx="12"/>
          </p:nvPr>
        </p:nvSpPr>
        <p:spPr/>
        <p:txBody>
          <a:bodyPr/>
          <a:lstStyle/>
          <a:p>
            <a:fld id="{3AAA44ED-9197-814F-BA75-E2BCE3B496B8}" type="slidenum">
              <a:rPr lang="en-US" smtClean="0"/>
              <a:t>40</a:t>
            </a:fld>
            <a:endParaRPr lang="en-US"/>
          </a:p>
        </p:txBody>
      </p:sp>
    </p:spTree>
    <p:extLst>
      <p:ext uri="{BB962C8B-B14F-4D97-AF65-F5344CB8AC3E}">
        <p14:creationId xmlns:p14="http://schemas.microsoft.com/office/powerpoint/2010/main" val="4224942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B6894-D404-8B74-E85A-8EB78602F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B4B1A-5108-4887-B30B-7A144FE7B77D}"/>
              </a:ext>
            </a:extLst>
          </p:cNvPr>
          <p:cNvSpPr>
            <a:spLocks noGrp="1"/>
          </p:cNvSpPr>
          <p:nvPr>
            <p:ph type="title"/>
          </p:nvPr>
        </p:nvSpPr>
        <p:spPr/>
        <p:txBody>
          <a:bodyPr/>
          <a:lstStyle/>
          <a:p>
            <a:r>
              <a:rPr lang="en-US"/>
              <a:t>Polling Question</a:t>
            </a:r>
          </a:p>
        </p:txBody>
      </p:sp>
      <p:sp>
        <p:nvSpPr>
          <p:cNvPr id="3" name="TextBox 2">
            <a:extLst>
              <a:ext uri="{FF2B5EF4-FFF2-40B4-BE49-F238E27FC236}">
                <a16:creationId xmlns:a16="http://schemas.microsoft.com/office/drawing/2014/main" id="{2966FCEC-8477-067C-2580-008DA6BDA148}"/>
              </a:ext>
            </a:extLst>
          </p:cNvPr>
          <p:cNvSpPr txBox="1"/>
          <p:nvPr/>
        </p:nvSpPr>
        <p:spPr>
          <a:xfrm>
            <a:off x="838201" y="1933575"/>
            <a:ext cx="10515600" cy="4247317"/>
          </a:xfrm>
          <a:prstGeom prst="rect">
            <a:avLst/>
          </a:prstGeom>
          <a:noFill/>
        </p:spPr>
        <p:txBody>
          <a:bodyPr wrap="square" rtlCol="0">
            <a:spAutoFit/>
          </a:bodyPr>
          <a:lstStyle/>
          <a:p>
            <a:r>
              <a:rPr lang="en-US" sz="2800" b="1">
                <a:solidFill>
                  <a:schemeClr val="accent3"/>
                </a:solidFill>
                <a:latin typeface="+mj-lt"/>
                <a:ea typeface="+mj-ea"/>
                <a:cs typeface="+mj-cs"/>
              </a:rPr>
              <a:t>Based on where you are in your career, where do </a:t>
            </a:r>
            <a:r>
              <a:rPr lang="en-US" sz="2800" b="1" u="sng">
                <a:solidFill>
                  <a:schemeClr val="accent3"/>
                </a:solidFill>
                <a:latin typeface="+mj-lt"/>
                <a:ea typeface="+mj-ea"/>
                <a:cs typeface="+mj-cs"/>
              </a:rPr>
              <a:t>you</a:t>
            </a:r>
            <a:r>
              <a:rPr lang="en-US" sz="2800" b="1">
                <a:solidFill>
                  <a:schemeClr val="accent3"/>
                </a:solidFill>
                <a:latin typeface="+mj-lt"/>
                <a:ea typeface="+mj-ea"/>
                <a:cs typeface="+mj-cs"/>
              </a:rPr>
              <a:t> need to focus your professional development to get to the next step?</a:t>
            </a:r>
          </a:p>
          <a:p>
            <a:endParaRPr lang="en-US" sz="1600"/>
          </a:p>
          <a:p>
            <a:pPr marL="342900" indent="-342900">
              <a:spcAft>
                <a:spcPts val="600"/>
              </a:spcAft>
              <a:buFont typeface="+mj-lt"/>
              <a:buAutoNum type="arabicPeriod"/>
            </a:pPr>
            <a:r>
              <a:rPr lang="en-US" sz="2400" b="1"/>
              <a:t>Culture, Motivation, and Brand</a:t>
            </a:r>
          </a:p>
          <a:p>
            <a:pPr marL="342900" indent="-342900">
              <a:spcAft>
                <a:spcPts val="600"/>
              </a:spcAft>
              <a:buFont typeface="+mj-lt"/>
              <a:buAutoNum type="arabicPeriod"/>
            </a:pPr>
            <a:r>
              <a:rPr lang="en-US" sz="2400" b="1"/>
              <a:t>Emerging Risks</a:t>
            </a:r>
          </a:p>
          <a:p>
            <a:pPr marL="342900" indent="-342900">
              <a:spcAft>
                <a:spcPts val="600"/>
              </a:spcAft>
              <a:buFont typeface="+mj-lt"/>
              <a:buAutoNum type="arabicPeriod"/>
            </a:pPr>
            <a:r>
              <a:rPr lang="en-US" sz="2400" b="1"/>
              <a:t>Project Economics</a:t>
            </a:r>
          </a:p>
          <a:p>
            <a:pPr marL="342900" indent="-342900">
              <a:spcAft>
                <a:spcPts val="600"/>
              </a:spcAft>
              <a:buFont typeface="+mj-lt"/>
              <a:buAutoNum type="arabicPeriod"/>
            </a:pPr>
            <a:r>
              <a:rPr lang="en-US" sz="2400" b="1"/>
              <a:t>Leading Through Ambiguity</a:t>
            </a:r>
          </a:p>
          <a:p>
            <a:pPr marL="342900" indent="-342900">
              <a:spcAft>
                <a:spcPts val="600"/>
              </a:spcAft>
              <a:buFont typeface="+mj-lt"/>
              <a:buAutoNum type="arabicPeriod"/>
            </a:pPr>
            <a:r>
              <a:rPr lang="en-US" sz="2400" b="1"/>
              <a:t>Winning the First 3-6 Months</a:t>
            </a:r>
          </a:p>
          <a:p>
            <a:pPr marL="342900" indent="-342900">
              <a:spcAft>
                <a:spcPts val="600"/>
              </a:spcAft>
              <a:buFont typeface="+mj-lt"/>
              <a:buAutoNum type="arabicPeriod"/>
            </a:pPr>
            <a:r>
              <a:rPr lang="en-US" sz="2400" b="1"/>
              <a:t>Other</a:t>
            </a:r>
            <a:endParaRPr lang="en-US" sz="2400"/>
          </a:p>
          <a:p>
            <a:endParaRPr lang="en-US" sz="2400"/>
          </a:p>
        </p:txBody>
      </p:sp>
      <p:sp>
        <p:nvSpPr>
          <p:cNvPr id="6" name="Slide Number Placeholder 5">
            <a:extLst>
              <a:ext uri="{FF2B5EF4-FFF2-40B4-BE49-F238E27FC236}">
                <a16:creationId xmlns:a16="http://schemas.microsoft.com/office/drawing/2014/main" id="{5CEB470D-0EC0-1737-367C-AEAFE773D577}"/>
              </a:ext>
            </a:extLst>
          </p:cNvPr>
          <p:cNvSpPr>
            <a:spLocks noGrp="1"/>
          </p:cNvSpPr>
          <p:nvPr>
            <p:ph type="sldNum" sz="quarter" idx="12"/>
          </p:nvPr>
        </p:nvSpPr>
        <p:spPr/>
        <p:txBody>
          <a:bodyPr/>
          <a:lstStyle/>
          <a:p>
            <a:fld id="{3AAA44ED-9197-814F-BA75-E2BCE3B496B8}" type="slidenum">
              <a:rPr lang="en-US" smtClean="0"/>
              <a:t>41</a:t>
            </a:fld>
            <a:endParaRPr lang="en-US"/>
          </a:p>
        </p:txBody>
      </p:sp>
    </p:spTree>
    <p:extLst>
      <p:ext uri="{BB962C8B-B14F-4D97-AF65-F5344CB8AC3E}">
        <p14:creationId xmlns:p14="http://schemas.microsoft.com/office/powerpoint/2010/main" val="155318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915D2-160F-AEBE-784E-1CC5FE21E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8EEBB-83AE-B2BE-9E99-4E84DC515304}"/>
              </a:ext>
            </a:extLst>
          </p:cNvPr>
          <p:cNvSpPr>
            <a:spLocks noGrp="1"/>
          </p:cNvSpPr>
          <p:nvPr>
            <p:ph type="title"/>
          </p:nvPr>
        </p:nvSpPr>
        <p:spPr/>
        <p:txBody>
          <a:bodyPr/>
          <a:lstStyle/>
          <a:p>
            <a:r>
              <a:rPr lang="en-US" dirty="0"/>
              <a:t>Bonus:</a:t>
            </a:r>
            <a:br>
              <a:rPr lang="en-US" dirty="0"/>
            </a:br>
            <a:r>
              <a:rPr lang="en-US" dirty="0"/>
              <a:t>Executive Presence... </a:t>
            </a:r>
          </a:p>
        </p:txBody>
      </p:sp>
      <p:sp>
        <p:nvSpPr>
          <p:cNvPr id="3" name="Text Placeholder 2">
            <a:extLst>
              <a:ext uri="{FF2B5EF4-FFF2-40B4-BE49-F238E27FC236}">
                <a16:creationId xmlns:a16="http://schemas.microsoft.com/office/drawing/2014/main" id="{5525BA88-D7EF-0B66-583E-B2368006D84A}"/>
              </a:ext>
            </a:extLst>
          </p:cNvPr>
          <p:cNvSpPr>
            <a:spLocks noGrp="1"/>
          </p:cNvSpPr>
          <p:nvPr>
            <p:ph type="body" idx="1"/>
          </p:nvPr>
        </p:nvSpPr>
        <p:spPr/>
        <p:txBody>
          <a:bodyPr vert="horz" lIns="91440" tIns="45720" rIns="91440" bIns="45720" rtlCol="0" anchor="t">
            <a:normAutofit/>
          </a:bodyPr>
          <a:lstStyle/>
          <a:p>
            <a:r>
              <a:rPr lang="en-US" dirty="0"/>
              <a:t>… that certain "je ne </a:t>
            </a:r>
            <a:r>
              <a:rPr lang="en-US" dirty="0" err="1"/>
              <a:t>sais</a:t>
            </a:r>
            <a:r>
              <a:rPr lang="en-US" dirty="0"/>
              <a:t> quoi" that sets you apart from the rest</a:t>
            </a:r>
          </a:p>
        </p:txBody>
      </p:sp>
      <p:sp>
        <p:nvSpPr>
          <p:cNvPr id="6" name="Slide Number Placeholder 5">
            <a:extLst>
              <a:ext uri="{FF2B5EF4-FFF2-40B4-BE49-F238E27FC236}">
                <a16:creationId xmlns:a16="http://schemas.microsoft.com/office/drawing/2014/main" id="{686307DD-BBB3-D3FD-5AE4-9A0A2D3E04E4}"/>
              </a:ext>
            </a:extLst>
          </p:cNvPr>
          <p:cNvSpPr>
            <a:spLocks noGrp="1"/>
          </p:cNvSpPr>
          <p:nvPr>
            <p:ph type="sldNum" sz="quarter" idx="12"/>
          </p:nvPr>
        </p:nvSpPr>
        <p:spPr/>
        <p:txBody>
          <a:bodyPr/>
          <a:lstStyle/>
          <a:p>
            <a:fld id="{3AAA44ED-9197-814F-BA75-E2BCE3B496B8}" type="slidenum">
              <a:rPr lang="en-US" smtClean="0"/>
              <a:t>42</a:t>
            </a:fld>
            <a:endParaRPr lang="en-US"/>
          </a:p>
        </p:txBody>
      </p:sp>
    </p:spTree>
    <p:extLst>
      <p:ext uri="{BB962C8B-B14F-4D97-AF65-F5344CB8AC3E}">
        <p14:creationId xmlns:p14="http://schemas.microsoft.com/office/powerpoint/2010/main" val="789133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2231-7C7E-A961-C266-FAB6AA8A5D8D}"/>
              </a:ext>
            </a:extLst>
          </p:cNvPr>
          <p:cNvSpPr>
            <a:spLocks noGrp="1"/>
          </p:cNvSpPr>
          <p:nvPr>
            <p:ph type="title"/>
          </p:nvPr>
        </p:nvSpPr>
        <p:spPr/>
        <p:txBody>
          <a:bodyPr/>
          <a:lstStyle/>
          <a:p>
            <a:r>
              <a:rPr lang="en-US" dirty="0"/>
              <a:t>Win The Room Every Time</a:t>
            </a:r>
          </a:p>
        </p:txBody>
      </p:sp>
      <p:graphicFrame>
        <p:nvGraphicFramePr>
          <p:cNvPr id="4" name="Content Placeholder 3">
            <a:extLst>
              <a:ext uri="{FF2B5EF4-FFF2-40B4-BE49-F238E27FC236}">
                <a16:creationId xmlns:a16="http://schemas.microsoft.com/office/drawing/2014/main" id="{7492C8FE-B302-80B1-2159-ADDC56A9A687}"/>
              </a:ext>
            </a:extLst>
          </p:cNvPr>
          <p:cNvGraphicFramePr>
            <a:graphicFrameLocks noGrp="1"/>
          </p:cNvGraphicFramePr>
          <p:nvPr>
            <p:ph idx="1"/>
            <p:extLst>
              <p:ext uri="{D42A27DB-BD31-4B8C-83A1-F6EECF244321}">
                <p14:modId xmlns:p14="http://schemas.microsoft.com/office/powerpoint/2010/main" val="36747862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17" name="Slide Number Placeholder 916">
            <a:extLst>
              <a:ext uri="{FF2B5EF4-FFF2-40B4-BE49-F238E27FC236}">
                <a16:creationId xmlns:a16="http://schemas.microsoft.com/office/drawing/2014/main" id="{B69B4739-301A-0A49-22F6-CE6B2639CEE9}"/>
              </a:ext>
            </a:extLst>
          </p:cNvPr>
          <p:cNvSpPr>
            <a:spLocks noGrp="1"/>
          </p:cNvSpPr>
          <p:nvPr>
            <p:ph type="sldNum" sz="quarter" idx="12"/>
          </p:nvPr>
        </p:nvSpPr>
        <p:spPr/>
        <p:txBody>
          <a:bodyPr/>
          <a:lstStyle/>
          <a:p>
            <a:fld id="{3AAA44ED-9197-814F-BA75-E2BCE3B496B8}" type="slidenum">
              <a:rPr lang="en-US" smtClean="0"/>
              <a:t>43</a:t>
            </a:fld>
            <a:endParaRPr lang="en-US"/>
          </a:p>
        </p:txBody>
      </p:sp>
    </p:spTree>
    <p:extLst>
      <p:ext uri="{BB962C8B-B14F-4D97-AF65-F5344CB8AC3E}">
        <p14:creationId xmlns:p14="http://schemas.microsoft.com/office/powerpoint/2010/main" val="4098599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9A25-962E-36AB-DFB8-1621A113E270}"/>
              </a:ext>
            </a:extLst>
          </p:cNvPr>
          <p:cNvSpPr>
            <a:spLocks noGrp="1"/>
          </p:cNvSpPr>
          <p:nvPr>
            <p:ph type="title"/>
          </p:nvPr>
        </p:nvSpPr>
        <p:spPr/>
        <p:txBody>
          <a:bodyPr/>
          <a:lstStyle/>
          <a:p>
            <a:r>
              <a:rPr lang="en-US" dirty="0"/>
              <a:t>Five Types of Overcommunicating Leaders</a:t>
            </a:r>
          </a:p>
        </p:txBody>
      </p:sp>
      <p:sp>
        <p:nvSpPr>
          <p:cNvPr id="3" name="Content Placeholder 2">
            <a:extLst>
              <a:ext uri="{FF2B5EF4-FFF2-40B4-BE49-F238E27FC236}">
                <a16:creationId xmlns:a16="http://schemas.microsoft.com/office/drawing/2014/main" id="{C77DBF07-0C87-7032-9559-55C9E397C714}"/>
              </a:ext>
            </a:extLst>
          </p:cNvPr>
          <p:cNvSpPr>
            <a:spLocks noGrp="1"/>
          </p:cNvSpPr>
          <p:nvPr>
            <p:ph idx="1"/>
          </p:nvPr>
        </p:nvSpPr>
        <p:spPr/>
        <p:txBody>
          <a:bodyPr/>
          <a:lstStyle/>
          <a:p>
            <a:pPr marL="914400" indent="0">
              <a:spcBef>
                <a:spcPts val="1800"/>
              </a:spcBef>
              <a:spcAft>
                <a:spcPts val="2400"/>
              </a:spcAft>
              <a:buClr>
                <a:schemeClr val="accent3"/>
              </a:buClr>
              <a:buNone/>
            </a:pPr>
            <a:r>
              <a:rPr lang="en-US" dirty="0"/>
              <a:t>The Straight Shooter</a:t>
            </a:r>
          </a:p>
          <a:p>
            <a:pPr marL="914400" indent="0">
              <a:spcBef>
                <a:spcPts val="1800"/>
              </a:spcBef>
              <a:spcAft>
                <a:spcPts val="2400"/>
              </a:spcAft>
              <a:buClr>
                <a:schemeClr val="accent3"/>
              </a:buClr>
              <a:buNone/>
            </a:pPr>
            <a:r>
              <a:rPr lang="en-US" dirty="0"/>
              <a:t>The Idea Generator</a:t>
            </a:r>
          </a:p>
          <a:p>
            <a:pPr marL="914400" indent="0">
              <a:spcBef>
                <a:spcPts val="1800"/>
              </a:spcBef>
              <a:spcAft>
                <a:spcPts val="2400"/>
              </a:spcAft>
              <a:buClr>
                <a:schemeClr val="accent3"/>
              </a:buClr>
              <a:buNone/>
            </a:pPr>
            <a:r>
              <a:rPr lang="en-US" dirty="0"/>
              <a:t>The Anxious Communicator</a:t>
            </a:r>
          </a:p>
          <a:p>
            <a:pPr marL="914400" indent="0">
              <a:spcBef>
                <a:spcPts val="1800"/>
              </a:spcBef>
              <a:spcAft>
                <a:spcPts val="2400"/>
              </a:spcAft>
              <a:buClr>
                <a:schemeClr val="accent3"/>
              </a:buClr>
              <a:buNone/>
            </a:pPr>
            <a:r>
              <a:rPr lang="en-US" dirty="0"/>
              <a:t>The TMI Leader</a:t>
            </a:r>
          </a:p>
          <a:p>
            <a:pPr marL="914400" indent="0">
              <a:spcBef>
                <a:spcPts val="1800"/>
              </a:spcBef>
              <a:spcAft>
                <a:spcPts val="2400"/>
              </a:spcAft>
              <a:buClr>
                <a:schemeClr val="accent3"/>
              </a:buClr>
              <a:buNone/>
            </a:pPr>
            <a:r>
              <a:rPr lang="en-US" dirty="0"/>
              <a:t>The Detailed Over-Explainer</a:t>
            </a:r>
          </a:p>
        </p:txBody>
      </p:sp>
      <p:pic>
        <p:nvPicPr>
          <p:cNvPr id="5" name="Graphic 4" descr="Cowboy female with solid fill">
            <a:extLst>
              <a:ext uri="{FF2B5EF4-FFF2-40B4-BE49-F238E27FC236}">
                <a16:creationId xmlns:a16="http://schemas.microsoft.com/office/drawing/2014/main" id="{2A0BE4D9-672D-85C3-A9E2-E0088F31C6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624013"/>
            <a:ext cx="819457" cy="819457"/>
          </a:xfrm>
          <a:prstGeom prst="rect">
            <a:avLst/>
          </a:prstGeom>
          <a:effectLst>
            <a:outerShdw blurRad="50800" dist="38100" dir="5400000" algn="t" rotWithShape="0">
              <a:prstClr val="black">
                <a:alpha val="40000"/>
              </a:prstClr>
            </a:outerShdw>
          </a:effectLst>
        </p:spPr>
      </p:pic>
      <p:pic>
        <p:nvPicPr>
          <p:cNvPr id="7" name="Graphic 6" descr="Good Idea with solid fill">
            <a:extLst>
              <a:ext uri="{FF2B5EF4-FFF2-40B4-BE49-F238E27FC236}">
                <a16:creationId xmlns:a16="http://schemas.microsoft.com/office/drawing/2014/main" id="{BDF8D452-1FCE-684D-7367-4059837726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199" y="2510938"/>
            <a:ext cx="819457" cy="819457"/>
          </a:xfrm>
          <a:prstGeom prst="rect">
            <a:avLst/>
          </a:prstGeom>
          <a:effectLst>
            <a:outerShdw blurRad="50800" dist="38100" dir="5400000" algn="t" rotWithShape="0">
              <a:prstClr val="black">
                <a:alpha val="40000"/>
              </a:prstClr>
            </a:outerShdw>
          </a:effectLst>
        </p:spPr>
      </p:pic>
      <p:pic>
        <p:nvPicPr>
          <p:cNvPr id="9" name="Graphic 8" descr="Worried face with solid fill with solid fill">
            <a:extLst>
              <a:ext uri="{FF2B5EF4-FFF2-40B4-BE49-F238E27FC236}">
                <a16:creationId xmlns:a16="http://schemas.microsoft.com/office/drawing/2014/main" id="{34873FAC-FF57-9925-BB4E-02E39FBF54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198" y="3397864"/>
            <a:ext cx="819458" cy="819458"/>
          </a:xfrm>
          <a:prstGeom prst="rect">
            <a:avLst/>
          </a:prstGeom>
          <a:effectLst>
            <a:outerShdw blurRad="50800" dist="38100" dir="5400000" algn="t" rotWithShape="0">
              <a:prstClr val="black">
                <a:alpha val="40000"/>
              </a:prstClr>
            </a:outerShdw>
          </a:effectLst>
        </p:spPr>
      </p:pic>
      <p:pic>
        <p:nvPicPr>
          <p:cNvPr id="11" name="Graphic 10" descr="Tired face with solid fill with solid fill">
            <a:extLst>
              <a:ext uri="{FF2B5EF4-FFF2-40B4-BE49-F238E27FC236}">
                <a16:creationId xmlns:a16="http://schemas.microsoft.com/office/drawing/2014/main" id="{63BF73EC-2BAF-05EC-3304-0C322B8143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8198" y="4284789"/>
            <a:ext cx="819459" cy="819459"/>
          </a:xfrm>
          <a:prstGeom prst="rect">
            <a:avLst/>
          </a:prstGeom>
          <a:effectLst>
            <a:outerShdw blurRad="50800" dist="38100" dir="5400000" algn="t" rotWithShape="0">
              <a:prstClr val="black">
                <a:alpha val="40000"/>
              </a:prstClr>
            </a:outerShdw>
          </a:effectLst>
        </p:spPr>
      </p:pic>
      <p:pic>
        <p:nvPicPr>
          <p:cNvPr id="15" name="Graphic 14" descr="Hourglass 60% with solid fill">
            <a:extLst>
              <a:ext uri="{FF2B5EF4-FFF2-40B4-BE49-F238E27FC236}">
                <a16:creationId xmlns:a16="http://schemas.microsoft.com/office/drawing/2014/main" id="{EE686D27-69C5-2F15-0514-D06CA6FC9F8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8196" y="5171714"/>
            <a:ext cx="819460" cy="819460"/>
          </a:xfrm>
          <a:prstGeom prst="rect">
            <a:avLst/>
          </a:prstGeom>
          <a:effectLst>
            <a:outerShdw blurRad="50800" dist="38100" dir="5400000" algn="t" rotWithShape="0">
              <a:prstClr val="black">
                <a:alpha val="40000"/>
              </a:prstClr>
            </a:outerShdw>
          </a:effectLst>
        </p:spPr>
      </p:pic>
      <p:sp>
        <p:nvSpPr>
          <p:cNvPr id="8" name="Slide Number Placeholder 7">
            <a:extLst>
              <a:ext uri="{FF2B5EF4-FFF2-40B4-BE49-F238E27FC236}">
                <a16:creationId xmlns:a16="http://schemas.microsoft.com/office/drawing/2014/main" id="{66E1504C-A672-8679-F65A-50ED12F436C5}"/>
              </a:ext>
            </a:extLst>
          </p:cNvPr>
          <p:cNvSpPr>
            <a:spLocks noGrp="1"/>
          </p:cNvSpPr>
          <p:nvPr>
            <p:ph type="sldNum" sz="quarter" idx="12"/>
          </p:nvPr>
        </p:nvSpPr>
        <p:spPr/>
        <p:txBody>
          <a:bodyPr/>
          <a:lstStyle/>
          <a:p>
            <a:fld id="{3AAA44ED-9197-814F-BA75-E2BCE3B496B8}" type="slidenum">
              <a:rPr lang="en-US" smtClean="0"/>
              <a:t>44</a:t>
            </a:fld>
            <a:endParaRPr lang="en-US"/>
          </a:p>
        </p:txBody>
      </p:sp>
    </p:spTree>
    <p:extLst>
      <p:ext uri="{BB962C8B-B14F-4D97-AF65-F5344CB8AC3E}">
        <p14:creationId xmlns:p14="http://schemas.microsoft.com/office/powerpoint/2010/main" val="3057716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7E02-4CAE-228E-C465-AC13CA5FA055}"/>
              </a:ext>
            </a:extLst>
          </p:cNvPr>
          <p:cNvSpPr>
            <a:spLocks noGrp="1"/>
          </p:cNvSpPr>
          <p:nvPr>
            <p:ph type="title"/>
          </p:nvPr>
        </p:nvSpPr>
        <p:spPr/>
        <p:txBody>
          <a:bodyPr/>
          <a:lstStyle/>
          <a:p>
            <a:r>
              <a:rPr lang="en-US" dirty="0"/>
              <a:t>Practical Communication Tips</a:t>
            </a:r>
          </a:p>
        </p:txBody>
      </p:sp>
      <p:sp>
        <p:nvSpPr>
          <p:cNvPr id="4" name="Content Placeholder 3">
            <a:extLst>
              <a:ext uri="{FF2B5EF4-FFF2-40B4-BE49-F238E27FC236}">
                <a16:creationId xmlns:a16="http://schemas.microsoft.com/office/drawing/2014/main" id="{4AA4E317-EAA8-4B32-8B5C-B8F22F262664}"/>
              </a:ext>
            </a:extLst>
          </p:cNvPr>
          <p:cNvSpPr>
            <a:spLocks noGrp="1"/>
          </p:cNvSpPr>
          <p:nvPr>
            <p:ph sz="half" idx="2"/>
          </p:nvPr>
        </p:nvSpPr>
        <p:spPr>
          <a:xfrm>
            <a:off x="838200" y="1825625"/>
            <a:ext cx="10515600" cy="4351338"/>
          </a:xfrm>
        </p:spPr>
        <p:txBody>
          <a:bodyPr>
            <a:normAutofit/>
          </a:bodyPr>
          <a:lstStyle/>
          <a:p>
            <a:pPr>
              <a:buClr>
                <a:schemeClr val="accent3"/>
              </a:buClr>
            </a:pPr>
            <a:r>
              <a:rPr lang="en-US" dirty="0"/>
              <a:t>What you say carries weight</a:t>
            </a:r>
          </a:p>
          <a:p>
            <a:pPr>
              <a:buClr>
                <a:schemeClr val="accent3"/>
              </a:buClr>
            </a:pPr>
            <a:r>
              <a:rPr lang="en-US" dirty="0"/>
              <a:t>Clarify your audience and outcome</a:t>
            </a:r>
          </a:p>
          <a:p>
            <a:pPr>
              <a:buClr>
                <a:schemeClr val="accent3"/>
              </a:buClr>
            </a:pPr>
            <a:r>
              <a:rPr lang="en-US" dirty="0"/>
              <a:t>Prepare or pause</a:t>
            </a:r>
          </a:p>
          <a:p>
            <a:pPr>
              <a:buClr>
                <a:schemeClr val="accent3"/>
              </a:buClr>
            </a:pPr>
            <a:r>
              <a:rPr lang="en-US" dirty="0"/>
              <a:t>Frame your message strategically</a:t>
            </a:r>
          </a:p>
          <a:p>
            <a:pPr>
              <a:buClr>
                <a:schemeClr val="accent3"/>
              </a:buClr>
            </a:pPr>
            <a:r>
              <a:rPr lang="en-US" dirty="0"/>
              <a:t>Pressure-test your communication</a:t>
            </a:r>
          </a:p>
          <a:p>
            <a:endParaRPr lang="en-US" dirty="0"/>
          </a:p>
        </p:txBody>
      </p:sp>
      <p:sp>
        <p:nvSpPr>
          <p:cNvPr id="6" name="Slide Number Placeholder 5">
            <a:extLst>
              <a:ext uri="{FF2B5EF4-FFF2-40B4-BE49-F238E27FC236}">
                <a16:creationId xmlns:a16="http://schemas.microsoft.com/office/drawing/2014/main" id="{5B9ACD38-553C-2205-0779-751C1AD5B90E}"/>
              </a:ext>
            </a:extLst>
          </p:cNvPr>
          <p:cNvSpPr>
            <a:spLocks noGrp="1"/>
          </p:cNvSpPr>
          <p:nvPr>
            <p:ph type="sldNum" sz="quarter" idx="12"/>
          </p:nvPr>
        </p:nvSpPr>
        <p:spPr/>
        <p:txBody>
          <a:bodyPr/>
          <a:lstStyle/>
          <a:p>
            <a:fld id="{3AAA44ED-9197-814F-BA75-E2BCE3B496B8}" type="slidenum">
              <a:rPr lang="en-US" smtClean="0"/>
              <a:t>45</a:t>
            </a:fld>
            <a:endParaRPr lang="en-US"/>
          </a:p>
        </p:txBody>
      </p:sp>
    </p:spTree>
    <p:extLst>
      <p:ext uri="{BB962C8B-B14F-4D97-AF65-F5344CB8AC3E}">
        <p14:creationId xmlns:p14="http://schemas.microsoft.com/office/powerpoint/2010/main" val="4224718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4353-5396-C190-9DF1-D743CB73D53F}"/>
              </a:ext>
            </a:extLst>
          </p:cNvPr>
          <p:cNvSpPr>
            <a:spLocks noGrp="1"/>
          </p:cNvSpPr>
          <p:nvPr>
            <p:ph type="title"/>
          </p:nvPr>
        </p:nvSpPr>
        <p:spPr/>
        <p:txBody>
          <a:bodyPr/>
          <a:lstStyle/>
          <a:p>
            <a:r>
              <a:rPr lang="en-US"/>
              <a:t>Know Before You Say “Yes”</a:t>
            </a:r>
          </a:p>
        </p:txBody>
      </p:sp>
      <p:sp>
        <p:nvSpPr>
          <p:cNvPr id="3" name="Content Placeholder 2">
            <a:extLst>
              <a:ext uri="{FF2B5EF4-FFF2-40B4-BE49-F238E27FC236}">
                <a16:creationId xmlns:a16="http://schemas.microsoft.com/office/drawing/2014/main" id="{CADB9E7A-99C7-38A3-77A4-0B28CE4CD18F}"/>
              </a:ext>
            </a:extLst>
          </p:cNvPr>
          <p:cNvSpPr>
            <a:spLocks noGrp="1"/>
          </p:cNvSpPr>
          <p:nvPr>
            <p:ph idx="1"/>
          </p:nvPr>
        </p:nvSpPr>
        <p:spPr>
          <a:xfrm>
            <a:off x="838200" y="1690688"/>
            <a:ext cx="10515600" cy="4486275"/>
          </a:xfrm>
        </p:spPr>
        <p:txBody>
          <a:bodyPr>
            <a:normAutofit fontScale="85000" lnSpcReduction="20000"/>
          </a:bodyPr>
          <a:lstStyle/>
          <a:p>
            <a:pPr>
              <a:buClr>
                <a:schemeClr val="accent3"/>
              </a:buClr>
            </a:pPr>
            <a:r>
              <a:rPr lang="en-US"/>
              <a:t>Who is on the search committee? Who are you scheduled to interview with?</a:t>
            </a:r>
          </a:p>
          <a:p>
            <a:pPr>
              <a:buClr>
                <a:schemeClr val="accent3"/>
              </a:buClr>
            </a:pPr>
            <a:r>
              <a:rPr lang="en-US"/>
              <a:t>Speed and quality of the recruiting and hiring process?</a:t>
            </a:r>
          </a:p>
          <a:p>
            <a:pPr>
              <a:buClr>
                <a:schemeClr val="accent3"/>
              </a:buClr>
            </a:pPr>
            <a:r>
              <a:rPr lang="en-US"/>
              <a:t>Financial and regulatory position of the organization</a:t>
            </a:r>
          </a:p>
          <a:p>
            <a:pPr>
              <a:buClr>
                <a:schemeClr val="accent3"/>
              </a:buClr>
            </a:pPr>
            <a:r>
              <a:rPr lang="en-US"/>
              <a:t>Reporting relationship</a:t>
            </a:r>
          </a:p>
          <a:p>
            <a:pPr>
              <a:buClr>
                <a:schemeClr val="accent3"/>
              </a:buClr>
            </a:pPr>
            <a:r>
              <a:rPr lang="en-US"/>
              <a:t>Turnover</a:t>
            </a:r>
          </a:p>
          <a:p>
            <a:pPr>
              <a:buClr>
                <a:schemeClr val="accent3"/>
              </a:buClr>
            </a:pPr>
            <a:r>
              <a:rPr lang="en-US"/>
              <a:t>Shift from outsourcing/co-sourcing/in-house model</a:t>
            </a:r>
          </a:p>
          <a:p>
            <a:pPr>
              <a:buClr>
                <a:schemeClr val="accent3"/>
              </a:buClr>
            </a:pPr>
            <a:r>
              <a:rPr lang="en-US"/>
              <a:t>Physical office location/proximity to key stakeholders/quality of space</a:t>
            </a:r>
          </a:p>
          <a:p>
            <a:pPr>
              <a:buClr>
                <a:schemeClr val="accent3"/>
              </a:buClr>
            </a:pPr>
            <a:r>
              <a:rPr lang="en-US"/>
              <a:t>Budget (training, more staff/funds to promote, use of specialists and cutting-edge technology)</a:t>
            </a:r>
          </a:p>
          <a:p>
            <a:pPr>
              <a:buClr>
                <a:schemeClr val="accent3"/>
              </a:buClr>
            </a:pPr>
            <a:r>
              <a:rPr lang="en-US"/>
              <a:t>Perception of the department</a:t>
            </a:r>
          </a:p>
          <a:p>
            <a:pPr>
              <a:buClr>
                <a:schemeClr val="accent3"/>
              </a:buClr>
            </a:pPr>
            <a:r>
              <a:rPr lang="en-US"/>
              <a:t>Expectations for “hands-on” work</a:t>
            </a:r>
          </a:p>
          <a:p>
            <a:pPr>
              <a:buClr>
                <a:schemeClr val="accent3"/>
              </a:buClr>
            </a:pPr>
            <a:r>
              <a:rPr lang="en-US"/>
              <a:t>Control over the audit plan– any potential restrictions?</a:t>
            </a:r>
          </a:p>
        </p:txBody>
      </p:sp>
      <p:sp>
        <p:nvSpPr>
          <p:cNvPr id="6" name="Slide Number Placeholder 5">
            <a:extLst>
              <a:ext uri="{FF2B5EF4-FFF2-40B4-BE49-F238E27FC236}">
                <a16:creationId xmlns:a16="http://schemas.microsoft.com/office/drawing/2014/main" id="{DCD3EF9F-F2E0-F516-33CD-82247CD12718}"/>
              </a:ext>
            </a:extLst>
          </p:cNvPr>
          <p:cNvSpPr>
            <a:spLocks noGrp="1"/>
          </p:cNvSpPr>
          <p:nvPr>
            <p:ph type="sldNum" sz="quarter" idx="12"/>
          </p:nvPr>
        </p:nvSpPr>
        <p:spPr/>
        <p:txBody>
          <a:bodyPr/>
          <a:lstStyle/>
          <a:p>
            <a:fld id="{3AAA44ED-9197-814F-BA75-E2BCE3B496B8}" type="slidenum">
              <a:rPr lang="en-US" smtClean="0"/>
              <a:t>46</a:t>
            </a:fld>
            <a:endParaRPr lang="en-US"/>
          </a:p>
        </p:txBody>
      </p:sp>
    </p:spTree>
    <p:extLst>
      <p:ext uri="{BB962C8B-B14F-4D97-AF65-F5344CB8AC3E}">
        <p14:creationId xmlns:p14="http://schemas.microsoft.com/office/powerpoint/2010/main" val="3616606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A742-1BDD-586F-D9D5-7370B06E9CCD}"/>
              </a:ext>
            </a:extLst>
          </p:cNvPr>
          <p:cNvSpPr>
            <a:spLocks noGrp="1"/>
          </p:cNvSpPr>
          <p:nvPr>
            <p:ph type="title"/>
          </p:nvPr>
        </p:nvSpPr>
        <p:spPr>
          <a:xfrm>
            <a:off x="838200" y="365126"/>
            <a:ext cx="10515600" cy="1104752"/>
          </a:xfrm>
        </p:spPr>
        <p:txBody>
          <a:bodyPr/>
          <a:lstStyle/>
          <a:p>
            <a:pPr algn="ctr"/>
            <a:r>
              <a:rPr lang="en-US"/>
              <a:t>Managing Stakeholder Expectations</a:t>
            </a:r>
          </a:p>
        </p:txBody>
      </p:sp>
      <p:sp>
        <p:nvSpPr>
          <p:cNvPr id="3" name="Content Placeholder 2">
            <a:extLst>
              <a:ext uri="{FF2B5EF4-FFF2-40B4-BE49-F238E27FC236}">
                <a16:creationId xmlns:a16="http://schemas.microsoft.com/office/drawing/2014/main" id="{6FE443B5-0A32-AA48-BA82-99901296F590}"/>
              </a:ext>
            </a:extLst>
          </p:cNvPr>
          <p:cNvSpPr>
            <a:spLocks noGrp="1"/>
          </p:cNvSpPr>
          <p:nvPr>
            <p:ph sz="half" idx="1"/>
          </p:nvPr>
        </p:nvSpPr>
        <p:spPr/>
        <p:txBody>
          <a:bodyPr/>
          <a:lstStyle/>
          <a:p>
            <a:r>
              <a:rPr lang="en-US"/>
              <a:t>Transforming </a:t>
            </a:r>
          </a:p>
          <a:p>
            <a:pPr marL="0" indent="0">
              <a:buNone/>
            </a:pPr>
            <a:endParaRPr lang="en-US"/>
          </a:p>
        </p:txBody>
      </p:sp>
      <p:sp>
        <p:nvSpPr>
          <p:cNvPr id="4" name="Content Placeholder 3">
            <a:extLst>
              <a:ext uri="{FF2B5EF4-FFF2-40B4-BE49-F238E27FC236}">
                <a16:creationId xmlns:a16="http://schemas.microsoft.com/office/drawing/2014/main" id="{79A9E2DF-B22A-D8BA-E523-EFD53B2EA6EF}"/>
              </a:ext>
            </a:extLst>
          </p:cNvPr>
          <p:cNvSpPr>
            <a:spLocks noGrp="1"/>
          </p:cNvSpPr>
          <p:nvPr>
            <p:ph sz="half" idx="2"/>
          </p:nvPr>
        </p:nvSpPr>
        <p:spPr/>
        <p:txBody>
          <a:bodyPr/>
          <a:lstStyle/>
          <a:p>
            <a:r>
              <a:rPr lang="en-US"/>
              <a:t>Stick to the status quo</a:t>
            </a:r>
          </a:p>
          <a:p>
            <a:endParaRPr lang="en-US"/>
          </a:p>
        </p:txBody>
      </p:sp>
      <p:pic>
        <p:nvPicPr>
          <p:cNvPr id="8" name="Picture 7" descr="A robot with a blue and silver helmet&#10;&#10;AI-generated content may be incorrect.">
            <a:extLst>
              <a:ext uri="{FF2B5EF4-FFF2-40B4-BE49-F238E27FC236}">
                <a16:creationId xmlns:a16="http://schemas.microsoft.com/office/drawing/2014/main" id="{CE440276-98FA-F797-1024-16668F96C079}"/>
              </a:ext>
            </a:extLst>
          </p:cNvPr>
          <p:cNvPicPr>
            <a:picLocks noChangeAspect="1"/>
          </p:cNvPicPr>
          <p:nvPr/>
        </p:nvPicPr>
        <p:blipFill>
          <a:blip r:embed="rId2"/>
          <a:stretch>
            <a:fillRect/>
          </a:stretch>
        </p:blipFill>
        <p:spPr>
          <a:xfrm>
            <a:off x="473580" y="2345225"/>
            <a:ext cx="5546220" cy="3209541"/>
          </a:xfrm>
          <a:prstGeom prst="rect">
            <a:avLst/>
          </a:prstGeom>
        </p:spPr>
      </p:pic>
      <p:sp>
        <p:nvSpPr>
          <p:cNvPr id="9" name="Slide Number Placeholder 8">
            <a:extLst>
              <a:ext uri="{FF2B5EF4-FFF2-40B4-BE49-F238E27FC236}">
                <a16:creationId xmlns:a16="http://schemas.microsoft.com/office/drawing/2014/main" id="{D89290CD-039A-8634-9635-B19DBE36BAB3}"/>
              </a:ext>
            </a:extLst>
          </p:cNvPr>
          <p:cNvSpPr>
            <a:spLocks noGrp="1"/>
          </p:cNvSpPr>
          <p:nvPr>
            <p:ph type="sldNum" sz="quarter" idx="12"/>
          </p:nvPr>
        </p:nvSpPr>
        <p:spPr/>
        <p:txBody>
          <a:bodyPr/>
          <a:lstStyle/>
          <a:p>
            <a:fld id="{3AAA44ED-9197-814F-BA75-E2BCE3B496B8}" type="slidenum">
              <a:rPr lang="en-US" smtClean="0"/>
              <a:t>47</a:t>
            </a:fld>
            <a:endParaRPr lang="en-US"/>
          </a:p>
        </p:txBody>
      </p:sp>
      <p:pic>
        <p:nvPicPr>
          <p:cNvPr id="1026" name="Picture 2" descr="The Sky Is the Limit as Long as You Stick to the Status Quo ⋆ College  Magazine">
            <a:extLst>
              <a:ext uri="{FF2B5EF4-FFF2-40B4-BE49-F238E27FC236}">
                <a16:creationId xmlns:a16="http://schemas.microsoft.com/office/drawing/2014/main" id="{9B677DFF-EA1F-131C-4749-4013CAE05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45225"/>
            <a:ext cx="5438388" cy="32095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A87D06-B423-FF50-4E80-653679E010B6}"/>
              </a:ext>
            </a:extLst>
          </p:cNvPr>
          <p:cNvSpPr txBox="1"/>
          <p:nvPr/>
        </p:nvSpPr>
        <p:spPr>
          <a:xfrm>
            <a:off x="6172200" y="4631436"/>
            <a:ext cx="5438388" cy="923330"/>
          </a:xfrm>
          <a:prstGeom prst="rect">
            <a:avLst/>
          </a:prstGeom>
          <a:noFill/>
        </p:spPr>
        <p:txBody>
          <a:bodyPr wrap="square" rtlCol="0">
            <a:spAutoFit/>
          </a:bodyPr>
          <a:lstStyle/>
          <a:p>
            <a:pPr algn="ctr"/>
            <a:r>
              <a:rPr lang="en-US" b="1" i="1" dirty="0">
                <a:solidFill>
                  <a:schemeClr val="bg1"/>
                </a:solidFill>
              </a:rPr>
              <a:t>Stick to the stuff you know, it is better by far to keep things as they are, don’t mess with the flow. Stick to the status quo.</a:t>
            </a:r>
          </a:p>
        </p:txBody>
      </p:sp>
    </p:spTree>
    <p:extLst>
      <p:ext uri="{BB962C8B-B14F-4D97-AF65-F5344CB8AC3E}">
        <p14:creationId xmlns:p14="http://schemas.microsoft.com/office/powerpoint/2010/main" val="2117839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7EFCC1-F4CD-E9DD-FE64-30CFB4363D01}"/>
              </a:ext>
            </a:extLst>
          </p:cNvPr>
          <p:cNvSpPr>
            <a:spLocks noGrp="1"/>
          </p:cNvSpPr>
          <p:nvPr>
            <p:ph type="title"/>
          </p:nvPr>
        </p:nvSpPr>
        <p:spPr/>
        <p:txBody>
          <a:bodyPr/>
          <a:lstStyle/>
          <a:p>
            <a:r>
              <a:rPr lang="en-US"/>
              <a:t>Advice From The CAEs</a:t>
            </a:r>
          </a:p>
        </p:txBody>
      </p:sp>
      <p:sp>
        <p:nvSpPr>
          <p:cNvPr id="6" name="Content Placeholder 5">
            <a:extLst>
              <a:ext uri="{FF2B5EF4-FFF2-40B4-BE49-F238E27FC236}">
                <a16:creationId xmlns:a16="http://schemas.microsoft.com/office/drawing/2014/main" id="{9D99499E-0B0D-6EBE-96FB-4CFD1AFE6504}"/>
              </a:ext>
            </a:extLst>
          </p:cNvPr>
          <p:cNvSpPr>
            <a:spLocks noGrp="1"/>
          </p:cNvSpPr>
          <p:nvPr>
            <p:ph idx="1"/>
          </p:nvPr>
        </p:nvSpPr>
        <p:spPr>
          <a:xfrm>
            <a:off x="838200" y="1533523"/>
            <a:ext cx="10515600" cy="4705352"/>
          </a:xfrm>
        </p:spPr>
        <p:txBody>
          <a:bodyPr>
            <a:normAutofit fontScale="70000" lnSpcReduction="20000"/>
          </a:bodyPr>
          <a:lstStyle/>
          <a:p>
            <a:pPr>
              <a:buClr>
                <a:schemeClr val="accent1"/>
              </a:buClr>
            </a:pPr>
            <a:r>
              <a:rPr lang="en-US" b="1" dirty="0">
                <a:solidFill>
                  <a:schemeClr val="accent3"/>
                </a:solidFill>
              </a:rPr>
              <a:t>Develop meaningful relationships: </a:t>
            </a:r>
            <a:r>
              <a:rPr lang="en-US" dirty="0"/>
              <a:t>Have a relationship management strategy for your team and your stakeholders. Listen, learn, understand, leverage, and build forward pragmatically unless you are hired to fix a crisis. Seek input from all stakeholders including executive leadership, the audit committee, the board and your employees. The first 3-6 months isn't about what audits you produce, it is what relationships you build. You are only new and first once. Use it to build network and relationships.</a:t>
            </a:r>
          </a:p>
          <a:p>
            <a:pPr>
              <a:buClr>
                <a:schemeClr val="accent1"/>
              </a:buClr>
            </a:pPr>
            <a:r>
              <a:rPr lang="en-US" b="1" dirty="0">
                <a:solidFill>
                  <a:schemeClr val="accent3"/>
                </a:solidFill>
              </a:rPr>
              <a:t>Be patient: </a:t>
            </a:r>
            <a:r>
              <a:rPr lang="en-US" dirty="0"/>
              <a:t>Always keep progressing. It takes time to establish a reputation as a trusted advisor. </a:t>
            </a:r>
          </a:p>
          <a:p>
            <a:pPr>
              <a:buClr>
                <a:schemeClr val="accent1"/>
              </a:buClr>
            </a:pPr>
            <a:r>
              <a:rPr lang="en-US" b="1" dirty="0">
                <a:solidFill>
                  <a:schemeClr val="accent3"/>
                </a:solidFill>
              </a:rPr>
              <a:t>Leverage connections and resources:</a:t>
            </a:r>
            <a:r>
              <a:rPr lang="en-US" dirty="0">
                <a:solidFill>
                  <a:schemeClr val="accent3"/>
                </a:solidFill>
              </a:rPr>
              <a:t> </a:t>
            </a:r>
            <a:r>
              <a:rPr lang="en-US" dirty="0"/>
              <a:t>Create peer relationships you can lean on. Know what ACUA can offer.</a:t>
            </a:r>
          </a:p>
          <a:p>
            <a:pPr>
              <a:buClr>
                <a:schemeClr val="accent1"/>
              </a:buClr>
            </a:pPr>
            <a:r>
              <a:rPr lang="en-US" b="1" dirty="0">
                <a:solidFill>
                  <a:schemeClr val="accent3"/>
                </a:solidFill>
              </a:rPr>
              <a:t>Understand the organization and stakeholders you serve: </a:t>
            </a:r>
            <a:r>
              <a:rPr lang="en-US" dirty="0"/>
              <a:t>Put yourself in your clients' positions, anticipate their questions and needs. Ask about their prior experience with Internal Audit and the team’s reputation. What needs to be addressed? Learn how the audit plan aligns with the university's goals. Be open to new ideas and focus on the most important areas.</a:t>
            </a:r>
          </a:p>
          <a:p>
            <a:pPr>
              <a:buClr>
                <a:schemeClr val="accent1"/>
              </a:buClr>
            </a:pPr>
            <a:r>
              <a:rPr lang="en-US" b="1" dirty="0">
                <a:solidFill>
                  <a:schemeClr val="accent3"/>
                </a:solidFill>
              </a:rPr>
              <a:t>Establish your own leadership strategy: </a:t>
            </a:r>
            <a:r>
              <a:rPr lang="en-US" dirty="0"/>
              <a:t>Learn from others; develop your mission and vision, not just statements, but really think about what you want to do, how to do it and set a plan into motion.</a:t>
            </a:r>
          </a:p>
        </p:txBody>
      </p:sp>
      <p:sp>
        <p:nvSpPr>
          <p:cNvPr id="4" name="Slide Number Placeholder 3">
            <a:extLst>
              <a:ext uri="{FF2B5EF4-FFF2-40B4-BE49-F238E27FC236}">
                <a16:creationId xmlns:a16="http://schemas.microsoft.com/office/drawing/2014/main" id="{255DC457-4CBF-9BB8-3E06-26FC3B0F33B7}"/>
              </a:ext>
            </a:extLst>
          </p:cNvPr>
          <p:cNvSpPr>
            <a:spLocks noGrp="1"/>
          </p:cNvSpPr>
          <p:nvPr>
            <p:ph type="sldNum" sz="quarter" idx="12"/>
          </p:nvPr>
        </p:nvSpPr>
        <p:spPr/>
        <p:txBody>
          <a:bodyPr/>
          <a:lstStyle/>
          <a:p>
            <a:fld id="{3AAA44ED-9197-814F-BA75-E2BCE3B496B8}" type="slidenum">
              <a:rPr lang="en-US" smtClean="0"/>
              <a:t>48</a:t>
            </a:fld>
            <a:endParaRPr lang="en-US"/>
          </a:p>
        </p:txBody>
      </p:sp>
    </p:spTree>
    <p:extLst>
      <p:ext uri="{BB962C8B-B14F-4D97-AF65-F5344CB8AC3E}">
        <p14:creationId xmlns:p14="http://schemas.microsoft.com/office/powerpoint/2010/main" val="244335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A8CF-73FC-8416-5F30-BA9A75D81873}"/>
              </a:ext>
            </a:extLst>
          </p:cNvPr>
          <p:cNvSpPr>
            <a:spLocks noGrp="1"/>
          </p:cNvSpPr>
          <p:nvPr>
            <p:ph type="title"/>
          </p:nvPr>
        </p:nvSpPr>
        <p:spPr/>
        <p:txBody>
          <a:bodyPr/>
          <a:lstStyle/>
          <a:p>
            <a:r>
              <a:rPr lang="en-US"/>
              <a:t>Advice from the CAEs (cont.)</a:t>
            </a:r>
          </a:p>
        </p:txBody>
      </p:sp>
      <p:sp>
        <p:nvSpPr>
          <p:cNvPr id="3" name="Content Placeholder 2">
            <a:extLst>
              <a:ext uri="{FF2B5EF4-FFF2-40B4-BE49-F238E27FC236}">
                <a16:creationId xmlns:a16="http://schemas.microsoft.com/office/drawing/2014/main" id="{4BC28C72-EB2F-CD92-2464-8BE418CAD11A}"/>
              </a:ext>
            </a:extLst>
          </p:cNvPr>
          <p:cNvSpPr>
            <a:spLocks noGrp="1"/>
          </p:cNvSpPr>
          <p:nvPr>
            <p:ph idx="1"/>
          </p:nvPr>
        </p:nvSpPr>
        <p:spPr/>
        <p:txBody>
          <a:bodyPr>
            <a:normAutofit fontScale="77500" lnSpcReduction="20000"/>
          </a:bodyPr>
          <a:lstStyle/>
          <a:p>
            <a:pPr>
              <a:buClr>
                <a:schemeClr val="accent1"/>
              </a:buClr>
            </a:pPr>
            <a:r>
              <a:rPr lang="en-US" b="1" dirty="0">
                <a:solidFill>
                  <a:schemeClr val="accent3"/>
                </a:solidFill>
              </a:rPr>
              <a:t>Follow-through with quick wins:</a:t>
            </a:r>
            <a:r>
              <a:rPr lang="en-US" dirty="0">
                <a:solidFill>
                  <a:schemeClr val="accent3"/>
                </a:solidFill>
              </a:rPr>
              <a:t>  </a:t>
            </a:r>
            <a:r>
              <a:rPr lang="en-US" dirty="0"/>
              <a:t>Do what  you say. Develop your plan and execute. Gain some quick successes early and learn the organization before taking on larger, more complex audits. Complete several projects in high risk or high concern areas, forming partnerships with leaders in the respective areas throughout the projects. This will build confidence and trust in your expertise.</a:t>
            </a:r>
          </a:p>
          <a:p>
            <a:pPr>
              <a:buClr>
                <a:schemeClr val="accent1"/>
              </a:buClr>
            </a:pPr>
            <a:r>
              <a:rPr lang="en-US" b="1" dirty="0">
                <a:solidFill>
                  <a:schemeClr val="accent3"/>
                </a:solidFill>
              </a:rPr>
              <a:t>Have confidence in yourself:</a:t>
            </a:r>
            <a:r>
              <a:rPr lang="en-US" dirty="0">
                <a:solidFill>
                  <a:schemeClr val="accent3"/>
                </a:solidFill>
              </a:rPr>
              <a:t> </a:t>
            </a:r>
            <a:r>
              <a:rPr lang="en-US" dirty="0"/>
              <a:t>There is a reason you were hired and not someone else.</a:t>
            </a:r>
          </a:p>
          <a:p>
            <a:pPr>
              <a:buClr>
                <a:schemeClr val="accent1"/>
              </a:buClr>
            </a:pPr>
            <a:r>
              <a:rPr lang="en-US" b="1" dirty="0">
                <a:solidFill>
                  <a:schemeClr val="accent3"/>
                </a:solidFill>
              </a:rPr>
              <a:t>Resist the need to make some big stamp:</a:t>
            </a:r>
            <a:r>
              <a:rPr lang="en-US" dirty="0">
                <a:solidFill>
                  <a:schemeClr val="accent3"/>
                </a:solidFill>
              </a:rPr>
              <a:t> </a:t>
            </a:r>
            <a:r>
              <a:rPr lang="en-US" dirty="0"/>
              <a:t>Focus on listening and learning how things fit together. </a:t>
            </a:r>
          </a:p>
          <a:p>
            <a:pPr>
              <a:buClr>
                <a:schemeClr val="accent1"/>
              </a:buClr>
            </a:pPr>
            <a:r>
              <a:rPr lang="en-US" b="1" dirty="0">
                <a:solidFill>
                  <a:schemeClr val="accent3"/>
                </a:solidFill>
              </a:rPr>
              <a:t>Pick your battles: </a:t>
            </a:r>
            <a:r>
              <a:rPr lang="en-US" dirty="0"/>
              <a:t>Discern when to solicit feedback from others and when to make the call yourself.</a:t>
            </a:r>
          </a:p>
          <a:p>
            <a:pPr>
              <a:buClr>
                <a:schemeClr val="accent1"/>
              </a:buClr>
            </a:pPr>
            <a:r>
              <a:rPr lang="en-US" b="1" dirty="0">
                <a:solidFill>
                  <a:schemeClr val="accent3"/>
                </a:solidFill>
              </a:rPr>
              <a:t>Know your team:</a:t>
            </a:r>
            <a:r>
              <a:rPr lang="en-US" b="1" dirty="0"/>
              <a:t> </a:t>
            </a:r>
            <a:r>
              <a:rPr lang="en-US" dirty="0"/>
              <a:t>Learn capabilities of staff and the things at which they excel. Who are your rockstars and who are your superstars? Find easy wins – ask your team for the things that they hope you change.</a:t>
            </a:r>
          </a:p>
        </p:txBody>
      </p:sp>
      <p:sp>
        <p:nvSpPr>
          <p:cNvPr id="6" name="Slide Number Placeholder 5">
            <a:extLst>
              <a:ext uri="{FF2B5EF4-FFF2-40B4-BE49-F238E27FC236}">
                <a16:creationId xmlns:a16="http://schemas.microsoft.com/office/drawing/2014/main" id="{AB2DE222-BD28-9D23-8E7A-2A61F5EA14AB}"/>
              </a:ext>
            </a:extLst>
          </p:cNvPr>
          <p:cNvSpPr>
            <a:spLocks noGrp="1"/>
          </p:cNvSpPr>
          <p:nvPr>
            <p:ph type="sldNum" sz="quarter" idx="12"/>
          </p:nvPr>
        </p:nvSpPr>
        <p:spPr/>
        <p:txBody>
          <a:bodyPr/>
          <a:lstStyle/>
          <a:p>
            <a:fld id="{3AAA44ED-9197-814F-BA75-E2BCE3B496B8}" type="slidenum">
              <a:rPr lang="en-US" smtClean="0"/>
              <a:t>49</a:t>
            </a:fld>
            <a:endParaRPr lang="en-US"/>
          </a:p>
        </p:txBody>
      </p:sp>
    </p:spTree>
    <p:extLst>
      <p:ext uri="{BB962C8B-B14F-4D97-AF65-F5344CB8AC3E}">
        <p14:creationId xmlns:p14="http://schemas.microsoft.com/office/powerpoint/2010/main" val="357666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holding newspapers&#10;&#10;AI-generated content may be incorrect.">
            <a:extLst>
              <a:ext uri="{FF2B5EF4-FFF2-40B4-BE49-F238E27FC236}">
                <a16:creationId xmlns:a16="http://schemas.microsoft.com/office/drawing/2014/main" id="{47E12CD6-7E40-16DD-4B09-1070C64A725B}"/>
              </a:ext>
            </a:extLst>
          </p:cNvPr>
          <p:cNvPicPr>
            <a:picLocks noChangeAspect="1"/>
          </p:cNvPicPr>
          <p:nvPr/>
        </p:nvPicPr>
        <p:blipFill>
          <a:blip r:embed="rId2"/>
          <a:stretch>
            <a:fillRect/>
          </a:stretch>
        </p:blipFill>
        <p:spPr>
          <a:xfrm>
            <a:off x="5377206" y="1689597"/>
            <a:ext cx="5991225" cy="3790950"/>
          </a:xfrm>
          <a:prstGeom prst="rect">
            <a:avLst/>
          </a:prstGeom>
        </p:spPr>
      </p:pic>
      <p:sp>
        <p:nvSpPr>
          <p:cNvPr id="4" name="TextBox 3">
            <a:extLst>
              <a:ext uri="{FF2B5EF4-FFF2-40B4-BE49-F238E27FC236}">
                <a16:creationId xmlns:a16="http://schemas.microsoft.com/office/drawing/2014/main" id="{72308514-A3A5-C5FB-563D-4617234B4503}"/>
              </a:ext>
            </a:extLst>
          </p:cNvPr>
          <p:cNvSpPr txBox="1"/>
          <p:nvPr/>
        </p:nvSpPr>
        <p:spPr>
          <a:xfrm>
            <a:off x="839431" y="1972043"/>
            <a:ext cx="429474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2060"/>
                </a:solidFill>
              </a:rPr>
              <a:t>A responsive audience is the best encouragement an actor can have.</a:t>
            </a:r>
          </a:p>
          <a:p>
            <a:endParaRPr lang="en-US" sz="3200">
              <a:solidFill>
                <a:srgbClr val="002060"/>
              </a:solidFill>
            </a:endParaRPr>
          </a:p>
          <a:p>
            <a:pPr algn="r"/>
            <a:r>
              <a:rPr lang="en-US" sz="3200">
                <a:solidFill>
                  <a:srgbClr val="002060"/>
                </a:solidFill>
              </a:rPr>
              <a:t>Al Jolson</a:t>
            </a:r>
          </a:p>
        </p:txBody>
      </p:sp>
      <p:sp>
        <p:nvSpPr>
          <p:cNvPr id="6" name="Slide Number Placeholder 5">
            <a:extLst>
              <a:ext uri="{FF2B5EF4-FFF2-40B4-BE49-F238E27FC236}">
                <a16:creationId xmlns:a16="http://schemas.microsoft.com/office/drawing/2014/main" id="{0794C542-ED26-2498-E108-6BA041A227C4}"/>
              </a:ext>
            </a:extLst>
          </p:cNvPr>
          <p:cNvSpPr>
            <a:spLocks noGrp="1"/>
          </p:cNvSpPr>
          <p:nvPr>
            <p:ph type="sldNum" sz="quarter" idx="12"/>
          </p:nvPr>
        </p:nvSpPr>
        <p:spPr/>
        <p:txBody>
          <a:bodyPr/>
          <a:lstStyle/>
          <a:p>
            <a:fld id="{3AAA44ED-9197-814F-BA75-E2BCE3B496B8}" type="slidenum">
              <a:rPr lang="en-US" smtClean="0"/>
              <a:t>5</a:t>
            </a:fld>
            <a:endParaRPr lang="en-US"/>
          </a:p>
        </p:txBody>
      </p:sp>
    </p:spTree>
    <p:extLst>
      <p:ext uri="{BB962C8B-B14F-4D97-AF65-F5344CB8AC3E}">
        <p14:creationId xmlns:p14="http://schemas.microsoft.com/office/powerpoint/2010/main" val="2078421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29ACD-3C7F-F769-9349-9EB50588F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E6BBA-185E-A84F-4004-B6F4A9EFE5BC}"/>
              </a:ext>
            </a:extLst>
          </p:cNvPr>
          <p:cNvSpPr>
            <a:spLocks noGrp="1"/>
          </p:cNvSpPr>
          <p:nvPr>
            <p:ph type="title"/>
          </p:nvPr>
        </p:nvSpPr>
        <p:spPr/>
        <p:txBody>
          <a:bodyPr/>
          <a:lstStyle/>
          <a:p>
            <a:r>
              <a:rPr lang="en-US"/>
              <a:t>Polling Question</a:t>
            </a:r>
          </a:p>
        </p:txBody>
      </p:sp>
      <p:sp>
        <p:nvSpPr>
          <p:cNvPr id="3" name="TextBox 2">
            <a:extLst>
              <a:ext uri="{FF2B5EF4-FFF2-40B4-BE49-F238E27FC236}">
                <a16:creationId xmlns:a16="http://schemas.microsoft.com/office/drawing/2014/main" id="{0132C632-B088-084E-B3B7-5C747B762D46}"/>
              </a:ext>
            </a:extLst>
          </p:cNvPr>
          <p:cNvSpPr txBox="1"/>
          <p:nvPr/>
        </p:nvSpPr>
        <p:spPr>
          <a:xfrm>
            <a:off x="838201" y="1933575"/>
            <a:ext cx="10515600" cy="2477601"/>
          </a:xfrm>
          <a:prstGeom prst="rect">
            <a:avLst/>
          </a:prstGeom>
          <a:noFill/>
        </p:spPr>
        <p:txBody>
          <a:bodyPr wrap="square" rtlCol="0">
            <a:spAutoFit/>
          </a:bodyPr>
          <a:lstStyle/>
          <a:p>
            <a:r>
              <a:rPr lang="en-US" sz="2800" b="1">
                <a:solidFill>
                  <a:schemeClr val="accent3"/>
                </a:solidFill>
                <a:latin typeface="+mj-lt"/>
                <a:ea typeface="+mj-ea"/>
                <a:cs typeface="+mj-cs"/>
              </a:rPr>
              <a:t>After this presentation, how likely are you to pursue a CAE role?</a:t>
            </a:r>
          </a:p>
          <a:p>
            <a:endParaRPr lang="en-US" sz="1600"/>
          </a:p>
          <a:p>
            <a:pPr marL="342900" indent="-342900">
              <a:spcAft>
                <a:spcPts val="600"/>
              </a:spcAft>
              <a:buFont typeface="+mj-lt"/>
              <a:buAutoNum type="arabicPeriod"/>
            </a:pPr>
            <a:r>
              <a:rPr lang="en-US" sz="2400" b="1"/>
              <a:t>Super excited! Where do I sign up?</a:t>
            </a:r>
            <a:r>
              <a:rPr lang="en-US" sz="2400"/>
              <a:t> </a:t>
            </a:r>
          </a:p>
          <a:p>
            <a:pPr marL="342900" indent="-342900">
              <a:spcAft>
                <a:spcPts val="600"/>
              </a:spcAft>
              <a:buFont typeface="+mj-lt"/>
              <a:buAutoNum type="arabicPeriod"/>
            </a:pPr>
            <a:r>
              <a:rPr lang="en-US" sz="2400" b="1"/>
              <a:t>Not sure, I think I need to learn more.</a:t>
            </a:r>
            <a:endParaRPr lang="en-US" sz="2400"/>
          </a:p>
          <a:p>
            <a:pPr marL="342900" indent="-342900">
              <a:spcAft>
                <a:spcPts val="600"/>
              </a:spcAft>
              <a:buFont typeface="+mj-lt"/>
              <a:buAutoNum type="arabicPeriod"/>
            </a:pPr>
            <a:r>
              <a:rPr lang="en-US" sz="2400" b="1"/>
              <a:t>Love that journey for someone else. I’m out.</a:t>
            </a:r>
            <a:endParaRPr lang="en-US" sz="2400"/>
          </a:p>
          <a:p>
            <a:endParaRPr lang="en-US" sz="2400"/>
          </a:p>
        </p:txBody>
      </p:sp>
      <p:sp>
        <p:nvSpPr>
          <p:cNvPr id="6" name="Slide Number Placeholder 5">
            <a:extLst>
              <a:ext uri="{FF2B5EF4-FFF2-40B4-BE49-F238E27FC236}">
                <a16:creationId xmlns:a16="http://schemas.microsoft.com/office/drawing/2014/main" id="{6B0125F4-2823-8F2C-9C1D-1F46CC93AC33}"/>
              </a:ext>
            </a:extLst>
          </p:cNvPr>
          <p:cNvSpPr>
            <a:spLocks noGrp="1"/>
          </p:cNvSpPr>
          <p:nvPr>
            <p:ph type="sldNum" sz="quarter" idx="12"/>
          </p:nvPr>
        </p:nvSpPr>
        <p:spPr/>
        <p:txBody>
          <a:bodyPr/>
          <a:lstStyle/>
          <a:p>
            <a:fld id="{3AAA44ED-9197-814F-BA75-E2BCE3B496B8}" type="slidenum">
              <a:rPr lang="en-US" smtClean="0"/>
              <a:t>50</a:t>
            </a:fld>
            <a:endParaRPr lang="en-US"/>
          </a:p>
        </p:txBody>
      </p:sp>
    </p:spTree>
    <p:extLst>
      <p:ext uri="{BB962C8B-B14F-4D97-AF65-F5344CB8AC3E}">
        <p14:creationId xmlns:p14="http://schemas.microsoft.com/office/powerpoint/2010/main" val="365788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5DF8-9131-7D19-FB05-138A70E70225}"/>
              </a:ext>
            </a:extLst>
          </p:cNvPr>
          <p:cNvSpPr>
            <a:spLocks noGrp="1"/>
          </p:cNvSpPr>
          <p:nvPr>
            <p:ph type="title"/>
          </p:nvPr>
        </p:nvSpPr>
        <p:spPr/>
        <p:txBody>
          <a:bodyPr/>
          <a:lstStyle/>
          <a:p>
            <a:r>
              <a:rPr lang="en-US"/>
              <a:t>Resources</a:t>
            </a:r>
          </a:p>
        </p:txBody>
      </p:sp>
      <p:sp>
        <p:nvSpPr>
          <p:cNvPr id="3" name="TextBox 2">
            <a:extLst>
              <a:ext uri="{FF2B5EF4-FFF2-40B4-BE49-F238E27FC236}">
                <a16:creationId xmlns:a16="http://schemas.microsoft.com/office/drawing/2014/main" id="{7E7F9FC3-EFD6-DF7D-8B61-C228F0B67264}"/>
              </a:ext>
            </a:extLst>
          </p:cNvPr>
          <p:cNvSpPr txBox="1"/>
          <p:nvPr/>
        </p:nvSpPr>
        <p:spPr>
          <a:xfrm>
            <a:off x="552450" y="2549604"/>
            <a:ext cx="5410200" cy="3447098"/>
          </a:xfrm>
          <a:prstGeom prst="rect">
            <a:avLst/>
          </a:prstGeom>
          <a:noFill/>
        </p:spPr>
        <p:txBody>
          <a:bodyPr wrap="square" lIns="91440" tIns="45720" rIns="91440" bIns="45720" rtlCol="0" anchor="t">
            <a:spAutoFit/>
          </a:bodyPr>
          <a:lstStyle/>
          <a:p>
            <a:pPr algn="l" rtl="0" fontAlgn="base">
              <a:spcAft>
                <a:spcPts val="600"/>
              </a:spcAft>
            </a:pPr>
            <a:r>
              <a:rPr lang="en-US" sz="1200" b="1" i="0">
                <a:solidFill>
                  <a:srgbClr val="000000"/>
                </a:solidFill>
                <a:effectLst/>
              </a:rPr>
              <a:t>A Great Place to Work For All</a:t>
            </a:r>
            <a:r>
              <a:rPr lang="en-US" sz="1200" i="0">
                <a:solidFill>
                  <a:srgbClr val="000000"/>
                </a:solidFill>
                <a:effectLst/>
              </a:rPr>
              <a:t>, Michael C. Bush and the Great Place to Work Research Team</a:t>
            </a:r>
            <a:endParaRPr lang="en-US" sz="1200" b="1" i="0">
              <a:solidFill>
                <a:srgbClr val="000000"/>
              </a:solidFill>
              <a:effectLst/>
            </a:endParaRPr>
          </a:p>
          <a:p>
            <a:pPr algn="l" rtl="0" fontAlgn="base">
              <a:spcAft>
                <a:spcPts val="600"/>
              </a:spcAft>
            </a:pPr>
            <a:r>
              <a:rPr lang="en-US" sz="1200" b="1" i="0">
                <a:solidFill>
                  <a:srgbClr val="000000"/>
                </a:solidFill>
                <a:effectLst/>
              </a:rPr>
              <a:t>Range</a:t>
            </a:r>
            <a:r>
              <a:rPr lang="en-US" sz="1200" i="0">
                <a:solidFill>
                  <a:srgbClr val="000000"/>
                </a:solidFill>
                <a:effectLst/>
              </a:rPr>
              <a:t>, David Epstein</a:t>
            </a:r>
            <a:endParaRPr lang="en-US" sz="1200" b="1" i="0">
              <a:solidFill>
                <a:srgbClr val="000000"/>
              </a:solidFill>
              <a:effectLst/>
            </a:endParaRPr>
          </a:p>
          <a:p>
            <a:pPr algn="l" rtl="0" fontAlgn="base">
              <a:spcAft>
                <a:spcPts val="600"/>
              </a:spcAft>
            </a:pPr>
            <a:r>
              <a:rPr lang="en-US" sz="1200" b="1">
                <a:solidFill>
                  <a:srgbClr val="000000"/>
                </a:solidFill>
              </a:rPr>
              <a:t>What Got You Here Won’t Get You There</a:t>
            </a:r>
            <a:r>
              <a:rPr lang="en-US" sz="1200">
                <a:solidFill>
                  <a:srgbClr val="000000"/>
                </a:solidFill>
              </a:rPr>
              <a:t>, Marshall Goldsmith</a:t>
            </a:r>
            <a:endParaRPr lang="en-US" sz="1200" b="1" i="0">
              <a:solidFill>
                <a:srgbClr val="000000"/>
              </a:solidFill>
              <a:effectLst/>
            </a:endParaRPr>
          </a:p>
          <a:p>
            <a:pPr>
              <a:spcAft>
                <a:spcPts val="600"/>
              </a:spcAft>
            </a:pPr>
            <a:r>
              <a:rPr lang="en-US" sz="1200" b="1" err="1"/>
              <a:t>Blindspotting</a:t>
            </a:r>
            <a:r>
              <a:rPr lang="en-US" sz="1200" b="1"/>
              <a:t>: How to See What’s Holding You Back as a Leader,</a:t>
            </a:r>
            <a:r>
              <a:rPr lang="en-US" sz="1200"/>
              <a:t> Martin Dubin</a:t>
            </a:r>
          </a:p>
          <a:p>
            <a:pPr>
              <a:spcAft>
                <a:spcPts val="600"/>
              </a:spcAft>
            </a:pPr>
            <a:r>
              <a:rPr lang="en-US" sz="1200" b="1"/>
              <a:t>Radical Candor</a:t>
            </a:r>
            <a:r>
              <a:rPr lang="en-US" sz="1200"/>
              <a:t>, Kim Scott</a:t>
            </a:r>
            <a:endParaRPr lang="en-US" sz="1200" b="1"/>
          </a:p>
          <a:p>
            <a:pPr>
              <a:spcAft>
                <a:spcPts val="600"/>
              </a:spcAft>
            </a:pPr>
            <a:r>
              <a:rPr lang="en-US" sz="1200" b="1"/>
              <a:t>Dare to Lead</a:t>
            </a:r>
            <a:r>
              <a:rPr lang="en-US" sz="1200"/>
              <a:t>, Brené Brown</a:t>
            </a:r>
            <a:endParaRPr lang="en-US" sz="1200" b="1"/>
          </a:p>
          <a:p>
            <a:pPr>
              <a:spcAft>
                <a:spcPts val="600"/>
              </a:spcAft>
            </a:pPr>
            <a:r>
              <a:rPr lang="en-US" sz="1200" b="1"/>
              <a:t>Value Stream Mapping: How to Visualize Work and Align Leadership for Organizational Transformation</a:t>
            </a:r>
            <a:r>
              <a:rPr lang="en-US" sz="1200"/>
              <a:t>, Karen Martin and Mike Osterling</a:t>
            </a:r>
            <a:endParaRPr lang="en-US" sz="1200" b="1"/>
          </a:p>
          <a:p>
            <a:pPr>
              <a:spcAft>
                <a:spcPts val="600"/>
              </a:spcAft>
            </a:pPr>
            <a:r>
              <a:rPr lang="en-US" sz="1200" b="1"/>
              <a:t>The Mentorship Edge</a:t>
            </a:r>
            <a:r>
              <a:rPr lang="en-US" sz="1200"/>
              <a:t>, Deborah Heiser</a:t>
            </a:r>
            <a:endParaRPr lang="en-US" sz="1200" b="1"/>
          </a:p>
          <a:p>
            <a:pPr>
              <a:spcAft>
                <a:spcPts val="600"/>
              </a:spcAft>
            </a:pPr>
            <a:r>
              <a:rPr lang="en-US" sz="1200" b="1"/>
              <a:t>The Generalist Advantage</a:t>
            </a:r>
            <a:r>
              <a:rPr lang="en-US" sz="1200" dirty="0"/>
              <a:t>,</a:t>
            </a:r>
            <a:r>
              <a:rPr lang="en-US" sz="1200" b="1"/>
              <a:t> </a:t>
            </a:r>
            <a:r>
              <a:rPr lang="en-US" sz="1200"/>
              <a:t>Mansoor Soomro</a:t>
            </a:r>
            <a:endParaRPr lang="en-US" sz="1200" dirty="0"/>
          </a:p>
          <a:p>
            <a:pPr>
              <a:spcAft>
                <a:spcPts val="600"/>
              </a:spcAft>
            </a:pPr>
            <a:r>
              <a:rPr lang="en-US" sz="1200" b="1" dirty="0"/>
              <a:t>Presence</a:t>
            </a:r>
            <a:r>
              <a:rPr lang="en-US" sz="1200" dirty="0"/>
              <a:t>, Amy Cuddy</a:t>
            </a:r>
          </a:p>
          <a:p>
            <a:pPr>
              <a:spcAft>
                <a:spcPts val="600"/>
              </a:spcAft>
            </a:pPr>
            <a:r>
              <a:rPr lang="en-US" sz="1200" b="1" dirty="0"/>
              <a:t>The Leadership Challenge</a:t>
            </a:r>
            <a:r>
              <a:rPr lang="en-US" sz="1200" dirty="0"/>
              <a:t>, James M. Kouzes, Barry Z. Posner</a:t>
            </a:r>
          </a:p>
        </p:txBody>
      </p:sp>
      <p:pic>
        <p:nvPicPr>
          <p:cNvPr id="4" name="Graphic 3" descr="Storytelling with solid fill">
            <a:extLst>
              <a:ext uri="{FF2B5EF4-FFF2-40B4-BE49-F238E27FC236}">
                <a16:creationId xmlns:a16="http://schemas.microsoft.com/office/drawing/2014/main" id="{1E188249-96F8-A0E1-D4BF-CAA6BAAD89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68829" y="1452563"/>
            <a:ext cx="914400" cy="914400"/>
          </a:xfrm>
          <a:prstGeom prst="rect">
            <a:avLst/>
          </a:prstGeom>
        </p:spPr>
      </p:pic>
      <p:sp>
        <p:nvSpPr>
          <p:cNvPr id="5" name="TextBox 4">
            <a:extLst>
              <a:ext uri="{FF2B5EF4-FFF2-40B4-BE49-F238E27FC236}">
                <a16:creationId xmlns:a16="http://schemas.microsoft.com/office/drawing/2014/main" id="{B5DCC5AC-490C-E0AA-4E6C-4D80E73F448A}"/>
              </a:ext>
            </a:extLst>
          </p:cNvPr>
          <p:cNvSpPr txBox="1"/>
          <p:nvPr/>
        </p:nvSpPr>
        <p:spPr>
          <a:xfrm>
            <a:off x="6229350" y="2549604"/>
            <a:ext cx="5410200" cy="3400931"/>
          </a:xfrm>
          <a:prstGeom prst="rect">
            <a:avLst/>
          </a:prstGeom>
          <a:noFill/>
        </p:spPr>
        <p:txBody>
          <a:bodyPr wrap="square" rtlCol="0">
            <a:spAutoFit/>
          </a:bodyPr>
          <a:lstStyle/>
          <a:p>
            <a:pPr>
              <a:spcAft>
                <a:spcPts val="600"/>
              </a:spcAft>
            </a:pPr>
            <a:r>
              <a:rPr lang="en-US" sz="1200">
                <a:hlinkClick r:id="rId4"/>
              </a:rPr>
              <a:t>Embrace Candor Over Compliments</a:t>
            </a:r>
            <a:r>
              <a:rPr lang="en-US" sz="1200"/>
              <a:t> – Chief Executive Magazine, July 2025 (Kelly and Marshall Goldsmith)</a:t>
            </a:r>
          </a:p>
          <a:p>
            <a:pPr>
              <a:spcAft>
                <a:spcPts val="600"/>
              </a:spcAft>
            </a:pPr>
            <a:r>
              <a:rPr lang="en-US" sz="1200">
                <a:hlinkClick r:id="rId5"/>
              </a:rPr>
              <a:t>Navigating the Jump from Manager to Executive</a:t>
            </a:r>
            <a:r>
              <a:rPr lang="en-US" sz="1200"/>
              <a:t> – Harvard Business Review, June 2025 (Melody Wilding)</a:t>
            </a:r>
          </a:p>
          <a:p>
            <a:pPr>
              <a:spcAft>
                <a:spcPts val="600"/>
              </a:spcAft>
            </a:pPr>
            <a:r>
              <a:rPr lang="en-US" sz="1200">
                <a:hlinkClick r:id="rId6"/>
              </a:rPr>
              <a:t>Who Gets into the C-Suite? </a:t>
            </a:r>
            <a:r>
              <a:rPr lang="en-US" sz="1200"/>
              <a:t> – Chicago Booth Review, June 2016 (Amy Merrick) </a:t>
            </a:r>
            <a:endParaRPr lang="en-US" sz="1200" b="1"/>
          </a:p>
          <a:p>
            <a:pPr>
              <a:spcAft>
                <a:spcPts val="600"/>
              </a:spcAft>
            </a:pPr>
            <a:r>
              <a:rPr lang="en-US" sz="1200">
                <a:hlinkClick r:id="rId7"/>
              </a:rPr>
              <a:t>The Rise Of The Generalist: Why Versatility Beats Specialization</a:t>
            </a:r>
            <a:r>
              <a:rPr lang="en-US" sz="1200"/>
              <a:t> – Forbes, July 2025 (Mani </a:t>
            </a:r>
            <a:r>
              <a:rPr lang="en-US" sz="1200" err="1"/>
              <a:t>Padisetti</a:t>
            </a:r>
            <a:r>
              <a:rPr lang="en-US" sz="1200"/>
              <a:t>)</a:t>
            </a:r>
            <a:endParaRPr lang="en-US" sz="1200" b="1"/>
          </a:p>
          <a:p>
            <a:pPr>
              <a:spcAft>
                <a:spcPts val="600"/>
              </a:spcAft>
            </a:pPr>
            <a:r>
              <a:rPr lang="en-US" sz="1200">
                <a:hlinkClick r:id="rId8"/>
              </a:rPr>
              <a:t>How internal audit can adapt to AI</a:t>
            </a:r>
            <a:r>
              <a:rPr lang="en-US" sz="1200"/>
              <a:t> – EY, March 2025 (Jessica Rodgers, William Thomas)</a:t>
            </a:r>
            <a:endParaRPr lang="en-US" sz="1200" b="1"/>
          </a:p>
          <a:p>
            <a:pPr>
              <a:spcAft>
                <a:spcPts val="600"/>
              </a:spcAft>
            </a:pPr>
            <a:r>
              <a:rPr lang="en-US" sz="1200">
                <a:hlinkClick r:id="rId9"/>
              </a:rPr>
              <a:t>32% admit they cannot recognize AI generated fake receipts</a:t>
            </a:r>
            <a:r>
              <a:rPr lang="en-US" sz="1200"/>
              <a:t> – Accounting Today (Chris Gaetano)</a:t>
            </a:r>
            <a:endParaRPr lang="en-US" sz="1200" b="1"/>
          </a:p>
          <a:p>
            <a:pPr>
              <a:spcAft>
                <a:spcPts val="600"/>
              </a:spcAft>
            </a:pPr>
            <a:r>
              <a:rPr lang="en-US" sz="1200">
                <a:hlinkClick r:id="rId10"/>
              </a:rPr>
              <a:t>These workers don’t fear artificial intelligence. They’re getting degrees in it.</a:t>
            </a:r>
            <a:r>
              <a:rPr lang="en-US" sz="1200"/>
              <a:t> – Washington Post, August 2025 (Danielle Abril)</a:t>
            </a:r>
            <a:endParaRPr lang="en-US" sz="1200" b="1"/>
          </a:p>
          <a:p>
            <a:pPr>
              <a:spcAft>
                <a:spcPts val="600"/>
              </a:spcAft>
            </a:pPr>
            <a:r>
              <a:rPr lang="en-US" sz="1200">
                <a:hlinkClick r:id="rId11"/>
              </a:rPr>
              <a:t>The Best Leaders Edit What They Say Before They Say It</a:t>
            </a:r>
            <a:r>
              <a:rPr lang="en-US" sz="1200"/>
              <a:t> – Harvard Business Review, August 2025 (Jordan Stark and Tutti </a:t>
            </a:r>
            <a:r>
              <a:rPr lang="en-US" sz="1200" err="1"/>
              <a:t>Taygerly</a:t>
            </a:r>
            <a:r>
              <a:rPr lang="en-US" sz="1200"/>
              <a:t>)</a:t>
            </a:r>
            <a:endParaRPr lang="en-US" sz="1200" b="1"/>
          </a:p>
        </p:txBody>
      </p:sp>
      <p:pic>
        <p:nvPicPr>
          <p:cNvPr id="6" name="Graphic 5" descr="Newspaper with solid fill">
            <a:extLst>
              <a:ext uri="{FF2B5EF4-FFF2-40B4-BE49-F238E27FC236}">
                <a16:creationId xmlns:a16="http://schemas.microsoft.com/office/drawing/2014/main" id="{7079D2E9-7AB1-11AB-61A4-CF0F11BEFA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50502" y="1452563"/>
            <a:ext cx="914400" cy="914400"/>
          </a:xfrm>
          <a:prstGeom prst="rect">
            <a:avLst/>
          </a:prstGeom>
        </p:spPr>
      </p:pic>
      <p:sp>
        <p:nvSpPr>
          <p:cNvPr id="9" name="Slide Number Placeholder 8">
            <a:extLst>
              <a:ext uri="{FF2B5EF4-FFF2-40B4-BE49-F238E27FC236}">
                <a16:creationId xmlns:a16="http://schemas.microsoft.com/office/drawing/2014/main" id="{07D44BE0-99C3-29AC-F407-4E56AC01F220}"/>
              </a:ext>
            </a:extLst>
          </p:cNvPr>
          <p:cNvSpPr>
            <a:spLocks noGrp="1"/>
          </p:cNvSpPr>
          <p:nvPr>
            <p:ph type="sldNum" sz="quarter" idx="12"/>
          </p:nvPr>
        </p:nvSpPr>
        <p:spPr/>
        <p:txBody>
          <a:bodyPr/>
          <a:lstStyle/>
          <a:p>
            <a:fld id="{3AAA44ED-9197-814F-BA75-E2BCE3B496B8}" type="slidenum">
              <a:rPr lang="en-US" smtClean="0"/>
              <a:t>51</a:t>
            </a:fld>
            <a:endParaRPr lang="en-US"/>
          </a:p>
        </p:txBody>
      </p:sp>
    </p:spTree>
    <p:extLst>
      <p:ext uri="{BB962C8B-B14F-4D97-AF65-F5344CB8AC3E}">
        <p14:creationId xmlns:p14="http://schemas.microsoft.com/office/powerpoint/2010/main" val="1794629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71AB89-8E77-2284-5DE3-B1CFB7C1E35C}"/>
              </a:ext>
            </a:extLst>
          </p:cNvPr>
          <p:cNvSpPr>
            <a:spLocks noGrp="1"/>
          </p:cNvSpPr>
          <p:nvPr>
            <p:ph type="ctrTitle"/>
          </p:nvPr>
        </p:nvSpPr>
        <p:spPr>
          <a:xfrm>
            <a:off x="1524000" y="1122363"/>
            <a:ext cx="9144000" cy="2387600"/>
          </a:xfrm>
        </p:spPr>
        <p:txBody>
          <a:bodyPr anchor="b">
            <a:normAutofit/>
          </a:bodyPr>
          <a:lstStyle/>
          <a:p>
            <a:r>
              <a:rPr lang="en-US"/>
              <a:t>Thank you!</a:t>
            </a:r>
          </a:p>
        </p:txBody>
      </p:sp>
      <p:sp>
        <p:nvSpPr>
          <p:cNvPr id="11" name="Subtitle 2">
            <a:extLst>
              <a:ext uri="{FF2B5EF4-FFF2-40B4-BE49-F238E27FC236}">
                <a16:creationId xmlns:a16="http://schemas.microsoft.com/office/drawing/2014/main" id="{3CE4E72F-7CCA-AB58-AF27-AEBF50B42890}"/>
              </a:ext>
            </a:extLst>
          </p:cNvPr>
          <p:cNvSpPr>
            <a:spLocks noGrp="1"/>
          </p:cNvSpPr>
          <p:nvPr>
            <p:ph type="subTitle" idx="1"/>
          </p:nvPr>
        </p:nvSpPr>
        <p:spPr>
          <a:xfrm>
            <a:off x="1524000" y="3602038"/>
            <a:ext cx="9144000" cy="1655762"/>
          </a:xfrm>
        </p:spPr>
        <p:txBody>
          <a:bodyPr/>
          <a:lstStyle/>
          <a:p>
            <a:endParaRPr lang="en-US"/>
          </a:p>
        </p:txBody>
      </p:sp>
      <p:sp>
        <p:nvSpPr>
          <p:cNvPr id="2" name="Slide Number Placeholder 1">
            <a:extLst>
              <a:ext uri="{FF2B5EF4-FFF2-40B4-BE49-F238E27FC236}">
                <a16:creationId xmlns:a16="http://schemas.microsoft.com/office/drawing/2014/main" id="{B97C37CE-5BCC-99FC-3369-D1A6E62235C7}"/>
              </a:ext>
            </a:extLst>
          </p:cNvPr>
          <p:cNvSpPr>
            <a:spLocks noGrp="1"/>
          </p:cNvSpPr>
          <p:nvPr>
            <p:ph type="sldNum" sz="quarter" idx="12"/>
          </p:nvPr>
        </p:nvSpPr>
        <p:spPr/>
        <p:txBody>
          <a:bodyPr/>
          <a:lstStyle/>
          <a:p>
            <a:fld id="{3AAA44ED-9197-814F-BA75-E2BCE3B496B8}" type="slidenum">
              <a:rPr lang="en-US" smtClean="0"/>
              <a:t>52</a:t>
            </a:fld>
            <a:endParaRPr lang="en-US"/>
          </a:p>
        </p:txBody>
      </p:sp>
    </p:spTree>
    <p:extLst>
      <p:ext uri="{BB962C8B-B14F-4D97-AF65-F5344CB8AC3E}">
        <p14:creationId xmlns:p14="http://schemas.microsoft.com/office/powerpoint/2010/main" val="3692905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034D-8853-0ECF-0C83-4F135D112D4D}"/>
              </a:ext>
            </a:extLst>
          </p:cNvPr>
          <p:cNvSpPr>
            <a:spLocks noGrp="1"/>
          </p:cNvSpPr>
          <p:nvPr>
            <p:ph type="title"/>
          </p:nvPr>
        </p:nvSpPr>
        <p:spPr/>
        <p:txBody>
          <a:bodyPr/>
          <a:lstStyle/>
          <a:p>
            <a:r>
              <a:rPr lang="en-US"/>
              <a:t>Polling Question</a:t>
            </a:r>
          </a:p>
        </p:txBody>
      </p:sp>
      <p:sp>
        <p:nvSpPr>
          <p:cNvPr id="3" name="TextBox 2">
            <a:extLst>
              <a:ext uri="{FF2B5EF4-FFF2-40B4-BE49-F238E27FC236}">
                <a16:creationId xmlns:a16="http://schemas.microsoft.com/office/drawing/2014/main" id="{01C3353F-6ECB-053E-D764-CB040E9CDEC3}"/>
              </a:ext>
            </a:extLst>
          </p:cNvPr>
          <p:cNvSpPr txBox="1"/>
          <p:nvPr/>
        </p:nvSpPr>
        <p:spPr>
          <a:xfrm>
            <a:off x="838201" y="1933575"/>
            <a:ext cx="10515600" cy="3954929"/>
          </a:xfrm>
          <a:prstGeom prst="rect">
            <a:avLst/>
          </a:prstGeom>
          <a:noFill/>
        </p:spPr>
        <p:txBody>
          <a:bodyPr wrap="square" rtlCol="0">
            <a:spAutoFit/>
          </a:bodyPr>
          <a:lstStyle/>
          <a:p>
            <a:r>
              <a:rPr lang="en-US" sz="2800" b="1">
                <a:solidFill>
                  <a:schemeClr val="accent3"/>
                </a:solidFill>
                <a:latin typeface="+mj-lt"/>
                <a:ea typeface="+mj-ea"/>
                <a:cs typeface="+mj-cs"/>
              </a:rPr>
              <a:t>Which statement best describes your professional audit experience?</a:t>
            </a:r>
          </a:p>
          <a:p>
            <a:endParaRPr lang="en-US" sz="1600"/>
          </a:p>
          <a:p>
            <a:pPr marL="342900" indent="-342900">
              <a:spcAft>
                <a:spcPts val="600"/>
              </a:spcAft>
              <a:buFont typeface="+mj-lt"/>
              <a:buAutoNum type="arabicPeriod"/>
            </a:pPr>
            <a:r>
              <a:rPr lang="en-US" sz="2400" b="1"/>
              <a:t>Bright-eyed and bushy-tailed</a:t>
            </a:r>
            <a:r>
              <a:rPr lang="en-US" sz="2400"/>
              <a:t> – I am an audit staff member with less than 3 years of experience</a:t>
            </a:r>
          </a:p>
          <a:p>
            <a:pPr marL="342900" indent="-342900">
              <a:spcAft>
                <a:spcPts val="600"/>
              </a:spcAft>
              <a:buFont typeface="+mj-lt"/>
              <a:buAutoNum type="arabicPeriod"/>
            </a:pPr>
            <a:r>
              <a:rPr lang="en-US" sz="2400" b="1"/>
              <a:t>Been around the block a couple of times </a:t>
            </a:r>
            <a:r>
              <a:rPr lang="en-US" sz="2400"/>
              <a:t>– I am an audit staff/senior with 3-6 years of experience</a:t>
            </a:r>
          </a:p>
          <a:p>
            <a:pPr marL="342900" indent="-342900">
              <a:spcAft>
                <a:spcPts val="600"/>
              </a:spcAft>
              <a:buFont typeface="+mj-lt"/>
              <a:buAutoNum type="arabicPeriod"/>
            </a:pPr>
            <a:r>
              <a:rPr lang="en-US" sz="2400" b="1"/>
              <a:t>Experienced and not afraid to show it </a:t>
            </a:r>
            <a:r>
              <a:rPr lang="en-US" sz="2400"/>
              <a:t>– I am an audit manager/senior manager with 6-10 years of experience</a:t>
            </a:r>
          </a:p>
          <a:p>
            <a:pPr marL="342900" indent="-342900">
              <a:buFont typeface="+mj-lt"/>
              <a:buAutoNum type="arabicPeriod"/>
            </a:pPr>
            <a:r>
              <a:rPr lang="en-US" sz="2400" b="1"/>
              <a:t>Mic drop </a:t>
            </a:r>
            <a:r>
              <a:rPr lang="en-US" sz="2400"/>
              <a:t>– I’m a CAE</a:t>
            </a:r>
          </a:p>
          <a:p>
            <a:endParaRPr lang="en-US" sz="2400"/>
          </a:p>
        </p:txBody>
      </p:sp>
      <p:sp>
        <p:nvSpPr>
          <p:cNvPr id="6" name="Slide Number Placeholder 5">
            <a:extLst>
              <a:ext uri="{FF2B5EF4-FFF2-40B4-BE49-F238E27FC236}">
                <a16:creationId xmlns:a16="http://schemas.microsoft.com/office/drawing/2014/main" id="{F5087F9F-5245-7EFE-F7E3-83FBAA0067D5}"/>
              </a:ext>
            </a:extLst>
          </p:cNvPr>
          <p:cNvSpPr>
            <a:spLocks noGrp="1"/>
          </p:cNvSpPr>
          <p:nvPr>
            <p:ph type="sldNum" sz="quarter" idx="12"/>
          </p:nvPr>
        </p:nvSpPr>
        <p:spPr/>
        <p:txBody>
          <a:bodyPr/>
          <a:lstStyle/>
          <a:p>
            <a:fld id="{3AAA44ED-9197-814F-BA75-E2BCE3B496B8}" type="slidenum">
              <a:rPr lang="en-US" smtClean="0"/>
              <a:t>6</a:t>
            </a:fld>
            <a:endParaRPr lang="en-US"/>
          </a:p>
        </p:txBody>
      </p:sp>
    </p:spTree>
    <p:extLst>
      <p:ext uri="{BB962C8B-B14F-4D97-AF65-F5344CB8AC3E}">
        <p14:creationId xmlns:p14="http://schemas.microsoft.com/office/powerpoint/2010/main" val="193181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C92F1-0C4F-70C5-02B6-345286B91B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0E756-A9E9-E1BB-4A4B-5FCD65356377}"/>
              </a:ext>
            </a:extLst>
          </p:cNvPr>
          <p:cNvSpPr>
            <a:spLocks noGrp="1"/>
          </p:cNvSpPr>
          <p:nvPr>
            <p:ph type="title"/>
          </p:nvPr>
        </p:nvSpPr>
        <p:spPr/>
        <p:txBody>
          <a:bodyPr/>
          <a:lstStyle/>
          <a:p>
            <a:r>
              <a:rPr lang="en-US"/>
              <a:t>About Me: Agnessa Vartanova</a:t>
            </a:r>
          </a:p>
        </p:txBody>
      </p:sp>
      <p:pic>
        <p:nvPicPr>
          <p:cNvPr id="10" name="Picture 9">
            <a:extLst>
              <a:ext uri="{FF2B5EF4-FFF2-40B4-BE49-F238E27FC236}">
                <a16:creationId xmlns:a16="http://schemas.microsoft.com/office/drawing/2014/main" id="{F429CF91-1A26-85BF-E8AB-2D0C7923F2C8}"/>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4555035" y="1526495"/>
            <a:ext cx="2813632" cy="2833299"/>
          </a:xfrm>
          <a:prstGeom prst="rect">
            <a:avLst/>
          </a:prstGeom>
          <a:ln>
            <a:noFill/>
          </a:ln>
          <a:effectLst>
            <a:outerShdw blurRad="292100" dist="139700" dir="2700000" algn="tl" rotWithShape="0">
              <a:srgbClr val="333333">
                <a:alpha val="65000"/>
              </a:srgbClr>
            </a:outerShdw>
          </a:effectLst>
        </p:spPr>
      </p:pic>
      <p:pic>
        <p:nvPicPr>
          <p:cNvPr id="6" name="Picture 5" descr="A dog lying on a chain&#10;&#10;AI-generated content may be incorrect.">
            <a:extLst>
              <a:ext uri="{FF2B5EF4-FFF2-40B4-BE49-F238E27FC236}">
                <a16:creationId xmlns:a16="http://schemas.microsoft.com/office/drawing/2014/main" id="{3A1F1CF6-8B1F-D946-BE5C-31863ABF3AF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3441530" y="3914855"/>
            <a:ext cx="1971188" cy="1990726"/>
          </a:xfrm>
          <a:prstGeom prst="rect">
            <a:avLst/>
          </a:prstGeom>
          <a:ln>
            <a:noFill/>
          </a:ln>
          <a:effectLst>
            <a:outerShdw blurRad="292100" dist="139700" dir="2700000" algn="tl" rotWithShape="0">
              <a:srgbClr val="333333">
                <a:alpha val="65000"/>
              </a:srgbClr>
            </a:outerShdw>
          </a:effectLst>
        </p:spPr>
      </p:pic>
      <p:pic>
        <p:nvPicPr>
          <p:cNvPr id="8" name="Picture 7" descr="Two people on a mountain&#10;&#10;AI-generated content may be incorrect.">
            <a:extLst>
              <a:ext uri="{FF2B5EF4-FFF2-40B4-BE49-F238E27FC236}">
                <a16:creationId xmlns:a16="http://schemas.microsoft.com/office/drawing/2014/main" id="{B07453E2-F6D0-8E55-2CDD-E0C9E042AC1F}"/>
              </a:ext>
            </a:extLst>
          </p:cNvPr>
          <p:cNvPicPr>
            <a:picLocks noChangeAspect="1"/>
          </p:cNvPicPr>
          <p:nvPr/>
        </p:nvPicPr>
        <p:blipFill>
          <a:blip r:embed="rId4" cstate="hqprint">
            <a:extLst>
              <a:ext uri="{28A0092B-C50C-407E-A947-70E740481C1C}">
                <a14:useLocalDpi xmlns:a14="http://schemas.microsoft.com/office/drawing/2010/main"/>
              </a:ext>
            </a:extLst>
          </a:blip>
          <a:srcRect r="-667"/>
          <a:stretch>
            <a:fillRect/>
          </a:stretch>
        </p:blipFill>
        <p:spPr>
          <a:xfrm>
            <a:off x="6328500" y="3733881"/>
            <a:ext cx="2438474" cy="217170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9072F90B-65D7-61B2-2E4C-7BFF1B031AA4}"/>
              </a:ext>
            </a:extLst>
          </p:cNvPr>
          <p:cNvSpPr>
            <a:spLocks noGrp="1"/>
          </p:cNvSpPr>
          <p:nvPr>
            <p:ph type="sldNum" sz="quarter" idx="12"/>
          </p:nvPr>
        </p:nvSpPr>
        <p:spPr/>
        <p:txBody>
          <a:bodyPr/>
          <a:lstStyle/>
          <a:p>
            <a:fld id="{3AAA44ED-9197-814F-BA75-E2BCE3B496B8}" type="slidenum">
              <a:rPr lang="en-US" smtClean="0"/>
              <a:t>7</a:t>
            </a:fld>
            <a:endParaRPr lang="en-US"/>
          </a:p>
        </p:txBody>
      </p:sp>
    </p:spTree>
    <p:extLst>
      <p:ext uri="{BB962C8B-B14F-4D97-AF65-F5344CB8AC3E}">
        <p14:creationId xmlns:p14="http://schemas.microsoft.com/office/powerpoint/2010/main" val="56656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D27E-906A-761E-A063-C88D4BF1CBE8}"/>
              </a:ext>
            </a:extLst>
          </p:cNvPr>
          <p:cNvSpPr>
            <a:spLocks noGrp="1"/>
          </p:cNvSpPr>
          <p:nvPr>
            <p:ph type="title"/>
          </p:nvPr>
        </p:nvSpPr>
        <p:spPr/>
        <p:txBody>
          <a:bodyPr/>
          <a:lstStyle/>
          <a:p>
            <a:r>
              <a:rPr lang="en-US"/>
              <a:t>University of Colorado Quick Facts</a:t>
            </a:r>
          </a:p>
        </p:txBody>
      </p:sp>
      <p:sp>
        <p:nvSpPr>
          <p:cNvPr id="3" name="TextBox 2">
            <a:extLst>
              <a:ext uri="{FF2B5EF4-FFF2-40B4-BE49-F238E27FC236}">
                <a16:creationId xmlns:a16="http://schemas.microsoft.com/office/drawing/2014/main" id="{1DEED9B6-8F28-35F8-02BB-F02FB68572BD}"/>
              </a:ext>
            </a:extLst>
          </p:cNvPr>
          <p:cNvSpPr txBox="1"/>
          <p:nvPr/>
        </p:nvSpPr>
        <p:spPr>
          <a:xfrm>
            <a:off x="838200" y="1708719"/>
            <a:ext cx="5257800" cy="4350935"/>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defRPr/>
            </a:pPr>
            <a:r>
              <a:rPr lang="en-US" sz="2400">
                <a:solidFill>
                  <a:prstClr val="black"/>
                </a:solidFill>
                <a:latin typeface="+mj-lt"/>
              </a:rPr>
              <a:t>Established in 1876</a:t>
            </a:r>
          </a:p>
          <a:p>
            <a:pPr marL="228600" lvl="0" indent="-228600">
              <a:lnSpc>
                <a:spcPct val="90000"/>
              </a:lnSpc>
              <a:spcBef>
                <a:spcPts val="1000"/>
              </a:spcBef>
              <a:buFont typeface="Arial" panose="020B0604020202020204" pitchFamily="34" charset="0"/>
              <a:buChar char="•"/>
              <a:defRPr/>
            </a:pPr>
            <a:r>
              <a:rPr lang="en-US" sz="2400">
                <a:solidFill>
                  <a:prstClr val="black"/>
                </a:solidFill>
                <a:latin typeface="+mj-lt"/>
              </a:rPr>
              <a:t>Governed by the elected, nine-member Board of Regents</a:t>
            </a:r>
          </a:p>
          <a:p>
            <a:pPr marL="228600" lvl="0" indent="-228600">
              <a:lnSpc>
                <a:spcPct val="90000"/>
              </a:lnSpc>
              <a:spcBef>
                <a:spcPts val="1000"/>
              </a:spcBef>
              <a:buFont typeface="Arial" panose="020B0604020202020204" pitchFamily="34" charset="0"/>
              <a:buChar char="•"/>
              <a:defRPr/>
            </a:pPr>
            <a:r>
              <a:rPr lang="en-US" sz="2400">
                <a:solidFill>
                  <a:prstClr val="black"/>
                </a:solidFill>
                <a:latin typeface="+mj-lt"/>
              </a:rPr>
              <a:t>A system of four public institutions</a:t>
            </a:r>
          </a:p>
          <a:p>
            <a:pPr marL="228600" lvl="0" indent="-228600">
              <a:lnSpc>
                <a:spcPct val="90000"/>
              </a:lnSpc>
              <a:spcBef>
                <a:spcPts val="1000"/>
              </a:spcBef>
              <a:buFont typeface="Arial" panose="020B0604020202020204" pitchFamily="34" charset="0"/>
              <a:buChar char="•"/>
              <a:defRPr/>
            </a:pPr>
            <a:r>
              <a:rPr lang="en-US" sz="2400">
                <a:solidFill>
                  <a:prstClr val="black"/>
                </a:solidFill>
                <a:latin typeface="+mj-lt"/>
              </a:rPr>
              <a:t>67,708 students  </a:t>
            </a:r>
            <a:endParaRPr lang="en-US" sz="2400">
              <a:solidFill>
                <a:prstClr val="black"/>
              </a:solidFill>
              <a:latin typeface="+mj-lt"/>
              <a:ea typeface="Calibri"/>
              <a:cs typeface="Calibri"/>
            </a:endParaRPr>
          </a:p>
          <a:p>
            <a:pPr marL="228600" lvl="0" indent="-228600">
              <a:lnSpc>
                <a:spcPct val="90000"/>
              </a:lnSpc>
              <a:spcBef>
                <a:spcPts val="1000"/>
              </a:spcBef>
              <a:buFont typeface="Arial" panose="020B0604020202020204" pitchFamily="34" charset="0"/>
              <a:buChar char="•"/>
              <a:defRPr/>
            </a:pPr>
            <a:r>
              <a:rPr lang="en-US" sz="2400">
                <a:solidFill>
                  <a:prstClr val="black"/>
                </a:solidFill>
                <a:latin typeface="+mj-lt"/>
              </a:rPr>
              <a:t>$1.7B in sponsored research</a:t>
            </a:r>
          </a:p>
          <a:p>
            <a:pPr marL="228600" lvl="0" indent="-228600">
              <a:lnSpc>
                <a:spcPct val="90000"/>
              </a:lnSpc>
              <a:spcBef>
                <a:spcPts val="1000"/>
              </a:spcBef>
              <a:buFont typeface="Arial" panose="020B0604020202020204" pitchFamily="34" charset="0"/>
              <a:buChar char="•"/>
              <a:defRPr/>
            </a:pPr>
            <a:r>
              <a:rPr lang="en-US" sz="2400">
                <a:solidFill>
                  <a:prstClr val="black"/>
                </a:solidFill>
                <a:latin typeface="+mj-lt"/>
              </a:rPr>
              <a:t>17,805 degree recipients (2023-2024)</a:t>
            </a:r>
          </a:p>
          <a:p>
            <a:pPr marL="228600" lvl="0" indent="-228600">
              <a:lnSpc>
                <a:spcPct val="90000"/>
              </a:lnSpc>
              <a:spcBef>
                <a:spcPts val="1000"/>
              </a:spcBef>
              <a:buFont typeface="Arial" panose="020B0604020202020204" pitchFamily="34" charset="0"/>
              <a:buChar char="•"/>
              <a:defRPr/>
            </a:pPr>
            <a:r>
              <a:rPr lang="en-US" sz="2400">
                <a:solidFill>
                  <a:prstClr val="black"/>
                </a:solidFill>
                <a:latin typeface="+mj-lt"/>
              </a:rPr>
              <a:t>Third-largest employer in the state</a:t>
            </a:r>
          </a:p>
          <a:p>
            <a:pPr marL="228600" lvl="0" indent="-228600">
              <a:lnSpc>
                <a:spcPct val="90000"/>
              </a:lnSpc>
              <a:spcBef>
                <a:spcPts val="1000"/>
              </a:spcBef>
              <a:buFont typeface="Arial" panose="020B0604020202020204" pitchFamily="34" charset="0"/>
              <a:buChar char="•"/>
              <a:defRPr/>
            </a:pPr>
            <a:r>
              <a:rPr lang="en-US" sz="2400">
                <a:solidFill>
                  <a:prstClr val="black"/>
                </a:solidFill>
                <a:latin typeface="+mj-lt"/>
              </a:rPr>
              <a:t>$6.3 billion FY25 operating budget</a:t>
            </a:r>
            <a:endParaRPr lang="en-US" sz="2400">
              <a:solidFill>
                <a:prstClr val="black"/>
              </a:solidFill>
              <a:latin typeface="+mj-lt"/>
              <a:ea typeface="Calibri"/>
              <a:cs typeface="Calibri"/>
            </a:endParaRPr>
          </a:p>
          <a:p>
            <a:endParaRPr lang="en-US" sz="2400"/>
          </a:p>
        </p:txBody>
      </p:sp>
      <p:grpSp>
        <p:nvGrpSpPr>
          <p:cNvPr id="8" name="Group 7">
            <a:extLst>
              <a:ext uri="{FF2B5EF4-FFF2-40B4-BE49-F238E27FC236}">
                <a16:creationId xmlns:a16="http://schemas.microsoft.com/office/drawing/2014/main" id="{C1915F4C-39B4-1685-49A1-B06A883D81E1}"/>
              </a:ext>
            </a:extLst>
          </p:cNvPr>
          <p:cNvGrpSpPr/>
          <p:nvPr/>
        </p:nvGrpSpPr>
        <p:grpSpPr>
          <a:xfrm>
            <a:off x="6219825" y="1409700"/>
            <a:ext cx="5133975" cy="4743450"/>
            <a:chOff x="6513261" y="1301887"/>
            <a:chExt cx="5434623" cy="5284104"/>
          </a:xfrm>
        </p:grpSpPr>
        <p:pic>
          <p:nvPicPr>
            <p:cNvPr id="4" name="Picture 3">
              <a:extLst>
                <a:ext uri="{FF2B5EF4-FFF2-40B4-BE49-F238E27FC236}">
                  <a16:creationId xmlns:a16="http://schemas.microsoft.com/office/drawing/2014/main" id="{F139C174-6818-68BA-6F1C-2CBF10BD815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513261" y="1301887"/>
              <a:ext cx="3137424" cy="2591512"/>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Picture 4">
              <a:extLst>
                <a:ext uri="{FF2B5EF4-FFF2-40B4-BE49-F238E27FC236}">
                  <a16:creationId xmlns:a16="http://schemas.microsoft.com/office/drawing/2014/main" id="{3CBBE237-EC27-AC42-D6E0-0A68E638C94B}"/>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9158043" y="3994471"/>
              <a:ext cx="2789841" cy="2591520"/>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6" name="Picture 5">
              <a:extLst>
                <a:ext uri="{FF2B5EF4-FFF2-40B4-BE49-F238E27FC236}">
                  <a16:creationId xmlns:a16="http://schemas.microsoft.com/office/drawing/2014/main" id="{CDF531BB-403D-EF69-4048-F88685AF36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554030" y="3994464"/>
              <a:ext cx="3096655" cy="2591519"/>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pic>
          <p:nvPicPr>
            <p:cNvPr id="7" name="Picture 6">
              <a:extLst>
                <a:ext uri="{FF2B5EF4-FFF2-40B4-BE49-F238E27FC236}">
                  <a16:creationId xmlns:a16="http://schemas.microsoft.com/office/drawing/2014/main" id="{31233B19-3A84-78EE-CBC2-1AF040DAE340}"/>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157434" y="1301887"/>
              <a:ext cx="2790450" cy="2591512"/>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grpSp>
      <p:sp>
        <p:nvSpPr>
          <p:cNvPr id="11" name="Slide Number Placeholder 10">
            <a:extLst>
              <a:ext uri="{FF2B5EF4-FFF2-40B4-BE49-F238E27FC236}">
                <a16:creationId xmlns:a16="http://schemas.microsoft.com/office/drawing/2014/main" id="{0A2488FF-C17F-9846-D16D-EC59992FF392}"/>
              </a:ext>
            </a:extLst>
          </p:cNvPr>
          <p:cNvSpPr>
            <a:spLocks noGrp="1"/>
          </p:cNvSpPr>
          <p:nvPr>
            <p:ph type="sldNum" sz="quarter" idx="12"/>
          </p:nvPr>
        </p:nvSpPr>
        <p:spPr/>
        <p:txBody>
          <a:bodyPr/>
          <a:lstStyle/>
          <a:p>
            <a:fld id="{3AAA44ED-9197-814F-BA75-E2BCE3B496B8}" type="slidenum">
              <a:rPr lang="en-US" smtClean="0"/>
              <a:t>8</a:t>
            </a:fld>
            <a:endParaRPr lang="en-US"/>
          </a:p>
        </p:txBody>
      </p:sp>
    </p:spTree>
    <p:extLst>
      <p:ext uri="{BB962C8B-B14F-4D97-AF65-F5344CB8AC3E}">
        <p14:creationId xmlns:p14="http://schemas.microsoft.com/office/powerpoint/2010/main" val="416936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BA56-E2CB-9381-3A81-8F7593AEAEA9}"/>
              </a:ext>
            </a:extLst>
          </p:cNvPr>
          <p:cNvSpPr>
            <a:spLocks noGrp="1"/>
          </p:cNvSpPr>
          <p:nvPr>
            <p:ph type="title"/>
          </p:nvPr>
        </p:nvSpPr>
        <p:spPr/>
        <p:txBody>
          <a:bodyPr/>
          <a:lstStyle/>
          <a:p>
            <a:r>
              <a:rPr lang="en-US"/>
              <a:t>About Me: Robert Taft</a:t>
            </a:r>
          </a:p>
        </p:txBody>
      </p:sp>
      <p:pic>
        <p:nvPicPr>
          <p:cNvPr id="3" name="Picture 2">
            <a:extLst>
              <a:ext uri="{FF2B5EF4-FFF2-40B4-BE49-F238E27FC236}">
                <a16:creationId xmlns:a16="http://schemas.microsoft.com/office/drawing/2014/main" id="{33DAB268-D5E3-F3A3-1DD0-7186905A33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583588" y="1430927"/>
            <a:ext cx="5024823" cy="4655241"/>
          </a:xfrm>
          <a:prstGeom prst="rect">
            <a:avLst/>
          </a:prstGeom>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C24C038E-9E6D-2CC5-AEAC-0BC113E59974}"/>
              </a:ext>
            </a:extLst>
          </p:cNvPr>
          <p:cNvSpPr>
            <a:spLocks noGrp="1"/>
          </p:cNvSpPr>
          <p:nvPr>
            <p:ph type="sldNum" sz="quarter" idx="12"/>
          </p:nvPr>
        </p:nvSpPr>
        <p:spPr/>
        <p:txBody>
          <a:bodyPr/>
          <a:lstStyle/>
          <a:p>
            <a:fld id="{3AAA44ED-9197-814F-BA75-E2BCE3B496B8}" type="slidenum">
              <a:rPr lang="en-US" smtClean="0"/>
              <a:t>9</a:t>
            </a:fld>
            <a:endParaRPr lang="en-US"/>
          </a:p>
        </p:txBody>
      </p:sp>
    </p:spTree>
    <p:extLst>
      <p:ext uri="{BB962C8B-B14F-4D97-AF65-F5344CB8AC3E}">
        <p14:creationId xmlns:p14="http://schemas.microsoft.com/office/powerpoint/2010/main" val="275495084"/>
      </p:ext>
    </p:extLst>
  </p:cSld>
  <p:clrMapOvr>
    <a:masterClrMapping/>
  </p:clrMapOvr>
</p:sld>
</file>

<file path=ppt/theme/theme1.xml><?xml version="1.0" encoding="utf-8"?>
<a:theme xmlns:a="http://schemas.openxmlformats.org/drawingml/2006/main" name="Office Theme">
  <a:themeElements>
    <a:clrScheme name="AuditCon">
      <a:dk1>
        <a:srgbClr val="000000"/>
      </a:dk1>
      <a:lt1>
        <a:srgbClr val="FFFFFF"/>
      </a:lt1>
      <a:dk2>
        <a:srgbClr val="0E2841"/>
      </a:dk2>
      <a:lt2>
        <a:srgbClr val="E8E8E8"/>
      </a:lt2>
      <a:accent1>
        <a:srgbClr val="011169"/>
      </a:accent1>
      <a:accent2>
        <a:srgbClr val="3FA0DD"/>
      </a:accent2>
      <a:accent3>
        <a:srgbClr val="00BBC9"/>
      </a:accent3>
      <a:accent4>
        <a:srgbClr val="9CB0CA"/>
      </a:accent4>
      <a:accent5>
        <a:srgbClr val="F7931E"/>
      </a:accent5>
      <a:accent6>
        <a:srgbClr val="808080"/>
      </a:accent6>
      <a:hlink>
        <a:srgbClr val="3FA0DD"/>
      </a:hlink>
      <a:folHlink>
        <a:srgbClr val="00BBC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567ABC03F984B8C6BA5EC74CC6DD5" ma:contentTypeVersion="6" ma:contentTypeDescription="Create a new document." ma:contentTypeScope="" ma:versionID="e4d5adc79a7a412f2906f3a5d998a0e0">
  <xsd:schema xmlns:xsd="http://www.w3.org/2001/XMLSchema" xmlns:xs="http://www.w3.org/2001/XMLSchema" xmlns:p="http://schemas.microsoft.com/office/2006/metadata/properties" xmlns:ns2="f2267fc2-d084-45e2-bf6d-8041813c079f" xmlns:ns3="82279993-b617-4406-b1d7-a4c65e6fa48c" targetNamespace="http://schemas.microsoft.com/office/2006/metadata/properties" ma:root="true" ma:fieldsID="6ea00c00c3ac45e1dac2fee4f358010a" ns2:_="" ns3:_="">
    <xsd:import namespace="f2267fc2-d084-45e2-bf6d-8041813c079f"/>
    <xsd:import namespace="82279993-b617-4406-b1d7-a4c65e6fa48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67fc2-d084-45e2-bf6d-8041813c07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279993-b617-4406-b1d7-a4c65e6fa4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94B690-DA51-4484-97D0-879DA479DA49}">
  <ds:schemaRefs>
    <ds:schemaRef ds:uri="http://schemas.microsoft.com/sharepoint/v3/contenttype/forms"/>
  </ds:schemaRefs>
</ds:datastoreItem>
</file>

<file path=customXml/itemProps2.xml><?xml version="1.0" encoding="utf-8"?>
<ds:datastoreItem xmlns:ds="http://schemas.openxmlformats.org/officeDocument/2006/customXml" ds:itemID="{D512E846-3D5B-4E54-A191-1FEF4685D505}">
  <ds:schemaRefs>
    <ds:schemaRef ds:uri="82279993-b617-4406-b1d7-a4c65e6fa48c"/>
    <ds:schemaRef ds:uri="f2267fc2-d084-45e2-bf6d-8041813c07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49DC96-AC11-4FBB-90A9-4A31C226970D}">
  <ds:schemaRef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f2267fc2-d084-45e2-bf6d-8041813c079f"/>
    <ds:schemaRef ds:uri="http://schemas.microsoft.com/office/infopath/2007/PartnerControls"/>
    <ds:schemaRef ds:uri="82279993-b617-4406-b1d7-a4c65e6fa48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56</TotalTime>
  <Words>3257</Words>
  <Application>Microsoft Office PowerPoint</Application>
  <PresentationFormat>Widescreen</PresentationFormat>
  <Paragraphs>379</Paragraphs>
  <Slides>52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Aptos</vt:lpstr>
      <vt:lpstr>Aptos Display</vt:lpstr>
      <vt:lpstr>Arial</vt:lpstr>
      <vt:lpstr>Calibri</vt:lpstr>
      <vt:lpstr>Times New Roman</vt:lpstr>
      <vt:lpstr>Office Theme</vt:lpstr>
      <vt:lpstr>PowerPoint Presentation</vt:lpstr>
      <vt:lpstr>So You Want To Be A CAE: Essential Skills for The Bold And The Brave</vt:lpstr>
      <vt:lpstr>Start With (Y)OUR Why</vt:lpstr>
      <vt:lpstr>Session Objectives </vt:lpstr>
      <vt:lpstr>PowerPoint Presentation</vt:lpstr>
      <vt:lpstr>Polling Question</vt:lpstr>
      <vt:lpstr>About Me: Agnessa Vartanova</vt:lpstr>
      <vt:lpstr>University of Colorado Quick Facts</vt:lpstr>
      <vt:lpstr>About Me: Robert Taft</vt:lpstr>
      <vt:lpstr>University of Central Florida Quick Facts</vt:lpstr>
      <vt:lpstr>Manager to Leader</vt:lpstr>
      <vt:lpstr>Why/How Did We Choose This Topic?</vt:lpstr>
      <vt:lpstr>We Asked Our Peers…</vt:lpstr>
      <vt:lpstr>Professional Certifications</vt:lpstr>
      <vt:lpstr>Motivation To Become A CAE</vt:lpstr>
      <vt:lpstr>CAE Success Factors</vt:lpstr>
      <vt:lpstr>Culture, Motivation, and Brand</vt:lpstr>
      <vt:lpstr>Your Team In Focus</vt:lpstr>
      <vt:lpstr>Your Stakeholder Perception is Their Reality</vt:lpstr>
      <vt:lpstr>Building The Team</vt:lpstr>
      <vt:lpstr>Motivating Service Excellence</vt:lpstr>
      <vt:lpstr>Mentoring and Succession Planning</vt:lpstr>
      <vt:lpstr>Emerging Risks</vt:lpstr>
      <vt:lpstr>Emerging Risks</vt:lpstr>
      <vt:lpstr>Project Economics</vt:lpstr>
      <vt:lpstr>Project Economics</vt:lpstr>
      <vt:lpstr>Thou Shalt…</vt:lpstr>
      <vt:lpstr>The Balance of Quality, Timeliness, and Value</vt:lpstr>
      <vt:lpstr>The Art &amp; Science of Audit Plan Management</vt:lpstr>
      <vt:lpstr>Lead Through Ambiguity</vt:lpstr>
      <vt:lpstr>Other “Top 3 Challenges”</vt:lpstr>
      <vt:lpstr>Internal Audit &amp; Beyond</vt:lpstr>
      <vt:lpstr>What Got You Here Won’t Get You There</vt:lpstr>
      <vt:lpstr>Navigating Organizational &amp; Regulatory Politics  (and the related pressures)</vt:lpstr>
      <vt:lpstr>What About AI?</vt:lpstr>
      <vt:lpstr>Winning the First 3-6 Months</vt:lpstr>
      <vt:lpstr>Your Map to Success</vt:lpstr>
      <vt:lpstr>Winning the First 3-6 Months</vt:lpstr>
      <vt:lpstr>Thinking (and Doing) Fast and Slow</vt:lpstr>
      <vt:lpstr>Think Like a CEO For Your First 100 days! https://www.pwc.com/us/en/about-us/newsroom/press-releases/100-days-questions-ceo.html</vt:lpstr>
      <vt:lpstr>Polling Question</vt:lpstr>
      <vt:lpstr>Bonus: Executive Presence... </vt:lpstr>
      <vt:lpstr>Win The Room Every Time</vt:lpstr>
      <vt:lpstr>Five Types of Overcommunicating Leaders</vt:lpstr>
      <vt:lpstr>Practical Communication Tips</vt:lpstr>
      <vt:lpstr>Know Before You Say “Yes”</vt:lpstr>
      <vt:lpstr>Managing Stakeholder Expectations</vt:lpstr>
      <vt:lpstr>Advice From The CAEs</vt:lpstr>
      <vt:lpstr>Advice from the CAEs (cont.)</vt:lpstr>
      <vt:lpstr>Polling Question</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Josh Dobbs</dc:creator>
  <cp:lastModifiedBy>Lauren Keith</cp:lastModifiedBy>
  <cp:revision>8</cp:revision>
  <dcterms:created xsi:type="dcterms:W3CDTF">2025-06-02T22:08:07Z</dcterms:created>
  <dcterms:modified xsi:type="dcterms:W3CDTF">2025-08-22T15:16:21Z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0x010100858567ABC03F984B8C6BA5EC74CC6DD5</vt:lpwstr>
  </property>
  <property fmtid="{D5CDD505-2E9C-101B-9397-08002B2CF9AE}" pid="3" name="MediaServiceImageTags">
    <vt:lpwstr/>
  </property>
</Properties>
</file>