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sldIdLst>
    <p:sldId id="256" r:id="rId5"/>
    <p:sldId id="257" r:id="rId6"/>
    <p:sldId id="273" r:id="rId7"/>
    <p:sldId id="274" r:id="rId8"/>
    <p:sldId id="275" r:id="rId9"/>
    <p:sldId id="276" r:id="rId10"/>
    <p:sldId id="277" r:id="rId11"/>
    <p:sldId id="272" r:id="rId12"/>
    <p:sldId id="278" r:id="rId13"/>
    <p:sldId id="281" r:id="rId14"/>
    <p:sldId id="266" r:id="rId15"/>
    <p:sldId id="283" r:id="rId16"/>
    <p:sldId id="271" r:id="rId17"/>
    <p:sldId id="263" r:id="rId18"/>
    <p:sldId id="287" r:id="rId19"/>
    <p:sldId id="28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A8B223F-5ACD-4227-B72C-28E47BCF4139}">
          <p14:sldIdLst>
            <p14:sldId id="256"/>
            <p14:sldId id="257"/>
            <p14:sldId id="273"/>
            <p14:sldId id="274"/>
            <p14:sldId id="275"/>
            <p14:sldId id="276"/>
            <p14:sldId id="277"/>
            <p14:sldId id="272"/>
            <p14:sldId id="278"/>
            <p14:sldId id="281"/>
            <p14:sldId id="266"/>
            <p14:sldId id="283"/>
            <p14:sldId id="271"/>
            <p14:sldId id="263"/>
            <p14:sldId id="287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3B2CA25-D52B-FE4B-BC04-A93279121C46}" name="Hvozdovic, Marra" initials="MH" userId="S::mhvozdovic@deloitte.com::afe22481-8ae1-4518-8773-263bc83ed77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16A"/>
    <a:srgbClr val="ADD8E6"/>
    <a:srgbClr val="00BBC9"/>
    <a:srgbClr val="3FA0DD"/>
    <a:srgbClr val="F793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4"/>
    <p:restoredTop sz="94404" autoAdjust="0"/>
  </p:normalViewPr>
  <p:slideViewPr>
    <p:cSldViewPr snapToGrid="0">
      <p:cViewPr varScale="1">
        <p:scale>
          <a:sx n="55" d="100"/>
          <a:sy n="55" d="100"/>
        </p:scale>
        <p:origin x="1104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3FA921-B3B1-48C3-9A28-733DE5FA24F5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61A386-484D-43F3-89C0-7E6D3ECBAD64}">
      <dgm:prSet/>
      <dgm:spPr/>
      <dgm:t>
        <a:bodyPr/>
        <a:lstStyle/>
        <a:p>
          <a:r>
            <a:rPr lang="en-US" b="1" dirty="0"/>
            <a:t>Coordination</a:t>
          </a:r>
          <a:endParaRPr lang="en-US" dirty="0"/>
        </a:p>
      </dgm:t>
    </dgm:pt>
    <dgm:pt modelId="{0948EC5D-3A90-465E-9DFA-EFCEA40C18B1}" type="parTrans" cxnId="{E7653307-B392-4112-AEFB-2700155BEA30}">
      <dgm:prSet/>
      <dgm:spPr/>
      <dgm:t>
        <a:bodyPr/>
        <a:lstStyle/>
        <a:p>
          <a:endParaRPr lang="en-US"/>
        </a:p>
      </dgm:t>
    </dgm:pt>
    <dgm:pt modelId="{1AA24F00-2870-4635-8EE7-22BB7D71F50B}" type="sibTrans" cxnId="{E7653307-B392-4112-AEFB-2700155BEA30}">
      <dgm:prSet/>
      <dgm:spPr/>
      <dgm:t>
        <a:bodyPr/>
        <a:lstStyle/>
        <a:p>
          <a:endParaRPr lang="en-US"/>
        </a:p>
      </dgm:t>
    </dgm:pt>
    <dgm:pt modelId="{DD976151-9644-4058-83B5-8EB8A5766593}">
      <dgm:prSet/>
      <dgm:spPr/>
      <dgm:t>
        <a:bodyPr/>
        <a:lstStyle/>
        <a:p>
          <a:r>
            <a:rPr lang="en-US" b="1"/>
            <a:t>Clarity of roles</a:t>
          </a:r>
          <a:endParaRPr lang="en-US"/>
        </a:p>
      </dgm:t>
    </dgm:pt>
    <dgm:pt modelId="{EA8346AE-216D-4DF4-992D-29A3ADCD4024}" type="parTrans" cxnId="{2F6C22B1-B5C3-4500-9675-219DA7829506}">
      <dgm:prSet/>
      <dgm:spPr/>
      <dgm:t>
        <a:bodyPr/>
        <a:lstStyle/>
        <a:p>
          <a:endParaRPr lang="en-US"/>
        </a:p>
      </dgm:t>
    </dgm:pt>
    <dgm:pt modelId="{FD1D6ED0-0F45-41CD-AF56-B24CA35302BA}" type="sibTrans" cxnId="{2F6C22B1-B5C3-4500-9675-219DA7829506}">
      <dgm:prSet/>
      <dgm:spPr/>
      <dgm:t>
        <a:bodyPr/>
        <a:lstStyle/>
        <a:p>
          <a:endParaRPr lang="en-US"/>
        </a:p>
      </dgm:t>
    </dgm:pt>
    <dgm:pt modelId="{618654E4-CEB3-4098-8BFE-C5036C16DC23}">
      <dgm:prSet/>
      <dgm:spPr/>
      <dgm:t>
        <a:bodyPr/>
        <a:lstStyle/>
        <a:p>
          <a:r>
            <a:rPr lang="en-US" b="1"/>
            <a:t>Risk-based focus</a:t>
          </a:r>
          <a:endParaRPr lang="en-US"/>
        </a:p>
      </dgm:t>
    </dgm:pt>
    <dgm:pt modelId="{71EB00E1-0137-4783-B45D-EFFC2B4FAC91}" type="parTrans" cxnId="{F6DA6111-EA1E-46A4-BFC9-C0E339266F0C}">
      <dgm:prSet/>
      <dgm:spPr/>
      <dgm:t>
        <a:bodyPr/>
        <a:lstStyle/>
        <a:p>
          <a:endParaRPr lang="en-US"/>
        </a:p>
      </dgm:t>
    </dgm:pt>
    <dgm:pt modelId="{A7BF45CB-28EE-40D1-8A86-19615651AE08}" type="sibTrans" cxnId="{F6DA6111-EA1E-46A4-BFC9-C0E339266F0C}">
      <dgm:prSet/>
      <dgm:spPr/>
      <dgm:t>
        <a:bodyPr/>
        <a:lstStyle/>
        <a:p>
          <a:endParaRPr lang="en-US"/>
        </a:p>
      </dgm:t>
    </dgm:pt>
    <dgm:pt modelId="{0C973C14-7AAA-430F-9E85-8877AE77083F}">
      <dgm:prSet/>
      <dgm:spPr/>
      <dgm:t>
        <a:bodyPr/>
        <a:lstStyle/>
        <a:p>
          <a:r>
            <a:rPr lang="en-US" b="1"/>
            <a:t>Information sharing</a:t>
          </a:r>
          <a:endParaRPr lang="en-US"/>
        </a:p>
      </dgm:t>
    </dgm:pt>
    <dgm:pt modelId="{35055DDE-D1A7-4A9D-865C-6AE1A1572C2C}" type="parTrans" cxnId="{BB00F190-D8C5-47FE-82D8-A43A46FCEB39}">
      <dgm:prSet/>
      <dgm:spPr/>
      <dgm:t>
        <a:bodyPr/>
        <a:lstStyle/>
        <a:p>
          <a:endParaRPr lang="en-US"/>
        </a:p>
      </dgm:t>
    </dgm:pt>
    <dgm:pt modelId="{8FD3243F-4692-4902-8B89-9427297FFC40}" type="sibTrans" cxnId="{BB00F190-D8C5-47FE-82D8-A43A46FCEB39}">
      <dgm:prSet/>
      <dgm:spPr/>
      <dgm:t>
        <a:bodyPr/>
        <a:lstStyle/>
        <a:p>
          <a:endParaRPr lang="en-US"/>
        </a:p>
      </dgm:t>
    </dgm:pt>
    <dgm:pt modelId="{4D201796-18EE-4FF4-81CB-684923FAEE6F}">
      <dgm:prSet/>
      <dgm:spPr/>
      <dgm:t>
        <a:bodyPr/>
        <a:lstStyle/>
        <a:p>
          <a:r>
            <a:rPr lang="en-US" b="1"/>
            <a:t>Holistic view</a:t>
          </a:r>
          <a:endParaRPr lang="en-US"/>
        </a:p>
      </dgm:t>
    </dgm:pt>
    <dgm:pt modelId="{EB47BDDB-B0B6-42B1-ACE1-311BD4CD5E1E}" type="parTrans" cxnId="{0A6FEE73-BDF1-4EFF-8341-7BA87862479F}">
      <dgm:prSet/>
      <dgm:spPr/>
      <dgm:t>
        <a:bodyPr/>
        <a:lstStyle/>
        <a:p>
          <a:endParaRPr lang="en-US"/>
        </a:p>
      </dgm:t>
    </dgm:pt>
    <dgm:pt modelId="{22DC2A0B-12EE-4FC2-A096-F9BB8D5D8171}" type="sibTrans" cxnId="{0A6FEE73-BDF1-4EFF-8341-7BA87862479F}">
      <dgm:prSet/>
      <dgm:spPr/>
      <dgm:t>
        <a:bodyPr/>
        <a:lstStyle/>
        <a:p>
          <a:endParaRPr lang="en-US"/>
        </a:p>
      </dgm:t>
    </dgm:pt>
    <dgm:pt modelId="{197204AD-9812-4A46-9460-84F7ACCE8499}" type="pres">
      <dgm:prSet presAssocID="{DF3FA921-B3B1-48C3-9A28-733DE5FA24F5}" presName="root" presStyleCnt="0">
        <dgm:presLayoutVars>
          <dgm:dir/>
          <dgm:resizeHandles val="exact"/>
        </dgm:presLayoutVars>
      </dgm:prSet>
      <dgm:spPr/>
    </dgm:pt>
    <dgm:pt modelId="{77CFD403-DA58-488E-83F9-A02F6E65C147}" type="pres">
      <dgm:prSet presAssocID="{DF3FA921-B3B1-48C3-9A28-733DE5FA24F5}" presName="container" presStyleCnt="0">
        <dgm:presLayoutVars>
          <dgm:dir/>
          <dgm:resizeHandles val="exact"/>
        </dgm:presLayoutVars>
      </dgm:prSet>
      <dgm:spPr/>
    </dgm:pt>
    <dgm:pt modelId="{D4647311-DA5D-4B8F-9CDC-31AF20695212}" type="pres">
      <dgm:prSet presAssocID="{4661A386-484D-43F3-89C0-7E6D3ECBAD64}" presName="compNode" presStyleCnt="0"/>
      <dgm:spPr/>
    </dgm:pt>
    <dgm:pt modelId="{0361F0E0-D104-47DA-BFFA-5139E0D5E0D7}" type="pres">
      <dgm:prSet presAssocID="{4661A386-484D-43F3-89C0-7E6D3ECBAD64}" presName="iconBgRect" presStyleLbl="bgShp" presStyleIdx="0" presStyleCnt="5"/>
      <dgm:spPr/>
    </dgm:pt>
    <dgm:pt modelId="{2E6A271C-16B0-483F-B4B7-0E3852882864}" type="pres">
      <dgm:prSet presAssocID="{4661A386-484D-43F3-89C0-7E6D3ECBAD64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F1EDB148-46A5-4A03-9182-D4B7A40C44BA}" type="pres">
      <dgm:prSet presAssocID="{4661A386-484D-43F3-89C0-7E6D3ECBAD64}" presName="spaceRect" presStyleCnt="0"/>
      <dgm:spPr/>
    </dgm:pt>
    <dgm:pt modelId="{039F4507-9A43-49A6-9684-9462A983957C}" type="pres">
      <dgm:prSet presAssocID="{4661A386-484D-43F3-89C0-7E6D3ECBAD64}" presName="textRect" presStyleLbl="revTx" presStyleIdx="0" presStyleCnt="5">
        <dgm:presLayoutVars>
          <dgm:chMax val="1"/>
          <dgm:chPref val="1"/>
        </dgm:presLayoutVars>
      </dgm:prSet>
      <dgm:spPr/>
    </dgm:pt>
    <dgm:pt modelId="{9D27333F-9C31-4F6B-B97B-FBE28FEBFFEE}" type="pres">
      <dgm:prSet presAssocID="{1AA24F00-2870-4635-8EE7-22BB7D71F50B}" presName="sibTrans" presStyleLbl="sibTrans2D1" presStyleIdx="0" presStyleCnt="0"/>
      <dgm:spPr/>
    </dgm:pt>
    <dgm:pt modelId="{AAA52381-E05C-4770-9214-1F6FF83B23F8}" type="pres">
      <dgm:prSet presAssocID="{DD976151-9644-4058-83B5-8EB8A5766593}" presName="compNode" presStyleCnt="0"/>
      <dgm:spPr/>
    </dgm:pt>
    <dgm:pt modelId="{6182E5D0-A7FF-408F-8B00-CB8C9E1DAA56}" type="pres">
      <dgm:prSet presAssocID="{DD976151-9644-4058-83B5-8EB8A5766593}" presName="iconBgRect" presStyleLbl="bgShp" presStyleIdx="1" presStyleCnt="5"/>
      <dgm:spPr/>
    </dgm:pt>
    <dgm:pt modelId="{A7E22035-0E03-49FD-92F2-C5ADD81357FD}" type="pres">
      <dgm:prSet presAssocID="{DD976151-9644-4058-83B5-8EB8A5766593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92244453-A210-4637-B7C2-A4330A70898A}" type="pres">
      <dgm:prSet presAssocID="{DD976151-9644-4058-83B5-8EB8A5766593}" presName="spaceRect" presStyleCnt="0"/>
      <dgm:spPr/>
    </dgm:pt>
    <dgm:pt modelId="{650E73E4-B78C-4586-91ED-69A2F66A0738}" type="pres">
      <dgm:prSet presAssocID="{DD976151-9644-4058-83B5-8EB8A5766593}" presName="textRect" presStyleLbl="revTx" presStyleIdx="1" presStyleCnt="5">
        <dgm:presLayoutVars>
          <dgm:chMax val="1"/>
          <dgm:chPref val="1"/>
        </dgm:presLayoutVars>
      </dgm:prSet>
      <dgm:spPr/>
    </dgm:pt>
    <dgm:pt modelId="{335E7328-3BB6-4F32-9277-8FC85B1A982B}" type="pres">
      <dgm:prSet presAssocID="{FD1D6ED0-0F45-41CD-AF56-B24CA35302BA}" presName="sibTrans" presStyleLbl="sibTrans2D1" presStyleIdx="0" presStyleCnt="0"/>
      <dgm:spPr/>
    </dgm:pt>
    <dgm:pt modelId="{82DC5A12-82BF-4023-ADBE-E81900D2C8F2}" type="pres">
      <dgm:prSet presAssocID="{618654E4-CEB3-4098-8BFE-C5036C16DC23}" presName="compNode" presStyleCnt="0"/>
      <dgm:spPr/>
    </dgm:pt>
    <dgm:pt modelId="{8F86B8D2-DD1A-4E66-87ED-C1156E3739EA}" type="pres">
      <dgm:prSet presAssocID="{618654E4-CEB3-4098-8BFE-C5036C16DC23}" presName="iconBgRect" presStyleLbl="bgShp" presStyleIdx="2" presStyleCnt="5"/>
      <dgm:spPr/>
    </dgm:pt>
    <dgm:pt modelId="{8C25D9D2-444E-4BB0-9641-D2B236312A56}" type="pres">
      <dgm:prSet presAssocID="{618654E4-CEB3-4098-8BFE-C5036C16DC23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D8EFDD81-78B9-401A-8EDB-63D519886332}" type="pres">
      <dgm:prSet presAssocID="{618654E4-CEB3-4098-8BFE-C5036C16DC23}" presName="spaceRect" presStyleCnt="0"/>
      <dgm:spPr/>
    </dgm:pt>
    <dgm:pt modelId="{1DF8F0EC-3D88-4E0F-82CE-99433B90511D}" type="pres">
      <dgm:prSet presAssocID="{618654E4-CEB3-4098-8BFE-C5036C16DC23}" presName="textRect" presStyleLbl="revTx" presStyleIdx="2" presStyleCnt="5">
        <dgm:presLayoutVars>
          <dgm:chMax val="1"/>
          <dgm:chPref val="1"/>
        </dgm:presLayoutVars>
      </dgm:prSet>
      <dgm:spPr/>
    </dgm:pt>
    <dgm:pt modelId="{DA70CEBE-950E-49DF-B50C-CC8FDC4190DA}" type="pres">
      <dgm:prSet presAssocID="{A7BF45CB-28EE-40D1-8A86-19615651AE08}" presName="sibTrans" presStyleLbl="sibTrans2D1" presStyleIdx="0" presStyleCnt="0"/>
      <dgm:spPr/>
    </dgm:pt>
    <dgm:pt modelId="{559E6CE7-1566-4F2A-9A1C-A72DDEFCD903}" type="pres">
      <dgm:prSet presAssocID="{0C973C14-7AAA-430F-9E85-8877AE77083F}" presName="compNode" presStyleCnt="0"/>
      <dgm:spPr/>
    </dgm:pt>
    <dgm:pt modelId="{2F773376-F54C-4F1E-B99F-095738D8A95B}" type="pres">
      <dgm:prSet presAssocID="{0C973C14-7AAA-430F-9E85-8877AE77083F}" presName="iconBgRect" presStyleLbl="bgShp" presStyleIdx="3" presStyleCnt="5"/>
      <dgm:spPr/>
    </dgm:pt>
    <dgm:pt modelId="{2305E937-CFA1-47B3-8BB3-E814466B53EB}" type="pres">
      <dgm:prSet presAssocID="{0C973C14-7AAA-430F-9E85-8877AE77083F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B7668321-3DCB-4555-8BC7-5BF198CCAC01}" type="pres">
      <dgm:prSet presAssocID="{0C973C14-7AAA-430F-9E85-8877AE77083F}" presName="spaceRect" presStyleCnt="0"/>
      <dgm:spPr/>
    </dgm:pt>
    <dgm:pt modelId="{E14A5DF9-3C92-435A-AC46-EB000FE9A134}" type="pres">
      <dgm:prSet presAssocID="{0C973C14-7AAA-430F-9E85-8877AE77083F}" presName="textRect" presStyleLbl="revTx" presStyleIdx="3" presStyleCnt="5">
        <dgm:presLayoutVars>
          <dgm:chMax val="1"/>
          <dgm:chPref val="1"/>
        </dgm:presLayoutVars>
      </dgm:prSet>
      <dgm:spPr/>
    </dgm:pt>
    <dgm:pt modelId="{58D353C0-F6FA-4C86-8E48-F69B28A67D9D}" type="pres">
      <dgm:prSet presAssocID="{8FD3243F-4692-4902-8B89-9427297FFC40}" presName="sibTrans" presStyleLbl="sibTrans2D1" presStyleIdx="0" presStyleCnt="0"/>
      <dgm:spPr/>
    </dgm:pt>
    <dgm:pt modelId="{FC999E4F-E139-4888-B2E6-EE343A483986}" type="pres">
      <dgm:prSet presAssocID="{4D201796-18EE-4FF4-81CB-684923FAEE6F}" presName="compNode" presStyleCnt="0"/>
      <dgm:spPr/>
    </dgm:pt>
    <dgm:pt modelId="{E43B0B1A-778A-41B5-8FEC-9B2DA21B708C}" type="pres">
      <dgm:prSet presAssocID="{4D201796-18EE-4FF4-81CB-684923FAEE6F}" presName="iconBgRect" presStyleLbl="bgShp" presStyleIdx="4" presStyleCnt="5"/>
      <dgm:spPr/>
    </dgm:pt>
    <dgm:pt modelId="{EE62C66C-A471-447A-BF84-67F05EBCD2B4}" type="pres">
      <dgm:prSet presAssocID="{4D201796-18EE-4FF4-81CB-684923FAEE6F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ye"/>
        </a:ext>
      </dgm:extLst>
    </dgm:pt>
    <dgm:pt modelId="{680F77C9-7B3F-4686-B4CD-834ACBEB95C5}" type="pres">
      <dgm:prSet presAssocID="{4D201796-18EE-4FF4-81CB-684923FAEE6F}" presName="spaceRect" presStyleCnt="0"/>
      <dgm:spPr/>
    </dgm:pt>
    <dgm:pt modelId="{D2C870BD-5CFE-4C1C-8CA0-D397E609B502}" type="pres">
      <dgm:prSet presAssocID="{4D201796-18EE-4FF4-81CB-684923FAEE6F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E7653307-B392-4112-AEFB-2700155BEA30}" srcId="{DF3FA921-B3B1-48C3-9A28-733DE5FA24F5}" destId="{4661A386-484D-43F3-89C0-7E6D3ECBAD64}" srcOrd="0" destOrd="0" parTransId="{0948EC5D-3A90-465E-9DFA-EFCEA40C18B1}" sibTransId="{1AA24F00-2870-4635-8EE7-22BB7D71F50B}"/>
    <dgm:cxn modelId="{F6DA6111-EA1E-46A4-BFC9-C0E339266F0C}" srcId="{DF3FA921-B3B1-48C3-9A28-733DE5FA24F5}" destId="{618654E4-CEB3-4098-8BFE-C5036C16DC23}" srcOrd="2" destOrd="0" parTransId="{71EB00E1-0137-4783-B45D-EFFC2B4FAC91}" sibTransId="{A7BF45CB-28EE-40D1-8A86-19615651AE08}"/>
    <dgm:cxn modelId="{20ED4E35-0206-4DED-B827-FCD118802105}" type="presOf" srcId="{1AA24F00-2870-4635-8EE7-22BB7D71F50B}" destId="{9D27333F-9C31-4F6B-B97B-FBE28FEBFFEE}" srcOrd="0" destOrd="0" presId="urn:microsoft.com/office/officeart/2018/2/layout/IconCircleList"/>
    <dgm:cxn modelId="{0A6FEE73-BDF1-4EFF-8341-7BA87862479F}" srcId="{DF3FA921-B3B1-48C3-9A28-733DE5FA24F5}" destId="{4D201796-18EE-4FF4-81CB-684923FAEE6F}" srcOrd="4" destOrd="0" parTransId="{EB47BDDB-B0B6-42B1-ACE1-311BD4CD5E1E}" sibTransId="{22DC2A0B-12EE-4FC2-A096-F9BB8D5D8171}"/>
    <dgm:cxn modelId="{34C6B17B-B66F-40CD-9663-E6A46F22C4A1}" type="presOf" srcId="{DF3FA921-B3B1-48C3-9A28-733DE5FA24F5}" destId="{197204AD-9812-4A46-9460-84F7ACCE8499}" srcOrd="0" destOrd="0" presId="urn:microsoft.com/office/officeart/2018/2/layout/IconCircleList"/>
    <dgm:cxn modelId="{0DB3247F-C97A-4747-B7DA-18B3440C79C1}" type="presOf" srcId="{DD976151-9644-4058-83B5-8EB8A5766593}" destId="{650E73E4-B78C-4586-91ED-69A2F66A0738}" srcOrd="0" destOrd="0" presId="urn:microsoft.com/office/officeart/2018/2/layout/IconCircleList"/>
    <dgm:cxn modelId="{BB00F190-D8C5-47FE-82D8-A43A46FCEB39}" srcId="{DF3FA921-B3B1-48C3-9A28-733DE5FA24F5}" destId="{0C973C14-7AAA-430F-9E85-8877AE77083F}" srcOrd="3" destOrd="0" parTransId="{35055DDE-D1A7-4A9D-865C-6AE1A1572C2C}" sibTransId="{8FD3243F-4692-4902-8B89-9427297FFC40}"/>
    <dgm:cxn modelId="{FE13E3A1-F7E5-4F41-94CE-61BB75E81A06}" type="presOf" srcId="{4D201796-18EE-4FF4-81CB-684923FAEE6F}" destId="{D2C870BD-5CFE-4C1C-8CA0-D397E609B502}" srcOrd="0" destOrd="0" presId="urn:microsoft.com/office/officeart/2018/2/layout/IconCircleList"/>
    <dgm:cxn modelId="{A3D7E2AA-C767-4440-8561-CB3EDB8EB28E}" type="presOf" srcId="{0C973C14-7AAA-430F-9E85-8877AE77083F}" destId="{E14A5DF9-3C92-435A-AC46-EB000FE9A134}" srcOrd="0" destOrd="0" presId="urn:microsoft.com/office/officeart/2018/2/layout/IconCircleList"/>
    <dgm:cxn modelId="{2F6C22B1-B5C3-4500-9675-219DA7829506}" srcId="{DF3FA921-B3B1-48C3-9A28-733DE5FA24F5}" destId="{DD976151-9644-4058-83B5-8EB8A5766593}" srcOrd="1" destOrd="0" parTransId="{EA8346AE-216D-4DF4-992D-29A3ADCD4024}" sibTransId="{FD1D6ED0-0F45-41CD-AF56-B24CA35302BA}"/>
    <dgm:cxn modelId="{66BAE3BD-5107-47BC-8E16-2D9FD92892BB}" type="presOf" srcId="{FD1D6ED0-0F45-41CD-AF56-B24CA35302BA}" destId="{335E7328-3BB6-4F32-9277-8FC85B1A982B}" srcOrd="0" destOrd="0" presId="urn:microsoft.com/office/officeart/2018/2/layout/IconCircleList"/>
    <dgm:cxn modelId="{851779BF-DBE8-4460-9625-E9412371ADD7}" type="presOf" srcId="{618654E4-CEB3-4098-8BFE-C5036C16DC23}" destId="{1DF8F0EC-3D88-4E0F-82CE-99433B90511D}" srcOrd="0" destOrd="0" presId="urn:microsoft.com/office/officeart/2018/2/layout/IconCircleList"/>
    <dgm:cxn modelId="{D949FFC9-D1A0-4907-85E5-4B82DF53E43D}" type="presOf" srcId="{A7BF45CB-28EE-40D1-8A86-19615651AE08}" destId="{DA70CEBE-950E-49DF-B50C-CC8FDC4190DA}" srcOrd="0" destOrd="0" presId="urn:microsoft.com/office/officeart/2018/2/layout/IconCircleList"/>
    <dgm:cxn modelId="{496E9CE3-DBC8-4AE8-8681-4B691A06BCED}" type="presOf" srcId="{4661A386-484D-43F3-89C0-7E6D3ECBAD64}" destId="{039F4507-9A43-49A6-9684-9462A983957C}" srcOrd="0" destOrd="0" presId="urn:microsoft.com/office/officeart/2018/2/layout/IconCircleList"/>
    <dgm:cxn modelId="{0865E1ED-B96F-4B1E-8A48-7A2FB5265DA9}" type="presOf" srcId="{8FD3243F-4692-4902-8B89-9427297FFC40}" destId="{58D353C0-F6FA-4C86-8E48-F69B28A67D9D}" srcOrd="0" destOrd="0" presId="urn:microsoft.com/office/officeart/2018/2/layout/IconCircleList"/>
    <dgm:cxn modelId="{AC90A0B5-8401-448B-A0E2-A791B7A39219}" type="presParOf" srcId="{197204AD-9812-4A46-9460-84F7ACCE8499}" destId="{77CFD403-DA58-488E-83F9-A02F6E65C147}" srcOrd="0" destOrd="0" presId="urn:microsoft.com/office/officeart/2018/2/layout/IconCircleList"/>
    <dgm:cxn modelId="{6600732B-E8CD-4DA0-9589-4E54189E0D89}" type="presParOf" srcId="{77CFD403-DA58-488E-83F9-A02F6E65C147}" destId="{D4647311-DA5D-4B8F-9CDC-31AF20695212}" srcOrd="0" destOrd="0" presId="urn:microsoft.com/office/officeart/2018/2/layout/IconCircleList"/>
    <dgm:cxn modelId="{4C142CF3-739A-4F88-9CC2-EC949AC5D5CD}" type="presParOf" srcId="{D4647311-DA5D-4B8F-9CDC-31AF20695212}" destId="{0361F0E0-D104-47DA-BFFA-5139E0D5E0D7}" srcOrd="0" destOrd="0" presId="urn:microsoft.com/office/officeart/2018/2/layout/IconCircleList"/>
    <dgm:cxn modelId="{FA09EAB3-8A0C-4DB5-BD4E-5F0C9A2C07F5}" type="presParOf" srcId="{D4647311-DA5D-4B8F-9CDC-31AF20695212}" destId="{2E6A271C-16B0-483F-B4B7-0E3852882864}" srcOrd="1" destOrd="0" presId="urn:microsoft.com/office/officeart/2018/2/layout/IconCircleList"/>
    <dgm:cxn modelId="{38DD0FB1-5353-47E5-8C90-31D66BB1080F}" type="presParOf" srcId="{D4647311-DA5D-4B8F-9CDC-31AF20695212}" destId="{F1EDB148-46A5-4A03-9182-D4B7A40C44BA}" srcOrd="2" destOrd="0" presId="urn:microsoft.com/office/officeart/2018/2/layout/IconCircleList"/>
    <dgm:cxn modelId="{BC829530-525B-4D31-80DF-D02DEC9BDE8B}" type="presParOf" srcId="{D4647311-DA5D-4B8F-9CDC-31AF20695212}" destId="{039F4507-9A43-49A6-9684-9462A983957C}" srcOrd="3" destOrd="0" presId="urn:microsoft.com/office/officeart/2018/2/layout/IconCircleList"/>
    <dgm:cxn modelId="{A0D7971B-9218-418E-A1CE-F4FE9AECC4EA}" type="presParOf" srcId="{77CFD403-DA58-488E-83F9-A02F6E65C147}" destId="{9D27333F-9C31-4F6B-B97B-FBE28FEBFFEE}" srcOrd="1" destOrd="0" presId="urn:microsoft.com/office/officeart/2018/2/layout/IconCircleList"/>
    <dgm:cxn modelId="{7CA7BD24-B5C9-4A0D-9682-E5624A949121}" type="presParOf" srcId="{77CFD403-DA58-488E-83F9-A02F6E65C147}" destId="{AAA52381-E05C-4770-9214-1F6FF83B23F8}" srcOrd="2" destOrd="0" presId="urn:microsoft.com/office/officeart/2018/2/layout/IconCircleList"/>
    <dgm:cxn modelId="{914A55E1-B40E-410E-A0CB-24BC88DCA938}" type="presParOf" srcId="{AAA52381-E05C-4770-9214-1F6FF83B23F8}" destId="{6182E5D0-A7FF-408F-8B00-CB8C9E1DAA56}" srcOrd="0" destOrd="0" presId="urn:microsoft.com/office/officeart/2018/2/layout/IconCircleList"/>
    <dgm:cxn modelId="{A439E53A-C4D0-4933-A2F1-7AB7EE32C907}" type="presParOf" srcId="{AAA52381-E05C-4770-9214-1F6FF83B23F8}" destId="{A7E22035-0E03-49FD-92F2-C5ADD81357FD}" srcOrd="1" destOrd="0" presId="urn:microsoft.com/office/officeart/2018/2/layout/IconCircleList"/>
    <dgm:cxn modelId="{912418EC-B7A0-4211-A51D-2E0E82D39FC9}" type="presParOf" srcId="{AAA52381-E05C-4770-9214-1F6FF83B23F8}" destId="{92244453-A210-4637-B7C2-A4330A70898A}" srcOrd="2" destOrd="0" presId="urn:microsoft.com/office/officeart/2018/2/layout/IconCircleList"/>
    <dgm:cxn modelId="{BCDB5A57-7BEF-44E0-8C67-3C093A542616}" type="presParOf" srcId="{AAA52381-E05C-4770-9214-1F6FF83B23F8}" destId="{650E73E4-B78C-4586-91ED-69A2F66A0738}" srcOrd="3" destOrd="0" presId="urn:microsoft.com/office/officeart/2018/2/layout/IconCircleList"/>
    <dgm:cxn modelId="{BF827AB4-2A49-450D-8BA6-7A221E387018}" type="presParOf" srcId="{77CFD403-DA58-488E-83F9-A02F6E65C147}" destId="{335E7328-3BB6-4F32-9277-8FC85B1A982B}" srcOrd="3" destOrd="0" presId="urn:microsoft.com/office/officeart/2018/2/layout/IconCircleList"/>
    <dgm:cxn modelId="{E61BD559-BF67-40AD-9562-800254D17194}" type="presParOf" srcId="{77CFD403-DA58-488E-83F9-A02F6E65C147}" destId="{82DC5A12-82BF-4023-ADBE-E81900D2C8F2}" srcOrd="4" destOrd="0" presId="urn:microsoft.com/office/officeart/2018/2/layout/IconCircleList"/>
    <dgm:cxn modelId="{256E84F6-3661-454E-ABDF-41F1D1F940D5}" type="presParOf" srcId="{82DC5A12-82BF-4023-ADBE-E81900D2C8F2}" destId="{8F86B8D2-DD1A-4E66-87ED-C1156E3739EA}" srcOrd="0" destOrd="0" presId="urn:microsoft.com/office/officeart/2018/2/layout/IconCircleList"/>
    <dgm:cxn modelId="{F5165C76-30C0-47BB-B8C7-D974FAF79C5D}" type="presParOf" srcId="{82DC5A12-82BF-4023-ADBE-E81900D2C8F2}" destId="{8C25D9D2-444E-4BB0-9641-D2B236312A56}" srcOrd="1" destOrd="0" presId="urn:microsoft.com/office/officeart/2018/2/layout/IconCircleList"/>
    <dgm:cxn modelId="{A7EBF8B7-04FC-43CE-B164-06F5BE32E9FB}" type="presParOf" srcId="{82DC5A12-82BF-4023-ADBE-E81900D2C8F2}" destId="{D8EFDD81-78B9-401A-8EDB-63D519886332}" srcOrd="2" destOrd="0" presId="urn:microsoft.com/office/officeart/2018/2/layout/IconCircleList"/>
    <dgm:cxn modelId="{8499FD42-4CA2-4F4C-A97D-3B18A1A44457}" type="presParOf" srcId="{82DC5A12-82BF-4023-ADBE-E81900D2C8F2}" destId="{1DF8F0EC-3D88-4E0F-82CE-99433B90511D}" srcOrd="3" destOrd="0" presId="urn:microsoft.com/office/officeart/2018/2/layout/IconCircleList"/>
    <dgm:cxn modelId="{0CDE1959-AD21-476F-9A99-D53FFE4BCFB2}" type="presParOf" srcId="{77CFD403-DA58-488E-83F9-A02F6E65C147}" destId="{DA70CEBE-950E-49DF-B50C-CC8FDC4190DA}" srcOrd="5" destOrd="0" presId="urn:microsoft.com/office/officeart/2018/2/layout/IconCircleList"/>
    <dgm:cxn modelId="{947F3A23-4579-4BBD-B2B0-C508C197B825}" type="presParOf" srcId="{77CFD403-DA58-488E-83F9-A02F6E65C147}" destId="{559E6CE7-1566-4F2A-9A1C-A72DDEFCD903}" srcOrd="6" destOrd="0" presId="urn:microsoft.com/office/officeart/2018/2/layout/IconCircleList"/>
    <dgm:cxn modelId="{B45A6282-A90F-4A7C-8A0E-B14F9CEB67B5}" type="presParOf" srcId="{559E6CE7-1566-4F2A-9A1C-A72DDEFCD903}" destId="{2F773376-F54C-4F1E-B99F-095738D8A95B}" srcOrd="0" destOrd="0" presId="urn:microsoft.com/office/officeart/2018/2/layout/IconCircleList"/>
    <dgm:cxn modelId="{DCE0EFD9-7EB2-422A-8D8F-2A07BEFD9107}" type="presParOf" srcId="{559E6CE7-1566-4F2A-9A1C-A72DDEFCD903}" destId="{2305E937-CFA1-47B3-8BB3-E814466B53EB}" srcOrd="1" destOrd="0" presId="urn:microsoft.com/office/officeart/2018/2/layout/IconCircleList"/>
    <dgm:cxn modelId="{F2B1EF76-3F8D-4DB3-B499-83A690E422D7}" type="presParOf" srcId="{559E6CE7-1566-4F2A-9A1C-A72DDEFCD903}" destId="{B7668321-3DCB-4555-8BC7-5BF198CCAC01}" srcOrd="2" destOrd="0" presId="urn:microsoft.com/office/officeart/2018/2/layout/IconCircleList"/>
    <dgm:cxn modelId="{FCDF6942-80A1-468F-AD25-717D0FE13107}" type="presParOf" srcId="{559E6CE7-1566-4F2A-9A1C-A72DDEFCD903}" destId="{E14A5DF9-3C92-435A-AC46-EB000FE9A134}" srcOrd="3" destOrd="0" presId="urn:microsoft.com/office/officeart/2018/2/layout/IconCircleList"/>
    <dgm:cxn modelId="{C35DA6B5-D879-4711-8CC9-52056545C470}" type="presParOf" srcId="{77CFD403-DA58-488E-83F9-A02F6E65C147}" destId="{58D353C0-F6FA-4C86-8E48-F69B28A67D9D}" srcOrd="7" destOrd="0" presId="urn:microsoft.com/office/officeart/2018/2/layout/IconCircleList"/>
    <dgm:cxn modelId="{E5F90EB5-C603-4F0A-A69E-F775D24B06CA}" type="presParOf" srcId="{77CFD403-DA58-488E-83F9-A02F6E65C147}" destId="{FC999E4F-E139-4888-B2E6-EE343A483986}" srcOrd="8" destOrd="0" presId="urn:microsoft.com/office/officeart/2018/2/layout/IconCircleList"/>
    <dgm:cxn modelId="{DDD7275F-26CC-4DF8-BDB3-E01AAEDC0BF8}" type="presParOf" srcId="{FC999E4F-E139-4888-B2E6-EE343A483986}" destId="{E43B0B1A-778A-41B5-8FEC-9B2DA21B708C}" srcOrd="0" destOrd="0" presId="urn:microsoft.com/office/officeart/2018/2/layout/IconCircleList"/>
    <dgm:cxn modelId="{C109DA08-1830-4FB8-B974-18C39D58BAA1}" type="presParOf" srcId="{FC999E4F-E139-4888-B2E6-EE343A483986}" destId="{EE62C66C-A471-447A-BF84-67F05EBCD2B4}" srcOrd="1" destOrd="0" presId="urn:microsoft.com/office/officeart/2018/2/layout/IconCircleList"/>
    <dgm:cxn modelId="{D9611518-D06B-42FC-92EF-2B1FC067B02C}" type="presParOf" srcId="{FC999E4F-E139-4888-B2E6-EE343A483986}" destId="{680F77C9-7B3F-4686-B4CD-834ACBEB95C5}" srcOrd="2" destOrd="0" presId="urn:microsoft.com/office/officeart/2018/2/layout/IconCircleList"/>
    <dgm:cxn modelId="{04B4797B-33A9-4B70-B7A5-DB32B1083B1E}" type="presParOf" srcId="{FC999E4F-E139-4888-B2E6-EE343A483986}" destId="{D2C870BD-5CFE-4C1C-8CA0-D397E609B502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61F0E0-D104-47DA-BFFA-5139E0D5E0D7}">
      <dsp:nvSpPr>
        <dsp:cNvPr id="0" name=""/>
        <dsp:cNvSpPr/>
      </dsp:nvSpPr>
      <dsp:spPr>
        <a:xfrm>
          <a:off x="7036" y="409766"/>
          <a:ext cx="684117" cy="68411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6A271C-16B0-483F-B4B7-0E3852882864}">
      <dsp:nvSpPr>
        <dsp:cNvPr id="0" name=""/>
        <dsp:cNvSpPr/>
      </dsp:nvSpPr>
      <dsp:spPr>
        <a:xfrm>
          <a:off x="150701" y="553430"/>
          <a:ext cx="396787" cy="3967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9F4507-9A43-49A6-9684-9462A983957C}">
      <dsp:nvSpPr>
        <dsp:cNvPr id="0" name=""/>
        <dsp:cNvSpPr/>
      </dsp:nvSpPr>
      <dsp:spPr>
        <a:xfrm>
          <a:off x="837750" y="409766"/>
          <a:ext cx="1612561" cy="684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Coordination</a:t>
          </a:r>
          <a:endParaRPr lang="en-US" sz="2100" kern="1200" dirty="0"/>
        </a:p>
      </dsp:txBody>
      <dsp:txXfrm>
        <a:off x="837750" y="409766"/>
        <a:ext cx="1612561" cy="684117"/>
      </dsp:txXfrm>
    </dsp:sp>
    <dsp:sp modelId="{6182E5D0-A7FF-408F-8B00-CB8C9E1DAA56}">
      <dsp:nvSpPr>
        <dsp:cNvPr id="0" name=""/>
        <dsp:cNvSpPr/>
      </dsp:nvSpPr>
      <dsp:spPr>
        <a:xfrm>
          <a:off x="2731288" y="409766"/>
          <a:ext cx="684117" cy="68411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E22035-0E03-49FD-92F2-C5ADD81357FD}">
      <dsp:nvSpPr>
        <dsp:cNvPr id="0" name=""/>
        <dsp:cNvSpPr/>
      </dsp:nvSpPr>
      <dsp:spPr>
        <a:xfrm>
          <a:off x="2874952" y="553430"/>
          <a:ext cx="396787" cy="3967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0E73E4-B78C-4586-91ED-69A2F66A0738}">
      <dsp:nvSpPr>
        <dsp:cNvPr id="0" name=""/>
        <dsp:cNvSpPr/>
      </dsp:nvSpPr>
      <dsp:spPr>
        <a:xfrm>
          <a:off x="3562001" y="409766"/>
          <a:ext cx="1612561" cy="684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Clarity of roles</a:t>
          </a:r>
          <a:endParaRPr lang="en-US" sz="2100" kern="1200"/>
        </a:p>
      </dsp:txBody>
      <dsp:txXfrm>
        <a:off x="3562001" y="409766"/>
        <a:ext cx="1612561" cy="684117"/>
      </dsp:txXfrm>
    </dsp:sp>
    <dsp:sp modelId="{8F86B8D2-DD1A-4E66-87ED-C1156E3739EA}">
      <dsp:nvSpPr>
        <dsp:cNvPr id="0" name=""/>
        <dsp:cNvSpPr/>
      </dsp:nvSpPr>
      <dsp:spPr>
        <a:xfrm>
          <a:off x="7036" y="1833610"/>
          <a:ext cx="684117" cy="68411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25D9D2-444E-4BB0-9641-D2B236312A56}">
      <dsp:nvSpPr>
        <dsp:cNvPr id="0" name=""/>
        <dsp:cNvSpPr/>
      </dsp:nvSpPr>
      <dsp:spPr>
        <a:xfrm>
          <a:off x="150701" y="1977275"/>
          <a:ext cx="396787" cy="3967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F8F0EC-3D88-4E0F-82CE-99433B90511D}">
      <dsp:nvSpPr>
        <dsp:cNvPr id="0" name=""/>
        <dsp:cNvSpPr/>
      </dsp:nvSpPr>
      <dsp:spPr>
        <a:xfrm>
          <a:off x="837750" y="1833610"/>
          <a:ext cx="1612561" cy="684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Risk-based focus</a:t>
          </a:r>
          <a:endParaRPr lang="en-US" sz="2100" kern="1200"/>
        </a:p>
      </dsp:txBody>
      <dsp:txXfrm>
        <a:off x="837750" y="1833610"/>
        <a:ext cx="1612561" cy="684117"/>
      </dsp:txXfrm>
    </dsp:sp>
    <dsp:sp modelId="{2F773376-F54C-4F1E-B99F-095738D8A95B}">
      <dsp:nvSpPr>
        <dsp:cNvPr id="0" name=""/>
        <dsp:cNvSpPr/>
      </dsp:nvSpPr>
      <dsp:spPr>
        <a:xfrm>
          <a:off x="2731288" y="1833610"/>
          <a:ext cx="684117" cy="68411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05E937-CFA1-47B3-8BB3-E814466B53EB}">
      <dsp:nvSpPr>
        <dsp:cNvPr id="0" name=""/>
        <dsp:cNvSpPr/>
      </dsp:nvSpPr>
      <dsp:spPr>
        <a:xfrm>
          <a:off x="2874952" y="1977275"/>
          <a:ext cx="396787" cy="39678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4A5DF9-3C92-435A-AC46-EB000FE9A134}">
      <dsp:nvSpPr>
        <dsp:cNvPr id="0" name=""/>
        <dsp:cNvSpPr/>
      </dsp:nvSpPr>
      <dsp:spPr>
        <a:xfrm>
          <a:off x="3562001" y="1833610"/>
          <a:ext cx="1612561" cy="684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Information sharing</a:t>
          </a:r>
          <a:endParaRPr lang="en-US" sz="2100" kern="1200"/>
        </a:p>
      </dsp:txBody>
      <dsp:txXfrm>
        <a:off x="3562001" y="1833610"/>
        <a:ext cx="1612561" cy="684117"/>
      </dsp:txXfrm>
    </dsp:sp>
    <dsp:sp modelId="{E43B0B1A-778A-41B5-8FEC-9B2DA21B708C}">
      <dsp:nvSpPr>
        <dsp:cNvPr id="0" name=""/>
        <dsp:cNvSpPr/>
      </dsp:nvSpPr>
      <dsp:spPr>
        <a:xfrm>
          <a:off x="7036" y="3257454"/>
          <a:ext cx="684117" cy="68411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62C66C-A471-447A-BF84-67F05EBCD2B4}">
      <dsp:nvSpPr>
        <dsp:cNvPr id="0" name=""/>
        <dsp:cNvSpPr/>
      </dsp:nvSpPr>
      <dsp:spPr>
        <a:xfrm>
          <a:off x="150701" y="3401119"/>
          <a:ext cx="396787" cy="39678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C870BD-5CFE-4C1C-8CA0-D397E609B502}">
      <dsp:nvSpPr>
        <dsp:cNvPr id="0" name=""/>
        <dsp:cNvSpPr/>
      </dsp:nvSpPr>
      <dsp:spPr>
        <a:xfrm>
          <a:off x="837750" y="3257454"/>
          <a:ext cx="1612561" cy="684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Holistic view</a:t>
          </a:r>
          <a:endParaRPr lang="en-US" sz="2100" kern="1200"/>
        </a:p>
      </dsp:txBody>
      <dsp:txXfrm>
        <a:off x="837750" y="3257454"/>
        <a:ext cx="1612561" cy="6841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0DB8E-87B2-42FC-A230-BC15F899CB52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BE7D1-B819-4695-A5C8-46F1E1B30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55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Do not modify the notes in this section to avoid tampering with the Poll Everywhere activity.
More info at polleverywhere.com/support
What is your current role?
https://www.polleverywhere.com/multiple_choice_polls/ZoJZKcYGXNSz58quwB08o?state=opened&amp;flow=Default&amp;onscreen=persist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BBE7D1-B819-4695-A5C8-46F1E1B30885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D4A094-735C-E7A8-F714-55B06777FD79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42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Do not modify the notes in this section to avoid tampering with the Poll Everywhere activity.
More info at polleverywhere.com/support
How long have you been in your current role?
https://www.polleverywhere.com/multiple_choice_polls/Zek2TIzKesAYZOEh3PF6x?state=opened&amp;flow=Default&amp;onscreen=persist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BBE7D1-B819-4695-A5C8-46F1E1B30885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BFEDD2-8984-22D1-B6BE-0647950E8605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03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Do not modify the notes in this section to avoid tampering with the Poll Everywhere activity.
More info at polleverywhere.com/support
How long have you been at your current institution?
https://www.polleverywhere.com/multiple_choice_polls/Uyu9eRNIok875DyapPX5Y?state=opened&amp;flow=Default&amp;onscreen=persist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BBE7D1-B819-4695-A5C8-46F1E1B30885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E487F0-7C51-78E4-3E0D-813295B592AB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35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Do not modify the notes in this section to avoid tampering with the Poll Everywhere activity.
More info at polleverywhere.com/support
Based on what we have discussed so far, and from what you have gathered from the session description, do you believe your institution embraces connected risk?
https://www.polleverywhere.com/multiple_choice_polls/Rj8XNBP3sgKOc5p0LG9f2?state=opened&amp;flow=Default&amp;onscreen=persist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BBE7D1-B819-4695-A5C8-46F1E1B30885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0BF90F-14A9-DFF9-4855-CE18E9B80469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01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/>
              <a:t>SMK notes on connected risk model: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While ERM, compliance, and internal audit share 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commonalities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their 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focus on risk management, organizational objectives and governance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they 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differ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scope, purpose, orientation, and the timing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their activities.</a:t>
            </a:r>
            <a:r>
              <a:rPr lang="en-US" sz="1800" dirty="0">
                <a:effectLst/>
              </a:rPr>
              <a:t> 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Integrating these functions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 Connected Risk Model can 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enhance overall risk governance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a more comprehensive approach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managing an organization's risks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800" dirty="0">
                <a:effectLst/>
              </a:rPr>
              <a:t> </a:t>
            </a:r>
            <a:endParaRPr lang="en-US" sz="1200" dirty="0"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effectLst/>
                <a:latin typeface="Calibri" panose="020F0502020204030204" pitchFamily="34" charset="0"/>
              </a:rPr>
              <a:t>Synergies: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Risk Focus:</a:t>
            </a: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ERM, compliance, and internal audit all </a:t>
            </a:r>
            <a:r>
              <a:rPr lang="en-US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share a common focus on identifying and managing risks within an organization</a:t>
            </a: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ERM</a:t>
            </a: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 </a:t>
            </a:r>
            <a:r>
              <a:rPr lang="en-US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comprehensive management of risks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Compliance</a:t>
            </a: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risks associated with regulatory requirements, legal standards, and organizational policies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Audits</a:t>
            </a: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often </a:t>
            </a:r>
            <a:r>
              <a:rPr lang="en-US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prioritized based on the assessment of risks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Objective Alignment</a:t>
            </a: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All three functions </a:t>
            </a:r>
            <a:r>
              <a:rPr lang="en-US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aim to enhance and protect organizational value by helping it achieve its objectives</a:t>
            </a: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Governance Integration:</a:t>
            </a:r>
            <a:r>
              <a:rPr lang="en-US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r>
              <a:rPr lang="en-US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three functions being </a:t>
            </a:r>
            <a:r>
              <a:rPr lang="en-US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integrated into the governance structure of an organization </a:t>
            </a: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critical for</a:t>
            </a:r>
            <a:r>
              <a:rPr lang="en-US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ensuring that risk considerations are embedded throughout management processes </a:t>
            </a: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US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</a:t>
            </a:r>
            <a:r>
              <a:rPr lang="en-US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activities add value and improve operations.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effectLst/>
                <a:latin typeface="Calibri" panose="020F0502020204030204" pitchFamily="34" charset="0"/>
              </a:rPr>
              <a:t>Differences: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Scope and Purpose: 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ERM is </a:t>
            </a:r>
            <a:r>
              <a:rPr lang="en-US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broader</a:t>
            </a: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scope, encompassing the identification and management of all risks that could impact an organization's objectives. It goes </a:t>
            </a:r>
            <a:r>
              <a:rPr lang="en-US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beyond compliance and internal audit, addressing strategic, operational, financial, and other forms of risk</a:t>
            </a: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Proactive vs. Reactive: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ERM</a:t>
            </a: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a </a:t>
            </a:r>
            <a:r>
              <a:rPr lang="en-US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proactive</a:t>
            </a: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process that involves </a:t>
            </a:r>
            <a:r>
              <a:rPr lang="en-US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identifying and addressing risks before they materialize</a:t>
            </a: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with a focus on </a:t>
            </a:r>
            <a:r>
              <a:rPr lang="en-US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preventing potential negative impacts</a:t>
            </a: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contrast, </a:t>
            </a:r>
            <a:r>
              <a:rPr lang="en-US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compliance and internal audit</a:t>
            </a: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may have a more </a:t>
            </a:r>
            <a:r>
              <a:rPr lang="en-US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reactive</a:t>
            </a: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element, </a:t>
            </a:r>
            <a:r>
              <a:rPr lang="en-US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ensuring that policies and procedures are adhered to</a:t>
            </a: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evaluating past performance</a:t>
            </a: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Independence and Assurance: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ERM and Compliance do not have the same “independence” requirements as Internal Audit</a:t>
            </a: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although they </a:t>
            </a:r>
            <a:r>
              <a:rPr lang="en-US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assurance functions</a:t>
            </a: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BBE7D1-B819-4695-A5C8-46F1E1B308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528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BBE7D1-B819-4695-A5C8-46F1E1B308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864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Current focus is on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Research: Competitive Growth</a:t>
            </a:r>
            <a:r>
              <a:rPr lang="en-US" dirty="0">
                <a:effectLst/>
              </a:rPr>
              <a:t> risk - Grow and diversify the research portfolio by prioritizing strengths and under-leveraged areas…</a:t>
            </a:r>
            <a:r>
              <a:rPr lang="en-US" i="1" u="sng" dirty="0">
                <a:effectLst/>
              </a:rPr>
              <a:t>in alignment with shifting federal funding opportunities</a:t>
            </a:r>
            <a:endParaRPr lang="en-US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BBE7D1-B819-4695-A5C8-46F1E1B308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239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SMK suggest replacing slide 12 with this one…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BBE7D1-B819-4695-A5C8-46F1E1B308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85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ensure efficient and effective risk coverage by coordinating activities with other assurance functions, chief audit executives (CAEs) should: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 cross-functional visibility into risk and assurance activities by building an assurance map.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Streamline the communication of assurance findings by creating a common risk language, risk-rating scales and metrics. 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Identify priorities in audit plans by collaborating on risk assessment and audit planning. 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Adapt the scope of audit engagements to better target key risks by soliciting input from other assurance functions. 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Deepen assurance coverage by performing joint audits with other assurance functions, which leverages specialized knowledge and reduces assurance fatigue among business partners. 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 a holistic view of risk across the organization by delivering joint reports to the board and audit committee.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BBE7D1-B819-4695-A5C8-46F1E1B308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771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153F44-6F82-01EF-85E2-77F109BDDA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C5B2C3-793A-0643-8092-D5177A4F69DE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F79B1-5CF0-75C3-4064-D3175C7CD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C96E6-0A10-F393-A03C-C5FCA1D49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A44ED-9197-814F-BA75-E2BCE3B496B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lue background with white text and blue and orange stripes&#10;&#10;AI-generated content may be incorrect.">
            <a:extLst>
              <a:ext uri="{FF2B5EF4-FFF2-40B4-BE49-F238E27FC236}">
                <a16:creationId xmlns:a16="http://schemas.microsoft.com/office/drawing/2014/main" id="{B24EBAC4-546A-88E5-DA6A-6A28C8BA61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850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FCA4A-9850-F974-C95D-B473E1471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ABAD17-BC13-D726-C0A8-A47DBDFA78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8D42A1-0D01-B28E-0652-D96A49E36D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16701B-B72A-430F-AAA9-DB3C677FD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1357F7-F7CB-2CA3-0946-2CE6C5691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A44ED-9197-814F-BA75-E2BCE3B49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267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C6F62-9C9E-57FE-7091-BC2D1B23F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5FB14D-AF3B-E142-3692-A1E3E5B55F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E7EFD-14BC-CF90-3488-FC9742126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4DFDA-DD63-5F56-BBFB-847A77091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A44ED-9197-814F-BA75-E2BCE3B49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573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21A373-8E26-6FFD-E70F-DB228A126C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57991B-ABA6-47C8-2834-6534394E5E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A0793F-3834-4509-40CA-485D02715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ECF1C1-2660-15F3-52B2-69F6A82A5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A44ED-9197-814F-BA75-E2BCE3B49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275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F0CA9-C940-823D-BAE7-B7BF6F1A75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53CA8F-0880-D4BB-18B4-CB88F7C574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F79B1-5CF0-75C3-4064-D3175C7CD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C96E6-0A10-F393-A03C-C5FCA1D49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A44ED-9197-814F-BA75-E2BCE3B49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824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B5104-59F0-BE80-59F4-F998F018D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CACEA6-8947-5617-C0B8-2BC8A0080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7524CC-23D7-5AB6-7440-5634751F9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E20914-C5FC-EDBC-9AA7-FF78357DE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A44ED-9197-814F-BA75-E2BCE3B49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903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77A57-551A-C354-C6B0-4F79245C7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E5EEE3-B501-5A87-9506-7F022EF34D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9AF664-C00B-1276-9A8B-671569BD0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BC57C-2730-8646-204B-567F8ADC1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A44ED-9197-814F-BA75-E2BCE3B49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14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A4D1E-EDCC-5D9B-E30C-4716F1F0C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41C49-4034-60D6-BCAB-6A7167045C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B16E76-A099-697C-5DFD-FFC4A487E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71B5F0-96D3-03E1-53DC-4583826F0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F43C7C-9F6A-54C2-41A5-B67761A56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A44ED-9197-814F-BA75-E2BCE3B49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109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766EB-7830-EC9F-F344-5098D6B81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B4E1DC-D9C7-A9B4-C73D-D3A296A5A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71B02C-AA27-2D15-34EE-32866A8755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1F12F6-2D5E-AE8E-0B49-060454891A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3DA485-8C1C-D5A3-43EB-64E3C793AF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81264B-475E-4DC8-4C96-28E1ACD98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C3EC19-2E88-0438-69C7-0C2F54234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A44ED-9197-814F-BA75-E2BCE3B49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211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7A1CE-ED3D-96B9-54DB-E6D94DA67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F10B2E-5153-28E8-9A06-402A4F7C1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8D2FC2-E8AD-8B39-E721-F7FDDBBF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A44ED-9197-814F-BA75-E2BCE3B49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83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E6CD02-0B9B-4632-A39A-4EBA7822B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3A8418-E1C3-3B21-B861-0D87FFBB4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A44ED-9197-814F-BA75-E2BCE3B49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14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D048C-88FB-9DAB-B69C-F79CE23DF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79C2E-0A8E-F4BF-41FF-F8466D8F3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0E0564-2979-781E-8C48-9FCD9E91C6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03DB8-7748-BCFE-AC4A-71263149D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5B92AA-93A2-9CFC-DDE3-5DDF5E081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A44ED-9197-814F-BA75-E2BCE3B49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054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87F440A-F1C4-C103-10FE-2D874C3C3893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6286500"/>
            <a:ext cx="12192000" cy="5715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B5CF38-8E4F-8A27-F588-5A454B639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D7D1C1-2671-E16F-C122-2058697C4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DC6CB-2260-F4CA-D3DC-F26BFB0449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14927" y="63896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3AAA44ED-9197-814F-BA75-E2BCE3B496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147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5520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97968A-9B1B-A1D4-8DF6-BA59ABBB9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52CF28D1-2D3E-972D-6FD0-13D09AE031D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8320097"/>
              </p:ext>
            </p:extLst>
          </p:nvPr>
        </p:nvGraphicFramePr>
        <p:xfrm>
          <a:off x="6692578" y="1690688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D5C6E776-DD61-FAB0-C672-54DCD8185C9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3" b="3679"/>
          <a:stretch>
            <a:fillRect/>
          </a:stretch>
        </p:blipFill>
        <p:spPr>
          <a:xfrm>
            <a:off x="515674" y="2295526"/>
            <a:ext cx="5171385" cy="37465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D8CE737-D755-FCEE-62F2-4BFB61288828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49377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Connected Risks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240F4FF-3B69-CEDE-1755-7B0CF4F24AD7}"/>
              </a:ext>
            </a:extLst>
          </p:cNvPr>
          <p:cNvSpPr txBox="1">
            <a:spLocks/>
          </p:cNvSpPr>
          <p:nvPr/>
        </p:nvSpPr>
        <p:spPr>
          <a:xfrm>
            <a:off x="6448232" y="365125"/>
            <a:ext cx="49377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Aligned Assurance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AF567902-F811-5038-149B-D10D55405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825625"/>
            <a:ext cx="4937759" cy="43513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600" dirty="0"/>
              <a:t>Connected Risk Map for Research Universities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5382972-86D5-4C03-F737-516B79686785}"/>
              </a:ext>
            </a:extLst>
          </p:cNvPr>
          <p:cNvCxnSpPr>
            <a:cxnSpLocks/>
          </p:cNvCxnSpPr>
          <p:nvPr/>
        </p:nvCxnSpPr>
        <p:spPr>
          <a:xfrm rot="16200000">
            <a:off x="4182552" y="3759200"/>
            <a:ext cx="3840480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Graphic 18" descr="Arrow Right with solid fill">
            <a:extLst>
              <a:ext uri="{FF2B5EF4-FFF2-40B4-BE49-F238E27FC236}">
                <a16:creationId xmlns:a16="http://schemas.microsoft.com/office/drawing/2014/main" id="{DF0EA1AC-15C6-1178-61D2-908435BE38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00700" y="57070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469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8689E-D978-64DC-C0F8-380AED6A6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Alignment Success Stories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E54DFDF-EAA2-A3C0-1E05-D577CCEACD2D}"/>
              </a:ext>
            </a:extLst>
          </p:cNvPr>
          <p:cNvGrpSpPr/>
          <p:nvPr/>
        </p:nvGrpSpPr>
        <p:grpSpPr>
          <a:xfrm>
            <a:off x="838593" y="3193594"/>
            <a:ext cx="3138750" cy="470812"/>
            <a:chOff x="393" y="1472291"/>
            <a:chExt cx="3138750" cy="47081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341D87E-3EAD-41FF-C91F-4AEB1E60C298}"/>
                </a:ext>
              </a:extLst>
            </p:cNvPr>
            <p:cNvSpPr/>
            <p:nvPr/>
          </p:nvSpPr>
          <p:spPr>
            <a:xfrm>
              <a:off x="393" y="1472291"/>
              <a:ext cx="3138750" cy="47081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60928C0-29AF-0073-CDD2-F92DA1EC336E}"/>
                </a:ext>
              </a:extLst>
            </p:cNvPr>
            <p:cNvSpPr txBox="1"/>
            <p:nvPr/>
          </p:nvSpPr>
          <p:spPr>
            <a:xfrm>
              <a:off x="393" y="1472291"/>
              <a:ext cx="3138750" cy="4708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/>
              </a:pPr>
              <a:r>
                <a:rPr lang="en-US" sz="2800" kern="1200" dirty="0"/>
                <a:t>Seat at the table for ERM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BC7DF25-333B-7EA2-58AE-11A841A48F1E}"/>
              </a:ext>
            </a:extLst>
          </p:cNvPr>
          <p:cNvGrpSpPr/>
          <p:nvPr/>
        </p:nvGrpSpPr>
        <p:grpSpPr>
          <a:xfrm>
            <a:off x="4526625" y="3193594"/>
            <a:ext cx="3138750" cy="470812"/>
            <a:chOff x="3688425" y="1472291"/>
            <a:chExt cx="3138750" cy="47081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9B112EB-757B-C924-2D1D-63CBD2956F26}"/>
                </a:ext>
              </a:extLst>
            </p:cNvPr>
            <p:cNvSpPr/>
            <p:nvPr/>
          </p:nvSpPr>
          <p:spPr>
            <a:xfrm>
              <a:off x="3688425" y="1472291"/>
              <a:ext cx="3138750" cy="47081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501AB75-8624-B064-1086-0899A09B210A}"/>
                </a:ext>
              </a:extLst>
            </p:cNvPr>
            <p:cNvSpPr txBox="1"/>
            <p:nvPr/>
          </p:nvSpPr>
          <p:spPr>
            <a:xfrm>
              <a:off x="3688425" y="1472291"/>
              <a:ext cx="3138750" cy="4708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/>
              </a:pPr>
              <a:r>
                <a:rPr lang="en-US" sz="2800" kern="1200" dirty="0"/>
                <a:t>Senior leadership – risk nomenclature (Appetite vs. Tolerance)</a:t>
              </a:r>
            </a:p>
            <a:p>
              <a:pPr marL="0" lvl="0" indent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/>
              </a:pPr>
              <a:endParaRPr lang="en-US" sz="3300" kern="12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752C0C-3140-6A27-F92A-8214312D7352}"/>
              </a:ext>
            </a:extLst>
          </p:cNvPr>
          <p:cNvGrpSpPr/>
          <p:nvPr/>
        </p:nvGrpSpPr>
        <p:grpSpPr>
          <a:xfrm>
            <a:off x="8214656" y="3193594"/>
            <a:ext cx="3138750" cy="470812"/>
            <a:chOff x="7376456" y="1472291"/>
            <a:chExt cx="3138750" cy="47081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FB15E28-24F3-B5EA-C31A-06A2955C454B}"/>
                </a:ext>
              </a:extLst>
            </p:cNvPr>
            <p:cNvSpPr/>
            <p:nvPr/>
          </p:nvSpPr>
          <p:spPr>
            <a:xfrm>
              <a:off x="7376456" y="1472291"/>
              <a:ext cx="3138750" cy="47081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0DF29F-4180-E06B-3BB7-007E7844F15B}"/>
                </a:ext>
              </a:extLst>
            </p:cNvPr>
            <p:cNvSpPr txBox="1"/>
            <p:nvPr/>
          </p:nvSpPr>
          <p:spPr>
            <a:xfrm>
              <a:off x="7376456" y="1472291"/>
              <a:ext cx="3138750" cy="4708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/>
              </a:pPr>
              <a:r>
                <a:rPr lang="en-US" sz="2800" kern="1200" dirty="0"/>
                <a:t>All Cabinet Meeting</a:t>
              </a:r>
            </a:p>
          </p:txBody>
        </p:sp>
      </p:grpSp>
      <p:pic>
        <p:nvPicPr>
          <p:cNvPr id="15" name="Graphic 14" descr="Meeting outline">
            <a:extLst>
              <a:ext uri="{FF2B5EF4-FFF2-40B4-BE49-F238E27FC236}">
                <a16:creationId xmlns:a16="http://schemas.microsoft.com/office/drawing/2014/main" id="{652C24D2-4BF6-B917-1DD1-409D24314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56113" y="1928428"/>
            <a:ext cx="1103709" cy="1103709"/>
          </a:xfrm>
          <a:prstGeom prst="rect">
            <a:avLst/>
          </a:prstGeom>
        </p:spPr>
      </p:pic>
      <p:pic>
        <p:nvPicPr>
          <p:cNvPr id="16" name="Graphic 15" descr="Speedometer Low with solid fill">
            <a:extLst>
              <a:ext uri="{FF2B5EF4-FFF2-40B4-BE49-F238E27FC236}">
                <a16:creationId xmlns:a16="http://schemas.microsoft.com/office/drawing/2014/main" id="{62F9281A-7FCD-E1A2-7FF7-AE74D8ABA3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44145" y="1928428"/>
            <a:ext cx="1103709" cy="1103709"/>
          </a:xfrm>
          <a:prstGeom prst="rect">
            <a:avLst/>
          </a:prstGeom>
        </p:spPr>
      </p:pic>
      <p:pic>
        <p:nvPicPr>
          <p:cNvPr id="17" name="Graphic 16" descr="Chat outline">
            <a:extLst>
              <a:ext uri="{FF2B5EF4-FFF2-40B4-BE49-F238E27FC236}">
                <a16:creationId xmlns:a16="http://schemas.microsoft.com/office/drawing/2014/main" id="{1723108E-12FE-B4BF-92E9-C281A1AF5C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37791" y="1734043"/>
            <a:ext cx="1492479" cy="149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701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81984D-534F-8F55-2C01-9706BC9A1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12000-46D3-C760-66C6-C449D491E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VT OARC’s Support of Research Initiatives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55D9887-0CF4-C505-25BB-AF5CDAA7ADE9}"/>
              </a:ext>
            </a:extLst>
          </p:cNvPr>
          <p:cNvGrpSpPr/>
          <p:nvPr/>
        </p:nvGrpSpPr>
        <p:grpSpPr>
          <a:xfrm>
            <a:off x="838593" y="1743190"/>
            <a:ext cx="10515207" cy="3906607"/>
            <a:chOff x="838593" y="1971790"/>
            <a:chExt cx="10515207" cy="3906607"/>
          </a:xfrm>
        </p:grpSpPr>
        <p:sp>
          <p:nvSpPr>
            <p:cNvPr id="4" name="Rectangle 3" descr="Gauge with solid fill">
              <a:extLst>
                <a:ext uri="{FF2B5EF4-FFF2-40B4-BE49-F238E27FC236}">
                  <a16:creationId xmlns:a16="http://schemas.microsoft.com/office/drawing/2014/main" id="{0734728A-8384-C474-8ABC-8A5ABD41685E}"/>
                </a:ext>
              </a:extLst>
            </p:cNvPr>
            <p:cNvSpPr/>
            <p:nvPr/>
          </p:nvSpPr>
          <p:spPr>
            <a:xfrm>
              <a:off x="1858687" y="1971790"/>
              <a:ext cx="1098562" cy="1098562"/>
            </a:xfrm>
            <a:prstGeom prst="rect">
              <a:avLst/>
            </a:pr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6B0D4EA-ED9A-2145-BA6D-0EE56DAB76E8}"/>
                </a:ext>
              </a:extLst>
            </p:cNvPr>
            <p:cNvSpPr/>
            <p:nvPr/>
          </p:nvSpPr>
          <p:spPr>
            <a:xfrm>
              <a:off x="838593" y="3230691"/>
              <a:ext cx="3138750" cy="470812"/>
            </a:xfrm>
            <a:custGeom>
              <a:avLst/>
              <a:gdLst>
                <a:gd name="connsiteX0" fmla="*/ 0 w 3138750"/>
                <a:gd name="connsiteY0" fmla="*/ 0 h 470812"/>
                <a:gd name="connsiteX1" fmla="*/ 3138750 w 3138750"/>
                <a:gd name="connsiteY1" fmla="*/ 0 h 470812"/>
                <a:gd name="connsiteX2" fmla="*/ 3138750 w 3138750"/>
                <a:gd name="connsiteY2" fmla="*/ 470812 h 470812"/>
                <a:gd name="connsiteX3" fmla="*/ 0 w 3138750"/>
                <a:gd name="connsiteY3" fmla="*/ 470812 h 470812"/>
                <a:gd name="connsiteX4" fmla="*/ 0 w 3138750"/>
                <a:gd name="connsiteY4" fmla="*/ 0 h 470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8750" h="470812">
                  <a:moveTo>
                    <a:pt x="0" y="0"/>
                  </a:moveTo>
                  <a:lnTo>
                    <a:pt x="3138750" y="0"/>
                  </a:lnTo>
                  <a:lnTo>
                    <a:pt x="3138750" y="470812"/>
                  </a:lnTo>
                  <a:lnTo>
                    <a:pt x="0" y="47081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13335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/>
              </a:pPr>
              <a:r>
                <a:rPr lang="en-US" sz="3000" kern="1200" dirty="0"/>
                <a:t>Risk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E6ABA3B-B840-32D7-E0DA-6C1931524C7A}"/>
                </a:ext>
              </a:extLst>
            </p:cNvPr>
            <p:cNvSpPr/>
            <p:nvPr/>
          </p:nvSpPr>
          <p:spPr>
            <a:xfrm>
              <a:off x="838593" y="3953880"/>
              <a:ext cx="3138750" cy="1924517"/>
            </a:xfrm>
            <a:custGeom>
              <a:avLst/>
              <a:gdLst>
                <a:gd name="connsiteX0" fmla="*/ 0 w 3138750"/>
                <a:gd name="connsiteY0" fmla="*/ 0 h 1924517"/>
                <a:gd name="connsiteX1" fmla="*/ 3138750 w 3138750"/>
                <a:gd name="connsiteY1" fmla="*/ 0 h 1924517"/>
                <a:gd name="connsiteX2" fmla="*/ 3138750 w 3138750"/>
                <a:gd name="connsiteY2" fmla="*/ 1924517 h 1924517"/>
                <a:gd name="connsiteX3" fmla="*/ 0 w 3138750"/>
                <a:gd name="connsiteY3" fmla="*/ 1924517 h 1924517"/>
                <a:gd name="connsiteX4" fmla="*/ 0 w 3138750"/>
                <a:gd name="connsiteY4" fmla="*/ 0 h 192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8750" h="1924517">
                  <a:moveTo>
                    <a:pt x="0" y="0"/>
                  </a:moveTo>
                  <a:lnTo>
                    <a:pt x="3138750" y="0"/>
                  </a:lnTo>
                  <a:lnTo>
                    <a:pt x="3138750" y="1924517"/>
                  </a:lnTo>
                  <a:lnTo>
                    <a:pt x="0" y="192451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285750" lvl="0" indent="-285750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600" kern="1200" dirty="0"/>
                <a:t>Collaborating with risk owners to proactively monitor and mitigate risks, including planning research security programs</a:t>
              </a:r>
            </a:p>
            <a:p>
              <a:pPr marL="285750" lvl="0" indent="-285750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600" kern="1200" dirty="0"/>
                <a:t>Leading the COI/C Taskforce</a:t>
              </a:r>
            </a:p>
            <a:p>
              <a:pPr marL="285750" lvl="0" indent="-285750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600" kern="1200" dirty="0"/>
                <a:t>Benchmarking practices against industry peers</a:t>
              </a:r>
            </a:p>
          </p:txBody>
        </p:sp>
        <p:sp>
          <p:nvSpPr>
            <p:cNvPr id="8" name="Rectangle 7" descr="Scales of justice with solid fill">
              <a:extLst>
                <a:ext uri="{FF2B5EF4-FFF2-40B4-BE49-F238E27FC236}">
                  <a16:creationId xmlns:a16="http://schemas.microsoft.com/office/drawing/2014/main" id="{3CA0A079-274E-9411-3E7B-192A790CF24E}"/>
                </a:ext>
              </a:extLst>
            </p:cNvPr>
            <p:cNvSpPr/>
            <p:nvPr/>
          </p:nvSpPr>
          <p:spPr>
            <a:xfrm>
              <a:off x="5546718" y="1971790"/>
              <a:ext cx="1098562" cy="1098562"/>
            </a:xfrm>
            <a:prstGeom prst="rect">
              <a:avLst/>
            </a:pr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334247-037E-928D-D824-8E702B74B5F1}"/>
                </a:ext>
              </a:extLst>
            </p:cNvPr>
            <p:cNvSpPr/>
            <p:nvPr/>
          </p:nvSpPr>
          <p:spPr>
            <a:xfrm>
              <a:off x="4526625" y="3230691"/>
              <a:ext cx="3138750" cy="470812"/>
            </a:xfrm>
            <a:custGeom>
              <a:avLst/>
              <a:gdLst>
                <a:gd name="connsiteX0" fmla="*/ 0 w 3138750"/>
                <a:gd name="connsiteY0" fmla="*/ 0 h 470812"/>
                <a:gd name="connsiteX1" fmla="*/ 3138750 w 3138750"/>
                <a:gd name="connsiteY1" fmla="*/ 0 h 470812"/>
                <a:gd name="connsiteX2" fmla="*/ 3138750 w 3138750"/>
                <a:gd name="connsiteY2" fmla="*/ 470812 h 470812"/>
                <a:gd name="connsiteX3" fmla="*/ 0 w 3138750"/>
                <a:gd name="connsiteY3" fmla="*/ 470812 h 470812"/>
                <a:gd name="connsiteX4" fmla="*/ 0 w 3138750"/>
                <a:gd name="connsiteY4" fmla="*/ 0 h 470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8750" h="470812">
                  <a:moveTo>
                    <a:pt x="0" y="0"/>
                  </a:moveTo>
                  <a:lnTo>
                    <a:pt x="3138750" y="0"/>
                  </a:lnTo>
                  <a:lnTo>
                    <a:pt x="3138750" y="470812"/>
                  </a:lnTo>
                  <a:lnTo>
                    <a:pt x="0" y="47081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13335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/>
              </a:pPr>
              <a:r>
                <a:rPr lang="en-US" sz="3000" kern="1200" dirty="0"/>
                <a:t>Compliance</a:t>
              </a: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2939006-C1BB-4031-1071-3D6138BC26B9}"/>
                </a:ext>
              </a:extLst>
            </p:cNvPr>
            <p:cNvSpPr/>
            <p:nvPr/>
          </p:nvSpPr>
          <p:spPr>
            <a:xfrm>
              <a:off x="4526625" y="3953880"/>
              <a:ext cx="3138750" cy="1924517"/>
            </a:xfrm>
            <a:custGeom>
              <a:avLst/>
              <a:gdLst>
                <a:gd name="connsiteX0" fmla="*/ 0 w 3138750"/>
                <a:gd name="connsiteY0" fmla="*/ 0 h 1924517"/>
                <a:gd name="connsiteX1" fmla="*/ 3138750 w 3138750"/>
                <a:gd name="connsiteY1" fmla="*/ 0 h 1924517"/>
                <a:gd name="connsiteX2" fmla="*/ 3138750 w 3138750"/>
                <a:gd name="connsiteY2" fmla="*/ 1924517 h 1924517"/>
                <a:gd name="connsiteX3" fmla="*/ 0 w 3138750"/>
                <a:gd name="connsiteY3" fmla="*/ 1924517 h 1924517"/>
                <a:gd name="connsiteX4" fmla="*/ 0 w 3138750"/>
                <a:gd name="connsiteY4" fmla="*/ 0 h 192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8750" h="1924517">
                  <a:moveTo>
                    <a:pt x="0" y="0"/>
                  </a:moveTo>
                  <a:lnTo>
                    <a:pt x="3138750" y="0"/>
                  </a:lnTo>
                  <a:lnTo>
                    <a:pt x="3138750" y="1924517"/>
                  </a:lnTo>
                  <a:lnTo>
                    <a:pt x="0" y="192451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285750" lvl="0" indent="-285750" algn="l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600" kern="1200" dirty="0"/>
                <a:t>Tracking federal regulatory changes in research security</a:t>
              </a:r>
            </a:p>
            <a:p>
              <a:pPr marL="285750" lvl="0" indent="-285750" algn="l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600" kern="1200" dirty="0"/>
                <a:t>Coordinating with institutional compliance teams on protocols, such as animal safety inspections</a:t>
              </a:r>
            </a:p>
          </p:txBody>
        </p:sp>
        <p:sp>
          <p:nvSpPr>
            <p:cNvPr id="11" name="Rectangle 10" descr="Magnifying glass">
              <a:extLst>
                <a:ext uri="{FF2B5EF4-FFF2-40B4-BE49-F238E27FC236}">
                  <a16:creationId xmlns:a16="http://schemas.microsoft.com/office/drawing/2014/main" id="{D8D3B331-5F5C-4E28-847E-0D8873736B80}"/>
                </a:ext>
              </a:extLst>
            </p:cNvPr>
            <p:cNvSpPr/>
            <p:nvPr/>
          </p:nvSpPr>
          <p:spPr>
            <a:xfrm>
              <a:off x="9234750" y="1971790"/>
              <a:ext cx="1098562" cy="1098562"/>
            </a:xfrm>
            <a:prstGeom prst="rect">
              <a:avLst/>
            </a:prstGeom>
            <a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663155F-A455-1B0C-C8C7-44CEB98C9A5B}"/>
                </a:ext>
              </a:extLst>
            </p:cNvPr>
            <p:cNvSpPr/>
            <p:nvPr/>
          </p:nvSpPr>
          <p:spPr>
            <a:xfrm>
              <a:off x="8214656" y="3230691"/>
              <a:ext cx="3138750" cy="470812"/>
            </a:xfrm>
            <a:custGeom>
              <a:avLst/>
              <a:gdLst>
                <a:gd name="connsiteX0" fmla="*/ 0 w 3138750"/>
                <a:gd name="connsiteY0" fmla="*/ 0 h 470812"/>
                <a:gd name="connsiteX1" fmla="*/ 3138750 w 3138750"/>
                <a:gd name="connsiteY1" fmla="*/ 0 h 470812"/>
                <a:gd name="connsiteX2" fmla="*/ 3138750 w 3138750"/>
                <a:gd name="connsiteY2" fmla="*/ 470812 h 470812"/>
                <a:gd name="connsiteX3" fmla="*/ 0 w 3138750"/>
                <a:gd name="connsiteY3" fmla="*/ 470812 h 470812"/>
                <a:gd name="connsiteX4" fmla="*/ 0 w 3138750"/>
                <a:gd name="connsiteY4" fmla="*/ 0 h 470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8750" h="470812">
                  <a:moveTo>
                    <a:pt x="0" y="0"/>
                  </a:moveTo>
                  <a:lnTo>
                    <a:pt x="3138750" y="0"/>
                  </a:lnTo>
                  <a:lnTo>
                    <a:pt x="3138750" y="470812"/>
                  </a:lnTo>
                  <a:lnTo>
                    <a:pt x="0" y="47081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13335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/>
              </a:pPr>
              <a:r>
                <a:rPr lang="en-US" sz="3000" kern="1200" dirty="0"/>
                <a:t>Audit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07EF7D9-C585-5B20-4D6B-43AC937AC2E8}"/>
                </a:ext>
              </a:extLst>
            </p:cNvPr>
            <p:cNvSpPr/>
            <p:nvPr/>
          </p:nvSpPr>
          <p:spPr>
            <a:xfrm>
              <a:off x="8215050" y="3953880"/>
              <a:ext cx="3138750" cy="1924517"/>
            </a:xfrm>
            <a:custGeom>
              <a:avLst/>
              <a:gdLst>
                <a:gd name="connsiteX0" fmla="*/ 0 w 3138750"/>
                <a:gd name="connsiteY0" fmla="*/ 0 h 1924517"/>
                <a:gd name="connsiteX1" fmla="*/ 3138750 w 3138750"/>
                <a:gd name="connsiteY1" fmla="*/ 0 h 1924517"/>
                <a:gd name="connsiteX2" fmla="*/ 3138750 w 3138750"/>
                <a:gd name="connsiteY2" fmla="*/ 1924517 h 1924517"/>
                <a:gd name="connsiteX3" fmla="*/ 0 w 3138750"/>
                <a:gd name="connsiteY3" fmla="*/ 1924517 h 1924517"/>
                <a:gd name="connsiteX4" fmla="*/ 0 w 3138750"/>
                <a:gd name="connsiteY4" fmla="*/ 0 h 192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8750" h="1924517">
                  <a:moveTo>
                    <a:pt x="0" y="0"/>
                  </a:moveTo>
                  <a:lnTo>
                    <a:pt x="3138750" y="0"/>
                  </a:lnTo>
                  <a:lnTo>
                    <a:pt x="3138750" y="1924517"/>
                  </a:lnTo>
                  <a:lnTo>
                    <a:pt x="0" y="192451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285750" lvl="0" indent="-285750" algn="l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600" kern="1200" dirty="0"/>
                <a:t>Building data analytics to identify common external audit findings</a:t>
              </a:r>
            </a:p>
            <a:p>
              <a:pPr marL="285750" lvl="0" indent="-285750" algn="l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600" kern="1200" dirty="0"/>
                <a:t>Expanding audits to cover frequent research compliance issues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0246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BA932-1901-D78F-26F0-0799D5055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DF046EA0-BBA3-2D35-B96B-A3C43DB0E2B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Defining Enterprise Risk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3AE21B4D-A855-9864-D311-8E61027CAD7B}"/>
              </a:ext>
            </a:extLst>
          </p:cNvPr>
          <p:cNvSpPr txBox="1">
            <a:spLocks/>
          </p:cNvSpPr>
          <p:nvPr/>
        </p:nvSpPr>
        <p:spPr>
          <a:xfrm>
            <a:off x="838200" y="1393581"/>
            <a:ext cx="10515600" cy="19965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Establishing a standardized definition of risk and a comprehensive risk taxonomy creates a common language across the institution, enabling more consistent risk identification, assessment, and reporting.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2D21394F-049B-5E28-F5E7-B3D7B6EABAFA}"/>
              </a:ext>
            </a:extLst>
          </p:cNvPr>
          <p:cNvGrpSpPr/>
          <p:nvPr/>
        </p:nvGrpSpPr>
        <p:grpSpPr>
          <a:xfrm>
            <a:off x="726243" y="2458358"/>
            <a:ext cx="5029200" cy="3105062"/>
            <a:chOff x="954843" y="2458358"/>
            <a:chExt cx="5029200" cy="3105062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FD8E4A0B-0A55-8D95-2030-E220CAE507C6}"/>
                </a:ext>
              </a:extLst>
            </p:cNvPr>
            <p:cNvSpPr txBox="1"/>
            <p:nvPr/>
          </p:nvSpPr>
          <p:spPr>
            <a:xfrm>
              <a:off x="954843" y="3024263"/>
              <a:ext cx="5029200" cy="25391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600"/>
                </a:spcBef>
                <a:buSzPct val="100000"/>
              </a:pPr>
              <a:r>
                <a:rPr lang="en-US" sz="1400" b="1" i="0" dirty="0"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Risk</a:t>
              </a:r>
              <a:r>
                <a:rPr lang="en-US" sz="1400" b="0" i="0" dirty="0"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 is defined as a state of uncertainty where the answer to “Did the risk occur?” can be a binary yes or no, with some possibilities being undesirable outcomes.</a:t>
              </a:r>
              <a:br>
                <a:rPr lang="en-US" sz="1400" b="0" i="0" dirty="0"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</a:br>
              <a:endParaRPr lang="en-US" sz="1400" b="0" i="0" dirty="0">
                <a:effectLst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l">
                <a:spcBef>
                  <a:spcPts val="600"/>
                </a:spcBef>
              </a:pPr>
              <a:r>
                <a:rPr lang="en-US" sz="1400" b="1" i="0" dirty="0"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Risk drivers</a:t>
              </a:r>
              <a:r>
                <a:rPr lang="en-US" sz="1400" b="0" i="0" dirty="0"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 can either be:</a:t>
              </a:r>
            </a:p>
            <a:p>
              <a:pPr marL="339725" lvl="1" indent="-163513" algn="l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400" b="0" i="0" dirty="0"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Continuous factors, often referred to as “trends,” that influence the likelihood or impact of a risk</a:t>
              </a:r>
            </a:p>
            <a:p>
              <a:pPr marL="339725" lvl="1" indent="-163513" algn="l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400" b="0" i="0" dirty="0"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A risk that could influence another risk’s likelihood or impact</a:t>
              </a:r>
            </a:p>
            <a:p>
              <a:pPr>
                <a:spcBef>
                  <a:spcPts val="600"/>
                </a:spcBef>
                <a:buSzPct val="100000"/>
              </a:pPr>
              <a:endParaRPr lang="en-US" sz="1400" dirty="0"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>
                <a:spcBef>
                  <a:spcPts val="600"/>
                </a:spcBef>
                <a:buSzPct val="100000"/>
              </a:pPr>
              <a:r>
                <a:rPr lang="en-US" sz="1400" b="1" i="1" dirty="0">
                  <a:ea typeface="Open Sans" panose="020B0606030504020204" pitchFamily="34" charset="0"/>
                  <a:cs typeface="Open Sans" panose="020B0606030504020204" pitchFamily="34" charset="0"/>
                </a:rPr>
                <a:t>All risks can be risk drivers, but not all risk drivers can be risks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A23EB518-1533-E6C6-6958-62E8E37EED66}"/>
                </a:ext>
              </a:extLst>
            </p:cNvPr>
            <p:cNvSpPr/>
            <p:nvPr/>
          </p:nvSpPr>
          <p:spPr>
            <a:xfrm>
              <a:off x="954843" y="2458358"/>
              <a:ext cx="5029200" cy="394572"/>
            </a:xfrm>
            <a:prstGeom prst="rect">
              <a:avLst/>
            </a:prstGeom>
            <a:solidFill>
              <a:srgbClr val="3FA0DD"/>
            </a:solidFill>
            <a:ln w="12700" cap="flat" cmpd="sng" algn="ctr">
              <a:solidFill>
                <a:schemeClr val="tx1"/>
              </a:solidFill>
              <a:prstDash val="dash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7432" tIns="27432" rIns="27432" bIns="27432" rtlCol="0" anchor="ctr"/>
            <a:lstStyle/>
            <a:p>
              <a:pPr algn="ctr" defTabSz="457062">
                <a:defRPr/>
              </a:pPr>
              <a:r>
                <a:rPr lang="en-US" sz="1600" b="1" kern="0" dirty="0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Risk vs. Risk Driver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DB0D0D13-92DB-4FF6-04FE-EA05E7E6E194}"/>
              </a:ext>
            </a:extLst>
          </p:cNvPr>
          <p:cNvGrpSpPr/>
          <p:nvPr/>
        </p:nvGrpSpPr>
        <p:grpSpPr>
          <a:xfrm>
            <a:off x="6198825" y="2458358"/>
            <a:ext cx="5506946" cy="3381487"/>
            <a:chOff x="6198825" y="2458358"/>
            <a:chExt cx="5506946" cy="3381487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197CF3E0-2DD2-37FC-9FE1-3A39781BC20F}"/>
                </a:ext>
              </a:extLst>
            </p:cNvPr>
            <p:cNvSpPr/>
            <p:nvPr/>
          </p:nvSpPr>
          <p:spPr>
            <a:xfrm>
              <a:off x="6198825" y="4470947"/>
              <a:ext cx="5500697" cy="685800"/>
            </a:xfrm>
            <a:prstGeom prst="rect">
              <a:avLst/>
            </a:prstGeom>
            <a:solidFill>
              <a:srgbClr val="DEEBF7">
                <a:alpha val="5098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b="1">
                  <a:solidFill>
                    <a:schemeClr val="tx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Level 2</a:t>
              </a:r>
            </a:p>
            <a:p>
              <a:r>
                <a:rPr lang="en-US" sz="1200" b="1">
                  <a:solidFill>
                    <a:schemeClr val="tx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Sub-Category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F10A8D2E-CE91-06E8-016E-843C4C9E77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0764" y="4585247"/>
              <a:ext cx="914400" cy="457200"/>
            </a:xfrm>
            <a:prstGeom prst="rect">
              <a:avLst/>
            </a:prstGeom>
            <a:solidFill>
              <a:srgbClr val="F2F2F2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9144" rIns="9144" anchor="ctr"/>
            <a:lstStyle/>
            <a:p>
              <a:pPr algn="ctr">
                <a:lnSpc>
                  <a:spcPct val="95000"/>
                </a:lnSpc>
                <a:defRPr/>
              </a:pPr>
              <a:r>
                <a:rPr lang="en-US" sz="1000">
                  <a:ea typeface="Open Sans" panose="020B0606030504020204" pitchFamily="34" charset="0"/>
                  <a:cs typeface="Open Sans" panose="020B0606030504020204" pitchFamily="34" charset="0"/>
                </a:rPr>
                <a:t>Human Resources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4970249F-79E0-825C-D680-22044B77B4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72449" y="4585247"/>
              <a:ext cx="914400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9144" rIns="9144" anchor="ctr"/>
            <a:lstStyle/>
            <a:p>
              <a:pPr algn="ctr">
                <a:lnSpc>
                  <a:spcPct val="95000"/>
                </a:lnSpc>
                <a:defRPr/>
              </a:pPr>
              <a:r>
                <a:rPr lang="en-US" sz="1000">
                  <a:ea typeface="Open Sans" panose="020B0606030504020204" pitchFamily="34" charset="0"/>
                  <a:cs typeface="Open Sans" panose="020B0606030504020204" pitchFamily="34" charset="0"/>
                </a:rPr>
                <a:t>Higher Ed Regulations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1ABD5DC0-61AE-1097-5DAB-3CB4DB1BA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2696" y="4585247"/>
              <a:ext cx="914400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9144" rIns="9144" anchor="ctr"/>
            <a:lstStyle/>
            <a:p>
              <a:pPr algn="ctr">
                <a:lnSpc>
                  <a:spcPct val="95000"/>
                </a:lnSpc>
                <a:defRPr/>
              </a:pPr>
              <a:r>
                <a:rPr lang="en-US" sz="1000">
                  <a:ea typeface="Open Sans" panose="020B0606030504020204" pitchFamily="34" charset="0"/>
                  <a:cs typeface="Open Sans" panose="020B0606030504020204" pitchFamily="34" charset="0"/>
                </a:rPr>
                <a:t>Tools and Systems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1FA3458D-F924-7C53-3C3B-3A8D9F3C01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3153" y="4585247"/>
              <a:ext cx="914400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9144" rIns="9144" anchor="ctr"/>
            <a:lstStyle/>
            <a:p>
              <a:pPr algn="ctr">
                <a:lnSpc>
                  <a:spcPct val="95000"/>
                </a:lnSpc>
                <a:defRPr/>
              </a:pPr>
              <a:r>
                <a:rPr lang="en-US" sz="1000">
                  <a:ea typeface="Open Sans" panose="020B0606030504020204" pitchFamily="34" charset="0"/>
                  <a:cs typeface="Open Sans" panose="020B0606030504020204" pitchFamily="34" charset="0"/>
                </a:rPr>
                <a:t>Business Model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0123398E-FE16-2C0B-EA56-13CBF0015157}"/>
                </a:ext>
              </a:extLst>
            </p:cNvPr>
            <p:cNvSpPr/>
            <p:nvPr/>
          </p:nvSpPr>
          <p:spPr>
            <a:xfrm>
              <a:off x="6198825" y="3787849"/>
              <a:ext cx="5500697" cy="685800"/>
            </a:xfrm>
            <a:prstGeom prst="rect">
              <a:avLst/>
            </a:prstGeom>
            <a:solidFill>
              <a:schemeClr val="bg1">
                <a:alpha val="4902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b="1">
                  <a:solidFill>
                    <a:schemeClr val="tx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Level 1</a:t>
              </a:r>
            </a:p>
            <a:p>
              <a:r>
                <a:rPr lang="en-US" sz="1200" b="1">
                  <a:solidFill>
                    <a:schemeClr val="tx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Category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963EF22-9D0F-4931-D63B-8371483182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72451" y="3902149"/>
              <a:ext cx="914400" cy="457200"/>
            </a:xfrm>
            <a:prstGeom prst="rect">
              <a:avLst/>
            </a:prstGeom>
            <a:solidFill>
              <a:srgbClr val="012169"/>
            </a:solidFill>
            <a:ln w="12700">
              <a:noFill/>
              <a:miter lim="800000"/>
              <a:headEnd/>
              <a:tailEnd/>
            </a:ln>
          </p:spPr>
          <p:txBody>
            <a:bodyPr lIns="45720" rIns="45720" anchor="ctr"/>
            <a:lstStyle/>
            <a:p>
              <a:pPr algn="ctr">
                <a:lnSpc>
                  <a:spcPct val="95000"/>
                </a:lnSpc>
              </a:pPr>
              <a:r>
                <a:rPr lang="en-US" sz="1000" b="1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Compliance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AD4143A5-D942-039C-2C54-AA9DA0B59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0766" y="3902149"/>
              <a:ext cx="914400" cy="457200"/>
            </a:xfrm>
            <a:prstGeom prst="rect">
              <a:avLst/>
            </a:prstGeom>
            <a:solidFill>
              <a:srgbClr val="012169"/>
            </a:solidFill>
            <a:ln w="12700">
              <a:noFill/>
              <a:miter lim="800000"/>
              <a:headEnd/>
              <a:tailEnd/>
            </a:ln>
          </p:spPr>
          <p:txBody>
            <a:bodyPr lIns="45720" rIns="45720" anchor="ctr"/>
            <a:lstStyle/>
            <a:p>
              <a:pPr algn="ctr">
                <a:lnSpc>
                  <a:spcPct val="95000"/>
                </a:lnSpc>
                <a:defRPr/>
              </a:pPr>
              <a:r>
                <a:rPr lang="en-US" sz="1000" b="1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Operations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1C9D7C6A-46A0-CBE7-7357-800297D8C8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3153" y="3902149"/>
              <a:ext cx="914400" cy="457200"/>
            </a:xfrm>
            <a:prstGeom prst="rect">
              <a:avLst/>
            </a:prstGeom>
            <a:solidFill>
              <a:srgbClr val="012169"/>
            </a:solidFill>
            <a:ln w="12700">
              <a:noFill/>
              <a:miter lim="800000"/>
              <a:headEnd/>
              <a:tailEnd/>
            </a:ln>
          </p:spPr>
          <p:txBody>
            <a:bodyPr lIns="45720" rIns="45720" anchor="ctr"/>
            <a:lstStyle/>
            <a:p>
              <a:pPr algn="ctr">
                <a:lnSpc>
                  <a:spcPct val="95000"/>
                </a:lnSpc>
              </a:pPr>
              <a:r>
                <a:rPr lang="en-US" sz="1000" b="1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Finance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248C10D5-7999-ADDE-25B5-4D622861DE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56351" y="3902149"/>
              <a:ext cx="914400" cy="457200"/>
            </a:xfrm>
            <a:prstGeom prst="rect">
              <a:avLst/>
            </a:prstGeom>
            <a:solidFill>
              <a:srgbClr val="012169"/>
            </a:solidFill>
            <a:ln w="12700">
              <a:noFill/>
              <a:miter lim="800000"/>
              <a:headEnd/>
              <a:tailEnd/>
            </a:ln>
          </p:spPr>
          <p:txBody>
            <a:bodyPr lIns="45720" rIns="45720" anchor="ctr"/>
            <a:lstStyle/>
            <a:p>
              <a:pPr algn="ctr">
                <a:lnSpc>
                  <a:spcPct val="95000"/>
                </a:lnSpc>
              </a:pPr>
              <a:r>
                <a:rPr lang="en-US" sz="1000" b="1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Technology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D70428A7-521D-2851-09A8-B666B9331935}"/>
                </a:ext>
              </a:extLst>
            </p:cNvPr>
            <p:cNvSpPr/>
            <p:nvPr/>
          </p:nvSpPr>
          <p:spPr>
            <a:xfrm>
              <a:off x="6205074" y="5154045"/>
              <a:ext cx="5500697" cy="685800"/>
            </a:xfrm>
            <a:prstGeom prst="rect">
              <a:avLst/>
            </a:prstGeom>
            <a:solidFill>
              <a:schemeClr val="bg1">
                <a:lumMod val="85000"/>
                <a:alpha val="5098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b="1">
                  <a:solidFill>
                    <a:schemeClr val="tx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Level 3</a:t>
              </a:r>
            </a:p>
            <a:p>
              <a:r>
                <a:rPr lang="en-US" sz="1200" b="1">
                  <a:solidFill>
                    <a:schemeClr val="tx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Risks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8428FF7D-BD51-4FC8-7EB3-7CC2C88407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0764" y="5268345"/>
              <a:ext cx="914400" cy="457200"/>
            </a:xfrm>
            <a:prstGeom prst="rect">
              <a:avLst/>
            </a:prstGeom>
            <a:solidFill>
              <a:srgbClr val="F2F2F2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9144" rIns="9144" anchor="ctr"/>
            <a:lstStyle/>
            <a:p>
              <a:pPr algn="ctr">
                <a:lnSpc>
                  <a:spcPct val="95000"/>
                </a:lnSpc>
                <a:defRPr/>
              </a:pPr>
              <a:r>
                <a:rPr lang="en-US" sz="1000">
                  <a:ea typeface="Open Sans" panose="020B0606030504020204" pitchFamily="34" charset="0"/>
                  <a:cs typeface="Open Sans" panose="020B0606030504020204" pitchFamily="34" charset="0"/>
                </a:rPr>
                <a:t>Key Person Risk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DA1BE554-DAB0-FCEF-D892-1E5327567E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72449" y="5268345"/>
              <a:ext cx="914400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9144" rIns="9144" anchor="ctr"/>
            <a:lstStyle/>
            <a:p>
              <a:pPr algn="ctr">
                <a:lnSpc>
                  <a:spcPct val="95000"/>
                </a:lnSpc>
                <a:defRPr/>
              </a:pPr>
              <a:r>
                <a:rPr lang="en-US" sz="1000">
                  <a:ea typeface="Open Sans" panose="020B0606030504020204" pitchFamily="34" charset="0"/>
                  <a:cs typeface="Open Sans" panose="020B0606030504020204" pitchFamily="34" charset="0"/>
                </a:rPr>
                <a:t>Loss of Tax-Exempt Status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1598479-E3C3-638A-17F4-A221382248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2696" y="5268345"/>
              <a:ext cx="914400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9144" rIns="9144" anchor="ctr"/>
            <a:lstStyle/>
            <a:p>
              <a:pPr algn="ctr">
                <a:lnSpc>
                  <a:spcPct val="95000"/>
                </a:lnSpc>
                <a:defRPr/>
              </a:pPr>
              <a:r>
                <a:rPr lang="en-US" sz="1000">
                  <a:ea typeface="Open Sans" panose="020B0606030504020204" pitchFamily="34" charset="0"/>
                  <a:cs typeface="Open Sans" panose="020B0606030504020204" pitchFamily="34" charset="0"/>
                </a:rPr>
                <a:t>Business-Critical System Failure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9CB307CB-065D-1A5C-81D2-4DBD1662EF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3153" y="5268345"/>
              <a:ext cx="914400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9144" rIns="9144" anchor="ctr"/>
            <a:lstStyle/>
            <a:p>
              <a:pPr algn="ctr">
                <a:lnSpc>
                  <a:spcPct val="95000"/>
                </a:lnSpc>
                <a:defRPr/>
              </a:pPr>
              <a:r>
                <a:rPr lang="en-US" sz="1000">
                  <a:ea typeface="Open Sans" panose="020B0606030504020204" pitchFamily="34" charset="0"/>
                  <a:cs typeface="Open Sans" panose="020B0606030504020204" pitchFamily="34" charset="0"/>
                </a:rPr>
                <a:t>Affiliate Financial Sustainability</a:t>
              </a:r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18309B50-ABFE-9D40-1DC4-9D8A872EB1F9}"/>
                </a:ext>
              </a:extLst>
            </p:cNvPr>
            <p:cNvGrpSpPr/>
            <p:nvPr/>
          </p:nvGrpSpPr>
          <p:grpSpPr>
            <a:xfrm>
              <a:off x="6439263" y="2458358"/>
              <a:ext cx="5029201" cy="1212236"/>
              <a:chOff x="6439263" y="2458358"/>
              <a:chExt cx="5029201" cy="1212236"/>
            </a:xfrm>
          </p:grpSpPr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DCA2FC3A-E085-B8DB-8215-AF93260329B6}"/>
                  </a:ext>
                </a:extLst>
              </p:cNvPr>
              <p:cNvSpPr txBox="1"/>
              <p:nvPr/>
            </p:nvSpPr>
            <p:spPr>
              <a:xfrm>
                <a:off x="6439264" y="3024263"/>
                <a:ext cx="5029200" cy="6463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ts val="600"/>
                  </a:spcBef>
                  <a:buSzPct val="100000"/>
                </a:pPr>
                <a:r>
                  <a:rPr lang="en-US" sz="14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A </a:t>
                </a:r>
                <a:r>
                  <a:rPr lang="en-US" sz="1400" b="1" dirty="0">
                    <a:ea typeface="Open Sans" panose="020B0606030504020204" pitchFamily="34" charset="0"/>
                    <a:cs typeface="Open Sans" panose="020B0606030504020204" pitchFamily="34" charset="0"/>
                  </a:rPr>
                  <a:t>taxonomy</a:t>
                </a:r>
                <a:r>
                  <a:rPr lang="en-US" sz="14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 is a structured system for classifying risks, enabling a common understanding and consistent grouping of risks and related data across the institution.</a:t>
                </a:r>
                <a:endParaRPr lang="en-US" sz="1050" dirty="0"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9F63E346-F0D0-013F-1610-5584135B511E}"/>
                  </a:ext>
                </a:extLst>
              </p:cNvPr>
              <p:cNvSpPr/>
              <p:nvPr/>
            </p:nvSpPr>
            <p:spPr>
              <a:xfrm>
                <a:off x="6439263" y="2458358"/>
                <a:ext cx="5029200" cy="394572"/>
              </a:xfrm>
              <a:prstGeom prst="rect">
                <a:avLst/>
              </a:prstGeom>
              <a:solidFill>
                <a:srgbClr val="3FA0DD"/>
              </a:solidFill>
              <a:ln w="12700" cap="flat" cmpd="sng" algn="ctr">
                <a:solidFill>
                  <a:schemeClr val="tx1"/>
                </a:solidFill>
                <a:prstDash val="dash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27432" tIns="27432" rIns="27432" bIns="27432" rtlCol="0" anchor="ctr"/>
              <a:lstStyle/>
              <a:p>
                <a:pPr algn="ctr" defTabSz="457062">
                  <a:defRPr/>
                </a:pPr>
                <a:r>
                  <a:rPr lang="en-US" sz="1600" b="1" kern="0">
                    <a:solidFill>
                      <a:schemeClr val="bg1"/>
                    </a:solidFill>
                    <a:ea typeface="Open Sans" panose="020B0606030504020204" pitchFamily="34" charset="0"/>
                    <a:cs typeface="Open Sans" panose="020B0606030504020204" pitchFamily="34" charset="0"/>
                  </a:rPr>
                  <a:t>Risk Taxonomy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30151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22DBE16-DBA2-D3DB-C90A-C52A46B17D13}"/>
              </a:ext>
            </a:extLst>
          </p:cNvPr>
          <p:cNvGrpSpPr/>
          <p:nvPr/>
        </p:nvGrpSpPr>
        <p:grpSpPr>
          <a:xfrm>
            <a:off x="745842" y="2475879"/>
            <a:ext cx="10669601" cy="3437304"/>
            <a:chOff x="732694" y="2014163"/>
            <a:chExt cx="10669601" cy="308049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FDA2729-2FE1-6E7F-6A0A-72CE2EDCA2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7499" y="3604445"/>
              <a:ext cx="3429000" cy="1447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algn="ctr">
              <a:solidFill>
                <a:srgbClr val="3FA0DD"/>
              </a:solidFill>
              <a:miter lim="800000"/>
              <a:headEnd/>
              <a:tailEnd/>
            </a:ln>
          </p:spPr>
          <p:txBody>
            <a:bodyPr wrap="square" lIns="36000" tIns="182880" rIns="36000" bIns="182880" anchor="t" anchorCtr="0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Instability of Federal Funding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B4568A0-06C6-1438-1CB4-47E3901D38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4874" y="4169739"/>
              <a:ext cx="3428999" cy="8825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91440" rIns="91440" bIns="182880" anchor="t" anchorCtr="0">
              <a:no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Unpredictable federal funding creates budget uncertainty, complicates planning, and may disrupt research, programs, and student support.</a:t>
              </a:r>
            </a:p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7D7D7D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DF3D075-7201-7147-3011-C24C3EDA45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694" y="2037313"/>
              <a:ext cx="3429000" cy="1447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3FA0DD"/>
              </a:solidFill>
            </a:ln>
          </p:spPr>
          <p:txBody>
            <a:bodyPr wrap="square" lIns="0" tIns="182880" rIns="0" bIns="182880" anchor="t" anchorCtr="0">
              <a:noAutofit/>
            </a:bodyPr>
            <a:lstStyle/>
            <a:p>
              <a:pPr lvl="0" algn="ctr" defTabSz="1219170">
                <a:spcBef>
                  <a:spcPts val="1200"/>
                </a:spcBef>
                <a:defRPr/>
              </a:pPr>
              <a:r>
                <a:rPr lang="en-US" sz="1400" b="1" kern="0" dirty="0">
                  <a:ea typeface="Open Sans" panose="020B0606030504020204" pitchFamily="34" charset="0"/>
                  <a:cs typeface="Open Sans" panose="020B0606030504020204" pitchFamily="34" charset="0"/>
                </a:rPr>
                <a:t>Risk of Cyber Breaches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A74AA76-E62D-0B8F-A130-7E5C7B5892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910" y="2592352"/>
              <a:ext cx="3428999" cy="8825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91440" rIns="91440" bIns="182880" anchor="t" anchorCtr="0">
              <a:no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Cyberattacks can compromise sensitive data, disrupt operations, and damage reputation, requiring robust cybersecurity and vigilance.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273FAD4-20AF-CAD5-8D98-845D8F9B02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7938" y="2014163"/>
              <a:ext cx="3429000" cy="1447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F7931E"/>
              </a:solidFill>
            </a:ln>
          </p:spPr>
          <p:txBody>
            <a:bodyPr wrap="square" lIns="91440" tIns="182880" rIns="91440" bIns="182880" anchor="t" anchorCtr="0">
              <a:no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Student Activism Risks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F99E104-2130-1E77-00DB-514D979470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1239" y="2554324"/>
              <a:ext cx="3428999" cy="8825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91440" rIns="91440" bIns="182880" anchor="t" anchorCtr="0">
              <a:no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Escalated activism can disrupt operations, create safety concerns, and harm institutional reputation.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3983AA4-3383-7FFF-9CA9-153B2E428F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641" y="3646856"/>
              <a:ext cx="3429000" cy="1447800"/>
            </a:xfrm>
            <a:prstGeom prst="rect">
              <a:avLst/>
            </a:prstGeom>
            <a:solidFill>
              <a:sysClr val="window" lastClr="FFFFFF"/>
            </a:solidFill>
            <a:ln w="28575">
              <a:solidFill>
                <a:srgbClr val="F7931E"/>
              </a:solidFill>
            </a:ln>
          </p:spPr>
          <p:txBody>
            <a:bodyPr wrap="square" lIns="0" tIns="182880" rIns="0" bIns="182880" anchor="t" anchorCtr="0">
              <a:no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Natural Disaster Risks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9B2099C-2762-AC7C-CF74-B6E073D9BC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179" y="4212150"/>
              <a:ext cx="3428999" cy="8825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91440" rIns="91440" bIns="182880" anchor="t" anchorCtr="0">
              <a:no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Natural disasters threaten safety, disrupt operations, and can cause significant financial and reputational damage.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E341B11-2CBE-8F1D-A0CC-DA0394F6C2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1758" y="3564105"/>
              <a:ext cx="3429000" cy="1447800"/>
            </a:xfrm>
            <a:prstGeom prst="rect">
              <a:avLst/>
            </a:prstGeom>
            <a:solidFill>
              <a:sysClr val="window" lastClr="FFFFFF"/>
            </a:solidFill>
            <a:ln w="28575" algn="ctr">
              <a:solidFill>
                <a:srgbClr val="00BBC9"/>
              </a:solidFill>
              <a:miter lim="800000"/>
              <a:headEnd/>
              <a:tailEnd/>
            </a:ln>
          </p:spPr>
          <p:txBody>
            <a:bodyPr wrap="square" lIns="36000" tIns="182880" rIns="36000" bIns="182880" anchor="t" anchorCtr="0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Classification of Student-Athletes as Employees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CF99C19-EA59-6D66-7B42-4DAE8D1FE0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3296" y="4129399"/>
              <a:ext cx="3428999" cy="8825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91440" rIns="91440" bIns="182880" anchor="t" anchorCtr="0">
              <a:no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Employee status for student-athletes could increase costs, compliance obligations, and operational complexity.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2F28FBC-CCA9-5C7F-27F5-66E0DE0887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9899" y="2027369"/>
              <a:ext cx="3429000" cy="1447800"/>
            </a:xfrm>
            <a:prstGeom prst="rect">
              <a:avLst/>
            </a:prstGeom>
            <a:noFill/>
            <a:ln w="28575">
              <a:solidFill>
                <a:srgbClr val="00BBC9"/>
              </a:solidFill>
            </a:ln>
          </p:spPr>
          <p:txBody>
            <a:bodyPr wrap="square" lIns="91440" tIns="182880" rIns="91440" bIns="182880" anchor="t" anchorCtr="0">
              <a:no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Faculty and Staff Attrition 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8DBA7D2-454B-679B-99AA-D0DFF3E6AE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1784" y="2581088"/>
              <a:ext cx="3428999" cy="8825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91440" rIns="91440" bIns="182880" anchor="t" anchorCtr="0">
              <a:no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High turnover disrupts continuity, impacts student outcomes, and challenges strategic initiatives.</a:t>
              </a:r>
            </a:p>
          </p:txBody>
        </p:sp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id="{A5248A39-B604-338A-4F97-1ABD145441E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Top Risks in Higher Education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E927EF7B-76C9-7CF4-65E2-B5D918201707}"/>
              </a:ext>
            </a:extLst>
          </p:cNvPr>
          <p:cNvSpPr txBox="1">
            <a:spLocks/>
          </p:cNvSpPr>
          <p:nvPr/>
        </p:nvSpPr>
        <p:spPr>
          <a:xfrm>
            <a:off x="838200" y="1393581"/>
            <a:ext cx="10515600" cy="19965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Institutions face a rapidly evolving risk landscape that challenges financial stability, operational resilience, and institutional reputation. Proactive risk management is essential to safeguard student success and institutional sustainability.</a:t>
            </a:r>
          </a:p>
        </p:txBody>
      </p:sp>
    </p:spTree>
    <p:extLst>
      <p:ext uri="{BB962C8B-B14F-4D97-AF65-F5344CB8AC3E}">
        <p14:creationId xmlns:p14="http://schemas.microsoft.com/office/powerpoint/2010/main" val="4224718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07C6C3-2FA2-1A1D-AA63-03575735A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829CB8D9-2E97-F54C-F052-75FFC9F34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9259" y="3614572"/>
            <a:ext cx="3429000" cy="161549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algn="ctr">
            <a:solidFill>
              <a:srgbClr val="3FA0DD"/>
            </a:solidFill>
            <a:miter lim="800000"/>
            <a:headEnd/>
            <a:tailEnd/>
          </a:ln>
        </p:spPr>
        <p:txBody>
          <a:bodyPr wrap="square" lIns="36000" tIns="182880" rIns="36000" bIns="182880" anchor="t" anchorCtr="0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Athletics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CD9CDFC-D6BA-4D37-F085-D24A9F80D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6634" y="4245344"/>
            <a:ext cx="3428999" cy="984726"/>
          </a:xfrm>
          <a:prstGeom prst="rect">
            <a:avLst/>
          </a:prstGeom>
          <a:noFill/>
          <a:ln>
            <a:noFill/>
          </a:ln>
        </p:spPr>
        <p:txBody>
          <a:bodyPr wrap="square" lIns="91440" tIns="91440" rIns="91440" bIns="182880" anchor="t" anchorCtr="0">
            <a:noAutofit/>
          </a:bodyPr>
          <a:lstStyle/>
          <a:p>
            <a:pPr lvl="0" algn="ctr" defTabSz="1219170">
              <a:spcBef>
                <a:spcPts val="1200"/>
              </a:spcBef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Navigate the increasingly complex and high-profile landscape of </a:t>
            </a:r>
            <a:r>
              <a:rPr lang="en-US" sz="1200" kern="0" dirty="0">
                <a:ea typeface="Open Sans" panose="020B0606030504020204" pitchFamily="34" charset="0"/>
                <a:cs typeface="Open Sans" panose="020B0606030504020204" pitchFamily="34" charset="0"/>
              </a:rPr>
              <a:t>intercollegiate athletics amid rapid industry transformation.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7D7D7D"/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88D8DB6-3ED4-103A-3E6F-A3FFF7708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4454" y="1865920"/>
            <a:ext cx="3429000" cy="161549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3FA0DD"/>
            </a:solidFill>
          </a:ln>
        </p:spPr>
        <p:txBody>
          <a:bodyPr wrap="square" lIns="0" tIns="182880" rIns="0" bIns="182880" anchor="t" anchorCtr="0">
            <a:noAutofit/>
          </a:bodyPr>
          <a:lstStyle/>
          <a:p>
            <a:pPr lvl="0" algn="ctr" defTabSz="1219170">
              <a:spcBef>
                <a:spcPts val="1200"/>
              </a:spcBef>
              <a:defRPr/>
            </a:pPr>
            <a:r>
              <a:rPr lang="en-US" sz="1400" b="1" kern="0" dirty="0">
                <a:ea typeface="Open Sans" panose="020B0606030504020204" pitchFamily="34" charset="0"/>
                <a:cs typeface="Open Sans" panose="020B0606030504020204" pitchFamily="34" charset="0"/>
              </a:rPr>
              <a:t>DEI &amp; DOJ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7E3D24A-3A59-5563-E0D1-A7A74B056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8670" y="2485249"/>
            <a:ext cx="3428999" cy="984726"/>
          </a:xfrm>
          <a:prstGeom prst="rect">
            <a:avLst/>
          </a:prstGeom>
          <a:noFill/>
          <a:ln>
            <a:noFill/>
          </a:ln>
        </p:spPr>
        <p:txBody>
          <a:bodyPr wrap="square" lIns="91440" tIns="91440" rIns="91440" bIns="182880" anchor="t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State and Federal guidance surrounding DEI activities at universities, as well as issues of discrimination.</a:t>
            </a:r>
          </a:p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2A43556-8359-1C12-B4D5-BB267A407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5401" y="3661896"/>
            <a:ext cx="3429000" cy="1615497"/>
          </a:xfrm>
          <a:prstGeom prst="rect">
            <a:avLst/>
          </a:prstGeom>
          <a:solidFill>
            <a:sysClr val="window" lastClr="FFFFFF"/>
          </a:solidFill>
          <a:ln w="28575">
            <a:solidFill>
              <a:srgbClr val="F7931E"/>
            </a:solidFill>
          </a:ln>
        </p:spPr>
        <p:txBody>
          <a:bodyPr wrap="square" lIns="0" tIns="182880" rIns="0" bIns="182880" anchor="t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Research Security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12941FB-64FB-D764-B8DB-2DF4209DE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939" y="4292667"/>
            <a:ext cx="3428999" cy="984726"/>
          </a:xfrm>
          <a:prstGeom prst="rect">
            <a:avLst/>
          </a:prstGeom>
          <a:noFill/>
          <a:ln>
            <a:noFill/>
          </a:ln>
        </p:spPr>
        <p:txBody>
          <a:bodyPr wrap="square" lIns="91440" tIns="91440" rIns="91440" bIns="182880" anchor="t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Increased and evolving regulatory scrutiny at universities across the country. </a:t>
            </a:r>
          </a:p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4B10A2D-DF45-2160-CD85-16812EA1CA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1659" y="1854825"/>
            <a:ext cx="3429000" cy="1615497"/>
          </a:xfrm>
          <a:prstGeom prst="rect">
            <a:avLst/>
          </a:prstGeom>
          <a:noFill/>
          <a:ln w="28575">
            <a:solidFill>
              <a:srgbClr val="00BBC9"/>
            </a:solidFill>
          </a:ln>
        </p:spPr>
        <p:txBody>
          <a:bodyPr wrap="square" lIns="91440" tIns="182880" rIns="91440" bIns="182880" anchor="t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Higher Education Value Proposition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FD7567E-EC3B-80F5-56FC-CB9F33DD0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3544" y="2472680"/>
            <a:ext cx="3428999" cy="984726"/>
          </a:xfrm>
          <a:prstGeom prst="rect">
            <a:avLst/>
          </a:prstGeom>
          <a:noFill/>
          <a:ln>
            <a:noFill/>
          </a:ln>
        </p:spPr>
        <p:txBody>
          <a:bodyPr wrap="square" lIns="91440" tIns="91440" rIns="91440" bIns="182880" anchor="t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Decreasing public trust in the value and transformative impact of education on individuals and society.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222423-BC42-5345-4EAB-9216D2AC009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Evolving Risks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357E703F-5F6F-20E5-AF4F-A641983005B4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838200" y="1825625"/>
            <a:ext cx="3543300" cy="435133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Institutions face a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1116A"/>
                </a:solidFill>
                <a:effectLst/>
              </a:rPr>
              <a:t>rapidly evolving risk landscape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that challenges financial stability, operational resilience, and institutional reputation. </a:t>
            </a:r>
          </a:p>
          <a:p>
            <a:pPr marL="0" marR="0" lvl="0" indent="0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1116A"/>
                </a:solidFill>
                <a:effectLst/>
              </a:rPr>
              <a:t>Proactive risk management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is essential to safeguard student success and institutional sustainability.</a:t>
            </a:r>
          </a:p>
        </p:txBody>
      </p:sp>
    </p:spTree>
    <p:extLst>
      <p:ext uri="{BB962C8B-B14F-4D97-AF65-F5344CB8AC3E}">
        <p14:creationId xmlns:p14="http://schemas.microsoft.com/office/powerpoint/2010/main" val="1412026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72D539-A04C-EB8E-975A-97F285F4F2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C1D7B-21C1-6954-9A31-6ECDF4A85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CAE’s Role</a:t>
            </a:r>
          </a:p>
        </p:txBody>
      </p:sp>
      <p:pic>
        <p:nvPicPr>
          <p:cNvPr id="5" name="Content Placeholder 4" descr="A diagram of a company's guidance&#10;&#10;AI-generated content may be incorrect.">
            <a:extLst>
              <a:ext uri="{FF2B5EF4-FFF2-40B4-BE49-F238E27FC236}">
                <a16:creationId xmlns:a16="http://schemas.microsoft.com/office/drawing/2014/main" id="{F616D786-1A95-D410-ECE3-9195B38853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"/>
          <a:stretch>
            <a:fillRect/>
          </a:stretch>
        </p:blipFill>
        <p:spPr>
          <a:xfrm>
            <a:off x="2920944" y="1690688"/>
            <a:ext cx="6350112" cy="4576119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77418-D1D8-8A97-584A-B2DBA75D0237}"/>
              </a:ext>
            </a:extLst>
          </p:cNvPr>
          <p:cNvSpPr txBox="1">
            <a:spLocks/>
          </p:cNvSpPr>
          <p:nvPr/>
        </p:nvSpPr>
        <p:spPr>
          <a:xfrm>
            <a:off x="838200" y="1393581"/>
            <a:ext cx="10515600" cy="19965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dirty="0"/>
              <a:t>Six High-Impact Aligned Assurance Activities for Audit Departments</a:t>
            </a:r>
          </a:p>
        </p:txBody>
      </p:sp>
    </p:spTree>
    <p:extLst>
      <p:ext uri="{BB962C8B-B14F-4D97-AF65-F5344CB8AC3E}">
        <p14:creationId xmlns:p14="http://schemas.microsoft.com/office/powerpoint/2010/main" val="2478111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B13CA-122E-3798-AB77-6CEDFF11A4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522790"/>
          </a:xfrm>
        </p:spPr>
        <p:txBody>
          <a:bodyPr anchor="ctr">
            <a:normAutofit/>
          </a:bodyPr>
          <a:lstStyle/>
          <a:p>
            <a:r>
              <a:rPr lang="en-US" sz="4800" dirty="0"/>
              <a:t>Connected Risk and the Power of Alignment: Driving Value Through Audit, Risk, and Compliance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017D42-DC5E-FD65-24B3-B08B56B5E1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b"/>
          <a:lstStyle/>
          <a:p>
            <a:r>
              <a:rPr lang="en-US" dirty="0"/>
              <a:t>Monday, September 15, 2025</a:t>
            </a:r>
          </a:p>
          <a:p>
            <a:r>
              <a:rPr lang="en-US" dirty="0"/>
              <a:t>3:15-4:30PM</a:t>
            </a:r>
          </a:p>
        </p:txBody>
      </p:sp>
    </p:spTree>
    <p:extLst>
      <p:ext uri="{BB962C8B-B14F-4D97-AF65-F5344CB8AC3E}">
        <p14:creationId xmlns:p14="http://schemas.microsoft.com/office/powerpoint/2010/main" val="447128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E58A67-1F5A-9EF8-B71B-934AA7186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B57C44C-2C9F-6786-DAFF-616270945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149FD47-9148-FB82-E36F-AE38C2041FD2}"/>
              </a:ext>
            </a:extLst>
          </p:cNvPr>
          <p:cNvGrpSpPr>
            <a:grpSpLocks noChangeAspect="1"/>
          </p:cNvGrpSpPr>
          <p:nvPr/>
        </p:nvGrpSpPr>
        <p:grpSpPr>
          <a:xfrm>
            <a:off x="8228564" y="2260969"/>
            <a:ext cx="2329928" cy="2774941"/>
            <a:chOff x="2335684" y="2645572"/>
            <a:chExt cx="1358777" cy="1618303"/>
          </a:xfrm>
        </p:grpSpPr>
        <p:pic>
          <p:nvPicPr>
            <p:cNvPr id="4" name="Picture Placeholder 52" descr="A person in a suit&#10;&#10;Description automatically generated with low confidence">
              <a:extLst>
                <a:ext uri="{FF2B5EF4-FFF2-40B4-BE49-F238E27FC236}">
                  <a16:creationId xmlns:a16="http://schemas.microsoft.com/office/drawing/2014/main" id="{9274EE7C-93A4-4B08-5AEC-053D89D46F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557872" y="2645572"/>
              <a:ext cx="914400" cy="914400"/>
            </a:xfrm>
            <a:prstGeom prst="ellipse">
              <a:avLst/>
            </a:prstGeom>
            <a:ln>
              <a:solidFill>
                <a:srgbClr val="01116A"/>
              </a:solidFill>
            </a:ln>
          </p:spPr>
        </p:pic>
        <p:sp>
          <p:nvSpPr>
            <p:cNvPr id="7" name="Content Placeholder 8">
              <a:extLst>
                <a:ext uri="{FF2B5EF4-FFF2-40B4-BE49-F238E27FC236}">
                  <a16:creationId xmlns:a16="http://schemas.microsoft.com/office/drawing/2014/main" id="{5677338A-94F4-464C-39CF-32F617015574}"/>
                </a:ext>
              </a:extLst>
            </p:cNvPr>
            <p:cNvSpPr txBox="1">
              <a:spLocks/>
            </p:cNvSpPr>
            <p:nvPr/>
          </p:nvSpPr>
          <p:spPr>
            <a:xfrm>
              <a:off x="2335684" y="3677672"/>
              <a:ext cx="1358777" cy="586203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spcBef>
                  <a:spcPts val="0"/>
                </a:spcBef>
                <a:spcAft>
                  <a:spcPts val="1000"/>
                </a:spcAft>
                <a:buSzPct val="100000"/>
                <a:buFontTx/>
                <a:buNone/>
                <a:defRPr sz="1200" b="0" i="0" kern="120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1pPr>
              <a:lvl2pPr marL="139700" indent="-139700" algn="l" defTabSz="914400" rtl="0" eaLnBrk="1" latinLnBrk="0" hangingPunct="1">
                <a:spcBef>
                  <a:spcPts val="0"/>
                </a:spcBef>
                <a:spcAft>
                  <a:spcPts val="1000"/>
                </a:spcAft>
                <a:buClrTx/>
                <a:buSzPct val="100000"/>
                <a:buFont typeface="Arial" panose="020B0604020202020204" pitchFamily="34" charset="0"/>
                <a:buChar char="•"/>
                <a:defRPr lang="en-US" sz="1200" b="0" i="0" kern="1200" dirty="0" smtClean="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2pPr>
              <a:lvl3pPr marL="304800" indent="-139700" algn="l" defTabSz="914400" rtl="0" eaLnBrk="1" latinLnBrk="0" hangingPunct="1">
                <a:spcBef>
                  <a:spcPts val="0"/>
                </a:spcBef>
                <a:spcAft>
                  <a:spcPts val="1000"/>
                </a:spcAft>
                <a:buClrTx/>
                <a:buSzPct val="100000"/>
                <a:buFont typeface="Arial" panose="020B0604020202020204" pitchFamily="34" charset="0"/>
                <a:buChar char="−"/>
                <a:defRPr lang="en-US" sz="1200" b="0" i="0" kern="1200" dirty="0" smtClean="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3pPr>
              <a:lvl4pPr marL="469900" indent="-139700" algn="l" defTabSz="914400" rtl="0" eaLnBrk="1" latinLnBrk="0" hangingPunct="1">
                <a:spcBef>
                  <a:spcPts val="0"/>
                </a:spcBef>
                <a:spcAft>
                  <a:spcPts val="1000"/>
                </a:spcAft>
                <a:buClrTx/>
                <a:buSzPct val="100000"/>
                <a:buFont typeface="Arial" panose="020B0604020202020204" pitchFamily="34" charset="0"/>
                <a:buChar char="◦"/>
                <a:defRPr lang="en-US" sz="1200" b="0" i="0" kern="1200" baseline="0" dirty="0" smtClean="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4pPr>
              <a:lvl5pPr marL="635000" indent="-139700" algn="l" defTabSz="798513" rtl="0" eaLnBrk="1" latinLnBrk="0" hangingPunct="1">
                <a:spcBef>
                  <a:spcPts val="0"/>
                </a:spcBef>
                <a:spcAft>
                  <a:spcPts val="1000"/>
                </a:spcAft>
                <a:buClrTx/>
                <a:buSzPct val="100000"/>
                <a:buFont typeface="Arial" panose="020B0604020202020204" pitchFamily="34" charset="0"/>
                <a:buChar char="−"/>
                <a:tabLst/>
                <a:defRPr lang="en-US" sz="1200" b="0" i="0" kern="1200" baseline="0" dirty="0" smtClean="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5pPr>
              <a:lvl6pPr marL="532800" indent="-176400" algn="l" defTabSz="914400" rtl="0" eaLnBrk="1" latinLnBrk="0" hangingPunct="1">
                <a:spcBef>
                  <a:spcPts val="0"/>
                </a:spcBef>
                <a:spcAft>
                  <a:spcPts val="1000"/>
                </a:spcAft>
                <a:buFont typeface="Verdana" panose="020B0604030504040204" pitchFamily="34" charset="0"/>
                <a:buChar char="−"/>
                <a:defRPr sz="12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32800" indent="-176400" algn="l" defTabSz="914400" rtl="0" eaLnBrk="1" latinLnBrk="0" hangingPunct="1">
                <a:spcBef>
                  <a:spcPts val="0"/>
                </a:spcBef>
                <a:spcAft>
                  <a:spcPts val="1000"/>
                </a:spcAft>
                <a:buFont typeface="Verdana" panose="020B0604030504040204" pitchFamily="34" charset="0"/>
                <a:buChar char="−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32800" indent="-176400" algn="l" defTabSz="914400" rtl="0" eaLnBrk="1" latinLnBrk="0" hangingPunct="1">
                <a:spcBef>
                  <a:spcPts val="0"/>
                </a:spcBef>
                <a:spcAft>
                  <a:spcPts val="1000"/>
                </a:spcAft>
                <a:buFont typeface="Verdana" panose="020B0604030504040204" pitchFamily="34" charset="0"/>
                <a:buChar char="−"/>
                <a:defRPr sz="12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32800" indent="-176400" algn="l" defTabSz="914400" rtl="0" eaLnBrk="1" latinLnBrk="0" hangingPunct="1">
                <a:spcBef>
                  <a:spcPts val="0"/>
                </a:spcBef>
                <a:spcAft>
                  <a:spcPts val="1000"/>
                </a:spcAft>
                <a:buFont typeface="Verdana" panose="020B0604030504040204" pitchFamily="34" charset="0"/>
                <a:buChar char="−"/>
                <a:defRPr sz="12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en-US" sz="1600" b="1" spc="-1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Jake Braunsdorf</a:t>
              </a:r>
              <a:br>
                <a:rPr lang="en-US" sz="1600" b="1" spc="-1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endParaRPr lang="en-US" sz="1600" b="1"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400" spc="-1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Senior Manager</a:t>
              </a:r>
            </a:p>
            <a:p>
              <a:pPr algn="ctr">
                <a:spcAft>
                  <a:spcPts val="0"/>
                </a:spcAft>
              </a:pPr>
              <a:endParaRPr lang="en-US" sz="1400"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400" spc="-1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Deloitte</a:t>
              </a:r>
              <a:endPara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0CCE600-92B9-EF27-253D-075DE1EEBFBB}"/>
              </a:ext>
            </a:extLst>
          </p:cNvPr>
          <p:cNvGrpSpPr>
            <a:grpSpLocks noChangeAspect="1"/>
          </p:cNvGrpSpPr>
          <p:nvPr/>
        </p:nvGrpSpPr>
        <p:grpSpPr>
          <a:xfrm>
            <a:off x="1324382" y="2260969"/>
            <a:ext cx="2329928" cy="2774941"/>
            <a:chOff x="2335684" y="2645572"/>
            <a:chExt cx="1358777" cy="1618303"/>
          </a:xfrm>
        </p:grpSpPr>
        <p:pic>
          <p:nvPicPr>
            <p:cNvPr id="9" name="Picture Placeholder 52">
              <a:extLst>
                <a:ext uri="{FF2B5EF4-FFF2-40B4-BE49-F238E27FC236}">
                  <a16:creationId xmlns:a16="http://schemas.microsoft.com/office/drawing/2014/main" id="{5C645932-E93D-F8BA-4DD9-6F5614C20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11514" b="11514"/>
            <a:stretch/>
          </p:blipFill>
          <p:spPr>
            <a:xfrm>
              <a:off x="2557872" y="2645572"/>
              <a:ext cx="914400" cy="914400"/>
            </a:xfrm>
            <a:prstGeom prst="ellipse">
              <a:avLst/>
            </a:prstGeom>
            <a:ln>
              <a:solidFill>
                <a:srgbClr val="01116A"/>
              </a:solidFill>
            </a:ln>
          </p:spPr>
        </p:pic>
        <p:sp>
          <p:nvSpPr>
            <p:cNvPr id="10" name="Content Placeholder 8">
              <a:extLst>
                <a:ext uri="{FF2B5EF4-FFF2-40B4-BE49-F238E27FC236}">
                  <a16:creationId xmlns:a16="http://schemas.microsoft.com/office/drawing/2014/main" id="{166D7C2E-80E3-6CCC-3FA0-6349B95E6E79}"/>
                </a:ext>
              </a:extLst>
            </p:cNvPr>
            <p:cNvSpPr txBox="1">
              <a:spLocks/>
            </p:cNvSpPr>
            <p:nvPr/>
          </p:nvSpPr>
          <p:spPr>
            <a:xfrm>
              <a:off x="2335684" y="3677672"/>
              <a:ext cx="1358777" cy="586203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spcBef>
                  <a:spcPts val="0"/>
                </a:spcBef>
                <a:spcAft>
                  <a:spcPts val="1000"/>
                </a:spcAft>
                <a:buSzPct val="100000"/>
                <a:buFontTx/>
                <a:buNone/>
                <a:defRPr sz="1200" b="0" i="0" kern="120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1pPr>
              <a:lvl2pPr marL="139700" indent="-139700" algn="l" defTabSz="914400" rtl="0" eaLnBrk="1" latinLnBrk="0" hangingPunct="1">
                <a:spcBef>
                  <a:spcPts val="0"/>
                </a:spcBef>
                <a:spcAft>
                  <a:spcPts val="1000"/>
                </a:spcAft>
                <a:buClrTx/>
                <a:buSzPct val="100000"/>
                <a:buFont typeface="Arial" panose="020B0604020202020204" pitchFamily="34" charset="0"/>
                <a:buChar char="•"/>
                <a:defRPr lang="en-US" sz="1200" b="0" i="0" kern="1200" dirty="0" smtClean="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2pPr>
              <a:lvl3pPr marL="304800" indent="-139700" algn="l" defTabSz="914400" rtl="0" eaLnBrk="1" latinLnBrk="0" hangingPunct="1">
                <a:spcBef>
                  <a:spcPts val="0"/>
                </a:spcBef>
                <a:spcAft>
                  <a:spcPts val="1000"/>
                </a:spcAft>
                <a:buClrTx/>
                <a:buSzPct val="100000"/>
                <a:buFont typeface="Arial" panose="020B0604020202020204" pitchFamily="34" charset="0"/>
                <a:buChar char="−"/>
                <a:defRPr lang="en-US" sz="1200" b="0" i="0" kern="1200" dirty="0" smtClean="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3pPr>
              <a:lvl4pPr marL="469900" indent="-139700" algn="l" defTabSz="914400" rtl="0" eaLnBrk="1" latinLnBrk="0" hangingPunct="1">
                <a:spcBef>
                  <a:spcPts val="0"/>
                </a:spcBef>
                <a:spcAft>
                  <a:spcPts val="1000"/>
                </a:spcAft>
                <a:buClrTx/>
                <a:buSzPct val="100000"/>
                <a:buFont typeface="Arial" panose="020B0604020202020204" pitchFamily="34" charset="0"/>
                <a:buChar char="◦"/>
                <a:defRPr lang="en-US" sz="1200" b="0" i="0" kern="1200" baseline="0" dirty="0" smtClean="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4pPr>
              <a:lvl5pPr marL="635000" indent="-139700" algn="l" defTabSz="798513" rtl="0" eaLnBrk="1" latinLnBrk="0" hangingPunct="1">
                <a:spcBef>
                  <a:spcPts val="0"/>
                </a:spcBef>
                <a:spcAft>
                  <a:spcPts val="1000"/>
                </a:spcAft>
                <a:buClrTx/>
                <a:buSzPct val="100000"/>
                <a:buFont typeface="Arial" panose="020B0604020202020204" pitchFamily="34" charset="0"/>
                <a:buChar char="−"/>
                <a:tabLst/>
                <a:defRPr lang="en-US" sz="1200" b="0" i="0" kern="1200" baseline="0" dirty="0" smtClean="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5pPr>
              <a:lvl6pPr marL="532800" indent="-176400" algn="l" defTabSz="914400" rtl="0" eaLnBrk="1" latinLnBrk="0" hangingPunct="1">
                <a:spcBef>
                  <a:spcPts val="0"/>
                </a:spcBef>
                <a:spcAft>
                  <a:spcPts val="1000"/>
                </a:spcAft>
                <a:buFont typeface="Verdana" panose="020B0604030504040204" pitchFamily="34" charset="0"/>
                <a:buChar char="−"/>
                <a:defRPr sz="12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32800" indent="-176400" algn="l" defTabSz="914400" rtl="0" eaLnBrk="1" latinLnBrk="0" hangingPunct="1">
                <a:spcBef>
                  <a:spcPts val="0"/>
                </a:spcBef>
                <a:spcAft>
                  <a:spcPts val="1000"/>
                </a:spcAft>
                <a:buFont typeface="Verdana" panose="020B0604030504040204" pitchFamily="34" charset="0"/>
                <a:buChar char="−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32800" indent="-176400" algn="l" defTabSz="914400" rtl="0" eaLnBrk="1" latinLnBrk="0" hangingPunct="1">
                <a:spcBef>
                  <a:spcPts val="0"/>
                </a:spcBef>
                <a:spcAft>
                  <a:spcPts val="1000"/>
                </a:spcAft>
                <a:buFont typeface="Verdana" panose="020B0604030504040204" pitchFamily="34" charset="0"/>
                <a:buChar char="−"/>
                <a:defRPr sz="12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32800" indent="-176400" algn="l" defTabSz="914400" rtl="0" eaLnBrk="1" latinLnBrk="0" hangingPunct="1">
                <a:spcBef>
                  <a:spcPts val="0"/>
                </a:spcBef>
                <a:spcAft>
                  <a:spcPts val="1000"/>
                </a:spcAft>
                <a:buFont typeface="Verdana" panose="020B0604030504040204" pitchFamily="34" charset="0"/>
                <a:buChar char="−"/>
                <a:defRPr sz="12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en-US" sz="1600" b="1" spc="-1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Sharon Kurek</a:t>
              </a:r>
            </a:p>
            <a:p>
              <a:pPr algn="ctr">
                <a:spcAft>
                  <a:spcPts val="0"/>
                </a:spcAft>
              </a:pPr>
              <a:br>
                <a:rPr lang="en-US" sz="1600" b="1" spc="-1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en-US" sz="1400" spc="-1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Vice President for Audit, Risk and Compliance and Chief Risk Officer</a:t>
              </a:r>
            </a:p>
            <a:p>
              <a:pPr algn="ctr">
                <a:spcAft>
                  <a:spcPts val="0"/>
                </a:spcAft>
              </a:pPr>
              <a:endParaRPr lang="en-US" sz="1400"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400" spc="-1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Virginia Tech</a:t>
              </a:r>
              <a:endPara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AFBCC72-34D2-E47D-1888-B2997198DB0D}"/>
              </a:ext>
            </a:extLst>
          </p:cNvPr>
          <p:cNvGrpSpPr>
            <a:grpSpLocks noChangeAspect="1"/>
          </p:cNvGrpSpPr>
          <p:nvPr/>
        </p:nvGrpSpPr>
        <p:grpSpPr>
          <a:xfrm>
            <a:off x="4776473" y="2260969"/>
            <a:ext cx="2329928" cy="2774941"/>
            <a:chOff x="2335684" y="2645572"/>
            <a:chExt cx="1358777" cy="1618303"/>
          </a:xfrm>
        </p:grpSpPr>
        <p:pic>
          <p:nvPicPr>
            <p:cNvPr id="12" name="Picture Placeholder 52">
              <a:extLst>
                <a:ext uri="{FF2B5EF4-FFF2-40B4-BE49-F238E27FC236}">
                  <a16:creationId xmlns:a16="http://schemas.microsoft.com/office/drawing/2014/main" id="{84F075B5-776E-97DA-4F36-989B6CD1DE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2557872" y="2645572"/>
              <a:ext cx="914400" cy="914400"/>
            </a:xfrm>
            <a:prstGeom prst="ellipse">
              <a:avLst/>
            </a:prstGeom>
            <a:ln>
              <a:solidFill>
                <a:srgbClr val="01116A"/>
              </a:solidFill>
            </a:ln>
          </p:spPr>
        </p:pic>
        <p:sp>
          <p:nvSpPr>
            <p:cNvPr id="13" name="Content Placeholder 8">
              <a:extLst>
                <a:ext uri="{FF2B5EF4-FFF2-40B4-BE49-F238E27FC236}">
                  <a16:creationId xmlns:a16="http://schemas.microsoft.com/office/drawing/2014/main" id="{C17250C0-3D7F-8D50-87E6-D514DD063039}"/>
                </a:ext>
              </a:extLst>
            </p:cNvPr>
            <p:cNvSpPr txBox="1">
              <a:spLocks/>
            </p:cNvSpPr>
            <p:nvPr/>
          </p:nvSpPr>
          <p:spPr>
            <a:xfrm>
              <a:off x="2335684" y="3677672"/>
              <a:ext cx="1358777" cy="586203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spcBef>
                  <a:spcPts val="0"/>
                </a:spcBef>
                <a:spcAft>
                  <a:spcPts val="1000"/>
                </a:spcAft>
                <a:buSzPct val="100000"/>
                <a:buFontTx/>
                <a:buNone/>
                <a:defRPr sz="1200" b="0" i="0" kern="120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1pPr>
              <a:lvl2pPr marL="139700" indent="-139700" algn="l" defTabSz="914400" rtl="0" eaLnBrk="1" latinLnBrk="0" hangingPunct="1">
                <a:spcBef>
                  <a:spcPts val="0"/>
                </a:spcBef>
                <a:spcAft>
                  <a:spcPts val="1000"/>
                </a:spcAft>
                <a:buClrTx/>
                <a:buSzPct val="100000"/>
                <a:buFont typeface="Arial" panose="020B0604020202020204" pitchFamily="34" charset="0"/>
                <a:buChar char="•"/>
                <a:defRPr lang="en-US" sz="1200" b="0" i="0" kern="1200" dirty="0" smtClean="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2pPr>
              <a:lvl3pPr marL="304800" indent="-139700" algn="l" defTabSz="914400" rtl="0" eaLnBrk="1" latinLnBrk="0" hangingPunct="1">
                <a:spcBef>
                  <a:spcPts val="0"/>
                </a:spcBef>
                <a:spcAft>
                  <a:spcPts val="1000"/>
                </a:spcAft>
                <a:buClrTx/>
                <a:buSzPct val="100000"/>
                <a:buFont typeface="Arial" panose="020B0604020202020204" pitchFamily="34" charset="0"/>
                <a:buChar char="−"/>
                <a:defRPr lang="en-US" sz="1200" b="0" i="0" kern="1200" dirty="0" smtClean="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3pPr>
              <a:lvl4pPr marL="469900" indent="-139700" algn="l" defTabSz="914400" rtl="0" eaLnBrk="1" latinLnBrk="0" hangingPunct="1">
                <a:spcBef>
                  <a:spcPts val="0"/>
                </a:spcBef>
                <a:spcAft>
                  <a:spcPts val="1000"/>
                </a:spcAft>
                <a:buClrTx/>
                <a:buSzPct val="100000"/>
                <a:buFont typeface="Arial" panose="020B0604020202020204" pitchFamily="34" charset="0"/>
                <a:buChar char="◦"/>
                <a:defRPr lang="en-US" sz="1200" b="0" i="0" kern="1200" baseline="0" dirty="0" smtClean="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4pPr>
              <a:lvl5pPr marL="635000" indent="-139700" algn="l" defTabSz="798513" rtl="0" eaLnBrk="1" latinLnBrk="0" hangingPunct="1">
                <a:spcBef>
                  <a:spcPts val="0"/>
                </a:spcBef>
                <a:spcAft>
                  <a:spcPts val="1000"/>
                </a:spcAft>
                <a:buClrTx/>
                <a:buSzPct val="100000"/>
                <a:buFont typeface="Arial" panose="020B0604020202020204" pitchFamily="34" charset="0"/>
                <a:buChar char="−"/>
                <a:tabLst/>
                <a:defRPr lang="en-US" sz="1200" b="0" i="0" kern="1200" baseline="0" dirty="0" smtClean="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5pPr>
              <a:lvl6pPr marL="532800" indent="-176400" algn="l" defTabSz="914400" rtl="0" eaLnBrk="1" latinLnBrk="0" hangingPunct="1">
                <a:spcBef>
                  <a:spcPts val="0"/>
                </a:spcBef>
                <a:spcAft>
                  <a:spcPts val="1000"/>
                </a:spcAft>
                <a:buFont typeface="Verdana" panose="020B0604030504040204" pitchFamily="34" charset="0"/>
                <a:buChar char="−"/>
                <a:defRPr sz="12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32800" indent="-176400" algn="l" defTabSz="914400" rtl="0" eaLnBrk="1" latinLnBrk="0" hangingPunct="1">
                <a:spcBef>
                  <a:spcPts val="0"/>
                </a:spcBef>
                <a:spcAft>
                  <a:spcPts val="1000"/>
                </a:spcAft>
                <a:buFont typeface="Verdana" panose="020B0604030504040204" pitchFamily="34" charset="0"/>
                <a:buChar char="−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32800" indent="-176400" algn="l" defTabSz="914400" rtl="0" eaLnBrk="1" latinLnBrk="0" hangingPunct="1">
                <a:spcBef>
                  <a:spcPts val="0"/>
                </a:spcBef>
                <a:spcAft>
                  <a:spcPts val="1000"/>
                </a:spcAft>
                <a:buFont typeface="Verdana" panose="020B0604030504040204" pitchFamily="34" charset="0"/>
                <a:buChar char="−"/>
                <a:defRPr sz="12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32800" indent="-176400" algn="l" defTabSz="914400" rtl="0" eaLnBrk="1" latinLnBrk="0" hangingPunct="1">
                <a:spcBef>
                  <a:spcPts val="0"/>
                </a:spcBef>
                <a:spcAft>
                  <a:spcPts val="1000"/>
                </a:spcAft>
                <a:buFont typeface="Verdana" panose="020B0604030504040204" pitchFamily="34" charset="0"/>
                <a:buChar char="−"/>
                <a:defRPr sz="12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en-US" sz="1600" b="1" spc="-1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Brian Daniels </a:t>
              </a:r>
              <a:br>
                <a:rPr lang="en-US" sz="1600" b="1" spc="-1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endParaRPr lang="en-US" sz="1600" b="1"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400" spc="-1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Chief Audit and Compliance Officer</a:t>
              </a:r>
            </a:p>
            <a:p>
              <a:pPr algn="ctr">
                <a:spcAft>
                  <a:spcPts val="0"/>
                </a:spcAft>
              </a:pPr>
              <a:endParaRPr lang="en-US" sz="1400" spc="-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400" spc="-1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University of Tennessee System</a:t>
              </a:r>
              <a:endPara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4776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6B712-163E-F655-1D06-07E81F902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000000">
                    <a:alpha val="0"/>
                  </a:srgbClr>
                </a:solidFill>
              </a:rPr>
              <a:t>Poll Everywhere multiple choice poll activity
Activity Title: What is your current role?
Slide 6</a:t>
            </a:r>
          </a:p>
        </p:txBody>
      </p:sp>
      <p:pic>
        <p:nvPicPr>
          <p:cNvPr id="4" name="Picture 3" descr="Poll Everywhere multiple choice poll activity&#10;Activity Title: What is your current role?">
            <a:extLst>
              <a:ext uri="{FF2B5EF4-FFF2-40B4-BE49-F238E27FC236}">
                <a16:creationId xmlns:a16="http://schemas.microsoft.com/office/drawing/2014/main" id="{E9C8D392-3743-930A-1D97-48C638ADC86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947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A3D45-2400-76F1-437E-435166EFE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000000">
                    <a:alpha val="0"/>
                  </a:srgbClr>
                </a:solidFill>
              </a:rPr>
              <a:t>Poll Everywhere multiple choice poll activity
Activity Title: How long have you been in your current role?
Slide 7</a:t>
            </a:r>
          </a:p>
        </p:txBody>
      </p:sp>
      <p:pic>
        <p:nvPicPr>
          <p:cNvPr id="4" name="Picture 3" descr="Poll Everywhere multiple choice poll activity&#10;Activity Title: How long have you been in your current role?">
            <a:extLst>
              <a:ext uri="{FF2B5EF4-FFF2-40B4-BE49-F238E27FC236}">
                <a16:creationId xmlns:a16="http://schemas.microsoft.com/office/drawing/2014/main" id="{06F4D06E-3244-3E32-D589-13925FA94C1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328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98CA2-D749-8544-990B-B5B64B1AF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000000">
                    <a:alpha val="0"/>
                  </a:srgbClr>
                </a:solidFill>
              </a:rPr>
              <a:t>Poll Everywhere multiple choice poll activity
Activity Title: How long have you been at your current institution?
Slide 8</a:t>
            </a:r>
          </a:p>
        </p:txBody>
      </p:sp>
      <p:pic>
        <p:nvPicPr>
          <p:cNvPr id="4" name="Picture 3" descr="Poll Everywhere multiple choice poll activity&#10;Activity Title: How long have you been at your current institution?">
            <a:extLst>
              <a:ext uri="{FF2B5EF4-FFF2-40B4-BE49-F238E27FC236}">
                <a16:creationId xmlns:a16="http://schemas.microsoft.com/office/drawing/2014/main" id="{C752BC0E-9C38-ED64-7D63-96B71AB9E2B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461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1CA53-AA9D-F93C-3355-971F127EA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000000">
                    <a:alpha val="0"/>
                  </a:srgbClr>
                </a:solidFill>
              </a:rPr>
              <a:t>Poll Everywhere multiple choice poll activity
Activity Title: Based on what we have discussed so far, and from what you have gathered from the session description, do you believe your institution embraces connected risk?
Slide 9</a:t>
            </a:r>
          </a:p>
        </p:txBody>
      </p:sp>
      <p:pic>
        <p:nvPicPr>
          <p:cNvPr id="4" name="Picture 3" descr="Poll Everywhere multiple choice poll activity&#10;Activity Title: Based on what we have discussed so far, and from what you have gathered from the session description, do you believe your institution embraces connected risk?">
            <a:extLst>
              <a:ext uri="{FF2B5EF4-FFF2-40B4-BE49-F238E27FC236}">
                <a16:creationId xmlns:a16="http://schemas.microsoft.com/office/drawing/2014/main" id="{0921E4C4-EC81-F633-1A55-55970986718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707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7AC964-CAFA-961B-CAAC-8D6086898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8EAAE5A-AFDB-2BB5-CC71-A04905F16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Embracing Connected Risk 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BA95AA2B-02FA-C6F4-D7EF-065C87F25960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An integrated framework uniting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1116A"/>
                </a:solidFill>
                <a:effectLst/>
              </a:rPr>
              <a:t>risk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,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1116A"/>
                </a:solidFill>
                <a:effectLst/>
              </a:rPr>
              <a:t>compliance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, and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1116A"/>
                </a:solidFill>
                <a:effectLst/>
              </a:rPr>
              <a:t>audit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 - provides a holistic view of the institution’s risk landscape. This approach enables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1116A"/>
                </a:solidFill>
                <a:effectLst/>
              </a:rPr>
              <a:t>better-informed decisions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</a:rPr>
              <a:t>, more effective resource use, and enhanced resilience, all without compromising the independence of any function.</a:t>
            </a:r>
          </a:p>
        </p:txBody>
      </p:sp>
      <p:grpSp>
        <p:nvGrpSpPr>
          <p:cNvPr id="42" name="Group 819">
            <a:extLst>
              <a:ext uri="{FF2B5EF4-FFF2-40B4-BE49-F238E27FC236}">
                <a16:creationId xmlns:a16="http://schemas.microsoft.com/office/drawing/2014/main" id="{70C3D386-9AE9-D637-710E-13E56FDCA95F}"/>
              </a:ext>
            </a:extLst>
          </p:cNvPr>
          <p:cNvGrpSpPr/>
          <p:nvPr/>
        </p:nvGrpSpPr>
        <p:grpSpPr>
          <a:xfrm>
            <a:off x="7096351" y="1496187"/>
            <a:ext cx="4175337" cy="4408115"/>
            <a:chOff x="-2" y="-2"/>
            <a:chExt cx="3870544" cy="4244012"/>
          </a:xfrm>
        </p:grpSpPr>
        <p:grpSp>
          <p:nvGrpSpPr>
            <p:cNvPr id="43" name="Group 815">
              <a:extLst>
                <a:ext uri="{FF2B5EF4-FFF2-40B4-BE49-F238E27FC236}">
                  <a16:creationId xmlns:a16="http://schemas.microsoft.com/office/drawing/2014/main" id="{4A08518C-C413-49FB-16CC-474C8ED1A304}"/>
                </a:ext>
              </a:extLst>
            </p:cNvPr>
            <p:cNvGrpSpPr/>
            <p:nvPr/>
          </p:nvGrpSpPr>
          <p:grpSpPr>
            <a:xfrm>
              <a:off x="-2" y="-2"/>
              <a:ext cx="3870544" cy="4244012"/>
              <a:chOff x="-1" y="-1"/>
              <a:chExt cx="3870542" cy="4244011"/>
            </a:xfrm>
          </p:grpSpPr>
          <p:sp>
            <p:nvSpPr>
              <p:cNvPr id="47" name="Shape 808">
                <a:extLst>
                  <a:ext uri="{FF2B5EF4-FFF2-40B4-BE49-F238E27FC236}">
                    <a16:creationId xmlns:a16="http://schemas.microsoft.com/office/drawing/2014/main" id="{BE51B2C8-920B-9FF7-376B-A9B158FD1212}"/>
                  </a:ext>
                </a:extLst>
              </p:cNvPr>
              <p:cNvSpPr/>
              <p:nvPr/>
            </p:nvSpPr>
            <p:spPr>
              <a:xfrm>
                <a:off x="-1" y="-1"/>
                <a:ext cx="2501821" cy="2517645"/>
              </a:xfrm>
              <a:prstGeom prst="ellipse">
                <a:avLst/>
              </a:prstGeom>
              <a:noFill/>
              <a:ln w="88900" cap="flat">
                <a:solidFill>
                  <a:srgbClr val="01116A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>
                    <a:solidFill>
                      <a:srgbClr val="FFFFFF"/>
                    </a:solidFill>
                  </a:defRPr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8" name="Shape 809">
                <a:extLst>
                  <a:ext uri="{FF2B5EF4-FFF2-40B4-BE49-F238E27FC236}">
                    <a16:creationId xmlns:a16="http://schemas.microsoft.com/office/drawing/2014/main" id="{07DF6AA9-B9DD-99A5-3B5A-AD09C8559D14}"/>
                  </a:ext>
                </a:extLst>
              </p:cNvPr>
              <p:cNvSpPr/>
              <p:nvPr/>
            </p:nvSpPr>
            <p:spPr>
              <a:xfrm>
                <a:off x="1368721" y="692700"/>
                <a:ext cx="2501820" cy="2517645"/>
              </a:xfrm>
              <a:prstGeom prst="ellipse">
                <a:avLst/>
              </a:prstGeom>
              <a:noFill/>
              <a:ln w="88900" cap="flat">
                <a:solidFill>
                  <a:srgbClr val="00BBC9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>
                    <a:solidFill>
                      <a:srgbClr val="FFFFFF"/>
                    </a:solidFill>
                  </a:defRPr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9" name="Shape 810">
                <a:extLst>
                  <a:ext uri="{FF2B5EF4-FFF2-40B4-BE49-F238E27FC236}">
                    <a16:creationId xmlns:a16="http://schemas.microsoft.com/office/drawing/2014/main" id="{8C5F7EE4-8CE6-C44A-408F-6FBFFDED36A5}"/>
                  </a:ext>
                </a:extLst>
              </p:cNvPr>
              <p:cNvSpPr/>
              <p:nvPr/>
            </p:nvSpPr>
            <p:spPr>
              <a:xfrm>
                <a:off x="-1" y="1726365"/>
                <a:ext cx="2501821" cy="2517645"/>
              </a:xfrm>
              <a:prstGeom prst="ellipse">
                <a:avLst/>
              </a:prstGeom>
              <a:noFill/>
              <a:ln w="88900" cap="flat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>
                    <a:solidFill>
                      <a:srgbClr val="FFFFFF"/>
                    </a:solidFill>
                  </a:defRPr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0" name="Shape 811">
                <a:extLst>
                  <a:ext uri="{FF2B5EF4-FFF2-40B4-BE49-F238E27FC236}">
                    <a16:creationId xmlns:a16="http://schemas.microsoft.com/office/drawing/2014/main" id="{1C9E8F6D-BAD0-DAF8-32B5-31E39E4F1944}"/>
                  </a:ext>
                </a:extLst>
              </p:cNvPr>
              <p:cNvSpPr/>
              <p:nvPr/>
            </p:nvSpPr>
            <p:spPr>
              <a:xfrm>
                <a:off x="44782" y="108529"/>
                <a:ext cx="2432305" cy="2355449"/>
              </a:xfrm>
              <a:prstGeom prst="ellipse">
                <a:avLst/>
              </a:prstGeom>
              <a:solidFill>
                <a:srgbClr val="FFFFFF">
                  <a:alpha val="81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>
                    <a:solidFill>
                      <a:srgbClr val="FFFFFF"/>
                    </a:solidFill>
                  </a:defRPr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1" name="Shape 812">
                <a:extLst>
                  <a:ext uri="{FF2B5EF4-FFF2-40B4-BE49-F238E27FC236}">
                    <a16:creationId xmlns:a16="http://schemas.microsoft.com/office/drawing/2014/main" id="{60D2B8B9-FBA8-4525-8BA3-A323E90B339B}"/>
                  </a:ext>
                </a:extLst>
              </p:cNvPr>
              <p:cNvSpPr/>
              <p:nvPr/>
            </p:nvSpPr>
            <p:spPr>
              <a:xfrm>
                <a:off x="1419162" y="732623"/>
                <a:ext cx="2381864" cy="2438103"/>
              </a:xfrm>
              <a:prstGeom prst="ellipse">
                <a:avLst/>
              </a:prstGeom>
              <a:solidFill>
                <a:srgbClr val="FFFFFF">
                  <a:alpha val="81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>
                    <a:solidFill>
                      <a:srgbClr val="FFFFFF"/>
                    </a:solidFill>
                  </a:defRPr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2" name="Shape 813">
                <a:extLst>
                  <a:ext uri="{FF2B5EF4-FFF2-40B4-BE49-F238E27FC236}">
                    <a16:creationId xmlns:a16="http://schemas.microsoft.com/office/drawing/2014/main" id="{E7729281-2E36-74BA-F309-3D1EAFFB6182}"/>
                  </a:ext>
                </a:extLst>
              </p:cNvPr>
              <p:cNvSpPr/>
              <p:nvPr/>
            </p:nvSpPr>
            <p:spPr>
              <a:xfrm>
                <a:off x="44782" y="1773739"/>
                <a:ext cx="2414955" cy="2377983"/>
              </a:xfrm>
              <a:prstGeom prst="ellipse">
                <a:avLst/>
              </a:prstGeom>
              <a:solidFill>
                <a:srgbClr val="FFFFFF">
                  <a:alpha val="81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>
                    <a:solidFill>
                      <a:srgbClr val="FFFFFF"/>
                    </a:solidFill>
                  </a:defRPr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3" name="Shape 814">
                <a:extLst>
                  <a:ext uri="{FF2B5EF4-FFF2-40B4-BE49-F238E27FC236}">
                    <a16:creationId xmlns:a16="http://schemas.microsoft.com/office/drawing/2014/main" id="{7EA419CB-F42A-E615-E475-744A7AFB5B70}"/>
                  </a:ext>
                </a:extLst>
              </p:cNvPr>
              <p:cNvSpPr/>
              <p:nvPr/>
            </p:nvSpPr>
            <p:spPr>
              <a:xfrm>
                <a:off x="1402300" y="1773232"/>
                <a:ext cx="724769" cy="6703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872" y="997"/>
                    </a:lnTo>
                    <a:cubicBezTo>
                      <a:pt x="6326" y="2384"/>
                      <a:pt x="9662" y="3983"/>
                      <a:pt x="12861" y="5778"/>
                    </a:cubicBezTo>
                    <a:lnTo>
                      <a:pt x="21600" y="11452"/>
                    </a:lnTo>
                    <a:lnTo>
                      <a:pt x="21562" y="11485"/>
                    </a:lnTo>
                    <a:cubicBezTo>
                      <a:pt x="17570" y="14611"/>
                      <a:pt x="13257" y="17380"/>
                      <a:pt x="8677" y="19741"/>
                    </a:cubicBezTo>
                    <a:lnTo>
                      <a:pt x="4611" y="21600"/>
                    </a:lnTo>
                    <a:lnTo>
                      <a:pt x="2067" y="13999"/>
                    </a:lnTo>
                    <a:cubicBezTo>
                      <a:pt x="1202" y="10634"/>
                      <a:pt x="572" y="7182"/>
                      <a:pt x="195" y="3660"/>
                    </a:cubicBezTo>
                    <a:close/>
                  </a:path>
                </a:pathLst>
              </a:custGeom>
              <a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>
                    <a:solidFill>
                      <a:srgbClr val="FFFFFF"/>
                    </a:solidFill>
                  </a:defRPr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44" name="Shape 816">
              <a:extLst>
                <a:ext uri="{FF2B5EF4-FFF2-40B4-BE49-F238E27FC236}">
                  <a16:creationId xmlns:a16="http://schemas.microsoft.com/office/drawing/2014/main" id="{643C9224-97AA-DB1E-834C-57E96F6DA316}"/>
                </a:ext>
              </a:extLst>
            </p:cNvPr>
            <p:cNvSpPr/>
            <p:nvPr/>
          </p:nvSpPr>
          <p:spPr>
            <a:xfrm>
              <a:off x="480928" y="2961789"/>
              <a:ext cx="1500506" cy="2459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defRPr b="1" spc="-30"/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-3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Compliance</a:t>
              </a:r>
              <a:endParaRPr kumimoji="0" sz="1400" b="1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5" name="Shape 817">
              <a:extLst>
                <a:ext uri="{FF2B5EF4-FFF2-40B4-BE49-F238E27FC236}">
                  <a16:creationId xmlns:a16="http://schemas.microsoft.com/office/drawing/2014/main" id="{EA43A59B-2A71-5CAB-0350-44C35C58B5EC}"/>
                </a:ext>
              </a:extLst>
            </p:cNvPr>
            <p:cNvSpPr/>
            <p:nvPr/>
          </p:nvSpPr>
          <p:spPr>
            <a:xfrm>
              <a:off x="296084" y="973579"/>
              <a:ext cx="1769291" cy="2074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defRPr b="1" spc="-30"/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Risk</a:t>
              </a:r>
              <a:endParaRPr kumimoji="0" sz="1400" b="1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6" name="Shape 818">
              <a:extLst>
                <a:ext uri="{FF2B5EF4-FFF2-40B4-BE49-F238E27FC236}">
                  <a16:creationId xmlns:a16="http://schemas.microsoft.com/office/drawing/2014/main" id="{858EC90F-B4FF-0695-DBF8-B75D1D0635EA}"/>
                </a:ext>
              </a:extLst>
            </p:cNvPr>
            <p:cNvSpPr/>
            <p:nvPr/>
          </p:nvSpPr>
          <p:spPr>
            <a:xfrm>
              <a:off x="1980412" y="1669520"/>
              <a:ext cx="1585316" cy="2074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defRPr b="1" spc="-30"/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Audit</a:t>
              </a:r>
              <a:endParaRPr kumimoji="0" sz="1400" b="1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0527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09E89F-761A-8C74-2D28-A9EF2B8D0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70A4209-6184-C70C-2A41-1F7CD68B35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" t="7180" r="3905" b="1766"/>
          <a:stretch>
            <a:fillRect/>
          </a:stretch>
        </p:blipFill>
        <p:spPr bwMode="auto">
          <a:xfrm>
            <a:off x="4791073" y="1577318"/>
            <a:ext cx="7001997" cy="4699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5F21A990-7A3F-B4B2-8828-284AFCF87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825625"/>
            <a:ext cx="3952873" cy="43513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54864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 eaLnBrk="0" fontAlgn="base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altLang="en-US" sz="2600" dirty="0"/>
              <a:t>Highlights connectivity</a:t>
            </a:r>
          </a:p>
          <a:p>
            <a:pPr marL="457200" lvl="0" indent="-457200" eaLnBrk="0" fontAlgn="base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altLang="en-US" sz="2600" dirty="0"/>
              <a:t>Defines roles</a:t>
            </a:r>
          </a:p>
          <a:p>
            <a:pPr marL="457200" lvl="0" indent="-457200" eaLnBrk="0" fontAlgn="base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altLang="en-US" sz="2600" dirty="0"/>
              <a:t>Governance emphasis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8621B56-E1B2-2CD3-062D-E0F612DB4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85419" cy="1325563"/>
          </a:xfrm>
        </p:spPr>
        <p:txBody>
          <a:bodyPr anchor="ctr">
            <a:normAutofit/>
          </a:bodyPr>
          <a:lstStyle/>
          <a:p>
            <a:r>
              <a:rPr lang="en-US" sz="4400" dirty="0"/>
              <a:t>Connected Risk – The IAA’s Three Lines Model</a:t>
            </a:r>
          </a:p>
        </p:txBody>
      </p:sp>
    </p:spTree>
    <p:extLst>
      <p:ext uri="{BB962C8B-B14F-4D97-AF65-F5344CB8AC3E}">
        <p14:creationId xmlns:p14="http://schemas.microsoft.com/office/powerpoint/2010/main" val="41332846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4756c6b5-d571-4d56-b917-e547ab6652b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04dbb3c1-2e49-48da-b6fb-cb497f077c0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80d1cfb6-b2b3-458a-90e0-4cd5efd4ec0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339ea914-12f1-43c8-bc52-485cca1a237b"/>
</p:tagLst>
</file>

<file path=ppt/theme/theme1.xml><?xml version="1.0" encoding="utf-8"?>
<a:theme xmlns:a="http://schemas.openxmlformats.org/drawingml/2006/main" name="Office Theme">
  <a:themeElements>
    <a:clrScheme name="AuditCon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011169"/>
      </a:accent1>
      <a:accent2>
        <a:srgbClr val="3FA0DD"/>
      </a:accent2>
      <a:accent3>
        <a:srgbClr val="00BBC9"/>
      </a:accent3>
      <a:accent4>
        <a:srgbClr val="9CB0CA"/>
      </a:accent4>
      <a:accent5>
        <a:srgbClr val="F7931E"/>
      </a:accent5>
      <a:accent6>
        <a:srgbClr val="808080"/>
      </a:accent6>
      <a:hlink>
        <a:srgbClr val="3FA0DD"/>
      </a:hlink>
      <a:folHlink>
        <a:srgbClr val="00BBC9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C8E9452BBF554C8A4291A49E434390" ma:contentTypeVersion="17" ma:contentTypeDescription="Create a new document." ma:contentTypeScope="" ma:versionID="8b891bdec2aff7cacdc1419ba80c578e">
  <xsd:schema xmlns:xsd="http://www.w3.org/2001/XMLSchema" xmlns:xs="http://www.w3.org/2001/XMLSchema" xmlns:p="http://schemas.microsoft.com/office/2006/metadata/properties" xmlns:ns2="3378c7b6-6dfb-4992-b56d-ab5776a4573b" xmlns:ns3="e92dd87f-2da4-4252-b8f2-6989f0d38a83" targetNamespace="http://schemas.microsoft.com/office/2006/metadata/properties" ma:root="true" ma:fieldsID="1be3deec119c4a9d6c7be1146e347b82" ns2:_="" ns3:_="">
    <xsd:import namespace="3378c7b6-6dfb-4992-b56d-ab5776a4573b"/>
    <xsd:import namespace="e92dd87f-2da4-4252-b8f2-6989f0d38a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78c7b6-6dfb-4992-b56d-ab5776a457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98d900d-0589-4081-96eb-513de833a5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2dd87f-2da4-4252-b8f2-6989f0d38a8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ef23a5d-9f4b-457c-b014-24796b5efb1c}" ma:internalName="TaxCatchAll" ma:showField="CatchAllData" ma:web="e92dd87f-2da4-4252-b8f2-6989f0d38a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378c7b6-6dfb-4992-b56d-ab5776a4573b">
      <Terms xmlns="http://schemas.microsoft.com/office/infopath/2007/PartnerControls"/>
    </lcf76f155ced4ddcb4097134ff3c332f>
    <TaxCatchAll xmlns="e92dd87f-2da4-4252-b8f2-6989f0d38a83" xsi:nil="true"/>
  </documentManagement>
</p:properties>
</file>

<file path=customXml/itemProps1.xml><?xml version="1.0" encoding="utf-8"?>
<ds:datastoreItem xmlns:ds="http://schemas.openxmlformats.org/officeDocument/2006/customXml" ds:itemID="{3111E990-CF1F-4F32-8BB7-01594863F0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78c7b6-6dfb-4992-b56d-ab5776a4573b"/>
    <ds:schemaRef ds:uri="e92dd87f-2da4-4252-b8f2-6989f0d38a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594B690-DA51-4484-97D0-879DA479DA4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49DC96-AC11-4FBB-90A9-4A31C226970D}">
  <ds:schemaRefs>
    <ds:schemaRef ds:uri="http://schemas.microsoft.com/office/2006/metadata/properties"/>
    <ds:schemaRef ds:uri="http://schemas.microsoft.com/office/infopath/2007/PartnerControls"/>
    <ds:schemaRef ds:uri="6a14ffba-8f1c-4d10-af01-ae154dbd531f"/>
    <ds:schemaRef ds:uri="133c5f9c-3e24-4f7a-976a-7e11b5d0ad11"/>
    <ds:schemaRef ds:uri="3378c7b6-6dfb-4992-b56d-ab5776a4573b"/>
    <ds:schemaRef ds:uri="e92dd87f-2da4-4252-b8f2-6989f0d38a83"/>
  </ds:schemaRefs>
</ds:datastoreItem>
</file>

<file path=docMetadata/LabelInfo.xml><?xml version="1.0" encoding="utf-8"?>
<clbl:labelList xmlns:clbl="http://schemas.microsoft.com/office/2020/mipLabelMetadata">
  <clbl:label id="{ea60d57e-af5b-4752-ac57-3e4f28ca11dc}" enabled="1" method="Standard" siteId="{36da45f1-dd2c-4d1f-af13-5abe46b99921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1463</TotalTime>
  <Words>1588</Words>
  <Application>Microsoft Office PowerPoint</Application>
  <PresentationFormat>Widescreen</PresentationFormat>
  <Paragraphs>156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Open Sans</vt:lpstr>
      <vt:lpstr>Symbol</vt:lpstr>
      <vt:lpstr>Wingdings</vt:lpstr>
      <vt:lpstr>Office Theme</vt:lpstr>
      <vt:lpstr>PowerPoint Presentation</vt:lpstr>
      <vt:lpstr>Connected Risk and the Power of Alignment: Driving Value Through Audit, Risk, and Compliance</vt:lpstr>
      <vt:lpstr>Introduction</vt:lpstr>
      <vt:lpstr>Poll Everywhere multiple choice poll activity
Activity Title: What is your current role?
Slide 6</vt:lpstr>
      <vt:lpstr>Poll Everywhere multiple choice poll activity
Activity Title: How long have you been in your current role?
Slide 7</vt:lpstr>
      <vt:lpstr>Poll Everywhere multiple choice poll activity
Activity Title: How long have you been at your current institution?
Slide 8</vt:lpstr>
      <vt:lpstr>Poll Everywhere multiple choice poll activity
Activity Title: Based on what we have discussed so far, and from what you have gathered from the session description, do you believe your institution embraces connected risk?
Slide 9</vt:lpstr>
      <vt:lpstr>Embracing Connected Risk </vt:lpstr>
      <vt:lpstr>Connected Risk – The IAA’s Three Lines Model</vt:lpstr>
      <vt:lpstr>PowerPoint Presentation</vt:lpstr>
      <vt:lpstr>Alignment Success Stories</vt:lpstr>
      <vt:lpstr>VT OARC’s Support of Research Initiatives</vt:lpstr>
      <vt:lpstr>PowerPoint Presentation</vt:lpstr>
      <vt:lpstr>PowerPoint Presentation</vt:lpstr>
      <vt:lpstr>PowerPoint Presentation</vt:lpstr>
      <vt:lpstr>CAE’s Role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Josh Dobbs</dc:creator>
  <cp:lastModifiedBy>Lauren Keith</cp:lastModifiedBy>
  <cp:revision>52</cp:revision>
  <dcterms:created xsi:type="dcterms:W3CDTF">2025-06-02T22:08:07Z</dcterms:created>
  <dcterms:modified xsi:type="dcterms:W3CDTF">2025-08-15T14:05:59Z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0x0101005CC8E9452BBF554C8A4291A49E434390</vt:lpwstr>
  </property>
  <property fmtid="{D5CDD505-2E9C-101B-9397-08002B2CF9AE}" pid="3" name="MediaServiceImageTags">
    <vt:lpwstr/>
  </property>
</Properties>
</file>