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56" r:id="rId5"/>
    <p:sldId id="257" r:id="rId6"/>
    <p:sldId id="259" r:id="rId7"/>
    <p:sldId id="848" r:id="rId8"/>
    <p:sldId id="258" r:id="rId9"/>
    <p:sldId id="850" r:id="rId10"/>
    <p:sldId id="884" r:id="rId11"/>
    <p:sldId id="885" r:id="rId12"/>
    <p:sldId id="887" r:id="rId13"/>
    <p:sldId id="886" r:id="rId14"/>
    <p:sldId id="88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1DF276-B844-D37A-8F9F-CBBDFD1DD7BB}" name="Ext Comms Risk" initials="CM" userId="Ext Comms Risk" providerId="None"/>
  <p188:author id="{AA0B83A2-0C57-5630-FA04-02C5E0FB7FDE}" name="Althauser, Sara" initials="AS" userId="S::salthauser@deloitte.com::1944d416-dfe7-4e22-b2e8-73cc1e91c816" providerId="AD"/>
  <p188:author id="{03DCCCA7-5A0D-8E63-7F4E-887F7B51C9FF}" name="Orogun-Thomas, Nichole" initials="NO" userId="S::norogunthomas@deloitte.com::d1719fb0-0df7-421b-afc7-1c9cb6d26f98" providerId="AD"/>
  <p188:author id="{330759C8-B8BE-A34C-0C04-F6D030DAC80E}" name="Ferguson, Joseph (QRM)" initials="QRM" userId="Ferguson, Joseph (QRM)"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D1CC"/>
    <a:srgbClr val="0011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27FDDD-1687-47AB-84D9-A8C8038A5B71}" v="21" dt="2025-03-05T15:15:01.6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BE705B-1327-45D6-BC73-A4AC74CEB776}" type="datetimeFigureOut">
              <a:rPr lang="en-US" smtClean="0"/>
              <a:t>3/5/2025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4C3200-3BC6-4FB2-B24D-9CE82AA4D9DA}" type="slidenum">
              <a:rPr lang="en-US" smtClean="0"/>
              <a:t>‹#›</a:t>
            </a:fld>
            <a:endParaRPr lang="en-US"/>
          </a:p>
        </p:txBody>
      </p:sp>
    </p:spTree>
    <p:extLst>
      <p:ext uri="{BB962C8B-B14F-4D97-AF65-F5344CB8AC3E}">
        <p14:creationId xmlns:p14="http://schemas.microsoft.com/office/powerpoint/2010/main" val="3753848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CFFE52-9906-7DF5-B717-ACDB6B3B5E4C}"/>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771207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6BD4A-A9EA-6548-9B59-6516BA935E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34A531-925B-AB4F-A642-F7DE703AA49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F81617-5FE2-034A-B009-E1B3E1F6CABA}"/>
              </a:ext>
            </a:extLst>
          </p:cNvPr>
          <p:cNvSpPr>
            <a:spLocks noGrp="1"/>
          </p:cNvSpPr>
          <p:nvPr>
            <p:ph type="dt" sz="half" idx="10"/>
          </p:nvPr>
        </p:nvSpPr>
        <p:spPr/>
        <p:txBody>
          <a:bodyPr/>
          <a:lstStyle/>
          <a:p>
            <a:fld id="{C42E9816-5679-2B4B-8980-6562FEF6A073}" type="datetimeFigureOut">
              <a:rPr lang="en-US" smtClean="0"/>
              <a:t>3/5/2025</a:t>
            </a:fld>
            <a:endParaRPr lang="en-US"/>
          </a:p>
        </p:txBody>
      </p:sp>
      <p:sp>
        <p:nvSpPr>
          <p:cNvPr id="5" name="Footer Placeholder 4">
            <a:extLst>
              <a:ext uri="{FF2B5EF4-FFF2-40B4-BE49-F238E27FC236}">
                <a16:creationId xmlns:a16="http://schemas.microsoft.com/office/drawing/2014/main" id="{960DC04B-0BC4-FF45-AFF8-448A6D4116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AABB74-ABB7-FE4D-A3EA-0529ABFCED35}"/>
              </a:ext>
            </a:extLst>
          </p:cNvPr>
          <p:cNvSpPr>
            <a:spLocks noGrp="1"/>
          </p:cNvSpPr>
          <p:nvPr>
            <p:ph type="sldNum" sz="quarter" idx="12"/>
          </p:nvPr>
        </p:nvSpPr>
        <p:spPr/>
        <p:txBody>
          <a:bodyPr/>
          <a:lstStyle/>
          <a:p>
            <a:fld id="{25335512-6867-D244-8596-4F5D58D0C1A5}" type="slidenum">
              <a:rPr lang="en-US" smtClean="0"/>
              <a:t>‹#›</a:t>
            </a:fld>
            <a:endParaRPr lang="en-US"/>
          </a:p>
        </p:txBody>
      </p:sp>
    </p:spTree>
    <p:extLst>
      <p:ext uri="{BB962C8B-B14F-4D97-AF65-F5344CB8AC3E}">
        <p14:creationId xmlns:p14="http://schemas.microsoft.com/office/powerpoint/2010/main" val="1211690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609217-F8F2-AE46-8D6A-6585D15F28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2F6D6C-0AB2-AA40-B000-18F02D7B111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F3D104-33E5-4448-BA0F-047777FAC63C}"/>
              </a:ext>
            </a:extLst>
          </p:cNvPr>
          <p:cNvSpPr>
            <a:spLocks noGrp="1"/>
          </p:cNvSpPr>
          <p:nvPr>
            <p:ph type="dt" sz="half" idx="10"/>
          </p:nvPr>
        </p:nvSpPr>
        <p:spPr/>
        <p:txBody>
          <a:bodyPr/>
          <a:lstStyle/>
          <a:p>
            <a:fld id="{C42E9816-5679-2B4B-8980-6562FEF6A073}" type="datetimeFigureOut">
              <a:rPr lang="en-US" smtClean="0"/>
              <a:t>3/5/2025</a:t>
            </a:fld>
            <a:endParaRPr lang="en-US"/>
          </a:p>
        </p:txBody>
      </p:sp>
      <p:sp>
        <p:nvSpPr>
          <p:cNvPr id="5" name="Footer Placeholder 4">
            <a:extLst>
              <a:ext uri="{FF2B5EF4-FFF2-40B4-BE49-F238E27FC236}">
                <a16:creationId xmlns:a16="http://schemas.microsoft.com/office/drawing/2014/main" id="{4863C034-366C-CC4B-84EA-39A8F921A4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58C7D9-5DE6-D046-AC7A-BC6B676F9D95}"/>
              </a:ext>
            </a:extLst>
          </p:cNvPr>
          <p:cNvSpPr>
            <a:spLocks noGrp="1"/>
          </p:cNvSpPr>
          <p:nvPr>
            <p:ph type="sldNum" sz="quarter" idx="12"/>
          </p:nvPr>
        </p:nvSpPr>
        <p:spPr/>
        <p:txBody>
          <a:bodyPr/>
          <a:lstStyle/>
          <a:p>
            <a:fld id="{25335512-6867-D244-8596-4F5D58D0C1A5}" type="slidenum">
              <a:rPr lang="en-US" smtClean="0"/>
              <a:t>‹#›</a:t>
            </a:fld>
            <a:endParaRPr lang="en-US"/>
          </a:p>
        </p:txBody>
      </p:sp>
    </p:spTree>
    <p:extLst>
      <p:ext uri="{BB962C8B-B14F-4D97-AF65-F5344CB8AC3E}">
        <p14:creationId xmlns:p14="http://schemas.microsoft.com/office/powerpoint/2010/main" val="3515600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55AE58-C32B-514E-983F-93CE8B348BD4}"/>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3474497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43172D-D7BE-E645-8E1D-8B8EB6002619}"/>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417643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6AD5DA-F8FE-93AD-22C3-AFFA1808845E}"/>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2451961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B4F5C-3368-7B41-94A3-7B69B61C2E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A9D012-E979-C248-A39D-9ECF24D4EE7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6D3C22-423F-9344-AA54-D27A006BB0B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E3E13A-CAF0-6A46-99F3-A9A108D11CB9}"/>
              </a:ext>
            </a:extLst>
          </p:cNvPr>
          <p:cNvSpPr>
            <a:spLocks noGrp="1"/>
          </p:cNvSpPr>
          <p:nvPr>
            <p:ph type="dt" sz="half" idx="10"/>
          </p:nvPr>
        </p:nvSpPr>
        <p:spPr/>
        <p:txBody>
          <a:bodyPr/>
          <a:lstStyle/>
          <a:p>
            <a:fld id="{C42E9816-5679-2B4B-8980-6562FEF6A073}" type="datetimeFigureOut">
              <a:rPr lang="en-US" smtClean="0"/>
              <a:t>3/5/2025</a:t>
            </a:fld>
            <a:endParaRPr lang="en-US"/>
          </a:p>
        </p:txBody>
      </p:sp>
      <p:sp>
        <p:nvSpPr>
          <p:cNvPr id="6" name="Footer Placeholder 5">
            <a:extLst>
              <a:ext uri="{FF2B5EF4-FFF2-40B4-BE49-F238E27FC236}">
                <a16:creationId xmlns:a16="http://schemas.microsoft.com/office/drawing/2014/main" id="{D31ED279-5716-A044-8A62-CA58B307B1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1C957E-3B82-E14A-90C1-4B8E77F8ECFA}"/>
              </a:ext>
            </a:extLst>
          </p:cNvPr>
          <p:cNvSpPr>
            <a:spLocks noGrp="1"/>
          </p:cNvSpPr>
          <p:nvPr>
            <p:ph type="sldNum" sz="quarter" idx="12"/>
          </p:nvPr>
        </p:nvSpPr>
        <p:spPr/>
        <p:txBody>
          <a:bodyPr/>
          <a:lstStyle/>
          <a:p>
            <a:fld id="{25335512-6867-D244-8596-4F5D58D0C1A5}" type="slidenum">
              <a:rPr lang="en-US" smtClean="0"/>
              <a:t>‹#›</a:t>
            </a:fld>
            <a:endParaRPr lang="en-US"/>
          </a:p>
        </p:txBody>
      </p:sp>
    </p:spTree>
    <p:extLst>
      <p:ext uri="{BB962C8B-B14F-4D97-AF65-F5344CB8AC3E}">
        <p14:creationId xmlns:p14="http://schemas.microsoft.com/office/powerpoint/2010/main" val="546715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CC31D-E608-D64A-BD88-C52B18A773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3EACAC-3E6E-6E4F-8779-2DF2C64CE1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64A42AC-EB64-EF48-BAC2-452794B8BB4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5F0766-EF70-524D-B3C3-F8F6EA2782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D3EC751-E8DF-BB4B-BBB4-834105E6CE5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4CA640-1CEA-3A43-B1C3-B0040CED254C}"/>
              </a:ext>
            </a:extLst>
          </p:cNvPr>
          <p:cNvSpPr>
            <a:spLocks noGrp="1"/>
          </p:cNvSpPr>
          <p:nvPr>
            <p:ph type="dt" sz="half" idx="10"/>
          </p:nvPr>
        </p:nvSpPr>
        <p:spPr/>
        <p:txBody>
          <a:bodyPr/>
          <a:lstStyle/>
          <a:p>
            <a:fld id="{C42E9816-5679-2B4B-8980-6562FEF6A073}" type="datetimeFigureOut">
              <a:rPr lang="en-US" smtClean="0"/>
              <a:t>3/5/2025</a:t>
            </a:fld>
            <a:endParaRPr lang="en-US"/>
          </a:p>
        </p:txBody>
      </p:sp>
      <p:sp>
        <p:nvSpPr>
          <p:cNvPr id="8" name="Footer Placeholder 7">
            <a:extLst>
              <a:ext uri="{FF2B5EF4-FFF2-40B4-BE49-F238E27FC236}">
                <a16:creationId xmlns:a16="http://schemas.microsoft.com/office/drawing/2014/main" id="{FCCB52B4-5F8C-834F-ADDD-C86E5D0B22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1EAFF7-C3D1-0048-9483-C43DD997AB1C}"/>
              </a:ext>
            </a:extLst>
          </p:cNvPr>
          <p:cNvSpPr>
            <a:spLocks noGrp="1"/>
          </p:cNvSpPr>
          <p:nvPr>
            <p:ph type="sldNum" sz="quarter" idx="12"/>
          </p:nvPr>
        </p:nvSpPr>
        <p:spPr/>
        <p:txBody>
          <a:bodyPr/>
          <a:lstStyle/>
          <a:p>
            <a:fld id="{25335512-6867-D244-8596-4F5D58D0C1A5}" type="slidenum">
              <a:rPr lang="en-US" smtClean="0"/>
              <a:t>‹#›</a:t>
            </a:fld>
            <a:endParaRPr lang="en-US"/>
          </a:p>
        </p:txBody>
      </p:sp>
    </p:spTree>
    <p:extLst>
      <p:ext uri="{BB962C8B-B14F-4D97-AF65-F5344CB8AC3E}">
        <p14:creationId xmlns:p14="http://schemas.microsoft.com/office/powerpoint/2010/main" val="2064046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EC504-A990-DA44-8B11-B2DB21E5FB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DA600B-68F9-A248-A2A3-10B3D71FC7DF}"/>
              </a:ext>
            </a:extLst>
          </p:cNvPr>
          <p:cNvSpPr>
            <a:spLocks noGrp="1"/>
          </p:cNvSpPr>
          <p:nvPr>
            <p:ph type="dt" sz="half" idx="10"/>
          </p:nvPr>
        </p:nvSpPr>
        <p:spPr/>
        <p:txBody>
          <a:bodyPr/>
          <a:lstStyle/>
          <a:p>
            <a:fld id="{C42E9816-5679-2B4B-8980-6562FEF6A073}" type="datetimeFigureOut">
              <a:rPr lang="en-US" smtClean="0"/>
              <a:t>3/5/2025</a:t>
            </a:fld>
            <a:endParaRPr lang="en-US"/>
          </a:p>
        </p:txBody>
      </p:sp>
      <p:sp>
        <p:nvSpPr>
          <p:cNvPr id="4" name="Footer Placeholder 3">
            <a:extLst>
              <a:ext uri="{FF2B5EF4-FFF2-40B4-BE49-F238E27FC236}">
                <a16:creationId xmlns:a16="http://schemas.microsoft.com/office/drawing/2014/main" id="{39E037EF-B62E-A040-A387-CBB8DF1E7D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290C0A-08F6-FF4F-8C99-52C44F418059}"/>
              </a:ext>
            </a:extLst>
          </p:cNvPr>
          <p:cNvSpPr>
            <a:spLocks noGrp="1"/>
          </p:cNvSpPr>
          <p:nvPr>
            <p:ph type="sldNum" sz="quarter" idx="12"/>
          </p:nvPr>
        </p:nvSpPr>
        <p:spPr/>
        <p:txBody>
          <a:bodyPr/>
          <a:lstStyle/>
          <a:p>
            <a:fld id="{25335512-6867-D244-8596-4F5D58D0C1A5}" type="slidenum">
              <a:rPr lang="en-US" smtClean="0"/>
              <a:t>‹#›</a:t>
            </a:fld>
            <a:endParaRPr lang="en-US"/>
          </a:p>
        </p:txBody>
      </p:sp>
    </p:spTree>
    <p:extLst>
      <p:ext uri="{BB962C8B-B14F-4D97-AF65-F5344CB8AC3E}">
        <p14:creationId xmlns:p14="http://schemas.microsoft.com/office/powerpoint/2010/main" val="2070115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290D0-6C6E-7F4B-AF91-66D11C685E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40A005-AB1F-5D47-BCF0-055B0F25CE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EEEC75-C33C-A64C-A31A-7D445D6747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C27D3F2-A800-C74F-BB52-F4B32BEE197A}"/>
              </a:ext>
            </a:extLst>
          </p:cNvPr>
          <p:cNvSpPr>
            <a:spLocks noGrp="1"/>
          </p:cNvSpPr>
          <p:nvPr>
            <p:ph type="dt" sz="half" idx="10"/>
          </p:nvPr>
        </p:nvSpPr>
        <p:spPr/>
        <p:txBody>
          <a:bodyPr/>
          <a:lstStyle/>
          <a:p>
            <a:fld id="{C42E9816-5679-2B4B-8980-6562FEF6A073}" type="datetimeFigureOut">
              <a:rPr lang="en-US" smtClean="0"/>
              <a:t>3/5/2025</a:t>
            </a:fld>
            <a:endParaRPr lang="en-US"/>
          </a:p>
        </p:txBody>
      </p:sp>
      <p:sp>
        <p:nvSpPr>
          <p:cNvPr id="6" name="Footer Placeholder 5">
            <a:extLst>
              <a:ext uri="{FF2B5EF4-FFF2-40B4-BE49-F238E27FC236}">
                <a16:creationId xmlns:a16="http://schemas.microsoft.com/office/drawing/2014/main" id="{CE3106EB-E6CC-0545-B252-7DAE00628C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593EB0-BA37-CF4E-8989-3D473CB7C885}"/>
              </a:ext>
            </a:extLst>
          </p:cNvPr>
          <p:cNvSpPr>
            <a:spLocks noGrp="1"/>
          </p:cNvSpPr>
          <p:nvPr>
            <p:ph type="sldNum" sz="quarter" idx="12"/>
          </p:nvPr>
        </p:nvSpPr>
        <p:spPr/>
        <p:txBody>
          <a:bodyPr/>
          <a:lstStyle/>
          <a:p>
            <a:fld id="{25335512-6867-D244-8596-4F5D58D0C1A5}" type="slidenum">
              <a:rPr lang="en-US" smtClean="0"/>
              <a:t>‹#›</a:t>
            </a:fld>
            <a:endParaRPr lang="en-US"/>
          </a:p>
        </p:txBody>
      </p:sp>
    </p:spTree>
    <p:extLst>
      <p:ext uri="{BB962C8B-B14F-4D97-AF65-F5344CB8AC3E}">
        <p14:creationId xmlns:p14="http://schemas.microsoft.com/office/powerpoint/2010/main" val="3963028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810DF-DD6A-2B4E-A86B-85DF5C2D3E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04A8A8-FA8B-B042-A0DE-0F2256D77A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2A67B0-85CB-4D47-A84D-ADE4188074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A3487E1-68EF-5E48-A49D-F2AF19CA0467}"/>
              </a:ext>
            </a:extLst>
          </p:cNvPr>
          <p:cNvSpPr>
            <a:spLocks noGrp="1"/>
          </p:cNvSpPr>
          <p:nvPr>
            <p:ph type="dt" sz="half" idx="10"/>
          </p:nvPr>
        </p:nvSpPr>
        <p:spPr/>
        <p:txBody>
          <a:bodyPr/>
          <a:lstStyle/>
          <a:p>
            <a:fld id="{C42E9816-5679-2B4B-8980-6562FEF6A073}" type="datetimeFigureOut">
              <a:rPr lang="en-US" smtClean="0"/>
              <a:t>3/5/2025</a:t>
            </a:fld>
            <a:endParaRPr lang="en-US"/>
          </a:p>
        </p:txBody>
      </p:sp>
      <p:sp>
        <p:nvSpPr>
          <p:cNvPr id="6" name="Footer Placeholder 5">
            <a:extLst>
              <a:ext uri="{FF2B5EF4-FFF2-40B4-BE49-F238E27FC236}">
                <a16:creationId xmlns:a16="http://schemas.microsoft.com/office/drawing/2014/main" id="{80E13EEF-941A-7842-BE34-FB40604244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488333-4ED8-2B4D-AC82-CAB80DBC1308}"/>
              </a:ext>
            </a:extLst>
          </p:cNvPr>
          <p:cNvSpPr>
            <a:spLocks noGrp="1"/>
          </p:cNvSpPr>
          <p:nvPr>
            <p:ph type="sldNum" sz="quarter" idx="12"/>
          </p:nvPr>
        </p:nvSpPr>
        <p:spPr/>
        <p:txBody>
          <a:bodyPr/>
          <a:lstStyle/>
          <a:p>
            <a:fld id="{25335512-6867-D244-8596-4F5D58D0C1A5}" type="slidenum">
              <a:rPr lang="en-US" smtClean="0"/>
              <a:t>‹#›</a:t>
            </a:fld>
            <a:endParaRPr lang="en-US"/>
          </a:p>
        </p:txBody>
      </p:sp>
    </p:spTree>
    <p:extLst>
      <p:ext uri="{BB962C8B-B14F-4D97-AF65-F5344CB8AC3E}">
        <p14:creationId xmlns:p14="http://schemas.microsoft.com/office/powerpoint/2010/main" val="1884280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09EDC2-6606-CF4C-AEA8-356873FCF9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DD5660-8EC0-454E-9C54-0B862CF0B8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C2A46A-1841-E042-95CD-1B0A211602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E9816-5679-2B4B-8980-6562FEF6A073}" type="datetimeFigureOut">
              <a:rPr lang="en-US" smtClean="0"/>
              <a:t>3/5/2025</a:t>
            </a:fld>
            <a:endParaRPr lang="en-US"/>
          </a:p>
        </p:txBody>
      </p:sp>
      <p:sp>
        <p:nvSpPr>
          <p:cNvPr id="5" name="Footer Placeholder 4">
            <a:extLst>
              <a:ext uri="{FF2B5EF4-FFF2-40B4-BE49-F238E27FC236}">
                <a16:creationId xmlns:a16="http://schemas.microsoft.com/office/drawing/2014/main" id="{CBCF0963-DEA1-D94C-8ACD-D8D5D0C390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F2D4EA-FB6B-9340-ABED-2822839F1D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335512-6867-D244-8596-4F5D58D0C1A5}" type="slidenum">
              <a:rPr lang="en-US" smtClean="0"/>
              <a:t>‹#›</a:t>
            </a:fld>
            <a:endParaRPr lang="en-US"/>
          </a:p>
        </p:txBody>
      </p:sp>
    </p:spTree>
    <p:extLst>
      <p:ext uri="{BB962C8B-B14F-4D97-AF65-F5344CB8AC3E}">
        <p14:creationId xmlns:p14="http://schemas.microsoft.com/office/powerpoint/2010/main" val="3256402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2" r:id="rId5"/>
    <p:sldLayoutId id="2147483653" r:id="rId6"/>
    <p:sldLayoutId id="2147483654"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8151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81F349-85C1-4639-B510-8D7BAADAE9CE}"/>
              </a:ext>
            </a:extLst>
          </p:cNvPr>
          <p:cNvSpPr/>
          <p:nvPr/>
        </p:nvSpPr>
        <p:spPr>
          <a:xfrm>
            <a:off x="0" y="2626659"/>
            <a:ext cx="6096000" cy="23935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24A03BFD-2489-052C-2723-5A8489B80578}"/>
              </a:ext>
            </a:extLst>
          </p:cNvPr>
          <p:cNvSpPr txBox="1">
            <a:spLocks/>
          </p:cNvSpPr>
          <p:nvPr/>
        </p:nvSpPr>
        <p:spPr>
          <a:xfrm>
            <a:off x="231950" y="2955636"/>
            <a:ext cx="5783368" cy="1795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Closing Thoughts</a:t>
            </a:r>
          </a:p>
        </p:txBody>
      </p:sp>
      <p:sp>
        <p:nvSpPr>
          <p:cNvPr id="2" name="TextBox 1">
            <a:extLst>
              <a:ext uri="{FF2B5EF4-FFF2-40B4-BE49-F238E27FC236}">
                <a16:creationId xmlns:a16="http://schemas.microsoft.com/office/drawing/2014/main" id="{B76EAC24-A66B-F946-61D1-991FB1D81E93}"/>
              </a:ext>
            </a:extLst>
          </p:cNvPr>
          <p:cNvSpPr txBox="1"/>
          <p:nvPr/>
        </p:nvSpPr>
        <p:spPr>
          <a:xfrm>
            <a:off x="6470570" y="2955636"/>
            <a:ext cx="4982062" cy="1154162"/>
          </a:xfrm>
          <a:prstGeom prst="rect">
            <a:avLst/>
          </a:prstGeom>
          <a:noFill/>
        </p:spPr>
        <p:txBody>
          <a:bodyPr wrap="square" lIns="0" tIns="0" rIns="0" bIns="0" rtlCol="0">
            <a:spAutoFit/>
          </a:bodyPr>
          <a:lstStyle/>
          <a:p>
            <a:pPr marL="203200" indent="-203200">
              <a:spcBef>
                <a:spcPts val="600"/>
              </a:spcBef>
              <a:spcAft>
                <a:spcPts val="1200"/>
              </a:spcAft>
              <a:buSzPct val="100000"/>
              <a:buFont typeface="Arial"/>
              <a:buChar char="•"/>
            </a:pPr>
            <a:r>
              <a:rPr lang="en-US" sz="2000" dirty="0">
                <a:solidFill>
                  <a:schemeClr val="bg1"/>
                </a:solidFill>
                <a:ea typeface="Open Sans" panose="020B0606030504020204" pitchFamily="34" charset="0"/>
                <a:cs typeface="Open Sans" panose="020B0606030504020204" pitchFamily="34" charset="0"/>
              </a:rPr>
              <a:t>Share insights, experiences, and innovative approaches</a:t>
            </a:r>
          </a:p>
          <a:p>
            <a:pPr marL="203200" indent="-203200">
              <a:spcBef>
                <a:spcPts val="600"/>
              </a:spcBef>
              <a:spcAft>
                <a:spcPts val="1200"/>
              </a:spcAft>
              <a:buSzPct val="100000"/>
              <a:buFont typeface="Arial"/>
              <a:buChar char="•"/>
            </a:pPr>
            <a:r>
              <a:rPr lang="en-US" sz="2000" dirty="0">
                <a:solidFill>
                  <a:schemeClr val="bg1"/>
                </a:solidFill>
                <a:ea typeface="Open Sans" panose="020B0606030504020204" pitchFamily="34" charset="0"/>
                <a:cs typeface="Open Sans" panose="020B0606030504020204" pitchFamily="34" charset="0"/>
              </a:rPr>
              <a:t>Summary of key takeaways and next steps</a:t>
            </a:r>
          </a:p>
        </p:txBody>
      </p:sp>
    </p:spTree>
    <p:extLst>
      <p:ext uri="{BB962C8B-B14F-4D97-AF65-F5344CB8AC3E}">
        <p14:creationId xmlns:p14="http://schemas.microsoft.com/office/powerpoint/2010/main" val="4180940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9C1DD-06B4-C03B-7564-D0D0C8F7251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42CD835-3162-A28B-4BB5-0BAF2AAB975F}"/>
              </a:ext>
            </a:extLst>
          </p:cNvPr>
          <p:cNvSpPr txBox="1"/>
          <p:nvPr/>
        </p:nvSpPr>
        <p:spPr>
          <a:xfrm>
            <a:off x="623943" y="2627172"/>
            <a:ext cx="8592670" cy="2677656"/>
          </a:xfrm>
          <a:prstGeom prst="rect">
            <a:avLst/>
          </a:prstGeom>
          <a:noFill/>
        </p:spPr>
        <p:txBody>
          <a:bodyPr wrap="square">
            <a:spAutoFit/>
          </a:bodyPr>
          <a:lstStyle/>
          <a:p>
            <a:pPr marL="0" marR="0"/>
            <a:r>
              <a:rPr lang="en-US" sz="1200">
                <a:effectLst/>
                <a:latin typeface="Calibri" panose="020F0502020204030204" pitchFamily="34" charset="0"/>
                <a:ea typeface="Calibri" panose="020F0502020204030204" pitchFamily="34" charset="0"/>
                <a:cs typeface="Calibri" panose="020F0502020204030204" pitchFamily="34" charset="0"/>
              </a:rPr>
              <a:t>This presentation contains general information only and Deloitte is not, by means of this presentation, rendering accounting, business, financial, investment, legal, tax, or other professional advice or services. This presentation is not a substitute for such professional advice or services, nor should it be used as a basis for any decision or action that may affect your business. Before making any decision or taking any action that may affect your business, you should consult a qualified professional advisor.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1200">
                <a:effectLst/>
                <a:latin typeface="Calibri" panose="020F0502020204030204" pitchFamily="34" charset="0"/>
                <a:ea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1200">
                <a:effectLst/>
                <a:latin typeface="Calibri" panose="020F0502020204030204" pitchFamily="34" charset="0"/>
                <a:ea typeface="Calibri" panose="020F0502020204030204" pitchFamily="34" charset="0"/>
                <a:cs typeface="Calibri" panose="020F0502020204030204" pitchFamily="34" charset="0"/>
              </a:rPr>
              <a:t>Deloitte shall not be responsible for any loss sustained by any person who relies on this presentation. </a:t>
            </a:r>
          </a:p>
          <a:p>
            <a:pPr marL="0" marR="0"/>
            <a:endParaRPr lang="en-US" sz="1200">
              <a:latin typeface="Calibri" panose="020F0502020204030204" pitchFamily="34" charset="0"/>
              <a:ea typeface="Calibri" panose="020F0502020204030204" pitchFamily="34" charset="0"/>
              <a:cs typeface="Calibri" panose="020F0502020204030204" pitchFamily="34" charset="0"/>
            </a:endParaRPr>
          </a:p>
          <a:p>
            <a:pPr marL="0" marR="0"/>
            <a:endParaRPr lang="en-US" sz="1200">
              <a:effectLst/>
              <a:latin typeface="Calibri" panose="020F0502020204030204" pitchFamily="34" charset="0"/>
              <a:ea typeface="Calibri" panose="020F0502020204030204" pitchFamily="34" charset="0"/>
              <a:cs typeface="Calibri" panose="020F0502020204030204" pitchFamily="34" charset="0"/>
            </a:endParaRPr>
          </a:p>
          <a:p>
            <a:pPr marL="0" marR="0"/>
            <a:endParaRPr lang="en-US" sz="1200">
              <a:latin typeface="Calibri" panose="020F0502020204030204" pitchFamily="34" charset="0"/>
              <a:ea typeface="Calibri" panose="020F0502020204030204" pitchFamily="34" charset="0"/>
              <a:cs typeface="Calibri" panose="020F0502020204030204" pitchFamily="34" charset="0"/>
            </a:endParaRPr>
          </a:p>
          <a:p>
            <a:pPr marL="0" marR="0"/>
            <a:endParaRPr lang="en-US" sz="1200">
              <a:latin typeface="Calibri" panose="020F0502020204030204" pitchFamily="34" charset="0"/>
              <a:ea typeface="Calibri" panose="020F0502020204030204" pitchFamily="34" charset="0"/>
              <a:cs typeface="Calibri" panose="020F0502020204030204" pitchFamily="34" charset="0"/>
            </a:endParaRPr>
          </a:p>
          <a:p>
            <a:r>
              <a:rPr lang="en-US" sz="1200">
                <a:latin typeface="Calibri" panose="020F0502020204030204" pitchFamily="34" charset="0"/>
                <a:ea typeface="Calibri" panose="020F0502020204030204" pitchFamily="34" charset="0"/>
                <a:cs typeface="Calibri" panose="020F0502020204030204" pitchFamily="34" charset="0"/>
              </a:rPr>
              <a:t>As used in this document, “Deloitte” means Deloitte &amp; Touche LLP, a subsidiary of Deloitte LLP. Please see www.deloitte.com/us/about for a detailed description of our legal structure. services may not be available to attest clients under the rules and regulations of public accounting.</a:t>
            </a:r>
          </a:p>
          <a:p>
            <a:pPr marL="0" marR="0"/>
            <a:endParaRPr lang="en-US" sz="12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0352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A7D03B-2167-A54B-B6C8-6D0F1AE39AE0}"/>
              </a:ext>
            </a:extLst>
          </p:cNvPr>
          <p:cNvSpPr txBox="1"/>
          <p:nvPr/>
        </p:nvSpPr>
        <p:spPr>
          <a:xfrm>
            <a:off x="6311153" y="2101564"/>
            <a:ext cx="5719482" cy="3185487"/>
          </a:xfrm>
          <a:prstGeom prst="rect">
            <a:avLst/>
          </a:prstGeom>
          <a:noFill/>
        </p:spPr>
        <p:txBody>
          <a:bodyPr wrap="square" rtlCol="0">
            <a:spAutoFit/>
          </a:bodyPr>
          <a:lstStyle/>
          <a:p>
            <a:pPr>
              <a:spcAft>
                <a:spcPts val="600"/>
              </a:spcAft>
            </a:pPr>
            <a:r>
              <a:rPr lang="en-US" sz="4400" b="1" dirty="0">
                <a:solidFill>
                  <a:srgbClr val="00116A"/>
                </a:solidFill>
              </a:rPr>
              <a:t>Higher Ed Research Administration in 2025:</a:t>
            </a:r>
          </a:p>
          <a:p>
            <a:r>
              <a:rPr lang="en-US" sz="3600" b="1" dirty="0"/>
              <a:t>How Internal Audit Can Add Value to the Research Enterprise</a:t>
            </a:r>
          </a:p>
        </p:txBody>
      </p:sp>
      <p:pic>
        <p:nvPicPr>
          <p:cNvPr id="4" name="Picture 3">
            <a:extLst>
              <a:ext uri="{FF2B5EF4-FFF2-40B4-BE49-F238E27FC236}">
                <a16:creationId xmlns:a16="http://schemas.microsoft.com/office/drawing/2014/main" id="{E502B614-4CEF-CFFE-3813-BA3230201D16}"/>
              </a:ext>
            </a:extLst>
          </p:cNvPr>
          <p:cNvPicPr>
            <a:picLocks noChangeAspect="1"/>
          </p:cNvPicPr>
          <p:nvPr/>
        </p:nvPicPr>
        <p:blipFill>
          <a:blip r:embed="rId2"/>
          <a:srcRect l="29096" r="1855"/>
          <a:stretch/>
        </p:blipFill>
        <p:spPr>
          <a:xfrm>
            <a:off x="0" y="961505"/>
            <a:ext cx="6128952" cy="5896495"/>
          </a:xfrm>
          <a:prstGeom prst="rect">
            <a:avLst/>
          </a:prstGeom>
        </p:spPr>
      </p:pic>
    </p:spTree>
    <p:extLst>
      <p:ext uri="{BB962C8B-B14F-4D97-AF65-F5344CB8AC3E}">
        <p14:creationId xmlns:p14="http://schemas.microsoft.com/office/powerpoint/2010/main" val="2624684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6EDA136-DF96-E445-D7DB-E16D354578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314"/>
          <a:stretch/>
        </p:blipFill>
        <p:spPr bwMode="auto">
          <a:xfrm>
            <a:off x="977153" y="2012394"/>
            <a:ext cx="1263719" cy="17733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A6CC17D-83A4-7F06-AA7E-52CDAB58A114}"/>
              </a:ext>
            </a:extLst>
          </p:cNvPr>
          <p:cNvSpPr txBox="1"/>
          <p:nvPr/>
        </p:nvSpPr>
        <p:spPr>
          <a:xfrm>
            <a:off x="2485174" y="1985068"/>
            <a:ext cx="7906858" cy="169277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effectLst/>
                <a:uLnTx/>
                <a:uFillTx/>
                <a:latin typeface="Calibri" panose="020F0502020204030204" pitchFamily="34" charset="0"/>
                <a:ea typeface="Open Sans" panose="020B0606030504020204" pitchFamily="34" charset="0"/>
                <a:cs typeface="Calibri" panose="020F0502020204030204" pitchFamily="34" charset="0"/>
              </a:rPr>
              <a:t>Nichole Orogun-Thomas, CRA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effectLst/>
                <a:uLnTx/>
                <a:uFillTx/>
                <a:latin typeface="Calibri" panose="020F0502020204030204" pitchFamily="34" charset="0"/>
                <a:ea typeface="Open Sans" panose="020B0606030504020204" pitchFamily="34" charset="0"/>
                <a:cs typeface="Calibri" panose="020F0502020204030204" pitchFamily="34" charset="0"/>
              </a:rPr>
              <a:t>Advisory Senior Consultant | Government and Public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effectLst/>
                <a:uLnTx/>
                <a:uFillTx/>
                <a:latin typeface="Calibri" panose="020F0502020204030204" pitchFamily="34" charset="0"/>
                <a:ea typeface="Open Sans" panose="020B0606030504020204" pitchFamily="34" charset="0"/>
                <a:cs typeface="Calibri" panose="020F0502020204030204" pitchFamily="34" charset="0"/>
              </a:rPr>
              <a:t>Deloitte &amp; Touche LLP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Calibri" panose="020F0502020204030204" pitchFamily="34" charset="0"/>
                <a:cs typeface="Calibri" panose="020F0502020204030204" pitchFamily="34" charset="0"/>
              </a:rPr>
              <a:t>Nichole is a senior consultant in Deloitte Risk &amp; Financial Advisory. Nichole provides professional services in areas related to Higher </a:t>
            </a:r>
            <a:r>
              <a:rPr lang="en-US" sz="1200">
                <a:latin typeface="Calibri" panose="020F0502020204030204" pitchFamily="34" charset="0"/>
                <a:cs typeface="Calibri" panose="020F0502020204030204" pitchFamily="34" charset="0"/>
              </a:rPr>
              <a:t>E</a:t>
            </a:r>
            <a:r>
              <a:rPr kumimoji="0" lang="en-US" sz="1200" b="0" i="0" u="none" strike="noStrike" kern="1200" cap="none" spc="0" normalizeH="0" baseline="0" noProof="0" err="1">
                <a:ln>
                  <a:noFill/>
                </a:ln>
                <a:effectLst/>
                <a:uLnTx/>
                <a:uFillTx/>
                <a:latin typeface="Calibri" panose="020F0502020204030204" pitchFamily="34" charset="0"/>
                <a:cs typeface="Calibri" panose="020F0502020204030204" pitchFamily="34" charset="0"/>
              </a:rPr>
              <a:t>ducation</a:t>
            </a:r>
            <a:r>
              <a:rPr kumimoji="0" lang="en-US" sz="1200" b="0" i="0" u="none" strike="noStrike" kern="1200" cap="none" spc="0" normalizeH="0" baseline="0" noProof="0">
                <a:ln>
                  <a:noFill/>
                </a:ln>
                <a:effectLst/>
                <a:uLnTx/>
                <a:uFillTx/>
                <a:latin typeface="Calibri" panose="020F0502020204030204" pitchFamily="34" charset="0"/>
                <a:cs typeface="Calibri" panose="020F0502020204030204" pitchFamily="34" charset="0"/>
              </a:rPr>
              <a:t>. With over two decades of experience in grants management and sponsor funding, Nichole understands the organizational systems and processes related to post award management. Her experience includes ERP implementations, delivery of compliance and functional training, as well as financial management from initial award to closeout. </a:t>
            </a:r>
          </a:p>
        </p:txBody>
      </p:sp>
      <p:pic>
        <p:nvPicPr>
          <p:cNvPr id="6" name="Picture 5">
            <a:extLst>
              <a:ext uri="{FF2B5EF4-FFF2-40B4-BE49-F238E27FC236}">
                <a16:creationId xmlns:a16="http://schemas.microsoft.com/office/drawing/2014/main" id="{CFE8613C-A68E-6879-966C-427B5C76B7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747" r="19992"/>
          <a:stretch/>
        </p:blipFill>
        <p:spPr bwMode="auto">
          <a:xfrm>
            <a:off x="977152" y="4204930"/>
            <a:ext cx="1263719" cy="177335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BC39CEF-7B9B-B71D-CBE5-8B7511CB6B0C}"/>
              </a:ext>
            </a:extLst>
          </p:cNvPr>
          <p:cNvSpPr txBox="1"/>
          <p:nvPr/>
        </p:nvSpPr>
        <p:spPr>
          <a:xfrm>
            <a:off x="2485174" y="4159215"/>
            <a:ext cx="7906858" cy="206210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effectLst/>
                <a:uLnTx/>
                <a:uFillTx/>
                <a:latin typeface="Calibri" panose="020F0502020204030204" pitchFamily="34" charset="0"/>
                <a:ea typeface="Open Sans" panose="020B0606030504020204" pitchFamily="34" charset="0"/>
                <a:cs typeface="Calibri" panose="020F0502020204030204" pitchFamily="34" charset="0"/>
              </a:rPr>
              <a:t>Dillon Clark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effectLst/>
                <a:uLnTx/>
                <a:uFillTx/>
                <a:latin typeface="Calibri" panose="020F0502020204030204" pitchFamily="34" charset="0"/>
                <a:ea typeface="Open Sans" panose="020B0606030504020204" pitchFamily="34" charset="0"/>
                <a:cs typeface="Calibri" panose="020F0502020204030204" pitchFamily="34" charset="0"/>
              </a:rPr>
              <a:t>Advisory Senior Manager| Government and Public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effectLst/>
                <a:uLnTx/>
                <a:uFillTx/>
                <a:latin typeface="Calibri" panose="020F0502020204030204" pitchFamily="34" charset="0"/>
                <a:ea typeface="Open Sans" panose="020B0606030504020204" pitchFamily="34" charset="0"/>
                <a:cs typeface="Calibri" panose="020F0502020204030204" pitchFamily="34" charset="0"/>
              </a:rPr>
              <a:t>Deloitte &amp; Touche LLP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Calibri" panose="020F0502020204030204" pitchFamily="34" charset="0"/>
                <a:cs typeface="Calibri" panose="020F0502020204030204" pitchFamily="34" charset="0"/>
              </a:rPr>
              <a:t>Dillon is an advisory manager and Certified Fraud Examiner (CFE) in Accounting and Internal Controls with </a:t>
            </a:r>
            <a:r>
              <a:rPr kumimoji="0" lang="en-US" sz="12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nearly 15 years </a:t>
            </a:r>
            <a:r>
              <a:rPr kumimoji="0" lang="en-US" sz="1200" b="0" i="0" u="none" strike="noStrike" kern="1200" cap="none" spc="0" normalizeH="0" baseline="0" noProof="0">
                <a:ln>
                  <a:noFill/>
                </a:ln>
                <a:effectLst/>
                <a:uLnTx/>
                <a:uFillTx/>
                <a:latin typeface="Calibri" panose="020F0502020204030204" pitchFamily="34" charset="0"/>
                <a:cs typeface="Calibri" panose="020F0502020204030204" pitchFamily="34" charset="0"/>
              </a:rPr>
              <a:t>of operational redesign, process development and implementation, fund accounting, and organizational transformation experience. He has experience managing complex financial and organizational transformation engagements and serves as a leader in areas of government accounting, research accounting and compliance, research, and clinical trial internal control assessments, and serves as a Subject Matter Advisor for research and grants accounting, finance, and compliance for institutions of Higher Education, Research Institutions, and Healthcare Institutions. </a:t>
            </a:r>
          </a:p>
        </p:txBody>
      </p:sp>
      <p:sp>
        <p:nvSpPr>
          <p:cNvPr id="2" name="Title 23">
            <a:extLst>
              <a:ext uri="{FF2B5EF4-FFF2-40B4-BE49-F238E27FC236}">
                <a16:creationId xmlns:a16="http://schemas.microsoft.com/office/drawing/2014/main" id="{CA0AD6E3-1B02-8560-3D59-D635FBA7EE9B}"/>
              </a:ext>
            </a:extLst>
          </p:cNvPr>
          <p:cNvSpPr txBox="1">
            <a:spLocks/>
          </p:cNvSpPr>
          <p:nvPr/>
        </p:nvSpPr>
        <p:spPr>
          <a:xfrm>
            <a:off x="452226" y="1143293"/>
            <a:ext cx="11188700" cy="4499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solidFill>
                  <a:schemeClr val="accent1"/>
                </a:solidFill>
              </a:rPr>
              <a:t>Facilitators</a:t>
            </a:r>
          </a:p>
        </p:txBody>
      </p:sp>
    </p:spTree>
    <p:extLst>
      <p:ext uri="{BB962C8B-B14F-4D97-AF65-F5344CB8AC3E}">
        <p14:creationId xmlns:p14="http://schemas.microsoft.com/office/powerpoint/2010/main" val="683931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670E75F-7CE2-7889-8C13-B8ECDEFD6D6D}"/>
              </a:ext>
            </a:extLst>
          </p:cNvPr>
          <p:cNvGrpSpPr/>
          <p:nvPr/>
        </p:nvGrpSpPr>
        <p:grpSpPr>
          <a:xfrm>
            <a:off x="914400" y="1870263"/>
            <a:ext cx="2917357" cy="830997"/>
            <a:chOff x="914400" y="1649627"/>
            <a:chExt cx="2917357" cy="830997"/>
          </a:xfrm>
        </p:grpSpPr>
        <p:sp>
          <p:nvSpPr>
            <p:cNvPr id="3" name="TextBox 2">
              <a:extLst>
                <a:ext uri="{FF2B5EF4-FFF2-40B4-BE49-F238E27FC236}">
                  <a16:creationId xmlns:a16="http://schemas.microsoft.com/office/drawing/2014/main" id="{376F0B8E-3EE1-5AAD-5B90-8A5F14044212}"/>
                </a:ext>
              </a:extLst>
            </p:cNvPr>
            <p:cNvSpPr txBox="1"/>
            <p:nvPr/>
          </p:nvSpPr>
          <p:spPr>
            <a:xfrm>
              <a:off x="914400" y="1649627"/>
              <a:ext cx="497252" cy="830997"/>
            </a:xfrm>
            <a:prstGeom prst="rect">
              <a:avLst/>
            </a:prstGeom>
            <a:noFill/>
          </p:spPr>
          <p:txBody>
            <a:bodyPr wrap="none" rtlCol="0">
              <a:spAutoFit/>
            </a:bodyPr>
            <a:lstStyle/>
            <a:p>
              <a:r>
                <a:rPr lang="en-US" sz="4800">
                  <a:latin typeface="Calibri" panose="020F0502020204030204" pitchFamily="34" charset="0"/>
                  <a:ea typeface="Open Sans Light" panose="020B0306030504020204" pitchFamily="34" charset="0"/>
                  <a:cs typeface="Calibri" panose="020F0502020204030204" pitchFamily="34" charset="0"/>
                </a:rPr>
                <a:t>1</a:t>
              </a:r>
            </a:p>
          </p:txBody>
        </p:sp>
        <p:sp>
          <p:nvSpPr>
            <p:cNvPr id="4" name="TextBox 3">
              <a:extLst>
                <a:ext uri="{FF2B5EF4-FFF2-40B4-BE49-F238E27FC236}">
                  <a16:creationId xmlns:a16="http://schemas.microsoft.com/office/drawing/2014/main" id="{0D3C4C56-E4DF-7199-8B4A-B31DF0529D85}"/>
                </a:ext>
              </a:extLst>
            </p:cNvPr>
            <p:cNvSpPr txBox="1"/>
            <p:nvPr/>
          </p:nvSpPr>
          <p:spPr>
            <a:xfrm>
              <a:off x="1805881" y="1899641"/>
              <a:ext cx="2025876" cy="369332"/>
            </a:xfrm>
            <a:prstGeom prst="rect">
              <a:avLst/>
            </a:prstGeom>
            <a:noFill/>
          </p:spPr>
          <p:txBody>
            <a:bodyPr wrap="none" rtlCol="0">
              <a:spAutoFit/>
            </a:bodyPr>
            <a:lstStyle/>
            <a:p>
              <a:r>
                <a:rPr lang="en-US">
                  <a:latin typeface="Calibri" panose="020F0502020204030204" pitchFamily="34" charset="0"/>
                  <a:ea typeface="Open Sans Light" panose="020B0306030504020204" pitchFamily="34" charset="0"/>
                  <a:cs typeface="Calibri" panose="020F0502020204030204" pitchFamily="34" charset="0"/>
                </a:rPr>
                <a:t>Learning Objectives</a:t>
              </a:r>
            </a:p>
          </p:txBody>
        </p:sp>
        <p:cxnSp>
          <p:nvCxnSpPr>
            <p:cNvPr id="5" name="Straight Connector 4">
              <a:extLst>
                <a:ext uri="{FF2B5EF4-FFF2-40B4-BE49-F238E27FC236}">
                  <a16:creationId xmlns:a16="http://schemas.microsoft.com/office/drawing/2014/main" id="{555059F5-BB16-C125-15FF-87532D371AC9}"/>
                </a:ext>
              </a:extLst>
            </p:cNvPr>
            <p:cNvCxnSpPr/>
            <p:nvPr/>
          </p:nvCxnSpPr>
          <p:spPr>
            <a:xfrm>
              <a:off x="1576091" y="1741750"/>
              <a:ext cx="0" cy="646750"/>
            </a:xfrm>
            <a:prstGeom prst="line">
              <a:avLst/>
            </a:prstGeom>
            <a:ln w="63500">
              <a:solidFill>
                <a:srgbClr val="004F59"/>
              </a:solidFill>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B9136AAB-E93D-1C09-E391-BAB6CB33ACF0}"/>
              </a:ext>
            </a:extLst>
          </p:cNvPr>
          <p:cNvGrpSpPr/>
          <p:nvPr/>
        </p:nvGrpSpPr>
        <p:grpSpPr>
          <a:xfrm>
            <a:off x="914400" y="2689518"/>
            <a:ext cx="6563547" cy="830997"/>
            <a:chOff x="914400" y="1649627"/>
            <a:chExt cx="6563547" cy="830997"/>
          </a:xfrm>
        </p:grpSpPr>
        <p:sp>
          <p:nvSpPr>
            <p:cNvPr id="7" name="TextBox 6">
              <a:extLst>
                <a:ext uri="{FF2B5EF4-FFF2-40B4-BE49-F238E27FC236}">
                  <a16:creationId xmlns:a16="http://schemas.microsoft.com/office/drawing/2014/main" id="{3D5BA8C6-61D1-0BB0-C99C-6952EEB7AA7A}"/>
                </a:ext>
              </a:extLst>
            </p:cNvPr>
            <p:cNvSpPr txBox="1"/>
            <p:nvPr/>
          </p:nvSpPr>
          <p:spPr>
            <a:xfrm>
              <a:off x="914400" y="1649627"/>
              <a:ext cx="497252" cy="830997"/>
            </a:xfrm>
            <a:prstGeom prst="rect">
              <a:avLst/>
            </a:prstGeom>
            <a:noFill/>
          </p:spPr>
          <p:txBody>
            <a:bodyPr wrap="none" rtlCol="0">
              <a:spAutoFit/>
            </a:bodyPr>
            <a:lstStyle/>
            <a:p>
              <a:r>
                <a:rPr lang="en-US" sz="4800">
                  <a:latin typeface="Calibri" panose="020F0502020204030204" pitchFamily="34" charset="0"/>
                  <a:ea typeface="Open Sans Light" panose="020B0306030504020204" pitchFamily="34" charset="0"/>
                  <a:cs typeface="Calibri" panose="020F0502020204030204" pitchFamily="34" charset="0"/>
                </a:rPr>
                <a:t>2</a:t>
              </a:r>
            </a:p>
          </p:txBody>
        </p:sp>
        <p:sp>
          <p:nvSpPr>
            <p:cNvPr id="8" name="TextBox 7">
              <a:extLst>
                <a:ext uri="{FF2B5EF4-FFF2-40B4-BE49-F238E27FC236}">
                  <a16:creationId xmlns:a16="http://schemas.microsoft.com/office/drawing/2014/main" id="{9B19F7C4-1B7A-D1A8-E03F-8178EF838B91}"/>
                </a:ext>
              </a:extLst>
            </p:cNvPr>
            <p:cNvSpPr txBox="1"/>
            <p:nvPr/>
          </p:nvSpPr>
          <p:spPr>
            <a:xfrm>
              <a:off x="1805881" y="1899641"/>
              <a:ext cx="5672066" cy="369332"/>
            </a:xfrm>
            <a:prstGeom prst="rect">
              <a:avLst/>
            </a:prstGeom>
            <a:noFill/>
          </p:spPr>
          <p:txBody>
            <a:bodyPr wrap="none" rtlCol="0">
              <a:spAutoFit/>
            </a:bodyPr>
            <a:lstStyle/>
            <a:p>
              <a:r>
                <a:rPr lang="en-US" dirty="0">
                  <a:latin typeface="Calibri" panose="020F0502020204030204" pitchFamily="34" charset="0"/>
                  <a:ea typeface="Open Sans Light" panose="020B0306030504020204" pitchFamily="34" charset="0"/>
                  <a:cs typeface="Calibri" panose="020F0502020204030204" pitchFamily="34" charset="0"/>
                </a:rPr>
                <a:t>Navigating Regulatory Scrutiny and Compliance Challenges</a:t>
              </a:r>
            </a:p>
          </p:txBody>
        </p:sp>
        <p:cxnSp>
          <p:nvCxnSpPr>
            <p:cNvPr id="9" name="Straight Connector 8">
              <a:extLst>
                <a:ext uri="{FF2B5EF4-FFF2-40B4-BE49-F238E27FC236}">
                  <a16:creationId xmlns:a16="http://schemas.microsoft.com/office/drawing/2014/main" id="{B5CD6EDD-3438-C5F0-F767-20A17506916B}"/>
                </a:ext>
              </a:extLst>
            </p:cNvPr>
            <p:cNvCxnSpPr/>
            <p:nvPr/>
          </p:nvCxnSpPr>
          <p:spPr>
            <a:xfrm>
              <a:off x="1576091" y="1741750"/>
              <a:ext cx="0" cy="646750"/>
            </a:xfrm>
            <a:prstGeom prst="line">
              <a:avLst/>
            </a:prstGeom>
            <a:ln w="63500">
              <a:solidFill>
                <a:srgbClr val="007680"/>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25F430AD-4B57-EBAF-16FB-F279F81510A5}"/>
              </a:ext>
            </a:extLst>
          </p:cNvPr>
          <p:cNvGrpSpPr/>
          <p:nvPr/>
        </p:nvGrpSpPr>
        <p:grpSpPr>
          <a:xfrm>
            <a:off x="914400" y="3502079"/>
            <a:ext cx="7376461" cy="830997"/>
            <a:chOff x="914400" y="1649627"/>
            <a:chExt cx="7376461" cy="830997"/>
          </a:xfrm>
        </p:grpSpPr>
        <p:sp>
          <p:nvSpPr>
            <p:cNvPr id="11" name="TextBox 10">
              <a:extLst>
                <a:ext uri="{FF2B5EF4-FFF2-40B4-BE49-F238E27FC236}">
                  <a16:creationId xmlns:a16="http://schemas.microsoft.com/office/drawing/2014/main" id="{FB3436D1-C154-A3C7-17DD-EE879F093D10}"/>
                </a:ext>
              </a:extLst>
            </p:cNvPr>
            <p:cNvSpPr txBox="1"/>
            <p:nvPr/>
          </p:nvSpPr>
          <p:spPr>
            <a:xfrm>
              <a:off x="914400" y="1649627"/>
              <a:ext cx="497252" cy="830997"/>
            </a:xfrm>
            <a:prstGeom prst="rect">
              <a:avLst/>
            </a:prstGeom>
            <a:noFill/>
          </p:spPr>
          <p:txBody>
            <a:bodyPr wrap="none" rtlCol="0">
              <a:spAutoFit/>
            </a:bodyPr>
            <a:lstStyle/>
            <a:p>
              <a:r>
                <a:rPr lang="en-US" sz="4800">
                  <a:latin typeface="Calibri" panose="020F0502020204030204" pitchFamily="34" charset="0"/>
                  <a:ea typeface="Open Sans Light" panose="020B0306030504020204" pitchFamily="34" charset="0"/>
                  <a:cs typeface="Calibri" panose="020F0502020204030204" pitchFamily="34" charset="0"/>
                </a:rPr>
                <a:t>3</a:t>
              </a:r>
            </a:p>
          </p:txBody>
        </p:sp>
        <p:sp>
          <p:nvSpPr>
            <p:cNvPr id="12" name="TextBox 11">
              <a:extLst>
                <a:ext uri="{FF2B5EF4-FFF2-40B4-BE49-F238E27FC236}">
                  <a16:creationId xmlns:a16="http://schemas.microsoft.com/office/drawing/2014/main" id="{69F1D6B1-19BE-F261-8685-785B457A20D3}"/>
                </a:ext>
              </a:extLst>
            </p:cNvPr>
            <p:cNvSpPr txBox="1"/>
            <p:nvPr/>
          </p:nvSpPr>
          <p:spPr>
            <a:xfrm>
              <a:off x="1805881" y="1899641"/>
              <a:ext cx="6484980" cy="369332"/>
            </a:xfrm>
            <a:prstGeom prst="rect">
              <a:avLst/>
            </a:prstGeom>
            <a:noFill/>
          </p:spPr>
          <p:txBody>
            <a:bodyPr wrap="none" rtlCol="0">
              <a:spAutoFit/>
            </a:bodyPr>
            <a:lstStyle/>
            <a:p>
              <a:r>
                <a:rPr lang="en-US" dirty="0">
                  <a:latin typeface="Calibri" panose="020F0502020204030204" pitchFamily="34" charset="0"/>
                  <a:ea typeface="Open Sans Light" panose="020B0306030504020204" pitchFamily="34" charset="0"/>
                  <a:cs typeface="Calibri" panose="020F0502020204030204" pitchFamily="34" charset="0"/>
                </a:rPr>
                <a:t>Addressing Funding Uncertainties and Effective Grant Management</a:t>
              </a:r>
            </a:p>
          </p:txBody>
        </p:sp>
        <p:cxnSp>
          <p:nvCxnSpPr>
            <p:cNvPr id="13" name="Straight Connector 12">
              <a:extLst>
                <a:ext uri="{FF2B5EF4-FFF2-40B4-BE49-F238E27FC236}">
                  <a16:creationId xmlns:a16="http://schemas.microsoft.com/office/drawing/2014/main" id="{EB876796-30E8-E0F2-B421-EC4686AB6BEB}"/>
                </a:ext>
              </a:extLst>
            </p:cNvPr>
            <p:cNvCxnSpPr/>
            <p:nvPr/>
          </p:nvCxnSpPr>
          <p:spPr>
            <a:xfrm>
              <a:off x="1576091" y="1741750"/>
              <a:ext cx="0" cy="646750"/>
            </a:xfrm>
            <a:prstGeom prst="line">
              <a:avLst/>
            </a:prstGeom>
            <a:ln w="63500">
              <a:solidFill>
                <a:srgbClr val="0097A9"/>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D634C798-F954-3ECD-5610-DE79A347DB0F}"/>
              </a:ext>
            </a:extLst>
          </p:cNvPr>
          <p:cNvGrpSpPr/>
          <p:nvPr/>
        </p:nvGrpSpPr>
        <p:grpSpPr>
          <a:xfrm>
            <a:off x="914400" y="4330300"/>
            <a:ext cx="5800517" cy="830997"/>
            <a:chOff x="914400" y="1649627"/>
            <a:chExt cx="5800517" cy="830997"/>
          </a:xfrm>
        </p:grpSpPr>
        <p:sp>
          <p:nvSpPr>
            <p:cNvPr id="15" name="TextBox 14">
              <a:extLst>
                <a:ext uri="{FF2B5EF4-FFF2-40B4-BE49-F238E27FC236}">
                  <a16:creationId xmlns:a16="http://schemas.microsoft.com/office/drawing/2014/main" id="{B507392F-F694-65B3-8746-965E2A475F1B}"/>
                </a:ext>
              </a:extLst>
            </p:cNvPr>
            <p:cNvSpPr txBox="1"/>
            <p:nvPr/>
          </p:nvSpPr>
          <p:spPr>
            <a:xfrm>
              <a:off x="914400" y="1649627"/>
              <a:ext cx="497252" cy="830997"/>
            </a:xfrm>
            <a:prstGeom prst="rect">
              <a:avLst/>
            </a:prstGeom>
            <a:noFill/>
          </p:spPr>
          <p:txBody>
            <a:bodyPr wrap="none" rtlCol="0">
              <a:spAutoFit/>
            </a:bodyPr>
            <a:lstStyle/>
            <a:p>
              <a:r>
                <a:rPr lang="en-US" sz="4800">
                  <a:latin typeface="Calibri" panose="020F0502020204030204" pitchFamily="34" charset="0"/>
                  <a:ea typeface="Open Sans Light" panose="020B0306030504020204" pitchFamily="34" charset="0"/>
                  <a:cs typeface="Calibri" panose="020F0502020204030204" pitchFamily="34" charset="0"/>
                </a:rPr>
                <a:t>4</a:t>
              </a:r>
            </a:p>
          </p:txBody>
        </p:sp>
        <p:sp>
          <p:nvSpPr>
            <p:cNvPr id="16" name="TextBox 15">
              <a:extLst>
                <a:ext uri="{FF2B5EF4-FFF2-40B4-BE49-F238E27FC236}">
                  <a16:creationId xmlns:a16="http://schemas.microsoft.com/office/drawing/2014/main" id="{231A2D0B-58CA-C08B-48B5-AC979EAFC442}"/>
                </a:ext>
              </a:extLst>
            </p:cNvPr>
            <p:cNvSpPr txBox="1"/>
            <p:nvPr/>
          </p:nvSpPr>
          <p:spPr>
            <a:xfrm>
              <a:off x="1805881" y="1899641"/>
              <a:ext cx="4909036" cy="369332"/>
            </a:xfrm>
            <a:prstGeom prst="rect">
              <a:avLst/>
            </a:prstGeom>
            <a:noFill/>
          </p:spPr>
          <p:txBody>
            <a:bodyPr wrap="none" rtlCol="0">
              <a:spAutoFit/>
            </a:bodyPr>
            <a:lstStyle/>
            <a:p>
              <a:r>
                <a:rPr lang="en-US" dirty="0">
                  <a:latin typeface="Calibri" panose="020F0502020204030204" pitchFamily="34" charset="0"/>
                  <a:ea typeface="Open Sans Light" panose="020B0306030504020204" pitchFamily="34" charset="0"/>
                  <a:cs typeface="Calibri" panose="020F0502020204030204" pitchFamily="34" charset="0"/>
                </a:rPr>
                <a:t>Evolving Research Integrity and Data Management</a:t>
              </a:r>
            </a:p>
          </p:txBody>
        </p:sp>
        <p:cxnSp>
          <p:nvCxnSpPr>
            <p:cNvPr id="17" name="Straight Connector 16">
              <a:extLst>
                <a:ext uri="{FF2B5EF4-FFF2-40B4-BE49-F238E27FC236}">
                  <a16:creationId xmlns:a16="http://schemas.microsoft.com/office/drawing/2014/main" id="{256299E7-2716-5FD7-B79B-0A820E5399A3}"/>
                </a:ext>
              </a:extLst>
            </p:cNvPr>
            <p:cNvCxnSpPr/>
            <p:nvPr/>
          </p:nvCxnSpPr>
          <p:spPr>
            <a:xfrm>
              <a:off x="1576091" y="1741750"/>
              <a:ext cx="0" cy="646750"/>
            </a:xfrm>
            <a:prstGeom prst="line">
              <a:avLst/>
            </a:prstGeom>
            <a:ln w="63500">
              <a:solidFill>
                <a:srgbClr val="00ABAB"/>
              </a:solidFill>
            </a:ln>
          </p:spPr>
          <p:style>
            <a:lnRef idx="1">
              <a:schemeClr val="accent1"/>
            </a:lnRef>
            <a:fillRef idx="0">
              <a:schemeClr val="accent1"/>
            </a:fillRef>
            <a:effectRef idx="0">
              <a:schemeClr val="accent1"/>
            </a:effectRef>
            <a:fontRef idx="minor">
              <a:schemeClr val="tx1"/>
            </a:fontRef>
          </p:style>
        </p:cxnSp>
      </p:grpSp>
      <p:sp>
        <p:nvSpPr>
          <p:cNvPr id="18" name="Title 23">
            <a:extLst>
              <a:ext uri="{FF2B5EF4-FFF2-40B4-BE49-F238E27FC236}">
                <a16:creationId xmlns:a16="http://schemas.microsoft.com/office/drawing/2014/main" id="{D16FC8F2-3146-9DAE-081B-BF5EAC588AE5}"/>
              </a:ext>
            </a:extLst>
          </p:cNvPr>
          <p:cNvSpPr txBox="1">
            <a:spLocks/>
          </p:cNvSpPr>
          <p:nvPr/>
        </p:nvSpPr>
        <p:spPr>
          <a:xfrm>
            <a:off x="501650" y="1166994"/>
            <a:ext cx="11188700" cy="4499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solidFill>
                  <a:schemeClr val="accent1"/>
                </a:solidFill>
              </a:rPr>
              <a:t>Agenda</a:t>
            </a:r>
          </a:p>
        </p:txBody>
      </p:sp>
      <p:sp>
        <p:nvSpPr>
          <p:cNvPr id="19" name="Rectangle 1">
            <a:extLst>
              <a:ext uri="{FF2B5EF4-FFF2-40B4-BE49-F238E27FC236}">
                <a16:creationId xmlns:a16="http://schemas.microsoft.com/office/drawing/2014/main" id="{382CCD43-1B0C-E142-0471-1D3B0FF70B4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Navigating Regulatory Scrutiny and Compliance Challenges</a:t>
            </a:r>
          </a:p>
        </p:txBody>
      </p:sp>
      <p:grpSp>
        <p:nvGrpSpPr>
          <p:cNvPr id="20" name="Group 19">
            <a:extLst>
              <a:ext uri="{FF2B5EF4-FFF2-40B4-BE49-F238E27FC236}">
                <a16:creationId xmlns:a16="http://schemas.microsoft.com/office/drawing/2014/main" id="{214ADD4F-A95E-FF03-F548-33CE1DF64B82}"/>
              </a:ext>
            </a:extLst>
          </p:cNvPr>
          <p:cNvGrpSpPr/>
          <p:nvPr/>
        </p:nvGrpSpPr>
        <p:grpSpPr>
          <a:xfrm>
            <a:off x="914400" y="5133895"/>
            <a:ext cx="3931352" cy="830997"/>
            <a:chOff x="914400" y="1649627"/>
            <a:chExt cx="3931352" cy="830997"/>
          </a:xfrm>
        </p:grpSpPr>
        <p:sp>
          <p:nvSpPr>
            <p:cNvPr id="21" name="TextBox 20">
              <a:extLst>
                <a:ext uri="{FF2B5EF4-FFF2-40B4-BE49-F238E27FC236}">
                  <a16:creationId xmlns:a16="http://schemas.microsoft.com/office/drawing/2014/main" id="{0A225478-6987-F759-5F59-CAE5D6B0437D}"/>
                </a:ext>
              </a:extLst>
            </p:cNvPr>
            <p:cNvSpPr txBox="1"/>
            <p:nvPr/>
          </p:nvSpPr>
          <p:spPr>
            <a:xfrm>
              <a:off x="914400" y="1649627"/>
              <a:ext cx="497252" cy="830997"/>
            </a:xfrm>
            <a:prstGeom prst="rect">
              <a:avLst/>
            </a:prstGeom>
            <a:noFill/>
          </p:spPr>
          <p:txBody>
            <a:bodyPr wrap="none" rtlCol="0">
              <a:spAutoFit/>
            </a:bodyPr>
            <a:lstStyle/>
            <a:p>
              <a:r>
                <a:rPr lang="en-US" sz="4800" dirty="0">
                  <a:latin typeface="Calibri" panose="020F0502020204030204" pitchFamily="34" charset="0"/>
                  <a:ea typeface="Open Sans Light" panose="020B0306030504020204" pitchFamily="34" charset="0"/>
                  <a:cs typeface="Calibri" panose="020F0502020204030204" pitchFamily="34" charset="0"/>
                </a:rPr>
                <a:t>5</a:t>
              </a:r>
            </a:p>
          </p:txBody>
        </p:sp>
        <p:sp>
          <p:nvSpPr>
            <p:cNvPr id="22" name="TextBox 21">
              <a:extLst>
                <a:ext uri="{FF2B5EF4-FFF2-40B4-BE49-F238E27FC236}">
                  <a16:creationId xmlns:a16="http://schemas.microsoft.com/office/drawing/2014/main" id="{9F219710-BCA5-4160-72BE-F4524BD77998}"/>
                </a:ext>
              </a:extLst>
            </p:cNvPr>
            <p:cNvSpPr txBox="1"/>
            <p:nvPr/>
          </p:nvSpPr>
          <p:spPr>
            <a:xfrm>
              <a:off x="1805881" y="1899641"/>
              <a:ext cx="3039871" cy="369332"/>
            </a:xfrm>
            <a:prstGeom prst="rect">
              <a:avLst/>
            </a:prstGeom>
            <a:noFill/>
          </p:spPr>
          <p:txBody>
            <a:bodyPr wrap="none" rtlCol="0">
              <a:spAutoFit/>
            </a:bodyPr>
            <a:lstStyle/>
            <a:p>
              <a:r>
                <a:rPr lang="en-US" dirty="0">
                  <a:latin typeface="Calibri" panose="020F0502020204030204" pitchFamily="34" charset="0"/>
                  <a:ea typeface="Open Sans Light" panose="020B0306030504020204" pitchFamily="34" charset="0"/>
                  <a:cs typeface="Calibri" panose="020F0502020204030204" pitchFamily="34" charset="0"/>
                </a:rPr>
                <a:t>Strategic Use of Audit Findings</a:t>
              </a:r>
            </a:p>
          </p:txBody>
        </p:sp>
        <p:cxnSp>
          <p:nvCxnSpPr>
            <p:cNvPr id="23" name="Straight Connector 22">
              <a:extLst>
                <a:ext uri="{FF2B5EF4-FFF2-40B4-BE49-F238E27FC236}">
                  <a16:creationId xmlns:a16="http://schemas.microsoft.com/office/drawing/2014/main" id="{D38C178B-D747-6D2F-3C4C-38E5329D43D1}"/>
                </a:ext>
              </a:extLst>
            </p:cNvPr>
            <p:cNvCxnSpPr/>
            <p:nvPr/>
          </p:nvCxnSpPr>
          <p:spPr>
            <a:xfrm>
              <a:off x="1576091" y="1741750"/>
              <a:ext cx="0" cy="646750"/>
            </a:xfrm>
            <a:prstGeom prst="line">
              <a:avLst/>
            </a:prstGeom>
            <a:ln w="63500">
              <a:solidFill>
                <a:srgbClr val="00D1C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4070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81F349-85C1-4639-B510-8D7BAADAE9CE}"/>
              </a:ext>
            </a:extLst>
          </p:cNvPr>
          <p:cNvSpPr/>
          <p:nvPr/>
        </p:nvSpPr>
        <p:spPr>
          <a:xfrm>
            <a:off x="0" y="2626659"/>
            <a:ext cx="6096000" cy="23935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24A03BFD-2489-052C-2723-5A8489B80578}"/>
              </a:ext>
            </a:extLst>
          </p:cNvPr>
          <p:cNvSpPr txBox="1">
            <a:spLocks/>
          </p:cNvSpPr>
          <p:nvPr/>
        </p:nvSpPr>
        <p:spPr>
          <a:xfrm>
            <a:off x="402279" y="3340830"/>
            <a:ext cx="5153526" cy="158283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t>Learning Objectives</a:t>
            </a:r>
          </a:p>
        </p:txBody>
      </p:sp>
      <p:sp>
        <p:nvSpPr>
          <p:cNvPr id="4" name="TextBox 3">
            <a:extLst>
              <a:ext uri="{FF2B5EF4-FFF2-40B4-BE49-F238E27FC236}">
                <a16:creationId xmlns:a16="http://schemas.microsoft.com/office/drawing/2014/main" id="{65B1A5FF-637C-06A9-78CF-69BDF13AA184}"/>
              </a:ext>
            </a:extLst>
          </p:cNvPr>
          <p:cNvSpPr txBox="1"/>
          <p:nvPr/>
        </p:nvSpPr>
        <p:spPr>
          <a:xfrm>
            <a:off x="6498279" y="1889202"/>
            <a:ext cx="4982062" cy="3693319"/>
          </a:xfrm>
          <a:prstGeom prst="rect">
            <a:avLst/>
          </a:prstGeom>
          <a:noFill/>
        </p:spPr>
        <p:txBody>
          <a:bodyPr wrap="square" lIns="0" tIns="0" rIns="0" bIns="0" rtlCol="0">
            <a:spAutoFit/>
          </a:bodyPr>
          <a:lstStyle/>
          <a:p>
            <a:pPr marL="203200" indent="-203200">
              <a:spcBef>
                <a:spcPts val="600"/>
              </a:spcBef>
              <a:spcAft>
                <a:spcPts val="1200"/>
              </a:spcAft>
              <a:buSzPct val="100000"/>
              <a:buFont typeface="Arial"/>
              <a:buChar char="•"/>
            </a:pPr>
            <a:r>
              <a:rPr lang="en-US" sz="2000" dirty="0">
                <a:solidFill>
                  <a:schemeClr val="bg1"/>
                </a:solidFill>
                <a:ea typeface="Open Sans" panose="020B0606030504020204" pitchFamily="34" charset="0"/>
                <a:cs typeface="Open Sans" panose="020B0606030504020204" pitchFamily="34" charset="0"/>
              </a:rPr>
              <a:t>Identify emerging risks in research administration.</a:t>
            </a:r>
          </a:p>
          <a:p>
            <a:pPr marL="203200" indent="-203200">
              <a:spcBef>
                <a:spcPts val="600"/>
              </a:spcBef>
              <a:spcAft>
                <a:spcPts val="1200"/>
              </a:spcAft>
              <a:buSzPct val="100000"/>
              <a:buFont typeface="Arial"/>
              <a:buChar char="•"/>
            </a:pPr>
            <a:r>
              <a:rPr lang="en-US" sz="2000" dirty="0">
                <a:solidFill>
                  <a:schemeClr val="bg1"/>
                </a:solidFill>
                <a:ea typeface="Open Sans" panose="020B0606030504020204" pitchFamily="34" charset="0"/>
                <a:cs typeface="Open Sans" panose="020B0606030504020204" pitchFamily="34" charset="0"/>
              </a:rPr>
              <a:t>Understand internal audit's strategic partnership role.</a:t>
            </a:r>
          </a:p>
          <a:p>
            <a:pPr marL="203200" indent="-203200">
              <a:spcBef>
                <a:spcPts val="600"/>
              </a:spcBef>
              <a:spcAft>
                <a:spcPts val="1200"/>
              </a:spcAft>
              <a:buSzPct val="100000"/>
              <a:buFont typeface="Arial"/>
              <a:buChar char="•"/>
            </a:pPr>
            <a:r>
              <a:rPr lang="en-US" sz="2000" dirty="0">
                <a:solidFill>
                  <a:schemeClr val="bg1"/>
                </a:solidFill>
                <a:ea typeface="Open Sans" panose="020B0606030504020204" pitchFamily="34" charset="0"/>
                <a:cs typeface="Open Sans" panose="020B0606030504020204" pitchFamily="34" charset="0"/>
              </a:rPr>
              <a:t>Share best practices in research-related auditing.</a:t>
            </a:r>
          </a:p>
          <a:p>
            <a:pPr marL="203200" indent="-203200">
              <a:spcBef>
                <a:spcPts val="600"/>
              </a:spcBef>
              <a:spcAft>
                <a:spcPts val="1200"/>
              </a:spcAft>
              <a:buSzPct val="100000"/>
              <a:buFont typeface="Arial"/>
              <a:buChar char="•"/>
            </a:pPr>
            <a:r>
              <a:rPr lang="en-US" sz="2000" dirty="0">
                <a:solidFill>
                  <a:schemeClr val="bg1"/>
                </a:solidFill>
                <a:ea typeface="Open Sans" panose="020B0606030504020204" pitchFamily="34" charset="0"/>
                <a:cs typeface="Open Sans" panose="020B0606030504020204" pitchFamily="34" charset="0"/>
              </a:rPr>
              <a:t>Develop actionable internal audit strategies.</a:t>
            </a:r>
          </a:p>
          <a:p>
            <a:pPr marL="203200" indent="-203200">
              <a:spcBef>
                <a:spcPts val="600"/>
              </a:spcBef>
              <a:spcAft>
                <a:spcPts val="1200"/>
              </a:spcAft>
              <a:buSzPct val="100000"/>
              <a:buFont typeface="Arial"/>
              <a:buChar char="•"/>
            </a:pPr>
            <a:r>
              <a:rPr lang="en-US" sz="2000" dirty="0">
                <a:solidFill>
                  <a:schemeClr val="bg1"/>
                </a:solidFill>
                <a:ea typeface="Open Sans" panose="020B0606030504020204" pitchFamily="34" charset="0"/>
                <a:cs typeface="Open Sans" panose="020B0606030504020204" pitchFamily="34" charset="0"/>
              </a:rPr>
              <a:t>Strengthen collaboration with research administrators.</a:t>
            </a:r>
          </a:p>
        </p:txBody>
      </p:sp>
    </p:spTree>
    <p:extLst>
      <p:ext uri="{BB962C8B-B14F-4D97-AF65-F5344CB8AC3E}">
        <p14:creationId xmlns:p14="http://schemas.microsoft.com/office/powerpoint/2010/main" val="2862567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81F349-85C1-4639-B510-8D7BAADAE9CE}"/>
              </a:ext>
            </a:extLst>
          </p:cNvPr>
          <p:cNvSpPr/>
          <p:nvPr/>
        </p:nvSpPr>
        <p:spPr>
          <a:xfrm>
            <a:off x="0" y="2626659"/>
            <a:ext cx="6096000" cy="23935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24A03BFD-2489-052C-2723-5A8489B80578}"/>
              </a:ext>
            </a:extLst>
          </p:cNvPr>
          <p:cNvSpPr txBox="1">
            <a:spLocks/>
          </p:cNvSpPr>
          <p:nvPr/>
        </p:nvSpPr>
        <p:spPr>
          <a:xfrm>
            <a:off x="231950" y="2955636"/>
            <a:ext cx="5783368" cy="1795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Navigating Regulatory Scrutiny and </a:t>
            </a:r>
          </a:p>
          <a:p>
            <a:r>
              <a:rPr lang="en-US" sz="4000" dirty="0"/>
              <a:t>Compliance Challenges</a:t>
            </a:r>
          </a:p>
        </p:txBody>
      </p:sp>
      <p:sp>
        <p:nvSpPr>
          <p:cNvPr id="2" name="TextBox 1">
            <a:extLst>
              <a:ext uri="{FF2B5EF4-FFF2-40B4-BE49-F238E27FC236}">
                <a16:creationId xmlns:a16="http://schemas.microsoft.com/office/drawing/2014/main" id="{B76EAC24-A66B-F946-61D1-991FB1D81E93}"/>
              </a:ext>
            </a:extLst>
          </p:cNvPr>
          <p:cNvSpPr txBox="1"/>
          <p:nvPr/>
        </p:nvSpPr>
        <p:spPr>
          <a:xfrm>
            <a:off x="6327949" y="2169148"/>
            <a:ext cx="5263415" cy="3308598"/>
          </a:xfrm>
          <a:prstGeom prst="rect">
            <a:avLst/>
          </a:prstGeom>
          <a:noFill/>
        </p:spPr>
        <p:txBody>
          <a:bodyPr wrap="square" lIns="0" tIns="0" rIns="0" bIns="0" rtlCol="0">
            <a:spAutoFit/>
          </a:bodyPr>
          <a:lstStyle/>
          <a:p>
            <a:pPr marL="203200" indent="-203200">
              <a:spcBef>
                <a:spcPts val="600"/>
              </a:spcBef>
              <a:spcAft>
                <a:spcPts val="1200"/>
              </a:spcAft>
              <a:buSzPct val="100000"/>
              <a:buFont typeface="Arial"/>
              <a:buChar char="•"/>
            </a:pPr>
            <a:r>
              <a:rPr lang="en-US" sz="2000" dirty="0">
                <a:solidFill>
                  <a:schemeClr val="bg1"/>
                </a:solidFill>
                <a:ea typeface="Open Sans" panose="020B0606030504020204" pitchFamily="34" charset="0"/>
                <a:cs typeface="Open Sans" panose="020B0606030504020204" pitchFamily="34" charset="0"/>
              </a:rPr>
              <a:t>Discussion on compliance with federal regulations </a:t>
            </a:r>
          </a:p>
          <a:p>
            <a:pPr marL="800100" lvl="1" indent="-342900">
              <a:spcBef>
                <a:spcPts val="600"/>
              </a:spcBef>
              <a:spcAft>
                <a:spcPts val="1200"/>
              </a:spcAft>
              <a:buSzPct val="100000"/>
              <a:buFont typeface="Wingdings" panose="05000000000000000000" pitchFamily="2" charset="2"/>
              <a:buChar char="ü"/>
            </a:pPr>
            <a:r>
              <a:rPr lang="en-US" sz="2000" dirty="0">
                <a:solidFill>
                  <a:schemeClr val="bg1"/>
                </a:solidFill>
                <a:ea typeface="Open Sans" panose="020B0606030504020204" pitchFamily="34" charset="0"/>
                <a:cs typeface="Open Sans" panose="020B0606030504020204" pitchFamily="34" charset="0"/>
              </a:rPr>
              <a:t>Uniform Guidance, </a:t>
            </a:r>
          </a:p>
          <a:p>
            <a:pPr marL="800100" lvl="1" indent="-342900">
              <a:spcBef>
                <a:spcPts val="600"/>
              </a:spcBef>
              <a:spcAft>
                <a:spcPts val="1200"/>
              </a:spcAft>
              <a:buSzPct val="100000"/>
              <a:buFont typeface="Wingdings" panose="05000000000000000000" pitchFamily="2" charset="2"/>
              <a:buChar char="ü"/>
            </a:pPr>
            <a:r>
              <a:rPr lang="en-US" sz="2000" dirty="0">
                <a:solidFill>
                  <a:schemeClr val="bg1"/>
                </a:solidFill>
                <a:ea typeface="Open Sans" panose="020B0606030504020204" pitchFamily="34" charset="0"/>
                <a:cs typeface="Open Sans" panose="020B0606030504020204" pitchFamily="34" charset="0"/>
              </a:rPr>
              <a:t>export controls, </a:t>
            </a:r>
          </a:p>
          <a:p>
            <a:pPr marL="800100" lvl="1" indent="-342900">
              <a:spcBef>
                <a:spcPts val="600"/>
              </a:spcBef>
              <a:spcAft>
                <a:spcPts val="1200"/>
              </a:spcAft>
              <a:buSzPct val="100000"/>
              <a:buFont typeface="Wingdings" panose="05000000000000000000" pitchFamily="2" charset="2"/>
              <a:buChar char="ü"/>
            </a:pPr>
            <a:r>
              <a:rPr lang="en-US" sz="2000" dirty="0">
                <a:solidFill>
                  <a:schemeClr val="bg1"/>
                </a:solidFill>
                <a:ea typeface="Open Sans" panose="020B0606030504020204" pitchFamily="34" charset="0"/>
                <a:cs typeface="Open Sans" panose="020B0606030504020204" pitchFamily="34" charset="0"/>
              </a:rPr>
              <a:t>fraud waste and abuse, and </a:t>
            </a:r>
          </a:p>
          <a:p>
            <a:pPr marL="800100" lvl="1" indent="-342900">
              <a:spcBef>
                <a:spcPts val="600"/>
              </a:spcBef>
              <a:spcAft>
                <a:spcPts val="1200"/>
              </a:spcAft>
              <a:buSzPct val="100000"/>
              <a:buFont typeface="Wingdings" panose="05000000000000000000" pitchFamily="2" charset="2"/>
              <a:buChar char="ü"/>
            </a:pPr>
            <a:r>
              <a:rPr lang="en-US" sz="2000" dirty="0">
                <a:solidFill>
                  <a:schemeClr val="bg1"/>
                </a:solidFill>
                <a:ea typeface="Open Sans" panose="020B0606030504020204" pitchFamily="34" charset="0"/>
                <a:cs typeface="Open Sans" panose="020B0606030504020204" pitchFamily="34" charset="0"/>
              </a:rPr>
              <a:t>cyber security </a:t>
            </a:r>
          </a:p>
          <a:p>
            <a:pPr marL="203200" indent="-203200">
              <a:spcBef>
                <a:spcPts val="600"/>
              </a:spcBef>
              <a:spcAft>
                <a:spcPts val="1200"/>
              </a:spcAft>
              <a:buSzPct val="100000"/>
              <a:buFont typeface="Arial"/>
              <a:buChar char="•"/>
            </a:pPr>
            <a:r>
              <a:rPr lang="en-US" sz="2000" dirty="0">
                <a:solidFill>
                  <a:schemeClr val="bg1"/>
                </a:solidFill>
                <a:ea typeface="Open Sans" panose="020B0606030504020204" pitchFamily="34" charset="0"/>
                <a:cs typeface="Open Sans" panose="020B0606030504020204" pitchFamily="34" charset="0"/>
              </a:rPr>
              <a:t>Strategies for managing regulatory scrutiny</a:t>
            </a:r>
          </a:p>
        </p:txBody>
      </p:sp>
    </p:spTree>
    <p:extLst>
      <p:ext uri="{BB962C8B-B14F-4D97-AF65-F5344CB8AC3E}">
        <p14:creationId xmlns:p14="http://schemas.microsoft.com/office/powerpoint/2010/main" val="1055307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81F349-85C1-4639-B510-8D7BAADAE9CE}"/>
              </a:ext>
            </a:extLst>
          </p:cNvPr>
          <p:cNvSpPr/>
          <p:nvPr/>
        </p:nvSpPr>
        <p:spPr>
          <a:xfrm>
            <a:off x="0" y="2626659"/>
            <a:ext cx="6096000" cy="23935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24A03BFD-2489-052C-2723-5A8489B80578}"/>
              </a:ext>
            </a:extLst>
          </p:cNvPr>
          <p:cNvSpPr txBox="1">
            <a:spLocks/>
          </p:cNvSpPr>
          <p:nvPr/>
        </p:nvSpPr>
        <p:spPr>
          <a:xfrm>
            <a:off x="231950" y="2955636"/>
            <a:ext cx="5783368" cy="1795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Funding Uncertainties and Effective Grant Management</a:t>
            </a:r>
          </a:p>
        </p:txBody>
      </p:sp>
      <p:sp>
        <p:nvSpPr>
          <p:cNvPr id="2" name="TextBox 1">
            <a:extLst>
              <a:ext uri="{FF2B5EF4-FFF2-40B4-BE49-F238E27FC236}">
                <a16:creationId xmlns:a16="http://schemas.microsoft.com/office/drawing/2014/main" id="{B76EAC24-A66B-F946-61D1-991FB1D81E93}"/>
              </a:ext>
            </a:extLst>
          </p:cNvPr>
          <p:cNvSpPr txBox="1"/>
          <p:nvPr/>
        </p:nvSpPr>
        <p:spPr>
          <a:xfrm>
            <a:off x="6470570" y="2955636"/>
            <a:ext cx="4982062" cy="1154162"/>
          </a:xfrm>
          <a:prstGeom prst="rect">
            <a:avLst/>
          </a:prstGeom>
          <a:noFill/>
        </p:spPr>
        <p:txBody>
          <a:bodyPr wrap="square" lIns="0" tIns="0" rIns="0" bIns="0" rtlCol="0">
            <a:spAutoFit/>
          </a:bodyPr>
          <a:lstStyle/>
          <a:p>
            <a:pPr marL="203200" indent="-203200">
              <a:spcBef>
                <a:spcPts val="600"/>
              </a:spcBef>
              <a:spcAft>
                <a:spcPts val="1200"/>
              </a:spcAft>
              <a:buSzPct val="100000"/>
              <a:buFont typeface="Arial"/>
              <a:buChar char="•"/>
            </a:pPr>
            <a:r>
              <a:rPr lang="en-US" sz="2000" dirty="0">
                <a:solidFill>
                  <a:schemeClr val="bg1"/>
                </a:solidFill>
                <a:ea typeface="Open Sans" panose="020B0606030504020204" pitchFamily="34" charset="0"/>
                <a:cs typeface="Open Sans" panose="020B0606030504020204" pitchFamily="34" charset="0"/>
              </a:rPr>
              <a:t>Exploring funding challenges and uncertainties</a:t>
            </a:r>
          </a:p>
          <a:p>
            <a:pPr marL="203200" indent="-203200">
              <a:spcBef>
                <a:spcPts val="600"/>
              </a:spcBef>
              <a:spcAft>
                <a:spcPts val="1200"/>
              </a:spcAft>
              <a:buSzPct val="100000"/>
              <a:buFont typeface="Arial"/>
              <a:buChar char="•"/>
            </a:pPr>
            <a:r>
              <a:rPr lang="en-US" sz="2000" dirty="0">
                <a:solidFill>
                  <a:schemeClr val="bg1"/>
                </a:solidFill>
                <a:ea typeface="Open Sans" panose="020B0606030504020204" pitchFamily="34" charset="0"/>
                <a:cs typeface="Open Sans" panose="020B0606030504020204" pitchFamily="34" charset="0"/>
              </a:rPr>
              <a:t>Leading practices in grant management</a:t>
            </a:r>
          </a:p>
        </p:txBody>
      </p:sp>
    </p:spTree>
    <p:extLst>
      <p:ext uri="{BB962C8B-B14F-4D97-AF65-F5344CB8AC3E}">
        <p14:creationId xmlns:p14="http://schemas.microsoft.com/office/powerpoint/2010/main" val="3008794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81F349-85C1-4639-B510-8D7BAADAE9CE}"/>
              </a:ext>
            </a:extLst>
          </p:cNvPr>
          <p:cNvSpPr/>
          <p:nvPr/>
        </p:nvSpPr>
        <p:spPr>
          <a:xfrm>
            <a:off x="0" y="2626659"/>
            <a:ext cx="6096000" cy="23935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24A03BFD-2489-052C-2723-5A8489B80578}"/>
              </a:ext>
            </a:extLst>
          </p:cNvPr>
          <p:cNvSpPr txBox="1">
            <a:spLocks/>
          </p:cNvSpPr>
          <p:nvPr/>
        </p:nvSpPr>
        <p:spPr>
          <a:xfrm>
            <a:off x="231950" y="2955636"/>
            <a:ext cx="5783368" cy="1795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Research Integrity and Data Management</a:t>
            </a:r>
          </a:p>
        </p:txBody>
      </p:sp>
      <p:sp>
        <p:nvSpPr>
          <p:cNvPr id="2" name="TextBox 1">
            <a:extLst>
              <a:ext uri="{FF2B5EF4-FFF2-40B4-BE49-F238E27FC236}">
                <a16:creationId xmlns:a16="http://schemas.microsoft.com/office/drawing/2014/main" id="{B76EAC24-A66B-F946-61D1-991FB1D81E93}"/>
              </a:ext>
            </a:extLst>
          </p:cNvPr>
          <p:cNvSpPr txBox="1"/>
          <p:nvPr/>
        </p:nvSpPr>
        <p:spPr>
          <a:xfrm>
            <a:off x="6470570" y="2955636"/>
            <a:ext cx="4982062" cy="846386"/>
          </a:xfrm>
          <a:prstGeom prst="rect">
            <a:avLst/>
          </a:prstGeom>
          <a:noFill/>
        </p:spPr>
        <p:txBody>
          <a:bodyPr wrap="square" lIns="0" tIns="0" rIns="0" bIns="0" rtlCol="0">
            <a:spAutoFit/>
          </a:bodyPr>
          <a:lstStyle/>
          <a:p>
            <a:pPr marL="203200" indent="-203200">
              <a:spcBef>
                <a:spcPts val="600"/>
              </a:spcBef>
              <a:spcAft>
                <a:spcPts val="1200"/>
              </a:spcAft>
              <a:buSzPct val="100000"/>
              <a:buFont typeface="Arial"/>
              <a:buChar char="•"/>
            </a:pPr>
            <a:r>
              <a:rPr lang="en-US" sz="2000" dirty="0">
                <a:solidFill>
                  <a:schemeClr val="bg1"/>
                </a:solidFill>
                <a:ea typeface="Open Sans" panose="020B0606030504020204" pitchFamily="34" charset="0"/>
                <a:cs typeface="Open Sans" panose="020B0606030504020204" pitchFamily="34" charset="0"/>
              </a:rPr>
              <a:t>Key issues in maintaining research integrity</a:t>
            </a:r>
          </a:p>
          <a:p>
            <a:pPr marL="203200" indent="-203200">
              <a:spcBef>
                <a:spcPts val="600"/>
              </a:spcBef>
              <a:spcAft>
                <a:spcPts val="1200"/>
              </a:spcAft>
              <a:buSzPct val="100000"/>
              <a:buFont typeface="Arial"/>
              <a:buChar char="•"/>
            </a:pPr>
            <a:r>
              <a:rPr lang="en-US" sz="2000" dirty="0">
                <a:solidFill>
                  <a:schemeClr val="bg1"/>
                </a:solidFill>
                <a:ea typeface="Open Sans" panose="020B0606030504020204" pitchFamily="34" charset="0"/>
                <a:cs typeface="Open Sans" panose="020B0606030504020204" pitchFamily="34" charset="0"/>
              </a:rPr>
              <a:t>Effective data management practices</a:t>
            </a:r>
          </a:p>
        </p:txBody>
      </p:sp>
    </p:spTree>
    <p:extLst>
      <p:ext uri="{BB962C8B-B14F-4D97-AF65-F5344CB8AC3E}">
        <p14:creationId xmlns:p14="http://schemas.microsoft.com/office/powerpoint/2010/main" val="2615698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81F349-85C1-4639-B510-8D7BAADAE9CE}"/>
              </a:ext>
            </a:extLst>
          </p:cNvPr>
          <p:cNvSpPr/>
          <p:nvPr/>
        </p:nvSpPr>
        <p:spPr>
          <a:xfrm>
            <a:off x="0" y="2626659"/>
            <a:ext cx="6096000" cy="23935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24A03BFD-2489-052C-2723-5A8489B80578}"/>
              </a:ext>
            </a:extLst>
          </p:cNvPr>
          <p:cNvSpPr txBox="1">
            <a:spLocks/>
          </p:cNvSpPr>
          <p:nvPr/>
        </p:nvSpPr>
        <p:spPr>
          <a:xfrm>
            <a:off x="231950" y="2955636"/>
            <a:ext cx="5783368" cy="1795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Strategic Use of Audit Findings</a:t>
            </a:r>
          </a:p>
        </p:txBody>
      </p:sp>
      <p:sp>
        <p:nvSpPr>
          <p:cNvPr id="2" name="TextBox 1">
            <a:extLst>
              <a:ext uri="{FF2B5EF4-FFF2-40B4-BE49-F238E27FC236}">
                <a16:creationId xmlns:a16="http://schemas.microsoft.com/office/drawing/2014/main" id="{B76EAC24-A66B-F946-61D1-991FB1D81E93}"/>
              </a:ext>
            </a:extLst>
          </p:cNvPr>
          <p:cNvSpPr txBox="1"/>
          <p:nvPr/>
        </p:nvSpPr>
        <p:spPr>
          <a:xfrm>
            <a:off x="6470570" y="2955636"/>
            <a:ext cx="4982062" cy="1692771"/>
          </a:xfrm>
          <a:prstGeom prst="rect">
            <a:avLst/>
          </a:prstGeom>
          <a:noFill/>
        </p:spPr>
        <p:txBody>
          <a:bodyPr wrap="square" lIns="0" tIns="0" rIns="0" bIns="0" rtlCol="0">
            <a:spAutoFit/>
          </a:bodyPr>
          <a:lstStyle/>
          <a:p>
            <a:pPr marL="203200" indent="-203200">
              <a:spcBef>
                <a:spcPts val="600"/>
              </a:spcBef>
              <a:spcAft>
                <a:spcPts val="1200"/>
              </a:spcAft>
              <a:buSzPct val="100000"/>
              <a:buFont typeface="Arial"/>
              <a:buChar char="•"/>
            </a:pPr>
            <a:r>
              <a:rPr lang="en-US" sz="2000" dirty="0">
                <a:solidFill>
                  <a:schemeClr val="bg1"/>
                </a:solidFill>
                <a:ea typeface="Open Sans" panose="020B0606030504020204" pitchFamily="34" charset="0"/>
                <a:cs typeface="Open Sans" panose="020B0606030504020204" pitchFamily="34" charset="0"/>
              </a:rPr>
              <a:t>Enhancing research capacity and institutional reputation through audit findings</a:t>
            </a:r>
          </a:p>
          <a:p>
            <a:pPr marL="203200" indent="-203200">
              <a:spcBef>
                <a:spcPts val="600"/>
              </a:spcBef>
              <a:spcAft>
                <a:spcPts val="1200"/>
              </a:spcAft>
              <a:buSzPct val="100000"/>
              <a:buFont typeface="Arial"/>
              <a:buChar char="•"/>
            </a:pPr>
            <a:r>
              <a:rPr lang="en-US" sz="2000" dirty="0">
                <a:solidFill>
                  <a:schemeClr val="bg1"/>
                </a:solidFill>
                <a:ea typeface="Open Sans" panose="020B0606030504020204" pitchFamily="34" charset="0"/>
                <a:cs typeface="Open Sans" panose="020B0606030504020204" pitchFamily="34" charset="0"/>
              </a:rPr>
              <a:t>Fraud and False Claims Act</a:t>
            </a:r>
          </a:p>
          <a:p>
            <a:pPr marL="203200" indent="-203200">
              <a:spcBef>
                <a:spcPts val="600"/>
              </a:spcBef>
              <a:spcAft>
                <a:spcPts val="1200"/>
              </a:spcAft>
              <a:buSzPct val="100000"/>
              <a:buFont typeface="Arial"/>
              <a:buChar char="•"/>
            </a:pPr>
            <a:r>
              <a:rPr lang="en-US" sz="2000" dirty="0">
                <a:solidFill>
                  <a:schemeClr val="bg1"/>
                </a:solidFill>
                <a:ea typeface="Open Sans" panose="020B0606030504020204" pitchFamily="34" charset="0"/>
                <a:cs typeface="Open Sans" panose="020B0606030504020204" pitchFamily="34" charset="0"/>
              </a:rPr>
              <a:t>Case studies and examples</a:t>
            </a:r>
          </a:p>
        </p:txBody>
      </p:sp>
    </p:spTree>
    <p:extLst>
      <p:ext uri="{BB962C8B-B14F-4D97-AF65-F5344CB8AC3E}">
        <p14:creationId xmlns:p14="http://schemas.microsoft.com/office/powerpoint/2010/main" val="1319599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991faff-2e4b-4c2d-b075-7f57cca7e571" xsi:nil="true"/>
    <lcf76f155ced4ddcb4097134ff3c332f xmlns="854d1f42-430c-40c7-b53c-eaea6829dec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AE5A1CB0B408947AD099D69DF8FA52D" ma:contentTypeVersion="17" ma:contentTypeDescription="Create a new document." ma:contentTypeScope="" ma:versionID="4724e391f178d496611c04d67835de13">
  <xsd:schema xmlns:xsd="http://www.w3.org/2001/XMLSchema" xmlns:xs="http://www.w3.org/2001/XMLSchema" xmlns:p="http://schemas.microsoft.com/office/2006/metadata/properties" xmlns:ns2="854d1f42-430c-40c7-b53c-eaea6829dece" xmlns:ns3="f991faff-2e4b-4c2d-b075-7f57cca7e571" targetNamespace="http://schemas.microsoft.com/office/2006/metadata/properties" ma:root="true" ma:fieldsID="db6e9e27656d9e5d306d5165ae863d68" ns2:_="" ns3:_="">
    <xsd:import namespace="854d1f42-430c-40c7-b53c-eaea6829dece"/>
    <xsd:import namespace="f991faff-2e4b-4c2d-b075-7f57cca7e57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4d1f42-430c-40c7-b53c-eaea6829de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98d900d-0589-4081-96eb-513de833a507"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991faff-2e4b-4c2d-b075-7f57cca7e57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a3a111f-1fe3-4f82-96c7-271c3dc07f1c}" ma:internalName="TaxCatchAll" ma:showField="CatchAllData" ma:web="f991faff-2e4b-4c2d-b075-7f57cca7e5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C31B97-89D3-49A1-86B9-71E828ADAAD8}">
  <ds:schemaRefs>
    <ds:schemaRef ds:uri="f991faff-2e4b-4c2d-b075-7f57cca7e571"/>
    <ds:schemaRef ds:uri="http://schemas.microsoft.com/office/2006/documentManagement/types"/>
    <ds:schemaRef ds:uri="http://purl.org/dc/elements/1.1/"/>
    <ds:schemaRef ds:uri="http://purl.org/dc/terms/"/>
    <ds:schemaRef ds:uri="http://schemas.microsoft.com/office/infopath/2007/PartnerControls"/>
    <ds:schemaRef ds:uri="854d1f42-430c-40c7-b53c-eaea6829dece"/>
    <ds:schemaRef ds:uri="http://purl.org/dc/dcmitype/"/>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473210B-C34A-4AF0-BC7C-1DDC7419E0E2}">
  <ds:schemaRefs>
    <ds:schemaRef ds:uri="854d1f42-430c-40c7-b53c-eaea6829dece"/>
    <ds:schemaRef ds:uri="f991faff-2e4b-4c2d-b075-7f57cca7e57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0235931-5565-4F19-A916-3C5A566408D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567</Words>
  <Application>Microsoft Office PowerPoint</Application>
  <PresentationFormat>Widescreen</PresentationFormat>
  <Paragraphs>60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Orogun-Thomas, Nichole</cp:lastModifiedBy>
  <cp:revision>2</cp:revision>
  <dcterms:created xsi:type="dcterms:W3CDTF">2020-01-09T16:16:43Z</dcterms:created>
  <dcterms:modified xsi:type="dcterms:W3CDTF">2025-03-05T18:43:21Z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0x0101001AE5A1CB0B408947AD099D69DF8FA52D</vt:lpwstr>
  </property>
  <property fmtid="{D5CDD505-2E9C-101B-9397-08002B2CF9AE}" pid="3" name="Order">
    <vt:r8>4399900</vt:r8>
  </property>
  <property fmtid="{D5CDD505-2E9C-101B-9397-08002B2CF9AE}" pid="4" name="MediaServiceImageTags">
    <vt:lpwstr/>
  </property>
  <property fmtid="{D5CDD505-2E9C-101B-9397-08002B2CF9AE}" pid="5" name="MSIP_Label_ea60d57e-af5b-4752-ac57-3e4f28ca11dc_Enabled">
    <vt:lpwstr>true</vt:lpwstr>
  </property>
  <property fmtid="{D5CDD505-2E9C-101B-9397-08002B2CF9AE}" pid="6" name="MSIP_Label_ea60d57e-af5b-4752-ac57-3e4f28ca11dc_SetDate">
    <vt:lpwstr>2025-02-07T15:49:24Z</vt:lpwstr>
  </property>
  <property fmtid="{D5CDD505-2E9C-101B-9397-08002B2CF9AE}" pid="7" name="MSIP_Label_ea60d57e-af5b-4752-ac57-3e4f28ca11dc_Method">
    <vt:lpwstr>Standard</vt:lpwstr>
  </property>
  <property fmtid="{D5CDD505-2E9C-101B-9397-08002B2CF9AE}" pid="8" name="MSIP_Label_ea60d57e-af5b-4752-ac57-3e4f28ca11dc_Name">
    <vt:lpwstr>ea60d57e-af5b-4752-ac57-3e4f28ca11dc</vt:lpwstr>
  </property>
  <property fmtid="{D5CDD505-2E9C-101B-9397-08002B2CF9AE}" pid="9" name="MSIP_Label_ea60d57e-af5b-4752-ac57-3e4f28ca11dc_SiteId">
    <vt:lpwstr>36da45f1-dd2c-4d1f-af13-5abe46b99921</vt:lpwstr>
  </property>
  <property fmtid="{D5CDD505-2E9C-101B-9397-08002B2CF9AE}" pid="10" name="MSIP_Label_ea60d57e-af5b-4752-ac57-3e4f28ca11dc_ActionId">
    <vt:lpwstr>ed08dc77-c191-490e-8123-a24bdb94aa50</vt:lpwstr>
  </property>
  <property fmtid="{D5CDD505-2E9C-101B-9397-08002B2CF9AE}" pid="11" name="MSIP_Label_ea60d57e-af5b-4752-ac57-3e4f28ca11dc_ContentBits">
    <vt:lpwstr>0</vt:lpwstr>
  </property>
</Properties>
</file>