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882" r:id="rId7"/>
    <p:sldId id="848" r:id="rId8"/>
    <p:sldId id="258" r:id="rId9"/>
    <p:sldId id="850" r:id="rId10"/>
    <p:sldId id="852" r:id="rId11"/>
    <p:sldId id="853" r:id="rId12"/>
    <p:sldId id="872" r:id="rId13"/>
    <p:sldId id="873" r:id="rId14"/>
    <p:sldId id="854" r:id="rId15"/>
    <p:sldId id="874" r:id="rId16"/>
    <p:sldId id="875" r:id="rId17"/>
    <p:sldId id="876" r:id="rId18"/>
    <p:sldId id="856" r:id="rId19"/>
    <p:sldId id="877" r:id="rId20"/>
    <p:sldId id="878" r:id="rId21"/>
    <p:sldId id="879" r:id="rId22"/>
    <p:sldId id="880" r:id="rId23"/>
    <p:sldId id="881" r:id="rId24"/>
    <p:sldId id="870" r:id="rId25"/>
    <p:sldId id="851" r:id="rId26"/>
    <p:sldId id="8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7F0774-67B4-B4DF-57B4-81C7170A2632}" name="Griffiths, Tina" initials="TG" userId="S::tgriffiths@deloitte.com::ba951ff4-c81a-4491-895c-7f2dd09e47c6" providerId="AD"/>
  <p188:author id="{BA1DF276-B844-D37A-8F9F-CBBDFD1DD7BB}" name="Ext Comms Risk" initials="CM" userId="Ext Comms Risk" providerId="None"/>
  <p188:author id="{9B5D4784-566E-3F86-DA15-904C68ABF807}" name="Sara Althauser (Open)&#10;" initials="ASL" userId="Sara Althauser (Open)&#10;"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5033" autoAdjust="0"/>
  </p:normalViewPr>
  <p:slideViewPr>
    <p:cSldViewPr snapToGrid="0">
      <p:cViewPr>
        <p:scale>
          <a:sx n="70" d="100"/>
          <a:sy n="70" d="100"/>
        </p:scale>
        <p:origin x="6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E705B-1327-45D6-BC73-A4AC74CEB776}" type="datetimeFigureOut">
              <a:rPr lang="en-US" smtClean="0"/>
              <a:t>2/28/2025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C3200-3BC6-4FB2-B24D-9CE82AA4D9DA}" type="slidenum">
              <a:rPr lang="en-US" smtClean="0"/>
              <a:t>‹#›</a:t>
            </a:fld>
            <a:endParaRPr lang="en-US" dirty="0"/>
          </a:p>
        </p:txBody>
      </p:sp>
    </p:spTree>
    <p:extLst>
      <p:ext uri="{BB962C8B-B14F-4D97-AF65-F5344CB8AC3E}">
        <p14:creationId xmlns:p14="http://schemas.microsoft.com/office/powerpoint/2010/main" val="375384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C3200-3BC6-4FB2-B24D-9CE82AA4D9DA}" type="slidenum">
              <a:rPr lang="en-US" smtClean="0"/>
              <a:t>1</a:t>
            </a:fld>
            <a:endParaRPr lang="en-US" dirty="0"/>
          </a:p>
        </p:txBody>
      </p:sp>
    </p:spTree>
    <p:extLst>
      <p:ext uri="{BB962C8B-B14F-4D97-AF65-F5344CB8AC3E}">
        <p14:creationId xmlns:p14="http://schemas.microsoft.com/office/powerpoint/2010/main" val="176541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4C3200-3BC6-4FB2-B24D-9CE82AA4D9DA}" type="slidenum">
              <a:rPr lang="en-US" smtClean="0"/>
              <a:t>7</a:t>
            </a:fld>
            <a:endParaRPr lang="en-US" dirty="0"/>
          </a:p>
        </p:txBody>
      </p:sp>
    </p:spTree>
    <p:extLst>
      <p:ext uri="{BB962C8B-B14F-4D97-AF65-F5344CB8AC3E}">
        <p14:creationId xmlns:p14="http://schemas.microsoft.com/office/powerpoint/2010/main" val="1198808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2/28/2025</a:t>
            </a:fld>
            <a:endParaRPr lang="en-US" dirty="0"/>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dirty="0"/>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2/28/2025</a:t>
            </a:fld>
            <a:endParaRPr lang="en-US" dirty="0"/>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dirty="0"/>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2/28/2025</a:t>
            </a:fld>
            <a:endParaRPr lang="en-US" dirty="0"/>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dirty="0"/>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2/28/2025</a:t>
            </a:fld>
            <a:endParaRPr lang="en-US" dirty="0"/>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dirty="0"/>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2/28/2025</a:t>
            </a:fld>
            <a:endParaRPr lang="en-US" dirty="0"/>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dirty="0"/>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2/28/2025</a:t>
            </a:fld>
            <a:endParaRPr lang="en-US" dirty="0"/>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dirty="0"/>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2/28/2025</a:t>
            </a:fld>
            <a:endParaRPr lang="en-US" dirty="0"/>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dirty="0"/>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9816-5679-2B4B-8980-6562FEF6A073}" type="datetimeFigureOut">
              <a:rPr lang="en-US" smtClean="0"/>
              <a:t>2/28/2025</a:t>
            </a:fld>
            <a:endParaRPr lang="en-US" dirty="0"/>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5512-6867-D244-8596-4F5D58D0C1A5}" type="slidenum">
              <a:rPr lang="en-US" smtClean="0"/>
              <a:t>‹#›</a:t>
            </a:fld>
            <a:endParaRPr lang="en-US" dirty="0"/>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7F11B4-6305-22FB-3907-489680E9ADFF}"/>
              </a:ext>
            </a:extLst>
          </p:cNvPr>
          <p:cNvSpPr/>
          <p:nvPr/>
        </p:nvSpPr>
        <p:spPr>
          <a:xfrm>
            <a:off x="10456923" y="5817683"/>
            <a:ext cx="1508336" cy="917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179636"/>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Research Administration Challenges | Pre- to Post-Award</a:t>
            </a:r>
          </a:p>
        </p:txBody>
      </p:sp>
      <p:sp>
        <p:nvSpPr>
          <p:cNvPr id="3" name="Content Placeholder 3">
            <a:extLst>
              <a:ext uri="{FF2B5EF4-FFF2-40B4-BE49-F238E27FC236}">
                <a16:creationId xmlns:a16="http://schemas.microsoft.com/office/drawing/2014/main" id="{285FEA22-F748-8F54-9428-F5B5D9845C8F}"/>
              </a:ext>
            </a:extLst>
          </p:cNvPr>
          <p:cNvSpPr txBox="1">
            <a:spLocks/>
          </p:cNvSpPr>
          <p:nvPr/>
        </p:nvSpPr>
        <p:spPr>
          <a:xfrm>
            <a:off x="402281" y="1635578"/>
            <a:ext cx="10871462" cy="324850"/>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Calibri" panose="020F0502020204030204" pitchFamily="34" charset="0"/>
                <a:cs typeface="Calibri" panose="020F0502020204030204" pitchFamily="34" charset="0"/>
              </a:rPr>
              <a:t>Throughout each phase of the research project lifecycle, research administration teams need to respond to multiple operational and tactical challenges.</a:t>
            </a:r>
          </a:p>
        </p:txBody>
      </p:sp>
      <p:sp>
        <p:nvSpPr>
          <p:cNvPr id="34" name="Pentagon 13">
            <a:extLst>
              <a:ext uri="{FF2B5EF4-FFF2-40B4-BE49-F238E27FC236}">
                <a16:creationId xmlns:a16="http://schemas.microsoft.com/office/drawing/2014/main" id="{B9FBC247-8D94-54A2-D249-1E8625258D89}"/>
              </a:ext>
            </a:extLst>
          </p:cNvPr>
          <p:cNvSpPr/>
          <p:nvPr/>
        </p:nvSpPr>
        <p:spPr bwMode="gray">
          <a:xfrm>
            <a:off x="0" y="2132391"/>
            <a:ext cx="3255320" cy="566671"/>
          </a:xfrm>
          <a:prstGeom prst="homePlate">
            <a:avLst/>
          </a:prstGeom>
          <a:solidFill>
            <a:srgbClr val="6FC2B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a:solidFill>
                  <a:prstClr val="white"/>
                </a:solidFill>
                <a:latin typeface="Calibri" panose="020F0502020204030204" pitchFamily="34" charset="0"/>
                <a:ea typeface="Open Sans" panose="020B0606030504020204" pitchFamily="34" charset="0"/>
                <a:cs typeface="Calibri" panose="020F0502020204030204" pitchFamily="34" charset="0"/>
              </a:rPr>
              <a:t>Pre-Award</a:t>
            </a:r>
          </a:p>
        </p:txBody>
      </p:sp>
      <p:sp>
        <p:nvSpPr>
          <p:cNvPr id="35" name="Chevron 14">
            <a:extLst>
              <a:ext uri="{FF2B5EF4-FFF2-40B4-BE49-F238E27FC236}">
                <a16:creationId xmlns:a16="http://schemas.microsoft.com/office/drawing/2014/main" id="{F160AED7-205E-65F2-331E-15120B99B42F}"/>
              </a:ext>
            </a:extLst>
          </p:cNvPr>
          <p:cNvSpPr/>
          <p:nvPr/>
        </p:nvSpPr>
        <p:spPr bwMode="gray">
          <a:xfrm>
            <a:off x="2840680" y="2132391"/>
            <a:ext cx="3255320" cy="566671"/>
          </a:xfrm>
          <a:prstGeom prst="chevron">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a:solidFill>
                  <a:prstClr val="white"/>
                </a:solidFill>
                <a:latin typeface="Calibri" panose="020F0502020204030204" pitchFamily="34" charset="0"/>
                <a:ea typeface="Open Sans"/>
                <a:cs typeface="Calibri" panose="020F0502020204030204" pitchFamily="34" charset="0"/>
              </a:rPr>
              <a:t>Negotiation and Establishment</a:t>
            </a:r>
            <a:endParaRPr lang="en-US" sz="1400" b="1" dirty="0">
              <a:solidFill>
                <a:prstClr val="white"/>
              </a:solidFill>
              <a:latin typeface="Calibri" panose="020F0502020204030204" pitchFamily="34" charset="0"/>
              <a:ea typeface="Open Sans" panose="020B0606030504020204" pitchFamily="34" charset="0"/>
              <a:cs typeface="Calibri" panose="020F0502020204030204" pitchFamily="34" charset="0"/>
            </a:endParaRPr>
          </a:p>
        </p:txBody>
      </p:sp>
      <p:sp>
        <p:nvSpPr>
          <p:cNvPr id="36" name="Chevron 15">
            <a:extLst>
              <a:ext uri="{FF2B5EF4-FFF2-40B4-BE49-F238E27FC236}">
                <a16:creationId xmlns:a16="http://schemas.microsoft.com/office/drawing/2014/main" id="{A35B4A21-EDED-8B5D-86FC-1449767871EC}"/>
              </a:ext>
            </a:extLst>
          </p:cNvPr>
          <p:cNvSpPr/>
          <p:nvPr/>
        </p:nvSpPr>
        <p:spPr bwMode="gray">
          <a:xfrm>
            <a:off x="5693720" y="2132391"/>
            <a:ext cx="3255320" cy="566671"/>
          </a:xfrm>
          <a:prstGeom prst="chevron">
            <a:avLst/>
          </a:prstGeom>
          <a:solidFill>
            <a:srgbClr val="0097A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a:solidFill>
                  <a:prstClr val="white"/>
                </a:solidFill>
                <a:latin typeface="Calibri" panose="020F0502020204030204" pitchFamily="34" charset="0"/>
                <a:ea typeface="Open Sans" panose="020B0606030504020204" pitchFamily="34" charset="0"/>
                <a:cs typeface="Calibri" panose="020F0502020204030204" pitchFamily="34" charset="0"/>
              </a:rPr>
              <a:t>Post-Award</a:t>
            </a:r>
          </a:p>
        </p:txBody>
      </p:sp>
      <p:sp>
        <p:nvSpPr>
          <p:cNvPr id="37" name="Chevron 17">
            <a:extLst>
              <a:ext uri="{FF2B5EF4-FFF2-40B4-BE49-F238E27FC236}">
                <a16:creationId xmlns:a16="http://schemas.microsoft.com/office/drawing/2014/main" id="{28878B4C-C533-A42E-800B-CF2693C14698}"/>
              </a:ext>
            </a:extLst>
          </p:cNvPr>
          <p:cNvSpPr/>
          <p:nvPr/>
        </p:nvSpPr>
        <p:spPr bwMode="gray">
          <a:xfrm>
            <a:off x="8534400" y="2132391"/>
            <a:ext cx="3255320" cy="566671"/>
          </a:xfrm>
          <a:prstGeom prst="chevron">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dirty="0">
                <a:solidFill>
                  <a:prstClr val="white"/>
                </a:solidFill>
                <a:latin typeface="Calibri" panose="020F0502020204030204" pitchFamily="34" charset="0"/>
                <a:ea typeface="Open Sans" panose="020B0606030504020204" pitchFamily="34" charset="0"/>
                <a:cs typeface="Calibri" panose="020F0502020204030204" pitchFamily="34" charset="0"/>
              </a:rPr>
              <a:t>Project Closeout</a:t>
            </a:r>
          </a:p>
        </p:txBody>
      </p:sp>
      <p:cxnSp>
        <p:nvCxnSpPr>
          <p:cNvPr id="38" name="Straight Connector 37">
            <a:extLst>
              <a:ext uri="{FF2B5EF4-FFF2-40B4-BE49-F238E27FC236}">
                <a16:creationId xmlns:a16="http://schemas.microsoft.com/office/drawing/2014/main" id="{47DBC4ED-F02B-08C9-AD44-BA47091690DB}"/>
              </a:ext>
            </a:extLst>
          </p:cNvPr>
          <p:cNvCxnSpPr>
            <a:cxnSpLocks/>
          </p:cNvCxnSpPr>
          <p:nvPr/>
        </p:nvCxnSpPr>
        <p:spPr>
          <a:xfrm>
            <a:off x="2853559" y="2827012"/>
            <a:ext cx="0" cy="3657600"/>
          </a:xfrm>
          <a:prstGeom prst="line">
            <a:avLst/>
          </a:prstGeom>
          <a:noFill/>
          <a:ln w="9525" cap="flat" cmpd="sng" algn="ctr">
            <a:solidFill>
              <a:srgbClr val="00ABAB"/>
            </a:solidFill>
            <a:prstDash val="lgDash"/>
          </a:ln>
          <a:effectLst/>
        </p:spPr>
      </p:cxnSp>
      <p:cxnSp>
        <p:nvCxnSpPr>
          <p:cNvPr id="39" name="Straight Connector 38">
            <a:extLst>
              <a:ext uri="{FF2B5EF4-FFF2-40B4-BE49-F238E27FC236}">
                <a16:creationId xmlns:a16="http://schemas.microsoft.com/office/drawing/2014/main" id="{6AC015C8-88C8-ECAA-BA1D-FC76165AD39C}"/>
              </a:ext>
            </a:extLst>
          </p:cNvPr>
          <p:cNvCxnSpPr>
            <a:cxnSpLocks/>
          </p:cNvCxnSpPr>
          <p:nvPr/>
        </p:nvCxnSpPr>
        <p:spPr>
          <a:xfrm>
            <a:off x="5725547" y="2827012"/>
            <a:ext cx="0" cy="3657600"/>
          </a:xfrm>
          <a:prstGeom prst="line">
            <a:avLst/>
          </a:prstGeom>
          <a:noFill/>
          <a:ln w="9525" cap="flat" cmpd="sng" algn="ctr">
            <a:solidFill>
              <a:srgbClr val="00ABAB"/>
            </a:solidFill>
            <a:prstDash val="lgDash"/>
          </a:ln>
          <a:effectLst/>
        </p:spPr>
      </p:cxnSp>
      <p:cxnSp>
        <p:nvCxnSpPr>
          <p:cNvPr id="40" name="Straight Connector 39">
            <a:extLst>
              <a:ext uri="{FF2B5EF4-FFF2-40B4-BE49-F238E27FC236}">
                <a16:creationId xmlns:a16="http://schemas.microsoft.com/office/drawing/2014/main" id="{63A3B23B-5187-6FCC-3F4C-49839172CCEE}"/>
              </a:ext>
            </a:extLst>
          </p:cNvPr>
          <p:cNvCxnSpPr>
            <a:cxnSpLocks/>
          </p:cNvCxnSpPr>
          <p:nvPr/>
        </p:nvCxnSpPr>
        <p:spPr>
          <a:xfrm>
            <a:off x="8546021" y="2827012"/>
            <a:ext cx="0" cy="3657600"/>
          </a:xfrm>
          <a:prstGeom prst="line">
            <a:avLst/>
          </a:prstGeom>
          <a:noFill/>
          <a:ln w="9525" cap="flat" cmpd="sng" algn="ctr">
            <a:solidFill>
              <a:srgbClr val="00ABAB"/>
            </a:solidFill>
            <a:prstDash val="lgDash"/>
          </a:ln>
          <a:effectLst/>
        </p:spPr>
      </p:cxnSp>
      <p:sp>
        <p:nvSpPr>
          <p:cNvPr id="41" name="TextBox 40">
            <a:extLst>
              <a:ext uri="{FF2B5EF4-FFF2-40B4-BE49-F238E27FC236}">
                <a16:creationId xmlns:a16="http://schemas.microsoft.com/office/drawing/2014/main" id="{DC770F75-F1B3-3BAA-370D-E38F748F4DDB}"/>
              </a:ext>
            </a:extLst>
          </p:cNvPr>
          <p:cNvSpPr txBox="1"/>
          <p:nvPr/>
        </p:nvSpPr>
        <p:spPr>
          <a:xfrm>
            <a:off x="290664" y="2977907"/>
            <a:ext cx="2334480" cy="2646878"/>
          </a:xfrm>
          <a:prstGeom prst="rect">
            <a:avLst/>
          </a:prstGeom>
          <a:noFill/>
        </p:spPr>
        <p:txBody>
          <a:bodyPr wrap="square" lIns="0" tIns="0" rIns="0" bIns="0" rtlCol="0" anchor="t">
            <a:spAutoFit/>
          </a:bodyPr>
          <a:lstStyle/>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Proposal Development</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Complexity of Funding Opportunities</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Budget Preparation</a:t>
            </a:r>
            <a:endParaRPr lang="en-US" sz="1600" dirty="0">
              <a:solidFill>
                <a:srgbClr val="313131"/>
              </a:solidFill>
              <a:latin typeface="Calibri" panose="020F0502020204030204" pitchFamily="34" charset="0"/>
              <a:ea typeface="Open Sans Light"/>
              <a:cs typeface="Calibri" panose="020F0502020204030204" pitchFamily="34" charset="0"/>
            </a:endParaRP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Coordination and Communication</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Time Constraints</a:t>
            </a:r>
          </a:p>
        </p:txBody>
      </p:sp>
      <p:sp>
        <p:nvSpPr>
          <p:cNvPr id="42" name="TextBox 41">
            <a:extLst>
              <a:ext uri="{FF2B5EF4-FFF2-40B4-BE49-F238E27FC236}">
                <a16:creationId xmlns:a16="http://schemas.microsoft.com/office/drawing/2014/main" id="{D1226714-41A9-F6E7-D0A7-95CBE9DBA524}"/>
              </a:ext>
            </a:extLst>
          </p:cNvPr>
          <p:cNvSpPr txBox="1"/>
          <p:nvPr/>
        </p:nvSpPr>
        <p:spPr>
          <a:xfrm>
            <a:off x="3111137" y="2977907"/>
            <a:ext cx="2323748" cy="2970044"/>
          </a:xfrm>
          <a:prstGeom prst="rect">
            <a:avLst/>
          </a:prstGeom>
          <a:noFill/>
        </p:spPr>
        <p:txBody>
          <a:bodyPr wrap="square" lIns="0" tIns="0" rIns="0" bIns="0" rtlCol="0" anchor="t">
            <a:spAutoFit/>
          </a:bodyPr>
          <a:lstStyle/>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Contract Negotiation</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Regulatory Compliance</a:t>
            </a:r>
            <a:endParaRPr lang="en-US" sz="1600" dirty="0">
              <a:solidFill>
                <a:srgbClr val="313131"/>
              </a:solidFill>
              <a:latin typeface="Calibri" panose="020F0502020204030204" pitchFamily="34" charset="0"/>
              <a:ea typeface="Open Sans Light"/>
              <a:cs typeface="Calibri" panose="020F0502020204030204" pitchFamily="34" charset="0"/>
            </a:endParaRP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Risk Management</a:t>
            </a:r>
            <a:endParaRPr lang="en-US" sz="1600" dirty="0">
              <a:solidFill>
                <a:srgbClr val="313131"/>
              </a:solidFill>
              <a:latin typeface="Calibri" panose="020F0502020204030204" pitchFamily="34" charset="0"/>
              <a:ea typeface="Open Sans Light"/>
              <a:cs typeface="Calibri" panose="020F0502020204030204" pitchFamily="34" charset="0"/>
            </a:endParaRP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Internal Coordination</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System Integration</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Training and Communication </a:t>
            </a:r>
          </a:p>
        </p:txBody>
      </p:sp>
      <p:sp>
        <p:nvSpPr>
          <p:cNvPr id="43" name="TextBox 42">
            <a:extLst>
              <a:ext uri="{FF2B5EF4-FFF2-40B4-BE49-F238E27FC236}">
                <a16:creationId xmlns:a16="http://schemas.microsoft.com/office/drawing/2014/main" id="{EE1F39FF-F84E-873E-31EB-81A227725CE4}"/>
              </a:ext>
            </a:extLst>
          </p:cNvPr>
          <p:cNvSpPr txBox="1"/>
          <p:nvPr/>
        </p:nvSpPr>
        <p:spPr>
          <a:xfrm>
            <a:off x="5970247" y="2977907"/>
            <a:ext cx="2323748" cy="2631490"/>
          </a:xfrm>
          <a:prstGeom prst="rect">
            <a:avLst/>
          </a:prstGeom>
          <a:noFill/>
        </p:spPr>
        <p:txBody>
          <a:bodyPr wrap="square" lIns="0" tIns="0" rIns="0" bIns="0" rtlCol="0" anchor="t">
            <a:spAutoFit/>
          </a:bodyPr>
          <a:lstStyle/>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Financial Management</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Progress Monitoring</a:t>
            </a:r>
            <a:endParaRPr lang="en-US" sz="1600" dirty="0">
              <a:solidFill>
                <a:srgbClr val="313131"/>
              </a:solidFill>
              <a:latin typeface="Calibri" panose="020F0502020204030204" pitchFamily="34" charset="0"/>
              <a:cs typeface="Calibri" panose="020F0502020204030204" pitchFamily="34" charset="0"/>
            </a:endParaRP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Personnel Management</a:t>
            </a:r>
            <a:endParaRPr lang="en-US" sz="1600" dirty="0">
              <a:solidFill>
                <a:srgbClr val="313131"/>
              </a:solidFill>
              <a:latin typeface="Calibri" panose="020F0502020204030204" pitchFamily="34" charset="0"/>
              <a:cs typeface="Calibri" panose="020F0502020204030204" pitchFamily="34" charset="0"/>
            </a:endParaRP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Reporting</a:t>
            </a:r>
            <a:endParaRPr lang="en-US" sz="1600" dirty="0">
              <a:solidFill>
                <a:prstClr val="black"/>
              </a:solidFill>
              <a:latin typeface="Calibri" panose="020F0502020204030204" pitchFamily="34" charset="0"/>
              <a:cs typeface="Calibri" panose="020F0502020204030204" pitchFamily="34" charset="0"/>
            </a:endParaRP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Regulatory Adherence</a:t>
            </a:r>
            <a:endParaRPr lang="en-US" sz="1600" dirty="0">
              <a:solidFill>
                <a:srgbClr val="313131"/>
              </a:solidFill>
              <a:latin typeface="Calibri" panose="020F0502020204030204" pitchFamily="34" charset="0"/>
              <a:ea typeface="Open Sans Light"/>
              <a:cs typeface="Calibri" panose="020F0502020204030204" pitchFamily="34" charset="0"/>
            </a:endParaRP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Audit Preparedness</a:t>
            </a:r>
          </a:p>
        </p:txBody>
      </p:sp>
      <p:sp>
        <p:nvSpPr>
          <p:cNvPr id="44" name="TextBox 43">
            <a:extLst>
              <a:ext uri="{FF2B5EF4-FFF2-40B4-BE49-F238E27FC236}">
                <a16:creationId xmlns:a16="http://schemas.microsoft.com/office/drawing/2014/main" id="{39D447A0-2BEB-435D-6004-449D03B97E3B}"/>
              </a:ext>
            </a:extLst>
          </p:cNvPr>
          <p:cNvSpPr txBox="1"/>
          <p:nvPr/>
        </p:nvSpPr>
        <p:spPr>
          <a:xfrm>
            <a:off x="8880873" y="2977907"/>
            <a:ext cx="2323748" cy="2908489"/>
          </a:xfrm>
          <a:prstGeom prst="rect">
            <a:avLst/>
          </a:prstGeom>
          <a:noFill/>
        </p:spPr>
        <p:txBody>
          <a:bodyPr wrap="square" lIns="0" tIns="0" rIns="0" bIns="0" rtlCol="0" anchor="t">
            <a:spAutoFit/>
          </a:bodyPr>
          <a:lstStyle/>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Financial Reconciliation</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cs typeface="Calibri" panose="020F0502020204030204" pitchFamily="34" charset="0"/>
              </a:rPr>
              <a:t>Technical Reporting</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Record Retention</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Audit Readiness</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Equipment and Asset Management</a:t>
            </a:r>
          </a:p>
          <a:p>
            <a:pPr marL="203200" indent="-203200">
              <a:spcBef>
                <a:spcPts val="600"/>
              </a:spcBef>
              <a:spcAft>
                <a:spcPts val="1200"/>
              </a:spcAft>
              <a:buSzPct val="100000"/>
              <a:buFont typeface="Arial"/>
              <a:buChar char="•"/>
            </a:pPr>
            <a:r>
              <a:rPr lang="en-US" sz="1600" dirty="0">
                <a:solidFill>
                  <a:srgbClr val="313131"/>
                </a:solidFill>
                <a:latin typeface="Calibri" panose="020F0502020204030204" pitchFamily="34" charset="0"/>
                <a:ea typeface="Open Sans Light"/>
                <a:cs typeface="Calibri" panose="020F0502020204030204" pitchFamily="34" charset="0"/>
              </a:rPr>
              <a:t>Personnel Transition</a:t>
            </a:r>
          </a:p>
        </p:txBody>
      </p:sp>
    </p:spTree>
    <p:extLst>
      <p:ext uri="{BB962C8B-B14F-4D97-AF65-F5344CB8AC3E}">
        <p14:creationId xmlns:p14="http://schemas.microsoft.com/office/powerpoint/2010/main" val="220807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20799" y="3232750"/>
            <a:ext cx="5332509"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tx1"/>
                </a:solidFill>
              </a:rPr>
              <a:t>Managing Compliance and Regulatory Changes</a:t>
            </a:r>
            <a:endParaRPr lang="en-US" sz="4000" dirty="0"/>
          </a:p>
        </p:txBody>
      </p:sp>
    </p:spTree>
    <p:extLst>
      <p:ext uri="{BB962C8B-B14F-4D97-AF65-F5344CB8AC3E}">
        <p14:creationId xmlns:p14="http://schemas.microsoft.com/office/powerpoint/2010/main" val="253807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6D7F5A-BBD6-4014-8E28-3B22FD4A13CD}"/>
              </a:ext>
            </a:extLst>
          </p:cNvPr>
          <p:cNvSpPr/>
          <p:nvPr/>
        </p:nvSpPr>
        <p:spPr>
          <a:xfrm>
            <a:off x="10456923" y="5817683"/>
            <a:ext cx="1508336" cy="917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179635"/>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Compliance and Regulatory Landscape</a:t>
            </a:r>
          </a:p>
        </p:txBody>
      </p:sp>
      <p:sp>
        <p:nvSpPr>
          <p:cNvPr id="3" name="Content Placeholder 3">
            <a:extLst>
              <a:ext uri="{FF2B5EF4-FFF2-40B4-BE49-F238E27FC236}">
                <a16:creationId xmlns:a16="http://schemas.microsoft.com/office/drawing/2014/main" id="{285FEA22-F748-8F54-9428-F5B5D9845C8F}"/>
              </a:ext>
            </a:extLst>
          </p:cNvPr>
          <p:cNvSpPr txBox="1">
            <a:spLocks/>
          </p:cNvSpPr>
          <p:nvPr/>
        </p:nvSpPr>
        <p:spPr>
          <a:xfrm>
            <a:off x="402281" y="1613274"/>
            <a:ext cx="10871462" cy="324850"/>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Calibri" panose="020F0502020204030204" pitchFamily="34" charset="0"/>
                <a:cs typeface="Calibri" panose="020F0502020204030204" pitchFamily="34" charset="0"/>
              </a:rPr>
              <a:t>As the compliance and regulatory landscape governing research administration continues to evolve, research administration offices will need to respond to changes in requirements to mitigate financial, compliance and reputational risk.</a:t>
            </a:r>
          </a:p>
        </p:txBody>
      </p:sp>
      <p:sp>
        <p:nvSpPr>
          <p:cNvPr id="26" name="Rectangle 25">
            <a:extLst>
              <a:ext uri="{FF2B5EF4-FFF2-40B4-BE49-F238E27FC236}">
                <a16:creationId xmlns:a16="http://schemas.microsoft.com/office/drawing/2014/main" id="{89D5CC8D-E7D3-F804-06AC-291D5FF5EA05}"/>
              </a:ext>
            </a:extLst>
          </p:cNvPr>
          <p:cNvSpPr/>
          <p:nvPr/>
        </p:nvSpPr>
        <p:spPr bwMode="gray">
          <a:xfrm>
            <a:off x="507494" y="2381937"/>
            <a:ext cx="10871462" cy="3762815"/>
          </a:xfrm>
          <a:prstGeom prst="rect">
            <a:avLst/>
          </a:prstGeom>
          <a:noFill/>
          <a:ln w="19050" algn="ctr">
            <a:solidFill>
              <a:srgbClr val="62B5E5"/>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D3AB62C-277F-4EC2-9B57-B813E8BC7152}"/>
              </a:ext>
            </a:extLst>
          </p:cNvPr>
          <p:cNvSpPr txBox="1"/>
          <p:nvPr/>
        </p:nvSpPr>
        <p:spPr>
          <a:xfrm>
            <a:off x="4534526" y="2243437"/>
            <a:ext cx="2517319" cy="276999"/>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800" b="1" i="0" u="none" strike="noStrike" kern="0" cap="none" spc="0" normalizeH="0" baseline="0" noProof="0" dirty="0">
                <a:ln>
                  <a:noFill/>
                </a:ln>
                <a:solidFill>
                  <a:srgbClr val="62B5E5"/>
                </a:solidFill>
                <a:effectLst/>
                <a:uLnTx/>
                <a:uFillTx/>
                <a:latin typeface="Calibri" panose="020F0502020204030204" pitchFamily="34" charset="0"/>
                <a:ea typeface="Open Sans" panose="020B0606030504020204" pitchFamily="34" charset="0"/>
                <a:cs typeface="Calibri" panose="020F0502020204030204" pitchFamily="34" charset="0"/>
              </a:rPr>
              <a:t>CONSIDERATIONS</a:t>
            </a:r>
          </a:p>
        </p:txBody>
      </p:sp>
      <p:grpSp>
        <p:nvGrpSpPr>
          <p:cNvPr id="28" name="Group 27">
            <a:extLst>
              <a:ext uri="{FF2B5EF4-FFF2-40B4-BE49-F238E27FC236}">
                <a16:creationId xmlns:a16="http://schemas.microsoft.com/office/drawing/2014/main" id="{147043EF-42D4-58D2-EF49-BB33575D66A5}"/>
              </a:ext>
            </a:extLst>
          </p:cNvPr>
          <p:cNvGrpSpPr/>
          <p:nvPr/>
        </p:nvGrpSpPr>
        <p:grpSpPr>
          <a:xfrm>
            <a:off x="721897" y="3234664"/>
            <a:ext cx="1497330" cy="2106461"/>
            <a:chOff x="1086762" y="2458979"/>
            <a:chExt cx="1497330" cy="2106461"/>
          </a:xfrm>
        </p:grpSpPr>
        <p:sp>
          <p:nvSpPr>
            <p:cNvPr id="29" name="Oval 28">
              <a:extLst>
                <a:ext uri="{FF2B5EF4-FFF2-40B4-BE49-F238E27FC236}">
                  <a16:creationId xmlns:a16="http://schemas.microsoft.com/office/drawing/2014/main" id="{7B55046D-28AB-9C9C-317F-6E47FD080284}"/>
                </a:ext>
              </a:extLst>
            </p:cNvPr>
            <p:cNvSpPr/>
            <p:nvPr/>
          </p:nvSpPr>
          <p:spPr bwMode="gray">
            <a:xfrm>
              <a:off x="1378227" y="2458979"/>
              <a:ext cx="914400" cy="914400"/>
            </a:xfrm>
            <a:prstGeom prst="ellipse">
              <a:avLst/>
            </a:prstGeom>
            <a:solidFill>
              <a:srgbClr val="62B5E5"/>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30" name="Graphic 29" descr="Move with solid fill">
              <a:extLst>
                <a:ext uri="{FF2B5EF4-FFF2-40B4-BE49-F238E27FC236}">
                  <a16:creationId xmlns:a16="http://schemas.microsoft.com/office/drawing/2014/main" id="{D82C34C5-66B3-6A6F-31DA-30C4DB8C3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3947" y="2504699"/>
              <a:ext cx="822960" cy="822960"/>
            </a:xfrm>
            <a:prstGeom prst="rect">
              <a:avLst/>
            </a:prstGeom>
          </p:spPr>
        </p:pic>
        <p:sp>
          <p:nvSpPr>
            <p:cNvPr id="31" name="TextBox 30">
              <a:extLst>
                <a:ext uri="{FF2B5EF4-FFF2-40B4-BE49-F238E27FC236}">
                  <a16:creationId xmlns:a16="http://schemas.microsoft.com/office/drawing/2014/main" id="{73635230-02A4-9300-7A7D-45276426FD2C}"/>
                </a:ext>
              </a:extLst>
            </p:cNvPr>
            <p:cNvSpPr txBox="1"/>
            <p:nvPr/>
          </p:nvSpPr>
          <p:spPr>
            <a:xfrm>
              <a:off x="1086762" y="3734443"/>
              <a:ext cx="1497330" cy="83099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rPr>
                <a:t>Evolving Regulatory Climate</a:t>
              </a:r>
            </a:p>
          </p:txBody>
        </p:sp>
      </p:grpSp>
      <p:grpSp>
        <p:nvGrpSpPr>
          <p:cNvPr id="32" name="Group 31">
            <a:extLst>
              <a:ext uri="{FF2B5EF4-FFF2-40B4-BE49-F238E27FC236}">
                <a16:creationId xmlns:a16="http://schemas.microsoft.com/office/drawing/2014/main" id="{6913E94F-42A2-1387-0A66-F017BD0B69BB}"/>
              </a:ext>
            </a:extLst>
          </p:cNvPr>
          <p:cNvGrpSpPr/>
          <p:nvPr/>
        </p:nvGrpSpPr>
        <p:grpSpPr>
          <a:xfrm>
            <a:off x="2957911" y="3234664"/>
            <a:ext cx="1497330" cy="2383460"/>
            <a:chOff x="3829962" y="2458979"/>
            <a:chExt cx="1497330" cy="2383460"/>
          </a:xfrm>
        </p:grpSpPr>
        <p:sp>
          <p:nvSpPr>
            <p:cNvPr id="33" name="Oval 32">
              <a:extLst>
                <a:ext uri="{FF2B5EF4-FFF2-40B4-BE49-F238E27FC236}">
                  <a16:creationId xmlns:a16="http://schemas.microsoft.com/office/drawing/2014/main" id="{F1F2FC1F-EAEB-CBE6-722E-18AA654C5AF7}"/>
                </a:ext>
              </a:extLst>
            </p:cNvPr>
            <p:cNvSpPr/>
            <p:nvPr/>
          </p:nvSpPr>
          <p:spPr bwMode="gray">
            <a:xfrm>
              <a:off x="4143514" y="2458979"/>
              <a:ext cx="914400" cy="914400"/>
            </a:xfrm>
            <a:prstGeom prst="ellipse">
              <a:avLst/>
            </a:prstGeom>
            <a:solidFill>
              <a:srgbClr val="62B5E5"/>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45" name="Graphic 44" descr="Clipboard Mixed with solid fill">
              <a:extLst>
                <a:ext uri="{FF2B5EF4-FFF2-40B4-BE49-F238E27FC236}">
                  <a16:creationId xmlns:a16="http://schemas.microsoft.com/office/drawing/2014/main" id="{C09FF3DF-02A5-B310-B044-C516FB546A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4954" y="2535268"/>
              <a:ext cx="731520" cy="731520"/>
            </a:xfrm>
            <a:prstGeom prst="rect">
              <a:avLst/>
            </a:prstGeom>
          </p:spPr>
        </p:pic>
        <p:sp>
          <p:nvSpPr>
            <p:cNvPr id="46" name="TextBox 45">
              <a:extLst>
                <a:ext uri="{FF2B5EF4-FFF2-40B4-BE49-F238E27FC236}">
                  <a16:creationId xmlns:a16="http://schemas.microsoft.com/office/drawing/2014/main" id="{C17AF796-22C4-C9E0-0A92-C1AAB32CA1F7}"/>
                </a:ext>
              </a:extLst>
            </p:cNvPr>
            <p:cNvSpPr txBox="1"/>
            <p:nvPr/>
          </p:nvSpPr>
          <p:spPr>
            <a:xfrm>
              <a:off x="3829962" y="3734443"/>
              <a:ext cx="1497330" cy="110799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rPr>
                <a:t>Increased Scrutiny and Compliance Requirements</a:t>
              </a:r>
            </a:p>
          </p:txBody>
        </p:sp>
      </p:grpSp>
      <p:grpSp>
        <p:nvGrpSpPr>
          <p:cNvPr id="47" name="Group 46">
            <a:extLst>
              <a:ext uri="{FF2B5EF4-FFF2-40B4-BE49-F238E27FC236}">
                <a16:creationId xmlns:a16="http://schemas.microsoft.com/office/drawing/2014/main" id="{386CCAA8-5280-7DF5-3BEF-B6F2EEE1AD0C}"/>
              </a:ext>
            </a:extLst>
          </p:cNvPr>
          <p:cNvGrpSpPr/>
          <p:nvPr/>
        </p:nvGrpSpPr>
        <p:grpSpPr>
          <a:xfrm>
            <a:off x="5193925" y="3234664"/>
            <a:ext cx="1497330" cy="1829462"/>
            <a:chOff x="6618882" y="2458979"/>
            <a:chExt cx="1497330" cy="1829462"/>
          </a:xfrm>
        </p:grpSpPr>
        <p:sp>
          <p:nvSpPr>
            <p:cNvPr id="48" name="Oval 47">
              <a:extLst>
                <a:ext uri="{FF2B5EF4-FFF2-40B4-BE49-F238E27FC236}">
                  <a16:creationId xmlns:a16="http://schemas.microsoft.com/office/drawing/2014/main" id="{90270158-4F6E-EA4A-F7B2-AAA11C66B56F}"/>
                </a:ext>
              </a:extLst>
            </p:cNvPr>
            <p:cNvSpPr/>
            <p:nvPr/>
          </p:nvSpPr>
          <p:spPr bwMode="gray">
            <a:xfrm>
              <a:off x="6908801" y="2458979"/>
              <a:ext cx="914400" cy="914400"/>
            </a:xfrm>
            <a:prstGeom prst="ellipse">
              <a:avLst/>
            </a:prstGeom>
            <a:solidFill>
              <a:srgbClr val="62B5E5"/>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49" name="Graphic 48" descr="Folder Search with solid fill">
              <a:extLst>
                <a:ext uri="{FF2B5EF4-FFF2-40B4-BE49-F238E27FC236}">
                  <a16:creationId xmlns:a16="http://schemas.microsoft.com/office/drawing/2014/main" id="{E52FB5CE-E2BE-7E59-DE21-F0EC872BF6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54521" y="2519315"/>
              <a:ext cx="822960" cy="822960"/>
            </a:xfrm>
            <a:prstGeom prst="rect">
              <a:avLst/>
            </a:prstGeom>
          </p:spPr>
        </p:pic>
        <p:sp>
          <p:nvSpPr>
            <p:cNvPr id="50" name="TextBox 49">
              <a:extLst>
                <a:ext uri="{FF2B5EF4-FFF2-40B4-BE49-F238E27FC236}">
                  <a16:creationId xmlns:a16="http://schemas.microsoft.com/office/drawing/2014/main" id="{001C88E5-AD36-820E-1C4F-1E2751541976}"/>
                </a:ext>
              </a:extLst>
            </p:cNvPr>
            <p:cNvSpPr txBox="1"/>
            <p:nvPr/>
          </p:nvSpPr>
          <p:spPr>
            <a:xfrm>
              <a:off x="6618882" y="3734443"/>
              <a:ext cx="149733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rPr>
                <a:t>Data Security and Privacy</a:t>
              </a:r>
            </a:p>
          </p:txBody>
        </p:sp>
      </p:grpSp>
      <p:grpSp>
        <p:nvGrpSpPr>
          <p:cNvPr id="51" name="Group 50">
            <a:extLst>
              <a:ext uri="{FF2B5EF4-FFF2-40B4-BE49-F238E27FC236}">
                <a16:creationId xmlns:a16="http://schemas.microsoft.com/office/drawing/2014/main" id="{E01E5301-50A1-7B88-C7C7-3299E4F94E3F}"/>
              </a:ext>
            </a:extLst>
          </p:cNvPr>
          <p:cNvGrpSpPr/>
          <p:nvPr/>
        </p:nvGrpSpPr>
        <p:grpSpPr>
          <a:xfrm>
            <a:off x="7429939" y="3234664"/>
            <a:ext cx="1497330" cy="2106461"/>
            <a:chOff x="9384942" y="2458979"/>
            <a:chExt cx="1497330" cy="2106461"/>
          </a:xfrm>
        </p:grpSpPr>
        <p:sp>
          <p:nvSpPr>
            <p:cNvPr id="52" name="Oval 51">
              <a:extLst>
                <a:ext uri="{FF2B5EF4-FFF2-40B4-BE49-F238E27FC236}">
                  <a16:creationId xmlns:a16="http://schemas.microsoft.com/office/drawing/2014/main" id="{0E329195-2DE2-514B-24B0-BC2CF254D603}"/>
                </a:ext>
              </a:extLst>
            </p:cNvPr>
            <p:cNvSpPr/>
            <p:nvPr/>
          </p:nvSpPr>
          <p:spPr bwMode="gray">
            <a:xfrm>
              <a:off x="9674087" y="2458979"/>
              <a:ext cx="914400" cy="914400"/>
            </a:xfrm>
            <a:prstGeom prst="ellipse">
              <a:avLst/>
            </a:prstGeom>
            <a:solidFill>
              <a:srgbClr val="62B5E5"/>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pic>
          <p:nvPicPr>
            <p:cNvPr id="53" name="Graphic 52" descr="Completed with solid fill">
              <a:extLst>
                <a:ext uri="{FF2B5EF4-FFF2-40B4-BE49-F238E27FC236}">
                  <a16:creationId xmlns:a16="http://schemas.microsoft.com/office/drawing/2014/main" id="{96B92093-0DAD-54F1-C1BF-FFD8E67B8B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19807" y="2535268"/>
              <a:ext cx="822960" cy="822960"/>
            </a:xfrm>
            <a:prstGeom prst="rect">
              <a:avLst/>
            </a:prstGeom>
          </p:spPr>
        </p:pic>
        <p:sp>
          <p:nvSpPr>
            <p:cNvPr id="54" name="TextBox 53">
              <a:extLst>
                <a:ext uri="{FF2B5EF4-FFF2-40B4-BE49-F238E27FC236}">
                  <a16:creationId xmlns:a16="http://schemas.microsoft.com/office/drawing/2014/main" id="{62A05DEF-A4C1-B051-1B62-21F4E0E133F4}"/>
                </a:ext>
              </a:extLst>
            </p:cNvPr>
            <p:cNvSpPr txBox="1"/>
            <p:nvPr/>
          </p:nvSpPr>
          <p:spPr>
            <a:xfrm>
              <a:off x="9384942" y="3734443"/>
              <a:ext cx="1497330" cy="83099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rPr>
                <a:t>Transparency and Accountability</a:t>
              </a:r>
            </a:p>
          </p:txBody>
        </p:sp>
      </p:grpSp>
      <p:grpSp>
        <p:nvGrpSpPr>
          <p:cNvPr id="55" name="Group 54">
            <a:extLst>
              <a:ext uri="{FF2B5EF4-FFF2-40B4-BE49-F238E27FC236}">
                <a16:creationId xmlns:a16="http://schemas.microsoft.com/office/drawing/2014/main" id="{F617DCD0-59F5-B6D0-B9D4-5D21245F06A8}"/>
              </a:ext>
            </a:extLst>
          </p:cNvPr>
          <p:cNvGrpSpPr/>
          <p:nvPr/>
        </p:nvGrpSpPr>
        <p:grpSpPr>
          <a:xfrm>
            <a:off x="9665953" y="3234664"/>
            <a:ext cx="1497330" cy="1829462"/>
            <a:chOff x="8779233" y="2458979"/>
            <a:chExt cx="1497330" cy="1829462"/>
          </a:xfrm>
        </p:grpSpPr>
        <p:sp>
          <p:nvSpPr>
            <p:cNvPr id="56" name="Oval 55">
              <a:extLst>
                <a:ext uri="{FF2B5EF4-FFF2-40B4-BE49-F238E27FC236}">
                  <a16:creationId xmlns:a16="http://schemas.microsoft.com/office/drawing/2014/main" id="{DD4CFE18-1020-16AA-D6CE-702FCB007878}"/>
                </a:ext>
              </a:extLst>
            </p:cNvPr>
            <p:cNvSpPr/>
            <p:nvPr/>
          </p:nvSpPr>
          <p:spPr bwMode="gray">
            <a:xfrm>
              <a:off x="9068378" y="2458979"/>
              <a:ext cx="914400" cy="914400"/>
            </a:xfrm>
            <a:prstGeom prst="ellipse">
              <a:avLst/>
            </a:prstGeom>
            <a:solidFill>
              <a:srgbClr val="62B5E5"/>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FBC768B2-23D7-2772-8BC4-AFF62D703775}"/>
                </a:ext>
              </a:extLst>
            </p:cNvPr>
            <p:cNvSpPr txBox="1"/>
            <p:nvPr/>
          </p:nvSpPr>
          <p:spPr>
            <a:xfrm>
              <a:off x="8779233" y="3734443"/>
              <a:ext cx="1497330"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srgbClr val="313131"/>
                  </a:solidFill>
                  <a:effectLst/>
                  <a:uLnTx/>
                  <a:uFillTx/>
                  <a:latin typeface="Calibri" panose="020F0502020204030204" pitchFamily="34" charset="0"/>
                  <a:cs typeface="Calibri" panose="020F0502020204030204" pitchFamily="34" charset="0"/>
                </a:rPr>
                <a:t>Adaptation and Training</a:t>
              </a:r>
            </a:p>
          </p:txBody>
        </p:sp>
        <p:pic>
          <p:nvPicPr>
            <p:cNvPr id="58" name="Graphic 57" descr="Teacher with solid fill">
              <a:extLst>
                <a:ext uri="{FF2B5EF4-FFF2-40B4-BE49-F238E27FC236}">
                  <a16:creationId xmlns:a16="http://schemas.microsoft.com/office/drawing/2014/main" id="{08625010-714B-A1F0-8CCE-3BDF3C0ADE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59818" y="2565035"/>
              <a:ext cx="731520" cy="731520"/>
            </a:xfrm>
            <a:prstGeom prst="rect">
              <a:avLst/>
            </a:prstGeom>
          </p:spPr>
        </p:pic>
      </p:grpSp>
    </p:spTree>
    <p:extLst>
      <p:ext uri="{BB962C8B-B14F-4D97-AF65-F5344CB8AC3E}">
        <p14:creationId xmlns:p14="http://schemas.microsoft.com/office/powerpoint/2010/main" val="123979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57ED22-795F-2A02-1FDB-3B4812C5F9CE}"/>
              </a:ext>
            </a:extLst>
          </p:cNvPr>
          <p:cNvSpPr/>
          <p:nvPr/>
        </p:nvSpPr>
        <p:spPr>
          <a:xfrm>
            <a:off x="10456923" y="5817683"/>
            <a:ext cx="1508336" cy="917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201937"/>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Managing Compliance and Regulatory Changes | Pre-Award</a:t>
            </a:r>
          </a:p>
        </p:txBody>
      </p:sp>
      <p:sp>
        <p:nvSpPr>
          <p:cNvPr id="3" name="Content Placeholder 3">
            <a:extLst>
              <a:ext uri="{FF2B5EF4-FFF2-40B4-BE49-F238E27FC236}">
                <a16:creationId xmlns:a16="http://schemas.microsoft.com/office/drawing/2014/main" id="{285FEA22-F748-8F54-9428-F5B5D9845C8F}"/>
              </a:ext>
            </a:extLst>
          </p:cNvPr>
          <p:cNvSpPr txBox="1">
            <a:spLocks/>
          </p:cNvSpPr>
          <p:nvPr/>
        </p:nvSpPr>
        <p:spPr>
          <a:xfrm>
            <a:off x="402281" y="1613274"/>
            <a:ext cx="10871462" cy="324850"/>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Calibri" panose="020F0502020204030204" pitchFamily="34" charset="0"/>
                <a:cs typeface="Calibri" panose="020F0502020204030204" pitchFamily="34" charset="0"/>
              </a:rPr>
              <a:t>Research administrators must respond to these key changes in the pre-award regulatory landscape.</a:t>
            </a:r>
          </a:p>
        </p:txBody>
      </p:sp>
      <p:sp>
        <p:nvSpPr>
          <p:cNvPr id="4" name="Rectangle 3">
            <a:extLst>
              <a:ext uri="{FF2B5EF4-FFF2-40B4-BE49-F238E27FC236}">
                <a16:creationId xmlns:a16="http://schemas.microsoft.com/office/drawing/2014/main" id="{5AA94AF1-3B8C-95FF-E436-01B9032CDBB6}"/>
              </a:ext>
            </a:extLst>
          </p:cNvPr>
          <p:cNvSpPr/>
          <p:nvPr/>
        </p:nvSpPr>
        <p:spPr bwMode="gray">
          <a:xfrm>
            <a:off x="410861" y="2252543"/>
            <a:ext cx="2779617" cy="814668"/>
          </a:xfrm>
          <a:prstGeom prst="rect">
            <a:avLst/>
          </a:prstGeom>
          <a:solidFill>
            <a:srgbClr val="012169"/>
          </a:solidFill>
          <a:ln w="19050" algn="ctr">
            <a:solidFill>
              <a:srgbClr val="012169"/>
            </a:solid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Open Sans" panose="020B0606030504020204" pitchFamily="34" charset="0"/>
                <a:cs typeface="Calibri" panose="020F0502020204030204" pitchFamily="34" charset="0"/>
              </a:rPr>
              <a:t>Uniform Guidance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Open Sans" panose="020B0606030504020204" pitchFamily="34" charset="0"/>
                <a:cs typeface="Calibri" panose="020F0502020204030204" pitchFamily="34" charset="0"/>
              </a:rPr>
              <a:t>(2 CFR 200) 2024 Revisions</a:t>
            </a:r>
          </a:p>
        </p:txBody>
      </p:sp>
      <p:sp>
        <p:nvSpPr>
          <p:cNvPr id="5" name="Rectangle 4">
            <a:extLst>
              <a:ext uri="{FF2B5EF4-FFF2-40B4-BE49-F238E27FC236}">
                <a16:creationId xmlns:a16="http://schemas.microsoft.com/office/drawing/2014/main" id="{27B8B40B-D608-CA6F-87BD-28FDEBB2E62C}"/>
              </a:ext>
            </a:extLst>
          </p:cNvPr>
          <p:cNvSpPr/>
          <p:nvPr/>
        </p:nvSpPr>
        <p:spPr bwMode="gray">
          <a:xfrm>
            <a:off x="3246120" y="2252543"/>
            <a:ext cx="8148021" cy="814668"/>
          </a:xfrm>
          <a:prstGeom prst="rect">
            <a:avLst/>
          </a:prstGeom>
          <a:solidFill>
            <a:sysClr val="window" lastClr="FFFFFF"/>
          </a:solidFill>
          <a:ln w="19050" algn="ctr">
            <a:solidFill>
              <a:srgbClr val="012169"/>
            </a:solidFill>
            <a:miter lim="800000"/>
            <a:headEnd/>
            <a:tailEnd/>
          </a:ln>
        </p:spPr>
        <p:txBody>
          <a:bodyPr wrap="square" lIns="274320" tIns="88900" rIns="88900" bIns="88900"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Increased emphasis on performance outcomes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Updates to procurement standards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Clarifications on allowable Costs</a:t>
            </a:r>
          </a:p>
        </p:txBody>
      </p:sp>
      <p:sp>
        <p:nvSpPr>
          <p:cNvPr id="6" name="Rectangle 5">
            <a:extLst>
              <a:ext uri="{FF2B5EF4-FFF2-40B4-BE49-F238E27FC236}">
                <a16:creationId xmlns:a16="http://schemas.microsoft.com/office/drawing/2014/main" id="{C8A61277-AC9B-0A0A-252C-A17FBCF04F71}"/>
              </a:ext>
            </a:extLst>
          </p:cNvPr>
          <p:cNvSpPr/>
          <p:nvPr/>
        </p:nvSpPr>
        <p:spPr bwMode="gray">
          <a:xfrm>
            <a:off x="410861" y="3278551"/>
            <a:ext cx="2779617" cy="814668"/>
          </a:xfrm>
          <a:prstGeom prst="rect">
            <a:avLst/>
          </a:prstGeom>
          <a:solidFill>
            <a:srgbClr val="012169"/>
          </a:solidFill>
          <a:ln w="19050" algn="ctr">
            <a:solidFill>
              <a:srgbClr val="012169"/>
            </a:solid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Open Sans" panose="020B0606030504020204" pitchFamily="34" charset="0"/>
                <a:cs typeface="Calibri" panose="020F0502020204030204" pitchFamily="34" charset="0"/>
              </a:rPr>
              <a:t>National Institutes of Health (NIH) Data Management and Sharing Policy</a:t>
            </a:r>
          </a:p>
        </p:txBody>
      </p:sp>
      <p:sp>
        <p:nvSpPr>
          <p:cNvPr id="7" name="Rectangle 6">
            <a:extLst>
              <a:ext uri="{FF2B5EF4-FFF2-40B4-BE49-F238E27FC236}">
                <a16:creationId xmlns:a16="http://schemas.microsoft.com/office/drawing/2014/main" id="{918C5B51-34B5-EB83-DB45-3E395A79BB6C}"/>
              </a:ext>
            </a:extLst>
          </p:cNvPr>
          <p:cNvSpPr/>
          <p:nvPr/>
        </p:nvSpPr>
        <p:spPr bwMode="gray">
          <a:xfrm>
            <a:off x="3246121" y="3278551"/>
            <a:ext cx="8148021" cy="814668"/>
          </a:xfrm>
          <a:prstGeom prst="rect">
            <a:avLst/>
          </a:prstGeom>
          <a:solidFill>
            <a:sysClr val="window" lastClr="FFFFFF"/>
          </a:solidFill>
          <a:ln w="19050" algn="ctr">
            <a:solidFill>
              <a:srgbClr val="012169"/>
            </a:solidFill>
            <a:miter lim="800000"/>
            <a:headEnd/>
            <a:tailEnd/>
          </a:ln>
        </p:spPr>
        <p:txBody>
          <a:bodyPr wrap="square" lIns="274320" tIns="88900" rIns="88900" bIns="88900"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Data Management Plans (DMPs)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Data Sharing in compliance with FAIR principles (Findable, Accessible, Interoperable, Reusable)</a:t>
            </a:r>
          </a:p>
        </p:txBody>
      </p:sp>
      <p:sp>
        <p:nvSpPr>
          <p:cNvPr id="8" name="Rectangle 7">
            <a:extLst>
              <a:ext uri="{FF2B5EF4-FFF2-40B4-BE49-F238E27FC236}">
                <a16:creationId xmlns:a16="http://schemas.microsoft.com/office/drawing/2014/main" id="{2EE96762-5485-6551-B278-A4D797610B70}"/>
              </a:ext>
            </a:extLst>
          </p:cNvPr>
          <p:cNvSpPr/>
          <p:nvPr/>
        </p:nvSpPr>
        <p:spPr bwMode="gray">
          <a:xfrm>
            <a:off x="402281" y="4313525"/>
            <a:ext cx="2779617" cy="905347"/>
          </a:xfrm>
          <a:prstGeom prst="rect">
            <a:avLst/>
          </a:prstGeom>
          <a:solidFill>
            <a:srgbClr val="012169"/>
          </a:solidFill>
          <a:ln w="19050" algn="ctr">
            <a:solidFill>
              <a:srgbClr val="012169"/>
            </a:solid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Open Sans" panose="020B0606030504020204" pitchFamily="34" charset="0"/>
                <a:cs typeface="Calibri" panose="020F0502020204030204" pitchFamily="34" charset="0"/>
              </a:rPr>
              <a:t>National Science Foundation (NSF) Proposal &amp; Award Policies &amp; Procedures Guide (PAPPG)</a:t>
            </a:r>
          </a:p>
        </p:txBody>
      </p:sp>
      <p:sp>
        <p:nvSpPr>
          <p:cNvPr id="9" name="Rectangle 8">
            <a:extLst>
              <a:ext uri="{FF2B5EF4-FFF2-40B4-BE49-F238E27FC236}">
                <a16:creationId xmlns:a16="http://schemas.microsoft.com/office/drawing/2014/main" id="{E7429358-A399-BF70-2AED-2175A70DBC45}"/>
              </a:ext>
            </a:extLst>
          </p:cNvPr>
          <p:cNvSpPr/>
          <p:nvPr/>
        </p:nvSpPr>
        <p:spPr bwMode="gray">
          <a:xfrm>
            <a:off x="3246121" y="4313526"/>
            <a:ext cx="8148021" cy="905346"/>
          </a:xfrm>
          <a:prstGeom prst="rect">
            <a:avLst/>
          </a:prstGeom>
          <a:solidFill>
            <a:sysClr val="window" lastClr="FFFFFF"/>
          </a:solidFill>
          <a:ln w="19050" algn="ctr">
            <a:solidFill>
              <a:srgbClr val="012169"/>
            </a:solidFill>
            <a:miter lim="800000"/>
            <a:headEnd/>
            <a:tailEnd/>
          </a:ln>
        </p:spPr>
        <p:txBody>
          <a:bodyPr wrap="square" lIns="274320" tIns="88900" rIns="88900" bIns="88900"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Disclosure for current and pending support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Inclusion of safe and inclusive work environment plans for off-campus or off-site research </a:t>
            </a:r>
          </a:p>
        </p:txBody>
      </p:sp>
      <p:sp>
        <p:nvSpPr>
          <p:cNvPr id="10" name="Rectangle 9">
            <a:extLst>
              <a:ext uri="{FF2B5EF4-FFF2-40B4-BE49-F238E27FC236}">
                <a16:creationId xmlns:a16="http://schemas.microsoft.com/office/drawing/2014/main" id="{520B4A77-4A6A-434C-7C25-04334CFE693A}"/>
              </a:ext>
            </a:extLst>
          </p:cNvPr>
          <p:cNvSpPr/>
          <p:nvPr/>
        </p:nvSpPr>
        <p:spPr bwMode="gray">
          <a:xfrm>
            <a:off x="402281" y="5411255"/>
            <a:ext cx="2779617" cy="905347"/>
          </a:xfrm>
          <a:prstGeom prst="rect">
            <a:avLst/>
          </a:prstGeom>
          <a:solidFill>
            <a:srgbClr val="012169"/>
          </a:solidFill>
          <a:ln w="19050" algn="ctr">
            <a:solidFill>
              <a:srgbClr val="012169"/>
            </a:solidFill>
            <a:miter lim="800000"/>
            <a:headEnd/>
            <a:tailEnd/>
          </a:ln>
        </p:spPr>
        <p:txBody>
          <a:bodyPr wrap="square" lIns="88900" tIns="88900" rIns="88900" bIns="889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Open Sans" panose="020B0606030504020204" pitchFamily="34" charset="0"/>
                <a:cs typeface="Calibri" panose="020F0502020204030204" pitchFamily="34" charset="0"/>
              </a:rPr>
              <a:t>Department of Defense (DoD) Cybersecurity Maturity Model Certification (CMMC)</a:t>
            </a:r>
          </a:p>
        </p:txBody>
      </p:sp>
      <p:sp>
        <p:nvSpPr>
          <p:cNvPr id="11" name="Rectangle 10">
            <a:extLst>
              <a:ext uri="{FF2B5EF4-FFF2-40B4-BE49-F238E27FC236}">
                <a16:creationId xmlns:a16="http://schemas.microsoft.com/office/drawing/2014/main" id="{EA6BD40F-6D5E-B2EE-03DB-96D57C415777}"/>
              </a:ext>
            </a:extLst>
          </p:cNvPr>
          <p:cNvSpPr/>
          <p:nvPr/>
        </p:nvSpPr>
        <p:spPr bwMode="gray">
          <a:xfrm>
            <a:off x="3246121" y="5411256"/>
            <a:ext cx="8148021" cy="905346"/>
          </a:xfrm>
          <a:prstGeom prst="rect">
            <a:avLst/>
          </a:prstGeom>
          <a:solidFill>
            <a:sysClr val="window" lastClr="FFFFFF"/>
          </a:solidFill>
          <a:ln w="19050" algn="ctr">
            <a:solidFill>
              <a:srgbClr val="012169"/>
            </a:solidFill>
            <a:miter lim="800000"/>
            <a:headEnd/>
            <a:tailEnd/>
          </a:ln>
        </p:spPr>
        <p:txBody>
          <a:bodyPr wrap="square" lIns="274320" tIns="88900" rIns="88900" bIns="88900"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CMMC certification level requirements for proposal eligibility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Cybersecurity measures requirement for proposal submission</a:t>
            </a:r>
          </a:p>
        </p:txBody>
      </p:sp>
    </p:spTree>
    <p:extLst>
      <p:ext uri="{BB962C8B-B14F-4D97-AF65-F5344CB8AC3E}">
        <p14:creationId xmlns:p14="http://schemas.microsoft.com/office/powerpoint/2010/main" val="253844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157333"/>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Managing Compliance and Regulatory Changes | Post-Award</a:t>
            </a:r>
          </a:p>
        </p:txBody>
      </p:sp>
      <p:sp>
        <p:nvSpPr>
          <p:cNvPr id="3" name="Content Placeholder 3">
            <a:extLst>
              <a:ext uri="{FF2B5EF4-FFF2-40B4-BE49-F238E27FC236}">
                <a16:creationId xmlns:a16="http://schemas.microsoft.com/office/drawing/2014/main" id="{285FEA22-F748-8F54-9428-F5B5D9845C8F}"/>
              </a:ext>
            </a:extLst>
          </p:cNvPr>
          <p:cNvSpPr txBox="1">
            <a:spLocks/>
          </p:cNvSpPr>
          <p:nvPr/>
        </p:nvSpPr>
        <p:spPr>
          <a:xfrm>
            <a:off x="402281" y="1624425"/>
            <a:ext cx="10871462" cy="324850"/>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mn-lt"/>
                <a:cs typeface="Calibri Light"/>
              </a:rPr>
              <a:t>Research administrators must respond to these key changes in the post-award regulatory landscape.</a:t>
            </a:r>
          </a:p>
        </p:txBody>
      </p:sp>
      <p:sp>
        <p:nvSpPr>
          <p:cNvPr id="12" name="Rectangle 11">
            <a:extLst>
              <a:ext uri="{FF2B5EF4-FFF2-40B4-BE49-F238E27FC236}">
                <a16:creationId xmlns:a16="http://schemas.microsoft.com/office/drawing/2014/main" id="{B22FFAED-6F76-45E8-4D2E-6C937BFF9EE4}"/>
              </a:ext>
            </a:extLst>
          </p:cNvPr>
          <p:cNvSpPr/>
          <p:nvPr/>
        </p:nvSpPr>
        <p:spPr bwMode="gray">
          <a:xfrm>
            <a:off x="482965" y="2141692"/>
            <a:ext cx="2739737" cy="1918448"/>
          </a:xfrm>
          <a:prstGeom prst="rect">
            <a:avLst/>
          </a:prstGeom>
          <a:solidFill>
            <a:srgbClr val="00116A"/>
          </a:solidFill>
          <a:ln w="19050" algn="ctr">
            <a:solidFill>
              <a:srgbClr val="00116A"/>
            </a:solidFill>
            <a:miter lim="800000"/>
            <a:headEnd/>
            <a:tailEnd/>
          </a:ln>
        </p:spPr>
        <p:txBody>
          <a:bodyPr wrap="square" lIns="88900" tIns="88900" rIns="88900" bIns="88900" rtlCol="0" anchor="ctr"/>
          <a:lstStyle/>
          <a:p>
            <a:r>
              <a:rPr lang="en-US" sz="1400" b="1" dirty="0">
                <a:solidFill>
                  <a:schemeClr val="bg1"/>
                </a:solidFill>
                <a:latin typeface="Calibri" panose="020F0502020204030204" pitchFamily="34" charset="0"/>
                <a:ea typeface="Open Sans" panose="020B0606030504020204" pitchFamily="34" charset="0"/>
                <a:cs typeface="Calibri" panose="020F0502020204030204" pitchFamily="34" charset="0"/>
              </a:rPr>
              <a:t>Uniform Guidance </a:t>
            </a:r>
          </a:p>
          <a:p>
            <a:r>
              <a:rPr lang="en-US" sz="1400" b="1" dirty="0">
                <a:solidFill>
                  <a:schemeClr val="bg1"/>
                </a:solidFill>
                <a:latin typeface="Calibri" panose="020F0502020204030204" pitchFamily="34" charset="0"/>
                <a:ea typeface="Open Sans" panose="020B0606030504020204" pitchFamily="34" charset="0"/>
                <a:cs typeface="Calibri" panose="020F0502020204030204" pitchFamily="34" charset="0"/>
              </a:rPr>
              <a:t>(2 CFR 200) 2024 Revisions</a:t>
            </a:r>
          </a:p>
        </p:txBody>
      </p:sp>
      <p:sp>
        <p:nvSpPr>
          <p:cNvPr id="13" name="Rectangle 12">
            <a:extLst>
              <a:ext uri="{FF2B5EF4-FFF2-40B4-BE49-F238E27FC236}">
                <a16:creationId xmlns:a16="http://schemas.microsoft.com/office/drawing/2014/main" id="{C8A6C231-5A43-5620-EFD3-013A1F1639BB}"/>
              </a:ext>
            </a:extLst>
          </p:cNvPr>
          <p:cNvSpPr/>
          <p:nvPr/>
        </p:nvSpPr>
        <p:spPr bwMode="gray">
          <a:xfrm>
            <a:off x="3326805" y="2141692"/>
            <a:ext cx="8336280" cy="1918448"/>
          </a:xfrm>
          <a:prstGeom prst="rect">
            <a:avLst/>
          </a:prstGeom>
          <a:solidFill>
            <a:schemeClr val="bg1"/>
          </a:solidFill>
          <a:ln w="19050" algn="ctr">
            <a:solidFill>
              <a:srgbClr val="005587"/>
            </a:solidFill>
            <a:miter lim="800000"/>
            <a:headEnd/>
            <a:tailEnd/>
          </a:ln>
        </p:spPr>
        <p:txBody>
          <a:bodyPr wrap="square" lIns="274320" tIns="88900" rIns="88900" bIns="88900" rtlCol="0" anchor="ct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Possible changes to IDC MTDC rates</a:t>
            </a: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Timing based on rate negotiation and award issuance date</a:t>
            </a:r>
            <a:endParaRPr lang="en-US" sz="1400" dirty="0">
              <a:latin typeface="Calibri" panose="020F0502020204030204" pitchFamily="34" charset="0"/>
              <a:ea typeface="Open Sans Light"/>
              <a:cs typeface="Calibri" panose="020F0502020204030204" pitchFamily="34" charset="0"/>
            </a:endParaRPr>
          </a:p>
          <a:p>
            <a:pPr marL="742950" lvl="1" indent="-2857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Adherence to changes in cost principles</a:t>
            </a:r>
            <a:endParaRPr lang="en-US" sz="1600" dirty="0">
              <a:latin typeface="Calibri" panose="020F0502020204030204" pitchFamily="34" charset="0"/>
              <a:ea typeface="Open Sans Light"/>
              <a:cs typeface="Calibri" panose="020F0502020204030204" pitchFamily="34" charset="0"/>
            </a:endParaRP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Computing Devices</a:t>
            </a:r>
            <a:endParaRPr lang="en-US" sz="1400" dirty="0">
              <a:latin typeface="Calibri" panose="020F0502020204030204" pitchFamily="34" charset="0"/>
              <a:ea typeface="Open Sans Light"/>
              <a:cs typeface="Calibri" panose="020F0502020204030204" pitchFamily="34" charset="0"/>
            </a:endParaRP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Administrative and clerical staff salary cost treatment</a:t>
            </a:r>
            <a:endParaRPr lang="en-US" sz="1400" dirty="0">
              <a:latin typeface="Calibri" panose="020F0502020204030204" pitchFamily="34" charset="0"/>
              <a:ea typeface="Open Sans Light"/>
              <a:cs typeface="Calibri" panose="020F0502020204030204" pitchFamily="34" charset="0"/>
            </a:endParaRP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Visa cost allowability </a:t>
            </a:r>
            <a:endParaRPr lang="en-US" sz="1400" dirty="0">
              <a:latin typeface="Calibri" panose="020F0502020204030204" pitchFamily="34" charset="0"/>
              <a:ea typeface="Open Sans Light"/>
              <a:cs typeface="Calibri" panose="020F0502020204030204" pitchFamily="34" charset="0"/>
            </a:endParaRP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Timing for direct charging publication and printing cost </a:t>
            </a:r>
            <a:endParaRPr lang="en-US" sz="1400" dirty="0">
              <a:latin typeface="Calibri" panose="020F0502020204030204" pitchFamily="34" charset="0"/>
              <a:ea typeface="Open Sans Light"/>
              <a:cs typeface="Calibri" panose="020F0502020204030204" pitchFamily="34" charset="0"/>
            </a:endParaRPr>
          </a:p>
        </p:txBody>
      </p:sp>
      <p:sp>
        <p:nvSpPr>
          <p:cNvPr id="14" name="Rectangle 13">
            <a:extLst>
              <a:ext uri="{FF2B5EF4-FFF2-40B4-BE49-F238E27FC236}">
                <a16:creationId xmlns:a16="http://schemas.microsoft.com/office/drawing/2014/main" id="{193CCEF1-7CF7-3D12-F9E8-7B02990C687B}"/>
              </a:ext>
            </a:extLst>
          </p:cNvPr>
          <p:cNvSpPr/>
          <p:nvPr/>
        </p:nvSpPr>
        <p:spPr bwMode="gray">
          <a:xfrm>
            <a:off x="474385" y="4162112"/>
            <a:ext cx="2739737" cy="920003"/>
          </a:xfrm>
          <a:prstGeom prst="rect">
            <a:avLst/>
          </a:prstGeom>
          <a:solidFill>
            <a:srgbClr val="00116A"/>
          </a:solidFill>
          <a:ln w="19050" algn="ctr">
            <a:solidFill>
              <a:srgbClr val="00116A"/>
            </a:solidFill>
            <a:miter lim="800000"/>
            <a:headEnd/>
            <a:tailEnd/>
          </a:ln>
        </p:spPr>
        <p:txBody>
          <a:bodyPr wrap="square" lIns="88900" tIns="88900" rIns="88900" bIns="88900" rtlCol="0" anchor="ctr"/>
          <a:lstStyle/>
          <a:p>
            <a:r>
              <a:rPr lang="en-US" sz="1400" b="1" dirty="0">
                <a:solidFill>
                  <a:schemeClr val="bg1"/>
                </a:solidFill>
                <a:latin typeface="Calibri" panose="020F0502020204030204" pitchFamily="34" charset="0"/>
                <a:ea typeface="Open Sans" panose="020B0606030504020204" pitchFamily="34" charset="0"/>
                <a:cs typeface="Calibri" panose="020F0502020204030204" pitchFamily="34" charset="0"/>
              </a:rPr>
              <a:t>Federal Funding Accountability and Transparency Act (FFATA) Updates</a:t>
            </a:r>
          </a:p>
        </p:txBody>
      </p:sp>
      <p:sp>
        <p:nvSpPr>
          <p:cNvPr id="15" name="Rectangle 14">
            <a:extLst>
              <a:ext uri="{FF2B5EF4-FFF2-40B4-BE49-F238E27FC236}">
                <a16:creationId xmlns:a16="http://schemas.microsoft.com/office/drawing/2014/main" id="{5D313D5D-7E59-A14B-7A68-AD615AF83C21}"/>
              </a:ext>
            </a:extLst>
          </p:cNvPr>
          <p:cNvSpPr/>
          <p:nvPr/>
        </p:nvSpPr>
        <p:spPr bwMode="gray">
          <a:xfrm>
            <a:off x="3318225" y="4162112"/>
            <a:ext cx="8336280" cy="920003"/>
          </a:xfrm>
          <a:prstGeom prst="rect">
            <a:avLst/>
          </a:prstGeom>
          <a:solidFill>
            <a:schemeClr val="bg1"/>
          </a:solidFill>
          <a:ln w="19050" algn="ctr">
            <a:solidFill>
              <a:srgbClr val="005587"/>
            </a:solidFill>
            <a:miter lim="800000"/>
            <a:headEnd/>
            <a:tailEnd/>
          </a:ln>
        </p:spPr>
        <p:txBody>
          <a:bodyPr wrap="square" lIns="274320" tIns="88900" rIns="88900" bIns="88900" rtlCol="0" anchor="ct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Timely and accurate reporting of subaward and executive compensation</a:t>
            </a:r>
          </a:p>
        </p:txBody>
      </p:sp>
      <p:sp>
        <p:nvSpPr>
          <p:cNvPr id="16" name="Rectangle 15">
            <a:extLst>
              <a:ext uri="{FF2B5EF4-FFF2-40B4-BE49-F238E27FC236}">
                <a16:creationId xmlns:a16="http://schemas.microsoft.com/office/drawing/2014/main" id="{4200BDF4-4653-360B-79A8-F7CF65B4B761}"/>
              </a:ext>
            </a:extLst>
          </p:cNvPr>
          <p:cNvSpPr/>
          <p:nvPr/>
        </p:nvSpPr>
        <p:spPr bwMode="gray">
          <a:xfrm>
            <a:off x="482966" y="5200448"/>
            <a:ext cx="2731156" cy="781498"/>
          </a:xfrm>
          <a:prstGeom prst="rect">
            <a:avLst/>
          </a:prstGeom>
          <a:solidFill>
            <a:srgbClr val="00116A"/>
          </a:solidFill>
          <a:ln w="19050" algn="ctr">
            <a:solidFill>
              <a:srgbClr val="00116A"/>
            </a:solidFill>
            <a:miter lim="800000"/>
            <a:headEnd/>
            <a:tailEnd/>
          </a:ln>
        </p:spPr>
        <p:txBody>
          <a:bodyPr wrap="square" lIns="88900" tIns="88900" rIns="88900" bIns="88900" rtlCol="0" anchor="ctr"/>
          <a:lstStyle/>
          <a:p>
            <a:r>
              <a:rPr lang="en-US" sz="1400" b="1" dirty="0">
                <a:solidFill>
                  <a:schemeClr val="bg1"/>
                </a:solidFill>
                <a:latin typeface="Calibri" panose="020F0502020204030204" pitchFamily="34" charset="0"/>
                <a:ea typeface="Open Sans" panose="020B0606030504020204" pitchFamily="34" charset="0"/>
                <a:cs typeface="Calibri" panose="020F0502020204030204" pitchFamily="34" charset="0"/>
              </a:rPr>
              <a:t>Foreign Influence and Research Security</a:t>
            </a:r>
          </a:p>
        </p:txBody>
      </p:sp>
      <p:sp>
        <p:nvSpPr>
          <p:cNvPr id="17" name="Rectangle 16">
            <a:extLst>
              <a:ext uri="{FF2B5EF4-FFF2-40B4-BE49-F238E27FC236}">
                <a16:creationId xmlns:a16="http://schemas.microsoft.com/office/drawing/2014/main" id="{24D0A21A-24D2-4FA8-DE3F-5A5D49FFB70D}"/>
              </a:ext>
            </a:extLst>
          </p:cNvPr>
          <p:cNvSpPr/>
          <p:nvPr/>
        </p:nvSpPr>
        <p:spPr bwMode="gray">
          <a:xfrm>
            <a:off x="3326806" y="5200448"/>
            <a:ext cx="8336280" cy="781498"/>
          </a:xfrm>
          <a:prstGeom prst="rect">
            <a:avLst/>
          </a:prstGeom>
          <a:solidFill>
            <a:schemeClr val="bg1"/>
          </a:solidFill>
          <a:ln w="19050" algn="ctr">
            <a:solidFill>
              <a:srgbClr val="005587"/>
            </a:solidFill>
            <a:miter lim="800000"/>
            <a:headEnd/>
            <a:tailEnd/>
          </a:ln>
        </p:spPr>
        <p:txBody>
          <a:bodyPr wrap="square" lIns="274320" tIns="88900" rIns="88900" bIns="88900" rtlCol="0" anchor="ct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Requirements for disclosing and monitoring foreign affiliations, support and activities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Documentation of implementation of research security programs</a:t>
            </a:r>
          </a:p>
        </p:txBody>
      </p:sp>
    </p:spTree>
    <p:extLst>
      <p:ext uri="{BB962C8B-B14F-4D97-AF65-F5344CB8AC3E}">
        <p14:creationId xmlns:p14="http://schemas.microsoft.com/office/powerpoint/2010/main" val="258407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2976941"/>
            <a:ext cx="5783368" cy="1425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4000" b="0" i="0" u="none" strike="noStrike" kern="1200" cap="none" spc="0" normalizeH="0" baseline="0" noProof="0" dirty="0">
                <a:ln>
                  <a:noFill/>
                </a:ln>
                <a:effectLst/>
                <a:uLnTx/>
                <a:uFillTx/>
                <a:ea typeface="Open Sans Light"/>
                <a:cs typeface="Open Sans Light"/>
              </a:rPr>
              <a:t>Case Study: </a:t>
            </a:r>
            <a:br>
              <a:rPr kumimoji="0" lang="en-US" sz="4000" b="0" i="0" u="none" strike="noStrike" kern="1200" cap="none" spc="0" normalizeH="0" baseline="0" noProof="0" dirty="0">
                <a:ln>
                  <a:noFill/>
                </a:ln>
                <a:effectLst/>
                <a:uLnTx/>
                <a:uFillTx/>
                <a:ea typeface="Open Sans Light"/>
                <a:cs typeface="Open Sans Light"/>
              </a:rPr>
            </a:br>
            <a:r>
              <a:rPr kumimoji="0" lang="en-US" sz="4000" b="0" i="0" u="none" strike="noStrike" kern="1200" cap="none" spc="0" normalizeH="0" baseline="0" noProof="0" dirty="0">
                <a:ln>
                  <a:noFill/>
                </a:ln>
                <a:effectLst/>
                <a:uLnTx/>
                <a:uFillTx/>
                <a:ea typeface="Open Sans Light"/>
                <a:cs typeface="Open Sans Light"/>
              </a:rPr>
              <a:t>Improving Grant Proposal Success Rates</a:t>
            </a:r>
            <a:endParaRPr lang="en-US" sz="3600" dirty="0"/>
          </a:p>
        </p:txBody>
      </p:sp>
    </p:spTree>
    <p:extLst>
      <p:ext uri="{BB962C8B-B14F-4D97-AF65-F5344CB8AC3E}">
        <p14:creationId xmlns:p14="http://schemas.microsoft.com/office/powerpoint/2010/main" val="272302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C23-B032-78CE-A4E1-77857FAD5B4D}"/>
              </a:ext>
            </a:extLst>
          </p:cNvPr>
          <p:cNvSpPr txBox="1">
            <a:spLocks/>
          </p:cNvSpPr>
          <p:nvPr/>
        </p:nvSpPr>
        <p:spPr>
          <a:xfrm>
            <a:off x="382549" y="1213088"/>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200" b="0" i="0" u="none" strike="noStrike" kern="1200" cap="none" spc="0" normalizeH="0" baseline="0" noProof="0" dirty="0">
                <a:ln>
                  <a:noFill/>
                </a:ln>
                <a:solidFill>
                  <a:schemeClr val="accent1"/>
                </a:solidFill>
                <a:effectLst/>
                <a:uLnTx/>
                <a:uFillTx/>
                <a:ea typeface="Open Sans Light"/>
                <a:cs typeface="Calibri" panose="020F0502020204030204" pitchFamily="34" charset="0"/>
              </a:rPr>
              <a:t>Case Study: Improving Grant Proposal Success Rates</a:t>
            </a:r>
            <a:endParaRPr lang="en-US" sz="4000" dirty="0">
              <a:solidFill>
                <a:schemeClr val="accent1"/>
              </a:solidFill>
              <a:cs typeface="Calibri" panose="020F0502020204030204" pitchFamily="34" charset="0"/>
            </a:endParaRPr>
          </a:p>
        </p:txBody>
      </p:sp>
      <p:sp>
        <p:nvSpPr>
          <p:cNvPr id="5" name="Content Placeholder 3">
            <a:extLst>
              <a:ext uri="{FF2B5EF4-FFF2-40B4-BE49-F238E27FC236}">
                <a16:creationId xmlns:a16="http://schemas.microsoft.com/office/drawing/2014/main" id="{B7D3D73F-6F3C-26E4-AD6F-5DED3C03F2DE}"/>
              </a:ext>
            </a:extLst>
          </p:cNvPr>
          <p:cNvSpPr txBox="1">
            <a:spLocks/>
          </p:cNvSpPr>
          <p:nvPr/>
        </p:nvSpPr>
        <p:spPr>
          <a:xfrm>
            <a:off x="391129" y="1780693"/>
            <a:ext cx="10871462" cy="4930588"/>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1000"/>
              </a:spcAft>
              <a:buSzPct val="100000"/>
              <a:buFontTx/>
              <a:buNone/>
              <a:defRPr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97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048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4699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635000" indent="-139700" algn="l" defTabSz="798513" rtl="0" eaLnBrk="1" latinLnBrk="0" hangingPunct="1">
              <a:lnSpc>
                <a:spcPct val="120000"/>
              </a:lnSpc>
              <a:spcBef>
                <a:spcPts val="0"/>
              </a:spcBef>
              <a:spcAft>
                <a:spcPts val="1000"/>
              </a:spcAft>
              <a:buClrTx/>
              <a:buSzPct val="100000"/>
              <a:buFont typeface="Arial" panose="020B0604020202020204" pitchFamily="34" charset="0"/>
              <a:buChar char="−"/>
              <a:tabLst/>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400"/>
              </a:spcAft>
            </a:pPr>
            <a:r>
              <a:rPr lang="en-US" sz="1600" b="1" dirty="0">
                <a:solidFill>
                  <a:srgbClr val="000000"/>
                </a:solidFill>
                <a:latin typeface="Calibri" panose="020F0502020204030204" pitchFamily="34" charset="0"/>
                <a:ea typeface="Open Sans"/>
                <a:cs typeface="Calibri" panose="020F0502020204030204" pitchFamily="34" charset="0"/>
              </a:rPr>
              <a:t>Institution:</a:t>
            </a:r>
            <a:r>
              <a:rPr lang="en-US" sz="1600" dirty="0">
                <a:solidFill>
                  <a:srgbClr val="000000"/>
                </a:solidFill>
                <a:latin typeface="Calibri" panose="020F0502020204030204" pitchFamily="34" charset="0"/>
                <a:ea typeface="Open Sans"/>
                <a:cs typeface="Calibri" panose="020F0502020204030204" pitchFamily="34" charset="0"/>
              </a:rPr>
              <a:t> Academic Excellence University</a:t>
            </a:r>
            <a:endParaRPr lang="en-US" sz="1600" dirty="0">
              <a:latin typeface="Calibri" panose="020F0502020204030204" pitchFamily="34" charset="0"/>
              <a:ea typeface="Open Sans"/>
              <a:cs typeface="Calibri" panose="020F0502020204030204" pitchFamily="34" charset="0"/>
            </a:endParaRPr>
          </a:p>
          <a:p>
            <a:pPr>
              <a:spcAft>
                <a:spcPts val="400"/>
              </a:spcAft>
            </a:pPr>
            <a:endParaRPr lang="en-US" sz="1600" b="1" dirty="0">
              <a:solidFill>
                <a:srgbClr val="000000"/>
              </a:solidFill>
              <a:latin typeface="Calibri" panose="020F0502020204030204" pitchFamily="34" charset="0"/>
              <a:ea typeface="Open Sans"/>
              <a:cs typeface="Calibri" panose="020F0502020204030204" pitchFamily="34" charset="0"/>
            </a:endParaRPr>
          </a:p>
          <a:p>
            <a:pPr>
              <a:spcAft>
                <a:spcPts val="400"/>
              </a:spcAft>
            </a:pPr>
            <a:r>
              <a:rPr lang="en-US" sz="1600" b="1" dirty="0">
                <a:solidFill>
                  <a:srgbClr val="000000"/>
                </a:solidFill>
                <a:latin typeface="Calibri" panose="020F0502020204030204" pitchFamily="34" charset="0"/>
                <a:ea typeface="Open Sans"/>
                <a:cs typeface="Calibri" panose="020F0502020204030204" pitchFamily="34" charset="0"/>
              </a:rPr>
              <a:t>Background:</a:t>
            </a:r>
            <a:r>
              <a:rPr lang="en-US" sz="1600" dirty="0">
                <a:solidFill>
                  <a:srgbClr val="000000"/>
                </a:solidFill>
                <a:latin typeface="Calibri" panose="020F0502020204030204" pitchFamily="34" charset="0"/>
                <a:ea typeface="Open Sans"/>
                <a:cs typeface="Calibri" panose="020F0502020204030204" pitchFamily="34" charset="0"/>
              </a:rPr>
              <a:t> Academic Excellence University aimed to improve its grant proposal success rates but faced challenges due to inconsistent proposal quality and lack of alignment with funding agency requirements. The internal audit team identified these issues during a performance audit and suggested a collaborative approach to address them.</a:t>
            </a:r>
            <a:endParaRPr lang="en-US" sz="1600" dirty="0">
              <a:latin typeface="Calibri" panose="020F0502020204030204" pitchFamily="34" charset="0"/>
              <a:ea typeface="Open Sans"/>
              <a:cs typeface="Calibri" panose="020F0502020204030204" pitchFamily="34" charset="0"/>
            </a:endParaRPr>
          </a:p>
          <a:p>
            <a:pPr>
              <a:spcAft>
                <a:spcPts val="400"/>
              </a:spcAft>
            </a:pPr>
            <a:endParaRPr lang="en-US" sz="1600" b="1" dirty="0">
              <a:solidFill>
                <a:srgbClr val="000000"/>
              </a:solidFill>
              <a:latin typeface="Calibri" panose="020F0502020204030204" pitchFamily="34" charset="0"/>
              <a:ea typeface="Open Sans"/>
              <a:cs typeface="Calibri" panose="020F0502020204030204" pitchFamily="34" charset="0"/>
            </a:endParaRPr>
          </a:p>
          <a:p>
            <a:pPr>
              <a:spcAft>
                <a:spcPts val="400"/>
              </a:spcAft>
            </a:pPr>
            <a:r>
              <a:rPr lang="en-US" sz="1600" b="1" dirty="0">
                <a:solidFill>
                  <a:srgbClr val="000000"/>
                </a:solidFill>
                <a:latin typeface="Calibri" panose="020F0502020204030204" pitchFamily="34" charset="0"/>
                <a:ea typeface="Open Sans"/>
                <a:cs typeface="Calibri" panose="020F0502020204030204" pitchFamily="34" charset="0"/>
              </a:rPr>
              <a:t>Collaboration Strategy:</a:t>
            </a:r>
            <a:r>
              <a:rPr lang="en-US" sz="1600" dirty="0">
                <a:solidFill>
                  <a:srgbClr val="000000"/>
                </a:solidFill>
                <a:latin typeface="Calibri" panose="020F0502020204030204" pitchFamily="34" charset="0"/>
                <a:ea typeface="Open Sans"/>
                <a:cs typeface="Calibri" panose="020F0502020204030204" pitchFamily="34" charset="0"/>
              </a:rPr>
              <a:t> The internal audit team and research administration office worked together to develop a grant proposal support program. The program provided resources and guidance to faculty members throughout the proposal development process.</a:t>
            </a:r>
            <a:endParaRPr lang="en-US" sz="1600" dirty="0">
              <a:latin typeface="Calibri" panose="020F0502020204030204" pitchFamily="34" charset="0"/>
              <a:ea typeface="Open Sans"/>
              <a:cs typeface="Calibri" panose="020F0502020204030204" pitchFamily="34" charset="0"/>
            </a:endParaRPr>
          </a:p>
          <a:p>
            <a:pPr>
              <a:spcAft>
                <a:spcPts val="400"/>
              </a:spcAft>
            </a:pPr>
            <a:endParaRPr lang="en-US" sz="1600" b="1" dirty="0">
              <a:solidFill>
                <a:srgbClr val="000000"/>
              </a:solidFill>
              <a:latin typeface="Calibri" panose="020F0502020204030204" pitchFamily="34" charset="0"/>
              <a:ea typeface="Open Sans"/>
              <a:cs typeface="Calibri" panose="020F0502020204030204" pitchFamily="34" charset="0"/>
            </a:endParaRPr>
          </a:p>
          <a:p>
            <a:pPr>
              <a:spcAft>
                <a:spcPts val="400"/>
              </a:spcAft>
            </a:pPr>
            <a:r>
              <a:rPr lang="en-US" sz="1600" b="1" dirty="0">
                <a:solidFill>
                  <a:srgbClr val="000000"/>
                </a:solidFill>
                <a:latin typeface="Calibri" panose="020F0502020204030204" pitchFamily="34" charset="0"/>
                <a:ea typeface="Open Sans"/>
                <a:cs typeface="Calibri" panose="020F0502020204030204" pitchFamily="34" charset="0"/>
              </a:rPr>
              <a:t>Challenges Faced:</a:t>
            </a:r>
            <a:endParaRPr lang="en-US" sz="1600" dirty="0">
              <a:latin typeface="Calibri" panose="020F0502020204030204" pitchFamily="34" charset="0"/>
              <a:ea typeface="Open Sans"/>
              <a:cs typeface="Calibri" panose="020F0502020204030204" pitchFamily="34" charset="0"/>
            </a:endParaRPr>
          </a:p>
          <a:p>
            <a:pPr marL="285750" indent="-285750">
              <a:spcAft>
                <a:spcPts val="400"/>
              </a:spcAft>
              <a:buFont typeface="Arial"/>
              <a:buChar char="•"/>
            </a:pPr>
            <a:r>
              <a:rPr lang="en-US" sz="1600" dirty="0">
                <a:solidFill>
                  <a:srgbClr val="000000"/>
                </a:solidFill>
                <a:latin typeface="Calibri" panose="020F0502020204030204" pitchFamily="34" charset="0"/>
                <a:ea typeface="Open Sans"/>
                <a:cs typeface="Calibri" panose="020F0502020204030204" pitchFamily="34" charset="0"/>
              </a:rPr>
              <a:t>Limited experience among faculty members in writing competitive grant proposals.</a:t>
            </a:r>
            <a:endParaRPr lang="en-US" sz="1600" dirty="0">
              <a:latin typeface="Calibri" panose="020F0502020204030204" pitchFamily="34" charset="0"/>
              <a:ea typeface="Open Sans"/>
              <a:cs typeface="Calibri" panose="020F0502020204030204" pitchFamily="34" charset="0"/>
            </a:endParaRPr>
          </a:p>
          <a:p>
            <a:pPr marL="285750" indent="-285750">
              <a:spcAft>
                <a:spcPts val="400"/>
              </a:spcAft>
              <a:buFont typeface="Arial"/>
              <a:buChar char="•"/>
            </a:pPr>
            <a:r>
              <a:rPr lang="en-US" sz="1600" dirty="0">
                <a:solidFill>
                  <a:srgbClr val="000000"/>
                </a:solidFill>
                <a:latin typeface="Calibri" panose="020F0502020204030204" pitchFamily="34" charset="0"/>
                <a:ea typeface="Open Sans"/>
                <a:cs typeface="Calibri" panose="020F0502020204030204" pitchFamily="34" charset="0"/>
              </a:rPr>
              <a:t>Difficulty in aligning proposals with the specific requirements and priorities of funding agencies.</a:t>
            </a:r>
            <a:endParaRPr lang="en-US" sz="1600" dirty="0">
              <a:latin typeface="Calibri" panose="020F0502020204030204" pitchFamily="34" charset="0"/>
              <a:ea typeface="Open Sans"/>
              <a:cs typeface="Calibri" panose="020F0502020204030204" pitchFamily="34" charset="0"/>
            </a:endParaRPr>
          </a:p>
          <a:p>
            <a:pPr>
              <a:spcAft>
                <a:spcPts val="400"/>
              </a:spcAft>
            </a:pP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156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257695"/>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200" b="0" i="0" u="none" strike="noStrike" kern="1200" cap="none" spc="0" normalizeH="0" baseline="0" noProof="0" dirty="0">
                <a:ln>
                  <a:noFill/>
                </a:ln>
                <a:solidFill>
                  <a:schemeClr val="accent1"/>
                </a:solidFill>
                <a:effectLst/>
                <a:uLnTx/>
                <a:uFillTx/>
                <a:ea typeface="Open Sans Light"/>
                <a:cs typeface="Open Sans Light"/>
              </a:rPr>
              <a:t>Case Study: Improving Grant Proposal Success Rates        </a:t>
            </a:r>
            <a:endParaRPr lang="en-US" sz="4000" dirty="0">
              <a:solidFill>
                <a:schemeClr val="accent1"/>
              </a:solidFill>
            </a:endParaRPr>
          </a:p>
        </p:txBody>
      </p:sp>
      <p:sp>
        <p:nvSpPr>
          <p:cNvPr id="5" name="Content Placeholder 3">
            <a:extLst>
              <a:ext uri="{FF2B5EF4-FFF2-40B4-BE49-F238E27FC236}">
                <a16:creationId xmlns:a16="http://schemas.microsoft.com/office/drawing/2014/main" id="{B7D3D73F-6F3C-26E4-AD6F-5DED3C03F2DE}"/>
              </a:ext>
            </a:extLst>
          </p:cNvPr>
          <p:cNvSpPr txBox="1">
            <a:spLocks/>
          </p:cNvSpPr>
          <p:nvPr/>
        </p:nvSpPr>
        <p:spPr>
          <a:xfrm>
            <a:off x="402280" y="1847602"/>
            <a:ext cx="10871462" cy="4930588"/>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1000"/>
              </a:spcAft>
              <a:buSzPct val="100000"/>
              <a:buFontTx/>
              <a:buNone/>
              <a:defRPr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97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048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4699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635000" indent="-139700" algn="l" defTabSz="798513" rtl="0" eaLnBrk="1" latinLnBrk="0" hangingPunct="1">
              <a:lnSpc>
                <a:spcPct val="120000"/>
              </a:lnSpc>
              <a:spcBef>
                <a:spcPts val="0"/>
              </a:spcBef>
              <a:spcAft>
                <a:spcPts val="1000"/>
              </a:spcAft>
              <a:buClrTx/>
              <a:buSzPct val="100000"/>
              <a:buFont typeface="Arial" panose="020B0604020202020204" pitchFamily="34" charset="0"/>
              <a:buChar char="−"/>
              <a:tabLst/>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400"/>
              </a:spcAft>
            </a:pPr>
            <a:r>
              <a:rPr lang="en-US" sz="1600" b="1" dirty="0">
                <a:solidFill>
                  <a:srgbClr val="000000"/>
                </a:solidFill>
                <a:latin typeface="+mn-lt"/>
                <a:ea typeface="Open Sans"/>
                <a:cs typeface="Times New Roman"/>
              </a:rPr>
              <a:t>Innovative Practices:</a:t>
            </a:r>
            <a:endParaRPr lang="en-US" sz="1600" dirty="0">
              <a:latin typeface="+mn-lt"/>
            </a:endParaRPr>
          </a:p>
          <a:p>
            <a:pPr marL="285750" indent="-285750">
              <a:spcAft>
                <a:spcPts val="400"/>
              </a:spcAft>
              <a:buFont typeface="Arial"/>
              <a:buChar char="•"/>
            </a:pPr>
            <a:r>
              <a:rPr lang="en-US" sz="1600" dirty="0">
                <a:solidFill>
                  <a:srgbClr val="000000"/>
                </a:solidFill>
                <a:latin typeface="+mn-lt"/>
                <a:ea typeface="Open Sans"/>
                <a:cs typeface="Times New Roman"/>
              </a:rPr>
              <a:t>The teams created a proposal development toolkit that included templates, </a:t>
            </a:r>
            <a:r>
              <a:rPr lang="en-US" sz="1600" dirty="0">
                <a:latin typeface="+mn-lt"/>
                <a:ea typeface="Open Sans"/>
                <a:cs typeface="Times New Roman"/>
              </a:rPr>
              <a:t>checklists, and leading practices</a:t>
            </a:r>
            <a:r>
              <a:rPr lang="en-US" sz="1600" dirty="0">
                <a:solidFill>
                  <a:srgbClr val="000000"/>
                </a:solidFill>
                <a:latin typeface="+mn-lt"/>
                <a:ea typeface="Open Sans"/>
                <a:cs typeface="Times New Roman"/>
              </a:rPr>
              <a:t>.</a:t>
            </a:r>
            <a:endParaRPr lang="en-US" sz="1600" dirty="0">
              <a:latin typeface="+mn-lt"/>
            </a:endParaRPr>
          </a:p>
          <a:p>
            <a:pPr marL="285750" indent="-285750">
              <a:spcAft>
                <a:spcPts val="400"/>
              </a:spcAft>
              <a:buFont typeface="Arial"/>
              <a:buChar char="•"/>
            </a:pPr>
            <a:r>
              <a:rPr lang="en-US" sz="1600" dirty="0">
                <a:solidFill>
                  <a:srgbClr val="000000"/>
                </a:solidFill>
                <a:latin typeface="+mn-lt"/>
                <a:ea typeface="Open Sans"/>
                <a:cs typeface="Times New Roman"/>
              </a:rPr>
              <a:t>They established a peer review system where experienced researchers provided feedback on draft proposals.</a:t>
            </a:r>
            <a:endParaRPr lang="en-US" sz="1600" dirty="0">
              <a:latin typeface="+mn-lt"/>
            </a:endParaRPr>
          </a:p>
          <a:p>
            <a:pPr marL="285750" indent="-285750">
              <a:spcAft>
                <a:spcPts val="400"/>
              </a:spcAft>
              <a:buFont typeface="Arial"/>
              <a:buChar char="•"/>
            </a:pPr>
            <a:r>
              <a:rPr lang="en-US" sz="1600" dirty="0">
                <a:solidFill>
                  <a:srgbClr val="000000"/>
                </a:solidFill>
                <a:latin typeface="+mn-lt"/>
                <a:ea typeface="Open Sans"/>
                <a:cs typeface="Times New Roman"/>
              </a:rPr>
              <a:t>Regular workshops and one-on-one coaching sessions were offered to faculty members to enhance their proposal writing skills.</a:t>
            </a:r>
            <a:endParaRPr lang="en-US" sz="1600" dirty="0">
              <a:latin typeface="+mn-lt"/>
            </a:endParaRPr>
          </a:p>
          <a:p>
            <a:pPr>
              <a:spcAft>
                <a:spcPts val="400"/>
              </a:spcAft>
            </a:pPr>
            <a:endParaRPr lang="en-US" sz="1600" b="1" dirty="0">
              <a:solidFill>
                <a:srgbClr val="000000"/>
              </a:solidFill>
              <a:latin typeface="+mn-lt"/>
              <a:ea typeface="Open Sans"/>
              <a:cs typeface="Times New Roman"/>
            </a:endParaRPr>
          </a:p>
          <a:p>
            <a:pPr>
              <a:spcAft>
                <a:spcPts val="400"/>
              </a:spcAft>
            </a:pPr>
            <a:r>
              <a:rPr lang="en-US" sz="1600" b="1" dirty="0">
                <a:solidFill>
                  <a:srgbClr val="000000"/>
                </a:solidFill>
                <a:latin typeface="+mn-lt"/>
                <a:ea typeface="Open Sans"/>
                <a:cs typeface="Times New Roman"/>
              </a:rPr>
              <a:t>Outcomes Achieved:</a:t>
            </a:r>
            <a:endParaRPr lang="en-US" sz="1600" dirty="0">
              <a:latin typeface="+mn-lt"/>
            </a:endParaRPr>
          </a:p>
          <a:p>
            <a:pPr marL="285750" indent="-285750">
              <a:spcAft>
                <a:spcPts val="400"/>
              </a:spcAft>
              <a:buFont typeface="Arial"/>
              <a:buChar char="•"/>
            </a:pPr>
            <a:r>
              <a:rPr lang="en-US" sz="1600" dirty="0">
                <a:solidFill>
                  <a:srgbClr val="000000"/>
                </a:solidFill>
                <a:latin typeface="+mn-lt"/>
                <a:ea typeface="Open Sans"/>
                <a:cs typeface="Times New Roman"/>
              </a:rPr>
              <a:t>Increased grant proposal success rates, leading to higher research funding for the university.</a:t>
            </a:r>
            <a:endParaRPr lang="en-US" sz="1600" dirty="0">
              <a:latin typeface="+mn-lt"/>
            </a:endParaRPr>
          </a:p>
          <a:p>
            <a:pPr marL="285750" indent="-285750">
              <a:spcAft>
                <a:spcPts val="400"/>
              </a:spcAft>
              <a:buFont typeface="Arial"/>
              <a:buChar char="•"/>
            </a:pPr>
            <a:r>
              <a:rPr lang="en-US" sz="1600" dirty="0">
                <a:solidFill>
                  <a:srgbClr val="000000"/>
                </a:solidFill>
                <a:latin typeface="+mn-lt"/>
                <a:ea typeface="Open Sans"/>
                <a:cs typeface="Times New Roman"/>
              </a:rPr>
              <a:t>Improved quality and alignment of grant proposals with funding agency requirements.</a:t>
            </a:r>
            <a:endParaRPr lang="en-US" sz="1600" dirty="0">
              <a:latin typeface="+mn-lt"/>
            </a:endParaRPr>
          </a:p>
          <a:p>
            <a:pPr marL="285750" indent="-285750">
              <a:spcAft>
                <a:spcPts val="400"/>
              </a:spcAft>
              <a:buFont typeface="Arial"/>
              <a:buChar char="•"/>
            </a:pPr>
            <a:r>
              <a:rPr lang="en-US" sz="1600" dirty="0">
                <a:solidFill>
                  <a:srgbClr val="000000"/>
                </a:solidFill>
                <a:latin typeface="+mn-lt"/>
                <a:ea typeface="Open Sans"/>
                <a:cs typeface="Times New Roman"/>
              </a:rPr>
              <a:t>Strengthened relationships between internal audit and research administration teams, fostering </a:t>
            </a:r>
            <a:r>
              <a:rPr lang="en-US" sz="1600" b="0" i="0" dirty="0">
                <a:solidFill>
                  <a:srgbClr val="000000"/>
                </a:solidFill>
                <a:effectLst/>
                <a:latin typeface="+mn-lt"/>
                <a:ea typeface="Open Sans"/>
                <a:cs typeface="Times New Roman"/>
              </a:rPr>
              <a:t>a </a:t>
            </a:r>
            <a:r>
              <a:rPr lang="en-US" sz="1600" dirty="0">
                <a:solidFill>
                  <a:srgbClr val="000000"/>
                </a:solidFill>
                <a:latin typeface="+mn-lt"/>
                <a:ea typeface="Open Sans"/>
                <a:cs typeface="Times New Roman"/>
              </a:rPr>
              <a:t>supportive environment for research success.</a:t>
            </a:r>
            <a:endParaRPr lang="en-US" sz="1600" dirty="0">
              <a:latin typeface="+mn-lt"/>
            </a:endParaRPr>
          </a:p>
          <a:p>
            <a:pPr>
              <a:spcAft>
                <a:spcPts val="400"/>
              </a:spcAft>
            </a:pPr>
            <a:endParaRPr lang="en-US" dirty="0">
              <a:solidFill>
                <a:srgbClr val="000000"/>
              </a:solidFill>
              <a:latin typeface="+mn-lt"/>
            </a:endParaRPr>
          </a:p>
        </p:txBody>
      </p:sp>
    </p:spTree>
    <p:extLst>
      <p:ext uri="{BB962C8B-B14F-4D97-AF65-F5344CB8AC3E}">
        <p14:creationId xmlns:p14="http://schemas.microsoft.com/office/powerpoint/2010/main" val="102607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312632" y="2954636"/>
            <a:ext cx="5783368" cy="14253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4000" b="0" i="0" u="none" strike="noStrike" kern="1200" cap="none" spc="0" normalizeH="0" baseline="0" noProof="0" dirty="0">
                <a:ln>
                  <a:noFill/>
                </a:ln>
                <a:effectLst/>
                <a:uLnTx/>
                <a:uFillTx/>
                <a:ea typeface="Open Sans Light"/>
                <a:cs typeface="Open Sans Light"/>
              </a:rPr>
              <a:t>Case Study: </a:t>
            </a:r>
            <a:br>
              <a:rPr kumimoji="0" lang="en-US" sz="4000" b="0" i="0" u="none" strike="noStrike" kern="1200" cap="none" spc="0" normalizeH="0" baseline="0" noProof="0" dirty="0">
                <a:ln>
                  <a:noFill/>
                </a:ln>
                <a:effectLst/>
                <a:uLnTx/>
                <a:uFillTx/>
                <a:ea typeface="Open Sans Light"/>
                <a:cs typeface="Open Sans Light"/>
              </a:rPr>
            </a:br>
            <a:r>
              <a:rPr kumimoji="0" lang="en-US" sz="4000" b="0" i="0" u="none" strike="noStrike" kern="1200" cap="none" spc="0" normalizeH="0" baseline="0" noProof="0" dirty="0">
                <a:ln>
                  <a:noFill/>
                </a:ln>
                <a:effectLst/>
                <a:uLnTx/>
                <a:uFillTx/>
                <a:ea typeface="Open Sans Light"/>
                <a:cs typeface="Open Sans Light"/>
              </a:rPr>
              <a:t>Streamlining Grant Management Processes </a:t>
            </a:r>
            <a:endParaRPr lang="en-US" sz="3600" dirty="0"/>
          </a:p>
        </p:txBody>
      </p:sp>
    </p:spTree>
    <p:extLst>
      <p:ext uri="{BB962C8B-B14F-4D97-AF65-F5344CB8AC3E}">
        <p14:creationId xmlns:p14="http://schemas.microsoft.com/office/powerpoint/2010/main" val="388817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246541"/>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200" b="0" i="0" u="none" strike="noStrike" kern="1200" cap="none" spc="0" normalizeH="0" baseline="0" noProof="0" dirty="0">
                <a:ln>
                  <a:noFill/>
                </a:ln>
                <a:solidFill>
                  <a:schemeClr val="accent1"/>
                </a:solidFill>
                <a:effectLst/>
                <a:uLnTx/>
                <a:uFillTx/>
                <a:ea typeface="Open Sans Light"/>
                <a:cs typeface="Open Sans Light"/>
              </a:rPr>
              <a:t>Case Study: Streamlining Grant Management Processes</a:t>
            </a:r>
            <a:endParaRPr lang="en-US" sz="4000" dirty="0">
              <a:solidFill>
                <a:schemeClr val="accent1"/>
              </a:solidFill>
            </a:endParaRPr>
          </a:p>
        </p:txBody>
      </p:sp>
      <p:sp>
        <p:nvSpPr>
          <p:cNvPr id="5" name="Content Placeholder 3">
            <a:extLst>
              <a:ext uri="{FF2B5EF4-FFF2-40B4-BE49-F238E27FC236}">
                <a16:creationId xmlns:a16="http://schemas.microsoft.com/office/drawing/2014/main" id="{B7D3D73F-6F3C-26E4-AD6F-5DED3C03F2DE}"/>
              </a:ext>
            </a:extLst>
          </p:cNvPr>
          <p:cNvSpPr txBox="1">
            <a:spLocks/>
          </p:cNvSpPr>
          <p:nvPr/>
        </p:nvSpPr>
        <p:spPr>
          <a:xfrm>
            <a:off x="402280" y="1769545"/>
            <a:ext cx="10871462" cy="4930588"/>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1000"/>
              </a:spcAft>
              <a:buSzPct val="100000"/>
              <a:buFontTx/>
              <a:buNone/>
              <a:defRPr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97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048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4699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635000" indent="-139700" algn="l" defTabSz="798513" rtl="0" eaLnBrk="1" latinLnBrk="0" hangingPunct="1">
              <a:lnSpc>
                <a:spcPct val="120000"/>
              </a:lnSpc>
              <a:spcBef>
                <a:spcPts val="0"/>
              </a:spcBef>
              <a:spcAft>
                <a:spcPts val="1000"/>
              </a:spcAft>
              <a:buClrTx/>
              <a:buSzPct val="100000"/>
              <a:buFont typeface="Arial" panose="020B0604020202020204" pitchFamily="34" charset="0"/>
              <a:buChar char="−"/>
              <a:tabLst/>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400"/>
              </a:spcAft>
              <a:buClrTx/>
              <a:buSzPct val="100000"/>
              <a:buFontTx/>
              <a:buNone/>
              <a:tabLst/>
              <a:defRPr/>
            </a:pPr>
            <a:r>
              <a:rPr kumimoji="0" lang="en-US" sz="1600" b="1" i="0" u="none" strike="noStrike" kern="1200" cap="none" spc="0" normalizeH="0" baseline="0" noProof="0" dirty="0">
                <a:ln>
                  <a:noFill/>
                </a:ln>
                <a:solidFill>
                  <a:srgbClr val="000000"/>
                </a:solidFill>
                <a:effectLst/>
                <a:uLnTx/>
                <a:uFillTx/>
                <a:latin typeface="+mn-lt"/>
                <a:ea typeface="Open Sans"/>
                <a:cs typeface="Times New Roman"/>
              </a:rPr>
              <a:t>Institution:</a:t>
            </a:r>
            <a:r>
              <a:rPr kumimoji="0" lang="en-US" sz="1600" b="0" i="0" u="none" strike="noStrike" kern="1200" cap="none" spc="0" normalizeH="0" baseline="0" noProof="0" dirty="0">
                <a:ln>
                  <a:noFill/>
                </a:ln>
                <a:solidFill>
                  <a:srgbClr val="000000"/>
                </a:solidFill>
                <a:effectLst/>
                <a:uLnTx/>
                <a:uFillTx/>
                <a:latin typeface="+mn-lt"/>
                <a:ea typeface="Open Sans"/>
                <a:cs typeface="Times New Roman"/>
              </a:rPr>
              <a:t> Innovation University</a:t>
            </a:r>
            <a:endParaRPr kumimoji="0" lang="en-US" sz="1600" b="0" i="0" u="none" strike="noStrike" kern="1200" cap="none" spc="0" normalizeH="0" baseline="0" noProof="0" dirty="0">
              <a:ln>
                <a:noFill/>
              </a:ln>
              <a:solidFill>
                <a:prstClr val="black"/>
              </a:solidFill>
              <a:effectLst/>
              <a:uLnTx/>
              <a:uFillTx/>
              <a:latin typeface="+mn-lt"/>
              <a:ea typeface="Open Sans"/>
              <a:cs typeface="Open Sans" panose="020B0606030504020204" pitchFamily="34" charset="0"/>
            </a:endParaRPr>
          </a:p>
          <a:p>
            <a:pPr marL="0" marR="0" lvl="0" indent="0" algn="l" defTabSz="914400" rtl="0" eaLnBrk="1" fontAlgn="auto" latinLnBrk="0" hangingPunct="1">
              <a:lnSpc>
                <a:spcPct val="120000"/>
              </a:lnSpc>
              <a:spcBef>
                <a:spcPts val="0"/>
              </a:spcBef>
              <a:spcAft>
                <a:spcPts val="400"/>
              </a:spcAft>
              <a:buClrTx/>
              <a:buSzPct val="100000"/>
              <a:buFontTx/>
              <a:buNone/>
              <a:tabLst/>
              <a:defRPr/>
            </a:pPr>
            <a:endParaRPr kumimoji="0" lang="en-US" sz="1600" b="1" i="0" u="none" strike="noStrike" kern="1200" cap="none" spc="0" normalizeH="0" baseline="0" noProof="0" dirty="0">
              <a:ln>
                <a:noFill/>
              </a:ln>
              <a:solidFill>
                <a:srgbClr val="000000"/>
              </a:solidFill>
              <a:effectLst/>
              <a:uLnTx/>
              <a:uFillTx/>
              <a:latin typeface="+mn-lt"/>
              <a:ea typeface="Open Sans"/>
              <a:cs typeface="Times New Roman"/>
            </a:endParaRPr>
          </a:p>
          <a:p>
            <a:pPr marL="0" marR="0" lvl="0" indent="0" algn="l" defTabSz="914400" rtl="0" eaLnBrk="1" fontAlgn="auto" latinLnBrk="0" hangingPunct="1">
              <a:lnSpc>
                <a:spcPct val="120000"/>
              </a:lnSpc>
              <a:spcBef>
                <a:spcPts val="0"/>
              </a:spcBef>
              <a:spcAft>
                <a:spcPts val="400"/>
              </a:spcAft>
              <a:buClrTx/>
              <a:buSzPct val="100000"/>
              <a:buFontTx/>
              <a:buNone/>
              <a:tabLst/>
              <a:defRPr/>
            </a:pPr>
            <a:r>
              <a:rPr kumimoji="0" lang="en-US" sz="1600" b="1" i="0" u="none" strike="noStrike" kern="1200" cap="none" spc="0" normalizeH="0" baseline="0" noProof="0" dirty="0">
                <a:ln>
                  <a:noFill/>
                </a:ln>
                <a:solidFill>
                  <a:srgbClr val="000000"/>
                </a:solidFill>
                <a:effectLst/>
                <a:uLnTx/>
                <a:uFillTx/>
                <a:latin typeface="+mn-lt"/>
                <a:ea typeface="Open Sans"/>
                <a:cs typeface="Times New Roman"/>
              </a:rPr>
              <a:t>Background:</a:t>
            </a:r>
            <a:r>
              <a:rPr kumimoji="0" lang="en-US" sz="1600" b="0" i="0" u="none" strike="noStrike" kern="1200" cap="none" spc="0" normalizeH="0" baseline="0" noProof="0" dirty="0">
                <a:ln>
                  <a:noFill/>
                </a:ln>
                <a:solidFill>
                  <a:srgbClr val="000000"/>
                </a:solidFill>
                <a:effectLst/>
                <a:uLnTx/>
                <a:uFillTx/>
                <a:latin typeface="+mn-lt"/>
                <a:ea typeface="Open Sans"/>
                <a:cs typeface="Times New Roman"/>
              </a:rPr>
              <a:t> Innovation University experienced inefficiencies in its grant management processes, leading to delays in project initiation and financial reporting. The internal audit team identified these inefficiencies during a routine audit and recommended a collaborative approach to address the issues.</a:t>
            </a:r>
            <a:endParaRPr kumimoji="0" lang="en-US" sz="1600" b="0" i="0" u="none" strike="noStrike" kern="1200" cap="none" spc="0" normalizeH="0" baseline="0" noProof="0" dirty="0">
              <a:ln>
                <a:noFill/>
              </a:ln>
              <a:solidFill>
                <a:prstClr val="black"/>
              </a:solidFill>
              <a:effectLst/>
              <a:uLnTx/>
              <a:uFillTx/>
              <a:latin typeface="+mn-lt"/>
              <a:ea typeface="Open Sans"/>
              <a:cs typeface="Open Sans" panose="020B0606030504020204" pitchFamily="34" charset="0"/>
            </a:endParaRPr>
          </a:p>
          <a:p>
            <a:pPr marL="0" marR="0" lvl="0" indent="0" algn="l" defTabSz="914400" rtl="0" eaLnBrk="1" fontAlgn="auto" latinLnBrk="0" hangingPunct="1">
              <a:lnSpc>
                <a:spcPct val="120000"/>
              </a:lnSpc>
              <a:spcBef>
                <a:spcPts val="0"/>
              </a:spcBef>
              <a:spcAft>
                <a:spcPts val="400"/>
              </a:spcAft>
              <a:buClrTx/>
              <a:buSzPct val="100000"/>
              <a:buFontTx/>
              <a:buNone/>
              <a:tabLst/>
              <a:defRPr/>
            </a:pPr>
            <a:endParaRPr kumimoji="0" lang="en-US" sz="1600" b="1" i="0" u="none" strike="noStrike" kern="1200" cap="none" spc="0" normalizeH="0" baseline="0" noProof="0" dirty="0">
              <a:ln>
                <a:noFill/>
              </a:ln>
              <a:solidFill>
                <a:srgbClr val="000000"/>
              </a:solidFill>
              <a:effectLst/>
              <a:uLnTx/>
              <a:uFillTx/>
              <a:latin typeface="+mn-lt"/>
              <a:ea typeface="Open Sans"/>
              <a:cs typeface="Times New Roman"/>
            </a:endParaRPr>
          </a:p>
          <a:p>
            <a:pPr marL="0" marR="0" lvl="0" indent="0" algn="l" defTabSz="914400" rtl="0" eaLnBrk="1" fontAlgn="auto" latinLnBrk="0" hangingPunct="1">
              <a:lnSpc>
                <a:spcPct val="120000"/>
              </a:lnSpc>
              <a:spcBef>
                <a:spcPts val="0"/>
              </a:spcBef>
              <a:spcAft>
                <a:spcPts val="400"/>
              </a:spcAft>
              <a:buClrTx/>
              <a:buSzPct val="100000"/>
              <a:buFontTx/>
              <a:buNone/>
              <a:tabLst/>
              <a:defRPr/>
            </a:pPr>
            <a:r>
              <a:rPr kumimoji="0" lang="en-US" sz="1600" b="1" i="0" u="none" strike="noStrike" kern="1200" cap="none" spc="0" normalizeH="0" baseline="0" noProof="0" dirty="0">
                <a:ln>
                  <a:noFill/>
                </a:ln>
                <a:solidFill>
                  <a:srgbClr val="000000"/>
                </a:solidFill>
                <a:effectLst/>
                <a:uLnTx/>
                <a:uFillTx/>
                <a:latin typeface="+mn-lt"/>
                <a:ea typeface="Open Sans"/>
                <a:cs typeface="Times New Roman"/>
              </a:rPr>
              <a:t>Collaboration Strategy:</a:t>
            </a:r>
            <a:r>
              <a:rPr kumimoji="0" lang="en-US" sz="1600" b="0" i="0" u="none" strike="noStrike" kern="1200" cap="none" spc="0" normalizeH="0" baseline="0" noProof="0" dirty="0">
                <a:ln>
                  <a:noFill/>
                </a:ln>
                <a:solidFill>
                  <a:srgbClr val="000000"/>
                </a:solidFill>
                <a:effectLst/>
                <a:uLnTx/>
                <a:uFillTx/>
                <a:latin typeface="+mn-lt"/>
                <a:ea typeface="Open Sans"/>
                <a:cs typeface="Times New Roman"/>
              </a:rPr>
              <a:t> The internal audit team and research administration office formed a joint task force to review and streamline grant management processes. The task force included representatives from both teams, as well as faculty members and administrative staff.</a:t>
            </a:r>
            <a:endParaRPr kumimoji="0" lang="en-US" sz="1600" b="0" i="0" u="none" strike="noStrike" kern="1200" cap="none" spc="0" normalizeH="0" baseline="0" noProof="0" dirty="0">
              <a:ln>
                <a:noFill/>
              </a:ln>
              <a:solidFill>
                <a:prstClr val="black"/>
              </a:solidFill>
              <a:effectLst/>
              <a:uLnTx/>
              <a:uFillTx/>
              <a:latin typeface="+mn-lt"/>
              <a:ea typeface="Open Sans"/>
              <a:cs typeface="Times New Roman"/>
            </a:endParaRPr>
          </a:p>
          <a:p>
            <a:pPr marL="0" marR="0" lvl="0" indent="0" algn="l" defTabSz="914400" rtl="0" eaLnBrk="1" fontAlgn="auto" latinLnBrk="0" hangingPunct="1">
              <a:lnSpc>
                <a:spcPct val="120000"/>
              </a:lnSpc>
              <a:spcBef>
                <a:spcPts val="0"/>
              </a:spcBef>
              <a:spcAft>
                <a:spcPts val="400"/>
              </a:spcAft>
              <a:buClrTx/>
              <a:buSzPct val="100000"/>
              <a:buFontTx/>
              <a:buNone/>
              <a:tabLst/>
              <a:defRPr/>
            </a:pPr>
            <a:endParaRPr kumimoji="0" lang="en-US" sz="1600" b="1" i="0" u="none" strike="noStrike" kern="1200" cap="none" spc="0" normalizeH="0" baseline="0" noProof="0" dirty="0">
              <a:ln>
                <a:noFill/>
              </a:ln>
              <a:solidFill>
                <a:srgbClr val="000000"/>
              </a:solidFill>
              <a:effectLst/>
              <a:uLnTx/>
              <a:uFillTx/>
              <a:latin typeface="+mn-lt"/>
              <a:ea typeface="Open Sans"/>
              <a:cs typeface="Times New Roman"/>
            </a:endParaRPr>
          </a:p>
          <a:p>
            <a:pPr marL="0" marR="0" lvl="0" indent="0" algn="l" defTabSz="914400" rtl="0" eaLnBrk="1" fontAlgn="auto" latinLnBrk="0" hangingPunct="1">
              <a:lnSpc>
                <a:spcPct val="120000"/>
              </a:lnSpc>
              <a:spcBef>
                <a:spcPts val="0"/>
              </a:spcBef>
              <a:spcAft>
                <a:spcPts val="400"/>
              </a:spcAft>
              <a:buClrTx/>
              <a:buSzPct val="100000"/>
              <a:buFontTx/>
              <a:buNone/>
              <a:tabLst/>
              <a:defRPr/>
            </a:pPr>
            <a:r>
              <a:rPr kumimoji="0" lang="en-US" sz="1600" b="1" i="0" u="none" strike="noStrike" kern="1200" cap="none" spc="0" normalizeH="0" baseline="0" noProof="0" dirty="0">
                <a:ln>
                  <a:noFill/>
                </a:ln>
                <a:solidFill>
                  <a:srgbClr val="000000"/>
                </a:solidFill>
                <a:effectLst/>
                <a:uLnTx/>
                <a:uFillTx/>
                <a:latin typeface="+mn-lt"/>
                <a:ea typeface="Open Sans"/>
                <a:cs typeface="Times New Roman"/>
              </a:rPr>
              <a:t>Challenges Faced:</a:t>
            </a:r>
            <a:endParaRPr kumimoji="0" lang="en-US" sz="1600" b="0" i="0" u="none" strike="noStrike" kern="1200" cap="none" spc="0" normalizeH="0" baseline="0" noProof="0" dirty="0">
              <a:ln>
                <a:noFill/>
              </a:ln>
              <a:solidFill>
                <a:prstClr val="black"/>
              </a:solidFill>
              <a:effectLst/>
              <a:uLnTx/>
              <a:uFillTx/>
              <a:latin typeface="+mn-lt"/>
              <a:ea typeface="Open Sans"/>
              <a:cs typeface="Open Sans" panose="020B0606030504020204" pitchFamily="34" charset="0"/>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a:cs typeface="Times New Roman"/>
              </a:rPr>
              <a:t>Differing priorities and perspectives between the internal audit and research administration teams.</a:t>
            </a:r>
            <a:endParaRPr kumimoji="0" lang="en-US" sz="1600" b="0" i="0" u="none" strike="noStrike" kern="1200" cap="none" spc="0" normalizeH="0" baseline="0" noProof="0" dirty="0">
              <a:ln>
                <a:noFill/>
              </a:ln>
              <a:solidFill>
                <a:prstClr val="black"/>
              </a:solidFill>
              <a:effectLst/>
              <a:uLnTx/>
              <a:uFillTx/>
              <a:latin typeface="+mn-lt"/>
              <a:ea typeface="Open Sans"/>
              <a:cs typeface="Open Sans" panose="020B0606030504020204" pitchFamily="34" charset="0"/>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Light"/>
                <a:cs typeface="Open Sans Light"/>
              </a:rPr>
              <a:t>Complexity of existing processes and resistance to change from some stakeholders.</a:t>
            </a:r>
            <a:endParaRPr kumimoji="0" lang="en-US" sz="1400" b="0" i="0" u="none" strike="noStrike" kern="1200" cap="none" spc="0" normalizeH="0" baseline="0" noProof="0" dirty="0">
              <a:ln>
                <a:noFill/>
              </a:ln>
              <a:solidFill>
                <a:prstClr val="black"/>
              </a:solidFill>
              <a:effectLst/>
              <a:uLnTx/>
              <a:uFillTx/>
              <a:latin typeface="+mn-lt"/>
              <a:ea typeface="Open Sans Light"/>
              <a:cs typeface="Open Sans Light"/>
            </a:endParaRPr>
          </a:p>
          <a:p>
            <a:pPr>
              <a:spcAft>
                <a:spcPts val="400"/>
              </a:spcAft>
            </a:pPr>
            <a:endParaRPr lang="en-US" dirty="0">
              <a:solidFill>
                <a:srgbClr val="000000"/>
              </a:solidFill>
              <a:latin typeface="+mn-lt"/>
            </a:endParaRPr>
          </a:p>
        </p:txBody>
      </p:sp>
    </p:spTree>
    <p:extLst>
      <p:ext uri="{BB962C8B-B14F-4D97-AF65-F5344CB8AC3E}">
        <p14:creationId xmlns:p14="http://schemas.microsoft.com/office/powerpoint/2010/main" val="324959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7D03B-2167-A54B-B6C8-6D0F1AE39AE0}"/>
              </a:ext>
            </a:extLst>
          </p:cNvPr>
          <p:cNvSpPr txBox="1"/>
          <p:nvPr/>
        </p:nvSpPr>
        <p:spPr>
          <a:xfrm>
            <a:off x="6701884" y="2009249"/>
            <a:ext cx="4869366" cy="3785652"/>
          </a:xfrm>
          <a:prstGeom prst="rect">
            <a:avLst/>
          </a:prstGeom>
          <a:noFill/>
        </p:spPr>
        <p:txBody>
          <a:bodyPr wrap="square" rtlCol="0">
            <a:spAutoFit/>
          </a:bodyPr>
          <a:lstStyle/>
          <a:p>
            <a:r>
              <a:rPr lang="en-US" sz="4400" b="1" dirty="0">
                <a:solidFill>
                  <a:srgbClr val="00116A"/>
                </a:solidFill>
              </a:rPr>
              <a:t>Navigating Research Administration:</a:t>
            </a:r>
          </a:p>
          <a:p>
            <a:r>
              <a:rPr lang="en-US" sz="3600" dirty="0"/>
              <a:t>Pre-Award vs. Post-Award and the Impact of Emerging Regulations</a:t>
            </a:r>
          </a:p>
          <a:p>
            <a:endParaRPr lang="en-US" sz="4400" b="1" dirty="0"/>
          </a:p>
        </p:txBody>
      </p:sp>
      <p:pic>
        <p:nvPicPr>
          <p:cNvPr id="4" name="Picture 3">
            <a:extLst>
              <a:ext uri="{FF2B5EF4-FFF2-40B4-BE49-F238E27FC236}">
                <a16:creationId xmlns:a16="http://schemas.microsoft.com/office/drawing/2014/main" id="{7A846688-BB62-62FA-4FA2-FC5C5385B2AB}"/>
              </a:ext>
            </a:extLst>
          </p:cNvPr>
          <p:cNvPicPr>
            <a:picLocks noChangeAspect="1"/>
          </p:cNvPicPr>
          <p:nvPr/>
        </p:nvPicPr>
        <p:blipFill>
          <a:blip r:embed="rId2"/>
          <a:srcRect l="21335" r="6540"/>
          <a:stretch/>
        </p:blipFill>
        <p:spPr>
          <a:xfrm>
            <a:off x="1" y="946150"/>
            <a:ext cx="6434254" cy="5911850"/>
          </a:xfrm>
          <a:prstGeom prst="rect">
            <a:avLst/>
          </a:prstGeom>
        </p:spPr>
      </p:pic>
    </p:spTree>
    <p:extLst>
      <p:ext uri="{BB962C8B-B14F-4D97-AF65-F5344CB8AC3E}">
        <p14:creationId xmlns:p14="http://schemas.microsoft.com/office/powerpoint/2010/main" val="262468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358055"/>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200" b="0" i="0" u="none" strike="noStrike" kern="1200" cap="none" spc="0" normalizeH="0" baseline="0" noProof="0" dirty="0">
                <a:ln>
                  <a:noFill/>
                </a:ln>
                <a:solidFill>
                  <a:schemeClr val="accent1"/>
                </a:solidFill>
                <a:effectLst/>
                <a:uLnTx/>
                <a:uFillTx/>
                <a:ea typeface="Open Sans Light"/>
                <a:cs typeface="Open Sans Light"/>
              </a:rPr>
              <a:t>Case Study: Improving Grant Proposal Success Rates</a:t>
            </a:r>
            <a:endParaRPr lang="en-US" sz="4000" dirty="0">
              <a:solidFill>
                <a:schemeClr val="accent1"/>
              </a:solidFill>
            </a:endParaRPr>
          </a:p>
        </p:txBody>
      </p:sp>
      <p:sp>
        <p:nvSpPr>
          <p:cNvPr id="5" name="Content Placeholder 3">
            <a:extLst>
              <a:ext uri="{FF2B5EF4-FFF2-40B4-BE49-F238E27FC236}">
                <a16:creationId xmlns:a16="http://schemas.microsoft.com/office/drawing/2014/main" id="{B7D3D73F-6F3C-26E4-AD6F-5DED3C03F2DE}"/>
              </a:ext>
            </a:extLst>
          </p:cNvPr>
          <p:cNvSpPr txBox="1">
            <a:spLocks/>
          </p:cNvSpPr>
          <p:nvPr/>
        </p:nvSpPr>
        <p:spPr>
          <a:xfrm>
            <a:off x="402280" y="2026023"/>
            <a:ext cx="10871462" cy="4347882"/>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1000"/>
              </a:spcAft>
              <a:buSzPct val="100000"/>
              <a:buFontTx/>
              <a:buNone/>
              <a:defRPr sz="1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97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048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4699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635000" indent="-139700" algn="l" defTabSz="798513" rtl="0" eaLnBrk="1" latinLnBrk="0" hangingPunct="1">
              <a:lnSpc>
                <a:spcPct val="120000"/>
              </a:lnSpc>
              <a:spcBef>
                <a:spcPts val="0"/>
              </a:spcBef>
              <a:spcAft>
                <a:spcPts val="1000"/>
              </a:spcAft>
              <a:buClrTx/>
              <a:buSzPct val="100000"/>
              <a:buFont typeface="Arial" panose="020B0604020202020204" pitchFamily="34" charset="0"/>
              <a:buChar char="−"/>
              <a:tabLst/>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spcAft>
                <a:spcPts val="400"/>
              </a:spcAft>
            </a:pPr>
            <a:r>
              <a:rPr lang="en-US" sz="1600" b="1" dirty="0">
                <a:solidFill>
                  <a:srgbClr val="000000"/>
                </a:solidFill>
                <a:latin typeface="+mn-lt"/>
                <a:ea typeface="Open Sans"/>
                <a:cs typeface="Times New Roman"/>
              </a:rPr>
              <a:t>Innovative Practices:</a:t>
            </a:r>
            <a:endParaRPr lang="en-US" sz="1600" dirty="0">
              <a:latin typeface="+mn-lt"/>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a:cs typeface="Times New Roman"/>
              </a:rPr>
              <a:t>The task force conducted process mapping workshops to identify bottlenecks and areas for improvement.</a:t>
            </a:r>
            <a:endParaRPr kumimoji="0" lang="en-US" sz="16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Light"/>
                <a:cs typeface="Open Sans Light"/>
              </a:rPr>
              <a:t>They implemented a centralized grant management system to automate and standardize processes.</a:t>
            </a:r>
            <a:endParaRPr kumimoji="0" lang="en-US" sz="1400" b="0" i="0" u="none" strike="noStrike" kern="1200" cap="none" spc="0" normalizeH="0" baseline="0" noProof="0" dirty="0">
              <a:ln>
                <a:noFill/>
              </a:ln>
              <a:solidFill>
                <a:prstClr val="black"/>
              </a:solidFill>
              <a:effectLst/>
              <a:uLnTx/>
              <a:uFillTx/>
              <a:latin typeface="+mn-lt"/>
              <a:ea typeface="Open Sans Light"/>
              <a:cs typeface="Open Sans Light"/>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Light"/>
                <a:cs typeface="Open Sans Light"/>
              </a:rPr>
              <a:t>Regular cross-functional meetings were held to ensure ongoing communication and collaboration.</a:t>
            </a:r>
            <a:endParaRPr kumimoji="0" lang="en-US" sz="1400" b="0" i="0" u="none" strike="noStrike" kern="1200" cap="none" spc="0" normalizeH="0" baseline="0" noProof="0" dirty="0">
              <a:ln>
                <a:noFill/>
              </a:ln>
              <a:solidFill>
                <a:prstClr val="black"/>
              </a:solidFill>
              <a:effectLst/>
              <a:uLnTx/>
              <a:uFillTx/>
              <a:latin typeface="+mn-lt"/>
              <a:ea typeface="Open Sans Light"/>
              <a:cs typeface="Open Sans Light"/>
            </a:endParaRPr>
          </a:p>
          <a:p>
            <a:pPr>
              <a:spcAft>
                <a:spcPts val="400"/>
              </a:spcAft>
            </a:pPr>
            <a:endParaRPr lang="en-US" sz="1600" b="1" dirty="0">
              <a:solidFill>
                <a:srgbClr val="000000"/>
              </a:solidFill>
              <a:latin typeface="+mn-lt"/>
              <a:ea typeface="Open Sans"/>
              <a:cs typeface="Times New Roman"/>
            </a:endParaRPr>
          </a:p>
          <a:p>
            <a:pPr>
              <a:spcAft>
                <a:spcPts val="400"/>
              </a:spcAft>
            </a:pPr>
            <a:r>
              <a:rPr lang="en-US" sz="1600" b="1" dirty="0">
                <a:solidFill>
                  <a:srgbClr val="000000"/>
                </a:solidFill>
                <a:latin typeface="+mn-lt"/>
                <a:ea typeface="Open Sans"/>
                <a:cs typeface="Times New Roman"/>
              </a:rPr>
              <a:t>Outcomes Achieved:</a:t>
            </a:r>
            <a:endParaRPr lang="en-US" sz="1600" dirty="0">
              <a:latin typeface="+mn-lt"/>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a:cs typeface="Times New Roman"/>
              </a:rPr>
              <a:t>Reduced time to initiate and manage research projects, leading to increased researcher satisfaction.</a:t>
            </a:r>
            <a:endParaRPr kumimoji="0" lang="en-US" sz="1600" b="0" i="0" u="none" strike="noStrike" kern="120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Light"/>
                <a:cs typeface="Open Sans Light"/>
              </a:rPr>
              <a:t>Improved accuracy and timeliness of financial reporting, reducing the risk of non-compliance.</a:t>
            </a:r>
            <a:endParaRPr kumimoji="0" lang="en-US" sz="1400" b="0" i="0" u="none" strike="noStrike" kern="1200" cap="none" spc="0" normalizeH="0" baseline="0" noProof="0" dirty="0">
              <a:ln>
                <a:noFill/>
              </a:ln>
              <a:solidFill>
                <a:prstClr val="black"/>
              </a:solidFill>
              <a:effectLst/>
              <a:uLnTx/>
              <a:uFillTx/>
              <a:latin typeface="+mn-lt"/>
              <a:ea typeface="Open Sans Light"/>
              <a:cs typeface="Open Sans Light"/>
            </a:endParaRPr>
          </a:p>
          <a:p>
            <a:pPr marL="285750" marR="0" lvl="0" indent="-285750" algn="l" defTabSz="914400" rtl="0" eaLnBrk="1" fontAlgn="auto" latinLnBrk="0" hangingPunct="1">
              <a:lnSpc>
                <a:spcPct val="120000"/>
              </a:lnSpc>
              <a:spcBef>
                <a:spcPts val="0"/>
              </a:spcBef>
              <a:spcAft>
                <a:spcPts val="40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mn-lt"/>
                <a:ea typeface="Open Sans Light"/>
                <a:cs typeface="Open Sans Light"/>
              </a:rPr>
              <a:t>Strengthened relationships between internal audit and research administration teams, fostering a culture of continuous improvement.</a:t>
            </a:r>
            <a:endParaRPr kumimoji="0" lang="en-US" sz="1400" b="0" i="0" u="none" strike="noStrike" kern="1200" cap="none" spc="0" normalizeH="0" baseline="0" noProof="0" dirty="0">
              <a:ln>
                <a:noFill/>
              </a:ln>
              <a:solidFill>
                <a:prstClr val="black"/>
              </a:solidFill>
              <a:effectLst/>
              <a:uLnTx/>
              <a:uFillTx/>
              <a:latin typeface="+mn-lt"/>
              <a:ea typeface="Open Sans Light"/>
              <a:cs typeface="Open Sans Light"/>
            </a:endParaRPr>
          </a:p>
          <a:p>
            <a:pPr>
              <a:spcAft>
                <a:spcPts val="400"/>
              </a:spcAft>
            </a:pPr>
            <a:endParaRPr lang="en-US" dirty="0">
              <a:solidFill>
                <a:srgbClr val="000000"/>
              </a:solidFill>
              <a:latin typeface="+mn-lt"/>
            </a:endParaRPr>
          </a:p>
        </p:txBody>
      </p:sp>
    </p:spTree>
    <p:extLst>
      <p:ext uri="{BB962C8B-B14F-4D97-AF65-F5344CB8AC3E}">
        <p14:creationId xmlns:p14="http://schemas.microsoft.com/office/powerpoint/2010/main" val="100062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3554507"/>
            <a:ext cx="5783368" cy="721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4000" b="0" i="0" u="none" strike="noStrike" kern="1200" cap="none" spc="0" normalizeH="0" baseline="0" noProof="0" dirty="0">
                <a:ln>
                  <a:noFill/>
                </a:ln>
                <a:effectLst/>
                <a:uLnTx/>
                <a:uFillTx/>
                <a:ea typeface="Open Sans Light" panose="020B0306030504020204" pitchFamily="34" charset="0"/>
                <a:cs typeface="Open Sans Light" panose="020B0306030504020204" pitchFamily="34" charset="0"/>
              </a:rPr>
              <a:t>Wrap-Up</a:t>
            </a:r>
            <a:endParaRPr lang="en-US" sz="3600" dirty="0"/>
          </a:p>
        </p:txBody>
      </p:sp>
    </p:spTree>
    <p:extLst>
      <p:ext uri="{BB962C8B-B14F-4D97-AF65-F5344CB8AC3E}">
        <p14:creationId xmlns:p14="http://schemas.microsoft.com/office/powerpoint/2010/main" val="244551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014924-CE95-C118-0259-05F50AE1FC7E}"/>
              </a:ext>
            </a:extLst>
          </p:cNvPr>
          <p:cNvSpPr txBox="1">
            <a:spLocks/>
          </p:cNvSpPr>
          <p:nvPr/>
        </p:nvSpPr>
        <p:spPr>
          <a:xfrm>
            <a:off x="3693348" y="1599639"/>
            <a:ext cx="4654806" cy="3658721"/>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500"/>
              </a:spcAft>
              <a:buSzPct val="100000"/>
              <a:buFontTx/>
              <a:buNone/>
              <a:defRPr sz="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97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048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4699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635000" indent="-139700" algn="l" defTabSz="798513" rtl="0" eaLnBrk="1" latinLnBrk="0" hangingPunct="1">
              <a:lnSpc>
                <a:spcPct val="120000"/>
              </a:lnSpc>
              <a:spcBef>
                <a:spcPts val="0"/>
              </a:spcBef>
              <a:spcAft>
                <a:spcPts val="1000"/>
              </a:spcAft>
              <a:buClrTx/>
              <a:buSzPct val="100000"/>
              <a:buFont typeface="Arial" panose="020B0604020202020204" pitchFamily="34" charset="0"/>
              <a:buChar char="−"/>
              <a:tabLst/>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500"/>
              </a:spcAft>
              <a:buClrTx/>
              <a:buSzPct val="100000"/>
              <a:buFontTx/>
              <a:buNone/>
              <a:tabLst/>
              <a:defRPr/>
            </a:pPr>
            <a:r>
              <a:rPr kumimoji="0" lang="en-US" sz="48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Questions?</a:t>
            </a:r>
          </a:p>
          <a:p>
            <a:pPr marL="0" marR="0" lvl="0" indent="0" algn="l" defTabSz="914400" rtl="0" eaLnBrk="1" fontAlgn="auto" latinLnBrk="0" hangingPunct="1">
              <a:lnSpc>
                <a:spcPct val="120000"/>
              </a:lnSpc>
              <a:spcBef>
                <a:spcPts val="0"/>
              </a:spcBef>
              <a:spcAft>
                <a:spcPts val="500"/>
              </a:spcAft>
              <a:buClrTx/>
              <a:buSzPct val="100000"/>
              <a:buFontTx/>
              <a:buNone/>
              <a:tabLst/>
              <a:defRPr/>
            </a:pPr>
            <a:endParaRPr kumimoji="0" lang="en-US" sz="48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20000"/>
              </a:lnSpc>
              <a:spcBef>
                <a:spcPts val="0"/>
              </a:spcBef>
              <a:spcAft>
                <a:spcPts val="500"/>
              </a:spcAft>
              <a:buClrTx/>
              <a:buSzPct val="100000"/>
              <a:buFontTx/>
              <a:buNone/>
              <a:tabLst/>
              <a:defRPr/>
            </a:pPr>
            <a:endParaRPr kumimoji="0" lang="en-US" sz="48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20000"/>
              </a:lnSpc>
              <a:spcBef>
                <a:spcPts val="0"/>
              </a:spcBef>
              <a:spcAft>
                <a:spcPts val="500"/>
              </a:spcAft>
              <a:buClrTx/>
              <a:buSzPct val="100000"/>
              <a:buFontTx/>
              <a:buNone/>
              <a:tabLst/>
              <a:defRPr/>
            </a:pPr>
            <a:r>
              <a:rPr kumimoji="0" lang="en-US" sz="48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p>
          <a:p>
            <a:pPr marL="0" marR="0" lvl="0" indent="0" algn="l" defTabSz="914400" rtl="0" eaLnBrk="1" fontAlgn="auto" latinLnBrk="0" hangingPunct="1">
              <a:lnSpc>
                <a:spcPct val="120000"/>
              </a:lnSpc>
              <a:spcBef>
                <a:spcPts val="0"/>
              </a:spcBef>
              <a:spcAft>
                <a:spcPts val="500"/>
              </a:spcAft>
              <a:buClrTx/>
              <a:buSzPct val="100000"/>
              <a:buFontTx/>
              <a:buNone/>
              <a:tabLst/>
              <a:defRPr/>
            </a:pPr>
            <a:endParaRPr kumimoji="0" lang="en-US" sz="4800" b="1"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6633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C1DD-06B4-C03B-7564-D0D0C8F725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2CD835-3162-A28B-4BB5-0BAF2AAB975F}"/>
              </a:ext>
            </a:extLst>
          </p:cNvPr>
          <p:cNvSpPr txBox="1"/>
          <p:nvPr/>
        </p:nvSpPr>
        <p:spPr>
          <a:xfrm>
            <a:off x="623943" y="2627172"/>
            <a:ext cx="8592670" cy="2677656"/>
          </a:xfrm>
          <a:prstGeom prst="rect">
            <a:avLst/>
          </a:prstGeom>
          <a:noFill/>
        </p:spPr>
        <p:txBody>
          <a:bodyPr wrap="square">
            <a:spAutoFit/>
          </a:bodyPr>
          <a:lstStyle/>
          <a:p>
            <a:pPr marL="0" marR="0"/>
            <a:r>
              <a:rPr lang="en-US" sz="1200" dirty="0">
                <a:effectLst/>
                <a:latin typeface="Calibri" panose="020F0502020204030204" pitchFamily="34" charset="0"/>
                <a:ea typeface="Calibri" panose="020F0502020204030204" pitchFamily="34" charset="0"/>
                <a:cs typeface="Calibri" panose="020F0502020204030204" pitchFamily="34" charset="0"/>
              </a:rPr>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dirty="0">
                <a:effectLst/>
                <a:latin typeface="Calibri" panose="020F0502020204030204" pitchFamily="34" charset="0"/>
                <a:ea typeface="Calibri" panose="020F0502020204030204" pitchFamily="34" charset="0"/>
                <a:cs typeface="Calibri" panose="020F0502020204030204" pitchFamily="34" charset="0"/>
              </a:rPr>
              <a:t>Deloitte shall not be responsible for any loss sustained by any person who relies on this presentation. </a:t>
            </a:r>
          </a:p>
          <a:p>
            <a:pPr marL="0" marR="0"/>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As used in this document, “Deloitte” means Deloitte &amp; Touche LLP, a subsidiary of Deloitte LLP. Please see www.deloitte.com/us/about for a detailed description of our legal structure. services may not be available to attest clients under the rules and regulations of public accounting.</a:t>
            </a:r>
          </a:p>
          <a:p>
            <a:pPr marL="0" marR="0"/>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35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EDA136-DF96-E445-D7DB-E16D35457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14"/>
          <a:stretch/>
        </p:blipFill>
        <p:spPr bwMode="auto">
          <a:xfrm>
            <a:off x="977153" y="2012394"/>
            <a:ext cx="1263719" cy="1773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6CC17D-83A4-7F06-AA7E-52CDAB58A114}"/>
              </a:ext>
            </a:extLst>
          </p:cNvPr>
          <p:cNvSpPr txBox="1"/>
          <p:nvPr/>
        </p:nvSpPr>
        <p:spPr>
          <a:xfrm>
            <a:off x="2485174" y="1985068"/>
            <a:ext cx="7906858"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Nichole Orogun-Thomas, CRA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Advisory Senior Consultant | Government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Deloitte &amp; Touche LLP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Nichole is </a:t>
            </a:r>
            <a:r>
              <a:rPr kumimoji="0" lang="en-US"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 senior consultant in Deloitte Risk &amp; Financial Advisory. Nichole provides professional services in areas related to higher education. With over two decades of experience in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grants management and sponsor funding, Nichole understands the organizational systems and processes related to post award management. Her experience includes ERP implementations, delivery of compliance and functional training, as well as financial management from initial award to closeout. </a:t>
            </a:r>
          </a:p>
        </p:txBody>
      </p:sp>
      <p:pic>
        <p:nvPicPr>
          <p:cNvPr id="6" name="Picture 5">
            <a:extLst>
              <a:ext uri="{FF2B5EF4-FFF2-40B4-BE49-F238E27FC236}">
                <a16:creationId xmlns:a16="http://schemas.microsoft.com/office/drawing/2014/main" id="{CFE8613C-A68E-6879-966C-427B5C76B7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7" r="19992"/>
          <a:stretch/>
        </p:blipFill>
        <p:spPr bwMode="auto">
          <a:xfrm>
            <a:off x="977152" y="4204930"/>
            <a:ext cx="1263719" cy="1773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C39CEF-7B9B-B71D-CBE5-8B7511CB6B0C}"/>
              </a:ext>
            </a:extLst>
          </p:cNvPr>
          <p:cNvSpPr txBox="1"/>
          <p:nvPr/>
        </p:nvSpPr>
        <p:spPr>
          <a:xfrm>
            <a:off x="2485174" y="4159215"/>
            <a:ext cx="7906858"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Dillon Clark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Advisory Senior Manager| Government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Deloitte &amp; Touche LLP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Dillon </a:t>
            </a:r>
            <a:r>
              <a:rPr kumimoji="0" lang="en-US"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is an advisory manager and Certified Fraud Examiner (CFE) in Accounting and Internal Controls with nearly 15 years of operational redesign, process development and implementation, fund accounting, and organizational transformation experience. He has experience managing complex financial and organizational transformation engagements and serv</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 as a leader in areas of government accounting, research accounting and compliance, research, and clinical trial internal control assessments, and serves as a Subject Matter Advisor for research and grants accounting, finance, and compliance for institutions of Higher Education, Research Institutions, and Healthcare Institutions. </a:t>
            </a:r>
          </a:p>
        </p:txBody>
      </p:sp>
      <p:sp>
        <p:nvSpPr>
          <p:cNvPr id="2" name="Title 23">
            <a:extLst>
              <a:ext uri="{FF2B5EF4-FFF2-40B4-BE49-F238E27FC236}">
                <a16:creationId xmlns:a16="http://schemas.microsoft.com/office/drawing/2014/main" id="{CA0AD6E3-1B02-8560-3D59-D635FBA7EE9B}"/>
              </a:ext>
            </a:extLst>
          </p:cNvPr>
          <p:cNvSpPr txBox="1">
            <a:spLocks/>
          </p:cNvSpPr>
          <p:nvPr/>
        </p:nvSpPr>
        <p:spPr>
          <a:xfrm>
            <a:off x="452226" y="1143293"/>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4472C4"/>
                </a:solidFill>
                <a:effectLst/>
                <a:uLnTx/>
                <a:uFillTx/>
                <a:latin typeface="Calibri Light" panose="020F0302020204030204"/>
                <a:ea typeface="+mj-ea"/>
                <a:cs typeface="+mj-cs"/>
              </a:rPr>
              <a:t>Facilitators</a:t>
            </a:r>
          </a:p>
        </p:txBody>
      </p:sp>
    </p:spTree>
    <p:extLst>
      <p:ext uri="{BB962C8B-B14F-4D97-AF65-F5344CB8AC3E}">
        <p14:creationId xmlns:p14="http://schemas.microsoft.com/office/powerpoint/2010/main" val="332156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70E75F-7CE2-7889-8C13-B8ECDEFD6D6D}"/>
              </a:ext>
            </a:extLst>
          </p:cNvPr>
          <p:cNvGrpSpPr/>
          <p:nvPr/>
        </p:nvGrpSpPr>
        <p:grpSpPr>
          <a:xfrm>
            <a:off x="914400" y="2236397"/>
            <a:ext cx="2917357" cy="830997"/>
            <a:chOff x="914400" y="1649627"/>
            <a:chExt cx="2917357" cy="830997"/>
          </a:xfrm>
        </p:grpSpPr>
        <p:sp>
          <p:nvSpPr>
            <p:cNvPr id="3" name="TextBox 2">
              <a:extLst>
                <a:ext uri="{FF2B5EF4-FFF2-40B4-BE49-F238E27FC236}">
                  <a16:creationId xmlns:a16="http://schemas.microsoft.com/office/drawing/2014/main" id="{376F0B8E-3EE1-5AAD-5B90-8A5F14044212}"/>
                </a:ext>
              </a:extLst>
            </p:cNvPr>
            <p:cNvSpPr txBox="1"/>
            <p:nvPr/>
          </p:nvSpPr>
          <p:spPr>
            <a:xfrm>
              <a:off x="914400" y="1649627"/>
              <a:ext cx="497252" cy="830997"/>
            </a:xfrm>
            <a:prstGeom prst="rect">
              <a:avLst/>
            </a:prstGeom>
            <a:noFill/>
          </p:spPr>
          <p:txBody>
            <a:bodyPr wrap="none" rtlCol="0">
              <a:spAutoFit/>
            </a:bodyPr>
            <a:lstStyle/>
            <a:p>
              <a:r>
                <a:rPr lang="en-US" sz="4800" dirty="0">
                  <a:latin typeface="Calibri" panose="020F0502020204030204" pitchFamily="34" charset="0"/>
                  <a:ea typeface="Open Sans Light" panose="020B0306030504020204" pitchFamily="34" charset="0"/>
                  <a:cs typeface="Calibri" panose="020F0502020204030204" pitchFamily="34" charset="0"/>
                </a:rPr>
                <a:t>1</a:t>
              </a:r>
            </a:p>
          </p:txBody>
        </p:sp>
        <p:sp>
          <p:nvSpPr>
            <p:cNvPr id="4" name="TextBox 3">
              <a:extLst>
                <a:ext uri="{FF2B5EF4-FFF2-40B4-BE49-F238E27FC236}">
                  <a16:creationId xmlns:a16="http://schemas.microsoft.com/office/drawing/2014/main" id="{0D3C4C56-E4DF-7199-8B4A-B31DF0529D85}"/>
                </a:ext>
              </a:extLst>
            </p:cNvPr>
            <p:cNvSpPr txBox="1"/>
            <p:nvPr/>
          </p:nvSpPr>
          <p:spPr>
            <a:xfrm>
              <a:off x="1805881" y="1899641"/>
              <a:ext cx="2025876" cy="369332"/>
            </a:xfrm>
            <a:prstGeom prst="rect">
              <a:avLst/>
            </a:prstGeom>
            <a:noFill/>
          </p:spPr>
          <p:txBody>
            <a:bodyPr wrap="none" rtlCol="0">
              <a:spAutoFit/>
            </a:bodyPr>
            <a:lstStyle/>
            <a:p>
              <a:r>
                <a:rPr lang="en-US" dirty="0">
                  <a:latin typeface="Calibri" panose="020F0502020204030204" pitchFamily="34" charset="0"/>
                  <a:ea typeface="Open Sans Light" panose="020B0306030504020204" pitchFamily="34" charset="0"/>
                  <a:cs typeface="Calibri" panose="020F0502020204030204" pitchFamily="34" charset="0"/>
                </a:rPr>
                <a:t>Learning Objectives</a:t>
              </a:r>
            </a:p>
          </p:txBody>
        </p:sp>
        <p:cxnSp>
          <p:nvCxnSpPr>
            <p:cNvPr id="5" name="Straight Connector 4">
              <a:extLst>
                <a:ext uri="{FF2B5EF4-FFF2-40B4-BE49-F238E27FC236}">
                  <a16:creationId xmlns:a16="http://schemas.microsoft.com/office/drawing/2014/main" id="{555059F5-BB16-C125-15FF-87532D371AC9}"/>
                </a:ext>
              </a:extLst>
            </p:cNvPr>
            <p:cNvCxnSpPr/>
            <p:nvPr/>
          </p:nvCxnSpPr>
          <p:spPr>
            <a:xfrm>
              <a:off x="1576091" y="1741750"/>
              <a:ext cx="0" cy="646750"/>
            </a:xfrm>
            <a:prstGeom prst="line">
              <a:avLst/>
            </a:prstGeom>
            <a:ln w="63500">
              <a:solidFill>
                <a:srgbClr val="004F59"/>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9136AAB-E93D-1C09-E391-BAB6CB33ACF0}"/>
              </a:ext>
            </a:extLst>
          </p:cNvPr>
          <p:cNvGrpSpPr/>
          <p:nvPr/>
        </p:nvGrpSpPr>
        <p:grpSpPr>
          <a:xfrm>
            <a:off x="914400" y="3387353"/>
            <a:ext cx="2754299" cy="830997"/>
            <a:chOff x="914400" y="1649627"/>
            <a:chExt cx="2754299" cy="830997"/>
          </a:xfrm>
        </p:grpSpPr>
        <p:sp>
          <p:nvSpPr>
            <p:cNvPr id="7" name="TextBox 6">
              <a:extLst>
                <a:ext uri="{FF2B5EF4-FFF2-40B4-BE49-F238E27FC236}">
                  <a16:creationId xmlns:a16="http://schemas.microsoft.com/office/drawing/2014/main" id="{3D5BA8C6-61D1-0BB0-C99C-6952EEB7AA7A}"/>
                </a:ext>
              </a:extLst>
            </p:cNvPr>
            <p:cNvSpPr txBox="1"/>
            <p:nvPr/>
          </p:nvSpPr>
          <p:spPr>
            <a:xfrm>
              <a:off x="914400" y="1649627"/>
              <a:ext cx="497252" cy="830997"/>
            </a:xfrm>
            <a:prstGeom prst="rect">
              <a:avLst/>
            </a:prstGeom>
            <a:noFill/>
          </p:spPr>
          <p:txBody>
            <a:bodyPr wrap="none" rtlCol="0">
              <a:spAutoFit/>
            </a:bodyPr>
            <a:lstStyle/>
            <a:p>
              <a:r>
                <a:rPr lang="en-US" sz="4800" dirty="0">
                  <a:latin typeface="Calibri" panose="020F0502020204030204" pitchFamily="34" charset="0"/>
                  <a:ea typeface="Open Sans Light" panose="020B0306030504020204" pitchFamily="34" charset="0"/>
                  <a:cs typeface="Calibri" panose="020F0502020204030204" pitchFamily="34" charset="0"/>
                </a:rPr>
                <a:t>2</a:t>
              </a:r>
            </a:p>
          </p:txBody>
        </p:sp>
        <p:sp>
          <p:nvSpPr>
            <p:cNvPr id="8" name="TextBox 7">
              <a:extLst>
                <a:ext uri="{FF2B5EF4-FFF2-40B4-BE49-F238E27FC236}">
                  <a16:creationId xmlns:a16="http://schemas.microsoft.com/office/drawing/2014/main" id="{9B19F7C4-1B7A-D1A8-E03F-8178EF838B91}"/>
                </a:ext>
              </a:extLst>
            </p:cNvPr>
            <p:cNvSpPr txBox="1"/>
            <p:nvPr/>
          </p:nvSpPr>
          <p:spPr>
            <a:xfrm>
              <a:off x="1805881" y="1899641"/>
              <a:ext cx="1862818" cy="369332"/>
            </a:xfrm>
            <a:prstGeom prst="rect">
              <a:avLst/>
            </a:prstGeom>
            <a:noFill/>
          </p:spPr>
          <p:txBody>
            <a:bodyPr wrap="none" rtlCol="0">
              <a:spAutoFit/>
            </a:bodyPr>
            <a:lstStyle/>
            <a:p>
              <a:r>
                <a:rPr lang="en-US" dirty="0">
                  <a:latin typeface="Calibri" panose="020F0502020204030204" pitchFamily="34" charset="0"/>
                  <a:ea typeface="Open Sans Light"/>
                  <a:cs typeface="Calibri" panose="020F0502020204030204" pitchFamily="34" charset="0"/>
                </a:rPr>
                <a:t>Pre, Post, and You</a:t>
              </a:r>
              <a:endParaRPr lang="en-US" dirty="0">
                <a:latin typeface="Calibri" panose="020F0502020204030204" pitchFamily="34" charset="0"/>
                <a:ea typeface="Open Sans Light" panose="020B030603050402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B5CD6EDD-3438-C5F0-F767-20A17506916B}"/>
                </a:ext>
              </a:extLst>
            </p:cNvPr>
            <p:cNvCxnSpPr/>
            <p:nvPr/>
          </p:nvCxnSpPr>
          <p:spPr>
            <a:xfrm>
              <a:off x="1576091" y="1741750"/>
              <a:ext cx="0" cy="646750"/>
            </a:xfrm>
            <a:prstGeom prst="line">
              <a:avLst/>
            </a:prstGeom>
            <a:ln w="63500">
              <a:solidFill>
                <a:srgbClr val="00768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5F430AD-4B57-EBAF-16FB-F279F81510A5}"/>
              </a:ext>
            </a:extLst>
          </p:cNvPr>
          <p:cNvGrpSpPr/>
          <p:nvPr/>
        </p:nvGrpSpPr>
        <p:grpSpPr>
          <a:xfrm>
            <a:off x="914400" y="4486794"/>
            <a:ext cx="3150882" cy="830997"/>
            <a:chOff x="914400" y="1649627"/>
            <a:chExt cx="3150882" cy="830997"/>
          </a:xfrm>
        </p:grpSpPr>
        <p:sp>
          <p:nvSpPr>
            <p:cNvPr id="11" name="TextBox 10">
              <a:extLst>
                <a:ext uri="{FF2B5EF4-FFF2-40B4-BE49-F238E27FC236}">
                  <a16:creationId xmlns:a16="http://schemas.microsoft.com/office/drawing/2014/main" id="{FB3436D1-C154-A3C7-17DD-EE879F093D10}"/>
                </a:ext>
              </a:extLst>
            </p:cNvPr>
            <p:cNvSpPr txBox="1"/>
            <p:nvPr/>
          </p:nvSpPr>
          <p:spPr>
            <a:xfrm>
              <a:off x="914400" y="1649627"/>
              <a:ext cx="497252" cy="830997"/>
            </a:xfrm>
            <a:prstGeom prst="rect">
              <a:avLst/>
            </a:prstGeom>
            <a:noFill/>
          </p:spPr>
          <p:txBody>
            <a:bodyPr wrap="none" rtlCol="0">
              <a:spAutoFit/>
            </a:bodyPr>
            <a:lstStyle/>
            <a:p>
              <a:r>
                <a:rPr lang="en-US" sz="4800" dirty="0">
                  <a:latin typeface="Calibri" panose="020F0502020204030204" pitchFamily="34" charset="0"/>
                  <a:ea typeface="Open Sans Light" panose="020B0306030504020204" pitchFamily="34" charset="0"/>
                  <a:cs typeface="Calibri" panose="020F0502020204030204" pitchFamily="34" charset="0"/>
                </a:rPr>
                <a:t>3</a:t>
              </a:r>
            </a:p>
          </p:txBody>
        </p:sp>
        <p:sp>
          <p:nvSpPr>
            <p:cNvPr id="12" name="TextBox 11">
              <a:extLst>
                <a:ext uri="{FF2B5EF4-FFF2-40B4-BE49-F238E27FC236}">
                  <a16:creationId xmlns:a16="http://schemas.microsoft.com/office/drawing/2014/main" id="{69F1D6B1-19BE-F261-8685-785B457A20D3}"/>
                </a:ext>
              </a:extLst>
            </p:cNvPr>
            <p:cNvSpPr txBox="1"/>
            <p:nvPr/>
          </p:nvSpPr>
          <p:spPr>
            <a:xfrm>
              <a:off x="1805881" y="1899641"/>
              <a:ext cx="2259401" cy="369332"/>
            </a:xfrm>
            <a:prstGeom prst="rect">
              <a:avLst/>
            </a:prstGeom>
            <a:noFill/>
          </p:spPr>
          <p:txBody>
            <a:bodyPr wrap="none" rtlCol="0">
              <a:spAutoFit/>
            </a:bodyPr>
            <a:lstStyle/>
            <a:p>
              <a:r>
                <a:rPr lang="en-US" dirty="0">
                  <a:latin typeface="Calibri" panose="020F0502020204030204" pitchFamily="34" charset="0"/>
                  <a:ea typeface="Open Sans Light"/>
                  <a:cs typeface="Calibri" panose="020F0502020204030204" pitchFamily="34" charset="0"/>
                </a:rPr>
                <a:t>Regulatory Challenges</a:t>
              </a:r>
              <a:endParaRPr lang="en-US" dirty="0">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EB876796-30E8-E0F2-B421-EC4686AB6BEB}"/>
                </a:ext>
              </a:extLst>
            </p:cNvPr>
            <p:cNvCxnSpPr/>
            <p:nvPr/>
          </p:nvCxnSpPr>
          <p:spPr>
            <a:xfrm>
              <a:off x="1576091" y="1741750"/>
              <a:ext cx="0" cy="646750"/>
            </a:xfrm>
            <a:prstGeom prst="line">
              <a:avLst/>
            </a:prstGeom>
            <a:ln w="63500">
              <a:solidFill>
                <a:srgbClr val="0097A9"/>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634C798-F954-3ECD-5610-DE79A347DB0F}"/>
              </a:ext>
            </a:extLst>
          </p:cNvPr>
          <p:cNvGrpSpPr/>
          <p:nvPr/>
        </p:nvGrpSpPr>
        <p:grpSpPr>
          <a:xfrm>
            <a:off x="914400" y="5637750"/>
            <a:ext cx="2305651" cy="830997"/>
            <a:chOff x="914400" y="1649627"/>
            <a:chExt cx="2305651" cy="830997"/>
          </a:xfrm>
        </p:grpSpPr>
        <p:sp>
          <p:nvSpPr>
            <p:cNvPr id="15" name="TextBox 14">
              <a:extLst>
                <a:ext uri="{FF2B5EF4-FFF2-40B4-BE49-F238E27FC236}">
                  <a16:creationId xmlns:a16="http://schemas.microsoft.com/office/drawing/2014/main" id="{B507392F-F694-65B3-8746-965E2A475F1B}"/>
                </a:ext>
              </a:extLst>
            </p:cNvPr>
            <p:cNvSpPr txBox="1"/>
            <p:nvPr/>
          </p:nvSpPr>
          <p:spPr>
            <a:xfrm>
              <a:off x="914400" y="1649627"/>
              <a:ext cx="497252" cy="830997"/>
            </a:xfrm>
            <a:prstGeom prst="rect">
              <a:avLst/>
            </a:prstGeom>
            <a:noFill/>
          </p:spPr>
          <p:txBody>
            <a:bodyPr wrap="none" rtlCol="0">
              <a:spAutoFit/>
            </a:bodyPr>
            <a:lstStyle/>
            <a:p>
              <a:r>
                <a:rPr lang="en-US" sz="4800" dirty="0">
                  <a:latin typeface="Calibri" panose="020F0502020204030204" pitchFamily="34" charset="0"/>
                  <a:ea typeface="Open Sans Light" panose="020B0306030504020204" pitchFamily="34" charset="0"/>
                  <a:cs typeface="Calibri" panose="020F0502020204030204" pitchFamily="34" charset="0"/>
                </a:rPr>
                <a:t>4</a:t>
              </a:r>
            </a:p>
          </p:txBody>
        </p:sp>
        <p:sp>
          <p:nvSpPr>
            <p:cNvPr id="16" name="TextBox 15">
              <a:extLst>
                <a:ext uri="{FF2B5EF4-FFF2-40B4-BE49-F238E27FC236}">
                  <a16:creationId xmlns:a16="http://schemas.microsoft.com/office/drawing/2014/main" id="{231A2D0B-58CA-C08B-48B5-AC979EAFC442}"/>
                </a:ext>
              </a:extLst>
            </p:cNvPr>
            <p:cNvSpPr txBox="1"/>
            <p:nvPr/>
          </p:nvSpPr>
          <p:spPr>
            <a:xfrm>
              <a:off x="1805881" y="1899641"/>
              <a:ext cx="1414170" cy="369332"/>
            </a:xfrm>
            <a:prstGeom prst="rect">
              <a:avLst/>
            </a:prstGeom>
            <a:noFill/>
          </p:spPr>
          <p:txBody>
            <a:bodyPr wrap="none" rtlCol="0">
              <a:spAutoFit/>
            </a:bodyPr>
            <a:lstStyle/>
            <a:p>
              <a:r>
                <a:rPr lang="en-US" dirty="0">
                  <a:latin typeface="Calibri" panose="020F0502020204030204" pitchFamily="34" charset="0"/>
                  <a:ea typeface="Open Sans Light"/>
                  <a:cs typeface="Calibri" panose="020F0502020204030204" pitchFamily="34" charset="0"/>
                </a:rPr>
                <a:t>Case Studies </a:t>
              </a:r>
              <a:endParaRPr lang="en-US" dirty="0">
                <a:latin typeface="Calibri" panose="020F0502020204030204" pitchFamily="34" charset="0"/>
                <a:ea typeface="Open Sans Light" panose="020B0306030504020204" pitchFamily="34" charset="0"/>
                <a:cs typeface="Calibri" panose="020F0502020204030204" pitchFamily="34" charset="0"/>
              </a:endParaRPr>
            </a:p>
          </p:txBody>
        </p:sp>
        <p:cxnSp>
          <p:nvCxnSpPr>
            <p:cNvPr id="17" name="Straight Connector 16">
              <a:extLst>
                <a:ext uri="{FF2B5EF4-FFF2-40B4-BE49-F238E27FC236}">
                  <a16:creationId xmlns:a16="http://schemas.microsoft.com/office/drawing/2014/main" id="{256299E7-2716-5FD7-B79B-0A820E5399A3}"/>
                </a:ext>
              </a:extLst>
            </p:cNvPr>
            <p:cNvCxnSpPr/>
            <p:nvPr/>
          </p:nvCxnSpPr>
          <p:spPr>
            <a:xfrm>
              <a:off x="1576091" y="1741750"/>
              <a:ext cx="0" cy="646750"/>
            </a:xfrm>
            <a:prstGeom prst="line">
              <a:avLst/>
            </a:prstGeom>
            <a:ln w="63500">
              <a:solidFill>
                <a:srgbClr val="00ABAB"/>
              </a:solidFill>
            </a:ln>
          </p:spPr>
          <p:style>
            <a:lnRef idx="1">
              <a:schemeClr val="accent1"/>
            </a:lnRef>
            <a:fillRef idx="0">
              <a:schemeClr val="accent1"/>
            </a:fillRef>
            <a:effectRef idx="0">
              <a:schemeClr val="accent1"/>
            </a:effectRef>
            <a:fontRef idx="minor">
              <a:schemeClr val="tx1"/>
            </a:fontRef>
          </p:style>
        </p:cxnSp>
      </p:grpSp>
      <p:sp>
        <p:nvSpPr>
          <p:cNvPr id="18" name="Title 23">
            <a:extLst>
              <a:ext uri="{FF2B5EF4-FFF2-40B4-BE49-F238E27FC236}">
                <a16:creationId xmlns:a16="http://schemas.microsoft.com/office/drawing/2014/main" id="{D16FC8F2-3146-9DAE-081B-BF5EAC588AE5}"/>
              </a:ext>
            </a:extLst>
          </p:cNvPr>
          <p:cNvSpPr txBox="1">
            <a:spLocks/>
          </p:cNvSpPr>
          <p:nvPr/>
        </p:nvSpPr>
        <p:spPr>
          <a:xfrm>
            <a:off x="501650" y="1267954"/>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Agenda</a:t>
            </a:r>
          </a:p>
        </p:txBody>
      </p:sp>
    </p:spTree>
    <p:extLst>
      <p:ext uri="{BB962C8B-B14F-4D97-AF65-F5344CB8AC3E}">
        <p14:creationId xmlns:p14="http://schemas.microsoft.com/office/powerpoint/2010/main" val="21407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402279" y="3340830"/>
            <a:ext cx="5153526"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Learning Objectives</a:t>
            </a:r>
          </a:p>
        </p:txBody>
      </p:sp>
      <p:sp>
        <p:nvSpPr>
          <p:cNvPr id="4" name="TextBox 3">
            <a:extLst>
              <a:ext uri="{FF2B5EF4-FFF2-40B4-BE49-F238E27FC236}">
                <a16:creationId xmlns:a16="http://schemas.microsoft.com/office/drawing/2014/main" id="{65B1A5FF-637C-06A9-78CF-69BDF13AA184}"/>
              </a:ext>
            </a:extLst>
          </p:cNvPr>
          <p:cNvSpPr txBox="1"/>
          <p:nvPr/>
        </p:nvSpPr>
        <p:spPr>
          <a:xfrm>
            <a:off x="6680802" y="2089538"/>
            <a:ext cx="4372921" cy="3231654"/>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b="1" dirty="0">
                <a:solidFill>
                  <a:schemeClr val="bg1"/>
                </a:solidFill>
                <a:latin typeface="Calibri" panose="020F0502020204030204" pitchFamily="34" charset="0"/>
                <a:ea typeface="Open Sans" panose="020B0606030504020204" pitchFamily="34" charset="0"/>
                <a:cs typeface="Calibri" panose="020F0502020204030204" pitchFamily="34" charset="0"/>
              </a:rPr>
              <a:t>Learn:</a:t>
            </a:r>
            <a:r>
              <a:rPr lang="en-US" dirty="0">
                <a:solidFill>
                  <a:schemeClr val="bg1"/>
                </a:solidFill>
                <a:latin typeface="Calibri" panose="020F0502020204030204" pitchFamily="34" charset="0"/>
                <a:ea typeface="Open Sans" panose="020B0606030504020204" pitchFamily="34" charset="0"/>
                <a:cs typeface="Calibri" panose="020F0502020204030204" pitchFamily="34" charset="0"/>
              </a:rPr>
              <a:t> Understand the fundamental differences between pre-award and post-award research administration.</a:t>
            </a:r>
          </a:p>
          <a:p>
            <a:pPr marL="203200" indent="-203200">
              <a:spcBef>
                <a:spcPts val="600"/>
              </a:spcBef>
              <a:spcAft>
                <a:spcPts val="1200"/>
              </a:spcAft>
              <a:buSzPct val="100000"/>
              <a:buFont typeface="Arial"/>
              <a:buChar char="•"/>
            </a:pPr>
            <a:r>
              <a:rPr lang="en-US" b="1" dirty="0">
                <a:solidFill>
                  <a:schemeClr val="bg1"/>
                </a:solidFill>
                <a:latin typeface="Calibri" panose="020F0502020204030204" pitchFamily="34" charset="0"/>
                <a:ea typeface="Open Sans" panose="020B0606030504020204" pitchFamily="34" charset="0"/>
                <a:cs typeface="Calibri" panose="020F0502020204030204" pitchFamily="34" charset="0"/>
              </a:rPr>
              <a:t>Apply:</a:t>
            </a:r>
            <a:r>
              <a:rPr lang="en-US" dirty="0">
                <a:solidFill>
                  <a:schemeClr val="bg1"/>
                </a:solidFill>
                <a:latin typeface="Calibri" panose="020F0502020204030204" pitchFamily="34" charset="0"/>
                <a:ea typeface="Open Sans" panose="020B0606030504020204" pitchFamily="34" charset="0"/>
                <a:cs typeface="Calibri" panose="020F0502020204030204" pitchFamily="34" charset="0"/>
              </a:rPr>
              <a:t> Identify key strategies and tools to manage compliance and regulatory changes effectively in both pre-award and post-award phases. </a:t>
            </a:r>
          </a:p>
          <a:p>
            <a:pPr marL="203200" indent="-203200">
              <a:spcBef>
                <a:spcPts val="600"/>
              </a:spcBef>
              <a:spcAft>
                <a:spcPts val="1200"/>
              </a:spcAft>
              <a:buSzPct val="100000"/>
              <a:buFont typeface="Arial"/>
              <a:buChar char="•"/>
            </a:pPr>
            <a:r>
              <a:rPr lang="en-US" b="1" dirty="0">
                <a:solidFill>
                  <a:schemeClr val="bg1"/>
                </a:solidFill>
                <a:latin typeface="Calibri" panose="020F0502020204030204" pitchFamily="34" charset="0"/>
                <a:ea typeface="Open Sans" panose="020B0606030504020204" pitchFamily="34" charset="0"/>
                <a:cs typeface="Calibri" panose="020F0502020204030204" pitchFamily="34" charset="0"/>
              </a:rPr>
              <a:t>Collaborate:</a:t>
            </a:r>
            <a:r>
              <a:rPr lang="en-US" dirty="0">
                <a:solidFill>
                  <a:schemeClr val="bg1"/>
                </a:solidFill>
                <a:latin typeface="Calibri" panose="020F0502020204030204" pitchFamily="34" charset="0"/>
                <a:ea typeface="Open Sans" panose="020B0606030504020204" pitchFamily="34" charset="0"/>
                <a:cs typeface="Calibri" panose="020F0502020204030204" pitchFamily="34" charset="0"/>
              </a:rPr>
              <a:t> Engage in a case study exercise to develop a broad compliance plan addressing upcoming regulatory changes. </a:t>
            </a:r>
          </a:p>
        </p:txBody>
      </p:sp>
    </p:spTree>
    <p:extLst>
      <p:ext uri="{BB962C8B-B14F-4D97-AF65-F5344CB8AC3E}">
        <p14:creationId xmlns:p14="http://schemas.microsoft.com/office/powerpoint/2010/main" val="286256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197223" y="3243901"/>
            <a:ext cx="5898777"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Pre-Award and Post-Award Research Administration</a:t>
            </a:r>
          </a:p>
        </p:txBody>
      </p:sp>
    </p:spTree>
    <p:extLst>
      <p:ext uri="{BB962C8B-B14F-4D97-AF65-F5344CB8AC3E}">
        <p14:creationId xmlns:p14="http://schemas.microsoft.com/office/powerpoint/2010/main" val="10553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93611-3213-F28D-1384-DB335D182773}"/>
              </a:ext>
            </a:extLst>
          </p:cNvPr>
          <p:cNvSpPr/>
          <p:nvPr/>
        </p:nvSpPr>
        <p:spPr>
          <a:xfrm>
            <a:off x="10456923" y="5817683"/>
            <a:ext cx="1508336" cy="917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74B7D8-034A-0F92-1935-868C2E409650}"/>
              </a:ext>
            </a:extLst>
          </p:cNvPr>
          <p:cNvSpPr txBox="1">
            <a:spLocks/>
          </p:cNvSpPr>
          <p:nvPr/>
        </p:nvSpPr>
        <p:spPr>
          <a:xfrm>
            <a:off x="393700" y="1179419"/>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Challenges to Research Administration</a:t>
            </a:r>
          </a:p>
        </p:txBody>
      </p:sp>
      <p:sp>
        <p:nvSpPr>
          <p:cNvPr id="3" name="Content Placeholder 3">
            <a:extLst>
              <a:ext uri="{FF2B5EF4-FFF2-40B4-BE49-F238E27FC236}">
                <a16:creationId xmlns:a16="http://schemas.microsoft.com/office/drawing/2014/main" id="{E2A9CC0A-AC37-ABFA-5D0E-8E649EA59428}"/>
              </a:ext>
            </a:extLst>
          </p:cNvPr>
          <p:cNvSpPr txBox="1">
            <a:spLocks/>
          </p:cNvSpPr>
          <p:nvPr/>
        </p:nvSpPr>
        <p:spPr>
          <a:xfrm>
            <a:off x="402281" y="1629238"/>
            <a:ext cx="10871462" cy="493112"/>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Calibri" panose="020F0502020204030204" pitchFamily="34" charset="0"/>
                <a:ea typeface="Open Sans"/>
                <a:cs typeface="Calibri" panose="020F0502020204030204" pitchFamily="34" charset="0"/>
              </a:rPr>
              <a:t>Research administration offices encounter several challenges, such as internal factors such as operations and workforce capacity, as well as external issues posed by regulatory bodies.</a:t>
            </a:r>
          </a:p>
        </p:txBody>
      </p:sp>
      <p:sp>
        <p:nvSpPr>
          <p:cNvPr id="21" name="Rectangle 5">
            <a:extLst>
              <a:ext uri="{FF2B5EF4-FFF2-40B4-BE49-F238E27FC236}">
                <a16:creationId xmlns:a16="http://schemas.microsoft.com/office/drawing/2014/main" id="{B79E8DB5-90EB-562C-1E52-9801F3828D3D}"/>
              </a:ext>
            </a:extLst>
          </p:cNvPr>
          <p:cNvSpPr/>
          <p:nvPr/>
        </p:nvSpPr>
        <p:spPr bwMode="gray">
          <a:xfrm>
            <a:off x="8903456" y="4665261"/>
            <a:ext cx="1866646" cy="46666"/>
          </a:xfrm>
          <a:prstGeom prst="rect">
            <a:avLst/>
          </a:prstGeom>
          <a:solidFill>
            <a:srgbClr val="D0D0CE"/>
          </a:solidFill>
          <a:ln w="25400" cap="flat" cmpd="sng" algn="ctr">
            <a:noFill/>
            <a:prstDash val="solid"/>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17300276-B36F-015E-2949-ED5B2F0802E1}"/>
              </a:ext>
            </a:extLst>
          </p:cNvPr>
          <p:cNvSpPr/>
          <p:nvPr/>
        </p:nvSpPr>
        <p:spPr bwMode="gray">
          <a:xfrm>
            <a:off x="3010428" y="4665261"/>
            <a:ext cx="1866646" cy="46666"/>
          </a:xfrm>
          <a:prstGeom prst="rect">
            <a:avLst/>
          </a:prstGeom>
          <a:solidFill>
            <a:srgbClr val="012169"/>
          </a:solidFill>
          <a:ln w="25400" cap="flat" cmpd="sng" algn="ctr">
            <a:noFill/>
            <a:prstDash val="solid"/>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2FF55DAA-1055-32AF-96A0-DC98AFF74837}"/>
              </a:ext>
            </a:extLst>
          </p:cNvPr>
          <p:cNvSpPr/>
          <p:nvPr/>
        </p:nvSpPr>
        <p:spPr bwMode="gray">
          <a:xfrm>
            <a:off x="1046085" y="4665599"/>
            <a:ext cx="1866646" cy="52680"/>
          </a:xfrm>
          <a:prstGeom prst="rect">
            <a:avLst/>
          </a:prstGeom>
          <a:solidFill>
            <a:srgbClr val="0097A9"/>
          </a:solidFill>
          <a:ln w="25400" cap="flat" cmpd="sng" algn="ctr">
            <a:noFill/>
            <a:prstDash val="solid"/>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Rectangle 3">
            <a:extLst>
              <a:ext uri="{FF2B5EF4-FFF2-40B4-BE49-F238E27FC236}">
                <a16:creationId xmlns:a16="http://schemas.microsoft.com/office/drawing/2014/main" id="{031F2630-8E75-3361-9567-7A86039DCE23}"/>
              </a:ext>
            </a:extLst>
          </p:cNvPr>
          <p:cNvSpPr/>
          <p:nvPr/>
        </p:nvSpPr>
        <p:spPr bwMode="gray">
          <a:xfrm>
            <a:off x="4974770" y="4665261"/>
            <a:ext cx="1866646" cy="46666"/>
          </a:xfrm>
          <a:prstGeom prst="rect">
            <a:avLst/>
          </a:prstGeom>
          <a:solidFill>
            <a:srgbClr val="75787B"/>
          </a:solidFill>
          <a:ln w="25400" cap="flat" cmpd="sng" algn="ctr">
            <a:noFill/>
            <a:prstDash val="solid"/>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Rectangle 5">
            <a:extLst>
              <a:ext uri="{FF2B5EF4-FFF2-40B4-BE49-F238E27FC236}">
                <a16:creationId xmlns:a16="http://schemas.microsoft.com/office/drawing/2014/main" id="{230C5524-B943-1CF1-FA1B-B8494CC31985}"/>
              </a:ext>
            </a:extLst>
          </p:cNvPr>
          <p:cNvSpPr/>
          <p:nvPr/>
        </p:nvSpPr>
        <p:spPr bwMode="gray">
          <a:xfrm>
            <a:off x="6939114" y="4665261"/>
            <a:ext cx="1866646" cy="46666"/>
          </a:xfrm>
          <a:prstGeom prst="rect">
            <a:avLst/>
          </a:prstGeom>
          <a:solidFill>
            <a:srgbClr val="86BC25"/>
          </a:solidFill>
          <a:ln w="25400" cap="flat" cmpd="sng" algn="ctr">
            <a:noFill/>
            <a:prstDash val="solid"/>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825"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F1190AE8-16F5-A9BF-9820-31C2C2364713}"/>
              </a:ext>
            </a:extLst>
          </p:cNvPr>
          <p:cNvSpPr/>
          <p:nvPr/>
        </p:nvSpPr>
        <p:spPr bwMode="gray">
          <a:xfrm>
            <a:off x="8535201" y="3484083"/>
            <a:ext cx="671003" cy="67311"/>
          </a:xfrm>
          <a:prstGeom prst="rect">
            <a:avLst/>
          </a:prstGeom>
          <a:gradFill>
            <a:gsLst>
              <a:gs pos="16000">
                <a:srgbClr val="86BC25"/>
              </a:gs>
              <a:gs pos="83000">
                <a:srgbClr val="D0D0CE"/>
              </a:gs>
            </a:gsLst>
            <a:lin ang="0" scaled="0"/>
          </a:gra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F5C4B91F-FBE9-B24F-34C4-7428E5BADB38}"/>
              </a:ext>
            </a:extLst>
          </p:cNvPr>
          <p:cNvSpPr/>
          <p:nvPr/>
        </p:nvSpPr>
        <p:spPr bwMode="gray">
          <a:xfrm>
            <a:off x="2548615" y="3484085"/>
            <a:ext cx="785393" cy="67311"/>
          </a:xfrm>
          <a:prstGeom prst="rect">
            <a:avLst/>
          </a:prstGeom>
          <a:gradFill>
            <a:gsLst>
              <a:gs pos="17000">
                <a:srgbClr val="0097A9"/>
              </a:gs>
              <a:gs pos="83000">
                <a:srgbClr val="046A38"/>
              </a:gs>
            </a:gsLst>
            <a:lin ang="0" scaled="0"/>
          </a:gra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28" name="Group 27">
            <a:extLst>
              <a:ext uri="{FF2B5EF4-FFF2-40B4-BE49-F238E27FC236}">
                <a16:creationId xmlns:a16="http://schemas.microsoft.com/office/drawing/2014/main" id="{4FE39526-F2B2-7AC1-6074-6A550F6A53F2}"/>
              </a:ext>
            </a:extLst>
          </p:cNvPr>
          <p:cNvGrpSpPr/>
          <p:nvPr/>
        </p:nvGrpSpPr>
        <p:grpSpPr>
          <a:xfrm>
            <a:off x="1252341" y="2505410"/>
            <a:ext cx="1381424" cy="1733359"/>
            <a:chOff x="2055768" y="1602865"/>
            <a:chExt cx="1598523" cy="2005765"/>
          </a:xfrm>
        </p:grpSpPr>
        <p:sp>
          <p:nvSpPr>
            <p:cNvPr id="29" name="Teardrop 28">
              <a:extLst>
                <a:ext uri="{FF2B5EF4-FFF2-40B4-BE49-F238E27FC236}">
                  <a16:creationId xmlns:a16="http://schemas.microsoft.com/office/drawing/2014/main" id="{E316614C-2B44-DAED-A8B6-C4458416A152}"/>
                </a:ext>
              </a:extLst>
            </p:cNvPr>
            <p:cNvSpPr/>
            <p:nvPr/>
          </p:nvSpPr>
          <p:spPr bwMode="gray">
            <a:xfrm rot="8100000">
              <a:off x="2103109" y="1602865"/>
              <a:ext cx="1503841" cy="1503844"/>
            </a:xfrm>
            <a:prstGeom prst="teardrop">
              <a:avLst/>
            </a:prstGeom>
            <a:solidFill>
              <a:srgbClr val="0097A9"/>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0" name="Freeform 23">
              <a:extLst>
                <a:ext uri="{FF2B5EF4-FFF2-40B4-BE49-F238E27FC236}">
                  <a16:creationId xmlns:a16="http://schemas.microsoft.com/office/drawing/2014/main" id="{E64DD93F-E379-C99F-C471-D01FF06D6A61}"/>
                </a:ext>
              </a:extLst>
            </p:cNvPr>
            <p:cNvSpPr/>
            <p:nvPr/>
          </p:nvSpPr>
          <p:spPr bwMode="gray">
            <a:xfrm>
              <a:off x="2055768"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0097A9"/>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1" name="Oval 30">
              <a:extLst>
                <a:ext uri="{FF2B5EF4-FFF2-40B4-BE49-F238E27FC236}">
                  <a16:creationId xmlns:a16="http://schemas.microsoft.com/office/drawing/2014/main" id="{40562D72-97EC-E4D5-CF96-79D657C724F3}"/>
                </a:ext>
              </a:extLst>
            </p:cNvPr>
            <p:cNvSpPr/>
            <p:nvPr/>
          </p:nvSpPr>
          <p:spPr bwMode="gray">
            <a:xfrm>
              <a:off x="2303206" y="1758652"/>
              <a:ext cx="1119070" cy="1119071"/>
            </a:xfrm>
            <a:prstGeom prst="ellipse">
              <a:avLst/>
            </a:prstGeom>
            <a:solidFill>
              <a:sysClr val="window" lastClr="FFFFFF"/>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32" name="Group 31">
            <a:extLst>
              <a:ext uri="{FF2B5EF4-FFF2-40B4-BE49-F238E27FC236}">
                <a16:creationId xmlns:a16="http://schemas.microsoft.com/office/drawing/2014/main" id="{1606B17B-111A-C09D-E6D9-6006F1F30955}"/>
              </a:ext>
            </a:extLst>
          </p:cNvPr>
          <p:cNvGrpSpPr/>
          <p:nvPr/>
        </p:nvGrpSpPr>
        <p:grpSpPr>
          <a:xfrm>
            <a:off x="3272963" y="2505410"/>
            <a:ext cx="1381424" cy="1733359"/>
            <a:chOff x="3622989" y="1602865"/>
            <a:chExt cx="1598523" cy="2005765"/>
          </a:xfrm>
        </p:grpSpPr>
        <p:sp>
          <p:nvSpPr>
            <p:cNvPr id="33" name="Teardrop 32">
              <a:extLst>
                <a:ext uri="{FF2B5EF4-FFF2-40B4-BE49-F238E27FC236}">
                  <a16:creationId xmlns:a16="http://schemas.microsoft.com/office/drawing/2014/main" id="{89678CEC-1450-C34B-AB1F-F8B2FEAE0A1D}"/>
                </a:ext>
              </a:extLst>
            </p:cNvPr>
            <p:cNvSpPr/>
            <p:nvPr/>
          </p:nvSpPr>
          <p:spPr bwMode="gray">
            <a:xfrm rot="8100000">
              <a:off x="3670329" y="1602865"/>
              <a:ext cx="1503841" cy="1503844"/>
            </a:xfrm>
            <a:prstGeom prst="teardrop">
              <a:avLst/>
            </a:prstGeom>
            <a:solidFill>
              <a:srgbClr val="012169"/>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46A38"/>
                </a:solidFill>
                <a:effectLst/>
                <a:uLnTx/>
                <a:uFillTx/>
                <a:latin typeface="Calibri" panose="020F0502020204030204" pitchFamily="34" charset="0"/>
                <a:cs typeface="Calibri" panose="020F0502020204030204" pitchFamily="34" charset="0"/>
              </a:endParaRPr>
            </a:p>
          </p:txBody>
        </p:sp>
        <p:sp>
          <p:nvSpPr>
            <p:cNvPr id="34" name="Freeform 27">
              <a:extLst>
                <a:ext uri="{FF2B5EF4-FFF2-40B4-BE49-F238E27FC236}">
                  <a16:creationId xmlns:a16="http://schemas.microsoft.com/office/drawing/2014/main" id="{54D92364-E2A2-97BE-D252-6F02A2CE8D94}"/>
                </a:ext>
              </a:extLst>
            </p:cNvPr>
            <p:cNvSpPr/>
            <p:nvPr/>
          </p:nvSpPr>
          <p:spPr bwMode="gray">
            <a:xfrm>
              <a:off x="3622989"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012169"/>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46A38"/>
                </a:solidFill>
                <a:effectLst/>
                <a:uLnTx/>
                <a:uFillTx/>
                <a:latin typeface="Calibri" panose="020F0502020204030204" pitchFamily="34" charset="0"/>
                <a:cs typeface="Calibri" panose="020F0502020204030204" pitchFamily="34" charset="0"/>
              </a:endParaRPr>
            </a:p>
          </p:txBody>
        </p:sp>
        <p:sp>
          <p:nvSpPr>
            <p:cNvPr id="35" name="Oval 34">
              <a:extLst>
                <a:ext uri="{FF2B5EF4-FFF2-40B4-BE49-F238E27FC236}">
                  <a16:creationId xmlns:a16="http://schemas.microsoft.com/office/drawing/2014/main" id="{7FE95E8C-BEB7-72FE-C902-C2860E9E7CB9}"/>
                </a:ext>
              </a:extLst>
            </p:cNvPr>
            <p:cNvSpPr/>
            <p:nvPr/>
          </p:nvSpPr>
          <p:spPr bwMode="gray">
            <a:xfrm>
              <a:off x="3862715" y="1758652"/>
              <a:ext cx="1119070" cy="1119071"/>
            </a:xfrm>
            <a:prstGeom prst="ellipse">
              <a:avLst/>
            </a:prstGeom>
            <a:solidFill>
              <a:sysClr val="window" lastClr="FFFFFF"/>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46A38"/>
                </a:solidFill>
                <a:effectLst/>
                <a:uLnTx/>
                <a:uFillTx/>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6994CDAC-9295-8EA7-4181-896A7EC3AE15}"/>
              </a:ext>
            </a:extLst>
          </p:cNvPr>
          <p:cNvGrpSpPr/>
          <p:nvPr/>
        </p:nvGrpSpPr>
        <p:grpSpPr>
          <a:xfrm>
            <a:off x="5180766" y="2505410"/>
            <a:ext cx="1381424" cy="1733359"/>
            <a:chOff x="5190209" y="1602865"/>
            <a:chExt cx="1598523" cy="2005765"/>
          </a:xfrm>
        </p:grpSpPr>
        <p:sp>
          <p:nvSpPr>
            <p:cNvPr id="37" name="Teardrop 36">
              <a:extLst>
                <a:ext uri="{FF2B5EF4-FFF2-40B4-BE49-F238E27FC236}">
                  <a16:creationId xmlns:a16="http://schemas.microsoft.com/office/drawing/2014/main" id="{DB4080EF-07E8-4640-9E11-53C9DDBD174E}"/>
                </a:ext>
              </a:extLst>
            </p:cNvPr>
            <p:cNvSpPr/>
            <p:nvPr/>
          </p:nvSpPr>
          <p:spPr bwMode="gray">
            <a:xfrm rot="8100000">
              <a:off x="5237549" y="1602865"/>
              <a:ext cx="1503841" cy="1503844"/>
            </a:xfrm>
            <a:prstGeom prst="teardrop">
              <a:avLst/>
            </a:prstGeom>
            <a:solidFill>
              <a:srgbClr val="75787B"/>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Freeform 31">
              <a:extLst>
                <a:ext uri="{FF2B5EF4-FFF2-40B4-BE49-F238E27FC236}">
                  <a16:creationId xmlns:a16="http://schemas.microsoft.com/office/drawing/2014/main" id="{610A445A-FAA1-F58A-19FE-ADC08B9A7E42}"/>
                </a:ext>
              </a:extLst>
            </p:cNvPr>
            <p:cNvSpPr/>
            <p:nvPr/>
          </p:nvSpPr>
          <p:spPr bwMode="gray">
            <a:xfrm>
              <a:off x="5190209"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75787B"/>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39" name="Oval 38">
              <a:extLst>
                <a:ext uri="{FF2B5EF4-FFF2-40B4-BE49-F238E27FC236}">
                  <a16:creationId xmlns:a16="http://schemas.microsoft.com/office/drawing/2014/main" id="{5FB99196-498A-D191-A45F-32FD4CA130FB}"/>
                </a:ext>
              </a:extLst>
            </p:cNvPr>
            <p:cNvSpPr/>
            <p:nvPr/>
          </p:nvSpPr>
          <p:spPr bwMode="gray">
            <a:xfrm>
              <a:off x="5429936" y="1758652"/>
              <a:ext cx="1119070" cy="1119071"/>
            </a:xfrm>
            <a:prstGeom prst="ellipse">
              <a:avLst/>
            </a:prstGeom>
            <a:solidFill>
              <a:sysClr val="window" lastClr="FFFFFF"/>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40" name="Group 39">
            <a:extLst>
              <a:ext uri="{FF2B5EF4-FFF2-40B4-BE49-F238E27FC236}">
                <a16:creationId xmlns:a16="http://schemas.microsoft.com/office/drawing/2014/main" id="{0CD5AB3E-002C-3AFD-375C-61C70D42D01F}"/>
              </a:ext>
            </a:extLst>
          </p:cNvPr>
          <p:cNvGrpSpPr/>
          <p:nvPr/>
        </p:nvGrpSpPr>
        <p:grpSpPr>
          <a:xfrm>
            <a:off x="7214892" y="2505410"/>
            <a:ext cx="1381424" cy="1733359"/>
            <a:chOff x="6763077" y="1602865"/>
            <a:chExt cx="1598523" cy="2005765"/>
          </a:xfrm>
        </p:grpSpPr>
        <p:sp>
          <p:nvSpPr>
            <p:cNvPr id="41" name="Teardrop 40">
              <a:extLst>
                <a:ext uri="{FF2B5EF4-FFF2-40B4-BE49-F238E27FC236}">
                  <a16:creationId xmlns:a16="http://schemas.microsoft.com/office/drawing/2014/main" id="{2EE60EFD-4C4F-EB4A-42F0-97A53155AF00}"/>
                </a:ext>
              </a:extLst>
            </p:cNvPr>
            <p:cNvSpPr/>
            <p:nvPr/>
          </p:nvSpPr>
          <p:spPr bwMode="gray">
            <a:xfrm rot="8100000">
              <a:off x="6810418" y="1602865"/>
              <a:ext cx="1503841" cy="1503844"/>
            </a:xfrm>
            <a:prstGeom prst="teardrop">
              <a:avLst/>
            </a:prstGeom>
            <a:solidFill>
              <a:srgbClr val="86BC25"/>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2" name="Freeform 35">
              <a:extLst>
                <a:ext uri="{FF2B5EF4-FFF2-40B4-BE49-F238E27FC236}">
                  <a16:creationId xmlns:a16="http://schemas.microsoft.com/office/drawing/2014/main" id="{CDE59A42-7760-6316-0E2B-FEF3BC02BAB9}"/>
                </a:ext>
              </a:extLst>
            </p:cNvPr>
            <p:cNvSpPr/>
            <p:nvPr/>
          </p:nvSpPr>
          <p:spPr bwMode="gray">
            <a:xfrm>
              <a:off x="6763077"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86BC25"/>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3" name="Oval 42">
              <a:extLst>
                <a:ext uri="{FF2B5EF4-FFF2-40B4-BE49-F238E27FC236}">
                  <a16:creationId xmlns:a16="http://schemas.microsoft.com/office/drawing/2014/main" id="{A2BF5633-4D62-D5FD-ACED-E955C25BEB70}"/>
                </a:ext>
              </a:extLst>
            </p:cNvPr>
            <p:cNvSpPr/>
            <p:nvPr/>
          </p:nvSpPr>
          <p:spPr bwMode="gray">
            <a:xfrm>
              <a:off x="7007153" y="1758652"/>
              <a:ext cx="1119070" cy="1119071"/>
            </a:xfrm>
            <a:prstGeom prst="ellipse">
              <a:avLst/>
            </a:prstGeom>
            <a:solidFill>
              <a:sysClr val="window" lastClr="FFFFFF"/>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F833D194-0EEF-E001-685A-8E7F7C84CB44}"/>
              </a:ext>
            </a:extLst>
          </p:cNvPr>
          <p:cNvGrpSpPr/>
          <p:nvPr/>
        </p:nvGrpSpPr>
        <p:grpSpPr>
          <a:xfrm>
            <a:off x="9143975" y="2505410"/>
            <a:ext cx="1381424" cy="1733359"/>
            <a:chOff x="8355090" y="1602865"/>
            <a:chExt cx="1598523" cy="2005765"/>
          </a:xfrm>
        </p:grpSpPr>
        <p:sp>
          <p:nvSpPr>
            <p:cNvPr id="45" name="Teardrop 44">
              <a:extLst>
                <a:ext uri="{FF2B5EF4-FFF2-40B4-BE49-F238E27FC236}">
                  <a16:creationId xmlns:a16="http://schemas.microsoft.com/office/drawing/2014/main" id="{ECA8A043-9090-A83B-793D-116DBAF09A97}"/>
                </a:ext>
              </a:extLst>
            </p:cNvPr>
            <p:cNvSpPr/>
            <p:nvPr/>
          </p:nvSpPr>
          <p:spPr bwMode="gray">
            <a:xfrm rot="8100000">
              <a:off x="8402430" y="1602865"/>
              <a:ext cx="1503841" cy="1503844"/>
            </a:xfrm>
            <a:prstGeom prst="teardrop">
              <a:avLst/>
            </a:prstGeom>
            <a:solidFill>
              <a:srgbClr val="D0D0CE"/>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46" name="Freeform 39">
              <a:extLst>
                <a:ext uri="{FF2B5EF4-FFF2-40B4-BE49-F238E27FC236}">
                  <a16:creationId xmlns:a16="http://schemas.microsoft.com/office/drawing/2014/main" id="{1E853B33-B436-D715-FC19-6596F1556E93}"/>
                </a:ext>
              </a:extLst>
            </p:cNvPr>
            <p:cNvSpPr/>
            <p:nvPr/>
          </p:nvSpPr>
          <p:spPr bwMode="gray">
            <a:xfrm>
              <a:off x="8355090" y="2736722"/>
              <a:ext cx="1598523" cy="871908"/>
            </a:xfrm>
            <a:custGeom>
              <a:avLst/>
              <a:gdLst>
                <a:gd name="connsiteX0" fmla="*/ 0 w 2235812"/>
                <a:gd name="connsiteY0" fmla="*/ 0 h 1219515"/>
                <a:gd name="connsiteX1" fmla="*/ 135994 w 2235812"/>
                <a:gd name="connsiteY1" fmla="*/ 0 h 1219515"/>
                <a:gd name="connsiteX2" fmla="*/ 183908 w 2235812"/>
                <a:gd name="connsiteY2" fmla="*/ 81083 h 1219515"/>
                <a:gd name="connsiteX3" fmla="*/ 327199 w 2235812"/>
                <a:gd name="connsiteY3" fmla="*/ 256502 h 1219515"/>
                <a:gd name="connsiteX4" fmla="*/ 1117908 w 2235812"/>
                <a:gd name="connsiteY4" fmla="*/ 1047211 h 1219515"/>
                <a:gd name="connsiteX5" fmla="*/ 1908614 w 2235812"/>
                <a:gd name="connsiteY5" fmla="*/ 256504 h 1219515"/>
                <a:gd name="connsiteX6" fmla="*/ 2051905 w 2235812"/>
                <a:gd name="connsiteY6" fmla="*/ 81085 h 1219515"/>
                <a:gd name="connsiteX7" fmla="*/ 2099821 w 2235812"/>
                <a:gd name="connsiteY7" fmla="*/ 0 h 1219515"/>
                <a:gd name="connsiteX8" fmla="*/ 2235812 w 2235812"/>
                <a:gd name="connsiteY8" fmla="*/ 0 h 1219515"/>
                <a:gd name="connsiteX9" fmla="*/ 2216094 w 2235812"/>
                <a:gd name="connsiteY9" fmla="*/ 42485 h 1219515"/>
                <a:gd name="connsiteX10" fmla="*/ 1994765 w 2235812"/>
                <a:gd name="connsiteY10" fmla="*/ 342657 h 1219515"/>
                <a:gd name="connsiteX11" fmla="*/ 1117907 w 2235812"/>
                <a:gd name="connsiteY11" fmla="*/ 1219515 h 1219515"/>
                <a:gd name="connsiteX12" fmla="*/ 241048 w 2235812"/>
                <a:gd name="connsiteY12" fmla="*/ 342656 h 1219515"/>
                <a:gd name="connsiteX13" fmla="*/ 19718 w 2235812"/>
                <a:gd name="connsiteY13" fmla="*/ 42483 h 12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5812" h="1219515">
                  <a:moveTo>
                    <a:pt x="0" y="0"/>
                  </a:moveTo>
                  <a:lnTo>
                    <a:pt x="135994" y="0"/>
                  </a:lnTo>
                  <a:lnTo>
                    <a:pt x="183908" y="81083"/>
                  </a:lnTo>
                  <a:cubicBezTo>
                    <a:pt x="224849" y="143089"/>
                    <a:pt x="272612" y="201915"/>
                    <a:pt x="327199" y="256502"/>
                  </a:cubicBezTo>
                  <a:lnTo>
                    <a:pt x="1117908" y="1047211"/>
                  </a:lnTo>
                  <a:lnTo>
                    <a:pt x="1908614" y="256504"/>
                  </a:lnTo>
                  <a:cubicBezTo>
                    <a:pt x="1963201" y="201918"/>
                    <a:pt x="2010965" y="143091"/>
                    <a:pt x="2051905" y="81085"/>
                  </a:cubicBezTo>
                  <a:lnTo>
                    <a:pt x="2099821" y="0"/>
                  </a:lnTo>
                  <a:lnTo>
                    <a:pt x="2235812" y="0"/>
                  </a:lnTo>
                  <a:lnTo>
                    <a:pt x="2216094" y="42485"/>
                  </a:lnTo>
                  <a:cubicBezTo>
                    <a:pt x="2159343" y="150476"/>
                    <a:pt x="2085567" y="251855"/>
                    <a:pt x="1994765" y="342657"/>
                  </a:cubicBezTo>
                  <a:lnTo>
                    <a:pt x="1117907" y="1219515"/>
                  </a:lnTo>
                  <a:lnTo>
                    <a:pt x="241048" y="342656"/>
                  </a:lnTo>
                  <a:cubicBezTo>
                    <a:pt x="150246" y="251854"/>
                    <a:pt x="76469" y="150475"/>
                    <a:pt x="19718" y="42483"/>
                  </a:cubicBezTo>
                  <a:close/>
                </a:path>
              </a:pathLst>
            </a:custGeom>
            <a:solidFill>
              <a:srgbClr val="D0D0CE"/>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nvGrpSpPr>
            <p:cNvPr id="47" name="Group 925">
              <a:extLst>
                <a:ext uri="{FF2B5EF4-FFF2-40B4-BE49-F238E27FC236}">
                  <a16:creationId xmlns:a16="http://schemas.microsoft.com/office/drawing/2014/main" id="{3217B606-6E1B-DD57-75C2-8B4E01CEF18D}"/>
                </a:ext>
              </a:extLst>
            </p:cNvPr>
            <p:cNvGrpSpPr>
              <a:grpSpLocks noChangeAspect="1"/>
            </p:cNvGrpSpPr>
            <p:nvPr/>
          </p:nvGrpSpPr>
          <p:grpSpPr bwMode="auto">
            <a:xfrm>
              <a:off x="8797157" y="1976744"/>
              <a:ext cx="686449" cy="682876"/>
              <a:chOff x="1224" y="3504"/>
              <a:chExt cx="192" cy="191"/>
            </a:xfrm>
            <a:solidFill>
              <a:srgbClr val="86BC25"/>
            </a:solidFill>
          </p:grpSpPr>
          <p:sp>
            <p:nvSpPr>
              <p:cNvPr id="49" name="Freeform 926">
                <a:extLst>
                  <a:ext uri="{FF2B5EF4-FFF2-40B4-BE49-F238E27FC236}">
                    <a16:creationId xmlns:a16="http://schemas.microsoft.com/office/drawing/2014/main" id="{061B56B2-192E-9867-C4C1-086D83C1D6D7}"/>
                  </a:ext>
                </a:extLst>
              </p:cNvPr>
              <p:cNvSpPr>
                <a:spLocks/>
              </p:cNvSpPr>
              <p:nvPr/>
            </p:nvSpPr>
            <p:spPr bwMode="auto">
              <a:xfrm>
                <a:off x="1259" y="3539"/>
                <a:ext cx="71" cy="71"/>
              </a:xfrm>
              <a:custGeom>
                <a:avLst/>
                <a:gdLst>
                  <a:gd name="T0" fmla="*/ 96 w 107"/>
                  <a:gd name="T1" fmla="*/ 43 h 107"/>
                  <a:gd name="T2" fmla="*/ 64 w 107"/>
                  <a:gd name="T3" fmla="*/ 43 h 107"/>
                  <a:gd name="T4" fmla="*/ 64 w 107"/>
                  <a:gd name="T5" fmla="*/ 11 h 107"/>
                  <a:gd name="T6" fmla="*/ 53 w 107"/>
                  <a:gd name="T7" fmla="*/ 0 h 107"/>
                  <a:gd name="T8" fmla="*/ 43 w 107"/>
                  <a:gd name="T9" fmla="*/ 11 h 107"/>
                  <a:gd name="T10" fmla="*/ 43 w 107"/>
                  <a:gd name="T11" fmla="*/ 43 h 107"/>
                  <a:gd name="T12" fmla="*/ 11 w 107"/>
                  <a:gd name="T13" fmla="*/ 43 h 107"/>
                  <a:gd name="T14" fmla="*/ 0 w 107"/>
                  <a:gd name="T15" fmla="*/ 53 h 107"/>
                  <a:gd name="T16" fmla="*/ 11 w 107"/>
                  <a:gd name="T17" fmla="*/ 64 h 107"/>
                  <a:gd name="T18" fmla="*/ 43 w 107"/>
                  <a:gd name="T19" fmla="*/ 64 h 107"/>
                  <a:gd name="T20" fmla="*/ 43 w 107"/>
                  <a:gd name="T21" fmla="*/ 96 h 107"/>
                  <a:gd name="T22" fmla="*/ 53 w 107"/>
                  <a:gd name="T23" fmla="*/ 107 h 107"/>
                  <a:gd name="T24" fmla="*/ 64 w 107"/>
                  <a:gd name="T25" fmla="*/ 96 h 107"/>
                  <a:gd name="T26" fmla="*/ 64 w 107"/>
                  <a:gd name="T27" fmla="*/ 64 h 107"/>
                  <a:gd name="T28" fmla="*/ 96 w 107"/>
                  <a:gd name="T29" fmla="*/ 64 h 107"/>
                  <a:gd name="T30" fmla="*/ 107 w 107"/>
                  <a:gd name="T31" fmla="*/ 53 h 107"/>
                  <a:gd name="T32" fmla="*/ 96 w 107"/>
                  <a:gd name="T33" fmla="*/ 4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07">
                    <a:moveTo>
                      <a:pt x="96" y="43"/>
                    </a:moveTo>
                    <a:cubicBezTo>
                      <a:pt x="64" y="43"/>
                      <a:pt x="64" y="43"/>
                      <a:pt x="64" y="43"/>
                    </a:cubicBezTo>
                    <a:cubicBezTo>
                      <a:pt x="64" y="11"/>
                      <a:pt x="64" y="11"/>
                      <a:pt x="64" y="11"/>
                    </a:cubicBezTo>
                    <a:cubicBezTo>
                      <a:pt x="64" y="5"/>
                      <a:pt x="59" y="0"/>
                      <a:pt x="53" y="0"/>
                    </a:cubicBezTo>
                    <a:cubicBezTo>
                      <a:pt x="47" y="0"/>
                      <a:pt x="43" y="5"/>
                      <a:pt x="43" y="11"/>
                    </a:cubicBezTo>
                    <a:cubicBezTo>
                      <a:pt x="43" y="43"/>
                      <a:pt x="43" y="43"/>
                      <a:pt x="43" y="43"/>
                    </a:cubicBezTo>
                    <a:cubicBezTo>
                      <a:pt x="11" y="43"/>
                      <a:pt x="11" y="43"/>
                      <a:pt x="11" y="43"/>
                    </a:cubicBezTo>
                    <a:cubicBezTo>
                      <a:pt x="5" y="43"/>
                      <a:pt x="0" y="47"/>
                      <a:pt x="0" y="53"/>
                    </a:cubicBezTo>
                    <a:cubicBezTo>
                      <a:pt x="0" y="59"/>
                      <a:pt x="5" y="64"/>
                      <a:pt x="11" y="64"/>
                    </a:cubicBezTo>
                    <a:cubicBezTo>
                      <a:pt x="43" y="64"/>
                      <a:pt x="43" y="64"/>
                      <a:pt x="43" y="64"/>
                    </a:cubicBezTo>
                    <a:cubicBezTo>
                      <a:pt x="43" y="96"/>
                      <a:pt x="43" y="96"/>
                      <a:pt x="43" y="96"/>
                    </a:cubicBezTo>
                    <a:cubicBezTo>
                      <a:pt x="43" y="102"/>
                      <a:pt x="47" y="107"/>
                      <a:pt x="53" y="107"/>
                    </a:cubicBezTo>
                    <a:cubicBezTo>
                      <a:pt x="59" y="107"/>
                      <a:pt x="64" y="102"/>
                      <a:pt x="64" y="96"/>
                    </a:cubicBezTo>
                    <a:cubicBezTo>
                      <a:pt x="64" y="64"/>
                      <a:pt x="64" y="64"/>
                      <a:pt x="64" y="64"/>
                    </a:cubicBezTo>
                    <a:cubicBezTo>
                      <a:pt x="96" y="64"/>
                      <a:pt x="96" y="64"/>
                      <a:pt x="96" y="64"/>
                    </a:cubicBezTo>
                    <a:cubicBezTo>
                      <a:pt x="102" y="64"/>
                      <a:pt x="107" y="59"/>
                      <a:pt x="107" y="53"/>
                    </a:cubicBezTo>
                    <a:cubicBezTo>
                      <a:pt x="107" y="47"/>
                      <a:pt x="102" y="43"/>
                      <a:pt x="9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0" name="Freeform 927">
                <a:extLst>
                  <a:ext uri="{FF2B5EF4-FFF2-40B4-BE49-F238E27FC236}">
                    <a16:creationId xmlns:a16="http://schemas.microsoft.com/office/drawing/2014/main" id="{D02E792F-0624-5E0B-1C28-DF6D375DBDCB}"/>
                  </a:ext>
                </a:extLst>
              </p:cNvPr>
              <p:cNvSpPr>
                <a:spLocks noEditPoints="1"/>
              </p:cNvSpPr>
              <p:nvPr/>
            </p:nvSpPr>
            <p:spPr bwMode="auto">
              <a:xfrm>
                <a:off x="1224" y="3504"/>
                <a:ext cx="192" cy="191"/>
              </a:xfrm>
              <a:custGeom>
                <a:avLst/>
                <a:gdLst>
                  <a:gd name="T0" fmla="*/ 189 w 289"/>
                  <a:gd name="T1" fmla="*/ 174 h 288"/>
                  <a:gd name="T2" fmla="*/ 213 w 289"/>
                  <a:gd name="T3" fmla="*/ 106 h 288"/>
                  <a:gd name="T4" fmla="*/ 106 w 289"/>
                  <a:gd name="T5" fmla="*/ 0 h 288"/>
                  <a:gd name="T6" fmla="*/ 0 w 289"/>
                  <a:gd name="T7" fmla="*/ 106 h 288"/>
                  <a:gd name="T8" fmla="*/ 106 w 289"/>
                  <a:gd name="T9" fmla="*/ 213 h 288"/>
                  <a:gd name="T10" fmla="*/ 174 w 289"/>
                  <a:gd name="T11" fmla="*/ 189 h 288"/>
                  <a:gd name="T12" fmla="*/ 269 w 289"/>
                  <a:gd name="T13" fmla="*/ 285 h 288"/>
                  <a:gd name="T14" fmla="*/ 277 w 289"/>
                  <a:gd name="T15" fmla="*/ 288 h 288"/>
                  <a:gd name="T16" fmla="*/ 285 w 289"/>
                  <a:gd name="T17" fmla="*/ 285 h 288"/>
                  <a:gd name="T18" fmla="*/ 285 w 289"/>
                  <a:gd name="T19" fmla="*/ 269 h 288"/>
                  <a:gd name="T20" fmla="*/ 189 w 289"/>
                  <a:gd name="T21" fmla="*/ 174 h 288"/>
                  <a:gd name="T22" fmla="*/ 106 w 289"/>
                  <a:gd name="T23" fmla="*/ 192 h 288"/>
                  <a:gd name="T24" fmla="*/ 21 w 289"/>
                  <a:gd name="T25" fmla="*/ 106 h 288"/>
                  <a:gd name="T26" fmla="*/ 106 w 289"/>
                  <a:gd name="T27" fmla="*/ 21 h 288"/>
                  <a:gd name="T28" fmla="*/ 192 w 289"/>
                  <a:gd name="T29" fmla="*/ 106 h 288"/>
                  <a:gd name="T30" fmla="*/ 106 w 289"/>
                  <a:gd name="T31"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88">
                    <a:moveTo>
                      <a:pt x="189" y="174"/>
                    </a:moveTo>
                    <a:cubicBezTo>
                      <a:pt x="204" y="155"/>
                      <a:pt x="213" y="132"/>
                      <a:pt x="213" y="106"/>
                    </a:cubicBezTo>
                    <a:cubicBezTo>
                      <a:pt x="213" y="48"/>
                      <a:pt x="165" y="0"/>
                      <a:pt x="106" y="0"/>
                    </a:cubicBezTo>
                    <a:cubicBezTo>
                      <a:pt x="48" y="0"/>
                      <a:pt x="0" y="48"/>
                      <a:pt x="0" y="106"/>
                    </a:cubicBezTo>
                    <a:cubicBezTo>
                      <a:pt x="0" y="165"/>
                      <a:pt x="48" y="213"/>
                      <a:pt x="106" y="213"/>
                    </a:cubicBezTo>
                    <a:cubicBezTo>
                      <a:pt x="132" y="213"/>
                      <a:pt x="155" y="204"/>
                      <a:pt x="174" y="189"/>
                    </a:cubicBezTo>
                    <a:cubicBezTo>
                      <a:pt x="269" y="285"/>
                      <a:pt x="269" y="285"/>
                      <a:pt x="269" y="285"/>
                    </a:cubicBezTo>
                    <a:cubicBezTo>
                      <a:pt x="272" y="287"/>
                      <a:pt x="274" y="288"/>
                      <a:pt x="277" y="288"/>
                    </a:cubicBezTo>
                    <a:cubicBezTo>
                      <a:pt x="280" y="288"/>
                      <a:pt x="282" y="287"/>
                      <a:pt x="285" y="285"/>
                    </a:cubicBezTo>
                    <a:cubicBezTo>
                      <a:pt x="289" y="280"/>
                      <a:pt x="289" y="274"/>
                      <a:pt x="285" y="269"/>
                    </a:cubicBezTo>
                    <a:lnTo>
                      <a:pt x="189" y="174"/>
                    </a:lnTo>
                    <a:close/>
                    <a:moveTo>
                      <a:pt x="106" y="192"/>
                    </a:moveTo>
                    <a:cubicBezTo>
                      <a:pt x="59" y="192"/>
                      <a:pt x="21" y="153"/>
                      <a:pt x="21" y="106"/>
                    </a:cubicBezTo>
                    <a:cubicBezTo>
                      <a:pt x="21" y="59"/>
                      <a:pt x="59" y="21"/>
                      <a:pt x="106" y="21"/>
                    </a:cubicBezTo>
                    <a:cubicBezTo>
                      <a:pt x="153" y="21"/>
                      <a:pt x="192" y="59"/>
                      <a:pt x="192" y="106"/>
                    </a:cubicBezTo>
                    <a:cubicBezTo>
                      <a:pt x="192" y="153"/>
                      <a:pt x="153" y="192"/>
                      <a:pt x="106" y="19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48" name="Oval 47">
              <a:extLst>
                <a:ext uri="{FF2B5EF4-FFF2-40B4-BE49-F238E27FC236}">
                  <a16:creationId xmlns:a16="http://schemas.microsoft.com/office/drawing/2014/main" id="{43F611E5-0CF3-778A-F579-C88DE11AB6CA}"/>
                </a:ext>
              </a:extLst>
            </p:cNvPr>
            <p:cNvSpPr/>
            <p:nvPr/>
          </p:nvSpPr>
          <p:spPr bwMode="gray">
            <a:xfrm>
              <a:off x="8591201" y="1758652"/>
              <a:ext cx="1119070" cy="1119071"/>
            </a:xfrm>
            <a:prstGeom prst="ellipse">
              <a:avLst/>
            </a:prstGeom>
            <a:solidFill>
              <a:sysClr val="window" lastClr="FFFFFF"/>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51" name="Freeform 389">
            <a:extLst>
              <a:ext uri="{FF2B5EF4-FFF2-40B4-BE49-F238E27FC236}">
                <a16:creationId xmlns:a16="http://schemas.microsoft.com/office/drawing/2014/main" id="{08D40068-43E4-BDD6-5C8B-93770FCC9FB4}"/>
              </a:ext>
            </a:extLst>
          </p:cNvPr>
          <p:cNvSpPr>
            <a:spLocks noEditPoints="1"/>
          </p:cNvSpPr>
          <p:nvPr/>
        </p:nvSpPr>
        <p:spPr bwMode="auto">
          <a:xfrm>
            <a:off x="3641357" y="2908154"/>
            <a:ext cx="649435" cy="454299"/>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rgbClr val="01216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78862EE2-3A6E-06E1-4DF7-D37BD2AF9FD1}"/>
              </a:ext>
            </a:extLst>
          </p:cNvPr>
          <p:cNvSpPr/>
          <p:nvPr/>
        </p:nvSpPr>
        <p:spPr bwMode="gray">
          <a:xfrm>
            <a:off x="640005" y="3484083"/>
            <a:ext cx="677492" cy="67311"/>
          </a:xfrm>
          <a:prstGeom prst="rect">
            <a:avLst/>
          </a:prstGeom>
          <a:solidFill>
            <a:srgbClr val="0097A9"/>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237AC7E8-EED0-39B4-BA6C-93B9DC80B547}"/>
              </a:ext>
            </a:extLst>
          </p:cNvPr>
          <p:cNvSpPr/>
          <p:nvPr/>
        </p:nvSpPr>
        <p:spPr bwMode="gray">
          <a:xfrm>
            <a:off x="10456923" y="3484085"/>
            <a:ext cx="729014" cy="67311"/>
          </a:xfrm>
          <a:prstGeom prst="rect">
            <a:avLst/>
          </a:prstGeom>
          <a:solidFill>
            <a:srgbClr val="D0D0CE"/>
          </a:soli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E06DBDC2-6C3F-2ACE-6CB4-11D3D4CA0797}"/>
              </a:ext>
            </a:extLst>
          </p:cNvPr>
          <p:cNvSpPr/>
          <p:nvPr/>
        </p:nvSpPr>
        <p:spPr bwMode="gray">
          <a:xfrm>
            <a:off x="4593341" y="3484083"/>
            <a:ext cx="645915" cy="67311"/>
          </a:xfrm>
          <a:prstGeom prst="rect">
            <a:avLst/>
          </a:prstGeom>
          <a:gradFill>
            <a:gsLst>
              <a:gs pos="17000">
                <a:srgbClr val="046A38"/>
              </a:gs>
              <a:gs pos="83000">
                <a:srgbClr val="75787B"/>
              </a:gs>
            </a:gsLst>
            <a:lin ang="0" scaled="0"/>
          </a:gra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5" name="Rectangle 54">
            <a:extLst>
              <a:ext uri="{FF2B5EF4-FFF2-40B4-BE49-F238E27FC236}">
                <a16:creationId xmlns:a16="http://schemas.microsoft.com/office/drawing/2014/main" id="{2CBC6084-C3CD-83BB-38DF-E48AAB606F7C}"/>
              </a:ext>
            </a:extLst>
          </p:cNvPr>
          <p:cNvSpPr/>
          <p:nvPr/>
        </p:nvSpPr>
        <p:spPr bwMode="gray">
          <a:xfrm>
            <a:off x="6491672" y="3484083"/>
            <a:ext cx="775540" cy="67311"/>
          </a:xfrm>
          <a:prstGeom prst="rect">
            <a:avLst/>
          </a:prstGeom>
          <a:gradFill>
            <a:gsLst>
              <a:gs pos="17000">
                <a:srgbClr val="75787B"/>
              </a:gs>
              <a:gs pos="83000">
                <a:srgbClr val="86BC25"/>
              </a:gs>
            </a:gsLst>
            <a:lin ang="0" scaled="0"/>
          </a:gradFill>
          <a:ln w="19050" algn="ctr">
            <a:noFill/>
            <a:miter lim="800000"/>
            <a:headEnd/>
            <a:tailEnd/>
          </a:ln>
        </p:spPr>
        <p:txBody>
          <a:bodyPr wrap="square" lIns="66675" tIns="66675" rIns="66675" bIns="66675" rtlCol="0" anchor="ctr"/>
          <a:lstStyle/>
          <a:p>
            <a:pPr marL="0" marR="0" lvl="0" indent="0" algn="ctr" defTabSz="914378"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56" name="Freeform 845">
            <a:extLst>
              <a:ext uri="{FF2B5EF4-FFF2-40B4-BE49-F238E27FC236}">
                <a16:creationId xmlns:a16="http://schemas.microsoft.com/office/drawing/2014/main" id="{26249C7B-A85C-053D-627E-DD6F74A36ECC}"/>
              </a:ext>
            </a:extLst>
          </p:cNvPr>
          <p:cNvSpPr>
            <a:spLocks noEditPoints="1"/>
          </p:cNvSpPr>
          <p:nvPr/>
        </p:nvSpPr>
        <p:spPr bwMode="auto">
          <a:xfrm>
            <a:off x="1725190" y="2830082"/>
            <a:ext cx="439201" cy="596862"/>
          </a:xfrm>
          <a:custGeom>
            <a:avLst/>
            <a:gdLst>
              <a:gd name="T0" fmla="*/ 214 w 235"/>
              <a:gd name="T1" fmla="*/ 258 h 320"/>
              <a:gd name="T2" fmla="*/ 214 w 235"/>
              <a:gd name="T3" fmla="*/ 181 h 320"/>
              <a:gd name="T4" fmla="*/ 182 w 235"/>
              <a:gd name="T5" fmla="*/ 149 h 320"/>
              <a:gd name="T6" fmla="*/ 128 w 235"/>
              <a:gd name="T7" fmla="*/ 149 h 320"/>
              <a:gd name="T8" fmla="*/ 128 w 235"/>
              <a:gd name="T9" fmla="*/ 62 h 320"/>
              <a:gd name="T10" fmla="*/ 150 w 235"/>
              <a:gd name="T11" fmla="*/ 32 h 320"/>
              <a:gd name="T12" fmla="*/ 118 w 235"/>
              <a:gd name="T13" fmla="*/ 0 h 320"/>
              <a:gd name="T14" fmla="*/ 86 w 235"/>
              <a:gd name="T15" fmla="*/ 32 h 320"/>
              <a:gd name="T16" fmla="*/ 107 w 235"/>
              <a:gd name="T17" fmla="*/ 62 h 320"/>
              <a:gd name="T18" fmla="*/ 107 w 235"/>
              <a:gd name="T19" fmla="*/ 149 h 320"/>
              <a:gd name="T20" fmla="*/ 54 w 235"/>
              <a:gd name="T21" fmla="*/ 149 h 320"/>
              <a:gd name="T22" fmla="*/ 22 w 235"/>
              <a:gd name="T23" fmla="*/ 181 h 320"/>
              <a:gd name="T24" fmla="*/ 22 w 235"/>
              <a:gd name="T25" fmla="*/ 258 h 320"/>
              <a:gd name="T26" fmla="*/ 0 w 235"/>
              <a:gd name="T27" fmla="*/ 288 h 320"/>
              <a:gd name="T28" fmla="*/ 32 w 235"/>
              <a:gd name="T29" fmla="*/ 320 h 320"/>
              <a:gd name="T30" fmla="*/ 64 w 235"/>
              <a:gd name="T31" fmla="*/ 288 h 320"/>
              <a:gd name="T32" fmla="*/ 43 w 235"/>
              <a:gd name="T33" fmla="*/ 258 h 320"/>
              <a:gd name="T34" fmla="*/ 43 w 235"/>
              <a:gd name="T35" fmla="*/ 181 h 320"/>
              <a:gd name="T36" fmla="*/ 54 w 235"/>
              <a:gd name="T37" fmla="*/ 170 h 320"/>
              <a:gd name="T38" fmla="*/ 107 w 235"/>
              <a:gd name="T39" fmla="*/ 170 h 320"/>
              <a:gd name="T40" fmla="*/ 107 w 235"/>
              <a:gd name="T41" fmla="*/ 258 h 320"/>
              <a:gd name="T42" fmla="*/ 86 w 235"/>
              <a:gd name="T43" fmla="*/ 288 h 320"/>
              <a:gd name="T44" fmla="*/ 118 w 235"/>
              <a:gd name="T45" fmla="*/ 320 h 320"/>
              <a:gd name="T46" fmla="*/ 150 w 235"/>
              <a:gd name="T47" fmla="*/ 288 h 320"/>
              <a:gd name="T48" fmla="*/ 128 w 235"/>
              <a:gd name="T49" fmla="*/ 258 h 320"/>
              <a:gd name="T50" fmla="*/ 128 w 235"/>
              <a:gd name="T51" fmla="*/ 170 h 320"/>
              <a:gd name="T52" fmla="*/ 182 w 235"/>
              <a:gd name="T53" fmla="*/ 170 h 320"/>
              <a:gd name="T54" fmla="*/ 192 w 235"/>
              <a:gd name="T55" fmla="*/ 181 h 320"/>
              <a:gd name="T56" fmla="*/ 192 w 235"/>
              <a:gd name="T57" fmla="*/ 258 h 320"/>
              <a:gd name="T58" fmla="*/ 171 w 235"/>
              <a:gd name="T59" fmla="*/ 288 h 320"/>
              <a:gd name="T60" fmla="*/ 203 w 235"/>
              <a:gd name="T61" fmla="*/ 320 h 320"/>
              <a:gd name="T62" fmla="*/ 235 w 235"/>
              <a:gd name="T63" fmla="*/ 288 h 320"/>
              <a:gd name="T64" fmla="*/ 214 w 235"/>
              <a:gd name="T65" fmla="*/ 258 h 320"/>
              <a:gd name="T66" fmla="*/ 118 w 235"/>
              <a:gd name="T67" fmla="*/ 21 h 320"/>
              <a:gd name="T68" fmla="*/ 128 w 235"/>
              <a:gd name="T69" fmla="*/ 32 h 320"/>
              <a:gd name="T70" fmla="*/ 118 w 235"/>
              <a:gd name="T71" fmla="*/ 42 h 320"/>
              <a:gd name="T72" fmla="*/ 107 w 235"/>
              <a:gd name="T73" fmla="*/ 32 h 320"/>
              <a:gd name="T74" fmla="*/ 118 w 235"/>
              <a:gd name="T75" fmla="*/ 21 h 320"/>
              <a:gd name="T76" fmla="*/ 32 w 235"/>
              <a:gd name="T77" fmla="*/ 298 h 320"/>
              <a:gd name="T78" fmla="*/ 22 w 235"/>
              <a:gd name="T79" fmla="*/ 288 h 320"/>
              <a:gd name="T80" fmla="*/ 32 w 235"/>
              <a:gd name="T81" fmla="*/ 277 h 320"/>
              <a:gd name="T82" fmla="*/ 43 w 235"/>
              <a:gd name="T83" fmla="*/ 288 h 320"/>
              <a:gd name="T84" fmla="*/ 32 w 235"/>
              <a:gd name="T85" fmla="*/ 298 h 320"/>
              <a:gd name="T86" fmla="*/ 118 w 235"/>
              <a:gd name="T87" fmla="*/ 298 h 320"/>
              <a:gd name="T88" fmla="*/ 107 w 235"/>
              <a:gd name="T89" fmla="*/ 288 h 320"/>
              <a:gd name="T90" fmla="*/ 118 w 235"/>
              <a:gd name="T91" fmla="*/ 277 h 320"/>
              <a:gd name="T92" fmla="*/ 128 w 235"/>
              <a:gd name="T93" fmla="*/ 288 h 320"/>
              <a:gd name="T94" fmla="*/ 118 w 235"/>
              <a:gd name="T95" fmla="*/ 298 h 320"/>
              <a:gd name="T96" fmla="*/ 203 w 235"/>
              <a:gd name="T97" fmla="*/ 298 h 320"/>
              <a:gd name="T98" fmla="*/ 192 w 235"/>
              <a:gd name="T99" fmla="*/ 288 h 320"/>
              <a:gd name="T100" fmla="*/ 203 w 235"/>
              <a:gd name="T101" fmla="*/ 277 h 320"/>
              <a:gd name="T102" fmla="*/ 214 w 235"/>
              <a:gd name="T103" fmla="*/ 288 h 320"/>
              <a:gd name="T104" fmla="*/ 203 w 235"/>
              <a:gd name="T105"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320">
                <a:moveTo>
                  <a:pt x="214" y="258"/>
                </a:moveTo>
                <a:cubicBezTo>
                  <a:pt x="214" y="181"/>
                  <a:pt x="214" y="181"/>
                  <a:pt x="214" y="181"/>
                </a:cubicBezTo>
                <a:cubicBezTo>
                  <a:pt x="214" y="158"/>
                  <a:pt x="195" y="149"/>
                  <a:pt x="182" y="149"/>
                </a:cubicBezTo>
                <a:cubicBezTo>
                  <a:pt x="128" y="149"/>
                  <a:pt x="128" y="149"/>
                  <a:pt x="128" y="149"/>
                </a:cubicBezTo>
                <a:cubicBezTo>
                  <a:pt x="128" y="62"/>
                  <a:pt x="128" y="62"/>
                  <a:pt x="128" y="62"/>
                </a:cubicBezTo>
                <a:cubicBezTo>
                  <a:pt x="141" y="57"/>
                  <a:pt x="150" y="46"/>
                  <a:pt x="150" y="32"/>
                </a:cubicBezTo>
                <a:cubicBezTo>
                  <a:pt x="150" y="14"/>
                  <a:pt x="135" y="0"/>
                  <a:pt x="118" y="0"/>
                </a:cubicBezTo>
                <a:cubicBezTo>
                  <a:pt x="100" y="0"/>
                  <a:pt x="86" y="14"/>
                  <a:pt x="86" y="32"/>
                </a:cubicBezTo>
                <a:cubicBezTo>
                  <a:pt x="86" y="46"/>
                  <a:pt x="95" y="57"/>
                  <a:pt x="107" y="62"/>
                </a:cubicBezTo>
                <a:cubicBezTo>
                  <a:pt x="107" y="149"/>
                  <a:pt x="107" y="149"/>
                  <a:pt x="107" y="149"/>
                </a:cubicBezTo>
                <a:cubicBezTo>
                  <a:pt x="54" y="149"/>
                  <a:pt x="54" y="149"/>
                  <a:pt x="54" y="149"/>
                </a:cubicBezTo>
                <a:cubicBezTo>
                  <a:pt x="31" y="149"/>
                  <a:pt x="22" y="168"/>
                  <a:pt x="22" y="181"/>
                </a:cubicBezTo>
                <a:cubicBezTo>
                  <a:pt x="22" y="258"/>
                  <a:pt x="22" y="258"/>
                  <a:pt x="22" y="258"/>
                </a:cubicBezTo>
                <a:cubicBezTo>
                  <a:pt x="9" y="262"/>
                  <a:pt x="0" y="274"/>
                  <a:pt x="0" y="288"/>
                </a:cubicBezTo>
                <a:cubicBezTo>
                  <a:pt x="0" y="305"/>
                  <a:pt x="15" y="320"/>
                  <a:pt x="32" y="320"/>
                </a:cubicBezTo>
                <a:cubicBezTo>
                  <a:pt x="50" y="320"/>
                  <a:pt x="64" y="305"/>
                  <a:pt x="64" y="288"/>
                </a:cubicBezTo>
                <a:cubicBezTo>
                  <a:pt x="64" y="274"/>
                  <a:pt x="55" y="262"/>
                  <a:pt x="43" y="258"/>
                </a:cubicBezTo>
                <a:cubicBezTo>
                  <a:pt x="43" y="181"/>
                  <a:pt x="43" y="181"/>
                  <a:pt x="43" y="181"/>
                </a:cubicBezTo>
                <a:cubicBezTo>
                  <a:pt x="43" y="179"/>
                  <a:pt x="44" y="170"/>
                  <a:pt x="54" y="170"/>
                </a:cubicBezTo>
                <a:cubicBezTo>
                  <a:pt x="107" y="170"/>
                  <a:pt x="107" y="170"/>
                  <a:pt x="107" y="170"/>
                </a:cubicBezTo>
                <a:cubicBezTo>
                  <a:pt x="107" y="258"/>
                  <a:pt x="107" y="258"/>
                  <a:pt x="107" y="258"/>
                </a:cubicBezTo>
                <a:cubicBezTo>
                  <a:pt x="95" y="262"/>
                  <a:pt x="86" y="274"/>
                  <a:pt x="86" y="288"/>
                </a:cubicBezTo>
                <a:cubicBezTo>
                  <a:pt x="86" y="305"/>
                  <a:pt x="100" y="320"/>
                  <a:pt x="118" y="320"/>
                </a:cubicBezTo>
                <a:cubicBezTo>
                  <a:pt x="135" y="320"/>
                  <a:pt x="150" y="305"/>
                  <a:pt x="150" y="288"/>
                </a:cubicBezTo>
                <a:cubicBezTo>
                  <a:pt x="150" y="274"/>
                  <a:pt x="141" y="262"/>
                  <a:pt x="128" y="258"/>
                </a:cubicBezTo>
                <a:cubicBezTo>
                  <a:pt x="128" y="170"/>
                  <a:pt x="128" y="170"/>
                  <a:pt x="128" y="170"/>
                </a:cubicBezTo>
                <a:cubicBezTo>
                  <a:pt x="182" y="170"/>
                  <a:pt x="182" y="170"/>
                  <a:pt x="182" y="170"/>
                </a:cubicBezTo>
                <a:cubicBezTo>
                  <a:pt x="186" y="170"/>
                  <a:pt x="192" y="172"/>
                  <a:pt x="192" y="181"/>
                </a:cubicBezTo>
                <a:cubicBezTo>
                  <a:pt x="192" y="258"/>
                  <a:pt x="192" y="258"/>
                  <a:pt x="192" y="258"/>
                </a:cubicBezTo>
                <a:cubicBezTo>
                  <a:pt x="180" y="262"/>
                  <a:pt x="171" y="274"/>
                  <a:pt x="171" y="288"/>
                </a:cubicBezTo>
                <a:cubicBezTo>
                  <a:pt x="171" y="305"/>
                  <a:pt x="185" y="320"/>
                  <a:pt x="203" y="320"/>
                </a:cubicBezTo>
                <a:cubicBezTo>
                  <a:pt x="221" y="320"/>
                  <a:pt x="235" y="305"/>
                  <a:pt x="235" y="288"/>
                </a:cubicBezTo>
                <a:cubicBezTo>
                  <a:pt x="235" y="274"/>
                  <a:pt x="226" y="262"/>
                  <a:pt x="214" y="258"/>
                </a:cubicBezTo>
                <a:close/>
                <a:moveTo>
                  <a:pt x="118" y="21"/>
                </a:moveTo>
                <a:cubicBezTo>
                  <a:pt x="124" y="21"/>
                  <a:pt x="128" y="26"/>
                  <a:pt x="128" y="32"/>
                </a:cubicBezTo>
                <a:cubicBezTo>
                  <a:pt x="128" y="38"/>
                  <a:pt x="124" y="42"/>
                  <a:pt x="118" y="42"/>
                </a:cubicBezTo>
                <a:cubicBezTo>
                  <a:pt x="112" y="42"/>
                  <a:pt x="107" y="38"/>
                  <a:pt x="107" y="32"/>
                </a:cubicBezTo>
                <a:cubicBezTo>
                  <a:pt x="107" y="26"/>
                  <a:pt x="112" y="21"/>
                  <a:pt x="118" y="21"/>
                </a:cubicBezTo>
                <a:close/>
                <a:moveTo>
                  <a:pt x="32" y="298"/>
                </a:moveTo>
                <a:cubicBezTo>
                  <a:pt x="26" y="298"/>
                  <a:pt x="22" y="294"/>
                  <a:pt x="22" y="288"/>
                </a:cubicBezTo>
                <a:cubicBezTo>
                  <a:pt x="22" y="282"/>
                  <a:pt x="26" y="277"/>
                  <a:pt x="32" y="277"/>
                </a:cubicBezTo>
                <a:cubicBezTo>
                  <a:pt x="38" y="277"/>
                  <a:pt x="43" y="282"/>
                  <a:pt x="43" y="288"/>
                </a:cubicBezTo>
                <a:cubicBezTo>
                  <a:pt x="43" y="294"/>
                  <a:pt x="38" y="298"/>
                  <a:pt x="32" y="298"/>
                </a:cubicBezTo>
                <a:close/>
                <a:moveTo>
                  <a:pt x="118" y="298"/>
                </a:moveTo>
                <a:cubicBezTo>
                  <a:pt x="112" y="298"/>
                  <a:pt x="107" y="294"/>
                  <a:pt x="107" y="288"/>
                </a:cubicBezTo>
                <a:cubicBezTo>
                  <a:pt x="107" y="282"/>
                  <a:pt x="112" y="277"/>
                  <a:pt x="118" y="277"/>
                </a:cubicBezTo>
                <a:cubicBezTo>
                  <a:pt x="124" y="277"/>
                  <a:pt x="128" y="282"/>
                  <a:pt x="128" y="288"/>
                </a:cubicBezTo>
                <a:cubicBezTo>
                  <a:pt x="128" y="294"/>
                  <a:pt x="124" y="298"/>
                  <a:pt x="118" y="298"/>
                </a:cubicBezTo>
                <a:close/>
                <a:moveTo>
                  <a:pt x="203" y="298"/>
                </a:moveTo>
                <a:cubicBezTo>
                  <a:pt x="197" y="298"/>
                  <a:pt x="192" y="294"/>
                  <a:pt x="192" y="288"/>
                </a:cubicBezTo>
                <a:cubicBezTo>
                  <a:pt x="192" y="282"/>
                  <a:pt x="197" y="277"/>
                  <a:pt x="203" y="277"/>
                </a:cubicBezTo>
                <a:cubicBezTo>
                  <a:pt x="209" y="277"/>
                  <a:pt x="214" y="282"/>
                  <a:pt x="214" y="288"/>
                </a:cubicBezTo>
                <a:cubicBezTo>
                  <a:pt x="214" y="294"/>
                  <a:pt x="209" y="298"/>
                  <a:pt x="203" y="298"/>
                </a:cubicBezTo>
                <a:close/>
              </a:path>
            </a:pathLst>
          </a:custGeom>
          <a:solidFill>
            <a:srgbClr val="0097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7" name="Freeform 400">
            <a:extLst>
              <a:ext uri="{FF2B5EF4-FFF2-40B4-BE49-F238E27FC236}">
                <a16:creationId xmlns:a16="http://schemas.microsoft.com/office/drawing/2014/main" id="{6136AEAD-67B3-605E-F9B9-D73508873AAC}"/>
              </a:ext>
            </a:extLst>
          </p:cNvPr>
          <p:cNvSpPr>
            <a:spLocks noEditPoints="1"/>
          </p:cNvSpPr>
          <p:nvPr/>
        </p:nvSpPr>
        <p:spPr bwMode="auto">
          <a:xfrm>
            <a:off x="5613268" y="2857523"/>
            <a:ext cx="531551" cy="531551"/>
          </a:xfrm>
          <a:custGeom>
            <a:avLst/>
            <a:gdLst>
              <a:gd name="T0" fmla="*/ 22 w 277"/>
              <a:gd name="T1" fmla="*/ 53 h 277"/>
              <a:gd name="T2" fmla="*/ 64 w 277"/>
              <a:gd name="T3" fmla="*/ 9 h 277"/>
              <a:gd name="T4" fmla="*/ 0 w 277"/>
              <a:gd name="T5" fmla="*/ 64 h 277"/>
              <a:gd name="T6" fmla="*/ 11 w 277"/>
              <a:gd name="T7" fmla="*/ 117 h 277"/>
              <a:gd name="T8" fmla="*/ 64 w 277"/>
              <a:gd name="T9" fmla="*/ 107 h 277"/>
              <a:gd name="T10" fmla="*/ 53 w 277"/>
              <a:gd name="T11" fmla="*/ 53 h 277"/>
              <a:gd name="T12" fmla="*/ 21 w 277"/>
              <a:gd name="T13" fmla="*/ 96 h 277"/>
              <a:gd name="T14" fmla="*/ 43 w 277"/>
              <a:gd name="T15" fmla="*/ 75 h 277"/>
              <a:gd name="T16" fmla="*/ 149 w 277"/>
              <a:gd name="T17" fmla="*/ 107 h 277"/>
              <a:gd name="T18" fmla="*/ 139 w 277"/>
              <a:gd name="T19" fmla="*/ 53 h 277"/>
              <a:gd name="T20" fmla="*/ 140 w 277"/>
              <a:gd name="T21" fmla="*/ 21 h 277"/>
              <a:gd name="T22" fmla="*/ 137 w 277"/>
              <a:gd name="T23" fmla="*/ 0 h 277"/>
              <a:gd name="T24" fmla="*/ 85 w 277"/>
              <a:gd name="T25" fmla="*/ 107 h 277"/>
              <a:gd name="T26" fmla="*/ 139 w 277"/>
              <a:gd name="T27" fmla="*/ 117 h 277"/>
              <a:gd name="T28" fmla="*/ 128 w 277"/>
              <a:gd name="T29" fmla="*/ 96 h 277"/>
              <a:gd name="T30" fmla="*/ 107 w 277"/>
              <a:gd name="T31" fmla="*/ 75 h 277"/>
              <a:gd name="T32" fmla="*/ 128 w 277"/>
              <a:gd name="T33" fmla="*/ 96 h 277"/>
              <a:gd name="T34" fmla="*/ 224 w 277"/>
              <a:gd name="T35" fmla="*/ 160 h 277"/>
              <a:gd name="T36" fmla="*/ 213 w 277"/>
              <a:gd name="T37" fmla="*/ 213 h 277"/>
              <a:gd name="T38" fmla="*/ 255 w 277"/>
              <a:gd name="T39" fmla="*/ 224 h 277"/>
              <a:gd name="T40" fmla="*/ 213 w 277"/>
              <a:gd name="T41" fmla="*/ 268 h 277"/>
              <a:gd name="T42" fmla="*/ 225 w 277"/>
              <a:gd name="T43" fmla="*/ 277 h 277"/>
              <a:gd name="T44" fmla="*/ 277 w 277"/>
              <a:gd name="T45" fmla="*/ 171 h 277"/>
              <a:gd name="T46" fmla="*/ 235 w 277"/>
              <a:gd name="T47" fmla="*/ 181 h 277"/>
              <a:gd name="T48" fmla="*/ 256 w 277"/>
              <a:gd name="T49" fmla="*/ 203 h 277"/>
              <a:gd name="T50" fmla="*/ 235 w 277"/>
              <a:gd name="T51" fmla="*/ 181 h 277"/>
              <a:gd name="T52" fmla="*/ 139 w 277"/>
              <a:gd name="T53" fmla="*/ 160 h 277"/>
              <a:gd name="T54" fmla="*/ 128 w 277"/>
              <a:gd name="T55" fmla="*/ 213 h 277"/>
              <a:gd name="T56" fmla="*/ 170 w 277"/>
              <a:gd name="T57" fmla="*/ 224 h 277"/>
              <a:gd name="T58" fmla="*/ 128 w 277"/>
              <a:gd name="T59" fmla="*/ 268 h 277"/>
              <a:gd name="T60" fmla="*/ 140 w 277"/>
              <a:gd name="T61" fmla="*/ 277 h 277"/>
              <a:gd name="T62" fmla="*/ 192 w 277"/>
              <a:gd name="T63" fmla="*/ 171 h 277"/>
              <a:gd name="T64" fmla="*/ 149 w 277"/>
              <a:gd name="T65" fmla="*/ 181 h 277"/>
              <a:gd name="T66" fmla="*/ 171 w 277"/>
              <a:gd name="T67" fmla="*/ 203 h 277"/>
              <a:gd name="T68" fmla="*/ 149 w 277"/>
              <a:gd name="T69" fmla="*/ 18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 h="277">
                <a:moveTo>
                  <a:pt x="53" y="53"/>
                </a:moveTo>
                <a:cubicBezTo>
                  <a:pt x="22" y="53"/>
                  <a:pt x="22" y="53"/>
                  <a:pt x="22" y="53"/>
                </a:cubicBezTo>
                <a:cubicBezTo>
                  <a:pt x="27" y="26"/>
                  <a:pt x="51" y="22"/>
                  <a:pt x="55" y="21"/>
                </a:cubicBezTo>
                <a:cubicBezTo>
                  <a:pt x="60" y="21"/>
                  <a:pt x="65" y="15"/>
                  <a:pt x="64" y="9"/>
                </a:cubicBezTo>
                <a:cubicBezTo>
                  <a:pt x="63" y="4"/>
                  <a:pt x="58" y="0"/>
                  <a:pt x="52" y="0"/>
                </a:cubicBezTo>
                <a:cubicBezTo>
                  <a:pt x="34" y="2"/>
                  <a:pt x="0" y="18"/>
                  <a:pt x="0" y="64"/>
                </a:cubicBezTo>
                <a:cubicBezTo>
                  <a:pt x="0" y="107"/>
                  <a:pt x="0" y="107"/>
                  <a:pt x="0" y="107"/>
                </a:cubicBezTo>
                <a:cubicBezTo>
                  <a:pt x="0" y="113"/>
                  <a:pt x="5" y="117"/>
                  <a:pt x="11" y="117"/>
                </a:cubicBezTo>
                <a:cubicBezTo>
                  <a:pt x="53" y="117"/>
                  <a:pt x="53" y="117"/>
                  <a:pt x="53" y="117"/>
                </a:cubicBezTo>
                <a:cubicBezTo>
                  <a:pt x="59" y="117"/>
                  <a:pt x="64" y="113"/>
                  <a:pt x="64" y="107"/>
                </a:cubicBezTo>
                <a:cubicBezTo>
                  <a:pt x="64" y="64"/>
                  <a:pt x="64" y="64"/>
                  <a:pt x="64" y="64"/>
                </a:cubicBezTo>
                <a:cubicBezTo>
                  <a:pt x="64" y="58"/>
                  <a:pt x="59" y="53"/>
                  <a:pt x="53" y="53"/>
                </a:cubicBezTo>
                <a:close/>
                <a:moveTo>
                  <a:pt x="43" y="96"/>
                </a:moveTo>
                <a:cubicBezTo>
                  <a:pt x="21" y="96"/>
                  <a:pt x="21" y="96"/>
                  <a:pt x="21" y="96"/>
                </a:cubicBezTo>
                <a:cubicBezTo>
                  <a:pt x="21" y="75"/>
                  <a:pt x="21" y="75"/>
                  <a:pt x="21" y="75"/>
                </a:cubicBezTo>
                <a:cubicBezTo>
                  <a:pt x="43" y="75"/>
                  <a:pt x="43" y="75"/>
                  <a:pt x="43" y="75"/>
                </a:cubicBezTo>
                <a:lnTo>
                  <a:pt x="43" y="96"/>
                </a:lnTo>
                <a:close/>
                <a:moveTo>
                  <a:pt x="149" y="107"/>
                </a:moveTo>
                <a:cubicBezTo>
                  <a:pt x="149" y="64"/>
                  <a:pt x="149" y="64"/>
                  <a:pt x="149" y="64"/>
                </a:cubicBezTo>
                <a:cubicBezTo>
                  <a:pt x="149" y="58"/>
                  <a:pt x="145" y="53"/>
                  <a:pt x="139" y="53"/>
                </a:cubicBezTo>
                <a:cubicBezTo>
                  <a:pt x="108" y="53"/>
                  <a:pt x="108" y="53"/>
                  <a:pt x="108" y="53"/>
                </a:cubicBezTo>
                <a:cubicBezTo>
                  <a:pt x="113" y="26"/>
                  <a:pt x="137" y="22"/>
                  <a:pt x="140" y="21"/>
                </a:cubicBezTo>
                <a:cubicBezTo>
                  <a:pt x="146" y="21"/>
                  <a:pt x="150" y="15"/>
                  <a:pt x="149" y="9"/>
                </a:cubicBezTo>
                <a:cubicBezTo>
                  <a:pt x="149" y="4"/>
                  <a:pt x="143" y="0"/>
                  <a:pt x="137" y="0"/>
                </a:cubicBezTo>
                <a:cubicBezTo>
                  <a:pt x="119" y="2"/>
                  <a:pt x="85" y="18"/>
                  <a:pt x="85" y="64"/>
                </a:cubicBezTo>
                <a:cubicBezTo>
                  <a:pt x="85" y="107"/>
                  <a:pt x="85" y="107"/>
                  <a:pt x="85" y="107"/>
                </a:cubicBezTo>
                <a:cubicBezTo>
                  <a:pt x="85" y="113"/>
                  <a:pt x="90" y="117"/>
                  <a:pt x="96" y="117"/>
                </a:cubicBezTo>
                <a:cubicBezTo>
                  <a:pt x="139" y="117"/>
                  <a:pt x="139" y="117"/>
                  <a:pt x="139" y="117"/>
                </a:cubicBezTo>
                <a:cubicBezTo>
                  <a:pt x="145" y="117"/>
                  <a:pt x="149" y="113"/>
                  <a:pt x="149" y="107"/>
                </a:cubicBezTo>
                <a:close/>
                <a:moveTo>
                  <a:pt x="128" y="96"/>
                </a:moveTo>
                <a:cubicBezTo>
                  <a:pt x="107" y="96"/>
                  <a:pt x="107" y="96"/>
                  <a:pt x="107" y="96"/>
                </a:cubicBezTo>
                <a:cubicBezTo>
                  <a:pt x="107" y="75"/>
                  <a:pt x="107" y="75"/>
                  <a:pt x="107" y="75"/>
                </a:cubicBezTo>
                <a:cubicBezTo>
                  <a:pt x="128" y="75"/>
                  <a:pt x="128" y="75"/>
                  <a:pt x="128" y="75"/>
                </a:cubicBezTo>
                <a:lnTo>
                  <a:pt x="128" y="96"/>
                </a:lnTo>
                <a:close/>
                <a:moveTo>
                  <a:pt x="267" y="160"/>
                </a:moveTo>
                <a:cubicBezTo>
                  <a:pt x="224" y="160"/>
                  <a:pt x="224" y="160"/>
                  <a:pt x="224" y="160"/>
                </a:cubicBezTo>
                <a:cubicBezTo>
                  <a:pt x="218" y="160"/>
                  <a:pt x="213" y="165"/>
                  <a:pt x="213" y="171"/>
                </a:cubicBezTo>
                <a:cubicBezTo>
                  <a:pt x="213" y="213"/>
                  <a:pt x="213" y="213"/>
                  <a:pt x="213" y="213"/>
                </a:cubicBezTo>
                <a:cubicBezTo>
                  <a:pt x="213" y="219"/>
                  <a:pt x="218" y="224"/>
                  <a:pt x="224" y="224"/>
                </a:cubicBezTo>
                <a:cubicBezTo>
                  <a:pt x="255" y="224"/>
                  <a:pt x="255" y="224"/>
                  <a:pt x="255" y="224"/>
                </a:cubicBezTo>
                <a:cubicBezTo>
                  <a:pt x="250" y="252"/>
                  <a:pt x="226" y="256"/>
                  <a:pt x="223" y="256"/>
                </a:cubicBezTo>
                <a:cubicBezTo>
                  <a:pt x="217" y="257"/>
                  <a:pt x="213" y="262"/>
                  <a:pt x="213" y="268"/>
                </a:cubicBezTo>
                <a:cubicBezTo>
                  <a:pt x="214" y="273"/>
                  <a:pt x="219" y="277"/>
                  <a:pt x="224" y="277"/>
                </a:cubicBezTo>
                <a:cubicBezTo>
                  <a:pt x="224" y="277"/>
                  <a:pt x="225" y="277"/>
                  <a:pt x="225" y="277"/>
                </a:cubicBezTo>
                <a:cubicBezTo>
                  <a:pt x="243" y="275"/>
                  <a:pt x="277" y="259"/>
                  <a:pt x="277" y="213"/>
                </a:cubicBezTo>
                <a:cubicBezTo>
                  <a:pt x="277" y="171"/>
                  <a:pt x="277" y="171"/>
                  <a:pt x="277" y="171"/>
                </a:cubicBezTo>
                <a:cubicBezTo>
                  <a:pt x="277" y="165"/>
                  <a:pt x="273" y="160"/>
                  <a:pt x="267" y="160"/>
                </a:cubicBezTo>
                <a:close/>
                <a:moveTo>
                  <a:pt x="235" y="181"/>
                </a:moveTo>
                <a:cubicBezTo>
                  <a:pt x="256" y="181"/>
                  <a:pt x="256" y="181"/>
                  <a:pt x="256" y="181"/>
                </a:cubicBezTo>
                <a:cubicBezTo>
                  <a:pt x="256" y="203"/>
                  <a:pt x="256" y="203"/>
                  <a:pt x="256" y="203"/>
                </a:cubicBezTo>
                <a:cubicBezTo>
                  <a:pt x="235" y="203"/>
                  <a:pt x="235" y="203"/>
                  <a:pt x="235" y="203"/>
                </a:cubicBezTo>
                <a:lnTo>
                  <a:pt x="235" y="181"/>
                </a:lnTo>
                <a:close/>
                <a:moveTo>
                  <a:pt x="181" y="160"/>
                </a:moveTo>
                <a:cubicBezTo>
                  <a:pt x="139" y="160"/>
                  <a:pt x="139" y="160"/>
                  <a:pt x="139" y="160"/>
                </a:cubicBezTo>
                <a:cubicBezTo>
                  <a:pt x="133" y="160"/>
                  <a:pt x="128" y="165"/>
                  <a:pt x="128" y="171"/>
                </a:cubicBezTo>
                <a:cubicBezTo>
                  <a:pt x="128" y="213"/>
                  <a:pt x="128" y="213"/>
                  <a:pt x="128" y="213"/>
                </a:cubicBezTo>
                <a:cubicBezTo>
                  <a:pt x="128" y="219"/>
                  <a:pt x="133" y="224"/>
                  <a:pt x="139" y="224"/>
                </a:cubicBezTo>
                <a:cubicBezTo>
                  <a:pt x="170" y="224"/>
                  <a:pt x="170" y="224"/>
                  <a:pt x="170" y="224"/>
                </a:cubicBezTo>
                <a:cubicBezTo>
                  <a:pt x="165" y="252"/>
                  <a:pt x="141" y="256"/>
                  <a:pt x="137" y="256"/>
                </a:cubicBezTo>
                <a:cubicBezTo>
                  <a:pt x="132" y="257"/>
                  <a:pt x="127" y="262"/>
                  <a:pt x="128" y="268"/>
                </a:cubicBezTo>
                <a:cubicBezTo>
                  <a:pt x="129" y="273"/>
                  <a:pt x="133" y="277"/>
                  <a:pt x="139" y="277"/>
                </a:cubicBezTo>
                <a:cubicBezTo>
                  <a:pt x="139" y="277"/>
                  <a:pt x="139" y="277"/>
                  <a:pt x="140" y="277"/>
                </a:cubicBezTo>
                <a:cubicBezTo>
                  <a:pt x="158" y="275"/>
                  <a:pt x="192" y="259"/>
                  <a:pt x="192" y="213"/>
                </a:cubicBezTo>
                <a:cubicBezTo>
                  <a:pt x="192" y="171"/>
                  <a:pt x="192" y="171"/>
                  <a:pt x="192" y="171"/>
                </a:cubicBezTo>
                <a:cubicBezTo>
                  <a:pt x="192" y="165"/>
                  <a:pt x="187" y="160"/>
                  <a:pt x="181" y="160"/>
                </a:cubicBezTo>
                <a:close/>
                <a:moveTo>
                  <a:pt x="149" y="181"/>
                </a:moveTo>
                <a:cubicBezTo>
                  <a:pt x="171" y="181"/>
                  <a:pt x="171" y="181"/>
                  <a:pt x="171" y="181"/>
                </a:cubicBezTo>
                <a:cubicBezTo>
                  <a:pt x="171" y="203"/>
                  <a:pt x="171" y="203"/>
                  <a:pt x="171" y="203"/>
                </a:cubicBezTo>
                <a:cubicBezTo>
                  <a:pt x="149" y="203"/>
                  <a:pt x="149" y="203"/>
                  <a:pt x="149" y="203"/>
                </a:cubicBezTo>
                <a:lnTo>
                  <a:pt x="149" y="181"/>
                </a:lnTo>
                <a:close/>
              </a:path>
            </a:pathLst>
          </a:custGeom>
          <a:solidFill>
            <a:srgbClr val="75787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8" name="Group 245">
            <a:extLst>
              <a:ext uri="{FF2B5EF4-FFF2-40B4-BE49-F238E27FC236}">
                <a16:creationId xmlns:a16="http://schemas.microsoft.com/office/drawing/2014/main" id="{F5652614-85EE-9191-6307-CAF3113F9C03}"/>
              </a:ext>
            </a:extLst>
          </p:cNvPr>
          <p:cNvGrpSpPr>
            <a:grpSpLocks noChangeAspect="1"/>
          </p:cNvGrpSpPr>
          <p:nvPr/>
        </p:nvGrpSpPr>
        <p:grpSpPr bwMode="auto">
          <a:xfrm>
            <a:off x="7592897" y="2894265"/>
            <a:ext cx="610875" cy="530193"/>
            <a:chOff x="3544" y="884"/>
            <a:chExt cx="212" cy="184"/>
          </a:xfrm>
          <a:solidFill>
            <a:srgbClr val="86BC25"/>
          </a:solidFill>
        </p:grpSpPr>
        <p:sp>
          <p:nvSpPr>
            <p:cNvPr id="59" name="Freeform 247">
              <a:extLst>
                <a:ext uri="{FF2B5EF4-FFF2-40B4-BE49-F238E27FC236}">
                  <a16:creationId xmlns:a16="http://schemas.microsoft.com/office/drawing/2014/main" id="{58A851F4-D803-EA3F-C8C6-01C6FDFA8905}"/>
                </a:ext>
              </a:extLst>
            </p:cNvPr>
            <p:cNvSpPr>
              <a:spLocks noEditPoints="1"/>
            </p:cNvSpPr>
            <p:nvPr/>
          </p:nvSpPr>
          <p:spPr bwMode="auto">
            <a:xfrm>
              <a:off x="3544" y="884"/>
              <a:ext cx="212" cy="184"/>
            </a:xfrm>
            <a:custGeom>
              <a:avLst/>
              <a:gdLst>
                <a:gd name="T0" fmla="*/ 309 w 320"/>
                <a:gd name="T1" fmla="*/ 0 h 278"/>
                <a:gd name="T2" fmla="*/ 10 w 320"/>
                <a:gd name="T3" fmla="*/ 0 h 278"/>
                <a:gd name="T4" fmla="*/ 0 w 320"/>
                <a:gd name="T5" fmla="*/ 11 h 278"/>
                <a:gd name="T6" fmla="*/ 0 w 320"/>
                <a:gd name="T7" fmla="*/ 203 h 278"/>
                <a:gd name="T8" fmla="*/ 10 w 320"/>
                <a:gd name="T9" fmla="*/ 214 h 278"/>
                <a:gd name="T10" fmla="*/ 53 w 320"/>
                <a:gd name="T11" fmla="*/ 214 h 278"/>
                <a:gd name="T12" fmla="*/ 53 w 320"/>
                <a:gd name="T13" fmla="*/ 267 h 278"/>
                <a:gd name="T14" fmla="*/ 60 w 320"/>
                <a:gd name="T15" fmla="*/ 277 h 278"/>
                <a:gd name="T16" fmla="*/ 64 w 320"/>
                <a:gd name="T17" fmla="*/ 278 h 278"/>
                <a:gd name="T18" fmla="*/ 72 w 320"/>
                <a:gd name="T19" fmla="*/ 274 h 278"/>
                <a:gd name="T20" fmla="*/ 122 w 320"/>
                <a:gd name="T21" fmla="*/ 214 h 278"/>
                <a:gd name="T22" fmla="*/ 309 w 320"/>
                <a:gd name="T23" fmla="*/ 214 h 278"/>
                <a:gd name="T24" fmla="*/ 320 w 320"/>
                <a:gd name="T25" fmla="*/ 203 h 278"/>
                <a:gd name="T26" fmla="*/ 320 w 320"/>
                <a:gd name="T27" fmla="*/ 11 h 278"/>
                <a:gd name="T28" fmla="*/ 309 w 320"/>
                <a:gd name="T29" fmla="*/ 0 h 278"/>
                <a:gd name="T30" fmla="*/ 298 w 320"/>
                <a:gd name="T31" fmla="*/ 192 h 278"/>
                <a:gd name="T32" fmla="*/ 117 w 320"/>
                <a:gd name="T33" fmla="*/ 192 h 278"/>
                <a:gd name="T34" fmla="*/ 109 w 320"/>
                <a:gd name="T35" fmla="*/ 196 h 278"/>
                <a:gd name="T36" fmla="*/ 74 w 320"/>
                <a:gd name="T37" fmla="*/ 238 h 278"/>
                <a:gd name="T38" fmla="*/ 74 w 320"/>
                <a:gd name="T39" fmla="*/ 203 h 278"/>
                <a:gd name="T40" fmla="*/ 64 w 320"/>
                <a:gd name="T41" fmla="*/ 192 h 278"/>
                <a:gd name="T42" fmla="*/ 21 w 320"/>
                <a:gd name="T43" fmla="*/ 192 h 278"/>
                <a:gd name="T44" fmla="*/ 21 w 320"/>
                <a:gd name="T45" fmla="*/ 22 h 278"/>
                <a:gd name="T46" fmla="*/ 298 w 320"/>
                <a:gd name="T47" fmla="*/ 22 h 278"/>
                <a:gd name="T48" fmla="*/ 298 w 320"/>
                <a:gd name="T49" fmla="*/ 19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0" h="278">
                  <a:moveTo>
                    <a:pt x="309" y="0"/>
                  </a:moveTo>
                  <a:cubicBezTo>
                    <a:pt x="10" y="0"/>
                    <a:pt x="10" y="0"/>
                    <a:pt x="10" y="0"/>
                  </a:cubicBezTo>
                  <a:cubicBezTo>
                    <a:pt x="4" y="0"/>
                    <a:pt x="0" y="5"/>
                    <a:pt x="0" y="11"/>
                  </a:cubicBezTo>
                  <a:cubicBezTo>
                    <a:pt x="0" y="203"/>
                    <a:pt x="0" y="203"/>
                    <a:pt x="0" y="203"/>
                  </a:cubicBezTo>
                  <a:cubicBezTo>
                    <a:pt x="0" y="209"/>
                    <a:pt x="4" y="214"/>
                    <a:pt x="10" y="214"/>
                  </a:cubicBezTo>
                  <a:cubicBezTo>
                    <a:pt x="53" y="214"/>
                    <a:pt x="53" y="214"/>
                    <a:pt x="53" y="214"/>
                  </a:cubicBezTo>
                  <a:cubicBezTo>
                    <a:pt x="53" y="267"/>
                    <a:pt x="53" y="267"/>
                    <a:pt x="53" y="267"/>
                  </a:cubicBezTo>
                  <a:cubicBezTo>
                    <a:pt x="53" y="271"/>
                    <a:pt x="56" y="276"/>
                    <a:pt x="60" y="277"/>
                  </a:cubicBezTo>
                  <a:cubicBezTo>
                    <a:pt x="61" y="277"/>
                    <a:pt x="62" y="278"/>
                    <a:pt x="64" y="278"/>
                  </a:cubicBezTo>
                  <a:cubicBezTo>
                    <a:pt x="67" y="278"/>
                    <a:pt x="70" y="276"/>
                    <a:pt x="72" y="274"/>
                  </a:cubicBezTo>
                  <a:cubicBezTo>
                    <a:pt x="122" y="214"/>
                    <a:pt x="122" y="214"/>
                    <a:pt x="122" y="214"/>
                  </a:cubicBezTo>
                  <a:cubicBezTo>
                    <a:pt x="309" y="214"/>
                    <a:pt x="309" y="214"/>
                    <a:pt x="309" y="214"/>
                  </a:cubicBezTo>
                  <a:cubicBezTo>
                    <a:pt x="315" y="214"/>
                    <a:pt x="320" y="209"/>
                    <a:pt x="320" y="203"/>
                  </a:cubicBezTo>
                  <a:cubicBezTo>
                    <a:pt x="320" y="11"/>
                    <a:pt x="320" y="11"/>
                    <a:pt x="320" y="11"/>
                  </a:cubicBezTo>
                  <a:cubicBezTo>
                    <a:pt x="320" y="5"/>
                    <a:pt x="315" y="0"/>
                    <a:pt x="309" y="0"/>
                  </a:cubicBezTo>
                  <a:close/>
                  <a:moveTo>
                    <a:pt x="298" y="192"/>
                  </a:moveTo>
                  <a:cubicBezTo>
                    <a:pt x="117" y="192"/>
                    <a:pt x="117" y="192"/>
                    <a:pt x="117" y="192"/>
                  </a:cubicBezTo>
                  <a:cubicBezTo>
                    <a:pt x="114" y="192"/>
                    <a:pt x="111" y="194"/>
                    <a:pt x="109" y="196"/>
                  </a:cubicBezTo>
                  <a:cubicBezTo>
                    <a:pt x="74" y="238"/>
                    <a:pt x="74" y="238"/>
                    <a:pt x="74" y="238"/>
                  </a:cubicBezTo>
                  <a:cubicBezTo>
                    <a:pt x="74" y="203"/>
                    <a:pt x="74" y="203"/>
                    <a:pt x="74" y="203"/>
                  </a:cubicBezTo>
                  <a:cubicBezTo>
                    <a:pt x="74" y="197"/>
                    <a:pt x="70" y="192"/>
                    <a:pt x="64" y="192"/>
                  </a:cubicBezTo>
                  <a:cubicBezTo>
                    <a:pt x="21" y="192"/>
                    <a:pt x="21" y="192"/>
                    <a:pt x="21" y="192"/>
                  </a:cubicBezTo>
                  <a:cubicBezTo>
                    <a:pt x="21" y="22"/>
                    <a:pt x="21" y="22"/>
                    <a:pt x="21" y="22"/>
                  </a:cubicBezTo>
                  <a:cubicBezTo>
                    <a:pt x="298" y="22"/>
                    <a:pt x="298" y="22"/>
                    <a:pt x="298" y="22"/>
                  </a:cubicBezTo>
                  <a:lnTo>
                    <a:pt x="298" y="19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0" name="Freeform 248">
              <a:extLst>
                <a:ext uri="{FF2B5EF4-FFF2-40B4-BE49-F238E27FC236}">
                  <a16:creationId xmlns:a16="http://schemas.microsoft.com/office/drawing/2014/main" id="{C8EC6256-F20E-ADF3-3397-2B7E37B2A802}"/>
                </a:ext>
              </a:extLst>
            </p:cNvPr>
            <p:cNvSpPr>
              <a:spLocks/>
            </p:cNvSpPr>
            <p:nvPr/>
          </p:nvSpPr>
          <p:spPr bwMode="auto">
            <a:xfrm>
              <a:off x="3572" y="919"/>
              <a:ext cx="156" cy="14"/>
            </a:xfrm>
            <a:custGeom>
              <a:avLst/>
              <a:gdLst>
                <a:gd name="T0" fmla="*/ 11 w 235"/>
                <a:gd name="T1" fmla="*/ 21 h 21"/>
                <a:gd name="T2" fmla="*/ 224 w 235"/>
                <a:gd name="T3" fmla="*/ 21 h 21"/>
                <a:gd name="T4" fmla="*/ 235 w 235"/>
                <a:gd name="T5" fmla="*/ 10 h 21"/>
                <a:gd name="T6" fmla="*/ 224 w 235"/>
                <a:gd name="T7" fmla="*/ 0 h 21"/>
                <a:gd name="T8" fmla="*/ 11 w 235"/>
                <a:gd name="T9" fmla="*/ 0 h 21"/>
                <a:gd name="T10" fmla="*/ 0 w 235"/>
                <a:gd name="T11" fmla="*/ 10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6"/>
                    <a:pt x="235" y="10"/>
                  </a:cubicBezTo>
                  <a:cubicBezTo>
                    <a:pt x="235" y="4"/>
                    <a:pt x="230" y="0"/>
                    <a:pt x="224" y="0"/>
                  </a:cubicBezTo>
                  <a:cubicBezTo>
                    <a:pt x="11" y="0"/>
                    <a:pt x="11" y="0"/>
                    <a:pt x="11" y="0"/>
                  </a:cubicBezTo>
                  <a:cubicBezTo>
                    <a:pt x="5" y="0"/>
                    <a:pt x="0" y="4"/>
                    <a:pt x="0" y="10"/>
                  </a:cubicBezTo>
                  <a:cubicBezTo>
                    <a:pt x="0" y="16"/>
                    <a:pt x="5" y="21"/>
                    <a:pt x="1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1" name="Freeform 249">
              <a:extLst>
                <a:ext uri="{FF2B5EF4-FFF2-40B4-BE49-F238E27FC236}">
                  <a16:creationId xmlns:a16="http://schemas.microsoft.com/office/drawing/2014/main" id="{912F0407-0E46-743B-8BDB-6D7CECA3ABEC}"/>
                </a:ext>
              </a:extLst>
            </p:cNvPr>
            <p:cNvSpPr>
              <a:spLocks/>
            </p:cNvSpPr>
            <p:nvPr/>
          </p:nvSpPr>
          <p:spPr bwMode="auto">
            <a:xfrm>
              <a:off x="3572" y="947"/>
              <a:ext cx="156" cy="15"/>
            </a:xfrm>
            <a:custGeom>
              <a:avLst/>
              <a:gdLst>
                <a:gd name="T0" fmla="*/ 11 w 235"/>
                <a:gd name="T1" fmla="*/ 22 h 22"/>
                <a:gd name="T2" fmla="*/ 224 w 235"/>
                <a:gd name="T3" fmla="*/ 22 h 22"/>
                <a:gd name="T4" fmla="*/ 235 w 235"/>
                <a:gd name="T5" fmla="*/ 11 h 22"/>
                <a:gd name="T6" fmla="*/ 224 w 235"/>
                <a:gd name="T7" fmla="*/ 0 h 22"/>
                <a:gd name="T8" fmla="*/ 11 w 235"/>
                <a:gd name="T9" fmla="*/ 0 h 22"/>
                <a:gd name="T10" fmla="*/ 0 w 235"/>
                <a:gd name="T11" fmla="*/ 11 h 22"/>
                <a:gd name="T12" fmla="*/ 11 w 2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35" h="22">
                  <a:moveTo>
                    <a:pt x="11" y="22"/>
                  </a:moveTo>
                  <a:cubicBezTo>
                    <a:pt x="224" y="22"/>
                    <a:pt x="224" y="22"/>
                    <a:pt x="224" y="22"/>
                  </a:cubicBezTo>
                  <a:cubicBezTo>
                    <a:pt x="230" y="22"/>
                    <a:pt x="235" y="17"/>
                    <a:pt x="235" y="11"/>
                  </a:cubicBezTo>
                  <a:cubicBezTo>
                    <a:pt x="235" y="5"/>
                    <a:pt x="230" y="0"/>
                    <a:pt x="224" y="0"/>
                  </a:cubicBezTo>
                  <a:cubicBezTo>
                    <a:pt x="11" y="0"/>
                    <a:pt x="11" y="0"/>
                    <a:pt x="11" y="0"/>
                  </a:cubicBezTo>
                  <a:cubicBezTo>
                    <a:pt x="5" y="0"/>
                    <a:pt x="0" y="5"/>
                    <a:pt x="0" y="11"/>
                  </a:cubicBezTo>
                  <a:cubicBezTo>
                    <a:pt x="0" y="17"/>
                    <a:pt x="5" y="22"/>
                    <a:pt x="1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2" name="Freeform 250">
              <a:extLst>
                <a:ext uri="{FF2B5EF4-FFF2-40B4-BE49-F238E27FC236}">
                  <a16:creationId xmlns:a16="http://schemas.microsoft.com/office/drawing/2014/main" id="{2CBE2884-1CC8-31C5-37EE-EB14B53F26DB}"/>
                </a:ext>
              </a:extLst>
            </p:cNvPr>
            <p:cNvSpPr>
              <a:spLocks/>
            </p:cNvSpPr>
            <p:nvPr/>
          </p:nvSpPr>
          <p:spPr bwMode="auto">
            <a:xfrm>
              <a:off x="3572" y="976"/>
              <a:ext cx="156" cy="14"/>
            </a:xfrm>
            <a:custGeom>
              <a:avLst/>
              <a:gdLst>
                <a:gd name="T0" fmla="*/ 11 w 235"/>
                <a:gd name="T1" fmla="*/ 21 h 21"/>
                <a:gd name="T2" fmla="*/ 224 w 235"/>
                <a:gd name="T3" fmla="*/ 21 h 21"/>
                <a:gd name="T4" fmla="*/ 235 w 235"/>
                <a:gd name="T5" fmla="*/ 11 h 21"/>
                <a:gd name="T6" fmla="*/ 224 w 235"/>
                <a:gd name="T7" fmla="*/ 0 h 21"/>
                <a:gd name="T8" fmla="*/ 11 w 235"/>
                <a:gd name="T9" fmla="*/ 0 h 21"/>
                <a:gd name="T10" fmla="*/ 0 w 235"/>
                <a:gd name="T11" fmla="*/ 11 h 21"/>
                <a:gd name="T12" fmla="*/ 11 w 235"/>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35" h="21">
                  <a:moveTo>
                    <a:pt x="11" y="21"/>
                  </a:moveTo>
                  <a:cubicBezTo>
                    <a:pt x="224" y="21"/>
                    <a:pt x="224" y="21"/>
                    <a:pt x="224" y="21"/>
                  </a:cubicBezTo>
                  <a:cubicBezTo>
                    <a:pt x="230" y="21"/>
                    <a:pt x="235" y="17"/>
                    <a:pt x="235" y="11"/>
                  </a:cubicBezTo>
                  <a:cubicBezTo>
                    <a:pt x="235" y="5"/>
                    <a:pt x="230" y="0"/>
                    <a:pt x="224" y="0"/>
                  </a:cubicBezTo>
                  <a:cubicBezTo>
                    <a:pt x="11" y="0"/>
                    <a:pt x="11" y="0"/>
                    <a:pt x="11" y="0"/>
                  </a:cubicBezTo>
                  <a:cubicBezTo>
                    <a:pt x="5" y="0"/>
                    <a:pt x="0" y="5"/>
                    <a:pt x="0" y="11"/>
                  </a:cubicBezTo>
                  <a:cubicBezTo>
                    <a:pt x="0" y="17"/>
                    <a:pt x="5" y="21"/>
                    <a:pt x="11"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63" name="Freeform 872">
            <a:extLst>
              <a:ext uri="{FF2B5EF4-FFF2-40B4-BE49-F238E27FC236}">
                <a16:creationId xmlns:a16="http://schemas.microsoft.com/office/drawing/2014/main" id="{21142B9B-2FC5-E6A5-AF2E-CFEB2B7515F9}"/>
              </a:ext>
            </a:extLst>
          </p:cNvPr>
          <p:cNvSpPr>
            <a:spLocks noEditPoints="1"/>
          </p:cNvSpPr>
          <p:nvPr/>
        </p:nvSpPr>
        <p:spPr bwMode="auto">
          <a:xfrm>
            <a:off x="9569230" y="2836081"/>
            <a:ext cx="521830" cy="584221"/>
          </a:xfrm>
          <a:custGeom>
            <a:avLst/>
            <a:gdLst>
              <a:gd name="T0" fmla="*/ 267 w 277"/>
              <a:gd name="T1" fmla="*/ 11 h 310"/>
              <a:gd name="T2" fmla="*/ 149 w 277"/>
              <a:gd name="T3" fmla="*/ 11 h 310"/>
              <a:gd name="T4" fmla="*/ 139 w 277"/>
              <a:gd name="T5" fmla="*/ 0 h 310"/>
              <a:gd name="T6" fmla="*/ 128 w 277"/>
              <a:gd name="T7" fmla="*/ 11 h 310"/>
              <a:gd name="T8" fmla="*/ 11 w 277"/>
              <a:gd name="T9" fmla="*/ 11 h 310"/>
              <a:gd name="T10" fmla="*/ 0 w 277"/>
              <a:gd name="T11" fmla="*/ 22 h 310"/>
              <a:gd name="T12" fmla="*/ 0 w 277"/>
              <a:gd name="T13" fmla="*/ 214 h 310"/>
              <a:gd name="T14" fmla="*/ 11 w 277"/>
              <a:gd name="T15" fmla="*/ 224 h 310"/>
              <a:gd name="T16" fmla="*/ 81 w 277"/>
              <a:gd name="T17" fmla="*/ 224 h 310"/>
              <a:gd name="T18" fmla="*/ 54 w 277"/>
              <a:gd name="T19" fmla="*/ 295 h 310"/>
              <a:gd name="T20" fmla="*/ 60 w 277"/>
              <a:gd name="T21" fmla="*/ 309 h 310"/>
              <a:gd name="T22" fmla="*/ 64 w 277"/>
              <a:gd name="T23" fmla="*/ 310 h 310"/>
              <a:gd name="T24" fmla="*/ 74 w 277"/>
              <a:gd name="T25" fmla="*/ 303 h 310"/>
              <a:gd name="T26" fmla="*/ 103 w 277"/>
              <a:gd name="T27" fmla="*/ 224 h 310"/>
              <a:gd name="T28" fmla="*/ 128 w 277"/>
              <a:gd name="T29" fmla="*/ 224 h 310"/>
              <a:gd name="T30" fmla="*/ 128 w 277"/>
              <a:gd name="T31" fmla="*/ 267 h 310"/>
              <a:gd name="T32" fmla="*/ 139 w 277"/>
              <a:gd name="T33" fmla="*/ 278 h 310"/>
              <a:gd name="T34" fmla="*/ 149 w 277"/>
              <a:gd name="T35" fmla="*/ 267 h 310"/>
              <a:gd name="T36" fmla="*/ 149 w 277"/>
              <a:gd name="T37" fmla="*/ 224 h 310"/>
              <a:gd name="T38" fmla="*/ 174 w 277"/>
              <a:gd name="T39" fmla="*/ 224 h 310"/>
              <a:gd name="T40" fmla="*/ 203 w 277"/>
              <a:gd name="T41" fmla="*/ 303 h 310"/>
              <a:gd name="T42" fmla="*/ 213 w 277"/>
              <a:gd name="T43" fmla="*/ 310 h 310"/>
              <a:gd name="T44" fmla="*/ 217 w 277"/>
              <a:gd name="T45" fmla="*/ 309 h 310"/>
              <a:gd name="T46" fmla="*/ 223 w 277"/>
              <a:gd name="T47" fmla="*/ 295 h 310"/>
              <a:gd name="T48" fmla="*/ 197 w 277"/>
              <a:gd name="T49" fmla="*/ 224 h 310"/>
              <a:gd name="T50" fmla="*/ 267 w 277"/>
              <a:gd name="T51" fmla="*/ 224 h 310"/>
              <a:gd name="T52" fmla="*/ 277 w 277"/>
              <a:gd name="T53" fmla="*/ 214 h 310"/>
              <a:gd name="T54" fmla="*/ 277 w 277"/>
              <a:gd name="T55" fmla="*/ 22 h 310"/>
              <a:gd name="T56" fmla="*/ 267 w 277"/>
              <a:gd name="T57" fmla="*/ 11 h 310"/>
              <a:gd name="T58" fmla="*/ 256 w 277"/>
              <a:gd name="T59" fmla="*/ 203 h 310"/>
              <a:gd name="T60" fmla="*/ 21 w 277"/>
              <a:gd name="T61" fmla="*/ 203 h 310"/>
              <a:gd name="T62" fmla="*/ 21 w 277"/>
              <a:gd name="T63" fmla="*/ 32 h 310"/>
              <a:gd name="T64" fmla="*/ 256 w 277"/>
              <a:gd name="T65" fmla="*/ 32 h 310"/>
              <a:gd name="T66" fmla="*/ 256 w 277"/>
              <a:gd name="T67"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7" h="310">
                <a:moveTo>
                  <a:pt x="267" y="11"/>
                </a:moveTo>
                <a:cubicBezTo>
                  <a:pt x="149" y="11"/>
                  <a:pt x="149" y="11"/>
                  <a:pt x="149" y="11"/>
                </a:cubicBezTo>
                <a:cubicBezTo>
                  <a:pt x="149" y="5"/>
                  <a:pt x="145" y="0"/>
                  <a:pt x="139" y="0"/>
                </a:cubicBezTo>
                <a:cubicBezTo>
                  <a:pt x="133" y="0"/>
                  <a:pt x="128" y="5"/>
                  <a:pt x="128" y="11"/>
                </a:cubicBezTo>
                <a:cubicBezTo>
                  <a:pt x="11" y="11"/>
                  <a:pt x="11" y="11"/>
                  <a:pt x="11" y="11"/>
                </a:cubicBezTo>
                <a:cubicBezTo>
                  <a:pt x="5" y="11"/>
                  <a:pt x="0" y="16"/>
                  <a:pt x="0" y="22"/>
                </a:cubicBezTo>
                <a:cubicBezTo>
                  <a:pt x="0" y="214"/>
                  <a:pt x="0" y="214"/>
                  <a:pt x="0" y="214"/>
                </a:cubicBezTo>
                <a:cubicBezTo>
                  <a:pt x="0" y="220"/>
                  <a:pt x="5" y="224"/>
                  <a:pt x="11" y="224"/>
                </a:cubicBezTo>
                <a:cubicBezTo>
                  <a:pt x="81" y="224"/>
                  <a:pt x="81" y="224"/>
                  <a:pt x="81" y="224"/>
                </a:cubicBezTo>
                <a:cubicBezTo>
                  <a:pt x="54" y="295"/>
                  <a:pt x="54" y="295"/>
                  <a:pt x="54" y="295"/>
                </a:cubicBezTo>
                <a:cubicBezTo>
                  <a:pt x="52" y="301"/>
                  <a:pt x="55" y="307"/>
                  <a:pt x="60" y="309"/>
                </a:cubicBezTo>
                <a:cubicBezTo>
                  <a:pt x="61" y="309"/>
                  <a:pt x="63" y="310"/>
                  <a:pt x="64" y="310"/>
                </a:cubicBezTo>
                <a:cubicBezTo>
                  <a:pt x="68" y="310"/>
                  <a:pt x="72" y="307"/>
                  <a:pt x="74" y="303"/>
                </a:cubicBezTo>
                <a:cubicBezTo>
                  <a:pt x="103" y="224"/>
                  <a:pt x="103" y="224"/>
                  <a:pt x="103" y="224"/>
                </a:cubicBezTo>
                <a:cubicBezTo>
                  <a:pt x="128" y="224"/>
                  <a:pt x="128" y="224"/>
                  <a:pt x="128" y="224"/>
                </a:cubicBezTo>
                <a:cubicBezTo>
                  <a:pt x="128" y="267"/>
                  <a:pt x="128" y="267"/>
                  <a:pt x="128" y="267"/>
                </a:cubicBezTo>
                <a:cubicBezTo>
                  <a:pt x="128" y="273"/>
                  <a:pt x="133" y="278"/>
                  <a:pt x="139" y="278"/>
                </a:cubicBezTo>
                <a:cubicBezTo>
                  <a:pt x="145" y="278"/>
                  <a:pt x="149" y="273"/>
                  <a:pt x="149" y="267"/>
                </a:cubicBezTo>
                <a:cubicBezTo>
                  <a:pt x="149" y="224"/>
                  <a:pt x="149" y="224"/>
                  <a:pt x="149" y="224"/>
                </a:cubicBezTo>
                <a:cubicBezTo>
                  <a:pt x="174" y="224"/>
                  <a:pt x="174" y="224"/>
                  <a:pt x="174" y="224"/>
                </a:cubicBezTo>
                <a:cubicBezTo>
                  <a:pt x="203" y="303"/>
                  <a:pt x="203" y="303"/>
                  <a:pt x="203" y="303"/>
                </a:cubicBezTo>
                <a:cubicBezTo>
                  <a:pt x="205" y="307"/>
                  <a:pt x="209" y="310"/>
                  <a:pt x="213" y="310"/>
                </a:cubicBezTo>
                <a:cubicBezTo>
                  <a:pt x="215" y="310"/>
                  <a:pt x="216" y="309"/>
                  <a:pt x="217" y="309"/>
                </a:cubicBezTo>
                <a:cubicBezTo>
                  <a:pt x="223" y="307"/>
                  <a:pt x="225" y="301"/>
                  <a:pt x="223" y="295"/>
                </a:cubicBezTo>
                <a:cubicBezTo>
                  <a:pt x="197" y="224"/>
                  <a:pt x="197" y="224"/>
                  <a:pt x="197" y="224"/>
                </a:cubicBezTo>
                <a:cubicBezTo>
                  <a:pt x="267" y="224"/>
                  <a:pt x="267" y="224"/>
                  <a:pt x="267" y="224"/>
                </a:cubicBezTo>
                <a:cubicBezTo>
                  <a:pt x="273" y="224"/>
                  <a:pt x="277" y="220"/>
                  <a:pt x="277" y="214"/>
                </a:cubicBezTo>
                <a:cubicBezTo>
                  <a:pt x="277" y="22"/>
                  <a:pt x="277" y="22"/>
                  <a:pt x="277" y="22"/>
                </a:cubicBezTo>
                <a:cubicBezTo>
                  <a:pt x="277" y="16"/>
                  <a:pt x="273" y="11"/>
                  <a:pt x="267" y="11"/>
                </a:cubicBezTo>
                <a:close/>
                <a:moveTo>
                  <a:pt x="256" y="203"/>
                </a:moveTo>
                <a:cubicBezTo>
                  <a:pt x="21" y="203"/>
                  <a:pt x="21" y="203"/>
                  <a:pt x="21" y="203"/>
                </a:cubicBezTo>
                <a:cubicBezTo>
                  <a:pt x="21" y="32"/>
                  <a:pt x="21" y="32"/>
                  <a:pt x="21" y="32"/>
                </a:cubicBezTo>
                <a:cubicBezTo>
                  <a:pt x="256" y="32"/>
                  <a:pt x="256" y="32"/>
                  <a:pt x="256" y="32"/>
                </a:cubicBezTo>
                <a:lnTo>
                  <a:pt x="256" y="203"/>
                </a:lnTo>
                <a:close/>
              </a:path>
            </a:pathLst>
          </a:custGeom>
          <a:solidFill>
            <a:srgbClr val="D0D0C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752EC238-6341-C2CA-0485-0DDF344B4F89}"/>
              </a:ext>
            </a:extLst>
          </p:cNvPr>
          <p:cNvSpPr txBox="1"/>
          <p:nvPr/>
        </p:nvSpPr>
        <p:spPr>
          <a:xfrm>
            <a:off x="1064272" y="4339456"/>
            <a:ext cx="1837917" cy="1723549"/>
          </a:xfrm>
          <a:prstGeom prst="rect">
            <a:avLst/>
          </a:prstGeom>
          <a:noFill/>
        </p:spPr>
        <p:txBody>
          <a:bodyPr wrap="square" lIns="0" tIns="0" rIns="274320" bIns="0" rtlCol="0" anchor="t">
            <a:spAutoFit/>
          </a:bodyPr>
          <a:lstStyle/>
          <a:p>
            <a:pPr>
              <a:spcBef>
                <a:spcPts val="600"/>
              </a:spcBef>
              <a:buSzPct val="100000"/>
            </a:pPr>
            <a:r>
              <a:rPr lang="en-US" b="1" dirty="0">
                <a:solidFill>
                  <a:srgbClr val="313131"/>
                </a:solidFill>
                <a:latin typeface="Calibri" panose="020F0502020204030204" pitchFamily="34" charset="0"/>
                <a:ea typeface="Open Sans"/>
                <a:cs typeface="Calibri" panose="020F0502020204030204" pitchFamily="34" charset="0"/>
              </a:rPr>
              <a:t>Turnover</a:t>
            </a:r>
          </a:p>
          <a:p>
            <a:pPr>
              <a:spcBef>
                <a:spcPts val="600"/>
              </a:spcBef>
              <a:buSzPct val="100000"/>
            </a:pPr>
            <a:endPar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endParaRPr>
          </a:p>
          <a:p>
            <a:pPr>
              <a:spcBef>
                <a:spcPts val="600"/>
              </a:spcBef>
              <a:buSzPct val="100000"/>
            </a:pPr>
            <a:r>
              <a:rPr lang="en-US" sz="1400" dirty="0">
                <a:solidFill>
                  <a:srgbClr val="313131"/>
                </a:solidFill>
                <a:latin typeface="Calibri" panose="020F0502020204030204" pitchFamily="34" charset="0"/>
                <a:ea typeface="Open Sans"/>
                <a:cs typeface="Calibri" panose="020F0502020204030204" pitchFamily="34" charset="0"/>
              </a:rPr>
              <a:t>Institutions are facing unprecedented turnover resulting from many factors</a:t>
            </a:r>
          </a:p>
        </p:txBody>
      </p:sp>
      <p:sp>
        <p:nvSpPr>
          <p:cNvPr id="65" name="TextBox 64">
            <a:extLst>
              <a:ext uri="{FF2B5EF4-FFF2-40B4-BE49-F238E27FC236}">
                <a16:creationId xmlns:a16="http://schemas.microsoft.com/office/drawing/2014/main" id="{46E9ED10-B2E0-9490-1946-2AB109F5F703}"/>
              </a:ext>
            </a:extLst>
          </p:cNvPr>
          <p:cNvSpPr txBox="1"/>
          <p:nvPr/>
        </p:nvSpPr>
        <p:spPr>
          <a:xfrm>
            <a:off x="3039157" y="4339456"/>
            <a:ext cx="1837917" cy="2369880"/>
          </a:xfrm>
          <a:prstGeom prst="rect">
            <a:avLst/>
          </a:prstGeom>
          <a:noFill/>
        </p:spPr>
        <p:txBody>
          <a:bodyPr wrap="square" lIns="0" tIns="0" rIns="274320" bIns="0" rtlCol="0">
            <a:spAutoFit/>
          </a:bodyPr>
          <a:lstStyle/>
          <a:p>
            <a:pPr>
              <a:spcBef>
                <a:spcPts val="600"/>
              </a:spcBef>
              <a:buSzPct val="100000"/>
            </a:pPr>
            <a:r>
              <a:rPr lang="en-US" b="1" dirty="0">
                <a:solidFill>
                  <a:srgbClr val="313131"/>
                </a:solidFill>
                <a:latin typeface="Calibri" panose="020F0502020204030204" pitchFamily="34" charset="0"/>
                <a:ea typeface="Open Sans" panose="020B0606030504020204" pitchFamily="34" charset="0"/>
                <a:cs typeface="Calibri" panose="020F0502020204030204" pitchFamily="34" charset="0"/>
              </a:rPr>
              <a:t>Vacancies</a:t>
            </a:r>
          </a:p>
          <a:p>
            <a:pPr>
              <a:spcBef>
                <a:spcPts val="600"/>
              </a:spcBef>
              <a:buSzPct val="100000"/>
            </a:pPr>
            <a:endPar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endParaRPr>
          </a:p>
          <a:p>
            <a:pPr>
              <a:spcBef>
                <a:spcPts val="600"/>
              </a:spcBef>
              <a:buSzPct val="100000"/>
            </a:pPr>
            <a:r>
              <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rPr>
              <a:t>Existing vacancies offer an added and often compounding layer of risk to institutions that are facing unprecedented turnover</a:t>
            </a:r>
          </a:p>
        </p:txBody>
      </p:sp>
      <p:sp>
        <p:nvSpPr>
          <p:cNvPr id="66" name="TextBox 65">
            <a:extLst>
              <a:ext uri="{FF2B5EF4-FFF2-40B4-BE49-F238E27FC236}">
                <a16:creationId xmlns:a16="http://schemas.microsoft.com/office/drawing/2014/main" id="{14C58180-A381-1883-66BC-CA06E33C6156}"/>
              </a:ext>
            </a:extLst>
          </p:cNvPr>
          <p:cNvSpPr txBox="1"/>
          <p:nvPr/>
        </p:nvSpPr>
        <p:spPr>
          <a:xfrm>
            <a:off x="4987597" y="4339456"/>
            <a:ext cx="1837917" cy="2154436"/>
          </a:xfrm>
          <a:prstGeom prst="rect">
            <a:avLst/>
          </a:prstGeom>
          <a:noFill/>
        </p:spPr>
        <p:txBody>
          <a:bodyPr wrap="square" lIns="0" tIns="0" rIns="274320" bIns="0" rtlCol="0">
            <a:spAutoFit/>
          </a:bodyPr>
          <a:lstStyle/>
          <a:p>
            <a:pPr>
              <a:spcBef>
                <a:spcPts val="600"/>
              </a:spcBef>
              <a:buSzPct val="100000"/>
            </a:pPr>
            <a:r>
              <a:rPr lang="en-US" b="1" dirty="0">
                <a:solidFill>
                  <a:srgbClr val="313131"/>
                </a:solidFill>
                <a:latin typeface="Calibri" panose="020F0502020204030204" pitchFamily="34" charset="0"/>
                <a:ea typeface="Open Sans" panose="020B0606030504020204" pitchFamily="34" charset="0"/>
                <a:cs typeface="Calibri" panose="020F0502020204030204" pitchFamily="34" charset="0"/>
              </a:rPr>
              <a:t>Regulations</a:t>
            </a:r>
          </a:p>
          <a:p>
            <a:pPr>
              <a:spcBef>
                <a:spcPts val="600"/>
              </a:spcBef>
              <a:buSzPct val="100000"/>
            </a:pPr>
            <a:endPar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endParaRPr>
          </a:p>
          <a:p>
            <a:pPr>
              <a:spcBef>
                <a:spcPts val="600"/>
              </a:spcBef>
              <a:buSzPct val="100000"/>
            </a:pPr>
            <a:r>
              <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rPr>
              <a:t>The changing compliance landscape due to new and changing regulations forces institutions to quickly adapt</a:t>
            </a:r>
          </a:p>
        </p:txBody>
      </p:sp>
      <p:sp>
        <p:nvSpPr>
          <p:cNvPr id="67" name="TextBox 66">
            <a:extLst>
              <a:ext uri="{FF2B5EF4-FFF2-40B4-BE49-F238E27FC236}">
                <a16:creationId xmlns:a16="http://schemas.microsoft.com/office/drawing/2014/main" id="{7443F0BA-79FA-41A8-85EC-89CB639296A0}"/>
              </a:ext>
            </a:extLst>
          </p:cNvPr>
          <p:cNvSpPr txBox="1"/>
          <p:nvPr/>
        </p:nvSpPr>
        <p:spPr>
          <a:xfrm>
            <a:off x="6936037" y="4339456"/>
            <a:ext cx="1837917" cy="1938992"/>
          </a:xfrm>
          <a:prstGeom prst="rect">
            <a:avLst/>
          </a:prstGeom>
          <a:noFill/>
        </p:spPr>
        <p:txBody>
          <a:bodyPr wrap="square" lIns="0" tIns="0" rIns="274320" bIns="0" rtlCol="0">
            <a:spAutoFit/>
          </a:bodyPr>
          <a:lstStyle/>
          <a:p>
            <a:pPr>
              <a:spcBef>
                <a:spcPts val="600"/>
              </a:spcBef>
              <a:buSzPct val="100000"/>
            </a:pPr>
            <a:r>
              <a:rPr lang="en-US" b="1" dirty="0">
                <a:solidFill>
                  <a:srgbClr val="313131"/>
                </a:solidFill>
                <a:latin typeface="Calibri" panose="020F0502020204030204" pitchFamily="34" charset="0"/>
                <a:ea typeface="Open Sans" panose="020B0606030504020204" pitchFamily="34" charset="0"/>
                <a:cs typeface="Calibri" panose="020F0502020204030204" pitchFamily="34" charset="0"/>
              </a:rPr>
              <a:t>Skills</a:t>
            </a:r>
          </a:p>
          <a:p>
            <a:pPr>
              <a:spcBef>
                <a:spcPts val="600"/>
              </a:spcBef>
              <a:buSzPct val="100000"/>
            </a:pPr>
            <a:endPar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endParaRPr>
          </a:p>
          <a:p>
            <a:pPr>
              <a:spcBef>
                <a:spcPts val="600"/>
              </a:spcBef>
              <a:buSzPct val="100000"/>
            </a:pPr>
            <a:r>
              <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rPr>
              <a:t>Institutions need to think about what skills the ideal candidate has, and how they can upskill team members</a:t>
            </a:r>
          </a:p>
        </p:txBody>
      </p:sp>
      <p:sp>
        <p:nvSpPr>
          <p:cNvPr id="68" name="TextBox 67">
            <a:extLst>
              <a:ext uri="{FF2B5EF4-FFF2-40B4-BE49-F238E27FC236}">
                <a16:creationId xmlns:a16="http://schemas.microsoft.com/office/drawing/2014/main" id="{FD36F74B-A4E5-C808-8858-AC44FD0FD799}"/>
              </a:ext>
            </a:extLst>
          </p:cNvPr>
          <p:cNvSpPr txBox="1"/>
          <p:nvPr/>
        </p:nvSpPr>
        <p:spPr>
          <a:xfrm>
            <a:off x="8903107" y="4339456"/>
            <a:ext cx="1837917" cy="2154436"/>
          </a:xfrm>
          <a:prstGeom prst="rect">
            <a:avLst/>
          </a:prstGeom>
          <a:noFill/>
        </p:spPr>
        <p:txBody>
          <a:bodyPr wrap="square" lIns="0" tIns="0" rIns="0" bIns="0" rtlCol="0">
            <a:spAutoFit/>
          </a:bodyPr>
          <a:lstStyle/>
          <a:p>
            <a:pPr>
              <a:spcBef>
                <a:spcPts val="600"/>
              </a:spcBef>
              <a:buSzPct val="100000"/>
            </a:pPr>
            <a:r>
              <a:rPr lang="en-US" b="1" dirty="0">
                <a:solidFill>
                  <a:srgbClr val="313131"/>
                </a:solidFill>
                <a:latin typeface="Calibri" panose="020F0502020204030204" pitchFamily="34" charset="0"/>
                <a:ea typeface="Open Sans" panose="020B0606030504020204" pitchFamily="34" charset="0"/>
                <a:cs typeface="Calibri" panose="020F0502020204030204" pitchFamily="34" charset="0"/>
              </a:rPr>
              <a:t>Workload</a:t>
            </a:r>
            <a:endPar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endParaRPr>
          </a:p>
          <a:p>
            <a:pPr>
              <a:spcBef>
                <a:spcPts val="600"/>
              </a:spcBef>
              <a:buSzPct val="100000"/>
            </a:pPr>
            <a:endPar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endParaRPr>
          </a:p>
          <a:p>
            <a:pPr>
              <a:spcBef>
                <a:spcPts val="600"/>
              </a:spcBef>
              <a:buSzPct val="100000"/>
            </a:pPr>
            <a:r>
              <a:rPr lang="en-US" sz="1400" dirty="0">
                <a:solidFill>
                  <a:srgbClr val="313131"/>
                </a:solidFill>
                <a:latin typeface="Calibri" panose="020F0502020204030204" pitchFamily="34" charset="0"/>
                <a:ea typeface="Open Sans" panose="020B0606030504020204" pitchFamily="34" charset="0"/>
                <a:cs typeface="Calibri" panose="020F0502020204030204" pitchFamily="34" charset="0"/>
              </a:rPr>
              <a:t>A culmination of turnover, vacancies, regulatory changes and increased scrutiny, and limited workforce lead to workload challenges for staff</a:t>
            </a:r>
          </a:p>
        </p:txBody>
      </p:sp>
    </p:spTree>
    <p:extLst>
      <p:ext uri="{BB962C8B-B14F-4D97-AF65-F5344CB8AC3E}">
        <p14:creationId xmlns:p14="http://schemas.microsoft.com/office/powerpoint/2010/main" val="263470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190786"/>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Pre-Award to Post-Award Administration</a:t>
            </a:r>
          </a:p>
        </p:txBody>
      </p:sp>
      <p:sp>
        <p:nvSpPr>
          <p:cNvPr id="3" name="Content Placeholder 3">
            <a:extLst>
              <a:ext uri="{FF2B5EF4-FFF2-40B4-BE49-F238E27FC236}">
                <a16:creationId xmlns:a16="http://schemas.microsoft.com/office/drawing/2014/main" id="{285FEA22-F748-8F54-9428-F5B5D9845C8F}"/>
              </a:ext>
            </a:extLst>
          </p:cNvPr>
          <p:cNvSpPr txBox="1">
            <a:spLocks/>
          </p:cNvSpPr>
          <p:nvPr/>
        </p:nvSpPr>
        <p:spPr>
          <a:xfrm>
            <a:off x="402281" y="1602123"/>
            <a:ext cx="10871462" cy="694032"/>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mn-lt"/>
                <a:cs typeface="Calibri Light"/>
              </a:rPr>
              <a:t>Research administration is a critical capability within higher education institutions that supports the research mission by helping faculty and private investigators apply for, receive, and manage sponsored research awards. The research administration lifecycle is divided into tasks pre- and post- the awarding of the research grant.</a:t>
            </a:r>
          </a:p>
        </p:txBody>
      </p:sp>
      <p:sp>
        <p:nvSpPr>
          <p:cNvPr id="45" name="Rounded Rectangle 81">
            <a:extLst>
              <a:ext uri="{FF2B5EF4-FFF2-40B4-BE49-F238E27FC236}">
                <a16:creationId xmlns:a16="http://schemas.microsoft.com/office/drawing/2014/main" id="{357EB14F-5DE2-0599-B851-E2A569A1E703}"/>
              </a:ext>
            </a:extLst>
          </p:cNvPr>
          <p:cNvSpPr/>
          <p:nvPr/>
        </p:nvSpPr>
        <p:spPr bwMode="gray">
          <a:xfrm>
            <a:off x="4029192" y="6325742"/>
            <a:ext cx="3646616" cy="307777"/>
          </a:xfrm>
          <a:prstGeom prst="round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lumMod val="95000"/>
                </a:prstClr>
              </a:solidFill>
              <a:effectLst/>
              <a:uLnTx/>
              <a:uFillTx/>
            </a:endParaRPr>
          </a:p>
        </p:txBody>
      </p:sp>
      <p:sp>
        <p:nvSpPr>
          <p:cNvPr id="46" name="Chevron 50">
            <a:extLst>
              <a:ext uri="{FF2B5EF4-FFF2-40B4-BE49-F238E27FC236}">
                <a16:creationId xmlns:a16="http://schemas.microsoft.com/office/drawing/2014/main" id="{FDF6D62C-DE5E-054E-5DA8-D6B031CB0F67}"/>
              </a:ext>
            </a:extLst>
          </p:cNvPr>
          <p:cNvSpPr/>
          <p:nvPr/>
        </p:nvSpPr>
        <p:spPr bwMode="gray">
          <a:xfrm>
            <a:off x="5874371" y="2741530"/>
            <a:ext cx="196850" cy="845511"/>
          </a:xfrm>
          <a:prstGeom prst="chevron">
            <a:avLst/>
          </a:prstGeom>
          <a:solidFill>
            <a:srgbClr val="9DD4C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47" name="Rounded Rectangle 51">
            <a:extLst>
              <a:ext uri="{FF2B5EF4-FFF2-40B4-BE49-F238E27FC236}">
                <a16:creationId xmlns:a16="http://schemas.microsoft.com/office/drawing/2014/main" id="{A69E9FBC-76CC-A894-E5E8-A0A23AA97869}"/>
              </a:ext>
            </a:extLst>
          </p:cNvPr>
          <p:cNvSpPr/>
          <p:nvPr/>
        </p:nvSpPr>
        <p:spPr bwMode="gray">
          <a:xfrm>
            <a:off x="402280" y="2741530"/>
            <a:ext cx="5261920" cy="1490976"/>
          </a:xfrm>
          <a:prstGeom prst="round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black"/>
                </a:solidFill>
                <a:effectLst/>
                <a:uLnTx/>
                <a:uFillTx/>
              </a:rPr>
              <a:t>The processes and tasks associated with the preparation, submission, and tracking of research proposals and grant applications before they are officially awarded.</a:t>
            </a:r>
          </a:p>
        </p:txBody>
      </p:sp>
      <p:sp>
        <p:nvSpPr>
          <p:cNvPr id="48" name="Rounded Rectangle 48">
            <a:extLst>
              <a:ext uri="{FF2B5EF4-FFF2-40B4-BE49-F238E27FC236}">
                <a16:creationId xmlns:a16="http://schemas.microsoft.com/office/drawing/2014/main" id="{6A2E4338-4049-26B7-EB9D-6C87263122D0}"/>
              </a:ext>
            </a:extLst>
          </p:cNvPr>
          <p:cNvSpPr/>
          <p:nvPr/>
        </p:nvSpPr>
        <p:spPr bwMode="gray">
          <a:xfrm>
            <a:off x="402280" y="2340206"/>
            <a:ext cx="5261920" cy="596900"/>
          </a:xfrm>
          <a:prstGeom prst="roundRect">
            <a:avLst>
              <a:gd name="adj" fmla="val 0"/>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prstClr val="white"/>
                </a:solidFill>
              </a:rPr>
              <a:t>Pre-Award</a:t>
            </a:r>
          </a:p>
        </p:txBody>
      </p:sp>
      <p:sp>
        <p:nvSpPr>
          <p:cNvPr id="49" name="Rounded Rectangle 52">
            <a:extLst>
              <a:ext uri="{FF2B5EF4-FFF2-40B4-BE49-F238E27FC236}">
                <a16:creationId xmlns:a16="http://schemas.microsoft.com/office/drawing/2014/main" id="{95A0CF91-5225-96CE-D497-A9180CD50E7C}"/>
              </a:ext>
            </a:extLst>
          </p:cNvPr>
          <p:cNvSpPr/>
          <p:nvPr/>
        </p:nvSpPr>
        <p:spPr bwMode="gray">
          <a:xfrm>
            <a:off x="6303660" y="2741530"/>
            <a:ext cx="5261920" cy="1490976"/>
          </a:xfrm>
          <a:prstGeom prst="roundRect">
            <a:avLst/>
          </a:prstGeom>
          <a:solidFill>
            <a:sysClr val="window" lastClr="FFFFFF">
              <a:lumMod val="8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black"/>
                </a:solidFill>
                <a:effectLst/>
                <a:uLnTx/>
                <a:uFillTx/>
              </a:rPr>
              <a:t>All grants management activities after a grant is awarded, including award management, billing and collections, compliance and reporting, and sponsored project closeout.</a:t>
            </a:r>
          </a:p>
        </p:txBody>
      </p:sp>
      <p:sp>
        <p:nvSpPr>
          <p:cNvPr id="50" name="Rounded Rectangle 49">
            <a:extLst>
              <a:ext uri="{FF2B5EF4-FFF2-40B4-BE49-F238E27FC236}">
                <a16:creationId xmlns:a16="http://schemas.microsoft.com/office/drawing/2014/main" id="{A8DE838C-609A-E011-306D-368CF1435E59}"/>
              </a:ext>
            </a:extLst>
          </p:cNvPr>
          <p:cNvSpPr/>
          <p:nvPr/>
        </p:nvSpPr>
        <p:spPr bwMode="gray">
          <a:xfrm>
            <a:off x="6303660" y="2340206"/>
            <a:ext cx="5261920" cy="596900"/>
          </a:xfrm>
          <a:prstGeom prst="roundRect">
            <a:avLst>
              <a:gd name="adj" fmla="val 0"/>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prstClr val="white"/>
                </a:solidFill>
              </a:rPr>
              <a:t>Post-Award</a:t>
            </a:r>
          </a:p>
        </p:txBody>
      </p:sp>
      <p:cxnSp>
        <p:nvCxnSpPr>
          <p:cNvPr id="51" name="Straight Arrow Connector 50">
            <a:extLst>
              <a:ext uri="{FF2B5EF4-FFF2-40B4-BE49-F238E27FC236}">
                <a16:creationId xmlns:a16="http://schemas.microsoft.com/office/drawing/2014/main" id="{67DB65B1-1103-E4A8-687F-423FF8605514}"/>
              </a:ext>
            </a:extLst>
          </p:cNvPr>
          <p:cNvCxnSpPr/>
          <p:nvPr/>
        </p:nvCxnSpPr>
        <p:spPr>
          <a:xfrm>
            <a:off x="402280" y="4956391"/>
            <a:ext cx="11163300" cy="0"/>
          </a:xfrm>
          <a:prstGeom prst="straightConnector1">
            <a:avLst/>
          </a:prstGeom>
          <a:noFill/>
          <a:ln w="9525" cap="flat" cmpd="sng" algn="ctr">
            <a:solidFill>
              <a:srgbClr val="53565A"/>
            </a:solidFill>
            <a:prstDash val="solid"/>
            <a:headEnd type="oval" w="lg" len="lg"/>
            <a:tailEnd type="oval" w="lg" len="lg"/>
          </a:ln>
          <a:effectLst/>
        </p:spPr>
      </p:cxnSp>
      <p:grpSp>
        <p:nvGrpSpPr>
          <p:cNvPr id="52" name="Group 51">
            <a:extLst>
              <a:ext uri="{FF2B5EF4-FFF2-40B4-BE49-F238E27FC236}">
                <a16:creationId xmlns:a16="http://schemas.microsoft.com/office/drawing/2014/main" id="{20A242F6-B46A-73E9-D64C-C5E342EF48D5}"/>
              </a:ext>
            </a:extLst>
          </p:cNvPr>
          <p:cNvGrpSpPr/>
          <p:nvPr/>
        </p:nvGrpSpPr>
        <p:grpSpPr>
          <a:xfrm>
            <a:off x="319700" y="4878594"/>
            <a:ext cx="1127135" cy="951737"/>
            <a:chOff x="319700" y="4708656"/>
            <a:chExt cx="1127135" cy="951737"/>
          </a:xfrm>
        </p:grpSpPr>
        <p:sp>
          <p:nvSpPr>
            <p:cNvPr id="53" name="TextBox 52">
              <a:extLst>
                <a:ext uri="{FF2B5EF4-FFF2-40B4-BE49-F238E27FC236}">
                  <a16:creationId xmlns:a16="http://schemas.microsoft.com/office/drawing/2014/main" id="{CCADB4B0-41EB-736D-AA53-8C297C22A89B}"/>
                </a:ext>
              </a:extLst>
            </p:cNvPr>
            <p:cNvSpPr txBox="1"/>
            <p:nvPr/>
          </p:nvSpPr>
          <p:spPr>
            <a:xfrm>
              <a:off x="358975" y="5014062"/>
              <a:ext cx="1087860" cy="646331"/>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Project Proposal Development</a:t>
              </a:r>
            </a:p>
          </p:txBody>
        </p:sp>
        <p:sp>
          <p:nvSpPr>
            <p:cNvPr id="54" name="Oval 53">
              <a:extLst>
                <a:ext uri="{FF2B5EF4-FFF2-40B4-BE49-F238E27FC236}">
                  <a16:creationId xmlns:a16="http://schemas.microsoft.com/office/drawing/2014/main" id="{32FC0D65-DCD4-8D8B-056C-42DD40A09158}"/>
                </a:ext>
              </a:extLst>
            </p:cNvPr>
            <p:cNvSpPr/>
            <p:nvPr/>
          </p:nvSpPr>
          <p:spPr bwMode="gray">
            <a:xfrm>
              <a:off x="319700" y="4708656"/>
              <a:ext cx="155594" cy="155594"/>
            </a:xfrm>
            <a:prstGeom prst="ellipse">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grpSp>
        <p:nvGrpSpPr>
          <p:cNvPr id="55" name="Group 54">
            <a:extLst>
              <a:ext uri="{FF2B5EF4-FFF2-40B4-BE49-F238E27FC236}">
                <a16:creationId xmlns:a16="http://schemas.microsoft.com/office/drawing/2014/main" id="{65B2ED68-CF28-EF6B-9AF0-4DA25F0056B1}"/>
              </a:ext>
            </a:extLst>
          </p:cNvPr>
          <p:cNvGrpSpPr/>
          <p:nvPr/>
        </p:nvGrpSpPr>
        <p:grpSpPr>
          <a:xfrm>
            <a:off x="2115457" y="4878594"/>
            <a:ext cx="1089519" cy="736293"/>
            <a:chOff x="2296895" y="4708656"/>
            <a:chExt cx="1089519" cy="736293"/>
          </a:xfrm>
        </p:grpSpPr>
        <p:sp>
          <p:nvSpPr>
            <p:cNvPr id="56" name="Oval 55">
              <a:extLst>
                <a:ext uri="{FF2B5EF4-FFF2-40B4-BE49-F238E27FC236}">
                  <a16:creationId xmlns:a16="http://schemas.microsoft.com/office/drawing/2014/main" id="{5883DCA8-5696-4179-8D0C-24C8E81E4B26}"/>
                </a:ext>
              </a:extLst>
            </p:cNvPr>
            <p:cNvSpPr/>
            <p:nvPr/>
          </p:nvSpPr>
          <p:spPr bwMode="gray">
            <a:xfrm>
              <a:off x="2296895" y="4708656"/>
              <a:ext cx="155594" cy="155594"/>
            </a:xfrm>
            <a:prstGeom prst="ellipse">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57" name="TextBox 56">
              <a:extLst>
                <a:ext uri="{FF2B5EF4-FFF2-40B4-BE49-F238E27FC236}">
                  <a16:creationId xmlns:a16="http://schemas.microsoft.com/office/drawing/2014/main" id="{5BF2AC7E-0EDF-983D-E7F7-CD3AA1DD3E04}"/>
                </a:ext>
              </a:extLst>
            </p:cNvPr>
            <p:cNvSpPr txBox="1"/>
            <p:nvPr/>
          </p:nvSpPr>
          <p:spPr>
            <a:xfrm>
              <a:off x="2298554" y="5014062"/>
              <a:ext cx="1087860" cy="430887"/>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Funding Application</a:t>
              </a:r>
            </a:p>
          </p:txBody>
        </p:sp>
      </p:grpSp>
      <p:grpSp>
        <p:nvGrpSpPr>
          <p:cNvPr id="58" name="Group 57">
            <a:extLst>
              <a:ext uri="{FF2B5EF4-FFF2-40B4-BE49-F238E27FC236}">
                <a16:creationId xmlns:a16="http://schemas.microsoft.com/office/drawing/2014/main" id="{DA0AEA06-DA87-4228-03A9-79549963203B}"/>
              </a:ext>
            </a:extLst>
          </p:cNvPr>
          <p:cNvGrpSpPr/>
          <p:nvPr/>
        </p:nvGrpSpPr>
        <p:grpSpPr>
          <a:xfrm>
            <a:off x="3873598" y="4878594"/>
            <a:ext cx="1089519" cy="951737"/>
            <a:chOff x="4236474" y="4708656"/>
            <a:chExt cx="1089519" cy="951737"/>
          </a:xfrm>
        </p:grpSpPr>
        <p:sp>
          <p:nvSpPr>
            <p:cNvPr id="59" name="Oval 58">
              <a:extLst>
                <a:ext uri="{FF2B5EF4-FFF2-40B4-BE49-F238E27FC236}">
                  <a16:creationId xmlns:a16="http://schemas.microsoft.com/office/drawing/2014/main" id="{742C2A84-5444-79F2-E649-1B14416ACFDF}"/>
                </a:ext>
              </a:extLst>
            </p:cNvPr>
            <p:cNvSpPr/>
            <p:nvPr/>
          </p:nvSpPr>
          <p:spPr bwMode="gray">
            <a:xfrm>
              <a:off x="4236474" y="4708656"/>
              <a:ext cx="155594" cy="155594"/>
            </a:xfrm>
            <a:prstGeom prst="ellipse">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60" name="TextBox 59">
              <a:extLst>
                <a:ext uri="{FF2B5EF4-FFF2-40B4-BE49-F238E27FC236}">
                  <a16:creationId xmlns:a16="http://schemas.microsoft.com/office/drawing/2014/main" id="{E151DE88-DB53-C5F7-A902-D61B54C467F5}"/>
                </a:ext>
              </a:extLst>
            </p:cNvPr>
            <p:cNvSpPr txBox="1"/>
            <p:nvPr/>
          </p:nvSpPr>
          <p:spPr>
            <a:xfrm>
              <a:off x="4238133" y="5014062"/>
              <a:ext cx="1087860" cy="646331"/>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Awards and Agreement Execution</a:t>
              </a:r>
            </a:p>
          </p:txBody>
        </p:sp>
      </p:grpSp>
      <p:grpSp>
        <p:nvGrpSpPr>
          <p:cNvPr id="61" name="Group 60">
            <a:extLst>
              <a:ext uri="{FF2B5EF4-FFF2-40B4-BE49-F238E27FC236}">
                <a16:creationId xmlns:a16="http://schemas.microsoft.com/office/drawing/2014/main" id="{71E413CB-506B-F9CA-0A01-6FE44D82C058}"/>
              </a:ext>
            </a:extLst>
          </p:cNvPr>
          <p:cNvGrpSpPr/>
          <p:nvPr/>
        </p:nvGrpSpPr>
        <p:grpSpPr>
          <a:xfrm>
            <a:off x="5631739" y="4878594"/>
            <a:ext cx="1089519" cy="1167180"/>
            <a:chOff x="6179574" y="4708656"/>
            <a:chExt cx="1089519" cy="1167180"/>
          </a:xfrm>
        </p:grpSpPr>
        <p:sp>
          <p:nvSpPr>
            <p:cNvPr id="62" name="Oval 61">
              <a:extLst>
                <a:ext uri="{FF2B5EF4-FFF2-40B4-BE49-F238E27FC236}">
                  <a16:creationId xmlns:a16="http://schemas.microsoft.com/office/drawing/2014/main" id="{70DAA87F-C092-4F95-0B8E-6B995BA4AE9A}"/>
                </a:ext>
              </a:extLst>
            </p:cNvPr>
            <p:cNvSpPr/>
            <p:nvPr/>
          </p:nvSpPr>
          <p:spPr bwMode="gray">
            <a:xfrm>
              <a:off x="6179574"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63" name="TextBox 62">
              <a:extLst>
                <a:ext uri="{FF2B5EF4-FFF2-40B4-BE49-F238E27FC236}">
                  <a16:creationId xmlns:a16="http://schemas.microsoft.com/office/drawing/2014/main" id="{64AA4CFF-CF5A-C69D-685F-3661BB184498}"/>
                </a:ext>
              </a:extLst>
            </p:cNvPr>
            <p:cNvSpPr txBox="1"/>
            <p:nvPr/>
          </p:nvSpPr>
          <p:spPr>
            <a:xfrm>
              <a:off x="6181233" y="5014062"/>
              <a:ext cx="1087860" cy="861774"/>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Award Management and Modifications</a:t>
              </a:r>
            </a:p>
          </p:txBody>
        </p:sp>
      </p:grpSp>
      <p:grpSp>
        <p:nvGrpSpPr>
          <p:cNvPr id="64" name="Group 63">
            <a:extLst>
              <a:ext uri="{FF2B5EF4-FFF2-40B4-BE49-F238E27FC236}">
                <a16:creationId xmlns:a16="http://schemas.microsoft.com/office/drawing/2014/main" id="{224B4710-1765-1EEF-3BBA-DA275CCC1E68}"/>
              </a:ext>
            </a:extLst>
          </p:cNvPr>
          <p:cNvGrpSpPr/>
          <p:nvPr/>
        </p:nvGrpSpPr>
        <p:grpSpPr>
          <a:xfrm>
            <a:off x="7389880" y="4878594"/>
            <a:ext cx="1089519" cy="736293"/>
            <a:chOff x="7805174" y="4708656"/>
            <a:chExt cx="1089519" cy="736293"/>
          </a:xfrm>
        </p:grpSpPr>
        <p:sp>
          <p:nvSpPr>
            <p:cNvPr id="65" name="Oval 64">
              <a:extLst>
                <a:ext uri="{FF2B5EF4-FFF2-40B4-BE49-F238E27FC236}">
                  <a16:creationId xmlns:a16="http://schemas.microsoft.com/office/drawing/2014/main" id="{1FCFD5C9-05A4-CF35-8A7B-E0C7E9AE7198}"/>
                </a:ext>
              </a:extLst>
            </p:cNvPr>
            <p:cNvSpPr/>
            <p:nvPr/>
          </p:nvSpPr>
          <p:spPr bwMode="gray">
            <a:xfrm>
              <a:off x="7805174"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66" name="TextBox 65">
              <a:extLst>
                <a:ext uri="{FF2B5EF4-FFF2-40B4-BE49-F238E27FC236}">
                  <a16:creationId xmlns:a16="http://schemas.microsoft.com/office/drawing/2014/main" id="{D3799B30-E025-450F-F1FF-9DBD707F200A}"/>
                </a:ext>
              </a:extLst>
            </p:cNvPr>
            <p:cNvSpPr txBox="1"/>
            <p:nvPr/>
          </p:nvSpPr>
          <p:spPr>
            <a:xfrm>
              <a:off x="7806833" y="5014062"/>
              <a:ext cx="1087860" cy="430887"/>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Billing and Collections</a:t>
              </a:r>
            </a:p>
          </p:txBody>
        </p:sp>
      </p:grpSp>
      <p:grpSp>
        <p:nvGrpSpPr>
          <p:cNvPr id="67" name="Group 66">
            <a:extLst>
              <a:ext uri="{FF2B5EF4-FFF2-40B4-BE49-F238E27FC236}">
                <a16:creationId xmlns:a16="http://schemas.microsoft.com/office/drawing/2014/main" id="{EDC8A192-C343-AF4A-6B99-595054D7B24C}"/>
              </a:ext>
            </a:extLst>
          </p:cNvPr>
          <p:cNvGrpSpPr/>
          <p:nvPr/>
        </p:nvGrpSpPr>
        <p:grpSpPr>
          <a:xfrm>
            <a:off x="9148021" y="4878594"/>
            <a:ext cx="1089519" cy="736293"/>
            <a:chOff x="9786374" y="4708656"/>
            <a:chExt cx="1089519" cy="736293"/>
          </a:xfrm>
        </p:grpSpPr>
        <p:sp>
          <p:nvSpPr>
            <p:cNvPr id="68" name="Oval 67">
              <a:extLst>
                <a:ext uri="{FF2B5EF4-FFF2-40B4-BE49-F238E27FC236}">
                  <a16:creationId xmlns:a16="http://schemas.microsoft.com/office/drawing/2014/main" id="{FC564870-C5DE-341A-59DA-206AB8426E4D}"/>
                </a:ext>
              </a:extLst>
            </p:cNvPr>
            <p:cNvSpPr/>
            <p:nvPr/>
          </p:nvSpPr>
          <p:spPr bwMode="gray">
            <a:xfrm>
              <a:off x="9786374"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69" name="TextBox 68">
              <a:extLst>
                <a:ext uri="{FF2B5EF4-FFF2-40B4-BE49-F238E27FC236}">
                  <a16:creationId xmlns:a16="http://schemas.microsoft.com/office/drawing/2014/main" id="{B72B2D96-585A-BEC0-6CD1-AB3C5E7B72AE}"/>
                </a:ext>
              </a:extLst>
            </p:cNvPr>
            <p:cNvSpPr txBox="1"/>
            <p:nvPr/>
          </p:nvSpPr>
          <p:spPr>
            <a:xfrm>
              <a:off x="9788033" y="5014062"/>
              <a:ext cx="1087860" cy="430887"/>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Compliance and Reporting</a:t>
              </a:r>
            </a:p>
          </p:txBody>
        </p:sp>
      </p:grpSp>
      <p:sp>
        <p:nvSpPr>
          <p:cNvPr id="70" name="TextBox 69">
            <a:extLst>
              <a:ext uri="{FF2B5EF4-FFF2-40B4-BE49-F238E27FC236}">
                <a16:creationId xmlns:a16="http://schemas.microsoft.com/office/drawing/2014/main" id="{C7E61769-1E49-9F3D-CD91-0354A41FFC5E}"/>
              </a:ext>
            </a:extLst>
          </p:cNvPr>
          <p:cNvSpPr txBox="1"/>
          <p:nvPr/>
        </p:nvSpPr>
        <p:spPr>
          <a:xfrm>
            <a:off x="2788938" y="6325742"/>
            <a:ext cx="6098146" cy="307777"/>
          </a:xfrm>
          <a:prstGeom prst="rect">
            <a:avLst/>
          </a:prstGeom>
          <a:noFill/>
        </p:spPr>
        <p:txBody>
          <a:bodyPr wrap="square">
            <a:spAutoFit/>
          </a:bodyPr>
          <a:lstStyle/>
          <a:p>
            <a:pPr algn="ctr"/>
            <a:r>
              <a:rPr lang="en-US" sz="1400" b="1" dirty="0">
                <a:solidFill>
                  <a:prstClr val="black"/>
                </a:solidFill>
                <a:ea typeface="Open Sans" panose="020B0606030504020204" pitchFamily="34" charset="0"/>
                <a:cs typeface="Open Sans" panose="020B0606030504020204" pitchFamily="34" charset="0"/>
              </a:rPr>
              <a:t>Common Pre- and Post-Award Activities</a:t>
            </a:r>
          </a:p>
        </p:txBody>
      </p:sp>
      <p:grpSp>
        <p:nvGrpSpPr>
          <p:cNvPr id="4" name="Group 3">
            <a:extLst>
              <a:ext uri="{FF2B5EF4-FFF2-40B4-BE49-F238E27FC236}">
                <a16:creationId xmlns:a16="http://schemas.microsoft.com/office/drawing/2014/main" id="{92B892E1-EF2D-57DC-9D68-EE28667F340D}"/>
              </a:ext>
            </a:extLst>
          </p:cNvPr>
          <p:cNvGrpSpPr/>
          <p:nvPr/>
        </p:nvGrpSpPr>
        <p:grpSpPr>
          <a:xfrm>
            <a:off x="10906162" y="4867443"/>
            <a:ext cx="1087860" cy="951737"/>
            <a:chOff x="10906162" y="4708656"/>
            <a:chExt cx="1087860" cy="951737"/>
          </a:xfrm>
        </p:grpSpPr>
        <p:sp>
          <p:nvSpPr>
            <p:cNvPr id="5" name="Oval 4">
              <a:extLst>
                <a:ext uri="{FF2B5EF4-FFF2-40B4-BE49-F238E27FC236}">
                  <a16:creationId xmlns:a16="http://schemas.microsoft.com/office/drawing/2014/main" id="{E11ED632-E7B0-D557-1F52-302977942A90}"/>
                </a:ext>
              </a:extLst>
            </p:cNvPr>
            <p:cNvSpPr/>
            <p:nvPr/>
          </p:nvSpPr>
          <p:spPr bwMode="gray">
            <a:xfrm>
              <a:off x="11476003"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 name="TextBox 5">
              <a:extLst>
                <a:ext uri="{FF2B5EF4-FFF2-40B4-BE49-F238E27FC236}">
                  <a16:creationId xmlns:a16="http://schemas.microsoft.com/office/drawing/2014/main" id="{1DC9018C-B336-EA40-00A0-4C8FFCC28E57}"/>
                </a:ext>
              </a:extLst>
            </p:cNvPr>
            <p:cNvSpPr txBox="1"/>
            <p:nvPr/>
          </p:nvSpPr>
          <p:spPr>
            <a:xfrm>
              <a:off x="10906162" y="5014062"/>
              <a:ext cx="1087860" cy="646331"/>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Sponsored Project Closeout</a:t>
              </a:r>
            </a:p>
          </p:txBody>
        </p:sp>
      </p:grpSp>
    </p:spTree>
    <p:extLst>
      <p:ext uri="{BB962C8B-B14F-4D97-AF65-F5344CB8AC3E}">
        <p14:creationId xmlns:p14="http://schemas.microsoft.com/office/powerpoint/2010/main" val="285906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3842B03-5C87-99CF-314B-E0557BC26FBB}"/>
              </a:ext>
            </a:extLst>
          </p:cNvPr>
          <p:cNvSpPr/>
          <p:nvPr/>
        </p:nvSpPr>
        <p:spPr>
          <a:xfrm>
            <a:off x="10456923" y="5817683"/>
            <a:ext cx="1508336" cy="917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179635"/>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Pre-Award to Post-Award Administration</a:t>
            </a:r>
          </a:p>
        </p:txBody>
      </p:sp>
      <p:sp>
        <p:nvSpPr>
          <p:cNvPr id="3" name="Content Placeholder 3">
            <a:extLst>
              <a:ext uri="{FF2B5EF4-FFF2-40B4-BE49-F238E27FC236}">
                <a16:creationId xmlns:a16="http://schemas.microsoft.com/office/drawing/2014/main" id="{285FEA22-F748-8F54-9428-F5B5D9845C8F}"/>
              </a:ext>
            </a:extLst>
          </p:cNvPr>
          <p:cNvSpPr txBox="1">
            <a:spLocks/>
          </p:cNvSpPr>
          <p:nvPr/>
        </p:nvSpPr>
        <p:spPr>
          <a:xfrm>
            <a:off x="402281" y="1635576"/>
            <a:ext cx="10871462" cy="694032"/>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mn-lt"/>
                <a:cs typeface="Calibri Light"/>
              </a:rPr>
              <a:t>The transition from pre-award to post-award is a critical phase that involves a shift from planning and proposal development to active management of the awarded project. While the distinction between pre-award and post-award activities is conceptually clear, in practice, there is often not a clean handoff between these phases. </a:t>
            </a:r>
          </a:p>
        </p:txBody>
      </p:sp>
      <p:cxnSp>
        <p:nvCxnSpPr>
          <p:cNvPr id="4" name="Straight Arrow Connector 3">
            <a:extLst>
              <a:ext uri="{FF2B5EF4-FFF2-40B4-BE49-F238E27FC236}">
                <a16:creationId xmlns:a16="http://schemas.microsoft.com/office/drawing/2014/main" id="{D2C131C1-A9EA-EF95-F0CD-4665E6598A8E}"/>
              </a:ext>
            </a:extLst>
          </p:cNvPr>
          <p:cNvCxnSpPr/>
          <p:nvPr/>
        </p:nvCxnSpPr>
        <p:spPr>
          <a:xfrm>
            <a:off x="402280" y="2595153"/>
            <a:ext cx="11163300" cy="0"/>
          </a:xfrm>
          <a:prstGeom prst="straightConnector1">
            <a:avLst/>
          </a:prstGeom>
          <a:noFill/>
          <a:ln w="9525" cap="flat" cmpd="sng" algn="ctr">
            <a:solidFill>
              <a:srgbClr val="53565A"/>
            </a:solidFill>
            <a:prstDash val="solid"/>
            <a:headEnd type="oval" w="lg" len="lg"/>
            <a:tailEnd type="oval" w="lg" len="lg"/>
          </a:ln>
          <a:effectLst/>
        </p:spPr>
      </p:cxnSp>
      <p:grpSp>
        <p:nvGrpSpPr>
          <p:cNvPr id="5" name="Group 4">
            <a:extLst>
              <a:ext uri="{FF2B5EF4-FFF2-40B4-BE49-F238E27FC236}">
                <a16:creationId xmlns:a16="http://schemas.microsoft.com/office/drawing/2014/main" id="{5C5D50DA-CC8A-E894-D35D-4733548329C7}"/>
              </a:ext>
            </a:extLst>
          </p:cNvPr>
          <p:cNvGrpSpPr/>
          <p:nvPr/>
        </p:nvGrpSpPr>
        <p:grpSpPr>
          <a:xfrm>
            <a:off x="319700" y="2517356"/>
            <a:ext cx="1127135" cy="951737"/>
            <a:chOff x="319700" y="4708656"/>
            <a:chExt cx="1127135" cy="951737"/>
          </a:xfrm>
        </p:grpSpPr>
        <p:sp>
          <p:nvSpPr>
            <p:cNvPr id="6" name="TextBox 5">
              <a:extLst>
                <a:ext uri="{FF2B5EF4-FFF2-40B4-BE49-F238E27FC236}">
                  <a16:creationId xmlns:a16="http://schemas.microsoft.com/office/drawing/2014/main" id="{427C24F0-9413-485C-68B5-2872AD4C1CCB}"/>
                </a:ext>
              </a:extLst>
            </p:cNvPr>
            <p:cNvSpPr txBox="1"/>
            <p:nvPr/>
          </p:nvSpPr>
          <p:spPr>
            <a:xfrm>
              <a:off x="358975" y="5014062"/>
              <a:ext cx="1087860" cy="646331"/>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Project Proposal Development</a:t>
              </a:r>
            </a:p>
          </p:txBody>
        </p:sp>
        <p:sp>
          <p:nvSpPr>
            <p:cNvPr id="7" name="Oval 6">
              <a:extLst>
                <a:ext uri="{FF2B5EF4-FFF2-40B4-BE49-F238E27FC236}">
                  <a16:creationId xmlns:a16="http://schemas.microsoft.com/office/drawing/2014/main" id="{415A357D-2119-C8F9-229C-64D97BDC648D}"/>
                </a:ext>
              </a:extLst>
            </p:cNvPr>
            <p:cNvSpPr/>
            <p:nvPr/>
          </p:nvSpPr>
          <p:spPr bwMode="gray">
            <a:xfrm>
              <a:off x="319700" y="4708656"/>
              <a:ext cx="155594" cy="155594"/>
            </a:xfrm>
            <a:prstGeom prst="ellipse">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grpSp>
      <p:grpSp>
        <p:nvGrpSpPr>
          <p:cNvPr id="8" name="Group 7">
            <a:extLst>
              <a:ext uri="{FF2B5EF4-FFF2-40B4-BE49-F238E27FC236}">
                <a16:creationId xmlns:a16="http://schemas.microsoft.com/office/drawing/2014/main" id="{4927E19D-D23E-1D32-DB2A-56943C22A80A}"/>
              </a:ext>
            </a:extLst>
          </p:cNvPr>
          <p:cNvGrpSpPr/>
          <p:nvPr/>
        </p:nvGrpSpPr>
        <p:grpSpPr>
          <a:xfrm>
            <a:off x="2115457" y="2517356"/>
            <a:ext cx="1089519" cy="736293"/>
            <a:chOff x="2296895" y="4708656"/>
            <a:chExt cx="1089519" cy="736293"/>
          </a:xfrm>
        </p:grpSpPr>
        <p:sp>
          <p:nvSpPr>
            <p:cNvPr id="9" name="Oval 8">
              <a:extLst>
                <a:ext uri="{FF2B5EF4-FFF2-40B4-BE49-F238E27FC236}">
                  <a16:creationId xmlns:a16="http://schemas.microsoft.com/office/drawing/2014/main" id="{73D1FC27-C6FE-0C99-3985-B1529332C76F}"/>
                </a:ext>
              </a:extLst>
            </p:cNvPr>
            <p:cNvSpPr/>
            <p:nvPr/>
          </p:nvSpPr>
          <p:spPr bwMode="gray">
            <a:xfrm>
              <a:off x="2296895" y="4708656"/>
              <a:ext cx="155594" cy="155594"/>
            </a:xfrm>
            <a:prstGeom prst="ellipse">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10" name="TextBox 9">
              <a:extLst>
                <a:ext uri="{FF2B5EF4-FFF2-40B4-BE49-F238E27FC236}">
                  <a16:creationId xmlns:a16="http://schemas.microsoft.com/office/drawing/2014/main" id="{26FD8623-390A-DD02-28BA-EFBC5550892F}"/>
                </a:ext>
              </a:extLst>
            </p:cNvPr>
            <p:cNvSpPr txBox="1"/>
            <p:nvPr/>
          </p:nvSpPr>
          <p:spPr>
            <a:xfrm>
              <a:off x="2298554" y="5014062"/>
              <a:ext cx="1087860" cy="430887"/>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Funding Application</a:t>
              </a:r>
            </a:p>
          </p:txBody>
        </p:sp>
      </p:grpSp>
      <p:grpSp>
        <p:nvGrpSpPr>
          <p:cNvPr id="11" name="Group 10">
            <a:extLst>
              <a:ext uri="{FF2B5EF4-FFF2-40B4-BE49-F238E27FC236}">
                <a16:creationId xmlns:a16="http://schemas.microsoft.com/office/drawing/2014/main" id="{A64FA509-24C7-6ED0-EE0E-BF844B83A3A3}"/>
              </a:ext>
            </a:extLst>
          </p:cNvPr>
          <p:cNvGrpSpPr/>
          <p:nvPr/>
        </p:nvGrpSpPr>
        <p:grpSpPr>
          <a:xfrm>
            <a:off x="3873598" y="2517356"/>
            <a:ext cx="1089519" cy="951737"/>
            <a:chOff x="4236474" y="4708656"/>
            <a:chExt cx="1089519" cy="951737"/>
          </a:xfrm>
        </p:grpSpPr>
        <p:sp>
          <p:nvSpPr>
            <p:cNvPr id="12" name="Oval 11">
              <a:extLst>
                <a:ext uri="{FF2B5EF4-FFF2-40B4-BE49-F238E27FC236}">
                  <a16:creationId xmlns:a16="http://schemas.microsoft.com/office/drawing/2014/main" id="{30E9728E-954D-32DB-8A4C-DC953CDFC18C}"/>
                </a:ext>
              </a:extLst>
            </p:cNvPr>
            <p:cNvSpPr/>
            <p:nvPr/>
          </p:nvSpPr>
          <p:spPr bwMode="gray">
            <a:xfrm>
              <a:off x="4236474" y="4708656"/>
              <a:ext cx="155594" cy="155594"/>
            </a:xfrm>
            <a:prstGeom prst="ellipse">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13" name="TextBox 12">
              <a:extLst>
                <a:ext uri="{FF2B5EF4-FFF2-40B4-BE49-F238E27FC236}">
                  <a16:creationId xmlns:a16="http://schemas.microsoft.com/office/drawing/2014/main" id="{B627E980-6588-BC4F-1E2C-E3D375B8C7C4}"/>
                </a:ext>
              </a:extLst>
            </p:cNvPr>
            <p:cNvSpPr txBox="1"/>
            <p:nvPr/>
          </p:nvSpPr>
          <p:spPr>
            <a:xfrm>
              <a:off x="4238133" y="5014062"/>
              <a:ext cx="1087860" cy="646331"/>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Awards and Agreement Execution</a:t>
              </a:r>
            </a:p>
          </p:txBody>
        </p:sp>
      </p:grpSp>
      <p:grpSp>
        <p:nvGrpSpPr>
          <p:cNvPr id="14" name="Group 13">
            <a:extLst>
              <a:ext uri="{FF2B5EF4-FFF2-40B4-BE49-F238E27FC236}">
                <a16:creationId xmlns:a16="http://schemas.microsoft.com/office/drawing/2014/main" id="{922E7463-E359-5FD4-6A08-3B518C5550A2}"/>
              </a:ext>
            </a:extLst>
          </p:cNvPr>
          <p:cNvGrpSpPr/>
          <p:nvPr/>
        </p:nvGrpSpPr>
        <p:grpSpPr>
          <a:xfrm>
            <a:off x="5631739" y="2517356"/>
            <a:ext cx="1089519" cy="736293"/>
            <a:chOff x="6179574" y="4708656"/>
            <a:chExt cx="1089519" cy="736293"/>
          </a:xfrm>
        </p:grpSpPr>
        <p:sp>
          <p:nvSpPr>
            <p:cNvPr id="15" name="Oval 14">
              <a:extLst>
                <a:ext uri="{FF2B5EF4-FFF2-40B4-BE49-F238E27FC236}">
                  <a16:creationId xmlns:a16="http://schemas.microsoft.com/office/drawing/2014/main" id="{4E20F233-8FE7-CDDD-1189-3B53EA3AD40C}"/>
                </a:ext>
              </a:extLst>
            </p:cNvPr>
            <p:cNvSpPr/>
            <p:nvPr/>
          </p:nvSpPr>
          <p:spPr bwMode="gray">
            <a:xfrm>
              <a:off x="6179574"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16" name="TextBox 15">
              <a:extLst>
                <a:ext uri="{FF2B5EF4-FFF2-40B4-BE49-F238E27FC236}">
                  <a16:creationId xmlns:a16="http://schemas.microsoft.com/office/drawing/2014/main" id="{B7AB5E1F-511E-41D5-FE49-C37D9181CCBA}"/>
                </a:ext>
              </a:extLst>
            </p:cNvPr>
            <p:cNvSpPr txBox="1"/>
            <p:nvPr/>
          </p:nvSpPr>
          <p:spPr>
            <a:xfrm>
              <a:off x="6181233" y="5014062"/>
              <a:ext cx="1087860" cy="430887"/>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Award Management</a:t>
              </a:r>
            </a:p>
          </p:txBody>
        </p:sp>
      </p:grpSp>
      <p:grpSp>
        <p:nvGrpSpPr>
          <p:cNvPr id="17" name="Group 16">
            <a:extLst>
              <a:ext uri="{FF2B5EF4-FFF2-40B4-BE49-F238E27FC236}">
                <a16:creationId xmlns:a16="http://schemas.microsoft.com/office/drawing/2014/main" id="{93F00CC3-7AA2-A646-F81F-0F42105F5C2C}"/>
              </a:ext>
            </a:extLst>
          </p:cNvPr>
          <p:cNvGrpSpPr/>
          <p:nvPr/>
        </p:nvGrpSpPr>
        <p:grpSpPr>
          <a:xfrm>
            <a:off x="7389880" y="2517356"/>
            <a:ext cx="1089519" cy="736293"/>
            <a:chOff x="7805174" y="4708656"/>
            <a:chExt cx="1089519" cy="736293"/>
          </a:xfrm>
        </p:grpSpPr>
        <p:sp>
          <p:nvSpPr>
            <p:cNvPr id="18" name="Oval 17">
              <a:extLst>
                <a:ext uri="{FF2B5EF4-FFF2-40B4-BE49-F238E27FC236}">
                  <a16:creationId xmlns:a16="http://schemas.microsoft.com/office/drawing/2014/main" id="{05BABAEF-2175-1DB6-3B4A-623CC920827E}"/>
                </a:ext>
              </a:extLst>
            </p:cNvPr>
            <p:cNvSpPr/>
            <p:nvPr/>
          </p:nvSpPr>
          <p:spPr bwMode="gray">
            <a:xfrm>
              <a:off x="7805174"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19" name="TextBox 18">
              <a:extLst>
                <a:ext uri="{FF2B5EF4-FFF2-40B4-BE49-F238E27FC236}">
                  <a16:creationId xmlns:a16="http://schemas.microsoft.com/office/drawing/2014/main" id="{110A7EB7-855B-659B-47E6-090EC0E5ACD0}"/>
                </a:ext>
              </a:extLst>
            </p:cNvPr>
            <p:cNvSpPr txBox="1"/>
            <p:nvPr/>
          </p:nvSpPr>
          <p:spPr>
            <a:xfrm>
              <a:off x="7806833" y="5014062"/>
              <a:ext cx="1087860" cy="430887"/>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Billing and Collections</a:t>
              </a:r>
            </a:p>
          </p:txBody>
        </p:sp>
      </p:grpSp>
      <p:grpSp>
        <p:nvGrpSpPr>
          <p:cNvPr id="20" name="Group 19">
            <a:extLst>
              <a:ext uri="{FF2B5EF4-FFF2-40B4-BE49-F238E27FC236}">
                <a16:creationId xmlns:a16="http://schemas.microsoft.com/office/drawing/2014/main" id="{9EA90C8B-AD2F-3569-D43B-18095E703351}"/>
              </a:ext>
            </a:extLst>
          </p:cNvPr>
          <p:cNvGrpSpPr/>
          <p:nvPr/>
        </p:nvGrpSpPr>
        <p:grpSpPr>
          <a:xfrm>
            <a:off x="9148021" y="2517356"/>
            <a:ext cx="1089519" cy="736293"/>
            <a:chOff x="9786374" y="4708656"/>
            <a:chExt cx="1089519" cy="736293"/>
          </a:xfrm>
        </p:grpSpPr>
        <p:sp>
          <p:nvSpPr>
            <p:cNvPr id="21" name="Oval 20">
              <a:extLst>
                <a:ext uri="{FF2B5EF4-FFF2-40B4-BE49-F238E27FC236}">
                  <a16:creationId xmlns:a16="http://schemas.microsoft.com/office/drawing/2014/main" id="{733478B7-135D-A7EC-36B6-9F89CCF55A97}"/>
                </a:ext>
              </a:extLst>
            </p:cNvPr>
            <p:cNvSpPr/>
            <p:nvPr/>
          </p:nvSpPr>
          <p:spPr bwMode="gray">
            <a:xfrm>
              <a:off x="9786374"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22" name="TextBox 21">
              <a:extLst>
                <a:ext uri="{FF2B5EF4-FFF2-40B4-BE49-F238E27FC236}">
                  <a16:creationId xmlns:a16="http://schemas.microsoft.com/office/drawing/2014/main" id="{9533D6CF-EA4A-BE55-2E5B-B7D876E2790F}"/>
                </a:ext>
              </a:extLst>
            </p:cNvPr>
            <p:cNvSpPr txBox="1"/>
            <p:nvPr/>
          </p:nvSpPr>
          <p:spPr>
            <a:xfrm>
              <a:off x="9788033" y="5014062"/>
              <a:ext cx="1087860" cy="430887"/>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Compliance and Reporting</a:t>
              </a:r>
            </a:p>
          </p:txBody>
        </p:sp>
      </p:grpSp>
      <p:grpSp>
        <p:nvGrpSpPr>
          <p:cNvPr id="23" name="Group 22">
            <a:extLst>
              <a:ext uri="{FF2B5EF4-FFF2-40B4-BE49-F238E27FC236}">
                <a16:creationId xmlns:a16="http://schemas.microsoft.com/office/drawing/2014/main" id="{4C16AAD9-461E-FE03-8F4D-49C852E49DDD}"/>
              </a:ext>
            </a:extLst>
          </p:cNvPr>
          <p:cNvGrpSpPr/>
          <p:nvPr/>
        </p:nvGrpSpPr>
        <p:grpSpPr>
          <a:xfrm>
            <a:off x="10906162" y="2517356"/>
            <a:ext cx="1087860" cy="951737"/>
            <a:chOff x="10906162" y="4708656"/>
            <a:chExt cx="1087860" cy="951737"/>
          </a:xfrm>
        </p:grpSpPr>
        <p:sp>
          <p:nvSpPr>
            <p:cNvPr id="24" name="Oval 23">
              <a:extLst>
                <a:ext uri="{FF2B5EF4-FFF2-40B4-BE49-F238E27FC236}">
                  <a16:creationId xmlns:a16="http://schemas.microsoft.com/office/drawing/2014/main" id="{588B6529-7B5F-B05E-8DE1-9384C675E20F}"/>
                </a:ext>
              </a:extLst>
            </p:cNvPr>
            <p:cNvSpPr/>
            <p:nvPr/>
          </p:nvSpPr>
          <p:spPr bwMode="gray">
            <a:xfrm>
              <a:off x="11476003" y="4708656"/>
              <a:ext cx="155594" cy="155594"/>
            </a:xfrm>
            <a:prstGeom prst="ellipse">
              <a:avLst/>
            </a:prstGeom>
            <a:solidFill>
              <a:srgbClr val="00768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25" name="TextBox 24">
              <a:extLst>
                <a:ext uri="{FF2B5EF4-FFF2-40B4-BE49-F238E27FC236}">
                  <a16:creationId xmlns:a16="http://schemas.microsoft.com/office/drawing/2014/main" id="{2F81052C-3EBF-D148-90DE-456919CBB3C5}"/>
                </a:ext>
              </a:extLst>
            </p:cNvPr>
            <p:cNvSpPr txBox="1"/>
            <p:nvPr/>
          </p:nvSpPr>
          <p:spPr>
            <a:xfrm>
              <a:off x="10906162" y="5014062"/>
              <a:ext cx="1087860" cy="646331"/>
            </a:xfrm>
            <a:prstGeom prst="rect">
              <a:avLst/>
            </a:prstGeom>
            <a:noFill/>
          </p:spPr>
          <p:txBody>
            <a:bodyPr wrap="square" lIns="0" tIns="0" rIns="0" bIns="0" rtlCol="0">
              <a:spAutoFit/>
            </a:bodyPr>
            <a:lstStyle/>
            <a:p>
              <a:pPr>
                <a:spcBef>
                  <a:spcPts val="600"/>
                </a:spcBef>
                <a:buSzPct val="100000"/>
              </a:pPr>
              <a:r>
                <a:rPr lang="en-US" sz="1400" dirty="0">
                  <a:solidFill>
                    <a:srgbClr val="313131"/>
                  </a:solidFill>
                </a:rPr>
                <a:t>Sponsored Project Closeout</a:t>
              </a:r>
            </a:p>
          </p:txBody>
        </p:sp>
      </p:grpSp>
      <p:sp>
        <p:nvSpPr>
          <p:cNvPr id="26" name="Up Arrow 6">
            <a:extLst>
              <a:ext uri="{FF2B5EF4-FFF2-40B4-BE49-F238E27FC236}">
                <a16:creationId xmlns:a16="http://schemas.microsoft.com/office/drawing/2014/main" id="{9F66C173-77FA-E831-3AA2-D79FD5DCE024}"/>
              </a:ext>
            </a:extLst>
          </p:cNvPr>
          <p:cNvSpPr/>
          <p:nvPr/>
        </p:nvSpPr>
        <p:spPr bwMode="gray">
          <a:xfrm>
            <a:off x="5056791" y="2595154"/>
            <a:ext cx="155594" cy="1561786"/>
          </a:xfrm>
          <a:prstGeom prst="upArrow">
            <a:avLst/>
          </a:prstGeom>
          <a:solidFill>
            <a:srgbClr val="DDEFE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27" name="Rounded Rectangle 7">
            <a:extLst>
              <a:ext uri="{FF2B5EF4-FFF2-40B4-BE49-F238E27FC236}">
                <a16:creationId xmlns:a16="http://schemas.microsoft.com/office/drawing/2014/main" id="{EDF558B8-A716-22FF-BFF8-AF1C5DC99E33}"/>
              </a:ext>
            </a:extLst>
          </p:cNvPr>
          <p:cNvSpPr/>
          <p:nvPr/>
        </p:nvSpPr>
        <p:spPr bwMode="gray">
          <a:xfrm>
            <a:off x="747681" y="4069071"/>
            <a:ext cx="10472498" cy="1311961"/>
          </a:xfrm>
          <a:prstGeom prst="roundRect">
            <a:avLst/>
          </a:prstGeom>
          <a:solidFill>
            <a:srgbClr val="DDEFE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prstClr val="white"/>
              </a:solidFill>
            </a:endParaRPr>
          </a:p>
        </p:txBody>
      </p:sp>
      <p:sp>
        <p:nvSpPr>
          <p:cNvPr id="28" name="TextBox 27">
            <a:extLst>
              <a:ext uri="{FF2B5EF4-FFF2-40B4-BE49-F238E27FC236}">
                <a16:creationId xmlns:a16="http://schemas.microsoft.com/office/drawing/2014/main" id="{6540E0C5-D78E-FF54-307D-CFAE5124E95E}"/>
              </a:ext>
            </a:extLst>
          </p:cNvPr>
          <p:cNvSpPr txBox="1"/>
          <p:nvPr/>
        </p:nvSpPr>
        <p:spPr>
          <a:xfrm>
            <a:off x="971821" y="4812548"/>
            <a:ext cx="1934202" cy="215444"/>
          </a:xfrm>
          <a:prstGeom prst="rect">
            <a:avLst/>
          </a:prstGeom>
          <a:noFill/>
        </p:spPr>
        <p:txBody>
          <a:bodyPr wrap="square" lIns="0" tIns="0" rIns="0" bIns="0" rtlCol="0">
            <a:spAutoFit/>
          </a:bodyPr>
          <a:lstStyle/>
          <a:p>
            <a:pPr algn="ctr">
              <a:spcBef>
                <a:spcPts val="600"/>
              </a:spcBef>
              <a:buSzPct val="100000"/>
            </a:pPr>
            <a:r>
              <a:rPr lang="en-US" sz="1400" b="1" dirty="0">
                <a:solidFill>
                  <a:srgbClr val="313131"/>
                </a:solidFill>
                <a:ea typeface="Open Sans" panose="020B0606030504020204" pitchFamily="34" charset="0"/>
                <a:cs typeface="Open Sans" panose="020B0606030504020204" pitchFamily="34" charset="0"/>
              </a:rPr>
              <a:t>Budget Management</a:t>
            </a:r>
          </a:p>
        </p:txBody>
      </p:sp>
      <p:sp>
        <p:nvSpPr>
          <p:cNvPr id="29" name="TextBox 28">
            <a:extLst>
              <a:ext uri="{FF2B5EF4-FFF2-40B4-BE49-F238E27FC236}">
                <a16:creationId xmlns:a16="http://schemas.microsoft.com/office/drawing/2014/main" id="{94FA1AB5-EBA2-571E-9FB5-7DABD43827E3}"/>
              </a:ext>
            </a:extLst>
          </p:cNvPr>
          <p:cNvSpPr txBox="1"/>
          <p:nvPr/>
        </p:nvSpPr>
        <p:spPr>
          <a:xfrm>
            <a:off x="3935379" y="4812548"/>
            <a:ext cx="1380405" cy="215444"/>
          </a:xfrm>
          <a:prstGeom prst="rect">
            <a:avLst/>
          </a:prstGeom>
          <a:noFill/>
        </p:spPr>
        <p:txBody>
          <a:bodyPr wrap="square" lIns="0" tIns="0" rIns="0" bIns="0" rtlCol="0">
            <a:spAutoFit/>
          </a:bodyPr>
          <a:lstStyle/>
          <a:p>
            <a:pPr algn="ctr">
              <a:spcBef>
                <a:spcPts val="600"/>
              </a:spcBef>
              <a:buSzPct val="100000"/>
            </a:pPr>
            <a:r>
              <a:rPr lang="en-US" sz="1400" b="1" dirty="0">
                <a:solidFill>
                  <a:srgbClr val="313131"/>
                </a:solidFill>
                <a:ea typeface="Open Sans" panose="020B0606030504020204" pitchFamily="34" charset="0"/>
                <a:cs typeface="Open Sans" panose="020B0606030504020204" pitchFamily="34" charset="0"/>
              </a:rPr>
              <a:t>RPPR Reporting</a:t>
            </a:r>
          </a:p>
        </p:txBody>
      </p:sp>
      <p:sp>
        <p:nvSpPr>
          <p:cNvPr id="30" name="TextBox 29">
            <a:extLst>
              <a:ext uri="{FF2B5EF4-FFF2-40B4-BE49-F238E27FC236}">
                <a16:creationId xmlns:a16="http://schemas.microsoft.com/office/drawing/2014/main" id="{5FF836B9-50F1-7435-1D9D-0941E9F45661}"/>
              </a:ext>
            </a:extLst>
          </p:cNvPr>
          <p:cNvSpPr txBox="1"/>
          <p:nvPr/>
        </p:nvSpPr>
        <p:spPr>
          <a:xfrm>
            <a:off x="6345140" y="4812548"/>
            <a:ext cx="2336174" cy="215444"/>
          </a:xfrm>
          <a:prstGeom prst="rect">
            <a:avLst/>
          </a:prstGeom>
          <a:noFill/>
        </p:spPr>
        <p:txBody>
          <a:bodyPr wrap="square" lIns="0" tIns="0" rIns="0" bIns="0" rtlCol="0">
            <a:spAutoFit/>
          </a:bodyPr>
          <a:lstStyle/>
          <a:p>
            <a:pPr algn="ctr">
              <a:spcBef>
                <a:spcPts val="600"/>
              </a:spcBef>
              <a:buSzPct val="100000"/>
            </a:pPr>
            <a:r>
              <a:rPr lang="en-US" sz="1400" b="1" dirty="0">
                <a:solidFill>
                  <a:srgbClr val="313131"/>
                </a:solidFill>
                <a:ea typeface="Open Sans" panose="020B0606030504020204" pitchFamily="34" charset="0"/>
                <a:cs typeface="Open Sans" panose="020B0606030504020204" pitchFamily="34" charset="0"/>
              </a:rPr>
              <a:t>Outgoing Subaward Setup</a:t>
            </a:r>
          </a:p>
        </p:txBody>
      </p:sp>
      <p:sp>
        <p:nvSpPr>
          <p:cNvPr id="31" name="TextBox 30">
            <a:extLst>
              <a:ext uri="{FF2B5EF4-FFF2-40B4-BE49-F238E27FC236}">
                <a16:creationId xmlns:a16="http://schemas.microsoft.com/office/drawing/2014/main" id="{B41572A0-F58E-7BCE-7F9C-1C36EACF0043}"/>
              </a:ext>
            </a:extLst>
          </p:cNvPr>
          <p:cNvSpPr txBox="1"/>
          <p:nvPr/>
        </p:nvSpPr>
        <p:spPr>
          <a:xfrm>
            <a:off x="9710670" y="4812548"/>
            <a:ext cx="1086922" cy="215444"/>
          </a:xfrm>
          <a:prstGeom prst="rect">
            <a:avLst/>
          </a:prstGeom>
          <a:noFill/>
        </p:spPr>
        <p:txBody>
          <a:bodyPr wrap="square" lIns="0" tIns="0" rIns="0" bIns="0" rtlCol="0">
            <a:spAutoFit/>
          </a:bodyPr>
          <a:lstStyle/>
          <a:p>
            <a:pPr algn="ctr">
              <a:spcBef>
                <a:spcPts val="600"/>
              </a:spcBef>
              <a:buSzPct val="100000"/>
            </a:pPr>
            <a:r>
              <a:rPr lang="en-US" sz="1400" b="1" dirty="0">
                <a:solidFill>
                  <a:srgbClr val="313131"/>
                </a:solidFill>
                <a:ea typeface="Open Sans" panose="020B0606030504020204" pitchFamily="34" charset="0"/>
                <a:cs typeface="Open Sans" panose="020B0606030504020204" pitchFamily="34" charset="0"/>
              </a:rPr>
              <a:t>Compliance</a:t>
            </a:r>
          </a:p>
        </p:txBody>
      </p:sp>
      <p:sp>
        <p:nvSpPr>
          <p:cNvPr id="32" name="TextBox 31">
            <a:extLst>
              <a:ext uri="{FF2B5EF4-FFF2-40B4-BE49-F238E27FC236}">
                <a16:creationId xmlns:a16="http://schemas.microsoft.com/office/drawing/2014/main" id="{93E0A03D-3300-3BB8-7B83-2E595835C900}"/>
              </a:ext>
            </a:extLst>
          </p:cNvPr>
          <p:cNvSpPr txBox="1"/>
          <p:nvPr/>
        </p:nvSpPr>
        <p:spPr>
          <a:xfrm>
            <a:off x="790611" y="4327273"/>
            <a:ext cx="10429568" cy="215444"/>
          </a:xfrm>
          <a:prstGeom prst="rect">
            <a:avLst/>
          </a:prstGeom>
          <a:noFill/>
        </p:spPr>
        <p:txBody>
          <a:bodyPr wrap="square" lIns="0" tIns="0" rIns="0" bIns="0" rtlCol="0">
            <a:spAutoFit/>
          </a:bodyPr>
          <a:lstStyle/>
          <a:p>
            <a:pPr algn="ctr">
              <a:spcBef>
                <a:spcPts val="600"/>
              </a:spcBef>
              <a:buSzPct val="100000"/>
            </a:pPr>
            <a:r>
              <a:rPr lang="en-US" sz="1400" b="1" dirty="0">
                <a:solidFill>
                  <a:srgbClr val="313131"/>
                </a:solidFill>
                <a:ea typeface="Open Sans" panose="020B0606030504020204" pitchFamily="34" charset="0"/>
                <a:cs typeface="Open Sans" panose="020B0606030504020204" pitchFamily="34" charset="0"/>
              </a:rPr>
              <a:t>These are some examples of where it can be unclear in the handoff between pre- and post-award setup. </a:t>
            </a:r>
          </a:p>
        </p:txBody>
      </p:sp>
      <p:sp>
        <p:nvSpPr>
          <p:cNvPr id="33" name="TextBox 32">
            <a:extLst>
              <a:ext uri="{FF2B5EF4-FFF2-40B4-BE49-F238E27FC236}">
                <a16:creationId xmlns:a16="http://schemas.microsoft.com/office/drawing/2014/main" id="{F99214E4-D20B-B58F-5C97-7F636E35BD2D}"/>
              </a:ext>
            </a:extLst>
          </p:cNvPr>
          <p:cNvSpPr txBox="1"/>
          <p:nvPr/>
        </p:nvSpPr>
        <p:spPr>
          <a:xfrm>
            <a:off x="206309" y="5457376"/>
            <a:ext cx="11779382" cy="738664"/>
          </a:xfrm>
          <a:prstGeom prst="rect">
            <a:avLst/>
          </a:prstGeom>
          <a:noFill/>
        </p:spPr>
        <p:txBody>
          <a:bodyPr wrap="square">
            <a:spAutoFit/>
          </a:bodyPr>
          <a:lstStyle/>
          <a:p>
            <a:pPr algn="ctr"/>
            <a:r>
              <a:rPr lang="en-US" sz="1400" dirty="0">
                <a:solidFill>
                  <a:prstClr val="black"/>
                </a:solidFill>
              </a:rPr>
              <a:t>Due to the complex and </a:t>
            </a:r>
            <a:r>
              <a:rPr lang="en-US" sz="1400" b="1" dirty="0">
                <a:solidFill>
                  <a:prstClr val="black"/>
                </a:solidFill>
                <a:ea typeface="Open Sans" panose="020B0606030504020204" pitchFamily="34" charset="0"/>
                <a:cs typeface="Open Sans" panose="020B0606030504020204" pitchFamily="34" charset="0"/>
              </a:rPr>
              <a:t>interconnected nature of pre-award and post-award activities</a:t>
            </a:r>
            <a:r>
              <a:rPr lang="en-US" sz="1400" dirty="0">
                <a:solidFill>
                  <a:prstClr val="black"/>
                </a:solidFill>
              </a:rPr>
              <a:t>, an effective research institution requires an </a:t>
            </a:r>
            <a:r>
              <a:rPr lang="en-US" sz="1400" b="1" dirty="0">
                <a:solidFill>
                  <a:prstClr val="black"/>
                </a:solidFill>
                <a:ea typeface="Open Sans" panose="020B0606030504020204" pitchFamily="34" charset="0"/>
                <a:cs typeface="Open Sans" panose="020B0606030504020204" pitchFamily="34" charset="0"/>
              </a:rPr>
              <a:t>adaptable</a:t>
            </a:r>
            <a:r>
              <a:rPr lang="en-US" sz="1400" dirty="0">
                <a:solidFill>
                  <a:prstClr val="black"/>
                </a:solidFill>
              </a:rPr>
              <a:t> and </a:t>
            </a:r>
            <a:r>
              <a:rPr lang="en-US" sz="1400" b="1" dirty="0">
                <a:solidFill>
                  <a:prstClr val="black"/>
                </a:solidFill>
                <a:ea typeface="Open Sans" panose="020B0606030504020204" pitchFamily="34" charset="0"/>
                <a:cs typeface="Open Sans" panose="020B0606030504020204" pitchFamily="34" charset="0"/>
              </a:rPr>
              <a:t>collaborative</a:t>
            </a:r>
            <a:r>
              <a:rPr lang="en-US" sz="1400" dirty="0">
                <a:solidFill>
                  <a:prstClr val="black"/>
                </a:solidFill>
              </a:rPr>
              <a:t> approach. Institutions frequently create methods for continuous communication and coordination between pre-award and post-award teams to ensure a </a:t>
            </a:r>
            <a:r>
              <a:rPr lang="en-US" sz="1400" b="1" dirty="0">
                <a:solidFill>
                  <a:prstClr val="black"/>
                </a:solidFill>
                <a:ea typeface="Open Sans" panose="020B0606030504020204" pitchFamily="34" charset="0"/>
                <a:cs typeface="Open Sans" panose="020B0606030504020204" pitchFamily="34" charset="0"/>
              </a:rPr>
              <a:t>smooth transition </a:t>
            </a:r>
            <a:r>
              <a:rPr lang="en-US" sz="1400" dirty="0">
                <a:solidFill>
                  <a:prstClr val="black"/>
                </a:solidFill>
              </a:rPr>
              <a:t>and address any issues that emerge throughout the entire research project lifecycle</a:t>
            </a:r>
          </a:p>
        </p:txBody>
      </p:sp>
    </p:spTree>
    <p:extLst>
      <p:ext uri="{BB962C8B-B14F-4D97-AF65-F5344CB8AC3E}">
        <p14:creationId xmlns:p14="http://schemas.microsoft.com/office/powerpoint/2010/main" val="231133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E5A1CB0B408947AD099D69DF8FA52D" ma:contentTypeVersion="17" ma:contentTypeDescription="Create a new document." ma:contentTypeScope="" ma:versionID="4724e391f178d496611c04d67835de13">
  <xsd:schema xmlns:xsd="http://www.w3.org/2001/XMLSchema" xmlns:xs="http://www.w3.org/2001/XMLSchema" xmlns:p="http://schemas.microsoft.com/office/2006/metadata/properties" xmlns:ns2="854d1f42-430c-40c7-b53c-eaea6829dece" xmlns:ns3="f991faff-2e4b-4c2d-b075-7f57cca7e571" targetNamespace="http://schemas.microsoft.com/office/2006/metadata/properties" ma:root="true" ma:fieldsID="db6e9e27656d9e5d306d5165ae863d68" ns2:_="" ns3:_="">
    <xsd:import namespace="854d1f42-430c-40c7-b53c-eaea6829dece"/>
    <xsd:import namespace="f991faff-2e4b-4c2d-b075-7f57cca7e5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d1f42-430c-40c7-b53c-eaea6829d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1faff-2e4b-4c2d-b075-7f57cca7e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a3a111f-1fe3-4f82-96c7-271c3dc07f1c}" ma:internalName="TaxCatchAll" ma:showField="CatchAllData" ma:web="f991faff-2e4b-4c2d-b075-7f57cca7e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991faff-2e4b-4c2d-b075-7f57cca7e571" xsi:nil="true"/>
    <lcf76f155ced4ddcb4097134ff3c332f xmlns="854d1f42-430c-40c7-b53c-eaea6829de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235931-5565-4F19-A916-3C5A566408DF}">
  <ds:schemaRefs>
    <ds:schemaRef ds:uri="http://schemas.microsoft.com/sharepoint/v3/contenttype/forms"/>
  </ds:schemaRefs>
</ds:datastoreItem>
</file>

<file path=customXml/itemProps2.xml><?xml version="1.0" encoding="utf-8"?>
<ds:datastoreItem xmlns:ds="http://schemas.openxmlformats.org/officeDocument/2006/customXml" ds:itemID="{5473210B-C34A-4AF0-BC7C-1DDC7419E0E2}">
  <ds:schemaRefs>
    <ds:schemaRef ds:uri="854d1f42-430c-40c7-b53c-eaea6829dece"/>
    <ds:schemaRef ds:uri="f991faff-2e4b-4c2d-b075-7f57cca7e5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C31B97-89D3-49A1-86B9-71E828ADAAD8}">
  <ds:schemaRefs>
    <ds:schemaRef ds:uri="http://purl.org/dc/dcmitype/"/>
    <ds:schemaRef ds:uri="http://schemas.microsoft.com/office/2006/documentManagement/types"/>
    <ds:schemaRef ds:uri="http://purl.org/dc/terms/"/>
    <ds:schemaRef ds:uri="http://www.w3.org/XML/1998/namespace"/>
    <ds:schemaRef ds:uri="f991faff-2e4b-4c2d-b075-7f57cca7e571"/>
    <ds:schemaRef ds:uri="http://schemas.openxmlformats.org/package/2006/metadata/core-properties"/>
    <ds:schemaRef ds:uri="http://schemas.microsoft.com/office/infopath/2007/PartnerControls"/>
    <ds:schemaRef ds:uri="854d1f42-430c-40c7-b53c-eaea6829dece"/>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otalTime>211</TotalTime>
  <Words>1764</Words>
  <Application>Microsoft Office PowerPoint</Application>
  <PresentationFormat>Widescreen</PresentationFormat>
  <Paragraphs>201</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Open Sans</vt:lpstr>
      <vt:lpstr>Open Sans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Aaron Cohen</cp:lastModifiedBy>
  <cp:revision>10</cp:revision>
  <dcterms:created xsi:type="dcterms:W3CDTF">2020-01-09T16:16:43Z</dcterms:created>
  <dcterms:modified xsi:type="dcterms:W3CDTF">2025-02-28T18:44:45Z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0x0101001AE5A1CB0B408947AD099D69DF8FA52D</vt:lpwstr>
  </property>
  <property fmtid="{D5CDD505-2E9C-101B-9397-08002B2CF9AE}" pid="3" name="Order">
    <vt:r8>4399900</vt:r8>
  </property>
  <property fmtid="{D5CDD505-2E9C-101B-9397-08002B2CF9AE}" pid="4" name="MediaServiceImageTags">
    <vt:lpwstr/>
  </property>
  <property fmtid="{D5CDD505-2E9C-101B-9397-08002B2CF9AE}" pid="5" name="MSIP_Label_ea60d57e-af5b-4752-ac57-3e4f28ca11dc_Enabled">
    <vt:lpwstr>true</vt:lpwstr>
  </property>
  <property fmtid="{D5CDD505-2E9C-101B-9397-08002B2CF9AE}" pid="6" name="MSIP_Label_ea60d57e-af5b-4752-ac57-3e4f28ca11dc_SetDate">
    <vt:lpwstr>2025-02-07T15:49:24Z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ed08dc77-c191-490e-8123-a24bdb94aa50</vt:lpwstr>
  </property>
  <property fmtid="{D5CDD505-2E9C-101B-9397-08002B2CF9AE}" pid="11" name="MSIP_Label_ea60d57e-af5b-4752-ac57-3e4f28ca11dc_ContentBits">
    <vt:lpwstr>0</vt:lpwstr>
  </property>
</Properties>
</file>