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8"/>
  </p:notesMasterIdLst>
  <p:sldIdLst>
    <p:sldId id="256" r:id="rId5"/>
    <p:sldId id="258" r:id="rId6"/>
    <p:sldId id="257" r:id="rId7"/>
    <p:sldId id="261" r:id="rId8"/>
    <p:sldId id="260" r:id="rId9"/>
    <p:sldId id="275" r:id="rId10"/>
    <p:sldId id="280" r:id="rId11"/>
    <p:sldId id="276" r:id="rId12"/>
    <p:sldId id="277" r:id="rId13"/>
    <p:sldId id="278" r:id="rId14"/>
    <p:sldId id="279" r:id="rId15"/>
    <p:sldId id="270" r:id="rId16"/>
    <p:sldId id="273" r:id="rId17"/>
    <p:sldId id="274" r:id="rId18"/>
    <p:sldId id="264" r:id="rId19"/>
    <p:sldId id="263" r:id="rId20"/>
    <p:sldId id="269" r:id="rId21"/>
    <p:sldId id="267" r:id="rId22"/>
    <p:sldId id="271" r:id="rId23"/>
    <p:sldId id="282" r:id="rId24"/>
    <p:sldId id="284" r:id="rId25"/>
    <p:sldId id="305" r:id="rId26"/>
    <p:sldId id="286" r:id="rId27"/>
    <p:sldId id="293" r:id="rId28"/>
    <p:sldId id="294" r:id="rId29"/>
    <p:sldId id="287" r:id="rId30"/>
    <p:sldId id="295" r:id="rId31"/>
    <p:sldId id="296" r:id="rId32"/>
    <p:sldId id="288" r:id="rId33"/>
    <p:sldId id="297" r:id="rId34"/>
    <p:sldId id="298" r:id="rId35"/>
    <p:sldId id="289" r:id="rId36"/>
    <p:sldId id="299" r:id="rId37"/>
    <p:sldId id="300" r:id="rId38"/>
    <p:sldId id="290" r:id="rId39"/>
    <p:sldId id="301" r:id="rId40"/>
    <p:sldId id="302" r:id="rId41"/>
    <p:sldId id="291" r:id="rId42"/>
    <p:sldId id="303" r:id="rId43"/>
    <p:sldId id="304" r:id="rId44"/>
    <p:sldId id="281" r:id="rId45"/>
    <p:sldId id="265" r:id="rId46"/>
    <p:sldId id="259"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2E833F-F5D6-8116-3FF3-9954FCA1D0E9}" name="Andrews, Katlyn M." initials="KA" userId="S::Katlyn.Andrews@bakertilly.com::54fa47ee-3f10-4b46-96ce-305c8905b2a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p:restoredTop sz="94694"/>
  </p:normalViewPr>
  <p:slideViewPr>
    <p:cSldViewPr snapToGrid="0" snapToObjects="1">
      <p:cViewPr varScale="1">
        <p:scale>
          <a:sx n="66" d="100"/>
          <a:sy n="66" d="100"/>
        </p:scale>
        <p:origin x="1339" y="2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8/10/relationships/authors" Target="author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446E42-6258-4C22-AE75-AB0DBDB549E2}" type="doc">
      <dgm:prSet loTypeId="urn:microsoft.com/office/officeart/2005/8/layout/process1" loCatId="process" qsTypeId="urn:microsoft.com/office/officeart/2005/8/quickstyle/simple1" qsCatId="simple" csTypeId="urn:microsoft.com/office/officeart/2005/8/colors/accent1_2" csCatId="accent1" phldr="1"/>
      <dgm:spPr/>
    </dgm:pt>
    <dgm:pt modelId="{7E16801E-1BD7-48E1-98B3-9638EC04C87F}">
      <dgm:prSet phldrT="[Text]"/>
      <dgm:spPr/>
      <dgm:t>
        <a:bodyPr/>
        <a:lstStyle/>
        <a:p>
          <a:r>
            <a:rPr lang="en-US" dirty="0"/>
            <a:t>Student enrolls</a:t>
          </a:r>
        </a:p>
      </dgm:t>
    </dgm:pt>
    <dgm:pt modelId="{447C7F85-6073-4D04-87E1-B831A9C4C668}" type="parTrans" cxnId="{7151A12F-CCC3-46CE-B47B-1BA3ED2347F2}">
      <dgm:prSet/>
      <dgm:spPr/>
      <dgm:t>
        <a:bodyPr/>
        <a:lstStyle/>
        <a:p>
          <a:endParaRPr lang="en-US"/>
        </a:p>
      </dgm:t>
    </dgm:pt>
    <dgm:pt modelId="{FA7A6F59-E5BA-4ACD-8FC5-BE08A375D94A}" type="sibTrans" cxnId="{7151A12F-CCC3-46CE-B47B-1BA3ED2347F2}">
      <dgm:prSet/>
      <dgm:spPr/>
      <dgm:t>
        <a:bodyPr/>
        <a:lstStyle/>
        <a:p>
          <a:endParaRPr lang="en-US" dirty="0"/>
        </a:p>
      </dgm:t>
    </dgm:pt>
    <dgm:pt modelId="{4340A982-9F62-4CD0-A14B-0BA81078FF01}">
      <dgm:prSet phldrT="[Text]"/>
      <dgm:spPr/>
      <dgm:t>
        <a:bodyPr/>
        <a:lstStyle/>
        <a:p>
          <a:r>
            <a:rPr lang="en-US" dirty="0"/>
            <a:t>System generates and issues bill</a:t>
          </a:r>
        </a:p>
      </dgm:t>
    </dgm:pt>
    <dgm:pt modelId="{5CB3E8D7-5381-4163-BBBB-E5648D6926F6}" type="parTrans" cxnId="{C9DB2697-0B42-4D45-AA46-FBDF2F82138D}">
      <dgm:prSet/>
      <dgm:spPr/>
      <dgm:t>
        <a:bodyPr/>
        <a:lstStyle/>
        <a:p>
          <a:endParaRPr lang="en-US"/>
        </a:p>
      </dgm:t>
    </dgm:pt>
    <dgm:pt modelId="{1586BD31-4F8E-4E52-9A70-9882A503D8D5}" type="sibTrans" cxnId="{C9DB2697-0B42-4D45-AA46-FBDF2F82138D}">
      <dgm:prSet/>
      <dgm:spPr/>
      <dgm:t>
        <a:bodyPr/>
        <a:lstStyle/>
        <a:p>
          <a:endParaRPr lang="en-US" dirty="0"/>
        </a:p>
      </dgm:t>
    </dgm:pt>
    <dgm:pt modelId="{9FEE5C49-3415-4917-B4FF-4DB627FA1B11}">
      <dgm:prSet phldrT="[Text]"/>
      <dgm:spPr/>
      <dgm:t>
        <a:bodyPr/>
        <a:lstStyle/>
        <a:p>
          <a:r>
            <a:rPr lang="en-US" dirty="0"/>
            <a:t>Student pays bill</a:t>
          </a:r>
        </a:p>
      </dgm:t>
    </dgm:pt>
    <dgm:pt modelId="{938A74F5-D05A-40C3-9C8A-99F73AC55570}" type="parTrans" cxnId="{DACA89E0-2FEF-4AA5-A7E8-4DC54CD5237F}">
      <dgm:prSet/>
      <dgm:spPr/>
      <dgm:t>
        <a:bodyPr/>
        <a:lstStyle/>
        <a:p>
          <a:endParaRPr lang="en-US"/>
        </a:p>
      </dgm:t>
    </dgm:pt>
    <dgm:pt modelId="{8DF4781B-BCBE-433D-B3F6-ABA9396D72F0}" type="sibTrans" cxnId="{DACA89E0-2FEF-4AA5-A7E8-4DC54CD5237F}">
      <dgm:prSet/>
      <dgm:spPr/>
      <dgm:t>
        <a:bodyPr/>
        <a:lstStyle/>
        <a:p>
          <a:endParaRPr lang="en-US" dirty="0"/>
        </a:p>
      </dgm:t>
    </dgm:pt>
    <dgm:pt modelId="{B183466C-A51E-44CD-A3F7-9A238B3E6C5D}">
      <dgm:prSet phldrT="[Text]"/>
      <dgm:spPr/>
      <dgm:t>
        <a:bodyPr/>
        <a:lstStyle/>
        <a:p>
          <a:r>
            <a:rPr lang="en-US" dirty="0"/>
            <a:t>System applies payment to student’s account</a:t>
          </a:r>
        </a:p>
      </dgm:t>
    </dgm:pt>
    <dgm:pt modelId="{57B56B2F-4956-43A6-A0EB-3F2E3C0BBE00}" type="parTrans" cxnId="{7F42BAF3-7CF5-4586-8AC3-0C56F7F8BA6D}">
      <dgm:prSet/>
      <dgm:spPr/>
      <dgm:t>
        <a:bodyPr/>
        <a:lstStyle/>
        <a:p>
          <a:endParaRPr lang="en-US"/>
        </a:p>
      </dgm:t>
    </dgm:pt>
    <dgm:pt modelId="{AF9C5A7C-D4A0-41A5-942E-5809A6589821}" type="sibTrans" cxnId="{7F42BAF3-7CF5-4586-8AC3-0C56F7F8BA6D}">
      <dgm:prSet/>
      <dgm:spPr/>
      <dgm:t>
        <a:bodyPr/>
        <a:lstStyle/>
        <a:p>
          <a:endParaRPr lang="en-US"/>
        </a:p>
      </dgm:t>
    </dgm:pt>
    <dgm:pt modelId="{C53D11EC-CBA2-4499-9D44-D12A2FED4D8F}" type="pres">
      <dgm:prSet presAssocID="{77446E42-6258-4C22-AE75-AB0DBDB549E2}" presName="Name0" presStyleCnt="0">
        <dgm:presLayoutVars>
          <dgm:dir/>
          <dgm:resizeHandles val="exact"/>
        </dgm:presLayoutVars>
      </dgm:prSet>
      <dgm:spPr/>
    </dgm:pt>
    <dgm:pt modelId="{BDCDCC48-D3AD-4DFC-B5D8-D0F6DF145D1B}" type="pres">
      <dgm:prSet presAssocID="{7E16801E-1BD7-48E1-98B3-9638EC04C87F}" presName="node" presStyleLbl="node1" presStyleIdx="0" presStyleCnt="4">
        <dgm:presLayoutVars>
          <dgm:bulletEnabled val="1"/>
        </dgm:presLayoutVars>
      </dgm:prSet>
      <dgm:spPr/>
    </dgm:pt>
    <dgm:pt modelId="{31A0E1F1-3182-418B-B8A1-D132A6A14D6E}" type="pres">
      <dgm:prSet presAssocID="{FA7A6F59-E5BA-4ACD-8FC5-BE08A375D94A}" presName="sibTrans" presStyleLbl="sibTrans2D1" presStyleIdx="0" presStyleCnt="3"/>
      <dgm:spPr/>
    </dgm:pt>
    <dgm:pt modelId="{2C07F09A-1C09-43F7-A3A1-23D1ED495318}" type="pres">
      <dgm:prSet presAssocID="{FA7A6F59-E5BA-4ACD-8FC5-BE08A375D94A}" presName="connectorText" presStyleLbl="sibTrans2D1" presStyleIdx="0" presStyleCnt="3"/>
      <dgm:spPr/>
    </dgm:pt>
    <dgm:pt modelId="{F44649C7-2A0E-4471-9CA3-83938280F353}" type="pres">
      <dgm:prSet presAssocID="{4340A982-9F62-4CD0-A14B-0BA81078FF01}" presName="node" presStyleLbl="node1" presStyleIdx="1" presStyleCnt="4">
        <dgm:presLayoutVars>
          <dgm:bulletEnabled val="1"/>
        </dgm:presLayoutVars>
      </dgm:prSet>
      <dgm:spPr/>
    </dgm:pt>
    <dgm:pt modelId="{E72509B1-F29A-45C0-BC9F-2361C14786B6}" type="pres">
      <dgm:prSet presAssocID="{1586BD31-4F8E-4E52-9A70-9882A503D8D5}" presName="sibTrans" presStyleLbl="sibTrans2D1" presStyleIdx="1" presStyleCnt="3"/>
      <dgm:spPr/>
    </dgm:pt>
    <dgm:pt modelId="{4091DF52-8DF6-4327-AC42-246E36D5C8EA}" type="pres">
      <dgm:prSet presAssocID="{1586BD31-4F8E-4E52-9A70-9882A503D8D5}" presName="connectorText" presStyleLbl="sibTrans2D1" presStyleIdx="1" presStyleCnt="3"/>
      <dgm:spPr/>
    </dgm:pt>
    <dgm:pt modelId="{BA459C3E-14B4-41C6-8AF3-BB145FAA9EED}" type="pres">
      <dgm:prSet presAssocID="{9FEE5C49-3415-4917-B4FF-4DB627FA1B11}" presName="node" presStyleLbl="node1" presStyleIdx="2" presStyleCnt="4">
        <dgm:presLayoutVars>
          <dgm:bulletEnabled val="1"/>
        </dgm:presLayoutVars>
      </dgm:prSet>
      <dgm:spPr/>
    </dgm:pt>
    <dgm:pt modelId="{DA41E936-24FB-4263-9CA1-21EA3CB4D661}" type="pres">
      <dgm:prSet presAssocID="{8DF4781B-BCBE-433D-B3F6-ABA9396D72F0}" presName="sibTrans" presStyleLbl="sibTrans2D1" presStyleIdx="2" presStyleCnt="3"/>
      <dgm:spPr/>
    </dgm:pt>
    <dgm:pt modelId="{0FF045F1-80B3-4E2C-A03E-6B02649A3F48}" type="pres">
      <dgm:prSet presAssocID="{8DF4781B-BCBE-433D-B3F6-ABA9396D72F0}" presName="connectorText" presStyleLbl="sibTrans2D1" presStyleIdx="2" presStyleCnt="3"/>
      <dgm:spPr/>
    </dgm:pt>
    <dgm:pt modelId="{FF04803B-5AFE-412C-B20C-EC1D33F9260E}" type="pres">
      <dgm:prSet presAssocID="{B183466C-A51E-44CD-A3F7-9A238B3E6C5D}" presName="node" presStyleLbl="node1" presStyleIdx="3" presStyleCnt="4">
        <dgm:presLayoutVars>
          <dgm:bulletEnabled val="1"/>
        </dgm:presLayoutVars>
      </dgm:prSet>
      <dgm:spPr/>
    </dgm:pt>
  </dgm:ptLst>
  <dgm:cxnLst>
    <dgm:cxn modelId="{51F86A10-710B-4D75-AA86-A9F1EC1F05A4}" type="presOf" srcId="{8DF4781B-BCBE-433D-B3F6-ABA9396D72F0}" destId="{DA41E936-24FB-4263-9CA1-21EA3CB4D661}" srcOrd="0" destOrd="0" presId="urn:microsoft.com/office/officeart/2005/8/layout/process1"/>
    <dgm:cxn modelId="{2164BE19-463D-418C-A134-61B58753C2A4}" type="presOf" srcId="{7E16801E-1BD7-48E1-98B3-9638EC04C87F}" destId="{BDCDCC48-D3AD-4DFC-B5D8-D0F6DF145D1B}" srcOrd="0" destOrd="0" presId="urn:microsoft.com/office/officeart/2005/8/layout/process1"/>
    <dgm:cxn modelId="{526A9723-CEFD-413B-BE61-E6BBDDCBD9CD}" type="presOf" srcId="{B183466C-A51E-44CD-A3F7-9A238B3E6C5D}" destId="{FF04803B-5AFE-412C-B20C-EC1D33F9260E}" srcOrd="0" destOrd="0" presId="urn:microsoft.com/office/officeart/2005/8/layout/process1"/>
    <dgm:cxn modelId="{7151A12F-CCC3-46CE-B47B-1BA3ED2347F2}" srcId="{77446E42-6258-4C22-AE75-AB0DBDB549E2}" destId="{7E16801E-1BD7-48E1-98B3-9638EC04C87F}" srcOrd="0" destOrd="0" parTransId="{447C7F85-6073-4D04-87E1-B831A9C4C668}" sibTransId="{FA7A6F59-E5BA-4ACD-8FC5-BE08A375D94A}"/>
    <dgm:cxn modelId="{080F8661-CA55-4332-95F4-727F45FA20F6}" type="presOf" srcId="{4340A982-9F62-4CD0-A14B-0BA81078FF01}" destId="{F44649C7-2A0E-4471-9CA3-83938280F353}" srcOrd="0" destOrd="0" presId="urn:microsoft.com/office/officeart/2005/8/layout/process1"/>
    <dgm:cxn modelId="{2D2DB077-EF7E-43B6-AC8E-13B2AD05CE4A}" type="presOf" srcId="{1586BD31-4F8E-4E52-9A70-9882A503D8D5}" destId="{E72509B1-F29A-45C0-BC9F-2361C14786B6}" srcOrd="0" destOrd="0" presId="urn:microsoft.com/office/officeart/2005/8/layout/process1"/>
    <dgm:cxn modelId="{14630E7E-1FF1-4610-8BA9-CEEBF80DA21C}" type="presOf" srcId="{1586BD31-4F8E-4E52-9A70-9882A503D8D5}" destId="{4091DF52-8DF6-4327-AC42-246E36D5C8EA}" srcOrd="1" destOrd="0" presId="urn:microsoft.com/office/officeart/2005/8/layout/process1"/>
    <dgm:cxn modelId="{C9DB2697-0B42-4D45-AA46-FBDF2F82138D}" srcId="{77446E42-6258-4C22-AE75-AB0DBDB549E2}" destId="{4340A982-9F62-4CD0-A14B-0BA81078FF01}" srcOrd="1" destOrd="0" parTransId="{5CB3E8D7-5381-4163-BBBB-E5648D6926F6}" sibTransId="{1586BD31-4F8E-4E52-9A70-9882A503D8D5}"/>
    <dgm:cxn modelId="{620D14BD-7ECD-4659-A74F-C3C96597BFE6}" type="presOf" srcId="{9FEE5C49-3415-4917-B4FF-4DB627FA1B11}" destId="{BA459C3E-14B4-41C6-8AF3-BB145FAA9EED}" srcOrd="0" destOrd="0" presId="urn:microsoft.com/office/officeart/2005/8/layout/process1"/>
    <dgm:cxn modelId="{573FA4C4-8673-4464-AE71-2D9ECE8C2448}" type="presOf" srcId="{FA7A6F59-E5BA-4ACD-8FC5-BE08A375D94A}" destId="{2C07F09A-1C09-43F7-A3A1-23D1ED495318}" srcOrd="1" destOrd="0" presId="urn:microsoft.com/office/officeart/2005/8/layout/process1"/>
    <dgm:cxn modelId="{DACA89E0-2FEF-4AA5-A7E8-4DC54CD5237F}" srcId="{77446E42-6258-4C22-AE75-AB0DBDB549E2}" destId="{9FEE5C49-3415-4917-B4FF-4DB627FA1B11}" srcOrd="2" destOrd="0" parTransId="{938A74F5-D05A-40C3-9C8A-99F73AC55570}" sibTransId="{8DF4781B-BCBE-433D-B3F6-ABA9396D72F0}"/>
    <dgm:cxn modelId="{D43AF0F2-6559-457F-BCEF-C5A3C41D2C17}" type="presOf" srcId="{77446E42-6258-4C22-AE75-AB0DBDB549E2}" destId="{C53D11EC-CBA2-4499-9D44-D12A2FED4D8F}" srcOrd="0" destOrd="0" presId="urn:microsoft.com/office/officeart/2005/8/layout/process1"/>
    <dgm:cxn modelId="{7F42BAF3-7CF5-4586-8AC3-0C56F7F8BA6D}" srcId="{77446E42-6258-4C22-AE75-AB0DBDB549E2}" destId="{B183466C-A51E-44CD-A3F7-9A238B3E6C5D}" srcOrd="3" destOrd="0" parTransId="{57B56B2F-4956-43A6-A0EB-3F2E3C0BBE00}" sibTransId="{AF9C5A7C-D4A0-41A5-942E-5809A6589821}"/>
    <dgm:cxn modelId="{498F5BFE-4649-47E5-95EC-4897DC414C44}" type="presOf" srcId="{FA7A6F59-E5BA-4ACD-8FC5-BE08A375D94A}" destId="{31A0E1F1-3182-418B-B8A1-D132A6A14D6E}" srcOrd="0" destOrd="0" presId="urn:microsoft.com/office/officeart/2005/8/layout/process1"/>
    <dgm:cxn modelId="{C75B62FE-12E2-4B21-8D43-6CDD99534C4D}" type="presOf" srcId="{8DF4781B-BCBE-433D-B3F6-ABA9396D72F0}" destId="{0FF045F1-80B3-4E2C-A03E-6B02649A3F48}" srcOrd="1" destOrd="0" presId="urn:microsoft.com/office/officeart/2005/8/layout/process1"/>
    <dgm:cxn modelId="{E5A37A9C-0D4D-4D7C-9534-F19AD08D49A0}" type="presParOf" srcId="{C53D11EC-CBA2-4499-9D44-D12A2FED4D8F}" destId="{BDCDCC48-D3AD-4DFC-B5D8-D0F6DF145D1B}" srcOrd="0" destOrd="0" presId="urn:microsoft.com/office/officeart/2005/8/layout/process1"/>
    <dgm:cxn modelId="{86267E64-9444-4F9F-A72B-D84C94A80DCB}" type="presParOf" srcId="{C53D11EC-CBA2-4499-9D44-D12A2FED4D8F}" destId="{31A0E1F1-3182-418B-B8A1-D132A6A14D6E}" srcOrd="1" destOrd="0" presId="urn:microsoft.com/office/officeart/2005/8/layout/process1"/>
    <dgm:cxn modelId="{19BC2754-7C59-4A2E-92BC-6DECC384F70F}" type="presParOf" srcId="{31A0E1F1-3182-418B-B8A1-D132A6A14D6E}" destId="{2C07F09A-1C09-43F7-A3A1-23D1ED495318}" srcOrd="0" destOrd="0" presId="urn:microsoft.com/office/officeart/2005/8/layout/process1"/>
    <dgm:cxn modelId="{4421DBD2-AFE1-4B15-ABEA-B2DD87A7E1F8}" type="presParOf" srcId="{C53D11EC-CBA2-4499-9D44-D12A2FED4D8F}" destId="{F44649C7-2A0E-4471-9CA3-83938280F353}" srcOrd="2" destOrd="0" presId="urn:microsoft.com/office/officeart/2005/8/layout/process1"/>
    <dgm:cxn modelId="{BA2E4828-FEEB-40B4-95B1-A8940F88AB63}" type="presParOf" srcId="{C53D11EC-CBA2-4499-9D44-D12A2FED4D8F}" destId="{E72509B1-F29A-45C0-BC9F-2361C14786B6}" srcOrd="3" destOrd="0" presId="urn:microsoft.com/office/officeart/2005/8/layout/process1"/>
    <dgm:cxn modelId="{910AA23D-4DD5-4E21-8692-BC639665AF11}" type="presParOf" srcId="{E72509B1-F29A-45C0-BC9F-2361C14786B6}" destId="{4091DF52-8DF6-4327-AC42-246E36D5C8EA}" srcOrd="0" destOrd="0" presId="urn:microsoft.com/office/officeart/2005/8/layout/process1"/>
    <dgm:cxn modelId="{663CF20B-8AAD-419C-AC11-582DEA2873BF}" type="presParOf" srcId="{C53D11EC-CBA2-4499-9D44-D12A2FED4D8F}" destId="{BA459C3E-14B4-41C6-8AF3-BB145FAA9EED}" srcOrd="4" destOrd="0" presId="urn:microsoft.com/office/officeart/2005/8/layout/process1"/>
    <dgm:cxn modelId="{157B4145-C0AA-422C-B1B9-C0417FE45ABC}" type="presParOf" srcId="{C53D11EC-CBA2-4499-9D44-D12A2FED4D8F}" destId="{DA41E936-24FB-4263-9CA1-21EA3CB4D661}" srcOrd="5" destOrd="0" presId="urn:microsoft.com/office/officeart/2005/8/layout/process1"/>
    <dgm:cxn modelId="{6B35CD49-611F-456F-9367-F7DD2348556A}" type="presParOf" srcId="{DA41E936-24FB-4263-9CA1-21EA3CB4D661}" destId="{0FF045F1-80B3-4E2C-A03E-6B02649A3F48}" srcOrd="0" destOrd="0" presId="urn:microsoft.com/office/officeart/2005/8/layout/process1"/>
    <dgm:cxn modelId="{1F6646FF-7006-49BC-9DD6-9FB4913D67A7}" type="presParOf" srcId="{C53D11EC-CBA2-4499-9D44-D12A2FED4D8F}" destId="{FF04803B-5AFE-412C-B20C-EC1D33F9260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1C938F-A8C1-454E-8517-08A005BDA4F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6232FE50-F619-48FC-AFD7-04625252F3BC}">
      <dgm:prSet phldrT="[Text]"/>
      <dgm:spPr/>
      <dgm:t>
        <a:bodyPr/>
        <a:lstStyle/>
        <a:p>
          <a:r>
            <a:rPr lang="en-US" dirty="0"/>
            <a:t>Student accounts</a:t>
          </a:r>
        </a:p>
      </dgm:t>
    </dgm:pt>
    <dgm:pt modelId="{6166C910-E912-422D-A717-009DC6036820}" type="parTrans" cxnId="{43AE4FD1-3F75-4565-912D-B2ACF0170F2C}">
      <dgm:prSet/>
      <dgm:spPr/>
      <dgm:t>
        <a:bodyPr/>
        <a:lstStyle/>
        <a:p>
          <a:endParaRPr lang="en-US"/>
        </a:p>
      </dgm:t>
    </dgm:pt>
    <dgm:pt modelId="{92FA71A5-09C7-41E6-A871-6F2DD23D442D}" type="sibTrans" cxnId="{43AE4FD1-3F75-4565-912D-B2ACF0170F2C}">
      <dgm:prSet/>
      <dgm:spPr/>
      <dgm:t>
        <a:bodyPr/>
        <a:lstStyle/>
        <a:p>
          <a:endParaRPr lang="en-US"/>
        </a:p>
      </dgm:t>
    </dgm:pt>
    <dgm:pt modelId="{0D4734D1-A9F4-4643-BC73-70A083F6EB5D}">
      <dgm:prSet phldrT="[Text]"/>
      <dgm:spPr/>
      <dgm:t>
        <a:bodyPr/>
        <a:lstStyle/>
        <a:p>
          <a:r>
            <a:rPr lang="en-US" dirty="0"/>
            <a:t>Financial aid</a:t>
          </a:r>
        </a:p>
      </dgm:t>
    </dgm:pt>
    <dgm:pt modelId="{CF4D776D-1438-4FD8-B0B0-86DB3ECE161B}" type="parTrans" cxnId="{0940C629-3902-4B6C-9ADF-078A7224AE0F}">
      <dgm:prSet/>
      <dgm:spPr/>
      <dgm:t>
        <a:bodyPr/>
        <a:lstStyle/>
        <a:p>
          <a:endParaRPr lang="en-US"/>
        </a:p>
      </dgm:t>
    </dgm:pt>
    <dgm:pt modelId="{F30FA94D-541D-4A0C-AE9A-F8A3B41D03C3}" type="sibTrans" cxnId="{0940C629-3902-4B6C-9ADF-078A7224AE0F}">
      <dgm:prSet/>
      <dgm:spPr/>
      <dgm:t>
        <a:bodyPr/>
        <a:lstStyle/>
        <a:p>
          <a:endParaRPr lang="en-US"/>
        </a:p>
      </dgm:t>
    </dgm:pt>
    <dgm:pt modelId="{237E62F2-E464-4FB7-AFF0-D5C71B62AF63}">
      <dgm:prSet phldrT="[Text]"/>
      <dgm:spPr/>
      <dgm:t>
        <a:bodyPr/>
        <a:lstStyle/>
        <a:p>
          <a:r>
            <a:rPr lang="en-US" dirty="0"/>
            <a:t>Housing</a:t>
          </a:r>
        </a:p>
      </dgm:t>
    </dgm:pt>
    <dgm:pt modelId="{4A86B701-AAB2-4C59-9AAA-C807B7E2E7EA}" type="parTrans" cxnId="{B8F8F7CF-0FF9-4535-BBA5-7C7D78818F58}">
      <dgm:prSet/>
      <dgm:spPr/>
      <dgm:t>
        <a:bodyPr/>
        <a:lstStyle/>
        <a:p>
          <a:endParaRPr lang="en-US"/>
        </a:p>
      </dgm:t>
    </dgm:pt>
    <dgm:pt modelId="{98BFCFD2-FB1E-4059-A86A-D16E94843DD7}" type="sibTrans" cxnId="{B8F8F7CF-0FF9-4535-BBA5-7C7D78818F58}">
      <dgm:prSet/>
      <dgm:spPr/>
      <dgm:t>
        <a:bodyPr/>
        <a:lstStyle/>
        <a:p>
          <a:endParaRPr lang="en-US"/>
        </a:p>
      </dgm:t>
    </dgm:pt>
    <dgm:pt modelId="{AA5E3942-1AB1-4C3C-A0F4-EC78702FF456}">
      <dgm:prSet phldrT="[Text]"/>
      <dgm:spPr/>
      <dgm:t>
        <a:bodyPr/>
        <a:lstStyle/>
        <a:p>
          <a:r>
            <a:rPr lang="en-US" dirty="0"/>
            <a:t>Dining</a:t>
          </a:r>
        </a:p>
      </dgm:t>
    </dgm:pt>
    <dgm:pt modelId="{74724224-3D9E-4B9F-9C79-40AD4943948E}" type="parTrans" cxnId="{420DFADB-693A-44C9-830B-89D74453597C}">
      <dgm:prSet/>
      <dgm:spPr/>
      <dgm:t>
        <a:bodyPr/>
        <a:lstStyle/>
        <a:p>
          <a:endParaRPr lang="en-US"/>
        </a:p>
      </dgm:t>
    </dgm:pt>
    <dgm:pt modelId="{1A4C4AC3-6FC1-4206-829F-D90B8F8505FE}" type="sibTrans" cxnId="{420DFADB-693A-44C9-830B-89D74453597C}">
      <dgm:prSet/>
      <dgm:spPr/>
      <dgm:t>
        <a:bodyPr/>
        <a:lstStyle/>
        <a:p>
          <a:endParaRPr lang="en-US"/>
        </a:p>
      </dgm:t>
    </dgm:pt>
    <dgm:pt modelId="{9C67347D-BDB0-42EF-914D-BC1EE3B23778}">
      <dgm:prSet phldrT="[Text]"/>
      <dgm:spPr/>
      <dgm:t>
        <a:bodyPr/>
        <a:lstStyle/>
        <a:p>
          <a:r>
            <a:rPr lang="en-US" dirty="0"/>
            <a:t>Registrar</a:t>
          </a:r>
        </a:p>
      </dgm:t>
    </dgm:pt>
    <dgm:pt modelId="{2BE7AA2A-B427-4C97-BC95-F187D8B216AD}" type="parTrans" cxnId="{81A39FCB-DCA8-48AA-9DB5-E7876F352E16}">
      <dgm:prSet/>
      <dgm:spPr/>
      <dgm:t>
        <a:bodyPr/>
        <a:lstStyle/>
        <a:p>
          <a:endParaRPr lang="en-US"/>
        </a:p>
      </dgm:t>
    </dgm:pt>
    <dgm:pt modelId="{E987317A-03DD-4A2C-9812-A751FBD4D702}" type="sibTrans" cxnId="{81A39FCB-DCA8-48AA-9DB5-E7876F352E16}">
      <dgm:prSet/>
      <dgm:spPr/>
      <dgm:t>
        <a:bodyPr/>
        <a:lstStyle/>
        <a:p>
          <a:endParaRPr lang="en-US"/>
        </a:p>
      </dgm:t>
    </dgm:pt>
    <dgm:pt modelId="{2DC5C4F3-4619-4630-93D5-2E92FCCE0ABF}">
      <dgm:prSet phldrT="[Text]"/>
      <dgm:spPr/>
      <dgm:t>
        <a:bodyPr/>
        <a:lstStyle/>
        <a:p>
          <a:r>
            <a:rPr lang="en-US" dirty="0"/>
            <a:t>Admissions</a:t>
          </a:r>
        </a:p>
      </dgm:t>
    </dgm:pt>
    <dgm:pt modelId="{A0A39F6B-3398-4614-A713-C0FDE1324217}" type="parTrans" cxnId="{80F7E012-24A1-4526-B0BB-7F497551E1E4}">
      <dgm:prSet/>
      <dgm:spPr/>
      <dgm:t>
        <a:bodyPr/>
        <a:lstStyle/>
        <a:p>
          <a:endParaRPr lang="en-US"/>
        </a:p>
      </dgm:t>
    </dgm:pt>
    <dgm:pt modelId="{D836A6EE-7EB8-4C6F-B10F-06CD499C94CE}" type="sibTrans" cxnId="{80F7E012-24A1-4526-B0BB-7F497551E1E4}">
      <dgm:prSet/>
      <dgm:spPr/>
      <dgm:t>
        <a:bodyPr/>
        <a:lstStyle/>
        <a:p>
          <a:endParaRPr lang="en-US"/>
        </a:p>
      </dgm:t>
    </dgm:pt>
    <dgm:pt modelId="{C9571F29-4830-4D09-8D53-3F02A0AF2A41}">
      <dgm:prSet phldrT="[Text]"/>
      <dgm:spPr/>
      <dgm:t>
        <a:bodyPr/>
        <a:lstStyle/>
        <a:p>
          <a:r>
            <a:rPr lang="en-US" dirty="0"/>
            <a:t>Academic units</a:t>
          </a:r>
        </a:p>
      </dgm:t>
    </dgm:pt>
    <dgm:pt modelId="{74CA883A-9699-41D8-AEA6-93C5C07A808F}" type="parTrans" cxnId="{D1B73F78-4EEC-4277-A344-48BCC89E89A7}">
      <dgm:prSet/>
      <dgm:spPr/>
      <dgm:t>
        <a:bodyPr/>
        <a:lstStyle/>
        <a:p>
          <a:endParaRPr lang="en-US"/>
        </a:p>
      </dgm:t>
    </dgm:pt>
    <dgm:pt modelId="{AE2C30E2-9E9C-4861-8272-D2465DD032E8}" type="sibTrans" cxnId="{D1B73F78-4EEC-4277-A344-48BCC89E89A7}">
      <dgm:prSet/>
      <dgm:spPr/>
      <dgm:t>
        <a:bodyPr/>
        <a:lstStyle/>
        <a:p>
          <a:endParaRPr lang="en-US"/>
        </a:p>
      </dgm:t>
    </dgm:pt>
    <dgm:pt modelId="{BB402688-6629-4FF8-A563-8420215CC558}">
      <dgm:prSet phldrT="[Text]"/>
      <dgm:spPr/>
      <dgm:t>
        <a:bodyPr/>
        <a:lstStyle/>
        <a:p>
          <a:r>
            <a:rPr lang="en-US" dirty="0"/>
            <a:t>Finance and budget</a:t>
          </a:r>
        </a:p>
      </dgm:t>
    </dgm:pt>
    <dgm:pt modelId="{77EFAF9F-2045-4D46-92CF-BA9483C432FB}" type="parTrans" cxnId="{F3DC22B8-66AF-4401-8C40-20784A7BB980}">
      <dgm:prSet/>
      <dgm:spPr/>
      <dgm:t>
        <a:bodyPr/>
        <a:lstStyle/>
        <a:p>
          <a:endParaRPr lang="en-US"/>
        </a:p>
      </dgm:t>
    </dgm:pt>
    <dgm:pt modelId="{5277B7FE-4019-4968-9DF0-5451F110349B}" type="sibTrans" cxnId="{F3DC22B8-66AF-4401-8C40-20784A7BB980}">
      <dgm:prSet/>
      <dgm:spPr/>
      <dgm:t>
        <a:bodyPr/>
        <a:lstStyle/>
        <a:p>
          <a:endParaRPr lang="en-US"/>
        </a:p>
      </dgm:t>
    </dgm:pt>
    <dgm:pt modelId="{93CCFAFC-465B-4E8A-A239-3F61ACC8568D}" type="pres">
      <dgm:prSet presAssocID="{0E1C938F-A8C1-454E-8517-08A005BDA4F7}" presName="cycle" presStyleCnt="0">
        <dgm:presLayoutVars>
          <dgm:chMax val="1"/>
          <dgm:dir/>
          <dgm:animLvl val="ctr"/>
          <dgm:resizeHandles val="exact"/>
        </dgm:presLayoutVars>
      </dgm:prSet>
      <dgm:spPr/>
    </dgm:pt>
    <dgm:pt modelId="{B9CC3411-C217-4D10-840E-6398DB060BF5}" type="pres">
      <dgm:prSet presAssocID="{6232FE50-F619-48FC-AFD7-04625252F3BC}" presName="centerShape" presStyleLbl="node0" presStyleIdx="0" presStyleCnt="1"/>
      <dgm:spPr/>
    </dgm:pt>
    <dgm:pt modelId="{7D501EAC-2A22-48D7-A8F7-485C7701F9EC}" type="pres">
      <dgm:prSet presAssocID="{CF4D776D-1438-4FD8-B0B0-86DB3ECE161B}" presName="parTrans" presStyleLbl="bgSibTrans2D1" presStyleIdx="0" presStyleCnt="7"/>
      <dgm:spPr/>
    </dgm:pt>
    <dgm:pt modelId="{222FD83A-333E-4771-8D56-0155434BF59A}" type="pres">
      <dgm:prSet presAssocID="{0D4734D1-A9F4-4643-BC73-70A083F6EB5D}" presName="node" presStyleLbl="node1" presStyleIdx="0" presStyleCnt="7">
        <dgm:presLayoutVars>
          <dgm:bulletEnabled val="1"/>
        </dgm:presLayoutVars>
      </dgm:prSet>
      <dgm:spPr/>
    </dgm:pt>
    <dgm:pt modelId="{68543C95-AB6C-4279-9FA0-D16928DFB997}" type="pres">
      <dgm:prSet presAssocID="{4A86B701-AAB2-4C59-9AAA-C807B7E2E7EA}" presName="parTrans" presStyleLbl="bgSibTrans2D1" presStyleIdx="1" presStyleCnt="7"/>
      <dgm:spPr/>
    </dgm:pt>
    <dgm:pt modelId="{04F11670-2D19-4A7C-8DC5-B19492505A55}" type="pres">
      <dgm:prSet presAssocID="{237E62F2-E464-4FB7-AFF0-D5C71B62AF63}" presName="node" presStyleLbl="node1" presStyleIdx="1" presStyleCnt="7">
        <dgm:presLayoutVars>
          <dgm:bulletEnabled val="1"/>
        </dgm:presLayoutVars>
      </dgm:prSet>
      <dgm:spPr/>
    </dgm:pt>
    <dgm:pt modelId="{E417813B-2736-4E91-9EF9-DAE437738647}" type="pres">
      <dgm:prSet presAssocID="{74724224-3D9E-4B9F-9C79-40AD4943948E}" presName="parTrans" presStyleLbl="bgSibTrans2D1" presStyleIdx="2" presStyleCnt="7"/>
      <dgm:spPr/>
    </dgm:pt>
    <dgm:pt modelId="{55B8E539-BD34-46F8-938C-89961EA4E945}" type="pres">
      <dgm:prSet presAssocID="{AA5E3942-1AB1-4C3C-A0F4-EC78702FF456}" presName="node" presStyleLbl="node1" presStyleIdx="2" presStyleCnt="7">
        <dgm:presLayoutVars>
          <dgm:bulletEnabled val="1"/>
        </dgm:presLayoutVars>
      </dgm:prSet>
      <dgm:spPr/>
    </dgm:pt>
    <dgm:pt modelId="{968AF989-B12B-49AA-B50B-864C9861A233}" type="pres">
      <dgm:prSet presAssocID="{2BE7AA2A-B427-4C97-BC95-F187D8B216AD}" presName="parTrans" presStyleLbl="bgSibTrans2D1" presStyleIdx="3" presStyleCnt="7"/>
      <dgm:spPr/>
    </dgm:pt>
    <dgm:pt modelId="{89512D15-E441-49F2-BC19-0E7C5208D7AE}" type="pres">
      <dgm:prSet presAssocID="{9C67347D-BDB0-42EF-914D-BC1EE3B23778}" presName="node" presStyleLbl="node1" presStyleIdx="3" presStyleCnt="7">
        <dgm:presLayoutVars>
          <dgm:bulletEnabled val="1"/>
        </dgm:presLayoutVars>
      </dgm:prSet>
      <dgm:spPr/>
    </dgm:pt>
    <dgm:pt modelId="{BDFCCF05-B64C-47B7-BD21-65BA231580BC}" type="pres">
      <dgm:prSet presAssocID="{A0A39F6B-3398-4614-A713-C0FDE1324217}" presName="parTrans" presStyleLbl="bgSibTrans2D1" presStyleIdx="4" presStyleCnt="7"/>
      <dgm:spPr/>
    </dgm:pt>
    <dgm:pt modelId="{123FA128-BEC7-4D60-8596-E55AA86673D9}" type="pres">
      <dgm:prSet presAssocID="{2DC5C4F3-4619-4630-93D5-2E92FCCE0ABF}" presName="node" presStyleLbl="node1" presStyleIdx="4" presStyleCnt="7">
        <dgm:presLayoutVars>
          <dgm:bulletEnabled val="1"/>
        </dgm:presLayoutVars>
      </dgm:prSet>
      <dgm:spPr/>
    </dgm:pt>
    <dgm:pt modelId="{E9A62EE8-789A-4D65-A775-3DDC49432672}" type="pres">
      <dgm:prSet presAssocID="{74CA883A-9699-41D8-AEA6-93C5C07A808F}" presName="parTrans" presStyleLbl="bgSibTrans2D1" presStyleIdx="5" presStyleCnt="7"/>
      <dgm:spPr/>
    </dgm:pt>
    <dgm:pt modelId="{BB89287C-4DB4-418C-ABA0-644861110ED2}" type="pres">
      <dgm:prSet presAssocID="{C9571F29-4830-4D09-8D53-3F02A0AF2A41}" presName="node" presStyleLbl="node1" presStyleIdx="5" presStyleCnt="7">
        <dgm:presLayoutVars>
          <dgm:bulletEnabled val="1"/>
        </dgm:presLayoutVars>
      </dgm:prSet>
      <dgm:spPr/>
    </dgm:pt>
    <dgm:pt modelId="{7D383AC4-C451-4053-BDDE-06BC444D7832}" type="pres">
      <dgm:prSet presAssocID="{77EFAF9F-2045-4D46-92CF-BA9483C432FB}" presName="parTrans" presStyleLbl="bgSibTrans2D1" presStyleIdx="6" presStyleCnt="7"/>
      <dgm:spPr/>
    </dgm:pt>
    <dgm:pt modelId="{A165CFFA-82DB-4B43-A989-0AFEA63E4302}" type="pres">
      <dgm:prSet presAssocID="{BB402688-6629-4FF8-A563-8420215CC558}" presName="node" presStyleLbl="node1" presStyleIdx="6" presStyleCnt="7">
        <dgm:presLayoutVars>
          <dgm:bulletEnabled val="1"/>
        </dgm:presLayoutVars>
      </dgm:prSet>
      <dgm:spPr/>
    </dgm:pt>
  </dgm:ptLst>
  <dgm:cxnLst>
    <dgm:cxn modelId="{80F7E012-24A1-4526-B0BB-7F497551E1E4}" srcId="{6232FE50-F619-48FC-AFD7-04625252F3BC}" destId="{2DC5C4F3-4619-4630-93D5-2E92FCCE0ABF}" srcOrd="4" destOrd="0" parTransId="{A0A39F6B-3398-4614-A713-C0FDE1324217}" sibTransId="{D836A6EE-7EB8-4C6F-B10F-06CD499C94CE}"/>
    <dgm:cxn modelId="{B0886B15-F204-4E02-B471-71092AD9E4F6}" type="presOf" srcId="{6232FE50-F619-48FC-AFD7-04625252F3BC}" destId="{B9CC3411-C217-4D10-840E-6398DB060BF5}" srcOrd="0" destOrd="0" presId="urn:microsoft.com/office/officeart/2005/8/layout/radial4"/>
    <dgm:cxn modelId="{1B6F1C1B-CAA6-4D93-91BA-DC77845AACBC}" type="presOf" srcId="{9C67347D-BDB0-42EF-914D-BC1EE3B23778}" destId="{89512D15-E441-49F2-BC19-0E7C5208D7AE}" srcOrd="0" destOrd="0" presId="urn:microsoft.com/office/officeart/2005/8/layout/radial4"/>
    <dgm:cxn modelId="{0940C629-3902-4B6C-9ADF-078A7224AE0F}" srcId="{6232FE50-F619-48FC-AFD7-04625252F3BC}" destId="{0D4734D1-A9F4-4643-BC73-70A083F6EB5D}" srcOrd="0" destOrd="0" parTransId="{CF4D776D-1438-4FD8-B0B0-86DB3ECE161B}" sibTransId="{F30FA94D-541D-4A0C-AE9A-F8A3B41D03C3}"/>
    <dgm:cxn modelId="{59319532-C15B-4CC4-80D3-5C7D2126B396}" type="presOf" srcId="{237E62F2-E464-4FB7-AFF0-D5C71B62AF63}" destId="{04F11670-2D19-4A7C-8DC5-B19492505A55}" srcOrd="0" destOrd="0" presId="urn:microsoft.com/office/officeart/2005/8/layout/radial4"/>
    <dgm:cxn modelId="{9289A93A-4C2B-4E02-A0FC-B0873B9A3081}" type="presOf" srcId="{2DC5C4F3-4619-4630-93D5-2E92FCCE0ABF}" destId="{123FA128-BEC7-4D60-8596-E55AA86673D9}" srcOrd="0" destOrd="0" presId="urn:microsoft.com/office/officeart/2005/8/layout/radial4"/>
    <dgm:cxn modelId="{C3910B5D-0C64-4208-BE46-E22A0E4687FF}" type="presOf" srcId="{77EFAF9F-2045-4D46-92CF-BA9483C432FB}" destId="{7D383AC4-C451-4053-BDDE-06BC444D7832}" srcOrd="0" destOrd="0" presId="urn:microsoft.com/office/officeart/2005/8/layout/radial4"/>
    <dgm:cxn modelId="{7C358F5E-803D-44C2-BE67-380E42592A3B}" type="presOf" srcId="{0E1C938F-A8C1-454E-8517-08A005BDA4F7}" destId="{93CCFAFC-465B-4E8A-A239-3F61ACC8568D}" srcOrd="0" destOrd="0" presId="urn:microsoft.com/office/officeart/2005/8/layout/radial4"/>
    <dgm:cxn modelId="{24FB9361-C097-4482-8B33-ABD526E1ADBC}" type="presOf" srcId="{0D4734D1-A9F4-4643-BC73-70A083F6EB5D}" destId="{222FD83A-333E-4771-8D56-0155434BF59A}" srcOrd="0" destOrd="0" presId="urn:microsoft.com/office/officeart/2005/8/layout/radial4"/>
    <dgm:cxn modelId="{EB03666A-FA91-46EB-A550-150C169A6058}" type="presOf" srcId="{A0A39F6B-3398-4614-A713-C0FDE1324217}" destId="{BDFCCF05-B64C-47B7-BD21-65BA231580BC}" srcOrd="0" destOrd="0" presId="urn:microsoft.com/office/officeart/2005/8/layout/radial4"/>
    <dgm:cxn modelId="{3540304C-F9A0-4A4A-898D-FFD9924E73D1}" type="presOf" srcId="{74724224-3D9E-4B9F-9C79-40AD4943948E}" destId="{E417813B-2736-4E91-9EF9-DAE437738647}" srcOrd="0" destOrd="0" presId="urn:microsoft.com/office/officeart/2005/8/layout/radial4"/>
    <dgm:cxn modelId="{48FFB077-DDAC-43E0-8CB9-3862F5E337E5}" type="presOf" srcId="{CF4D776D-1438-4FD8-B0B0-86DB3ECE161B}" destId="{7D501EAC-2A22-48D7-A8F7-485C7701F9EC}" srcOrd="0" destOrd="0" presId="urn:microsoft.com/office/officeart/2005/8/layout/radial4"/>
    <dgm:cxn modelId="{D1B73F78-4EEC-4277-A344-48BCC89E89A7}" srcId="{6232FE50-F619-48FC-AFD7-04625252F3BC}" destId="{C9571F29-4830-4D09-8D53-3F02A0AF2A41}" srcOrd="5" destOrd="0" parTransId="{74CA883A-9699-41D8-AEA6-93C5C07A808F}" sibTransId="{AE2C30E2-9E9C-4861-8272-D2465DD032E8}"/>
    <dgm:cxn modelId="{E4D1787A-72B1-4820-9260-240009CA02A0}" type="presOf" srcId="{4A86B701-AAB2-4C59-9AAA-C807B7E2E7EA}" destId="{68543C95-AB6C-4279-9FA0-D16928DFB997}" srcOrd="0" destOrd="0" presId="urn:microsoft.com/office/officeart/2005/8/layout/radial4"/>
    <dgm:cxn modelId="{D7CA60AF-3BB1-4342-8A6F-D8466EDA6633}" type="presOf" srcId="{AA5E3942-1AB1-4C3C-A0F4-EC78702FF456}" destId="{55B8E539-BD34-46F8-938C-89961EA4E945}" srcOrd="0" destOrd="0" presId="urn:microsoft.com/office/officeart/2005/8/layout/radial4"/>
    <dgm:cxn modelId="{DE5F8EAF-152E-43D1-812C-6E96A82C671C}" type="presOf" srcId="{C9571F29-4830-4D09-8D53-3F02A0AF2A41}" destId="{BB89287C-4DB4-418C-ABA0-644861110ED2}" srcOrd="0" destOrd="0" presId="urn:microsoft.com/office/officeart/2005/8/layout/radial4"/>
    <dgm:cxn modelId="{6C603DB2-05C9-4AF0-91F1-273AFCB38FF6}" type="presOf" srcId="{2BE7AA2A-B427-4C97-BC95-F187D8B216AD}" destId="{968AF989-B12B-49AA-B50B-864C9861A233}" srcOrd="0" destOrd="0" presId="urn:microsoft.com/office/officeart/2005/8/layout/radial4"/>
    <dgm:cxn modelId="{F3DC22B8-66AF-4401-8C40-20784A7BB980}" srcId="{6232FE50-F619-48FC-AFD7-04625252F3BC}" destId="{BB402688-6629-4FF8-A563-8420215CC558}" srcOrd="6" destOrd="0" parTransId="{77EFAF9F-2045-4D46-92CF-BA9483C432FB}" sibTransId="{5277B7FE-4019-4968-9DF0-5451F110349B}"/>
    <dgm:cxn modelId="{73BF07BB-B110-4C3B-8828-FED89D23C1E9}" type="presOf" srcId="{BB402688-6629-4FF8-A563-8420215CC558}" destId="{A165CFFA-82DB-4B43-A989-0AFEA63E4302}" srcOrd="0" destOrd="0" presId="urn:microsoft.com/office/officeart/2005/8/layout/radial4"/>
    <dgm:cxn modelId="{81A39FCB-DCA8-48AA-9DB5-E7876F352E16}" srcId="{6232FE50-F619-48FC-AFD7-04625252F3BC}" destId="{9C67347D-BDB0-42EF-914D-BC1EE3B23778}" srcOrd="3" destOrd="0" parTransId="{2BE7AA2A-B427-4C97-BC95-F187D8B216AD}" sibTransId="{E987317A-03DD-4A2C-9812-A751FBD4D702}"/>
    <dgm:cxn modelId="{B8F8F7CF-0FF9-4535-BBA5-7C7D78818F58}" srcId="{6232FE50-F619-48FC-AFD7-04625252F3BC}" destId="{237E62F2-E464-4FB7-AFF0-D5C71B62AF63}" srcOrd="1" destOrd="0" parTransId="{4A86B701-AAB2-4C59-9AAA-C807B7E2E7EA}" sibTransId="{98BFCFD2-FB1E-4059-A86A-D16E94843DD7}"/>
    <dgm:cxn modelId="{43AE4FD1-3F75-4565-912D-B2ACF0170F2C}" srcId="{0E1C938F-A8C1-454E-8517-08A005BDA4F7}" destId="{6232FE50-F619-48FC-AFD7-04625252F3BC}" srcOrd="0" destOrd="0" parTransId="{6166C910-E912-422D-A717-009DC6036820}" sibTransId="{92FA71A5-09C7-41E6-A871-6F2DD23D442D}"/>
    <dgm:cxn modelId="{420DFADB-693A-44C9-830B-89D74453597C}" srcId="{6232FE50-F619-48FC-AFD7-04625252F3BC}" destId="{AA5E3942-1AB1-4C3C-A0F4-EC78702FF456}" srcOrd="2" destOrd="0" parTransId="{74724224-3D9E-4B9F-9C79-40AD4943948E}" sibTransId="{1A4C4AC3-6FC1-4206-829F-D90B8F8505FE}"/>
    <dgm:cxn modelId="{74AB3AE9-6E07-46E5-BB61-7926128F205F}" type="presOf" srcId="{74CA883A-9699-41D8-AEA6-93C5C07A808F}" destId="{E9A62EE8-789A-4D65-A775-3DDC49432672}" srcOrd="0" destOrd="0" presId="urn:microsoft.com/office/officeart/2005/8/layout/radial4"/>
    <dgm:cxn modelId="{D1104815-4C02-4D8B-8E4F-9D307474C316}" type="presParOf" srcId="{93CCFAFC-465B-4E8A-A239-3F61ACC8568D}" destId="{B9CC3411-C217-4D10-840E-6398DB060BF5}" srcOrd="0" destOrd="0" presId="urn:microsoft.com/office/officeart/2005/8/layout/radial4"/>
    <dgm:cxn modelId="{7555DFBD-DDE4-4ED3-843D-EB788AC468C1}" type="presParOf" srcId="{93CCFAFC-465B-4E8A-A239-3F61ACC8568D}" destId="{7D501EAC-2A22-48D7-A8F7-485C7701F9EC}" srcOrd="1" destOrd="0" presId="urn:microsoft.com/office/officeart/2005/8/layout/radial4"/>
    <dgm:cxn modelId="{5D43180E-50E0-4B9C-B140-BD9D4C9BD76B}" type="presParOf" srcId="{93CCFAFC-465B-4E8A-A239-3F61ACC8568D}" destId="{222FD83A-333E-4771-8D56-0155434BF59A}" srcOrd="2" destOrd="0" presId="urn:microsoft.com/office/officeart/2005/8/layout/radial4"/>
    <dgm:cxn modelId="{22A5E026-0C63-4178-8F84-66190FC3708F}" type="presParOf" srcId="{93CCFAFC-465B-4E8A-A239-3F61ACC8568D}" destId="{68543C95-AB6C-4279-9FA0-D16928DFB997}" srcOrd="3" destOrd="0" presId="urn:microsoft.com/office/officeart/2005/8/layout/radial4"/>
    <dgm:cxn modelId="{3C6D9D59-5C9E-407A-8399-5584A535FB6C}" type="presParOf" srcId="{93CCFAFC-465B-4E8A-A239-3F61ACC8568D}" destId="{04F11670-2D19-4A7C-8DC5-B19492505A55}" srcOrd="4" destOrd="0" presId="urn:microsoft.com/office/officeart/2005/8/layout/radial4"/>
    <dgm:cxn modelId="{23B986F9-C815-4C38-A7DD-3F1AB097B734}" type="presParOf" srcId="{93CCFAFC-465B-4E8A-A239-3F61ACC8568D}" destId="{E417813B-2736-4E91-9EF9-DAE437738647}" srcOrd="5" destOrd="0" presId="urn:microsoft.com/office/officeart/2005/8/layout/radial4"/>
    <dgm:cxn modelId="{38070BE2-17EC-48E8-B7BD-2958A7B07D1B}" type="presParOf" srcId="{93CCFAFC-465B-4E8A-A239-3F61ACC8568D}" destId="{55B8E539-BD34-46F8-938C-89961EA4E945}" srcOrd="6" destOrd="0" presId="urn:microsoft.com/office/officeart/2005/8/layout/radial4"/>
    <dgm:cxn modelId="{FC8B289C-2576-43DD-AAE5-5F05EEE5EB35}" type="presParOf" srcId="{93CCFAFC-465B-4E8A-A239-3F61ACC8568D}" destId="{968AF989-B12B-49AA-B50B-864C9861A233}" srcOrd="7" destOrd="0" presId="urn:microsoft.com/office/officeart/2005/8/layout/radial4"/>
    <dgm:cxn modelId="{E7EE0C00-8368-4401-8B23-A1029F4817F1}" type="presParOf" srcId="{93CCFAFC-465B-4E8A-A239-3F61ACC8568D}" destId="{89512D15-E441-49F2-BC19-0E7C5208D7AE}" srcOrd="8" destOrd="0" presId="urn:microsoft.com/office/officeart/2005/8/layout/radial4"/>
    <dgm:cxn modelId="{99407A3C-5879-475F-88A1-A0EEE590E0C6}" type="presParOf" srcId="{93CCFAFC-465B-4E8A-A239-3F61ACC8568D}" destId="{BDFCCF05-B64C-47B7-BD21-65BA231580BC}" srcOrd="9" destOrd="0" presId="urn:microsoft.com/office/officeart/2005/8/layout/radial4"/>
    <dgm:cxn modelId="{5B91094E-6E7A-4E63-BDEB-9CF02B07E787}" type="presParOf" srcId="{93CCFAFC-465B-4E8A-A239-3F61ACC8568D}" destId="{123FA128-BEC7-4D60-8596-E55AA86673D9}" srcOrd="10" destOrd="0" presId="urn:microsoft.com/office/officeart/2005/8/layout/radial4"/>
    <dgm:cxn modelId="{97C12D43-D300-468D-A260-500CC6FF0500}" type="presParOf" srcId="{93CCFAFC-465B-4E8A-A239-3F61ACC8568D}" destId="{E9A62EE8-789A-4D65-A775-3DDC49432672}" srcOrd="11" destOrd="0" presId="urn:microsoft.com/office/officeart/2005/8/layout/radial4"/>
    <dgm:cxn modelId="{DAB17C0A-5BB9-4751-954F-AB50FC894472}" type="presParOf" srcId="{93CCFAFC-465B-4E8A-A239-3F61ACC8568D}" destId="{BB89287C-4DB4-418C-ABA0-644861110ED2}" srcOrd="12" destOrd="0" presId="urn:microsoft.com/office/officeart/2005/8/layout/radial4"/>
    <dgm:cxn modelId="{B2404969-EFA4-4B84-AC21-398E063B82A3}" type="presParOf" srcId="{93CCFAFC-465B-4E8A-A239-3F61ACC8568D}" destId="{7D383AC4-C451-4053-BDDE-06BC444D7832}" srcOrd="13" destOrd="0" presId="urn:microsoft.com/office/officeart/2005/8/layout/radial4"/>
    <dgm:cxn modelId="{8659F101-33E2-4E76-B63E-9E3CD0666182}" type="presParOf" srcId="{93CCFAFC-465B-4E8A-A239-3F61ACC8568D}" destId="{A165CFFA-82DB-4B43-A989-0AFEA63E4302}" srcOrd="1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446E42-6258-4C22-AE75-AB0DBDB549E2}" type="doc">
      <dgm:prSet loTypeId="urn:microsoft.com/office/officeart/2005/8/layout/process1" loCatId="process" qsTypeId="urn:microsoft.com/office/officeart/2005/8/quickstyle/simple1" qsCatId="simple" csTypeId="urn:microsoft.com/office/officeart/2005/8/colors/accent1_2" csCatId="accent1" phldr="1"/>
      <dgm:spPr/>
    </dgm:pt>
    <dgm:pt modelId="{7E16801E-1BD7-48E1-98B3-9638EC04C87F}">
      <dgm:prSet phldrT="[Text]"/>
      <dgm:spPr/>
      <dgm:t>
        <a:bodyPr/>
        <a:lstStyle/>
        <a:p>
          <a:r>
            <a:rPr lang="en-US" dirty="0"/>
            <a:t>Student enrolls</a:t>
          </a:r>
        </a:p>
      </dgm:t>
    </dgm:pt>
    <dgm:pt modelId="{447C7F85-6073-4D04-87E1-B831A9C4C668}" type="parTrans" cxnId="{7151A12F-CCC3-46CE-B47B-1BA3ED2347F2}">
      <dgm:prSet/>
      <dgm:spPr/>
      <dgm:t>
        <a:bodyPr/>
        <a:lstStyle/>
        <a:p>
          <a:endParaRPr lang="en-US"/>
        </a:p>
      </dgm:t>
    </dgm:pt>
    <dgm:pt modelId="{FA7A6F59-E5BA-4ACD-8FC5-BE08A375D94A}" type="sibTrans" cxnId="{7151A12F-CCC3-46CE-B47B-1BA3ED2347F2}">
      <dgm:prSet/>
      <dgm:spPr/>
      <dgm:t>
        <a:bodyPr/>
        <a:lstStyle/>
        <a:p>
          <a:endParaRPr lang="en-US" dirty="0"/>
        </a:p>
      </dgm:t>
    </dgm:pt>
    <dgm:pt modelId="{4340A982-9F62-4CD0-A14B-0BA81078FF01}">
      <dgm:prSet phldrT="[Text]"/>
      <dgm:spPr/>
      <dgm:t>
        <a:bodyPr/>
        <a:lstStyle/>
        <a:p>
          <a:r>
            <a:rPr lang="en-US" dirty="0"/>
            <a:t>System generates and issues bill</a:t>
          </a:r>
        </a:p>
      </dgm:t>
    </dgm:pt>
    <dgm:pt modelId="{5CB3E8D7-5381-4163-BBBB-E5648D6926F6}" type="parTrans" cxnId="{C9DB2697-0B42-4D45-AA46-FBDF2F82138D}">
      <dgm:prSet/>
      <dgm:spPr/>
      <dgm:t>
        <a:bodyPr/>
        <a:lstStyle/>
        <a:p>
          <a:endParaRPr lang="en-US"/>
        </a:p>
      </dgm:t>
    </dgm:pt>
    <dgm:pt modelId="{1586BD31-4F8E-4E52-9A70-9882A503D8D5}" type="sibTrans" cxnId="{C9DB2697-0B42-4D45-AA46-FBDF2F82138D}">
      <dgm:prSet/>
      <dgm:spPr/>
      <dgm:t>
        <a:bodyPr/>
        <a:lstStyle/>
        <a:p>
          <a:endParaRPr lang="en-US" dirty="0"/>
        </a:p>
      </dgm:t>
    </dgm:pt>
    <dgm:pt modelId="{9FEE5C49-3415-4917-B4FF-4DB627FA1B11}">
      <dgm:prSet phldrT="[Text]"/>
      <dgm:spPr/>
      <dgm:t>
        <a:bodyPr/>
        <a:lstStyle/>
        <a:p>
          <a:r>
            <a:rPr lang="en-US" dirty="0"/>
            <a:t>Student pays bill</a:t>
          </a:r>
        </a:p>
      </dgm:t>
    </dgm:pt>
    <dgm:pt modelId="{938A74F5-D05A-40C3-9C8A-99F73AC55570}" type="parTrans" cxnId="{DACA89E0-2FEF-4AA5-A7E8-4DC54CD5237F}">
      <dgm:prSet/>
      <dgm:spPr/>
      <dgm:t>
        <a:bodyPr/>
        <a:lstStyle/>
        <a:p>
          <a:endParaRPr lang="en-US"/>
        </a:p>
      </dgm:t>
    </dgm:pt>
    <dgm:pt modelId="{8DF4781B-BCBE-433D-B3F6-ABA9396D72F0}" type="sibTrans" cxnId="{DACA89E0-2FEF-4AA5-A7E8-4DC54CD5237F}">
      <dgm:prSet/>
      <dgm:spPr/>
      <dgm:t>
        <a:bodyPr/>
        <a:lstStyle/>
        <a:p>
          <a:endParaRPr lang="en-US" dirty="0"/>
        </a:p>
      </dgm:t>
    </dgm:pt>
    <dgm:pt modelId="{B183466C-A51E-44CD-A3F7-9A238B3E6C5D}">
      <dgm:prSet phldrT="[Text]"/>
      <dgm:spPr/>
      <dgm:t>
        <a:bodyPr/>
        <a:lstStyle/>
        <a:p>
          <a:r>
            <a:rPr lang="en-US" dirty="0"/>
            <a:t>System applies payment to student’s account</a:t>
          </a:r>
        </a:p>
      </dgm:t>
    </dgm:pt>
    <dgm:pt modelId="{57B56B2F-4956-43A6-A0EB-3F2E3C0BBE00}" type="parTrans" cxnId="{7F42BAF3-7CF5-4586-8AC3-0C56F7F8BA6D}">
      <dgm:prSet/>
      <dgm:spPr/>
      <dgm:t>
        <a:bodyPr/>
        <a:lstStyle/>
        <a:p>
          <a:endParaRPr lang="en-US"/>
        </a:p>
      </dgm:t>
    </dgm:pt>
    <dgm:pt modelId="{AF9C5A7C-D4A0-41A5-942E-5809A6589821}" type="sibTrans" cxnId="{7F42BAF3-7CF5-4586-8AC3-0C56F7F8BA6D}">
      <dgm:prSet/>
      <dgm:spPr/>
      <dgm:t>
        <a:bodyPr/>
        <a:lstStyle/>
        <a:p>
          <a:endParaRPr lang="en-US"/>
        </a:p>
      </dgm:t>
    </dgm:pt>
    <dgm:pt modelId="{C53D11EC-CBA2-4499-9D44-D12A2FED4D8F}" type="pres">
      <dgm:prSet presAssocID="{77446E42-6258-4C22-AE75-AB0DBDB549E2}" presName="Name0" presStyleCnt="0">
        <dgm:presLayoutVars>
          <dgm:dir/>
          <dgm:resizeHandles val="exact"/>
        </dgm:presLayoutVars>
      </dgm:prSet>
      <dgm:spPr/>
    </dgm:pt>
    <dgm:pt modelId="{BDCDCC48-D3AD-4DFC-B5D8-D0F6DF145D1B}" type="pres">
      <dgm:prSet presAssocID="{7E16801E-1BD7-48E1-98B3-9638EC04C87F}" presName="node" presStyleLbl="node1" presStyleIdx="0" presStyleCnt="4">
        <dgm:presLayoutVars>
          <dgm:bulletEnabled val="1"/>
        </dgm:presLayoutVars>
      </dgm:prSet>
      <dgm:spPr/>
    </dgm:pt>
    <dgm:pt modelId="{31A0E1F1-3182-418B-B8A1-D132A6A14D6E}" type="pres">
      <dgm:prSet presAssocID="{FA7A6F59-E5BA-4ACD-8FC5-BE08A375D94A}" presName="sibTrans" presStyleLbl="sibTrans2D1" presStyleIdx="0" presStyleCnt="3"/>
      <dgm:spPr/>
    </dgm:pt>
    <dgm:pt modelId="{2C07F09A-1C09-43F7-A3A1-23D1ED495318}" type="pres">
      <dgm:prSet presAssocID="{FA7A6F59-E5BA-4ACD-8FC5-BE08A375D94A}" presName="connectorText" presStyleLbl="sibTrans2D1" presStyleIdx="0" presStyleCnt="3"/>
      <dgm:spPr/>
    </dgm:pt>
    <dgm:pt modelId="{F44649C7-2A0E-4471-9CA3-83938280F353}" type="pres">
      <dgm:prSet presAssocID="{4340A982-9F62-4CD0-A14B-0BA81078FF01}" presName="node" presStyleLbl="node1" presStyleIdx="1" presStyleCnt="4">
        <dgm:presLayoutVars>
          <dgm:bulletEnabled val="1"/>
        </dgm:presLayoutVars>
      </dgm:prSet>
      <dgm:spPr/>
    </dgm:pt>
    <dgm:pt modelId="{E72509B1-F29A-45C0-BC9F-2361C14786B6}" type="pres">
      <dgm:prSet presAssocID="{1586BD31-4F8E-4E52-9A70-9882A503D8D5}" presName="sibTrans" presStyleLbl="sibTrans2D1" presStyleIdx="1" presStyleCnt="3"/>
      <dgm:spPr/>
    </dgm:pt>
    <dgm:pt modelId="{4091DF52-8DF6-4327-AC42-246E36D5C8EA}" type="pres">
      <dgm:prSet presAssocID="{1586BD31-4F8E-4E52-9A70-9882A503D8D5}" presName="connectorText" presStyleLbl="sibTrans2D1" presStyleIdx="1" presStyleCnt="3"/>
      <dgm:spPr/>
    </dgm:pt>
    <dgm:pt modelId="{BA459C3E-14B4-41C6-8AF3-BB145FAA9EED}" type="pres">
      <dgm:prSet presAssocID="{9FEE5C49-3415-4917-B4FF-4DB627FA1B11}" presName="node" presStyleLbl="node1" presStyleIdx="2" presStyleCnt="4">
        <dgm:presLayoutVars>
          <dgm:bulletEnabled val="1"/>
        </dgm:presLayoutVars>
      </dgm:prSet>
      <dgm:spPr/>
    </dgm:pt>
    <dgm:pt modelId="{DA41E936-24FB-4263-9CA1-21EA3CB4D661}" type="pres">
      <dgm:prSet presAssocID="{8DF4781B-BCBE-433D-B3F6-ABA9396D72F0}" presName="sibTrans" presStyleLbl="sibTrans2D1" presStyleIdx="2" presStyleCnt="3"/>
      <dgm:spPr/>
    </dgm:pt>
    <dgm:pt modelId="{0FF045F1-80B3-4E2C-A03E-6B02649A3F48}" type="pres">
      <dgm:prSet presAssocID="{8DF4781B-BCBE-433D-B3F6-ABA9396D72F0}" presName="connectorText" presStyleLbl="sibTrans2D1" presStyleIdx="2" presStyleCnt="3"/>
      <dgm:spPr/>
    </dgm:pt>
    <dgm:pt modelId="{FF04803B-5AFE-412C-B20C-EC1D33F9260E}" type="pres">
      <dgm:prSet presAssocID="{B183466C-A51E-44CD-A3F7-9A238B3E6C5D}" presName="node" presStyleLbl="node1" presStyleIdx="3" presStyleCnt="4">
        <dgm:presLayoutVars>
          <dgm:bulletEnabled val="1"/>
        </dgm:presLayoutVars>
      </dgm:prSet>
      <dgm:spPr/>
    </dgm:pt>
  </dgm:ptLst>
  <dgm:cxnLst>
    <dgm:cxn modelId="{51F86A10-710B-4D75-AA86-A9F1EC1F05A4}" type="presOf" srcId="{8DF4781B-BCBE-433D-B3F6-ABA9396D72F0}" destId="{DA41E936-24FB-4263-9CA1-21EA3CB4D661}" srcOrd="0" destOrd="0" presId="urn:microsoft.com/office/officeart/2005/8/layout/process1"/>
    <dgm:cxn modelId="{2164BE19-463D-418C-A134-61B58753C2A4}" type="presOf" srcId="{7E16801E-1BD7-48E1-98B3-9638EC04C87F}" destId="{BDCDCC48-D3AD-4DFC-B5D8-D0F6DF145D1B}" srcOrd="0" destOrd="0" presId="urn:microsoft.com/office/officeart/2005/8/layout/process1"/>
    <dgm:cxn modelId="{526A9723-CEFD-413B-BE61-E6BBDDCBD9CD}" type="presOf" srcId="{B183466C-A51E-44CD-A3F7-9A238B3E6C5D}" destId="{FF04803B-5AFE-412C-B20C-EC1D33F9260E}" srcOrd="0" destOrd="0" presId="urn:microsoft.com/office/officeart/2005/8/layout/process1"/>
    <dgm:cxn modelId="{7151A12F-CCC3-46CE-B47B-1BA3ED2347F2}" srcId="{77446E42-6258-4C22-AE75-AB0DBDB549E2}" destId="{7E16801E-1BD7-48E1-98B3-9638EC04C87F}" srcOrd="0" destOrd="0" parTransId="{447C7F85-6073-4D04-87E1-B831A9C4C668}" sibTransId="{FA7A6F59-E5BA-4ACD-8FC5-BE08A375D94A}"/>
    <dgm:cxn modelId="{080F8661-CA55-4332-95F4-727F45FA20F6}" type="presOf" srcId="{4340A982-9F62-4CD0-A14B-0BA81078FF01}" destId="{F44649C7-2A0E-4471-9CA3-83938280F353}" srcOrd="0" destOrd="0" presId="urn:microsoft.com/office/officeart/2005/8/layout/process1"/>
    <dgm:cxn modelId="{2D2DB077-EF7E-43B6-AC8E-13B2AD05CE4A}" type="presOf" srcId="{1586BD31-4F8E-4E52-9A70-9882A503D8D5}" destId="{E72509B1-F29A-45C0-BC9F-2361C14786B6}" srcOrd="0" destOrd="0" presId="urn:microsoft.com/office/officeart/2005/8/layout/process1"/>
    <dgm:cxn modelId="{14630E7E-1FF1-4610-8BA9-CEEBF80DA21C}" type="presOf" srcId="{1586BD31-4F8E-4E52-9A70-9882A503D8D5}" destId="{4091DF52-8DF6-4327-AC42-246E36D5C8EA}" srcOrd="1" destOrd="0" presId="urn:microsoft.com/office/officeart/2005/8/layout/process1"/>
    <dgm:cxn modelId="{C9DB2697-0B42-4D45-AA46-FBDF2F82138D}" srcId="{77446E42-6258-4C22-AE75-AB0DBDB549E2}" destId="{4340A982-9F62-4CD0-A14B-0BA81078FF01}" srcOrd="1" destOrd="0" parTransId="{5CB3E8D7-5381-4163-BBBB-E5648D6926F6}" sibTransId="{1586BD31-4F8E-4E52-9A70-9882A503D8D5}"/>
    <dgm:cxn modelId="{620D14BD-7ECD-4659-A74F-C3C96597BFE6}" type="presOf" srcId="{9FEE5C49-3415-4917-B4FF-4DB627FA1B11}" destId="{BA459C3E-14B4-41C6-8AF3-BB145FAA9EED}" srcOrd="0" destOrd="0" presId="urn:microsoft.com/office/officeart/2005/8/layout/process1"/>
    <dgm:cxn modelId="{573FA4C4-8673-4464-AE71-2D9ECE8C2448}" type="presOf" srcId="{FA7A6F59-E5BA-4ACD-8FC5-BE08A375D94A}" destId="{2C07F09A-1C09-43F7-A3A1-23D1ED495318}" srcOrd="1" destOrd="0" presId="urn:microsoft.com/office/officeart/2005/8/layout/process1"/>
    <dgm:cxn modelId="{DACA89E0-2FEF-4AA5-A7E8-4DC54CD5237F}" srcId="{77446E42-6258-4C22-AE75-AB0DBDB549E2}" destId="{9FEE5C49-3415-4917-B4FF-4DB627FA1B11}" srcOrd="2" destOrd="0" parTransId="{938A74F5-D05A-40C3-9C8A-99F73AC55570}" sibTransId="{8DF4781B-BCBE-433D-B3F6-ABA9396D72F0}"/>
    <dgm:cxn modelId="{D43AF0F2-6559-457F-BCEF-C5A3C41D2C17}" type="presOf" srcId="{77446E42-6258-4C22-AE75-AB0DBDB549E2}" destId="{C53D11EC-CBA2-4499-9D44-D12A2FED4D8F}" srcOrd="0" destOrd="0" presId="urn:microsoft.com/office/officeart/2005/8/layout/process1"/>
    <dgm:cxn modelId="{7F42BAF3-7CF5-4586-8AC3-0C56F7F8BA6D}" srcId="{77446E42-6258-4C22-AE75-AB0DBDB549E2}" destId="{B183466C-A51E-44CD-A3F7-9A238B3E6C5D}" srcOrd="3" destOrd="0" parTransId="{57B56B2F-4956-43A6-A0EB-3F2E3C0BBE00}" sibTransId="{AF9C5A7C-D4A0-41A5-942E-5809A6589821}"/>
    <dgm:cxn modelId="{498F5BFE-4649-47E5-95EC-4897DC414C44}" type="presOf" srcId="{FA7A6F59-E5BA-4ACD-8FC5-BE08A375D94A}" destId="{31A0E1F1-3182-418B-B8A1-D132A6A14D6E}" srcOrd="0" destOrd="0" presId="urn:microsoft.com/office/officeart/2005/8/layout/process1"/>
    <dgm:cxn modelId="{C75B62FE-12E2-4B21-8D43-6CDD99534C4D}" type="presOf" srcId="{8DF4781B-BCBE-433D-B3F6-ABA9396D72F0}" destId="{0FF045F1-80B3-4E2C-A03E-6B02649A3F48}" srcOrd="1" destOrd="0" presId="urn:microsoft.com/office/officeart/2005/8/layout/process1"/>
    <dgm:cxn modelId="{E5A37A9C-0D4D-4D7C-9534-F19AD08D49A0}" type="presParOf" srcId="{C53D11EC-CBA2-4499-9D44-D12A2FED4D8F}" destId="{BDCDCC48-D3AD-4DFC-B5D8-D0F6DF145D1B}" srcOrd="0" destOrd="0" presId="urn:microsoft.com/office/officeart/2005/8/layout/process1"/>
    <dgm:cxn modelId="{86267E64-9444-4F9F-A72B-D84C94A80DCB}" type="presParOf" srcId="{C53D11EC-CBA2-4499-9D44-D12A2FED4D8F}" destId="{31A0E1F1-3182-418B-B8A1-D132A6A14D6E}" srcOrd="1" destOrd="0" presId="urn:microsoft.com/office/officeart/2005/8/layout/process1"/>
    <dgm:cxn modelId="{19BC2754-7C59-4A2E-92BC-6DECC384F70F}" type="presParOf" srcId="{31A0E1F1-3182-418B-B8A1-D132A6A14D6E}" destId="{2C07F09A-1C09-43F7-A3A1-23D1ED495318}" srcOrd="0" destOrd="0" presId="urn:microsoft.com/office/officeart/2005/8/layout/process1"/>
    <dgm:cxn modelId="{4421DBD2-AFE1-4B15-ABEA-B2DD87A7E1F8}" type="presParOf" srcId="{C53D11EC-CBA2-4499-9D44-D12A2FED4D8F}" destId="{F44649C7-2A0E-4471-9CA3-83938280F353}" srcOrd="2" destOrd="0" presId="urn:microsoft.com/office/officeart/2005/8/layout/process1"/>
    <dgm:cxn modelId="{BA2E4828-FEEB-40B4-95B1-A8940F88AB63}" type="presParOf" srcId="{C53D11EC-CBA2-4499-9D44-D12A2FED4D8F}" destId="{E72509B1-F29A-45C0-BC9F-2361C14786B6}" srcOrd="3" destOrd="0" presId="urn:microsoft.com/office/officeart/2005/8/layout/process1"/>
    <dgm:cxn modelId="{910AA23D-4DD5-4E21-8692-BC639665AF11}" type="presParOf" srcId="{E72509B1-F29A-45C0-BC9F-2361C14786B6}" destId="{4091DF52-8DF6-4327-AC42-246E36D5C8EA}" srcOrd="0" destOrd="0" presId="urn:microsoft.com/office/officeart/2005/8/layout/process1"/>
    <dgm:cxn modelId="{663CF20B-8AAD-419C-AC11-582DEA2873BF}" type="presParOf" srcId="{C53D11EC-CBA2-4499-9D44-D12A2FED4D8F}" destId="{BA459C3E-14B4-41C6-8AF3-BB145FAA9EED}" srcOrd="4" destOrd="0" presId="urn:microsoft.com/office/officeart/2005/8/layout/process1"/>
    <dgm:cxn modelId="{157B4145-C0AA-422C-B1B9-C0417FE45ABC}" type="presParOf" srcId="{C53D11EC-CBA2-4499-9D44-D12A2FED4D8F}" destId="{DA41E936-24FB-4263-9CA1-21EA3CB4D661}" srcOrd="5" destOrd="0" presId="urn:microsoft.com/office/officeart/2005/8/layout/process1"/>
    <dgm:cxn modelId="{6B35CD49-611F-456F-9367-F7DD2348556A}" type="presParOf" srcId="{DA41E936-24FB-4263-9CA1-21EA3CB4D661}" destId="{0FF045F1-80B3-4E2C-A03E-6B02649A3F48}" srcOrd="0" destOrd="0" presId="urn:microsoft.com/office/officeart/2005/8/layout/process1"/>
    <dgm:cxn modelId="{1F6646FF-7006-49BC-9DD6-9FB4913D67A7}" type="presParOf" srcId="{C53D11EC-CBA2-4499-9D44-D12A2FED4D8F}" destId="{FF04803B-5AFE-412C-B20C-EC1D33F9260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446E42-6258-4C22-AE75-AB0DBDB549E2}" type="doc">
      <dgm:prSet loTypeId="urn:microsoft.com/office/officeart/2005/8/layout/process1" loCatId="process" qsTypeId="urn:microsoft.com/office/officeart/2005/8/quickstyle/simple1" qsCatId="simple" csTypeId="urn:microsoft.com/office/officeart/2005/8/colors/accent1_2" csCatId="accent1" phldr="1"/>
      <dgm:spPr/>
    </dgm:pt>
    <dgm:pt modelId="{7E16801E-1BD7-48E1-98B3-9638EC04C87F}">
      <dgm:prSet phldrT="[Text]"/>
      <dgm:spPr/>
      <dgm:t>
        <a:bodyPr/>
        <a:lstStyle/>
        <a:p>
          <a:r>
            <a:rPr lang="en-US" dirty="0"/>
            <a:t>Student enrolls</a:t>
          </a:r>
        </a:p>
      </dgm:t>
    </dgm:pt>
    <dgm:pt modelId="{447C7F85-6073-4D04-87E1-B831A9C4C668}" type="parTrans" cxnId="{7151A12F-CCC3-46CE-B47B-1BA3ED2347F2}">
      <dgm:prSet/>
      <dgm:spPr/>
      <dgm:t>
        <a:bodyPr/>
        <a:lstStyle/>
        <a:p>
          <a:endParaRPr lang="en-US"/>
        </a:p>
      </dgm:t>
    </dgm:pt>
    <dgm:pt modelId="{FA7A6F59-E5BA-4ACD-8FC5-BE08A375D94A}" type="sibTrans" cxnId="{7151A12F-CCC3-46CE-B47B-1BA3ED2347F2}">
      <dgm:prSet/>
      <dgm:spPr/>
      <dgm:t>
        <a:bodyPr/>
        <a:lstStyle/>
        <a:p>
          <a:endParaRPr lang="en-US" dirty="0"/>
        </a:p>
      </dgm:t>
    </dgm:pt>
    <dgm:pt modelId="{4340A982-9F62-4CD0-A14B-0BA81078FF01}">
      <dgm:prSet phldrT="[Text]"/>
      <dgm:spPr/>
      <dgm:t>
        <a:bodyPr/>
        <a:lstStyle/>
        <a:p>
          <a:r>
            <a:rPr lang="en-US" dirty="0"/>
            <a:t>System generates and issues bill</a:t>
          </a:r>
        </a:p>
      </dgm:t>
    </dgm:pt>
    <dgm:pt modelId="{5CB3E8D7-5381-4163-BBBB-E5648D6926F6}" type="parTrans" cxnId="{C9DB2697-0B42-4D45-AA46-FBDF2F82138D}">
      <dgm:prSet/>
      <dgm:spPr/>
      <dgm:t>
        <a:bodyPr/>
        <a:lstStyle/>
        <a:p>
          <a:endParaRPr lang="en-US"/>
        </a:p>
      </dgm:t>
    </dgm:pt>
    <dgm:pt modelId="{1586BD31-4F8E-4E52-9A70-9882A503D8D5}" type="sibTrans" cxnId="{C9DB2697-0B42-4D45-AA46-FBDF2F82138D}">
      <dgm:prSet/>
      <dgm:spPr/>
      <dgm:t>
        <a:bodyPr/>
        <a:lstStyle/>
        <a:p>
          <a:endParaRPr lang="en-US" dirty="0"/>
        </a:p>
      </dgm:t>
    </dgm:pt>
    <dgm:pt modelId="{9FEE5C49-3415-4917-B4FF-4DB627FA1B11}">
      <dgm:prSet phldrT="[Text]"/>
      <dgm:spPr/>
      <dgm:t>
        <a:bodyPr/>
        <a:lstStyle/>
        <a:p>
          <a:r>
            <a:rPr lang="en-US" dirty="0"/>
            <a:t>Student pays bill</a:t>
          </a:r>
        </a:p>
      </dgm:t>
    </dgm:pt>
    <dgm:pt modelId="{938A74F5-D05A-40C3-9C8A-99F73AC55570}" type="parTrans" cxnId="{DACA89E0-2FEF-4AA5-A7E8-4DC54CD5237F}">
      <dgm:prSet/>
      <dgm:spPr/>
      <dgm:t>
        <a:bodyPr/>
        <a:lstStyle/>
        <a:p>
          <a:endParaRPr lang="en-US"/>
        </a:p>
      </dgm:t>
    </dgm:pt>
    <dgm:pt modelId="{8DF4781B-BCBE-433D-B3F6-ABA9396D72F0}" type="sibTrans" cxnId="{DACA89E0-2FEF-4AA5-A7E8-4DC54CD5237F}">
      <dgm:prSet/>
      <dgm:spPr/>
      <dgm:t>
        <a:bodyPr/>
        <a:lstStyle/>
        <a:p>
          <a:endParaRPr lang="en-US" dirty="0"/>
        </a:p>
      </dgm:t>
    </dgm:pt>
    <dgm:pt modelId="{B183466C-A51E-44CD-A3F7-9A238B3E6C5D}">
      <dgm:prSet phldrT="[Text]"/>
      <dgm:spPr/>
      <dgm:t>
        <a:bodyPr/>
        <a:lstStyle/>
        <a:p>
          <a:r>
            <a:rPr lang="en-US" dirty="0"/>
            <a:t>System applies payment to student’s account</a:t>
          </a:r>
        </a:p>
      </dgm:t>
    </dgm:pt>
    <dgm:pt modelId="{57B56B2F-4956-43A6-A0EB-3F2E3C0BBE00}" type="parTrans" cxnId="{7F42BAF3-7CF5-4586-8AC3-0C56F7F8BA6D}">
      <dgm:prSet/>
      <dgm:spPr/>
      <dgm:t>
        <a:bodyPr/>
        <a:lstStyle/>
        <a:p>
          <a:endParaRPr lang="en-US"/>
        </a:p>
      </dgm:t>
    </dgm:pt>
    <dgm:pt modelId="{AF9C5A7C-D4A0-41A5-942E-5809A6589821}" type="sibTrans" cxnId="{7F42BAF3-7CF5-4586-8AC3-0C56F7F8BA6D}">
      <dgm:prSet/>
      <dgm:spPr/>
      <dgm:t>
        <a:bodyPr/>
        <a:lstStyle/>
        <a:p>
          <a:endParaRPr lang="en-US"/>
        </a:p>
      </dgm:t>
    </dgm:pt>
    <dgm:pt modelId="{C53D11EC-CBA2-4499-9D44-D12A2FED4D8F}" type="pres">
      <dgm:prSet presAssocID="{77446E42-6258-4C22-AE75-AB0DBDB549E2}" presName="Name0" presStyleCnt="0">
        <dgm:presLayoutVars>
          <dgm:dir/>
          <dgm:resizeHandles val="exact"/>
        </dgm:presLayoutVars>
      </dgm:prSet>
      <dgm:spPr/>
    </dgm:pt>
    <dgm:pt modelId="{BDCDCC48-D3AD-4DFC-B5D8-D0F6DF145D1B}" type="pres">
      <dgm:prSet presAssocID="{7E16801E-1BD7-48E1-98B3-9638EC04C87F}" presName="node" presStyleLbl="node1" presStyleIdx="0" presStyleCnt="4">
        <dgm:presLayoutVars>
          <dgm:bulletEnabled val="1"/>
        </dgm:presLayoutVars>
      </dgm:prSet>
      <dgm:spPr/>
    </dgm:pt>
    <dgm:pt modelId="{31A0E1F1-3182-418B-B8A1-D132A6A14D6E}" type="pres">
      <dgm:prSet presAssocID="{FA7A6F59-E5BA-4ACD-8FC5-BE08A375D94A}" presName="sibTrans" presStyleLbl="sibTrans2D1" presStyleIdx="0" presStyleCnt="3"/>
      <dgm:spPr/>
    </dgm:pt>
    <dgm:pt modelId="{2C07F09A-1C09-43F7-A3A1-23D1ED495318}" type="pres">
      <dgm:prSet presAssocID="{FA7A6F59-E5BA-4ACD-8FC5-BE08A375D94A}" presName="connectorText" presStyleLbl="sibTrans2D1" presStyleIdx="0" presStyleCnt="3"/>
      <dgm:spPr/>
    </dgm:pt>
    <dgm:pt modelId="{F44649C7-2A0E-4471-9CA3-83938280F353}" type="pres">
      <dgm:prSet presAssocID="{4340A982-9F62-4CD0-A14B-0BA81078FF01}" presName="node" presStyleLbl="node1" presStyleIdx="1" presStyleCnt="4">
        <dgm:presLayoutVars>
          <dgm:bulletEnabled val="1"/>
        </dgm:presLayoutVars>
      </dgm:prSet>
      <dgm:spPr/>
    </dgm:pt>
    <dgm:pt modelId="{E72509B1-F29A-45C0-BC9F-2361C14786B6}" type="pres">
      <dgm:prSet presAssocID="{1586BD31-4F8E-4E52-9A70-9882A503D8D5}" presName="sibTrans" presStyleLbl="sibTrans2D1" presStyleIdx="1" presStyleCnt="3"/>
      <dgm:spPr/>
    </dgm:pt>
    <dgm:pt modelId="{4091DF52-8DF6-4327-AC42-246E36D5C8EA}" type="pres">
      <dgm:prSet presAssocID="{1586BD31-4F8E-4E52-9A70-9882A503D8D5}" presName="connectorText" presStyleLbl="sibTrans2D1" presStyleIdx="1" presStyleCnt="3"/>
      <dgm:spPr/>
    </dgm:pt>
    <dgm:pt modelId="{BA459C3E-14B4-41C6-8AF3-BB145FAA9EED}" type="pres">
      <dgm:prSet presAssocID="{9FEE5C49-3415-4917-B4FF-4DB627FA1B11}" presName="node" presStyleLbl="node1" presStyleIdx="2" presStyleCnt="4">
        <dgm:presLayoutVars>
          <dgm:bulletEnabled val="1"/>
        </dgm:presLayoutVars>
      </dgm:prSet>
      <dgm:spPr/>
    </dgm:pt>
    <dgm:pt modelId="{DA41E936-24FB-4263-9CA1-21EA3CB4D661}" type="pres">
      <dgm:prSet presAssocID="{8DF4781B-BCBE-433D-B3F6-ABA9396D72F0}" presName="sibTrans" presStyleLbl="sibTrans2D1" presStyleIdx="2" presStyleCnt="3"/>
      <dgm:spPr/>
    </dgm:pt>
    <dgm:pt modelId="{0FF045F1-80B3-4E2C-A03E-6B02649A3F48}" type="pres">
      <dgm:prSet presAssocID="{8DF4781B-BCBE-433D-B3F6-ABA9396D72F0}" presName="connectorText" presStyleLbl="sibTrans2D1" presStyleIdx="2" presStyleCnt="3"/>
      <dgm:spPr/>
    </dgm:pt>
    <dgm:pt modelId="{FF04803B-5AFE-412C-B20C-EC1D33F9260E}" type="pres">
      <dgm:prSet presAssocID="{B183466C-A51E-44CD-A3F7-9A238B3E6C5D}" presName="node" presStyleLbl="node1" presStyleIdx="3" presStyleCnt="4">
        <dgm:presLayoutVars>
          <dgm:bulletEnabled val="1"/>
        </dgm:presLayoutVars>
      </dgm:prSet>
      <dgm:spPr/>
    </dgm:pt>
  </dgm:ptLst>
  <dgm:cxnLst>
    <dgm:cxn modelId="{51F86A10-710B-4D75-AA86-A9F1EC1F05A4}" type="presOf" srcId="{8DF4781B-BCBE-433D-B3F6-ABA9396D72F0}" destId="{DA41E936-24FB-4263-9CA1-21EA3CB4D661}" srcOrd="0" destOrd="0" presId="urn:microsoft.com/office/officeart/2005/8/layout/process1"/>
    <dgm:cxn modelId="{2164BE19-463D-418C-A134-61B58753C2A4}" type="presOf" srcId="{7E16801E-1BD7-48E1-98B3-9638EC04C87F}" destId="{BDCDCC48-D3AD-4DFC-B5D8-D0F6DF145D1B}" srcOrd="0" destOrd="0" presId="urn:microsoft.com/office/officeart/2005/8/layout/process1"/>
    <dgm:cxn modelId="{526A9723-CEFD-413B-BE61-E6BBDDCBD9CD}" type="presOf" srcId="{B183466C-A51E-44CD-A3F7-9A238B3E6C5D}" destId="{FF04803B-5AFE-412C-B20C-EC1D33F9260E}" srcOrd="0" destOrd="0" presId="urn:microsoft.com/office/officeart/2005/8/layout/process1"/>
    <dgm:cxn modelId="{7151A12F-CCC3-46CE-B47B-1BA3ED2347F2}" srcId="{77446E42-6258-4C22-AE75-AB0DBDB549E2}" destId="{7E16801E-1BD7-48E1-98B3-9638EC04C87F}" srcOrd="0" destOrd="0" parTransId="{447C7F85-6073-4D04-87E1-B831A9C4C668}" sibTransId="{FA7A6F59-E5BA-4ACD-8FC5-BE08A375D94A}"/>
    <dgm:cxn modelId="{080F8661-CA55-4332-95F4-727F45FA20F6}" type="presOf" srcId="{4340A982-9F62-4CD0-A14B-0BA81078FF01}" destId="{F44649C7-2A0E-4471-9CA3-83938280F353}" srcOrd="0" destOrd="0" presId="urn:microsoft.com/office/officeart/2005/8/layout/process1"/>
    <dgm:cxn modelId="{2D2DB077-EF7E-43B6-AC8E-13B2AD05CE4A}" type="presOf" srcId="{1586BD31-4F8E-4E52-9A70-9882A503D8D5}" destId="{E72509B1-F29A-45C0-BC9F-2361C14786B6}" srcOrd="0" destOrd="0" presId="urn:microsoft.com/office/officeart/2005/8/layout/process1"/>
    <dgm:cxn modelId="{14630E7E-1FF1-4610-8BA9-CEEBF80DA21C}" type="presOf" srcId="{1586BD31-4F8E-4E52-9A70-9882A503D8D5}" destId="{4091DF52-8DF6-4327-AC42-246E36D5C8EA}" srcOrd="1" destOrd="0" presId="urn:microsoft.com/office/officeart/2005/8/layout/process1"/>
    <dgm:cxn modelId="{C9DB2697-0B42-4D45-AA46-FBDF2F82138D}" srcId="{77446E42-6258-4C22-AE75-AB0DBDB549E2}" destId="{4340A982-9F62-4CD0-A14B-0BA81078FF01}" srcOrd="1" destOrd="0" parTransId="{5CB3E8D7-5381-4163-BBBB-E5648D6926F6}" sibTransId="{1586BD31-4F8E-4E52-9A70-9882A503D8D5}"/>
    <dgm:cxn modelId="{620D14BD-7ECD-4659-A74F-C3C96597BFE6}" type="presOf" srcId="{9FEE5C49-3415-4917-B4FF-4DB627FA1B11}" destId="{BA459C3E-14B4-41C6-8AF3-BB145FAA9EED}" srcOrd="0" destOrd="0" presId="urn:microsoft.com/office/officeart/2005/8/layout/process1"/>
    <dgm:cxn modelId="{573FA4C4-8673-4464-AE71-2D9ECE8C2448}" type="presOf" srcId="{FA7A6F59-E5BA-4ACD-8FC5-BE08A375D94A}" destId="{2C07F09A-1C09-43F7-A3A1-23D1ED495318}" srcOrd="1" destOrd="0" presId="urn:microsoft.com/office/officeart/2005/8/layout/process1"/>
    <dgm:cxn modelId="{DACA89E0-2FEF-4AA5-A7E8-4DC54CD5237F}" srcId="{77446E42-6258-4C22-AE75-AB0DBDB549E2}" destId="{9FEE5C49-3415-4917-B4FF-4DB627FA1B11}" srcOrd="2" destOrd="0" parTransId="{938A74F5-D05A-40C3-9C8A-99F73AC55570}" sibTransId="{8DF4781B-BCBE-433D-B3F6-ABA9396D72F0}"/>
    <dgm:cxn modelId="{D43AF0F2-6559-457F-BCEF-C5A3C41D2C17}" type="presOf" srcId="{77446E42-6258-4C22-AE75-AB0DBDB549E2}" destId="{C53D11EC-CBA2-4499-9D44-D12A2FED4D8F}" srcOrd="0" destOrd="0" presId="urn:microsoft.com/office/officeart/2005/8/layout/process1"/>
    <dgm:cxn modelId="{7F42BAF3-7CF5-4586-8AC3-0C56F7F8BA6D}" srcId="{77446E42-6258-4C22-AE75-AB0DBDB549E2}" destId="{B183466C-A51E-44CD-A3F7-9A238B3E6C5D}" srcOrd="3" destOrd="0" parTransId="{57B56B2F-4956-43A6-A0EB-3F2E3C0BBE00}" sibTransId="{AF9C5A7C-D4A0-41A5-942E-5809A6589821}"/>
    <dgm:cxn modelId="{498F5BFE-4649-47E5-95EC-4897DC414C44}" type="presOf" srcId="{FA7A6F59-E5BA-4ACD-8FC5-BE08A375D94A}" destId="{31A0E1F1-3182-418B-B8A1-D132A6A14D6E}" srcOrd="0" destOrd="0" presId="urn:microsoft.com/office/officeart/2005/8/layout/process1"/>
    <dgm:cxn modelId="{C75B62FE-12E2-4B21-8D43-6CDD99534C4D}" type="presOf" srcId="{8DF4781B-BCBE-433D-B3F6-ABA9396D72F0}" destId="{0FF045F1-80B3-4E2C-A03E-6B02649A3F48}" srcOrd="1" destOrd="0" presId="urn:microsoft.com/office/officeart/2005/8/layout/process1"/>
    <dgm:cxn modelId="{E5A37A9C-0D4D-4D7C-9534-F19AD08D49A0}" type="presParOf" srcId="{C53D11EC-CBA2-4499-9D44-D12A2FED4D8F}" destId="{BDCDCC48-D3AD-4DFC-B5D8-D0F6DF145D1B}" srcOrd="0" destOrd="0" presId="urn:microsoft.com/office/officeart/2005/8/layout/process1"/>
    <dgm:cxn modelId="{86267E64-9444-4F9F-A72B-D84C94A80DCB}" type="presParOf" srcId="{C53D11EC-CBA2-4499-9D44-D12A2FED4D8F}" destId="{31A0E1F1-3182-418B-B8A1-D132A6A14D6E}" srcOrd="1" destOrd="0" presId="urn:microsoft.com/office/officeart/2005/8/layout/process1"/>
    <dgm:cxn modelId="{19BC2754-7C59-4A2E-92BC-6DECC384F70F}" type="presParOf" srcId="{31A0E1F1-3182-418B-B8A1-D132A6A14D6E}" destId="{2C07F09A-1C09-43F7-A3A1-23D1ED495318}" srcOrd="0" destOrd="0" presId="urn:microsoft.com/office/officeart/2005/8/layout/process1"/>
    <dgm:cxn modelId="{4421DBD2-AFE1-4B15-ABEA-B2DD87A7E1F8}" type="presParOf" srcId="{C53D11EC-CBA2-4499-9D44-D12A2FED4D8F}" destId="{F44649C7-2A0E-4471-9CA3-83938280F353}" srcOrd="2" destOrd="0" presId="urn:microsoft.com/office/officeart/2005/8/layout/process1"/>
    <dgm:cxn modelId="{BA2E4828-FEEB-40B4-95B1-A8940F88AB63}" type="presParOf" srcId="{C53D11EC-CBA2-4499-9D44-D12A2FED4D8F}" destId="{E72509B1-F29A-45C0-BC9F-2361C14786B6}" srcOrd="3" destOrd="0" presId="urn:microsoft.com/office/officeart/2005/8/layout/process1"/>
    <dgm:cxn modelId="{910AA23D-4DD5-4E21-8692-BC639665AF11}" type="presParOf" srcId="{E72509B1-F29A-45C0-BC9F-2361C14786B6}" destId="{4091DF52-8DF6-4327-AC42-246E36D5C8EA}" srcOrd="0" destOrd="0" presId="urn:microsoft.com/office/officeart/2005/8/layout/process1"/>
    <dgm:cxn modelId="{663CF20B-8AAD-419C-AC11-582DEA2873BF}" type="presParOf" srcId="{C53D11EC-CBA2-4499-9D44-D12A2FED4D8F}" destId="{BA459C3E-14B4-41C6-8AF3-BB145FAA9EED}" srcOrd="4" destOrd="0" presId="urn:microsoft.com/office/officeart/2005/8/layout/process1"/>
    <dgm:cxn modelId="{157B4145-C0AA-422C-B1B9-C0417FE45ABC}" type="presParOf" srcId="{C53D11EC-CBA2-4499-9D44-D12A2FED4D8F}" destId="{DA41E936-24FB-4263-9CA1-21EA3CB4D661}" srcOrd="5" destOrd="0" presId="urn:microsoft.com/office/officeart/2005/8/layout/process1"/>
    <dgm:cxn modelId="{6B35CD49-611F-456F-9367-F7DD2348556A}" type="presParOf" srcId="{DA41E936-24FB-4263-9CA1-21EA3CB4D661}" destId="{0FF045F1-80B3-4E2C-A03E-6B02649A3F48}" srcOrd="0" destOrd="0" presId="urn:microsoft.com/office/officeart/2005/8/layout/process1"/>
    <dgm:cxn modelId="{1F6646FF-7006-49BC-9DD6-9FB4913D67A7}" type="presParOf" srcId="{C53D11EC-CBA2-4499-9D44-D12A2FED4D8F}" destId="{FF04803B-5AFE-412C-B20C-EC1D33F9260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446E42-6258-4C22-AE75-AB0DBDB549E2}" type="doc">
      <dgm:prSet loTypeId="urn:microsoft.com/office/officeart/2005/8/layout/process1" loCatId="process" qsTypeId="urn:microsoft.com/office/officeart/2005/8/quickstyle/simple1" qsCatId="simple" csTypeId="urn:microsoft.com/office/officeart/2005/8/colors/accent1_2" csCatId="accent1" phldr="1"/>
      <dgm:spPr/>
    </dgm:pt>
    <dgm:pt modelId="{7E16801E-1BD7-48E1-98B3-9638EC04C87F}">
      <dgm:prSet phldrT="[Text]"/>
      <dgm:spPr/>
      <dgm:t>
        <a:bodyPr/>
        <a:lstStyle/>
        <a:p>
          <a:r>
            <a:rPr lang="en-US" dirty="0"/>
            <a:t>Student enrolls</a:t>
          </a:r>
        </a:p>
      </dgm:t>
    </dgm:pt>
    <dgm:pt modelId="{447C7F85-6073-4D04-87E1-B831A9C4C668}" type="parTrans" cxnId="{7151A12F-CCC3-46CE-B47B-1BA3ED2347F2}">
      <dgm:prSet/>
      <dgm:spPr/>
      <dgm:t>
        <a:bodyPr/>
        <a:lstStyle/>
        <a:p>
          <a:endParaRPr lang="en-US"/>
        </a:p>
      </dgm:t>
    </dgm:pt>
    <dgm:pt modelId="{FA7A6F59-E5BA-4ACD-8FC5-BE08A375D94A}" type="sibTrans" cxnId="{7151A12F-CCC3-46CE-B47B-1BA3ED2347F2}">
      <dgm:prSet/>
      <dgm:spPr/>
      <dgm:t>
        <a:bodyPr/>
        <a:lstStyle/>
        <a:p>
          <a:endParaRPr lang="en-US" dirty="0"/>
        </a:p>
      </dgm:t>
    </dgm:pt>
    <dgm:pt modelId="{4340A982-9F62-4CD0-A14B-0BA81078FF01}">
      <dgm:prSet phldrT="[Text]"/>
      <dgm:spPr/>
      <dgm:t>
        <a:bodyPr/>
        <a:lstStyle/>
        <a:p>
          <a:r>
            <a:rPr lang="en-US" dirty="0"/>
            <a:t>System generates and issues bill</a:t>
          </a:r>
        </a:p>
      </dgm:t>
    </dgm:pt>
    <dgm:pt modelId="{5CB3E8D7-5381-4163-BBBB-E5648D6926F6}" type="parTrans" cxnId="{C9DB2697-0B42-4D45-AA46-FBDF2F82138D}">
      <dgm:prSet/>
      <dgm:spPr/>
      <dgm:t>
        <a:bodyPr/>
        <a:lstStyle/>
        <a:p>
          <a:endParaRPr lang="en-US"/>
        </a:p>
      </dgm:t>
    </dgm:pt>
    <dgm:pt modelId="{1586BD31-4F8E-4E52-9A70-9882A503D8D5}" type="sibTrans" cxnId="{C9DB2697-0B42-4D45-AA46-FBDF2F82138D}">
      <dgm:prSet/>
      <dgm:spPr/>
      <dgm:t>
        <a:bodyPr/>
        <a:lstStyle/>
        <a:p>
          <a:endParaRPr lang="en-US" dirty="0"/>
        </a:p>
      </dgm:t>
    </dgm:pt>
    <dgm:pt modelId="{9FEE5C49-3415-4917-B4FF-4DB627FA1B11}">
      <dgm:prSet phldrT="[Text]"/>
      <dgm:spPr/>
      <dgm:t>
        <a:bodyPr/>
        <a:lstStyle/>
        <a:p>
          <a:r>
            <a:rPr lang="en-US" dirty="0"/>
            <a:t>Student pays bill</a:t>
          </a:r>
        </a:p>
      </dgm:t>
    </dgm:pt>
    <dgm:pt modelId="{938A74F5-D05A-40C3-9C8A-99F73AC55570}" type="parTrans" cxnId="{DACA89E0-2FEF-4AA5-A7E8-4DC54CD5237F}">
      <dgm:prSet/>
      <dgm:spPr/>
      <dgm:t>
        <a:bodyPr/>
        <a:lstStyle/>
        <a:p>
          <a:endParaRPr lang="en-US"/>
        </a:p>
      </dgm:t>
    </dgm:pt>
    <dgm:pt modelId="{8DF4781B-BCBE-433D-B3F6-ABA9396D72F0}" type="sibTrans" cxnId="{DACA89E0-2FEF-4AA5-A7E8-4DC54CD5237F}">
      <dgm:prSet/>
      <dgm:spPr/>
      <dgm:t>
        <a:bodyPr/>
        <a:lstStyle/>
        <a:p>
          <a:endParaRPr lang="en-US" dirty="0"/>
        </a:p>
      </dgm:t>
    </dgm:pt>
    <dgm:pt modelId="{B183466C-A51E-44CD-A3F7-9A238B3E6C5D}">
      <dgm:prSet phldrT="[Text]"/>
      <dgm:spPr/>
      <dgm:t>
        <a:bodyPr/>
        <a:lstStyle/>
        <a:p>
          <a:r>
            <a:rPr lang="en-US" dirty="0"/>
            <a:t>System applies payment to student’s account</a:t>
          </a:r>
        </a:p>
      </dgm:t>
    </dgm:pt>
    <dgm:pt modelId="{57B56B2F-4956-43A6-A0EB-3F2E3C0BBE00}" type="parTrans" cxnId="{7F42BAF3-7CF5-4586-8AC3-0C56F7F8BA6D}">
      <dgm:prSet/>
      <dgm:spPr/>
      <dgm:t>
        <a:bodyPr/>
        <a:lstStyle/>
        <a:p>
          <a:endParaRPr lang="en-US"/>
        </a:p>
      </dgm:t>
    </dgm:pt>
    <dgm:pt modelId="{AF9C5A7C-D4A0-41A5-942E-5809A6589821}" type="sibTrans" cxnId="{7F42BAF3-7CF5-4586-8AC3-0C56F7F8BA6D}">
      <dgm:prSet/>
      <dgm:spPr/>
      <dgm:t>
        <a:bodyPr/>
        <a:lstStyle/>
        <a:p>
          <a:endParaRPr lang="en-US"/>
        </a:p>
      </dgm:t>
    </dgm:pt>
    <dgm:pt modelId="{C53D11EC-CBA2-4499-9D44-D12A2FED4D8F}" type="pres">
      <dgm:prSet presAssocID="{77446E42-6258-4C22-AE75-AB0DBDB549E2}" presName="Name0" presStyleCnt="0">
        <dgm:presLayoutVars>
          <dgm:dir/>
          <dgm:resizeHandles val="exact"/>
        </dgm:presLayoutVars>
      </dgm:prSet>
      <dgm:spPr/>
    </dgm:pt>
    <dgm:pt modelId="{BDCDCC48-D3AD-4DFC-B5D8-D0F6DF145D1B}" type="pres">
      <dgm:prSet presAssocID="{7E16801E-1BD7-48E1-98B3-9638EC04C87F}" presName="node" presStyleLbl="node1" presStyleIdx="0" presStyleCnt="4">
        <dgm:presLayoutVars>
          <dgm:bulletEnabled val="1"/>
        </dgm:presLayoutVars>
      </dgm:prSet>
      <dgm:spPr/>
    </dgm:pt>
    <dgm:pt modelId="{31A0E1F1-3182-418B-B8A1-D132A6A14D6E}" type="pres">
      <dgm:prSet presAssocID="{FA7A6F59-E5BA-4ACD-8FC5-BE08A375D94A}" presName="sibTrans" presStyleLbl="sibTrans2D1" presStyleIdx="0" presStyleCnt="3"/>
      <dgm:spPr/>
    </dgm:pt>
    <dgm:pt modelId="{2C07F09A-1C09-43F7-A3A1-23D1ED495318}" type="pres">
      <dgm:prSet presAssocID="{FA7A6F59-E5BA-4ACD-8FC5-BE08A375D94A}" presName="connectorText" presStyleLbl="sibTrans2D1" presStyleIdx="0" presStyleCnt="3"/>
      <dgm:spPr/>
    </dgm:pt>
    <dgm:pt modelId="{F44649C7-2A0E-4471-9CA3-83938280F353}" type="pres">
      <dgm:prSet presAssocID="{4340A982-9F62-4CD0-A14B-0BA81078FF01}" presName="node" presStyleLbl="node1" presStyleIdx="1" presStyleCnt="4">
        <dgm:presLayoutVars>
          <dgm:bulletEnabled val="1"/>
        </dgm:presLayoutVars>
      </dgm:prSet>
      <dgm:spPr/>
    </dgm:pt>
    <dgm:pt modelId="{E72509B1-F29A-45C0-BC9F-2361C14786B6}" type="pres">
      <dgm:prSet presAssocID="{1586BD31-4F8E-4E52-9A70-9882A503D8D5}" presName="sibTrans" presStyleLbl="sibTrans2D1" presStyleIdx="1" presStyleCnt="3"/>
      <dgm:spPr/>
    </dgm:pt>
    <dgm:pt modelId="{4091DF52-8DF6-4327-AC42-246E36D5C8EA}" type="pres">
      <dgm:prSet presAssocID="{1586BD31-4F8E-4E52-9A70-9882A503D8D5}" presName="connectorText" presStyleLbl="sibTrans2D1" presStyleIdx="1" presStyleCnt="3"/>
      <dgm:spPr/>
    </dgm:pt>
    <dgm:pt modelId="{BA459C3E-14B4-41C6-8AF3-BB145FAA9EED}" type="pres">
      <dgm:prSet presAssocID="{9FEE5C49-3415-4917-B4FF-4DB627FA1B11}" presName="node" presStyleLbl="node1" presStyleIdx="2" presStyleCnt="4">
        <dgm:presLayoutVars>
          <dgm:bulletEnabled val="1"/>
        </dgm:presLayoutVars>
      </dgm:prSet>
      <dgm:spPr/>
    </dgm:pt>
    <dgm:pt modelId="{DA41E936-24FB-4263-9CA1-21EA3CB4D661}" type="pres">
      <dgm:prSet presAssocID="{8DF4781B-BCBE-433D-B3F6-ABA9396D72F0}" presName="sibTrans" presStyleLbl="sibTrans2D1" presStyleIdx="2" presStyleCnt="3"/>
      <dgm:spPr/>
    </dgm:pt>
    <dgm:pt modelId="{0FF045F1-80B3-4E2C-A03E-6B02649A3F48}" type="pres">
      <dgm:prSet presAssocID="{8DF4781B-BCBE-433D-B3F6-ABA9396D72F0}" presName="connectorText" presStyleLbl="sibTrans2D1" presStyleIdx="2" presStyleCnt="3"/>
      <dgm:spPr/>
    </dgm:pt>
    <dgm:pt modelId="{FF04803B-5AFE-412C-B20C-EC1D33F9260E}" type="pres">
      <dgm:prSet presAssocID="{B183466C-A51E-44CD-A3F7-9A238B3E6C5D}" presName="node" presStyleLbl="node1" presStyleIdx="3" presStyleCnt="4">
        <dgm:presLayoutVars>
          <dgm:bulletEnabled val="1"/>
        </dgm:presLayoutVars>
      </dgm:prSet>
      <dgm:spPr/>
    </dgm:pt>
  </dgm:ptLst>
  <dgm:cxnLst>
    <dgm:cxn modelId="{51F86A10-710B-4D75-AA86-A9F1EC1F05A4}" type="presOf" srcId="{8DF4781B-BCBE-433D-B3F6-ABA9396D72F0}" destId="{DA41E936-24FB-4263-9CA1-21EA3CB4D661}" srcOrd="0" destOrd="0" presId="urn:microsoft.com/office/officeart/2005/8/layout/process1"/>
    <dgm:cxn modelId="{2164BE19-463D-418C-A134-61B58753C2A4}" type="presOf" srcId="{7E16801E-1BD7-48E1-98B3-9638EC04C87F}" destId="{BDCDCC48-D3AD-4DFC-B5D8-D0F6DF145D1B}" srcOrd="0" destOrd="0" presId="urn:microsoft.com/office/officeart/2005/8/layout/process1"/>
    <dgm:cxn modelId="{526A9723-CEFD-413B-BE61-E6BBDDCBD9CD}" type="presOf" srcId="{B183466C-A51E-44CD-A3F7-9A238B3E6C5D}" destId="{FF04803B-5AFE-412C-B20C-EC1D33F9260E}" srcOrd="0" destOrd="0" presId="urn:microsoft.com/office/officeart/2005/8/layout/process1"/>
    <dgm:cxn modelId="{7151A12F-CCC3-46CE-B47B-1BA3ED2347F2}" srcId="{77446E42-6258-4C22-AE75-AB0DBDB549E2}" destId="{7E16801E-1BD7-48E1-98B3-9638EC04C87F}" srcOrd="0" destOrd="0" parTransId="{447C7F85-6073-4D04-87E1-B831A9C4C668}" sibTransId="{FA7A6F59-E5BA-4ACD-8FC5-BE08A375D94A}"/>
    <dgm:cxn modelId="{080F8661-CA55-4332-95F4-727F45FA20F6}" type="presOf" srcId="{4340A982-9F62-4CD0-A14B-0BA81078FF01}" destId="{F44649C7-2A0E-4471-9CA3-83938280F353}" srcOrd="0" destOrd="0" presId="urn:microsoft.com/office/officeart/2005/8/layout/process1"/>
    <dgm:cxn modelId="{2D2DB077-EF7E-43B6-AC8E-13B2AD05CE4A}" type="presOf" srcId="{1586BD31-4F8E-4E52-9A70-9882A503D8D5}" destId="{E72509B1-F29A-45C0-BC9F-2361C14786B6}" srcOrd="0" destOrd="0" presId="urn:microsoft.com/office/officeart/2005/8/layout/process1"/>
    <dgm:cxn modelId="{14630E7E-1FF1-4610-8BA9-CEEBF80DA21C}" type="presOf" srcId="{1586BD31-4F8E-4E52-9A70-9882A503D8D5}" destId="{4091DF52-8DF6-4327-AC42-246E36D5C8EA}" srcOrd="1" destOrd="0" presId="urn:microsoft.com/office/officeart/2005/8/layout/process1"/>
    <dgm:cxn modelId="{C9DB2697-0B42-4D45-AA46-FBDF2F82138D}" srcId="{77446E42-6258-4C22-AE75-AB0DBDB549E2}" destId="{4340A982-9F62-4CD0-A14B-0BA81078FF01}" srcOrd="1" destOrd="0" parTransId="{5CB3E8D7-5381-4163-BBBB-E5648D6926F6}" sibTransId="{1586BD31-4F8E-4E52-9A70-9882A503D8D5}"/>
    <dgm:cxn modelId="{620D14BD-7ECD-4659-A74F-C3C96597BFE6}" type="presOf" srcId="{9FEE5C49-3415-4917-B4FF-4DB627FA1B11}" destId="{BA459C3E-14B4-41C6-8AF3-BB145FAA9EED}" srcOrd="0" destOrd="0" presId="urn:microsoft.com/office/officeart/2005/8/layout/process1"/>
    <dgm:cxn modelId="{573FA4C4-8673-4464-AE71-2D9ECE8C2448}" type="presOf" srcId="{FA7A6F59-E5BA-4ACD-8FC5-BE08A375D94A}" destId="{2C07F09A-1C09-43F7-A3A1-23D1ED495318}" srcOrd="1" destOrd="0" presId="urn:microsoft.com/office/officeart/2005/8/layout/process1"/>
    <dgm:cxn modelId="{DACA89E0-2FEF-4AA5-A7E8-4DC54CD5237F}" srcId="{77446E42-6258-4C22-AE75-AB0DBDB549E2}" destId="{9FEE5C49-3415-4917-B4FF-4DB627FA1B11}" srcOrd="2" destOrd="0" parTransId="{938A74F5-D05A-40C3-9C8A-99F73AC55570}" sibTransId="{8DF4781B-BCBE-433D-B3F6-ABA9396D72F0}"/>
    <dgm:cxn modelId="{D43AF0F2-6559-457F-BCEF-C5A3C41D2C17}" type="presOf" srcId="{77446E42-6258-4C22-AE75-AB0DBDB549E2}" destId="{C53D11EC-CBA2-4499-9D44-D12A2FED4D8F}" srcOrd="0" destOrd="0" presId="urn:microsoft.com/office/officeart/2005/8/layout/process1"/>
    <dgm:cxn modelId="{7F42BAF3-7CF5-4586-8AC3-0C56F7F8BA6D}" srcId="{77446E42-6258-4C22-AE75-AB0DBDB549E2}" destId="{B183466C-A51E-44CD-A3F7-9A238B3E6C5D}" srcOrd="3" destOrd="0" parTransId="{57B56B2F-4956-43A6-A0EB-3F2E3C0BBE00}" sibTransId="{AF9C5A7C-D4A0-41A5-942E-5809A6589821}"/>
    <dgm:cxn modelId="{498F5BFE-4649-47E5-95EC-4897DC414C44}" type="presOf" srcId="{FA7A6F59-E5BA-4ACD-8FC5-BE08A375D94A}" destId="{31A0E1F1-3182-418B-B8A1-D132A6A14D6E}" srcOrd="0" destOrd="0" presId="urn:microsoft.com/office/officeart/2005/8/layout/process1"/>
    <dgm:cxn modelId="{C75B62FE-12E2-4B21-8D43-6CDD99534C4D}" type="presOf" srcId="{8DF4781B-BCBE-433D-B3F6-ABA9396D72F0}" destId="{0FF045F1-80B3-4E2C-A03E-6B02649A3F48}" srcOrd="1" destOrd="0" presId="urn:microsoft.com/office/officeart/2005/8/layout/process1"/>
    <dgm:cxn modelId="{E5A37A9C-0D4D-4D7C-9534-F19AD08D49A0}" type="presParOf" srcId="{C53D11EC-CBA2-4499-9D44-D12A2FED4D8F}" destId="{BDCDCC48-D3AD-4DFC-B5D8-D0F6DF145D1B}" srcOrd="0" destOrd="0" presId="urn:microsoft.com/office/officeart/2005/8/layout/process1"/>
    <dgm:cxn modelId="{86267E64-9444-4F9F-A72B-D84C94A80DCB}" type="presParOf" srcId="{C53D11EC-CBA2-4499-9D44-D12A2FED4D8F}" destId="{31A0E1F1-3182-418B-B8A1-D132A6A14D6E}" srcOrd="1" destOrd="0" presId="urn:microsoft.com/office/officeart/2005/8/layout/process1"/>
    <dgm:cxn modelId="{19BC2754-7C59-4A2E-92BC-6DECC384F70F}" type="presParOf" srcId="{31A0E1F1-3182-418B-B8A1-D132A6A14D6E}" destId="{2C07F09A-1C09-43F7-A3A1-23D1ED495318}" srcOrd="0" destOrd="0" presId="urn:microsoft.com/office/officeart/2005/8/layout/process1"/>
    <dgm:cxn modelId="{4421DBD2-AFE1-4B15-ABEA-B2DD87A7E1F8}" type="presParOf" srcId="{C53D11EC-CBA2-4499-9D44-D12A2FED4D8F}" destId="{F44649C7-2A0E-4471-9CA3-83938280F353}" srcOrd="2" destOrd="0" presId="urn:microsoft.com/office/officeart/2005/8/layout/process1"/>
    <dgm:cxn modelId="{BA2E4828-FEEB-40B4-95B1-A8940F88AB63}" type="presParOf" srcId="{C53D11EC-CBA2-4499-9D44-D12A2FED4D8F}" destId="{E72509B1-F29A-45C0-BC9F-2361C14786B6}" srcOrd="3" destOrd="0" presId="urn:microsoft.com/office/officeart/2005/8/layout/process1"/>
    <dgm:cxn modelId="{910AA23D-4DD5-4E21-8692-BC639665AF11}" type="presParOf" srcId="{E72509B1-F29A-45C0-BC9F-2361C14786B6}" destId="{4091DF52-8DF6-4327-AC42-246E36D5C8EA}" srcOrd="0" destOrd="0" presId="urn:microsoft.com/office/officeart/2005/8/layout/process1"/>
    <dgm:cxn modelId="{663CF20B-8AAD-419C-AC11-582DEA2873BF}" type="presParOf" srcId="{C53D11EC-CBA2-4499-9D44-D12A2FED4D8F}" destId="{BA459C3E-14B4-41C6-8AF3-BB145FAA9EED}" srcOrd="4" destOrd="0" presId="urn:microsoft.com/office/officeart/2005/8/layout/process1"/>
    <dgm:cxn modelId="{157B4145-C0AA-422C-B1B9-C0417FE45ABC}" type="presParOf" srcId="{C53D11EC-CBA2-4499-9D44-D12A2FED4D8F}" destId="{DA41E936-24FB-4263-9CA1-21EA3CB4D661}" srcOrd="5" destOrd="0" presId="urn:microsoft.com/office/officeart/2005/8/layout/process1"/>
    <dgm:cxn modelId="{6B35CD49-611F-456F-9367-F7DD2348556A}" type="presParOf" srcId="{DA41E936-24FB-4263-9CA1-21EA3CB4D661}" destId="{0FF045F1-80B3-4E2C-A03E-6B02649A3F48}" srcOrd="0" destOrd="0" presId="urn:microsoft.com/office/officeart/2005/8/layout/process1"/>
    <dgm:cxn modelId="{1F6646FF-7006-49BC-9DD6-9FB4913D67A7}" type="presParOf" srcId="{C53D11EC-CBA2-4499-9D44-D12A2FED4D8F}" destId="{FF04803B-5AFE-412C-B20C-EC1D33F9260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446E42-6258-4C22-AE75-AB0DBDB549E2}" type="doc">
      <dgm:prSet loTypeId="urn:microsoft.com/office/officeart/2005/8/layout/process1" loCatId="process" qsTypeId="urn:microsoft.com/office/officeart/2005/8/quickstyle/simple1" qsCatId="simple" csTypeId="urn:microsoft.com/office/officeart/2005/8/colors/accent1_2" csCatId="accent1" phldr="1"/>
      <dgm:spPr/>
    </dgm:pt>
    <dgm:pt modelId="{7E16801E-1BD7-48E1-98B3-9638EC04C87F}">
      <dgm:prSet phldrT="[Text]"/>
      <dgm:spPr/>
      <dgm:t>
        <a:bodyPr/>
        <a:lstStyle/>
        <a:p>
          <a:r>
            <a:rPr lang="en-US" dirty="0"/>
            <a:t>Student enrolls</a:t>
          </a:r>
        </a:p>
      </dgm:t>
    </dgm:pt>
    <dgm:pt modelId="{447C7F85-6073-4D04-87E1-B831A9C4C668}" type="parTrans" cxnId="{7151A12F-CCC3-46CE-B47B-1BA3ED2347F2}">
      <dgm:prSet/>
      <dgm:spPr/>
      <dgm:t>
        <a:bodyPr/>
        <a:lstStyle/>
        <a:p>
          <a:endParaRPr lang="en-US"/>
        </a:p>
      </dgm:t>
    </dgm:pt>
    <dgm:pt modelId="{FA7A6F59-E5BA-4ACD-8FC5-BE08A375D94A}" type="sibTrans" cxnId="{7151A12F-CCC3-46CE-B47B-1BA3ED2347F2}">
      <dgm:prSet/>
      <dgm:spPr/>
      <dgm:t>
        <a:bodyPr/>
        <a:lstStyle/>
        <a:p>
          <a:endParaRPr lang="en-US" dirty="0"/>
        </a:p>
      </dgm:t>
    </dgm:pt>
    <dgm:pt modelId="{4340A982-9F62-4CD0-A14B-0BA81078FF01}">
      <dgm:prSet phldrT="[Text]"/>
      <dgm:spPr/>
      <dgm:t>
        <a:bodyPr/>
        <a:lstStyle/>
        <a:p>
          <a:r>
            <a:rPr lang="en-US" dirty="0"/>
            <a:t>System generates and issues bill</a:t>
          </a:r>
        </a:p>
      </dgm:t>
    </dgm:pt>
    <dgm:pt modelId="{5CB3E8D7-5381-4163-BBBB-E5648D6926F6}" type="parTrans" cxnId="{C9DB2697-0B42-4D45-AA46-FBDF2F82138D}">
      <dgm:prSet/>
      <dgm:spPr/>
      <dgm:t>
        <a:bodyPr/>
        <a:lstStyle/>
        <a:p>
          <a:endParaRPr lang="en-US"/>
        </a:p>
      </dgm:t>
    </dgm:pt>
    <dgm:pt modelId="{1586BD31-4F8E-4E52-9A70-9882A503D8D5}" type="sibTrans" cxnId="{C9DB2697-0B42-4D45-AA46-FBDF2F82138D}">
      <dgm:prSet/>
      <dgm:spPr/>
      <dgm:t>
        <a:bodyPr/>
        <a:lstStyle/>
        <a:p>
          <a:endParaRPr lang="en-US" dirty="0"/>
        </a:p>
      </dgm:t>
    </dgm:pt>
    <dgm:pt modelId="{9FEE5C49-3415-4917-B4FF-4DB627FA1B11}">
      <dgm:prSet phldrT="[Text]"/>
      <dgm:spPr/>
      <dgm:t>
        <a:bodyPr/>
        <a:lstStyle/>
        <a:p>
          <a:r>
            <a:rPr lang="en-US" dirty="0"/>
            <a:t>Student pays bill</a:t>
          </a:r>
        </a:p>
      </dgm:t>
    </dgm:pt>
    <dgm:pt modelId="{938A74F5-D05A-40C3-9C8A-99F73AC55570}" type="parTrans" cxnId="{DACA89E0-2FEF-4AA5-A7E8-4DC54CD5237F}">
      <dgm:prSet/>
      <dgm:spPr/>
      <dgm:t>
        <a:bodyPr/>
        <a:lstStyle/>
        <a:p>
          <a:endParaRPr lang="en-US"/>
        </a:p>
      </dgm:t>
    </dgm:pt>
    <dgm:pt modelId="{8DF4781B-BCBE-433D-B3F6-ABA9396D72F0}" type="sibTrans" cxnId="{DACA89E0-2FEF-4AA5-A7E8-4DC54CD5237F}">
      <dgm:prSet/>
      <dgm:spPr/>
      <dgm:t>
        <a:bodyPr/>
        <a:lstStyle/>
        <a:p>
          <a:endParaRPr lang="en-US" dirty="0"/>
        </a:p>
      </dgm:t>
    </dgm:pt>
    <dgm:pt modelId="{B183466C-A51E-44CD-A3F7-9A238B3E6C5D}">
      <dgm:prSet phldrT="[Text]"/>
      <dgm:spPr/>
      <dgm:t>
        <a:bodyPr/>
        <a:lstStyle/>
        <a:p>
          <a:r>
            <a:rPr lang="en-US" dirty="0"/>
            <a:t>System applies payment to student’s account</a:t>
          </a:r>
        </a:p>
      </dgm:t>
    </dgm:pt>
    <dgm:pt modelId="{57B56B2F-4956-43A6-A0EB-3F2E3C0BBE00}" type="parTrans" cxnId="{7F42BAF3-7CF5-4586-8AC3-0C56F7F8BA6D}">
      <dgm:prSet/>
      <dgm:spPr/>
      <dgm:t>
        <a:bodyPr/>
        <a:lstStyle/>
        <a:p>
          <a:endParaRPr lang="en-US"/>
        </a:p>
      </dgm:t>
    </dgm:pt>
    <dgm:pt modelId="{AF9C5A7C-D4A0-41A5-942E-5809A6589821}" type="sibTrans" cxnId="{7F42BAF3-7CF5-4586-8AC3-0C56F7F8BA6D}">
      <dgm:prSet/>
      <dgm:spPr/>
      <dgm:t>
        <a:bodyPr/>
        <a:lstStyle/>
        <a:p>
          <a:endParaRPr lang="en-US"/>
        </a:p>
      </dgm:t>
    </dgm:pt>
    <dgm:pt modelId="{C53D11EC-CBA2-4499-9D44-D12A2FED4D8F}" type="pres">
      <dgm:prSet presAssocID="{77446E42-6258-4C22-AE75-AB0DBDB549E2}" presName="Name0" presStyleCnt="0">
        <dgm:presLayoutVars>
          <dgm:dir/>
          <dgm:resizeHandles val="exact"/>
        </dgm:presLayoutVars>
      </dgm:prSet>
      <dgm:spPr/>
    </dgm:pt>
    <dgm:pt modelId="{BDCDCC48-D3AD-4DFC-B5D8-D0F6DF145D1B}" type="pres">
      <dgm:prSet presAssocID="{7E16801E-1BD7-48E1-98B3-9638EC04C87F}" presName="node" presStyleLbl="node1" presStyleIdx="0" presStyleCnt="4">
        <dgm:presLayoutVars>
          <dgm:bulletEnabled val="1"/>
        </dgm:presLayoutVars>
      </dgm:prSet>
      <dgm:spPr/>
    </dgm:pt>
    <dgm:pt modelId="{31A0E1F1-3182-418B-B8A1-D132A6A14D6E}" type="pres">
      <dgm:prSet presAssocID="{FA7A6F59-E5BA-4ACD-8FC5-BE08A375D94A}" presName="sibTrans" presStyleLbl="sibTrans2D1" presStyleIdx="0" presStyleCnt="3"/>
      <dgm:spPr/>
    </dgm:pt>
    <dgm:pt modelId="{2C07F09A-1C09-43F7-A3A1-23D1ED495318}" type="pres">
      <dgm:prSet presAssocID="{FA7A6F59-E5BA-4ACD-8FC5-BE08A375D94A}" presName="connectorText" presStyleLbl="sibTrans2D1" presStyleIdx="0" presStyleCnt="3"/>
      <dgm:spPr/>
    </dgm:pt>
    <dgm:pt modelId="{F44649C7-2A0E-4471-9CA3-83938280F353}" type="pres">
      <dgm:prSet presAssocID="{4340A982-9F62-4CD0-A14B-0BA81078FF01}" presName="node" presStyleLbl="node1" presStyleIdx="1" presStyleCnt="4">
        <dgm:presLayoutVars>
          <dgm:bulletEnabled val="1"/>
        </dgm:presLayoutVars>
      </dgm:prSet>
      <dgm:spPr/>
    </dgm:pt>
    <dgm:pt modelId="{E72509B1-F29A-45C0-BC9F-2361C14786B6}" type="pres">
      <dgm:prSet presAssocID="{1586BD31-4F8E-4E52-9A70-9882A503D8D5}" presName="sibTrans" presStyleLbl="sibTrans2D1" presStyleIdx="1" presStyleCnt="3"/>
      <dgm:spPr/>
    </dgm:pt>
    <dgm:pt modelId="{4091DF52-8DF6-4327-AC42-246E36D5C8EA}" type="pres">
      <dgm:prSet presAssocID="{1586BD31-4F8E-4E52-9A70-9882A503D8D5}" presName="connectorText" presStyleLbl="sibTrans2D1" presStyleIdx="1" presStyleCnt="3"/>
      <dgm:spPr/>
    </dgm:pt>
    <dgm:pt modelId="{BA459C3E-14B4-41C6-8AF3-BB145FAA9EED}" type="pres">
      <dgm:prSet presAssocID="{9FEE5C49-3415-4917-B4FF-4DB627FA1B11}" presName="node" presStyleLbl="node1" presStyleIdx="2" presStyleCnt="4">
        <dgm:presLayoutVars>
          <dgm:bulletEnabled val="1"/>
        </dgm:presLayoutVars>
      </dgm:prSet>
      <dgm:spPr/>
    </dgm:pt>
    <dgm:pt modelId="{DA41E936-24FB-4263-9CA1-21EA3CB4D661}" type="pres">
      <dgm:prSet presAssocID="{8DF4781B-BCBE-433D-B3F6-ABA9396D72F0}" presName="sibTrans" presStyleLbl="sibTrans2D1" presStyleIdx="2" presStyleCnt="3"/>
      <dgm:spPr/>
    </dgm:pt>
    <dgm:pt modelId="{0FF045F1-80B3-4E2C-A03E-6B02649A3F48}" type="pres">
      <dgm:prSet presAssocID="{8DF4781B-BCBE-433D-B3F6-ABA9396D72F0}" presName="connectorText" presStyleLbl="sibTrans2D1" presStyleIdx="2" presStyleCnt="3"/>
      <dgm:spPr/>
    </dgm:pt>
    <dgm:pt modelId="{FF04803B-5AFE-412C-B20C-EC1D33F9260E}" type="pres">
      <dgm:prSet presAssocID="{B183466C-A51E-44CD-A3F7-9A238B3E6C5D}" presName="node" presStyleLbl="node1" presStyleIdx="3" presStyleCnt="4">
        <dgm:presLayoutVars>
          <dgm:bulletEnabled val="1"/>
        </dgm:presLayoutVars>
      </dgm:prSet>
      <dgm:spPr/>
    </dgm:pt>
  </dgm:ptLst>
  <dgm:cxnLst>
    <dgm:cxn modelId="{51F86A10-710B-4D75-AA86-A9F1EC1F05A4}" type="presOf" srcId="{8DF4781B-BCBE-433D-B3F6-ABA9396D72F0}" destId="{DA41E936-24FB-4263-9CA1-21EA3CB4D661}" srcOrd="0" destOrd="0" presId="urn:microsoft.com/office/officeart/2005/8/layout/process1"/>
    <dgm:cxn modelId="{2164BE19-463D-418C-A134-61B58753C2A4}" type="presOf" srcId="{7E16801E-1BD7-48E1-98B3-9638EC04C87F}" destId="{BDCDCC48-D3AD-4DFC-B5D8-D0F6DF145D1B}" srcOrd="0" destOrd="0" presId="urn:microsoft.com/office/officeart/2005/8/layout/process1"/>
    <dgm:cxn modelId="{526A9723-CEFD-413B-BE61-E6BBDDCBD9CD}" type="presOf" srcId="{B183466C-A51E-44CD-A3F7-9A238B3E6C5D}" destId="{FF04803B-5AFE-412C-B20C-EC1D33F9260E}" srcOrd="0" destOrd="0" presId="urn:microsoft.com/office/officeart/2005/8/layout/process1"/>
    <dgm:cxn modelId="{7151A12F-CCC3-46CE-B47B-1BA3ED2347F2}" srcId="{77446E42-6258-4C22-AE75-AB0DBDB549E2}" destId="{7E16801E-1BD7-48E1-98B3-9638EC04C87F}" srcOrd="0" destOrd="0" parTransId="{447C7F85-6073-4D04-87E1-B831A9C4C668}" sibTransId="{FA7A6F59-E5BA-4ACD-8FC5-BE08A375D94A}"/>
    <dgm:cxn modelId="{080F8661-CA55-4332-95F4-727F45FA20F6}" type="presOf" srcId="{4340A982-9F62-4CD0-A14B-0BA81078FF01}" destId="{F44649C7-2A0E-4471-9CA3-83938280F353}" srcOrd="0" destOrd="0" presId="urn:microsoft.com/office/officeart/2005/8/layout/process1"/>
    <dgm:cxn modelId="{2D2DB077-EF7E-43B6-AC8E-13B2AD05CE4A}" type="presOf" srcId="{1586BD31-4F8E-4E52-9A70-9882A503D8D5}" destId="{E72509B1-F29A-45C0-BC9F-2361C14786B6}" srcOrd="0" destOrd="0" presId="urn:microsoft.com/office/officeart/2005/8/layout/process1"/>
    <dgm:cxn modelId="{14630E7E-1FF1-4610-8BA9-CEEBF80DA21C}" type="presOf" srcId="{1586BD31-4F8E-4E52-9A70-9882A503D8D5}" destId="{4091DF52-8DF6-4327-AC42-246E36D5C8EA}" srcOrd="1" destOrd="0" presId="urn:microsoft.com/office/officeart/2005/8/layout/process1"/>
    <dgm:cxn modelId="{C9DB2697-0B42-4D45-AA46-FBDF2F82138D}" srcId="{77446E42-6258-4C22-AE75-AB0DBDB549E2}" destId="{4340A982-9F62-4CD0-A14B-0BA81078FF01}" srcOrd="1" destOrd="0" parTransId="{5CB3E8D7-5381-4163-BBBB-E5648D6926F6}" sibTransId="{1586BD31-4F8E-4E52-9A70-9882A503D8D5}"/>
    <dgm:cxn modelId="{620D14BD-7ECD-4659-A74F-C3C96597BFE6}" type="presOf" srcId="{9FEE5C49-3415-4917-B4FF-4DB627FA1B11}" destId="{BA459C3E-14B4-41C6-8AF3-BB145FAA9EED}" srcOrd="0" destOrd="0" presId="urn:microsoft.com/office/officeart/2005/8/layout/process1"/>
    <dgm:cxn modelId="{573FA4C4-8673-4464-AE71-2D9ECE8C2448}" type="presOf" srcId="{FA7A6F59-E5BA-4ACD-8FC5-BE08A375D94A}" destId="{2C07F09A-1C09-43F7-A3A1-23D1ED495318}" srcOrd="1" destOrd="0" presId="urn:microsoft.com/office/officeart/2005/8/layout/process1"/>
    <dgm:cxn modelId="{DACA89E0-2FEF-4AA5-A7E8-4DC54CD5237F}" srcId="{77446E42-6258-4C22-AE75-AB0DBDB549E2}" destId="{9FEE5C49-3415-4917-B4FF-4DB627FA1B11}" srcOrd="2" destOrd="0" parTransId="{938A74F5-D05A-40C3-9C8A-99F73AC55570}" sibTransId="{8DF4781B-BCBE-433D-B3F6-ABA9396D72F0}"/>
    <dgm:cxn modelId="{D43AF0F2-6559-457F-BCEF-C5A3C41D2C17}" type="presOf" srcId="{77446E42-6258-4C22-AE75-AB0DBDB549E2}" destId="{C53D11EC-CBA2-4499-9D44-D12A2FED4D8F}" srcOrd="0" destOrd="0" presId="urn:microsoft.com/office/officeart/2005/8/layout/process1"/>
    <dgm:cxn modelId="{7F42BAF3-7CF5-4586-8AC3-0C56F7F8BA6D}" srcId="{77446E42-6258-4C22-AE75-AB0DBDB549E2}" destId="{B183466C-A51E-44CD-A3F7-9A238B3E6C5D}" srcOrd="3" destOrd="0" parTransId="{57B56B2F-4956-43A6-A0EB-3F2E3C0BBE00}" sibTransId="{AF9C5A7C-D4A0-41A5-942E-5809A6589821}"/>
    <dgm:cxn modelId="{498F5BFE-4649-47E5-95EC-4897DC414C44}" type="presOf" srcId="{FA7A6F59-E5BA-4ACD-8FC5-BE08A375D94A}" destId="{31A0E1F1-3182-418B-B8A1-D132A6A14D6E}" srcOrd="0" destOrd="0" presId="urn:microsoft.com/office/officeart/2005/8/layout/process1"/>
    <dgm:cxn modelId="{C75B62FE-12E2-4B21-8D43-6CDD99534C4D}" type="presOf" srcId="{8DF4781B-BCBE-433D-B3F6-ABA9396D72F0}" destId="{0FF045F1-80B3-4E2C-A03E-6B02649A3F48}" srcOrd="1" destOrd="0" presId="urn:microsoft.com/office/officeart/2005/8/layout/process1"/>
    <dgm:cxn modelId="{E5A37A9C-0D4D-4D7C-9534-F19AD08D49A0}" type="presParOf" srcId="{C53D11EC-CBA2-4499-9D44-D12A2FED4D8F}" destId="{BDCDCC48-D3AD-4DFC-B5D8-D0F6DF145D1B}" srcOrd="0" destOrd="0" presId="urn:microsoft.com/office/officeart/2005/8/layout/process1"/>
    <dgm:cxn modelId="{86267E64-9444-4F9F-A72B-D84C94A80DCB}" type="presParOf" srcId="{C53D11EC-CBA2-4499-9D44-D12A2FED4D8F}" destId="{31A0E1F1-3182-418B-B8A1-D132A6A14D6E}" srcOrd="1" destOrd="0" presId="urn:microsoft.com/office/officeart/2005/8/layout/process1"/>
    <dgm:cxn modelId="{19BC2754-7C59-4A2E-92BC-6DECC384F70F}" type="presParOf" srcId="{31A0E1F1-3182-418B-B8A1-D132A6A14D6E}" destId="{2C07F09A-1C09-43F7-A3A1-23D1ED495318}" srcOrd="0" destOrd="0" presId="urn:microsoft.com/office/officeart/2005/8/layout/process1"/>
    <dgm:cxn modelId="{4421DBD2-AFE1-4B15-ABEA-B2DD87A7E1F8}" type="presParOf" srcId="{C53D11EC-CBA2-4499-9D44-D12A2FED4D8F}" destId="{F44649C7-2A0E-4471-9CA3-83938280F353}" srcOrd="2" destOrd="0" presId="urn:microsoft.com/office/officeart/2005/8/layout/process1"/>
    <dgm:cxn modelId="{BA2E4828-FEEB-40B4-95B1-A8940F88AB63}" type="presParOf" srcId="{C53D11EC-CBA2-4499-9D44-D12A2FED4D8F}" destId="{E72509B1-F29A-45C0-BC9F-2361C14786B6}" srcOrd="3" destOrd="0" presId="urn:microsoft.com/office/officeart/2005/8/layout/process1"/>
    <dgm:cxn modelId="{910AA23D-4DD5-4E21-8692-BC639665AF11}" type="presParOf" srcId="{E72509B1-F29A-45C0-BC9F-2361C14786B6}" destId="{4091DF52-8DF6-4327-AC42-246E36D5C8EA}" srcOrd="0" destOrd="0" presId="urn:microsoft.com/office/officeart/2005/8/layout/process1"/>
    <dgm:cxn modelId="{663CF20B-8AAD-419C-AC11-582DEA2873BF}" type="presParOf" srcId="{C53D11EC-CBA2-4499-9D44-D12A2FED4D8F}" destId="{BA459C3E-14B4-41C6-8AF3-BB145FAA9EED}" srcOrd="4" destOrd="0" presId="urn:microsoft.com/office/officeart/2005/8/layout/process1"/>
    <dgm:cxn modelId="{157B4145-C0AA-422C-B1B9-C0417FE45ABC}" type="presParOf" srcId="{C53D11EC-CBA2-4499-9D44-D12A2FED4D8F}" destId="{DA41E936-24FB-4263-9CA1-21EA3CB4D661}" srcOrd="5" destOrd="0" presId="urn:microsoft.com/office/officeart/2005/8/layout/process1"/>
    <dgm:cxn modelId="{6B35CD49-611F-456F-9367-F7DD2348556A}" type="presParOf" srcId="{DA41E936-24FB-4263-9CA1-21EA3CB4D661}" destId="{0FF045F1-80B3-4E2C-A03E-6B02649A3F48}" srcOrd="0" destOrd="0" presId="urn:microsoft.com/office/officeart/2005/8/layout/process1"/>
    <dgm:cxn modelId="{1F6646FF-7006-49BC-9DD6-9FB4913D67A7}" type="presParOf" srcId="{C53D11EC-CBA2-4499-9D44-D12A2FED4D8F}" destId="{FF04803B-5AFE-412C-B20C-EC1D33F9260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DCC48-D3AD-4DFC-B5D8-D0F6DF145D1B}">
      <dsp:nvSpPr>
        <dsp:cNvPr id="0" name=""/>
        <dsp:cNvSpPr/>
      </dsp:nvSpPr>
      <dsp:spPr>
        <a:xfrm>
          <a:off x="4857" y="990862"/>
          <a:ext cx="2123866" cy="127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Student enrolls</a:t>
          </a:r>
        </a:p>
      </dsp:txBody>
      <dsp:txXfrm>
        <a:off x="42181" y="1028186"/>
        <a:ext cx="2049218" cy="1199672"/>
      </dsp:txXfrm>
    </dsp:sp>
    <dsp:sp modelId="{31A0E1F1-3182-418B-B8A1-D132A6A14D6E}">
      <dsp:nvSpPr>
        <dsp:cNvPr id="0" name=""/>
        <dsp:cNvSpPr/>
      </dsp:nvSpPr>
      <dsp:spPr>
        <a:xfrm>
          <a:off x="2341111" y="1364663"/>
          <a:ext cx="450259" cy="52671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p>
      </dsp:txBody>
      <dsp:txXfrm>
        <a:off x="2341111" y="1470007"/>
        <a:ext cx="315181" cy="316030"/>
      </dsp:txXfrm>
    </dsp:sp>
    <dsp:sp modelId="{F44649C7-2A0E-4471-9CA3-83938280F353}">
      <dsp:nvSpPr>
        <dsp:cNvPr id="0" name=""/>
        <dsp:cNvSpPr/>
      </dsp:nvSpPr>
      <dsp:spPr>
        <a:xfrm>
          <a:off x="2978271" y="990862"/>
          <a:ext cx="2123866" cy="127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System generates and issues bill</a:t>
          </a:r>
        </a:p>
      </dsp:txBody>
      <dsp:txXfrm>
        <a:off x="3015595" y="1028186"/>
        <a:ext cx="2049218" cy="1199672"/>
      </dsp:txXfrm>
    </dsp:sp>
    <dsp:sp modelId="{E72509B1-F29A-45C0-BC9F-2361C14786B6}">
      <dsp:nvSpPr>
        <dsp:cNvPr id="0" name=""/>
        <dsp:cNvSpPr/>
      </dsp:nvSpPr>
      <dsp:spPr>
        <a:xfrm>
          <a:off x="5314524" y="1364663"/>
          <a:ext cx="450259" cy="52671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p>
      </dsp:txBody>
      <dsp:txXfrm>
        <a:off x="5314524" y="1470007"/>
        <a:ext cx="315181" cy="316030"/>
      </dsp:txXfrm>
    </dsp:sp>
    <dsp:sp modelId="{BA459C3E-14B4-41C6-8AF3-BB145FAA9EED}">
      <dsp:nvSpPr>
        <dsp:cNvPr id="0" name=""/>
        <dsp:cNvSpPr/>
      </dsp:nvSpPr>
      <dsp:spPr>
        <a:xfrm>
          <a:off x="5951684" y="990862"/>
          <a:ext cx="2123866" cy="127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Student pays bill</a:t>
          </a:r>
        </a:p>
      </dsp:txBody>
      <dsp:txXfrm>
        <a:off x="5989008" y="1028186"/>
        <a:ext cx="2049218" cy="1199672"/>
      </dsp:txXfrm>
    </dsp:sp>
    <dsp:sp modelId="{DA41E936-24FB-4263-9CA1-21EA3CB4D661}">
      <dsp:nvSpPr>
        <dsp:cNvPr id="0" name=""/>
        <dsp:cNvSpPr/>
      </dsp:nvSpPr>
      <dsp:spPr>
        <a:xfrm>
          <a:off x="8287938" y="1364663"/>
          <a:ext cx="450259" cy="52671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p>
      </dsp:txBody>
      <dsp:txXfrm>
        <a:off x="8287938" y="1470007"/>
        <a:ext cx="315181" cy="316030"/>
      </dsp:txXfrm>
    </dsp:sp>
    <dsp:sp modelId="{FF04803B-5AFE-412C-B20C-EC1D33F9260E}">
      <dsp:nvSpPr>
        <dsp:cNvPr id="0" name=""/>
        <dsp:cNvSpPr/>
      </dsp:nvSpPr>
      <dsp:spPr>
        <a:xfrm>
          <a:off x="8925098" y="990862"/>
          <a:ext cx="2123866" cy="127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System applies payment to student’s account</a:t>
          </a:r>
        </a:p>
      </dsp:txBody>
      <dsp:txXfrm>
        <a:off x="8962422" y="1028186"/>
        <a:ext cx="2049218" cy="1199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CC3411-C217-4D10-840E-6398DB060BF5}">
      <dsp:nvSpPr>
        <dsp:cNvPr id="0" name=""/>
        <dsp:cNvSpPr/>
      </dsp:nvSpPr>
      <dsp:spPr>
        <a:xfrm>
          <a:off x="4503742" y="2289668"/>
          <a:ext cx="1583350" cy="158335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Student accounts</a:t>
          </a:r>
        </a:p>
      </dsp:txBody>
      <dsp:txXfrm>
        <a:off x="4735618" y="2521544"/>
        <a:ext cx="1119598" cy="1119598"/>
      </dsp:txXfrm>
    </dsp:sp>
    <dsp:sp modelId="{7D501EAC-2A22-48D7-A8F7-485C7701F9EC}">
      <dsp:nvSpPr>
        <dsp:cNvPr id="0" name=""/>
        <dsp:cNvSpPr/>
      </dsp:nvSpPr>
      <dsp:spPr>
        <a:xfrm rot="10800000">
          <a:off x="2657647" y="2855715"/>
          <a:ext cx="1744559" cy="4512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2FD83A-333E-4771-8D56-0155434BF59A}">
      <dsp:nvSpPr>
        <dsp:cNvPr id="0" name=""/>
        <dsp:cNvSpPr/>
      </dsp:nvSpPr>
      <dsp:spPr>
        <a:xfrm>
          <a:off x="2103474" y="2638005"/>
          <a:ext cx="1108345" cy="8866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Financial aid</a:t>
          </a:r>
        </a:p>
      </dsp:txBody>
      <dsp:txXfrm>
        <a:off x="2129444" y="2663975"/>
        <a:ext cx="1056405" cy="834736"/>
      </dsp:txXfrm>
    </dsp:sp>
    <dsp:sp modelId="{68543C95-AB6C-4279-9FA0-D16928DFB997}">
      <dsp:nvSpPr>
        <dsp:cNvPr id="0" name=""/>
        <dsp:cNvSpPr/>
      </dsp:nvSpPr>
      <dsp:spPr>
        <a:xfrm rot="12600000">
          <a:off x="2894178" y="1972970"/>
          <a:ext cx="1744559" cy="4512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F11670-2D19-4A7C-8DC5-B19492505A55}">
      <dsp:nvSpPr>
        <dsp:cNvPr id="0" name=""/>
        <dsp:cNvSpPr/>
      </dsp:nvSpPr>
      <dsp:spPr>
        <a:xfrm>
          <a:off x="2456869" y="1319120"/>
          <a:ext cx="1108345" cy="8866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Housing</a:t>
          </a:r>
        </a:p>
      </dsp:txBody>
      <dsp:txXfrm>
        <a:off x="2482839" y="1345090"/>
        <a:ext cx="1056405" cy="834736"/>
      </dsp:txXfrm>
    </dsp:sp>
    <dsp:sp modelId="{E417813B-2736-4E91-9EF9-DAE437738647}">
      <dsp:nvSpPr>
        <dsp:cNvPr id="0" name=""/>
        <dsp:cNvSpPr/>
      </dsp:nvSpPr>
      <dsp:spPr>
        <a:xfrm rot="14400000">
          <a:off x="3540392" y="1326756"/>
          <a:ext cx="1744559" cy="4512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B8E539-BD34-46F8-938C-89961EA4E945}">
      <dsp:nvSpPr>
        <dsp:cNvPr id="0" name=""/>
        <dsp:cNvSpPr/>
      </dsp:nvSpPr>
      <dsp:spPr>
        <a:xfrm>
          <a:off x="3422359" y="353629"/>
          <a:ext cx="1108345" cy="8866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Dining</a:t>
          </a:r>
        </a:p>
      </dsp:txBody>
      <dsp:txXfrm>
        <a:off x="3448329" y="379599"/>
        <a:ext cx="1056405" cy="834736"/>
      </dsp:txXfrm>
    </dsp:sp>
    <dsp:sp modelId="{968AF989-B12B-49AA-B50B-864C9861A233}">
      <dsp:nvSpPr>
        <dsp:cNvPr id="0" name=""/>
        <dsp:cNvSpPr/>
      </dsp:nvSpPr>
      <dsp:spPr>
        <a:xfrm rot="16200000">
          <a:off x="4423137" y="1090225"/>
          <a:ext cx="1744559" cy="4512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9512D15-E441-49F2-BC19-0E7C5208D7AE}">
      <dsp:nvSpPr>
        <dsp:cNvPr id="0" name=""/>
        <dsp:cNvSpPr/>
      </dsp:nvSpPr>
      <dsp:spPr>
        <a:xfrm>
          <a:off x="4741244" y="235"/>
          <a:ext cx="1108345" cy="8866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Registrar</a:t>
          </a:r>
        </a:p>
      </dsp:txBody>
      <dsp:txXfrm>
        <a:off x="4767214" y="26205"/>
        <a:ext cx="1056405" cy="834736"/>
      </dsp:txXfrm>
    </dsp:sp>
    <dsp:sp modelId="{BDFCCF05-B64C-47B7-BD21-65BA231580BC}">
      <dsp:nvSpPr>
        <dsp:cNvPr id="0" name=""/>
        <dsp:cNvSpPr/>
      </dsp:nvSpPr>
      <dsp:spPr>
        <a:xfrm rot="18000000">
          <a:off x="5305882" y="1326756"/>
          <a:ext cx="1744559" cy="4512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23FA128-BEC7-4D60-8596-E55AA86673D9}">
      <dsp:nvSpPr>
        <dsp:cNvPr id="0" name=""/>
        <dsp:cNvSpPr/>
      </dsp:nvSpPr>
      <dsp:spPr>
        <a:xfrm>
          <a:off x="6060129" y="353629"/>
          <a:ext cx="1108345" cy="8866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Admissions</a:t>
          </a:r>
        </a:p>
      </dsp:txBody>
      <dsp:txXfrm>
        <a:off x="6086099" y="379599"/>
        <a:ext cx="1056405" cy="834736"/>
      </dsp:txXfrm>
    </dsp:sp>
    <dsp:sp modelId="{E9A62EE8-789A-4D65-A775-3DDC49432672}">
      <dsp:nvSpPr>
        <dsp:cNvPr id="0" name=""/>
        <dsp:cNvSpPr/>
      </dsp:nvSpPr>
      <dsp:spPr>
        <a:xfrm rot="19800000">
          <a:off x="5952097" y="1972970"/>
          <a:ext cx="1744559" cy="4512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89287C-4DB4-418C-ABA0-644861110ED2}">
      <dsp:nvSpPr>
        <dsp:cNvPr id="0" name=""/>
        <dsp:cNvSpPr/>
      </dsp:nvSpPr>
      <dsp:spPr>
        <a:xfrm>
          <a:off x="7025620" y="1319120"/>
          <a:ext cx="1108345" cy="8866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Academic units</a:t>
          </a:r>
        </a:p>
      </dsp:txBody>
      <dsp:txXfrm>
        <a:off x="7051590" y="1345090"/>
        <a:ext cx="1056405" cy="834736"/>
      </dsp:txXfrm>
    </dsp:sp>
    <dsp:sp modelId="{7D383AC4-C451-4053-BDDE-06BC444D7832}">
      <dsp:nvSpPr>
        <dsp:cNvPr id="0" name=""/>
        <dsp:cNvSpPr/>
      </dsp:nvSpPr>
      <dsp:spPr>
        <a:xfrm>
          <a:off x="6188627" y="2855715"/>
          <a:ext cx="1744559" cy="4512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65CFFA-82DB-4B43-A989-0AFEA63E4302}">
      <dsp:nvSpPr>
        <dsp:cNvPr id="0" name=""/>
        <dsp:cNvSpPr/>
      </dsp:nvSpPr>
      <dsp:spPr>
        <a:xfrm>
          <a:off x="7379014" y="2638005"/>
          <a:ext cx="1108345" cy="8866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Finance and budget</a:t>
          </a:r>
        </a:p>
      </dsp:txBody>
      <dsp:txXfrm>
        <a:off x="7404984" y="2663975"/>
        <a:ext cx="1056405" cy="8347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DCC48-D3AD-4DFC-B5D8-D0F6DF145D1B}">
      <dsp:nvSpPr>
        <dsp:cNvPr id="0" name=""/>
        <dsp:cNvSpPr/>
      </dsp:nvSpPr>
      <dsp:spPr>
        <a:xfrm>
          <a:off x="4435"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enrolls</a:t>
          </a:r>
        </a:p>
      </dsp:txBody>
      <dsp:txXfrm>
        <a:off x="37658" y="33223"/>
        <a:ext cx="1872833" cy="1067874"/>
      </dsp:txXfrm>
    </dsp:sp>
    <dsp:sp modelId="{31A0E1F1-3182-418B-B8A1-D132A6A14D6E}">
      <dsp:nvSpPr>
        <dsp:cNvPr id="0" name=""/>
        <dsp:cNvSpPr/>
      </dsp:nvSpPr>
      <dsp:spPr>
        <a:xfrm>
          <a:off x="2137642"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137642" y="422877"/>
        <a:ext cx="287789" cy="288565"/>
      </dsp:txXfrm>
    </dsp:sp>
    <dsp:sp modelId="{F44649C7-2A0E-4471-9CA3-83938280F353}">
      <dsp:nvSpPr>
        <dsp:cNvPr id="0" name=""/>
        <dsp:cNvSpPr/>
      </dsp:nvSpPr>
      <dsp:spPr>
        <a:xfrm>
          <a:off x="2719426"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System generates and issues bill</a:t>
          </a:r>
        </a:p>
      </dsp:txBody>
      <dsp:txXfrm>
        <a:off x="2752649" y="33223"/>
        <a:ext cx="1872833" cy="1067874"/>
      </dsp:txXfrm>
    </dsp:sp>
    <dsp:sp modelId="{E72509B1-F29A-45C0-BC9F-2361C14786B6}">
      <dsp:nvSpPr>
        <dsp:cNvPr id="0" name=""/>
        <dsp:cNvSpPr/>
      </dsp:nvSpPr>
      <dsp:spPr>
        <a:xfrm>
          <a:off x="4852634"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4852634" y="422877"/>
        <a:ext cx="287789" cy="288565"/>
      </dsp:txXfrm>
    </dsp:sp>
    <dsp:sp modelId="{BA459C3E-14B4-41C6-8AF3-BB145FAA9EED}">
      <dsp:nvSpPr>
        <dsp:cNvPr id="0" name=""/>
        <dsp:cNvSpPr/>
      </dsp:nvSpPr>
      <dsp:spPr>
        <a:xfrm>
          <a:off x="5434417"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pays bill</a:t>
          </a:r>
        </a:p>
      </dsp:txBody>
      <dsp:txXfrm>
        <a:off x="5467640" y="33223"/>
        <a:ext cx="1872833" cy="1067874"/>
      </dsp:txXfrm>
    </dsp:sp>
    <dsp:sp modelId="{DA41E936-24FB-4263-9CA1-21EA3CB4D661}">
      <dsp:nvSpPr>
        <dsp:cNvPr id="0" name=""/>
        <dsp:cNvSpPr/>
      </dsp:nvSpPr>
      <dsp:spPr>
        <a:xfrm>
          <a:off x="7567625"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7567625" y="422877"/>
        <a:ext cx="287789" cy="288565"/>
      </dsp:txXfrm>
    </dsp:sp>
    <dsp:sp modelId="{FF04803B-5AFE-412C-B20C-EC1D33F9260E}">
      <dsp:nvSpPr>
        <dsp:cNvPr id="0" name=""/>
        <dsp:cNvSpPr/>
      </dsp:nvSpPr>
      <dsp:spPr>
        <a:xfrm>
          <a:off x="8149409"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System applies payment to student’s account</a:t>
          </a:r>
        </a:p>
      </dsp:txBody>
      <dsp:txXfrm>
        <a:off x="8182632" y="33223"/>
        <a:ext cx="1872833" cy="10678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DCC48-D3AD-4DFC-B5D8-D0F6DF145D1B}">
      <dsp:nvSpPr>
        <dsp:cNvPr id="0" name=""/>
        <dsp:cNvSpPr/>
      </dsp:nvSpPr>
      <dsp:spPr>
        <a:xfrm>
          <a:off x="4435"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enrolls</a:t>
          </a:r>
        </a:p>
      </dsp:txBody>
      <dsp:txXfrm>
        <a:off x="37658" y="33223"/>
        <a:ext cx="1872833" cy="1067874"/>
      </dsp:txXfrm>
    </dsp:sp>
    <dsp:sp modelId="{31A0E1F1-3182-418B-B8A1-D132A6A14D6E}">
      <dsp:nvSpPr>
        <dsp:cNvPr id="0" name=""/>
        <dsp:cNvSpPr/>
      </dsp:nvSpPr>
      <dsp:spPr>
        <a:xfrm>
          <a:off x="2137642"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137642" y="422877"/>
        <a:ext cx="287789" cy="288565"/>
      </dsp:txXfrm>
    </dsp:sp>
    <dsp:sp modelId="{F44649C7-2A0E-4471-9CA3-83938280F353}">
      <dsp:nvSpPr>
        <dsp:cNvPr id="0" name=""/>
        <dsp:cNvSpPr/>
      </dsp:nvSpPr>
      <dsp:spPr>
        <a:xfrm>
          <a:off x="2719426"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System generates and issues bill</a:t>
          </a:r>
        </a:p>
      </dsp:txBody>
      <dsp:txXfrm>
        <a:off x="2752649" y="33223"/>
        <a:ext cx="1872833" cy="1067874"/>
      </dsp:txXfrm>
    </dsp:sp>
    <dsp:sp modelId="{E72509B1-F29A-45C0-BC9F-2361C14786B6}">
      <dsp:nvSpPr>
        <dsp:cNvPr id="0" name=""/>
        <dsp:cNvSpPr/>
      </dsp:nvSpPr>
      <dsp:spPr>
        <a:xfrm>
          <a:off x="4852634"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4852634" y="422877"/>
        <a:ext cx="287789" cy="288565"/>
      </dsp:txXfrm>
    </dsp:sp>
    <dsp:sp modelId="{BA459C3E-14B4-41C6-8AF3-BB145FAA9EED}">
      <dsp:nvSpPr>
        <dsp:cNvPr id="0" name=""/>
        <dsp:cNvSpPr/>
      </dsp:nvSpPr>
      <dsp:spPr>
        <a:xfrm>
          <a:off x="5434417"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pays bill</a:t>
          </a:r>
        </a:p>
      </dsp:txBody>
      <dsp:txXfrm>
        <a:off x="5467640" y="33223"/>
        <a:ext cx="1872833" cy="1067874"/>
      </dsp:txXfrm>
    </dsp:sp>
    <dsp:sp modelId="{DA41E936-24FB-4263-9CA1-21EA3CB4D661}">
      <dsp:nvSpPr>
        <dsp:cNvPr id="0" name=""/>
        <dsp:cNvSpPr/>
      </dsp:nvSpPr>
      <dsp:spPr>
        <a:xfrm>
          <a:off x="7567625"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7567625" y="422877"/>
        <a:ext cx="287789" cy="288565"/>
      </dsp:txXfrm>
    </dsp:sp>
    <dsp:sp modelId="{FF04803B-5AFE-412C-B20C-EC1D33F9260E}">
      <dsp:nvSpPr>
        <dsp:cNvPr id="0" name=""/>
        <dsp:cNvSpPr/>
      </dsp:nvSpPr>
      <dsp:spPr>
        <a:xfrm>
          <a:off x="8149409"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System applies payment to student’s account</a:t>
          </a:r>
        </a:p>
      </dsp:txBody>
      <dsp:txXfrm>
        <a:off x="8182632" y="33223"/>
        <a:ext cx="1872833" cy="10678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DCC48-D3AD-4DFC-B5D8-D0F6DF145D1B}">
      <dsp:nvSpPr>
        <dsp:cNvPr id="0" name=""/>
        <dsp:cNvSpPr/>
      </dsp:nvSpPr>
      <dsp:spPr>
        <a:xfrm>
          <a:off x="4435"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enrolls</a:t>
          </a:r>
        </a:p>
      </dsp:txBody>
      <dsp:txXfrm>
        <a:off x="37658" y="33223"/>
        <a:ext cx="1872833" cy="1067874"/>
      </dsp:txXfrm>
    </dsp:sp>
    <dsp:sp modelId="{31A0E1F1-3182-418B-B8A1-D132A6A14D6E}">
      <dsp:nvSpPr>
        <dsp:cNvPr id="0" name=""/>
        <dsp:cNvSpPr/>
      </dsp:nvSpPr>
      <dsp:spPr>
        <a:xfrm>
          <a:off x="2137642"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137642" y="422877"/>
        <a:ext cx="287789" cy="288565"/>
      </dsp:txXfrm>
    </dsp:sp>
    <dsp:sp modelId="{F44649C7-2A0E-4471-9CA3-83938280F353}">
      <dsp:nvSpPr>
        <dsp:cNvPr id="0" name=""/>
        <dsp:cNvSpPr/>
      </dsp:nvSpPr>
      <dsp:spPr>
        <a:xfrm>
          <a:off x="2719426"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System generates and issues bill</a:t>
          </a:r>
        </a:p>
      </dsp:txBody>
      <dsp:txXfrm>
        <a:off x="2752649" y="33223"/>
        <a:ext cx="1872833" cy="1067874"/>
      </dsp:txXfrm>
    </dsp:sp>
    <dsp:sp modelId="{E72509B1-F29A-45C0-BC9F-2361C14786B6}">
      <dsp:nvSpPr>
        <dsp:cNvPr id="0" name=""/>
        <dsp:cNvSpPr/>
      </dsp:nvSpPr>
      <dsp:spPr>
        <a:xfrm>
          <a:off x="4852634"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4852634" y="422877"/>
        <a:ext cx="287789" cy="288565"/>
      </dsp:txXfrm>
    </dsp:sp>
    <dsp:sp modelId="{BA459C3E-14B4-41C6-8AF3-BB145FAA9EED}">
      <dsp:nvSpPr>
        <dsp:cNvPr id="0" name=""/>
        <dsp:cNvSpPr/>
      </dsp:nvSpPr>
      <dsp:spPr>
        <a:xfrm>
          <a:off x="5434417"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pays bill</a:t>
          </a:r>
        </a:p>
      </dsp:txBody>
      <dsp:txXfrm>
        <a:off x="5467640" y="33223"/>
        <a:ext cx="1872833" cy="1067874"/>
      </dsp:txXfrm>
    </dsp:sp>
    <dsp:sp modelId="{DA41E936-24FB-4263-9CA1-21EA3CB4D661}">
      <dsp:nvSpPr>
        <dsp:cNvPr id="0" name=""/>
        <dsp:cNvSpPr/>
      </dsp:nvSpPr>
      <dsp:spPr>
        <a:xfrm>
          <a:off x="7567625"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7567625" y="422877"/>
        <a:ext cx="287789" cy="288565"/>
      </dsp:txXfrm>
    </dsp:sp>
    <dsp:sp modelId="{FF04803B-5AFE-412C-B20C-EC1D33F9260E}">
      <dsp:nvSpPr>
        <dsp:cNvPr id="0" name=""/>
        <dsp:cNvSpPr/>
      </dsp:nvSpPr>
      <dsp:spPr>
        <a:xfrm>
          <a:off x="8149409"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System applies payment to student’s account</a:t>
          </a:r>
        </a:p>
      </dsp:txBody>
      <dsp:txXfrm>
        <a:off x="8182632" y="33223"/>
        <a:ext cx="1872833" cy="10678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DCC48-D3AD-4DFC-B5D8-D0F6DF145D1B}">
      <dsp:nvSpPr>
        <dsp:cNvPr id="0" name=""/>
        <dsp:cNvSpPr/>
      </dsp:nvSpPr>
      <dsp:spPr>
        <a:xfrm>
          <a:off x="4435"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enrolls</a:t>
          </a:r>
        </a:p>
      </dsp:txBody>
      <dsp:txXfrm>
        <a:off x="37658" y="33223"/>
        <a:ext cx="1872833" cy="1067874"/>
      </dsp:txXfrm>
    </dsp:sp>
    <dsp:sp modelId="{31A0E1F1-3182-418B-B8A1-D132A6A14D6E}">
      <dsp:nvSpPr>
        <dsp:cNvPr id="0" name=""/>
        <dsp:cNvSpPr/>
      </dsp:nvSpPr>
      <dsp:spPr>
        <a:xfrm>
          <a:off x="2137642"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137642" y="422877"/>
        <a:ext cx="287789" cy="288565"/>
      </dsp:txXfrm>
    </dsp:sp>
    <dsp:sp modelId="{F44649C7-2A0E-4471-9CA3-83938280F353}">
      <dsp:nvSpPr>
        <dsp:cNvPr id="0" name=""/>
        <dsp:cNvSpPr/>
      </dsp:nvSpPr>
      <dsp:spPr>
        <a:xfrm>
          <a:off x="2719426"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System generates and issues bill</a:t>
          </a:r>
        </a:p>
      </dsp:txBody>
      <dsp:txXfrm>
        <a:off x="2752649" y="33223"/>
        <a:ext cx="1872833" cy="1067874"/>
      </dsp:txXfrm>
    </dsp:sp>
    <dsp:sp modelId="{E72509B1-F29A-45C0-BC9F-2361C14786B6}">
      <dsp:nvSpPr>
        <dsp:cNvPr id="0" name=""/>
        <dsp:cNvSpPr/>
      </dsp:nvSpPr>
      <dsp:spPr>
        <a:xfrm>
          <a:off x="4852634"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4852634" y="422877"/>
        <a:ext cx="287789" cy="288565"/>
      </dsp:txXfrm>
    </dsp:sp>
    <dsp:sp modelId="{BA459C3E-14B4-41C6-8AF3-BB145FAA9EED}">
      <dsp:nvSpPr>
        <dsp:cNvPr id="0" name=""/>
        <dsp:cNvSpPr/>
      </dsp:nvSpPr>
      <dsp:spPr>
        <a:xfrm>
          <a:off x="5434417"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pays bill</a:t>
          </a:r>
        </a:p>
      </dsp:txBody>
      <dsp:txXfrm>
        <a:off x="5467640" y="33223"/>
        <a:ext cx="1872833" cy="1067874"/>
      </dsp:txXfrm>
    </dsp:sp>
    <dsp:sp modelId="{DA41E936-24FB-4263-9CA1-21EA3CB4D661}">
      <dsp:nvSpPr>
        <dsp:cNvPr id="0" name=""/>
        <dsp:cNvSpPr/>
      </dsp:nvSpPr>
      <dsp:spPr>
        <a:xfrm>
          <a:off x="7567625" y="326689"/>
          <a:ext cx="411127" cy="4809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7567625" y="422877"/>
        <a:ext cx="287789" cy="288565"/>
      </dsp:txXfrm>
    </dsp:sp>
    <dsp:sp modelId="{FF04803B-5AFE-412C-B20C-EC1D33F9260E}">
      <dsp:nvSpPr>
        <dsp:cNvPr id="0" name=""/>
        <dsp:cNvSpPr/>
      </dsp:nvSpPr>
      <dsp:spPr>
        <a:xfrm>
          <a:off x="8149409" y="0"/>
          <a:ext cx="1939279" cy="11343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System applies payment to student’s account</a:t>
          </a:r>
        </a:p>
      </dsp:txBody>
      <dsp:txXfrm>
        <a:off x="8182632" y="33223"/>
        <a:ext cx="1872833" cy="10678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48931-DD5D-4402-A27F-A79AE54D607D}" type="datetimeFigureOut">
              <a:rPr lang="en-US" smtClean="0"/>
              <a:t>3/7/2025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477BBA-AB08-4EFC-8786-F731AB7D4A57}" type="slidenum">
              <a:rPr lang="en-US" smtClean="0"/>
              <a:t>‹#›</a:t>
            </a:fld>
            <a:endParaRPr lang="en-US" dirty="0"/>
          </a:p>
        </p:txBody>
      </p:sp>
    </p:spTree>
    <p:extLst>
      <p:ext uri="{BB962C8B-B14F-4D97-AF65-F5344CB8AC3E}">
        <p14:creationId xmlns:p14="http://schemas.microsoft.com/office/powerpoint/2010/main" val="3245243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Duplicated slide with objectives numbered</a:t>
            </a:r>
          </a:p>
        </p:txBody>
      </p:sp>
      <p:sp>
        <p:nvSpPr>
          <p:cNvPr id="4" name="Slide Number Placeholder 3"/>
          <p:cNvSpPr>
            <a:spLocks noGrp="1"/>
          </p:cNvSpPr>
          <p:nvPr>
            <p:ph type="sldNum" sz="quarter" idx="5"/>
          </p:nvPr>
        </p:nvSpPr>
        <p:spPr/>
        <p:txBody>
          <a:bodyPr/>
          <a:lstStyle/>
          <a:p>
            <a:fld id="{EC477BBA-AB08-4EFC-8786-F731AB7D4A57}" type="slidenum">
              <a:rPr lang="en-US" smtClean="0"/>
              <a:t>21</a:t>
            </a:fld>
            <a:endParaRPr lang="en-US" dirty="0"/>
          </a:p>
        </p:txBody>
      </p:sp>
    </p:spTree>
    <p:extLst>
      <p:ext uri="{BB962C8B-B14F-4D97-AF65-F5344CB8AC3E}">
        <p14:creationId xmlns:p14="http://schemas.microsoft.com/office/powerpoint/2010/main" val="3647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B8ABE-63E3-CE96-F195-F42327B62D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6D227D-9856-73BC-484B-2C94334AA9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E64A43-ABE4-F370-7395-6C7218FFA31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91DAA7B-5C1A-64ED-DA33-4A4FC9BC9787}"/>
              </a:ext>
            </a:extLst>
          </p:cNvPr>
          <p:cNvSpPr>
            <a:spLocks noGrp="1"/>
          </p:cNvSpPr>
          <p:nvPr>
            <p:ph type="sldNum" sz="quarter" idx="5"/>
          </p:nvPr>
        </p:nvSpPr>
        <p:spPr/>
        <p:txBody>
          <a:bodyPr/>
          <a:lstStyle/>
          <a:p>
            <a:fld id="{EC477BBA-AB08-4EFC-8786-F731AB7D4A57}" type="slidenum">
              <a:rPr lang="en-US" smtClean="0"/>
              <a:t>30</a:t>
            </a:fld>
            <a:endParaRPr lang="en-US" dirty="0"/>
          </a:p>
        </p:txBody>
      </p:sp>
    </p:spTree>
    <p:extLst>
      <p:ext uri="{BB962C8B-B14F-4D97-AF65-F5344CB8AC3E}">
        <p14:creationId xmlns:p14="http://schemas.microsoft.com/office/powerpoint/2010/main" val="2065056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3EC958-BDAD-1E31-470D-5B6490E899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650531-4857-D3C7-7394-EFCBA67D04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0F9EF4-3795-237B-14A5-CF13D06EE15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D28D5BF-5CAC-75B3-C2DA-EDC96DCEEBA9}"/>
              </a:ext>
            </a:extLst>
          </p:cNvPr>
          <p:cNvSpPr>
            <a:spLocks noGrp="1"/>
          </p:cNvSpPr>
          <p:nvPr>
            <p:ph type="sldNum" sz="quarter" idx="5"/>
          </p:nvPr>
        </p:nvSpPr>
        <p:spPr/>
        <p:txBody>
          <a:bodyPr/>
          <a:lstStyle/>
          <a:p>
            <a:fld id="{EC477BBA-AB08-4EFC-8786-F731AB7D4A57}" type="slidenum">
              <a:rPr lang="en-US" smtClean="0"/>
              <a:t>31</a:t>
            </a:fld>
            <a:endParaRPr lang="en-US" dirty="0"/>
          </a:p>
        </p:txBody>
      </p:sp>
    </p:spTree>
    <p:extLst>
      <p:ext uri="{BB962C8B-B14F-4D97-AF65-F5344CB8AC3E}">
        <p14:creationId xmlns:p14="http://schemas.microsoft.com/office/powerpoint/2010/main" val="3046781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085BC-D30A-E4BB-1FDD-8F873B5485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35148B-4999-8759-87AB-4C5F8B00B1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06A4FF-62B3-2B3E-CB21-6668DAE6552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6C1A5A9-7468-7CCF-FCF9-9DF3EBF16815}"/>
              </a:ext>
            </a:extLst>
          </p:cNvPr>
          <p:cNvSpPr>
            <a:spLocks noGrp="1"/>
          </p:cNvSpPr>
          <p:nvPr>
            <p:ph type="sldNum" sz="quarter" idx="5"/>
          </p:nvPr>
        </p:nvSpPr>
        <p:spPr/>
        <p:txBody>
          <a:bodyPr/>
          <a:lstStyle/>
          <a:p>
            <a:fld id="{EC477BBA-AB08-4EFC-8786-F731AB7D4A57}" type="slidenum">
              <a:rPr lang="en-US" smtClean="0"/>
              <a:t>32</a:t>
            </a:fld>
            <a:endParaRPr lang="en-US" dirty="0"/>
          </a:p>
        </p:txBody>
      </p:sp>
    </p:spTree>
    <p:extLst>
      <p:ext uri="{BB962C8B-B14F-4D97-AF65-F5344CB8AC3E}">
        <p14:creationId xmlns:p14="http://schemas.microsoft.com/office/powerpoint/2010/main" val="2681439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4D7764-1CF0-0C1C-F110-C48A9EA796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B114F3-91B9-CDA6-5351-B98FAB49F7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482A01-073F-2E9E-996D-3D054B9217B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5D9843E-EFCC-BAB8-9BD3-BA1D795811CE}"/>
              </a:ext>
            </a:extLst>
          </p:cNvPr>
          <p:cNvSpPr>
            <a:spLocks noGrp="1"/>
          </p:cNvSpPr>
          <p:nvPr>
            <p:ph type="sldNum" sz="quarter" idx="5"/>
          </p:nvPr>
        </p:nvSpPr>
        <p:spPr/>
        <p:txBody>
          <a:bodyPr/>
          <a:lstStyle/>
          <a:p>
            <a:fld id="{EC477BBA-AB08-4EFC-8786-F731AB7D4A57}" type="slidenum">
              <a:rPr lang="en-US" smtClean="0"/>
              <a:t>33</a:t>
            </a:fld>
            <a:endParaRPr lang="en-US" dirty="0"/>
          </a:p>
        </p:txBody>
      </p:sp>
    </p:spTree>
    <p:extLst>
      <p:ext uri="{BB962C8B-B14F-4D97-AF65-F5344CB8AC3E}">
        <p14:creationId xmlns:p14="http://schemas.microsoft.com/office/powerpoint/2010/main" val="10978413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37E0E-B011-32AE-8E77-104B45F559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2F0F3B-ADFF-8FA7-9A7C-DD5FB09420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89C63D-1564-E21D-A601-F68782AFB9D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C379F2C-95A6-2AD7-6611-E77F44769CA4}"/>
              </a:ext>
            </a:extLst>
          </p:cNvPr>
          <p:cNvSpPr>
            <a:spLocks noGrp="1"/>
          </p:cNvSpPr>
          <p:nvPr>
            <p:ph type="sldNum" sz="quarter" idx="5"/>
          </p:nvPr>
        </p:nvSpPr>
        <p:spPr/>
        <p:txBody>
          <a:bodyPr/>
          <a:lstStyle/>
          <a:p>
            <a:fld id="{EC477BBA-AB08-4EFC-8786-F731AB7D4A57}" type="slidenum">
              <a:rPr lang="en-US" smtClean="0"/>
              <a:t>34</a:t>
            </a:fld>
            <a:endParaRPr lang="en-US" dirty="0"/>
          </a:p>
        </p:txBody>
      </p:sp>
    </p:spTree>
    <p:extLst>
      <p:ext uri="{BB962C8B-B14F-4D97-AF65-F5344CB8AC3E}">
        <p14:creationId xmlns:p14="http://schemas.microsoft.com/office/powerpoint/2010/main" val="2254979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3857C-9322-61FC-D3BF-38F94F1AA2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75EF92-E4C4-6D08-4123-103B13EE22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A5C590-DE21-2754-1524-6BA53E06E4B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C122F33-A822-6B26-CE7D-FE771BEEEA9D}"/>
              </a:ext>
            </a:extLst>
          </p:cNvPr>
          <p:cNvSpPr>
            <a:spLocks noGrp="1"/>
          </p:cNvSpPr>
          <p:nvPr>
            <p:ph type="sldNum" sz="quarter" idx="5"/>
          </p:nvPr>
        </p:nvSpPr>
        <p:spPr/>
        <p:txBody>
          <a:bodyPr/>
          <a:lstStyle/>
          <a:p>
            <a:fld id="{EC477BBA-AB08-4EFC-8786-F731AB7D4A57}" type="slidenum">
              <a:rPr lang="en-US" smtClean="0"/>
              <a:t>35</a:t>
            </a:fld>
            <a:endParaRPr lang="en-US" dirty="0"/>
          </a:p>
        </p:txBody>
      </p:sp>
    </p:spTree>
    <p:extLst>
      <p:ext uri="{BB962C8B-B14F-4D97-AF65-F5344CB8AC3E}">
        <p14:creationId xmlns:p14="http://schemas.microsoft.com/office/powerpoint/2010/main" val="3948459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6BA2E-A7BD-8A5E-2C48-EF5CB1A325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AC4D42-D05E-3723-3552-C724FB57F6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CFC6E8-7475-D1C1-7883-B0311A71447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635F85F-83D5-BE74-31B6-728466FEDEBE}"/>
              </a:ext>
            </a:extLst>
          </p:cNvPr>
          <p:cNvSpPr>
            <a:spLocks noGrp="1"/>
          </p:cNvSpPr>
          <p:nvPr>
            <p:ph type="sldNum" sz="quarter" idx="5"/>
          </p:nvPr>
        </p:nvSpPr>
        <p:spPr/>
        <p:txBody>
          <a:bodyPr/>
          <a:lstStyle/>
          <a:p>
            <a:fld id="{EC477BBA-AB08-4EFC-8786-F731AB7D4A57}" type="slidenum">
              <a:rPr lang="en-US" smtClean="0"/>
              <a:t>36</a:t>
            </a:fld>
            <a:endParaRPr lang="en-US" dirty="0"/>
          </a:p>
        </p:txBody>
      </p:sp>
    </p:spTree>
    <p:extLst>
      <p:ext uri="{BB962C8B-B14F-4D97-AF65-F5344CB8AC3E}">
        <p14:creationId xmlns:p14="http://schemas.microsoft.com/office/powerpoint/2010/main" val="3468101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C3B5A-04EF-2A87-F5FF-52179035E8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1E2307-1940-96AB-9FFF-8674DC4921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704B76-090D-5B38-9AB4-0D4F0530BDD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21274C-EB75-C4D2-9001-7D4BB0B3B77A}"/>
              </a:ext>
            </a:extLst>
          </p:cNvPr>
          <p:cNvSpPr>
            <a:spLocks noGrp="1"/>
          </p:cNvSpPr>
          <p:nvPr>
            <p:ph type="sldNum" sz="quarter" idx="5"/>
          </p:nvPr>
        </p:nvSpPr>
        <p:spPr/>
        <p:txBody>
          <a:bodyPr/>
          <a:lstStyle/>
          <a:p>
            <a:fld id="{EC477BBA-AB08-4EFC-8786-F731AB7D4A57}" type="slidenum">
              <a:rPr lang="en-US" smtClean="0"/>
              <a:t>37</a:t>
            </a:fld>
            <a:endParaRPr lang="en-US" dirty="0"/>
          </a:p>
        </p:txBody>
      </p:sp>
    </p:spTree>
    <p:extLst>
      <p:ext uri="{BB962C8B-B14F-4D97-AF65-F5344CB8AC3E}">
        <p14:creationId xmlns:p14="http://schemas.microsoft.com/office/powerpoint/2010/main" val="1876590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14624-D13E-CA3B-F0C9-4206645865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ED6353-36CD-9EA5-C353-80B88D9E27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53A93F-463C-33C2-7B00-DFDB5BAC6FE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C00FBF3-13FF-3CC2-AC27-B097FC9657B7}"/>
              </a:ext>
            </a:extLst>
          </p:cNvPr>
          <p:cNvSpPr>
            <a:spLocks noGrp="1"/>
          </p:cNvSpPr>
          <p:nvPr>
            <p:ph type="sldNum" sz="quarter" idx="5"/>
          </p:nvPr>
        </p:nvSpPr>
        <p:spPr/>
        <p:txBody>
          <a:bodyPr/>
          <a:lstStyle/>
          <a:p>
            <a:fld id="{EC477BBA-AB08-4EFC-8786-F731AB7D4A57}" type="slidenum">
              <a:rPr lang="en-US" smtClean="0"/>
              <a:t>38</a:t>
            </a:fld>
            <a:endParaRPr lang="en-US" dirty="0"/>
          </a:p>
        </p:txBody>
      </p:sp>
    </p:spTree>
    <p:extLst>
      <p:ext uri="{BB962C8B-B14F-4D97-AF65-F5344CB8AC3E}">
        <p14:creationId xmlns:p14="http://schemas.microsoft.com/office/powerpoint/2010/main" val="288974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8E32F-607A-123A-1162-AAFE46CDDA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6C1A0E-CCF4-2912-C857-83F65C79A5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B877D7-EC93-CE89-BB1C-0B65F6C4313D}"/>
              </a:ext>
            </a:extLst>
          </p:cNvPr>
          <p:cNvSpPr>
            <a:spLocks noGrp="1"/>
          </p:cNvSpPr>
          <p:nvPr>
            <p:ph type="body" idx="1"/>
          </p:nvPr>
        </p:nvSpPr>
        <p:spPr/>
        <p:txBody>
          <a:bodyPr/>
          <a:lstStyle/>
          <a:p>
            <a:r>
              <a:rPr lang="en-US" dirty="0"/>
              <a:t>Duplicated slide with objectives numbered</a:t>
            </a:r>
          </a:p>
        </p:txBody>
      </p:sp>
      <p:sp>
        <p:nvSpPr>
          <p:cNvPr id="4" name="Slide Number Placeholder 3">
            <a:extLst>
              <a:ext uri="{FF2B5EF4-FFF2-40B4-BE49-F238E27FC236}">
                <a16:creationId xmlns:a16="http://schemas.microsoft.com/office/drawing/2014/main" id="{395D17B2-47A1-DE68-CF97-ED0FA08BB5C7}"/>
              </a:ext>
            </a:extLst>
          </p:cNvPr>
          <p:cNvSpPr>
            <a:spLocks noGrp="1"/>
          </p:cNvSpPr>
          <p:nvPr>
            <p:ph type="sldNum" sz="quarter" idx="5"/>
          </p:nvPr>
        </p:nvSpPr>
        <p:spPr/>
        <p:txBody>
          <a:bodyPr/>
          <a:lstStyle/>
          <a:p>
            <a:fld id="{EC477BBA-AB08-4EFC-8786-F731AB7D4A57}" type="slidenum">
              <a:rPr lang="en-US" smtClean="0"/>
              <a:t>39</a:t>
            </a:fld>
            <a:endParaRPr lang="en-US" dirty="0"/>
          </a:p>
        </p:txBody>
      </p:sp>
    </p:spTree>
    <p:extLst>
      <p:ext uri="{BB962C8B-B14F-4D97-AF65-F5344CB8AC3E}">
        <p14:creationId xmlns:p14="http://schemas.microsoft.com/office/powerpoint/2010/main" val="3912255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B3B2CB-CC93-BA42-A0C7-911DBFD9ED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49A997-A035-1FA6-5A98-6C5387EB1B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EA018B-4902-1C71-B953-24426F3707CA}"/>
              </a:ext>
            </a:extLst>
          </p:cNvPr>
          <p:cNvSpPr>
            <a:spLocks noGrp="1"/>
          </p:cNvSpPr>
          <p:nvPr>
            <p:ph type="body" idx="1"/>
          </p:nvPr>
        </p:nvSpPr>
        <p:spPr/>
        <p:txBody>
          <a:bodyPr/>
          <a:lstStyle/>
          <a:p>
            <a:r>
              <a:rPr lang="en-US" dirty="0"/>
              <a:t>Duplicated slide with objectives numbered</a:t>
            </a:r>
          </a:p>
        </p:txBody>
      </p:sp>
      <p:sp>
        <p:nvSpPr>
          <p:cNvPr id="4" name="Slide Number Placeholder 3">
            <a:extLst>
              <a:ext uri="{FF2B5EF4-FFF2-40B4-BE49-F238E27FC236}">
                <a16:creationId xmlns:a16="http://schemas.microsoft.com/office/drawing/2014/main" id="{E1741C82-7FEE-F9FF-B643-27D38E413F05}"/>
              </a:ext>
            </a:extLst>
          </p:cNvPr>
          <p:cNvSpPr>
            <a:spLocks noGrp="1"/>
          </p:cNvSpPr>
          <p:nvPr>
            <p:ph type="sldNum" sz="quarter" idx="5"/>
          </p:nvPr>
        </p:nvSpPr>
        <p:spPr/>
        <p:txBody>
          <a:bodyPr/>
          <a:lstStyle/>
          <a:p>
            <a:fld id="{EC477BBA-AB08-4EFC-8786-F731AB7D4A57}" type="slidenum">
              <a:rPr lang="en-US" smtClean="0"/>
              <a:t>22</a:t>
            </a:fld>
            <a:endParaRPr lang="en-US" dirty="0"/>
          </a:p>
        </p:txBody>
      </p:sp>
    </p:spTree>
    <p:extLst>
      <p:ext uri="{BB962C8B-B14F-4D97-AF65-F5344CB8AC3E}">
        <p14:creationId xmlns:p14="http://schemas.microsoft.com/office/powerpoint/2010/main" val="29857484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DD6D7-75DE-E5D1-FE25-229A7AB450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26EE40-4A55-D112-B453-1EF5C9F510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E78833-D2B7-FDC3-E357-2CD3CA2F811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3D1C25D-5F2C-C111-B31E-6F87E9D64914}"/>
              </a:ext>
            </a:extLst>
          </p:cNvPr>
          <p:cNvSpPr>
            <a:spLocks noGrp="1"/>
          </p:cNvSpPr>
          <p:nvPr>
            <p:ph type="sldNum" sz="quarter" idx="5"/>
          </p:nvPr>
        </p:nvSpPr>
        <p:spPr/>
        <p:txBody>
          <a:bodyPr/>
          <a:lstStyle/>
          <a:p>
            <a:fld id="{EC477BBA-AB08-4EFC-8786-F731AB7D4A57}" type="slidenum">
              <a:rPr lang="en-US" smtClean="0"/>
              <a:t>40</a:t>
            </a:fld>
            <a:endParaRPr lang="en-US" dirty="0"/>
          </a:p>
        </p:txBody>
      </p:sp>
    </p:spTree>
    <p:extLst>
      <p:ext uri="{BB962C8B-B14F-4D97-AF65-F5344CB8AC3E}">
        <p14:creationId xmlns:p14="http://schemas.microsoft.com/office/powerpoint/2010/main" val="2203562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DD384-04B4-895E-A44A-6001F41D12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F6A3BD-A68E-E067-6BD2-EAAAF8FA49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6A9A60-9167-4C4E-0674-EC0375A220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81B8EA1-77B3-FAD3-7D98-99BEE2CAB4F0}"/>
              </a:ext>
            </a:extLst>
          </p:cNvPr>
          <p:cNvSpPr>
            <a:spLocks noGrp="1"/>
          </p:cNvSpPr>
          <p:nvPr>
            <p:ph type="sldNum" sz="quarter" idx="5"/>
          </p:nvPr>
        </p:nvSpPr>
        <p:spPr/>
        <p:txBody>
          <a:bodyPr/>
          <a:lstStyle/>
          <a:p>
            <a:fld id="{EC477BBA-AB08-4EFC-8786-F731AB7D4A57}" type="slidenum">
              <a:rPr lang="en-US" smtClean="0"/>
              <a:t>23</a:t>
            </a:fld>
            <a:endParaRPr lang="en-US" dirty="0"/>
          </a:p>
        </p:txBody>
      </p:sp>
    </p:spTree>
    <p:extLst>
      <p:ext uri="{BB962C8B-B14F-4D97-AF65-F5344CB8AC3E}">
        <p14:creationId xmlns:p14="http://schemas.microsoft.com/office/powerpoint/2010/main" val="1621496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87C57-5327-EFC2-66EA-DE33B12D60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111CE5-A002-C233-C759-3D43C681EF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F02C2D-00DF-992D-2D0C-BD228694E9B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8950BCE-CC37-19FE-F02D-241778B69957}"/>
              </a:ext>
            </a:extLst>
          </p:cNvPr>
          <p:cNvSpPr>
            <a:spLocks noGrp="1"/>
          </p:cNvSpPr>
          <p:nvPr>
            <p:ph type="sldNum" sz="quarter" idx="5"/>
          </p:nvPr>
        </p:nvSpPr>
        <p:spPr/>
        <p:txBody>
          <a:bodyPr/>
          <a:lstStyle/>
          <a:p>
            <a:fld id="{EC477BBA-AB08-4EFC-8786-F731AB7D4A57}" type="slidenum">
              <a:rPr lang="en-US" smtClean="0"/>
              <a:t>24</a:t>
            </a:fld>
            <a:endParaRPr lang="en-US" dirty="0"/>
          </a:p>
        </p:txBody>
      </p:sp>
    </p:spTree>
    <p:extLst>
      <p:ext uri="{BB962C8B-B14F-4D97-AF65-F5344CB8AC3E}">
        <p14:creationId xmlns:p14="http://schemas.microsoft.com/office/powerpoint/2010/main" val="2739481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7400E-6128-088A-86F1-67A51045B3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A0CB92-2303-999D-2C15-9C198E6CCD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0BFC03-6064-F6A5-F769-779AC82DA2C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EEE411-9536-3874-AF9B-4155A4562594}"/>
              </a:ext>
            </a:extLst>
          </p:cNvPr>
          <p:cNvSpPr>
            <a:spLocks noGrp="1"/>
          </p:cNvSpPr>
          <p:nvPr>
            <p:ph type="sldNum" sz="quarter" idx="5"/>
          </p:nvPr>
        </p:nvSpPr>
        <p:spPr/>
        <p:txBody>
          <a:bodyPr/>
          <a:lstStyle/>
          <a:p>
            <a:fld id="{EC477BBA-AB08-4EFC-8786-F731AB7D4A57}" type="slidenum">
              <a:rPr lang="en-US" smtClean="0"/>
              <a:t>25</a:t>
            </a:fld>
            <a:endParaRPr lang="en-US" dirty="0"/>
          </a:p>
        </p:txBody>
      </p:sp>
    </p:spTree>
    <p:extLst>
      <p:ext uri="{BB962C8B-B14F-4D97-AF65-F5344CB8AC3E}">
        <p14:creationId xmlns:p14="http://schemas.microsoft.com/office/powerpoint/2010/main" val="896191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E93D33-66FD-7CCA-EA02-6D33E3148A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05ADB2-7C7A-EEDD-360B-ABC31076CA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CCB4EF-AE8E-DA9A-0176-E3789874943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CFFA8E0-7544-D573-CB98-7AB82AAF3BD2}"/>
              </a:ext>
            </a:extLst>
          </p:cNvPr>
          <p:cNvSpPr>
            <a:spLocks noGrp="1"/>
          </p:cNvSpPr>
          <p:nvPr>
            <p:ph type="sldNum" sz="quarter" idx="5"/>
          </p:nvPr>
        </p:nvSpPr>
        <p:spPr/>
        <p:txBody>
          <a:bodyPr/>
          <a:lstStyle/>
          <a:p>
            <a:fld id="{EC477BBA-AB08-4EFC-8786-F731AB7D4A57}" type="slidenum">
              <a:rPr lang="en-US" smtClean="0"/>
              <a:t>26</a:t>
            </a:fld>
            <a:endParaRPr lang="en-US" dirty="0"/>
          </a:p>
        </p:txBody>
      </p:sp>
    </p:spTree>
    <p:extLst>
      <p:ext uri="{BB962C8B-B14F-4D97-AF65-F5344CB8AC3E}">
        <p14:creationId xmlns:p14="http://schemas.microsoft.com/office/powerpoint/2010/main" val="1666733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4B08E-238A-7889-951A-C677232FC0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1B1117-7761-2536-38A5-D4872AA48C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94443F-0F48-31F0-802F-4B925963854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D5F6DF5-4A7D-9DC1-6E4A-87D4D0E8D1B4}"/>
              </a:ext>
            </a:extLst>
          </p:cNvPr>
          <p:cNvSpPr>
            <a:spLocks noGrp="1"/>
          </p:cNvSpPr>
          <p:nvPr>
            <p:ph type="sldNum" sz="quarter" idx="5"/>
          </p:nvPr>
        </p:nvSpPr>
        <p:spPr/>
        <p:txBody>
          <a:bodyPr/>
          <a:lstStyle/>
          <a:p>
            <a:fld id="{EC477BBA-AB08-4EFC-8786-F731AB7D4A57}" type="slidenum">
              <a:rPr lang="en-US" smtClean="0"/>
              <a:t>27</a:t>
            </a:fld>
            <a:endParaRPr lang="en-US" dirty="0"/>
          </a:p>
        </p:txBody>
      </p:sp>
    </p:spTree>
    <p:extLst>
      <p:ext uri="{BB962C8B-B14F-4D97-AF65-F5344CB8AC3E}">
        <p14:creationId xmlns:p14="http://schemas.microsoft.com/office/powerpoint/2010/main" val="3132586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D4389-1AB4-4C7D-9963-C6EB76B00B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3A4B7F-CDD9-87E6-A3FA-403A40D3FF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D931C5-3B14-1620-A813-5A81D14C4F5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407CA8F-A889-9F5E-8BA2-A814E5B412FD}"/>
              </a:ext>
            </a:extLst>
          </p:cNvPr>
          <p:cNvSpPr>
            <a:spLocks noGrp="1"/>
          </p:cNvSpPr>
          <p:nvPr>
            <p:ph type="sldNum" sz="quarter" idx="5"/>
          </p:nvPr>
        </p:nvSpPr>
        <p:spPr/>
        <p:txBody>
          <a:bodyPr/>
          <a:lstStyle/>
          <a:p>
            <a:fld id="{EC477BBA-AB08-4EFC-8786-F731AB7D4A57}" type="slidenum">
              <a:rPr lang="en-US" smtClean="0"/>
              <a:t>28</a:t>
            </a:fld>
            <a:endParaRPr lang="en-US" dirty="0"/>
          </a:p>
        </p:txBody>
      </p:sp>
    </p:spTree>
    <p:extLst>
      <p:ext uri="{BB962C8B-B14F-4D97-AF65-F5344CB8AC3E}">
        <p14:creationId xmlns:p14="http://schemas.microsoft.com/office/powerpoint/2010/main" val="878298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FAB65-BAA4-9EE7-7D9A-EB24A0030E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9C8235-2C7A-6B06-4FDC-4184484CAF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D8B97A-CE01-4A34-91B1-1E5577D0C61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5DC1170-E71A-006C-BA1F-0E1EDB95FC50}"/>
              </a:ext>
            </a:extLst>
          </p:cNvPr>
          <p:cNvSpPr>
            <a:spLocks noGrp="1"/>
          </p:cNvSpPr>
          <p:nvPr>
            <p:ph type="sldNum" sz="quarter" idx="5"/>
          </p:nvPr>
        </p:nvSpPr>
        <p:spPr/>
        <p:txBody>
          <a:bodyPr/>
          <a:lstStyle/>
          <a:p>
            <a:fld id="{EC477BBA-AB08-4EFC-8786-F731AB7D4A57}" type="slidenum">
              <a:rPr lang="en-US" smtClean="0"/>
              <a:t>29</a:t>
            </a:fld>
            <a:endParaRPr lang="en-US" dirty="0"/>
          </a:p>
        </p:txBody>
      </p:sp>
    </p:spTree>
    <p:extLst>
      <p:ext uri="{BB962C8B-B14F-4D97-AF65-F5344CB8AC3E}">
        <p14:creationId xmlns:p14="http://schemas.microsoft.com/office/powerpoint/2010/main" val="30634104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0CFFE52-9906-7DF5-B717-ACDB6B3B5E4C}"/>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71207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6BD4A-A9EA-6548-9B59-6516BA935E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34A531-925B-AB4F-A642-F7DE703AA49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F81617-5FE2-034A-B009-E1B3E1F6CABA}"/>
              </a:ext>
            </a:extLst>
          </p:cNvPr>
          <p:cNvSpPr>
            <a:spLocks noGrp="1"/>
          </p:cNvSpPr>
          <p:nvPr>
            <p:ph type="dt" sz="half" idx="10"/>
          </p:nvPr>
        </p:nvSpPr>
        <p:spPr/>
        <p:txBody>
          <a:bodyPr/>
          <a:lstStyle/>
          <a:p>
            <a:fld id="{C42E9816-5679-2B4B-8980-6562FEF6A073}" type="datetimeFigureOut">
              <a:rPr lang="en-US" smtClean="0"/>
              <a:t>3/7/2025</a:t>
            </a:fld>
            <a:endParaRPr lang="en-US" dirty="0"/>
          </a:p>
        </p:txBody>
      </p:sp>
      <p:sp>
        <p:nvSpPr>
          <p:cNvPr id="5" name="Footer Placeholder 4">
            <a:extLst>
              <a:ext uri="{FF2B5EF4-FFF2-40B4-BE49-F238E27FC236}">
                <a16:creationId xmlns:a16="http://schemas.microsoft.com/office/drawing/2014/main" id="{960DC04B-0BC4-FF45-AFF8-448A6D4116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AABB74-ABB7-FE4D-A3EA-0529ABFCED35}"/>
              </a:ext>
            </a:extLst>
          </p:cNvPr>
          <p:cNvSpPr>
            <a:spLocks noGrp="1"/>
          </p:cNvSpPr>
          <p:nvPr>
            <p:ph type="sldNum" sz="quarter" idx="12"/>
          </p:nvPr>
        </p:nvSpPr>
        <p:spPr/>
        <p:txBody>
          <a:bodyPr/>
          <a:lstStyle/>
          <a:p>
            <a:fld id="{25335512-6867-D244-8596-4F5D58D0C1A5}" type="slidenum">
              <a:rPr lang="en-US" smtClean="0"/>
              <a:t>‹#›</a:t>
            </a:fld>
            <a:endParaRPr lang="en-US" dirty="0"/>
          </a:p>
        </p:txBody>
      </p:sp>
    </p:spTree>
    <p:extLst>
      <p:ext uri="{BB962C8B-B14F-4D97-AF65-F5344CB8AC3E}">
        <p14:creationId xmlns:p14="http://schemas.microsoft.com/office/powerpoint/2010/main" val="1211690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609217-F8F2-AE46-8D6A-6585D15F28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2F6D6C-0AB2-AA40-B000-18F02D7B111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F3D104-33E5-4448-BA0F-047777FAC63C}"/>
              </a:ext>
            </a:extLst>
          </p:cNvPr>
          <p:cNvSpPr>
            <a:spLocks noGrp="1"/>
          </p:cNvSpPr>
          <p:nvPr>
            <p:ph type="dt" sz="half" idx="10"/>
          </p:nvPr>
        </p:nvSpPr>
        <p:spPr/>
        <p:txBody>
          <a:bodyPr/>
          <a:lstStyle/>
          <a:p>
            <a:fld id="{C42E9816-5679-2B4B-8980-6562FEF6A073}" type="datetimeFigureOut">
              <a:rPr lang="en-US" smtClean="0"/>
              <a:t>3/7/2025</a:t>
            </a:fld>
            <a:endParaRPr lang="en-US" dirty="0"/>
          </a:p>
        </p:txBody>
      </p:sp>
      <p:sp>
        <p:nvSpPr>
          <p:cNvPr id="5" name="Footer Placeholder 4">
            <a:extLst>
              <a:ext uri="{FF2B5EF4-FFF2-40B4-BE49-F238E27FC236}">
                <a16:creationId xmlns:a16="http://schemas.microsoft.com/office/drawing/2014/main" id="{4863C034-366C-CC4B-84EA-39A8F921A4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58C7D9-5DE6-D046-AC7A-BC6B676F9D95}"/>
              </a:ext>
            </a:extLst>
          </p:cNvPr>
          <p:cNvSpPr>
            <a:spLocks noGrp="1"/>
          </p:cNvSpPr>
          <p:nvPr>
            <p:ph type="sldNum" sz="quarter" idx="12"/>
          </p:nvPr>
        </p:nvSpPr>
        <p:spPr/>
        <p:txBody>
          <a:bodyPr/>
          <a:lstStyle/>
          <a:p>
            <a:fld id="{25335512-6867-D244-8596-4F5D58D0C1A5}" type="slidenum">
              <a:rPr lang="en-US" smtClean="0"/>
              <a:t>‹#›</a:t>
            </a:fld>
            <a:endParaRPr lang="en-US" dirty="0"/>
          </a:p>
        </p:txBody>
      </p:sp>
    </p:spTree>
    <p:extLst>
      <p:ext uri="{BB962C8B-B14F-4D97-AF65-F5344CB8AC3E}">
        <p14:creationId xmlns:p14="http://schemas.microsoft.com/office/powerpoint/2010/main" val="351560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B55AE58-C32B-514E-983F-93CE8B348BD4}"/>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347449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943172D-D7BE-E645-8E1D-8B8EB6002619}"/>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417643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56AD5DA-F8FE-93AD-22C3-AFFA1808845E}"/>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245196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B4F5C-3368-7B41-94A3-7B69B61C2E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A9D012-E979-C248-A39D-9ECF24D4EE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6D3C22-423F-9344-AA54-D27A006BB0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E3E13A-CAF0-6A46-99F3-A9A108D11CB9}"/>
              </a:ext>
            </a:extLst>
          </p:cNvPr>
          <p:cNvSpPr>
            <a:spLocks noGrp="1"/>
          </p:cNvSpPr>
          <p:nvPr>
            <p:ph type="dt" sz="half" idx="10"/>
          </p:nvPr>
        </p:nvSpPr>
        <p:spPr/>
        <p:txBody>
          <a:bodyPr/>
          <a:lstStyle/>
          <a:p>
            <a:fld id="{C42E9816-5679-2B4B-8980-6562FEF6A073}" type="datetimeFigureOut">
              <a:rPr lang="en-US" smtClean="0"/>
              <a:t>3/7/2025</a:t>
            </a:fld>
            <a:endParaRPr lang="en-US" dirty="0"/>
          </a:p>
        </p:txBody>
      </p:sp>
      <p:sp>
        <p:nvSpPr>
          <p:cNvPr id="6" name="Footer Placeholder 5">
            <a:extLst>
              <a:ext uri="{FF2B5EF4-FFF2-40B4-BE49-F238E27FC236}">
                <a16:creationId xmlns:a16="http://schemas.microsoft.com/office/drawing/2014/main" id="{D31ED279-5716-A044-8A62-CA58B307B1E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F1C957E-3B82-E14A-90C1-4B8E77F8ECFA}"/>
              </a:ext>
            </a:extLst>
          </p:cNvPr>
          <p:cNvSpPr>
            <a:spLocks noGrp="1"/>
          </p:cNvSpPr>
          <p:nvPr>
            <p:ph type="sldNum" sz="quarter" idx="12"/>
          </p:nvPr>
        </p:nvSpPr>
        <p:spPr/>
        <p:txBody>
          <a:bodyPr/>
          <a:lstStyle/>
          <a:p>
            <a:fld id="{25335512-6867-D244-8596-4F5D58D0C1A5}" type="slidenum">
              <a:rPr lang="en-US" smtClean="0"/>
              <a:t>‹#›</a:t>
            </a:fld>
            <a:endParaRPr lang="en-US" dirty="0"/>
          </a:p>
        </p:txBody>
      </p:sp>
    </p:spTree>
    <p:extLst>
      <p:ext uri="{BB962C8B-B14F-4D97-AF65-F5344CB8AC3E}">
        <p14:creationId xmlns:p14="http://schemas.microsoft.com/office/powerpoint/2010/main" val="546715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CC31D-E608-D64A-BD88-C52B18A773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3EACAC-3E6E-6E4F-8779-2DF2C64CE1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64A42AC-EB64-EF48-BAC2-452794B8BB4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5F0766-EF70-524D-B3C3-F8F6EA2782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3EC751-E8DF-BB4B-BBB4-834105E6CE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4CA640-1CEA-3A43-B1C3-B0040CED254C}"/>
              </a:ext>
            </a:extLst>
          </p:cNvPr>
          <p:cNvSpPr>
            <a:spLocks noGrp="1"/>
          </p:cNvSpPr>
          <p:nvPr>
            <p:ph type="dt" sz="half" idx="10"/>
          </p:nvPr>
        </p:nvSpPr>
        <p:spPr/>
        <p:txBody>
          <a:bodyPr/>
          <a:lstStyle/>
          <a:p>
            <a:fld id="{C42E9816-5679-2B4B-8980-6562FEF6A073}" type="datetimeFigureOut">
              <a:rPr lang="en-US" smtClean="0"/>
              <a:t>3/7/2025</a:t>
            </a:fld>
            <a:endParaRPr lang="en-US" dirty="0"/>
          </a:p>
        </p:txBody>
      </p:sp>
      <p:sp>
        <p:nvSpPr>
          <p:cNvPr id="8" name="Footer Placeholder 7">
            <a:extLst>
              <a:ext uri="{FF2B5EF4-FFF2-40B4-BE49-F238E27FC236}">
                <a16:creationId xmlns:a16="http://schemas.microsoft.com/office/drawing/2014/main" id="{FCCB52B4-5F8C-834F-ADDD-C86E5D0B227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D1EAFF7-C3D1-0048-9483-C43DD997AB1C}"/>
              </a:ext>
            </a:extLst>
          </p:cNvPr>
          <p:cNvSpPr>
            <a:spLocks noGrp="1"/>
          </p:cNvSpPr>
          <p:nvPr>
            <p:ph type="sldNum" sz="quarter" idx="12"/>
          </p:nvPr>
        </p:nvSpPr>
        <p:spPr/>
        <p:txBody>
          <a:bodyPr/>
          <a:lstStyle/>
          <a:p>
            <a:fld id="{25335512-6867-D244-8596-4F5D58D0C1A5}" type="slidenum">
              <a:rPr lang="en-US" smtClean="0"/>
              <a:t>‹#›</a:t>
            </a:fld>
            <a:endParaRPr lang="en-US" dirty="0"/>
          </a:p>
        </p:txBody>
      </p:sp>
    </p:spTree>
    <p:extLst>
      <p:ext uri="{BB962C8B-B14F-4D97-AF65-F5344CB8AC3E}">
        <p14:creationId xmlns:p14="http://schemas.microsoft.com/office/powerpoint/2010/main" val="206404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EC504-A990-DA44-8B11-B2DB21E5FB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1DA600B-68F9-A248-A2A3-10B3D71FC7DF}"/>
              </a:ext>
            </a:extLst>
          </p:cNvPr>
          <p:cNvSpPr>
            <a:spLocks noGrp="1"/>
          </p:cNvSpPr>
          <p:nvPr>
            <p:ph type="dt" sz="half" idx="10"/>
          </p:nvPr>
        </p:nvSpPr>
        <p:spPr/>
        <p:txBody>
          <a:bodyPr/>
          <a:lstStyle/>
          <a:p>
            <a:fld id="{C42E9816-5679-2B4B-8980-6562FEF6A073}" type="datetimeFigureOut">
              <a:rPr lang="en-US" smtClean="0"/>
              <a:t>3/7/2025</a:t>
            </a:fld>
            <a:endParaRPr lang="en-US" dirty="0"/>
          </a:p>
        </p:txBody>
      </p:sp>
      <p:sp>
        <p:nvSpPr>
          <p:cNvPr id="4" name="Footer Placeholder 3">
            <a:extLst>
              <a:ext uri="{FF2B5EF4-FFF2-40B4-BE49-F238E27FC236}">
                <a16:creationId xmlns:a16="http://schemas.microsoft.com/office/drawing/2014/main" id="{39E037EF-B62E-A040-A387-CBB8DF1E7DD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7290C0A-08F6-FF4F-8C99-52C44F418059}"/>
              </a:ext>
            </a:extLst>
          </p:cNvPr>
          <p:cNvSpPr>
            <a:spLocks noGrp="1"/>
          </p:cNvSpPr>
          <p:nvPr>
            <p:ph type="sldNum" sz="quarter" idx="12"/>
          </p:nvPr>
        </p:nvSpPr>
        <p:spPr/>
        <p:txBody>
          <a:bodyPr/>
          <a:lstStyle/>
          <a:p>
            <a:fld id="{25335512-6867-D244-8596-4F5D58D0C1A5}" type="slidenum">
              <a:rPr lang="en-US" smtClean="0"/>
              <a:t>‹#›</a:t>
            </a:fld>
            <a:endParaRPr lang="en-US" dirty="0"/>
          </a:p>
        </p:txBody>
      </p:sp>
    </p:spTree>
    <p:extLst>
      <p:ext uri="{BB962C8B-B14F-4D97-AF65-F5344CB8AC3E}">
        <p14:creationId xmlns:p14="http://schemas.microsoft.com/office/powerpoint/2010/main" val="2070115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290D0-6C6E-7F4B-AF91-66D11C685E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40A005-AB1F-5D47-BCF0-055B0F25CE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EEEC75-C33C-A64C-A31A-7D445D6747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27D3F2-A800-C74F-BB52-F4B32BEE197A}"/>
              </a:ext>
            </a:extLst>
          </p:cNvPr>
          <p:cNvSpPr>
            <a:spLocks noGrp="1"/>
          </p:cNvSpPr>
          <p:nvPr>
            <p:ph type="dt" sz="half" idx="10"/>
          </p:nvPr>
        </p:nvSpPr>
        <p:spPr/>
        <p:txBody>
          <a:bodyPr/>
          <a:lstStyle/>
          <a:p>
            <a:fld id="{C42E9816-5679-2B4B-8980-6562FEF6A073}" type="datetimeFigureOut">
              <a:rPr lang="en-US" smtClean="0"/>
              <a:t>3/7/2025</a:t>
            </a:fld>
            <a:endParaRPr lang="en-US" dirty="0"/>
          </a:p>
        </p:txBody>
      </p:sp>
      <p:sp>
        <p:nvSpPr>
          <p:cNvPr id="6" name="Footer Placeholder 5">
            <a:extLst>
              <a:ext uri="{FF2B5EF4-FFF2-40B4-BE49-F238E27FC236}">
                <a16:creationId xmlns:a16="http://schemas.microsoft.com/office/drawing/2014/main" id="{CE3106EB-E6CC-0545-B252-7DAE00628C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593EB0-BA37-CF4E-8989-3D473CB7C885}"/>
              </a:ext>
            </a:extLst>
          </p:cNvPr>
          <p:cNvSpPr>
            <a:spLocks noGrp="1"/>
          </p:cNvSpPr>
          <p:nvPr>
            <p:ph type="sldNum" sz="quarter" idx="12"/>
          </p:nvPr>
        </p:nvSpPr>
        <p:spPr/>
        <p:txBody>
          <a:bodyPr/>
          <a:lstStyle/>
          <a:p>
            <a:fld id="{25335512-6867-D244-8596-4F5D58D0C1A5}" type="slidenum">
              <a:rPr lang="en-US" smtClean="0"/>
              <a:t>‹#›</a:t>
            </a:fld>
            <a:endParaRPr lang="en-US" dirty="0"/>
          </a:p>
        </p:txBody>
      </p:sp>
    </p:spTree>
    <p:extLst>
      <p:ext uri="{BB962C8B-B14F-4D97-AF65-F5344CB8AC3E}">
        <p14:creationId xmlns:p14="http://schemas.microsoft.com/office/powerpoint/2010/main" val="3963028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10DF-DD6A-2B4E-A86B-85DF5C2D3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04A8A8-FA8B-B042-A0DE-0F2256D77A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A2A67B0-85CB-4D47-A84D-ADE4188074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3487E1-68EF-5E48-A49D-F2AF19CA0467}"/>
              </a:ext>
            </a:extLst>
          </p:cNvPr>
          <p:cNvSpPr>
            <a:spLocks noGrp="1"/>
          </p:cNvSpPr>
          <p:nvPr>
            <p:ph type="dt" sz="half" idx="10"/>
          </p:nvPr>
        </p:nvSpPr>
        <p:spPr/>
        <p:txBody>
          <a:bodyPr/>
          <a:lstStyle/>
          <a:p>
            <a:fld id="{C42E9816-5679-2B4B-8980-6562FEF6A073}" type="datetimeFigureOut">
              <a:rPr lang="en-US" smtClean="0"/>
              <a:t>3/7/2025</a:t>
            </a:fld>
            <a:endParaRPr lang="en-US" dirty="0"/>
          </a:p>
        </p:txBody>
      </p:sp>
      <p:sp>
        <p:nvSpPr>
          <p:cNvPr id="6" name="Footer Placeholder 5">
            <a:extLst>
              <a:ext uri="{FF2B5EF4-FFF2-40B4-BE49-F238E27FC236}">
                <a16:creationId xmlns:a16="http://schemas.microsoft.com/office/drawing/2014/main" id="{80E13EEF-941A-7842-BE34-FB406042444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5488333-4ED8-2B4D-AC82-CAB80DBC1308}"/>
              </a:ext>
            </a:extLst>
          </p:cNvPr>
          <p:cNvSpPr>
            <a:spLocks noGrp="1"/>
          </p:cNvSpPr>
          <p:nvPr>
            <p:ph type="sldNum" sz="quarter" idx="12"/>
          </p:nvPr>
        </p:nvSpPr>
        <p:spPr/>
        <p:txBody>
          <a:bodyPr/>
          <a:lstStyle/>
          <a:p>
            <a:fld id="{25335512-6867-D244-8596-4F5D58D0C1A5}" type="slidenum">
              <a:rPr lang="en-US" smtClean="0"/>
              <a:t>‹#›</a:t>
            </a:fld>
            <a:endParaRPr lang="en-US" dirty="0"/>
          </a:p>
        </p:txBody>
      </p:sp>
    </p:spTree>
    <p:extLst>
      <p:ext uri="{BB962C8B-B14F-4D97-AF65-F5344CB8AC3E}">
        <p14:creationId xmlns:p14="http://schemas.microsoft.com/office/powerpoint/2010/main" val="1884280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09EDC2-6606-CF4C-AEA8-356873FCF9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7DD5660-8EC0-454E-9C54-0B862CF0B8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C2A46A-1841-E042-95CD-1B0A211602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2E9816-5679-2B4B-8980-6562FEF6A073}" type="datetimeFigureOut">
              <a:rPr lang="en-US" smtClean="0"/>
              <a:t>3/7/2025</a:t>
            </a:fld>
            <a:endParaRPr lang="en-US" dirty="0"/>
          </a:p>
        </p:txBody>
      </p:sp>
      <p:sp>
        <p:nvSpPr>
          <p:cNvPr id="5" name="Footer Placeholder 4">
            <a:extLst>
              <a:ext uri="{FF2B5EF4-FFF2-40B4-BE49-F238E27FC236}">
                <a16:creationId xmlns:a16="http://schemas.microsoft.com/office/drawing/2014/main" id="{CBCF0963-DEA1-D94C-8ACD-D8D5D0C390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4F2D4EA-FB6B-9340-ABED-2822839F1D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335512-6867-D244-8596-4F5D58D0C1A5}" type="slidenum">
              <a:rPr lang="en-US" smtClean="0"/>
              <a:t>‹#›</a:t>
            </a:fld>
            <a:endParaRPr lang="en-US" dirty="0"/>
          </a:p>
        </p:txBody>
      </p:sp>
    </p:spTree>
    <p:extLst>
      <p:ext uri="{BB962C8B-B14F-4D97-AF65-F5344CB8AC3E}">
        <p14:creationId xmlns:p14="http://schemas.microsoft.com/office/powerpoint/2010/main" val="325640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 id="2147483653" r:id="rId6"/>
    <p:sldLayoutId id="2147483654"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mailto:Katlyn.Andrews@bakertilly.com" TargetMode="External"/><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C7D1F-9460-ACEA-4B1D-3C3129D1F96F}"/>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ACUA Default Slide</a:t>
            </a:r>
          </a:p>
        </p:txBody>
      </p:sp>
    </p:spTree>
    <p:extLst>
      <p:ext uri="{BB962C8B-B14F-4D97-AF65-F5344CB8AC3E}">
        <p14:creationId xmlns:p14="http://schemas.microsoft.com/office/powerpoint/2010/main" val="2268151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FE44A-6EFA-B201-CCE3-3F3B38161E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3377A7-A961-DD80-B68B-29A917172001}"/>
              </a:ext>
            </a:extLst>
          </p:cNvPr>
          <p:cNvSpPr txBox="1">
            <a:spLocks noGrp="1"/>
          </p:cNvSpPr>
          <p:nvPr>
            <p:ph type="title" idx="4294967295"/>
          </p:nvPr>
        </p:nvSpPr>
        <p:spPr>
          <a:xfrm>
            <a:off x="0" y="1245335"/>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It is not always so simple…</a:t>
            </a:r>
          </a:p>
        </p:txBody>
      </p:sp>
      <p:graphicFrame>
        <p:nvGraphicFramePr>
          <p:cNvPr id="4" name="Diagram 3" descr="Repeat of enrollment to payment flow chart">
            <a:extLst>
              <a:ext uri="{FF2B5EF4-FFF2-40B4-BE49-F238E27FC236}">
                <a16:creationId xmlns:a16="http://schemas.microsoft.com/office/drawing/2014/main" id="{4AB81610-983C-0FE3-1EE7-742EFA91B5E5}"/>
              </a:ext>
            </a:extLst>
          </p:cNvPr>
          <p:cNvGraphicFramePr/>
          <p:nvPr>
            <p:extLst>
              <p:ext uri="{D42A27DB-BD31-4B8C-83A1-F6EECF244321}">
                <p14:modId xmlns:p14="http://schemas.microsoft.com/office/powerpoint/2010/main" val="2294583502"/>
              </p:ext>
            </p:extLst>
          </p:nvPr>
        </p:nvGraphicFramePr>
        <p:xfrm>
          <a:off x="1169043" y="2413597"/>
          <a:ext cx="10093124" cy="1134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D47F3135-C480-E81A-3B19-240BD5689C9D}"/>
              </a:ext>
            </a:extLst>
          </p:cNvPr>
          <p:cNvSpPr txBox="1"/>
          <p:nvPr/>
        </p:nvSpPr>
        <p:spPr>
          <a:xfrm>
            <a:off x="6551270" y="4112045"/>
            <a:ext cx="2858947" cy="2308324"/>
          </a:xfrm>
          <a:prstGeom prst="rect">
            <a:avLst/>
          </a:prstGeom>
          <a:noFill/>
        </p:spPr>
        <p:txBody>
          <a:bodyPr wrap="square" rtlCol="0">
            <a:spAutoFit/>
          </a:bodyPr>
          <a:lstStyle/>
          <a:p>
            <a:pPr marL="285750" indent="-285750">
              <a:buFont typeface="Arial" panose="020B0604020202020204" pitchFamily="34" charset="0"/>
              <a:buChar char="•"/>
            </a:pPr>
            <a:r>
              <a:rPr lang="en-US" dirty="0"/>
              <a:t>Third party payors</a:t>
            </a:r>
          </a:p>
          <a:p>
            <a:pPr marL="285750" indent="-285750">
              <a:buFont typeface="Arial" panose="020B0604020202020204" pitchFamily="34" charset="0"/>
              <a:buChar char="•"/>
            </a:pPr>
            <a:r>
              <a:rPr lang="en-US" dirty="0"/>
              <a:t>Unpaid bills</a:t>
            </a:r>
          </a:p>
          <a:p>
            <a:pPr marL="285750" indent="-285750">
              <a:buFont typeface="Arial" panose="020B0604020202020204" pitchFamily="34" charset="0"/>
              <a:buChar char="•"/>
            </a:pPr>
            <a:r>
              <a:rPr lang="en-US" dirty="0"/>
              <a:t>Hardship committees</a:t>
            </a:r>
          </a:p>
          <a:p>
            <a:pPr marL="285750" indent="-285750">
              <a:buFont typeface="Arial" panose="020B0604020202020204" pitchFamily="34" charset="0"/>
              <a:buChar char="•"/>
            </a:pPr>
            <a:r>
              <a:rPr lang="en-US" dirty="0"/>
              <a:t>Collection agencies</a:t>
            </a:r>
          </a:p>
          <a:p>
            <a:pPr marL="285750" indent="-285750">
              <a:buFont typeface="Arial" panose="020B0604020202020204" pitchFamily="34" charset="0"/>
              <a:buChar char="•"/>
            </a:pPr>
            <a:r>
              <a:rPr lang="en-US" dirty="0"/>
              <a:t>Bad debt</a:t>
            </a:r>
          </a:p>
          <a:p>
            <a:pPr marL="285750" indent="-285750">
              <a:buFont typeface="Arial" panose="020B0604020202020204" pitchFamily="34" charset="0"/>
              <a:buChar char="•"/>
            </a:pPr>
            <a:r>
              <a:rPr lang="en-US" dirty="0"/>
              <a:t>Refunds</a:t>
            </a:r>
          </a:p>
          <a:p>
            <a:pPr marL="285750" indent="-285750">
              <a:buFont typeface="Arial" panose="020B0604020202020204" pitchFamily="34" charset="0"/>
              <a:buChar char="•"/>
            </a:pPr>
            <a:r>
              <a:rPr lang="en-US" dirty="0"/>
              <a:t>Registration holds</a:t>
            </a:r>
          </a:p>
          <a:p>
            <a:pPr marL="285750" indent="-285750">
              <a:buFont typeface="Arial" panose="020B0604020202020204" pitchFamily="34" charset="0"/>
              <a:buChar char="•"/>
            </a:pPr>
            <a:endParaRPr lang="en-US" dirty="0"/>
          </a:p>
        </p:txBody>
      </p:sp>
      <p:sp>
        <p:nvSpPr>
          <p:cNvPr id="6" name="Arrow: Down 5" descr="Arrow pointing to challenges with payment of bills">
            <a:extLst>
              <a:ext uri="{FF2B5EF4-FFF2-40B4-BE49-F238E27FC236}">
                <a16:creationId xmlns:a16="http://schemas.microsoft.com/office/drawing/2014/main" id="{53D1CEF6-C7D6-62E3-B42F-4847F2F74670}"/>
              </a:ext>
            </a:extLst>
          </p:cNvPr>
          <p:cNvSpPr/>
          <p:nvPr/>
        </p:nvSpPr>
        <p:spPr>
          <a:xfrm>
            <a:off x="7396222" y="3627424"/>
            <a:ext cx="428264" cy="405114"/>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67337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EEC42-609E-F210-16A7-B080A26526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FA8EB2-CC88-7482-6A69-EAADF4C8BF90}"/>
              </a:ext>
            </a:extLst>
          </p:cNvPr>
          <p:cNvSpPr txBox="1">
            <a:spLocks noGrp="1"/>
          </p:cNvSpPr>
          <p:nvPr>
            <p:ph type="title" idx="4294967295"/>
          </p:nvPr>
        </p:nvSpPr>
        <p:spPr>
          <a:xfrm>
            <a:off x="0" y="1343214"/>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It is not always so simple…</a:t>
            </a:r>
          </a:p>
        </p:txBody>
      </p:sp>
      <p:graphicFrame>
        <p:nvGraphicFramePr>
          <p:cNvPr id="4" name="Diagram 3" descr="Repeat of enrollment to payment flow chart">
            <a:extLst>
              <a:ext uri="{FF2B5EF4-FFF2-40B4-BE49-F238E27FC236}">
                <a16:creationId xmlns:a16="http://schemas.microsoft.com/office/drawing/2014/main" id="{9DB26C71-D793-3731-4F05-850E2E96C8FF}"/>
              </a:ext>
            </a:extLst>
          </p:cNvPr>
          <p:cNvGraphicFramePr/>
          <p:nvPr>
            <p:extLst>
              <p:ext uri="{D42A27DB-BD31-4B8C-83A1-F6EECF244321}">
                <p14:modId xmlns:p14="http://schemas.microsoft.com/office/powerpoint/2010/main" val="2854508006"/>
              </p:ext>
            </p:extLst>
          </p:nvPr>
        </p:nvGraphicFramePr>
        <p:xfrm>
          <a:off x="1169043" y="2413597"/>
          <a:ext cx="10093124" cy="1134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1545B52-E749-F8BD-12FB-3611C7E2D111}"/>
              </a:ext>
            </a:extLst>
          </p:cNvPr>
          <p:cNvSpPr txBox="1"/>
          <p:nvPr/>
        </p:nvSpPr>
        <p:spPr>
          <a:xfrm>
            <a:off x="9190297" y="4149801"/>
            <a:ext cx="2858947" cy="1200329"/>
          </a:xfrm>
          <a:prstGeom prst="rect">
            <a:avLst/>
          </a:prstGeom>
          <a:noFill/>
        </p:spPr>
        <p:txBody>
          <a:bodyPr wrap="square" rtlCol="0">
            <a:spAutoFit/>
          </a:bodyPr>
          <a:lstStyle/>
          <a:p>
            <a:pPr marL="285750" indent="-285750">
              <a:buFont typeface="Arial" panose="020B0604020202020204" pitchFamily="34" charset="0"/>
              <a:buChar char="•"/>
            </a:pPr>
            <a:r>
              <a:rPr lang="en-US" dirty="0"/>
              <a:t>Non-electronic payments</a:t>
            </a:r>
          </a:p>
          <a:p>
            <a:pPr marL="285750" indent="-285750">
              <a:buFont typeface="Arial" panose="020B0604020202020204" pitchFamily="34" charset="0"/>
              <a:buChar char="•"/>
            </a:pPr>
            <a:r>
              <a:rPr lang="en-US" dirty="0"/>
              <a:t>Account corrections or adjustments</a:t>
            </a:r>
          </a:p>
          <a:p>
            <a:pPr marL="285750" indent="-285750">
              <a:buFont typeface="Arial" panose="020B0604020202020204" pitchFamily="34" charset="0"/>
              <a:buChar char="•"/>
            </a:pPr>
            <a:endParaRPr lang="en-US" dirty="0"/>
          </a:p>
        </p:txBody>
      </p:sp>
      <p:sp>
        <p:nvSpPr>
          <p:cNvPr id="6" name="Arrow: Down 5" descr="Arrow pointing to challenges with applying payments">
            <a:extLst>
              <a:ext uri="{FF2B5EF4-FFF2-40B4-BE49-F238E27FC236}">
                <a16:creationId xmlns:a16="http://schemas.microsoft.com/office/drawing/2014/main" id="{7A2E337B-7F84-9FF4-907F-02FBB06C2C73}"/>
              </a:ext>
            </a:extLst>
          </p:cNvPr>
          <p:cNvSpPr/>
          <p:nvPr/>
        </p:nvSpPr>
        <p:spPr>
          <a:xfrm>
            <a:off x="10069974" y="3630456"/>
            <a:ext cx="428264" cy="405114"/>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4311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B0204-2F9B-4C78-9B7D-72404F33FE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B1E8D1-1928-4DBD-09E6-49AC7ECA74C3}"/>
              </a:ext>
            </a:extLst>
          </p:cNvPr>
          <p:cNvSpPr txBox="1">
            <a:spLocks noGrp="1"/>
          </p:cNvSpPr>
          <p:nvPr>
            <p:ph type="title" idx="4294967295"/>
          </p:nvPr>
        </p:nvSpPr>
        <p:spPr>
          <a:xfrm>
            <a:off x="0" y="1495638"/>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Student Accounts: Key processes</a:t>
            </a:r>
          </a:p>
        </p:txBody>
      </p:sp>
      <p:sp>
        <p:nvSpPr>
          <p:cNvPr id="4" name="TextBox 3">
            <a:extLst>
              <a:ext uri="{FF2B5EF4-FFF2-40B4-BE49-F238E27FC236}">
                <a16:creationId xmlns:a16="http://schemas.microsoft.com/office/drawing/2014/main" id="{35132F67-CD58-ABE7-E07B-9A8101F1492F}"/>
              </a:ext>
            </a:extLst>
          </p:cNvPr>
          <p:cNvSpPr txBox="1"/>
          <p:nvPr/>
        </p:nvSpPr>
        <p:spPr>
          <a:xfrm>
            <a:off x="659757" y="2581154"/>
            <a:ext cx="10822329"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Tuition and fee setup</a:t>
            </a:r>
          </a:p>
          <a:p>
            <a:pPr marL="285750" indent="-285750">
              <a:buFont typeface="Arial" panose="020B0604020202020204" pitchFamily="34" charset="0"/>
              <a:buChar char="•"/>
            </a:pPr>
            <a:r>
              <a:rPr lang="en-US" sz="2800" dirty="0"/>
              <a:t>Student account creation and registration</a:t>
            </a:r>
          </a:p>
          <a:p>
            <a:pPr marL="285750" indent="-285750">
              <a:buFont typeface="Arial" panose="020B0604020202020204" pitchFamily="34" charset="0"/>
              <a:buChar char="•"/>
            </a:pPr>
            <a:r>
              <a:rPr lang="en-US" sz="2800" dirty="0"/>
              <a:t>Application of financial aid</a:t>
            </a:r>
          </a:p>
          <a:p>
            <a:pPr marL="285750" indent="-285750">
              <a:buFont typeface="Arial" panose="020B0604020202020204" pitchFamily="34" charset="0"/>
              <a:buChar char="•"/>
            </a:pPr>
            <a:r>
              <a:rPr lang="en-US" sz="2800" dirty="0"/>
              <a:t>Billing procedures</a:t>
            </a:r>
          </a:p>
          <a:p>
            <a:pPr marL="285750" indent="-285750">
              <a:buFont typeface="Arial" panose="020B0604020202020204" pitchFamily="34" charset="0"/>
              <a:buChar char="•"/>
            </a:pPr>
            <a:r>
              <a:rPr lang="en-US" sz="2800" dirty="0"/>
              <a:t>Refund processing</a:t>
            </a:r>
          </a:p>
          <a:p>
            <a:pPr marL="285750" indent="-285750">
              <a:buFont typeface="Arial" panose="020B0604020202020204" pitchFamily="34" charset="0"/>
              <a:buChar char="•"/>
            </a:pPr>
            <a:r>
              <a:rPr lang="en-US" sz="2800" dirty="0"/>
              <a:t>Payment processing</a:t>
            </a:r>
          </a:p>
          <a:p>
            <a:pPr marL="285750" indent="-285750">
              <a:buFont typeface="Arial" panose="020B0604020202020204" pitchFamily="34" charset="0"/>
              <a:buChar char="•"/>
            </a:pPr>
            <a:r>
              <a:rPr lang="en-US" sz="2800" dirty="0"/>
              <a:t>Collections</a:t>
            </a:r>
          </a:p>
          <a:p>
            <a:pPr marL="285750" indent="-285750">
              <a:buFont typeface="Arial" panose="020B0604020202020204" pitchFamily="34" charset="0"/>
              <a:buChar char="•"/>
            </a:pPr>
            <a:r>
              <a:rPr lang="en-US" sz="2800" dirty="0"/>
              <a:t>Hardships and/or payment plans</a:t>
            </a:r>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3817676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D7757-EAB3-829F-5B43-8F85A262FC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23577C-2966-E500-4619-A652E7F0BC42}"/>
              </a:ext>
            </a:extLst>
          </p:cNvPr>
          <p:cNvSpPr txBox="1">
            <a:spLocks noGrp="1"/>
          </p:cNvSpPr>
          <p:nvPr>
            <p:ph type="title" idx="4294967295"/>
          </p:nvPr>
        </p:nvSpPr>
        <p:spPr>
          <a:xfrm>
            <a:off x="0" y="1495638"/>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Student Accounts: A basic timeline</a:t>
            </a:r>
          </a:p>
        </p:txBody>
      </p:sp>
      <p:sp>
        <p:nvSpPr>
          <p:cNvPr id="3" name="TextBox 2">
            <a:extLst>
              <a:ext uri="{FF2B5EF4-FFF2-40B4-BE49-F238E27FC236}">
                <a16:creationId xmlns:a16="http://schemas.microsoft.com/office/drawing/2014/main" id="{5B74694B-74D7-9B38-0343-653AA5589D31}"/>
              </a:ext>
            </a:extLst>
          </p:cNvPr>
          <p:cNvSpPr txBox="1"/>
          <p:nvPr/>
        </p:nvSpPr>
        <p:spPr>
          <a:xfrm>
            <a:off x="844952" y="2265079"/>
            <a:ext cx="10417215" cy="3416320"/>
          </a:xfrm>
          <a:prstGeom prst="rect">
            <a:avLst/>
          </a:prstGeom>
          <a:noFill/>
        </p:spPr>
        <p:txBody>
          <a:bodyPr wrap="square" rtlCol="0">
            <a:spAutoFit/>
          </a:bodyPr>
          <a:lstStyle/>
          <a:p>
            <a:r>
              <a:rPr lang="en-US" sz="2400" dirty="0"/>
              <a:t>To understand the financial aspects of student accounts, it is helpful to know some important milestones on the academic timeline:</a:t>
            </a:r>
          </a:p>
          <a:p>
            <a:endParaRPr lang="en-US" sz="2400" dirty="0"/>
          </a:p>
          <a:p>
            <a:pPr marL="800100" lvl="1" indent="-342900">
              <a:buFont typeface="Arial" panose="020B0604020202020204" pitchFamily="34" charset="0"/>
              <a:buChar char="•"/>
            </a:pPr>
            <a:r>
              <a:rPr lang="en-US" sz="2400" dirty="0"/>
              <a:t>Academic terms (e.g., Fall, Spring, Summer, J-Term)</a:t>
            </a:r>
          </a:p>
          <a:p>
            <a:pPr marL="800100" lvl="1" indent="-342900">
              <a:buFont typeface="Arial" panose="020B0604020202020204" pitchFamily="34" charset="0"/>
              <a:buChar char="•"/>
            </a:pPr>
            <a:r>
              <a:rPr lang="en-US" sz="2400" dirty="0"/>
              <a:t>New student and returning student registration </a:t>
            </a:r>
          </a:p>
          <a:p>
            <a:pPr marL="800100" lvl="1" indent="-342900">
              <a:buFont typeface="Arial" panose="020B0604020202020204" pitchFamily="34" charset="0"/>
              <a:buChar char="•"/>
            </a:pPr>
            <a:r>
              <a:rPr lang="en-US" sz="2400" dirty="0"/>
              <a:t>Financial aid application, award, and receipt</a:t>
            </a:r>
          </a:p>
          <a:p>
            <a:pPr marL="800100" lvl="1" indent="-342900">
              <a:buFont typeface="Arial" panose="020B0604020202020204" pitchFamily="34" charset="0"/>
              <a:buChar char="•"/>
            </a:pPr>
            <a:r>
              <a:rPr lang="en-US" sz="2400" dirty="0"/>
              <a:t>Bill “sent” </a:t>
            </a:r>
          </a:p>
          <a:p>
            <a:pPr marL="800100" lvl="1" indent="-342900">
              <a:buFont typeface="Arial" panose="020B0604020202020204" pitchFamily="34" charset="0"/>
              <a:buChar char="•"/>
            </a:pPr>
            <a:r>
              <a:rPr lang="en-US" sz="2400" dirty="0"/>
              <a:t>Payment due</a:t>
            </a:r>
          </a:p>
          <a:p>
            <a:pPr marL="800100" lvl="1" indent="-342900">
              <a:buFont typeface="Arial" panose="020B0604020202020204" pitchFamily="34" charset="0"/>
              <a:buChar char="•"/>
            </a:pPr>
            <a:r>
              <a:rPr lang="en-US" sz="2400" dirty="0"/>
              <a:t>Add/drop dates</a:t>
            </a:r>
          </a:p>
        </p:txBody>
      </p:sp>
    </p:spTree>
    <p:extLst>
      <p:ext uri="{BB962C8B-B14F-4D97-AF65-F5344CB8AC3E}">
        <p14:creationId xmlns:p14="http://schemas.microsoft.com/office/powerpoint/2010/main" val="3379179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A813C-EAB6-E503-FD03-3E238D5A2B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BC7DFB-18D7-4516-6092-115A9CD80E98}"/>
              </a:ext>
            </a:extLst>
          </p:cNvPr>
          <p:cNvSpPr txBox="1">
            <a:spLocks noGrp="1"/>
          </p:cNvSpPr>
          <p:nvPr>
            <p:ph type="title" idx="4294967295"/>
          </p:nvPr>
        </p:nvSpPr>
        <p:spPr>
          <a:xfrm>
            <a:off x="0" y="1495638"/>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Possible internal audit objectives</a:t>
            </a:r>
          </a:p>
        </p:txBody>
      </p:sp>
      <p:sp>
        <p:nvSpPr>
          <p:cNvPr id="3" name="TextBox 2">
            <a:extLst>
              <a:ext uri="{FF2B5EF4-FFF2-40B4-BE49-F238E27FC236}">
                <a16:creationId xmlns:a16="http://schemas.microsoft.com/office/drawing/2014/main" id="{731A0DD1-2CCD-EA2C-DCE4-C53690B682AD}"/>
              </a:ext>
            </a:extLst>
          </p:cNvPr>
          <p:cNvSpPr txBox="1"/>
          <p:nvPr/>
        </p:nvSpPr>
        <p:spPr>
          <a:xfrm>
            <a:off x="937549" y="2523281"/>
            <a:ext cx="10301469" cy="3333220"/>
          </a:xfrm>
          <a:prstGeom prst="rect">
            <a:avLst/>
          </a:prstGeom>
          <a:noFill/>
        </p:spPr>
        <p:txBody>
          <a:bodyPr wrap="square" rtlCol="0">
            <a:spAutoFit/>
          </a:bodyPr>
          <a:lstStyle/>
          <a:p>
            <a:pPr>
              <a:lnSpc>
                <a:spcPct val="107000"/>
              </a:lnSpc>
            </a:pPr>
            <a:r>
              <a:rPr lang="en-US" sz="2000" dirty="0">
                <a:solidFill>
                  <a:srgbClr val="000000"/>
                </a:solidFill>
                <a:ea typeface="Calibri" panose="020F0502020204030204" pitchFamily="34" charset="0"/>
                <a:cs typeface="Times New Roman" panose="02020603050405020304" pitchFamily="18" charset="0"/>
              </a:rPr>
              <a:t>Evaluate the institution’s policies, processes, and internal controls to:</a:t>
            </a:r>
          </a:p>
          <a:p>
            <a:pPr>
              <a:lnSpc>
                <a:spcPct val="107000"/>
              </a:lnSpc>
            </a:pPr>
            <a:endParaRPr lang="en-US" sz="2000" dirty="0">
              <a:solidFill>
                <a:srgbClr val="000000"/>
              </a:solidFill>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Verify the accuracy and completeness of student enrollment and registration records</a:t>
            </a:r>
          </a:p>
          <a:p>
            <a:pPr marL="742950" lvl="1"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Apply financial aid, scholarships and grants to student accounts in accordance with institutional policies</a:t>
            </a:r>
          </a:p>
          <a:p>
            <a:pPr marL="742950" lvl="1"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Generate and issue student bills and/or refunds accurately and timely</a:t>
            </a:r>
          </a:p>
          <a:p>
            <a:pPr marL="742950" lvl="1"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Collect tuition and fees timely, and follow-up on overdue accounts</a:t>
            </a:r>
          </a:p>
          <a:p>
            <a:pPr marL="742950" lvl="1"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Manage and monitor student payment plans</a:t>
            </a:r>
          </a:p>
          <a:p>
            <a:pPr marL="742950" lvl="1"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Regularly and accurately reconcile student accounts and financial records</a:t>
            </a:r>
          </a:p>
          <a:p>
            <a:endParaRPr lang="en-US" dirty="0"/>
          </a:p>
        </p:txBody>
      </p:sp>
    </p:spTree>
    <p:extLst>
      <p:ext uri="{BB962C8B-B14F-4D97-AF65-F5344CB8AC3E}">
        <p14:creationId xmlns:p14="http://schemas.microsoft.com/office/powerpoint/2010/main" val="2038293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0526B-FDC8-C0EE-68A6-4BE177D510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3EF366-6C52-E2D1-B74A-3E5B56766012}"/>
              </a:ext>
            </a:extLst>
          </p:cNvPr>
          <p:cNvSpPr txBox="1">
            <a:spLocks noGrp="1"/>
          </p:cNvSpPr>
          <p:nvPr>
            <p:ph type="title" idx="4294967295"/>
          </p:nvPr>
        </p:nvSpPr>
        <p:spPr>
          <a:xfrm>
            <a:off x="0" y="1970201"/>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bg1"/>
                </a:solidFill>
                <a:effectLst/>
                <a:uLnTx/>
                <a:uFillTx/>
                <a:latin typeface="+mn-lt"/>
                <a:ea typeface="+mn-ea"/>
                <a:cs typeface="+mn-cs"/>
              </a:rPr>
              <a:t>Group Activity</a:t>
            </a:r>
          </a:p>
        </p:txBody>
      </p:sp>
    </p:spTree>
    <p:extLst>
      <p:ext uri="{BB962C8B-B14F-4D97-AF65-F5344CB8AC3E}">
        <p14:creationId xmlns:p14="http://schemas.microsoft.com/office/powerpoint/2010/main" val="2904572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B9081-3ABB-B220-FD53-B728373618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02AA95-8583-315A-C5E7-324B17AAD91E}"/>
              </a:ext>
            </a:extLst>
          </p:cNvPr>
          <p:cNvSpPr txBox="1">
            <a:spLocks noGrp="1"/>
          </p:cNvSpPr>
          <p:nvPr>
            <p:ph type="title" idx="4294967295"/>
          </p:nvPr>
        </p:nvSpPr>
        <p:spPr>
          <a:xfrm>
            <a:off x="0" y="1333593"/>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Risks</a:t>
            </a:r>
          </a:p>
        </p:txBody>
      </p:sp>
      <p:sp>
        <p:nvSpPr>
          <p:cNvPr id="3" name="TextBox 2">
            <a:extLst>
              <a:ext uri="{FF2B5EF4-FFF2-40B4-BE49-F238E27FC236}">
                <a16:creationId xmlns:a16="http://schemas.microsoft.com/office/drawing/2014/main" id="{519E4762-BEDD-EC15-26AE-A8DAA3EAEE5A}"/>
              </a:ext>
            </a:extLst>
          </p:cNvPr>
          <p:cNvSpPr txBox="1"/>
          <p:nvPr/>
        </p:nvSpPr>
        <p:spPr>
          <a:xfrm>
            <a:off x="659757" y="2117860"/>
            <a:ext cx="10822329" cy="4801314"/>
          </a:xfrm>
          <a:prstGeom prst="rect">
            <a:avLst/>
          </a:prstGeom>
          <a:noFill/>
        </p:spPr>
        <p:txBody>
          <a:bodyPr wrap="square" rtlCol="0">
            <a:spAutoFit/>
          </a:bodyPr>
          <a:lstStyle/>
          <a:p>
            <a:r>
              <a:rPr lang="en-US" sz="2400" dirty="0"/>
              <a:t>With the people at your table or nearby, spend </a:t>
            </a:r>
            <a:r>
              <a:rPr lang="en-US" sz="2400" u="sng" dirty="0"/>
              <a:t>10-ish minutes </a:t>
            </a:r>
            <a:r>
              <a:rPr lang="en-US" sz="2400" dirty="0"/>
              <a:t>to identify as many risks as you can as it relates to these student account processes:</a:t>
            </a:r>
          </a:p>
          <a:p>
            <a:endParaRPr lang="en-US" sz="2400" dirty="0"/>
          </a:p>
          <a:p>
            <a:pPr marL="742950" lvl="1" indent="-285750">
              <a:buFont typeface="Arial" panose="020B0604020202020204" pitchFamily="34" charset="0"/>
              <a:buChar char="•"/>
            </a:pPr>
            <a:r>
              <a:rPr lang="en-US" sz="2400" dirty="0"/>
              <a:t>Tuition and fee setup</a:t>
            </a:r>
          </a:p>
          <a:p>
            <a:pPr marL="742950" lvl="1" indent="-285750">
              <a:buFont typeface="Arial" panose="020B0604020202020204" pitchFamily="34" charset="0"/>
              <a:buChar char="•"/>
            </a:pPr>
            <a:r>
              <a:rPr lang="en-US" sz="2400" dirty="0"/>
              <a:t>Student account creation and registration</a:t>
            </a:r>
          </a:p>
          <a:p>
            <a:pPr marL="742950" lvl="1" indent="-285750">
              <a:buFont typeface="Arial" panose="020B0604020202020204" pitchFamily="34" charset="0"/>
              <a:buChar char="•"/>
            </a:pPr>
            <a:r>
              <a:rPr lang="en-US" sz="2400" dirty="0"/>
              <a:t>Financial aid application</a:t>
            </a:r>
          </a:p>
          <a:p>
            <a:pPr marL="742950" lvl="1" indent="-285750">
              <a:buFont typeface="Arial" panose="020B0604020202020204" pitchFamily="34" charset="0"/>
              <a:buChar char="•"/>
            </a:pPr>
            <a:r>
              <a:rPr lang="en-US" sz="2400" dirty="0"/>
              <a:t>Billing procedures</a:t>
            </a:r>
          </a:p>
          <a:p>
            <a:pPr marL="742950" lvl="1" indent="-285750">
              <a:buFont typeface="Arial" panose="020B0604020202020204" pitchFamily="34" charset="0"/>
              <a:buChar char="•"/>
            </a:pPr>
            <a:r>
              <a:rPr lang="en-US" sz="2400" dirty="0"/>
              <a:t>Refund processing</a:t>
            </a:r>
          </a:p>
          <a:p>
            <a:pPr marL="742950" lvl="1" indent="-285750">
              <a:buFont typeface="Arial" panose="020B0604020202020204" pitchFamily="34" charset="0"/>
              <a:buChar char="•"/>
            </a:pPr>
            <a:r>
              <a:rPr lang="en-US" sz="2400" dirty="0"/>
              <a:t>Payment processing</a:t>
            </a:r>
          </a:p>
          <a:p>
            <a:pPr marL="742950" lvl="1" indent="-285750">
              <a:buFont typeface="Arial" panose="020B0604020202020204" pitchFamily="34" charset="0"/>
              <a:buChar char="•"/>
            </a:pPr>
            <a:r>
              <a:rPr lang="en-US" sz="2400" dirty="0"/>
              <a:t>Collections</a:t>
            </a:r>
          </a:p>
          <a:p>
            <a:pPr marL="742950" lvl="1" indent="-285750">
              <a:buFont typeface="Arial" panose="020B0604020202020204" pitchFamily="34" charset="0"/>
              <a:buChar char="•"/>
            </a:pPr>
            <a:r>
              <a:rPr lang="en-US" sz="2400" dirty="0"/>
              <a:t>Hardships and/or payment plans</a:t>
            </a:r>
          </a:p>
          <a:p>
            <a:pPr marL="742950" lvl="1" indent="-285750">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2814323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51EA3-D41F-8217-B1D5-77F04B5E35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18A03B-7986-FD9D-B7F7-9E0EE0FD573C}"/>
              </a:ext>
            </a:extLst>
          </p:cNvPr>
          <p:cNvSpPr txBox="1">
            <a:spLocks noGrp="1"/>
          </p:cNvSpPr>
          <p:nvPr>
            <p:ph type="title" idx="4294967295"/>
          </p:nvPr>
        </p:nvSpPr>
        <p:spPr>
          <a:xfrm>
            <a:off x="0" y="1110917"/>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Common risks</a:t>
            </a:r>
          </a:p>
        </p:txBody>
      </p:sp>
      <p:sp>
        <p:nvSpPr>
          <p:cNvPr id="3" name="TextBox 2">
            <a:extLst>
              <a:ext uri="{FF2B5EF4-FFF2-40B4-BE49-F238E27FC236}">
                <a16:creationId xmlns:a16="http://schemas.microsoft.com/office/drawing/2014/main" id="{3E20248E-0E02-6771-6E70-A87E340B70AE}"/>
              </a:ext>
            </a:extLst>
          </p:cNvPr>
          <p:cNvSpPr txBox="1"/>
          <p:nvPr/>
        </p:nvSpPr>
        <p:spPr>
          <a:xfrm>
            <a:off x="659757" y="1880358"/>
            <a:ext cx="11100121" cy="4801314"/>
          </a:xfrm>
          <a:prstGeom prst="rect">
            <a:avLst/>
          </a:prstGeom>
          <a:noFill/>
        </p:spPr>
        <p:txBody>
          <a:bodyPr wrap="square" rtlCol="0">
            <a:spAutoFit/>
          </a:bodyPr>
          <a:lstStyle/>
          <a:p>
            <a:pPr marL="285750" indent="-285750">
              <a:buFont typeface="Arial" panose="020B0604020202020204" pitchFamily="34" charset="0"/>
              <a:buChar char="•"/>
            </a:pPr>
            <a:r>
              <a:rPr lang="en-US" sz="2400" b="1" dirty="0"/>
              <a:t>Tuition and fee setup </a:t>
            </a:r>
            <a:r>
              <a:rPr lang="en-US" sz="2400" dirty="0"/>
              <a:t>= inaccurate or incomplete data load (tuition, fees, room and board, meal plans, etc.); unauthorized changes</a:t>
            </a:r>
          </a:p>
          <a:p>
            <a:pPr marL="285750" indent="-285750">
              <a:buFont typeface="Arial" panose="020B0604020202020204" pitchFamily="34" charset="0"/>
              <a:buChar char="•"/>
            </a:pPr>
            <a:r>
              <a:rPr lang="en-US" sz="2400" b="1" dirty="0"/>
              <a:t>Student account and registration </a:t>
            </a:r>
            <a:r>
              <a:rPr lang="en-US" sz="2400" dirty="0"/>
              <a:t>= inaccurate or incomplete student data (e.g., undocumented withdrawals); inadequate access controls</a:t>
            </a:r>
          </a:p>
          <a:p>
            <a:pPr marL="285750" indent="-285750">
              <a:buFont typeface="Arial" panose="020B0604020202020204" pitchFamily="34" charset="0"/>
              <a:buChar char="•"/>
            </a:pPr>
            <a:r>
              <a:rPr lang="en-US" sz="2400" b="1" dirty="0"/>
              <a:t>Financial aid application </a:t>
            </a:r>
            <a:r>
              <a:rPr lang="en-US" sz="2400" dirty="0"/>
              <a:t>= non-compliance with regulations; fraudulent aid applications</a:t>
            </a:r>
          </a:p>
          <a:p>
            <a:pPr marL="285750" indent="-285750">
              <a:buFont typeface="Arial" panose="020B0604020202020204" pitchFamily="34" charset="0"/>
              <a:buChar char="•"/>
            </a:pPr>
            <a:r>
              <a:rPr lang="en-US" sz="2400" b="1" dirty="0"/>
              <a:t>Billing procedures </a:t>
            </a:r>
            <a:r>
              <a:rPr lang="en-US" sz="2400" dirty="0"/>
              <a:t>= billing errors; delayed billing</a:t>
            </a:r>
          </a:p>
          <a:p>
            <a:pPr marL="285750" indent="-285750">
              <a:buFont typeface="Arial" panose="020B0604020202020204" pitchFamily="34" charset="0"/>
              <a:buChar char="•"/>
            </a:pPr>
            <a:r>
              <a:rPr lang="en-US" sz="2400" b="1" dirty="0"/>
              <a:t>Refund processing </a:t>
            </a:r>
            <a:r>
              <a:rPr lang="en-US" sz="2400" dirty="0"/>
              <a:t>= overpayments; unauthorized refunds</a:t>
            </a:r>
          </a:p>
          <a:p>
            <a:pPr marL="285750" indent="-285750">
              <a:buFont typeface="Arial" panose="020B0604020202020204" pitchFamily="34" charset="0"/>
              <a:buChar char="•"/>
            </a:pPr>
            <a:r>
              <a:rPr lang="en-US" sz="2400" b="1" dirty="0"/>
              <a:t>Payment processing </a:t>
            </a:r>
            <a:r>
              <a:rPr lang="en-US" sz="2400" dirty="0"/>
              <a:t>= inadequate monitoring; incorrect application</a:t>
            </a:r>
          </a:p>
          <a:p>
            <a:pPr marL="285750" indent="-285750">
              <a:buFont typeface="Arial" panose="020B0604020202020204" pitchFamily="34" charset="0"/>
              <a:buChar char="•"/>
            </a:pPr>
            <a:r>
              <a:rPr lang="en-US" sz="2400" b="1" dirty="0"/>
              <a:t>Collections</a:t>
            </a:r>
            <a:r>
              <a:rPr lang="en-US" sz="2400" dirty="0"/>
              <a:t> = uncollected receivables; write-off authorization</a:t>
            </a:r>
          </a:p>
          <a:p>
            <a:pPr marL="285750" indent="-285750">
              <a:buFont typeface="Arial" panose="020B0604020202020204" pitchFamily="34" charset="0"/>
              <a:buChar char="•"/>
            </a:pPr>
            <a:r>
              <a:rPr lang="en-US" sz="2400" b="1" dirty="0"/>
              <a:t>Hardships and/or payment plans </a:t>
            </a:r>
            <a:r>
              <a:rPr lang="en-US" sz="2400" dirty="0"/>
              <a:t>= administrative errors; default risk</a:t>
            </a:r>
          </a:p>
          <a:p>
            <a:pPr marL="285750" indent="-285750">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1465187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FB34C-FC2C-4473-B8E4-E5B7CEE4DA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A06CA3-403F-48D4-40AD-BB340DE512F6}"/>
              </a:ext>
            </a:extLst>
          </p:cNvPr>
          <p:cNvSpPr txBox="1">
            <a:spLocks noGrp="1"/>
          </p:cNvSpPr>
          <p:nvPr>
            <p:ph type="title" idx="4294967295"/>
          </p:nvPr>
        </p:nvSpPr>
        <p:spPr>
          <a:xfrm>
            <a:off x="-25079" y="1074398"/>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Controls</a:t>
            </a:r>
          </a:p>
        </p:txBody>
      </p:sp>
      <p:sp>
        <p:nvSpPr>
          <p:cNvPr id="3" name="TextBox 2">
            <a:extLst>
              <a:ext uri="{FF2B5EF4-FFF2-40B4-BE49-F238E27FC236}">
                <a16:creationId xmlns:a16="http://schemas.microsoft.com/office/drawing/2014/main" id="{7D0C6B33-0C2F-20FE-BE26-B9A6971F48B5}"/>
              </a:ext>
            </a:extLst>
          </p:cNvPr>
          <p:cNvSpPr txBox="1"/>
          <p:nvPr/>
        </p:nvSpPr>
        <p:spPr>
          <a:xfrm>
            <a:off x="684835" y="1843839"/>
            <a:ext cx="10822329" cy="4801314"/>
          </a:xfrm>
          <a:prstGeom prst="rect">
            <a:avLst/>
          </a:prstGeom>
          <a:noFill/>
        </p:spPr>
        <p:txBody>
          <a:bodyPr wrap="square" rtlCol="0">
            <a:spAutoFit/>
          </a:bodyPr>
          <a:lstStyle/>
          <a:p>
            <a:r>
              <a:rPr lang="en-US" sz="2400" dirty="0"/>
              <a:t>With the people at your table or nearby, spend </a:t>
            </a:r>
            <a:r>
              <a:rPr lang="en-US" sz="2400" u="sng" dirty="0"/>
              <a:t>10-ish minutes </a:t>
            </a:r>
            <a:r>
              <a:rPr lang="en-US" sz="2400" dirty="0"/>
              <a:t>to develop as many controls as you can to prevent, detect, or remediate risks identified for the following student account processes:</a:t>
            </a:r>
          </a:p>
          <a:p>
            <a:endParaRPr lang="en-US" sz="2400" dirty="0"/>
          </a:p>
          <a:p>
            <a:pPr marL="742950" lvl="1" indent="-285750">
              <a:buFont typeface="Arial" panose="020B0604020202020204" pitchFamily="34" charset="0"/>
              <a:buChar char="•"/>
            </a:pPr>
            <a:r>
              <a:rPr lang="en-US" sz="2400" dirty="0"/>
              <a:t>Tuition and fee setup</a:t>
            </a:r>
          </a:p>
          <a:p>
            <a:pPr marL="742950" lvl="1" indent="-285750">
              <a:buFont typeface="Arial" panose="020B0604020202020204" pitchFamily="34" charset="0"/>
              <a:buChar char="•"/>
            </a:pPr>
            <a:r>
              <a:rPr lang="en-US" sz="2400" dirty="0"/>
              <a:t>Student account creation and registration</a:t>
            </a:r>
          </a:p>
          <a:p>
            <a:pPr marL="742950" lvl="1" indent="-285750">
              <a:buFont typeface="Arial" panose="020B0604020202020204" pitchFamily="34" charset="0"/>
              <a:buChar char="•"/>
            </a:pPr>
            <a:r>
              <a:rPr lang="en-US" sz="2400" dirty="0"/>
              <a:t>Financial aid application</a:t>
            </a:r>
          </a:p>
          <a:p>
            <a:pPr marL="742950" lvl="1" indent="-285750">
              <a:buFont typeface="Arial" panose="020B0604020202020204" pitchFamily="34" charset="0"/>
              <a:buChar char="•"/>
            </a:pPr>
            <a:r>
              <a:rPr lang="en-US" sz="2400" dirty="0"/>
              <a:t>Billing procedures</a:t>
            </a:r>
          </a:p>
          <a:p>
            <a:pPr marL="742950" lvl="1" indent="-285750">
              <a:buFont typeface="Arial" panose="020B0604020202020204" pitchFamily="34" charset="0"/>
              <a:buChar char="•"/>
            </a:pPr>
            <a:r>
              <a:rPr lang="en-US" sz="2400" dirty="0"/>
              <a:t>Refund processing</a:t>
            </a:r>
          </a:p>
          <a:p>
            <a:pPr marL="742950" lvl="1" indent="-285750">
              <a:buFont typeface="Arial" panose="020B0604020202020204" pitchFamily="34" charset="0"/>
              <a:buChar char="•"/>
            </a:pPr>
            <a:r>
              <a:rPr lang="en-US" sz="2400" dirty="0"/>
              <a:t>Payment processing</a:t>
            </a:r>
          </a:p>
          <a:p>
            <a:pPr marL="742950" lvl="1" indent="-285750">
              <a:buFont typeface="Arial" panose="020B0604020202020204" pitchFamily="34" charset="0"/>
              <a:buChar char="•"/>
            </a:pPr>
            <a:r>
              <a:rPr lang="en-US" sz="2400" dirty="0"/>
              <a:t>Collections</a:t>
            </a:r>
          </a:p>
          <a:p>
            <a:pPr marL="742950" lvl="1" indent="-285750">
              <a:buFont typeface="Arial" panose="020B0604020202020204" pitchFamily="34" charset="0"/>
              <a:buChar char="•"/>
            </a:pPr>
            <a:r>
              <a:rPr lang="en-US" sz="2400" dirty="0"/>
              <a:t>Hardships and/or payment plans</a:t>
            </a:r>
          </a:p>
          <a:p>
            <a:endParaRPr lang="en-US" dirty="0"/>
          </a:p>
        </p:txBody>
      </p:sp>
    </p:spTree>
    <p:extLst>
      <p:ext uri="{BB962C8B-B14F-4D97-AF65-F5344CB8AC3E}">
        <p14:creationId xmlns:p14="http://schemas.microsoft.com/office/powerpoint/2010/main" val="1617027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32B18-0F3C-B644-CFB8-926ED80E72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245680-D19B-99FC-2CB0-2BC8FD3C3468}"/>
              </a:ext>
            </a:extLst>
          </p:cNvPr>
          <p:cNvSpPr txBox="1">
            <a:spLocks noGrp="1"/>
          </p:cNvSpPr>
          <p:nvPr>
            <p:ph type="title" idx="4294967295"/>
          </p:nvPr>
        </p:nvSpPr>
        <p:spPr>
          <a:xfrm>
            <a:off x="123290" y="1033301"/>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Common controls</a:t>
            </a:r>
          </a:p>
        </p:txBody>
      </p:sp>
      <p:sp>
        <p:nvSpPr>
          <p:cNvPr id="3" name="TextBox 2">
            <a:extLst>
              <a:ext uri="{FF2B5EF4-FFF2-40B4-BE49-F238E27FC236}">
                <a16:creationId xmlns:a16="http://schemas.microsoft.com/office/drawing/2014/main" id="{2F632E92-ED1F-86E2-FF29-979336FC7CD8}"/>
              </a:ext>
            </a:extLst>
          </p:cNvPr>
          <p:cNvSpPr txBox="1"/>
          <p:nvPr/>
        </p:nvSpPr>
        <p:spPr>
          <a:xfrm>
            <a:off x="534256" y="1687303"/>
            <a:ext cx="11178283" cy="4801314"/>
          </a:xfrm>
          <a:prstGeom prst="rect">
            <a:avLst/>
          </a:prstGeom>
          <a:noFill/>
        </p:spPr>
        <p:txBody>
          <a:bodyPr wrap="square" rtlCol="0">
            <a:spAutoFit/>
          </a:bodyPr>
          <a:lstStyle/>
          <a:p>
            <a:pPr marL="285750" indent="-285750">
              <a:buFont typeface="Arial" panose="020B0604020202020204" pitchFamily="34" charset="0"/>
              <a:buChar char="•"/>
            </a:pPr>
            <a:r>
              <a:rPr lang="en-US" sz="2400" b="1" dirty="0"/>
              <a:t>Tuition and fee setup </a:t>
            </a:r>
            <a:r>
              <a:rPr lang="en-US" sz="2400" dirty="0"/>
              <a:t>= authorization and approval; segregation of duties; regular reviews</a:t>
            </a:r>
          </a:p>
          <a:p>
            <a:pPr marL="285750" indent="-285750">
              <a:buFont typeface="Arial" panose="020B0604020202020204" pitchFamily="34" charset="0"/>
              <a:buChar char="•"/>
            </a:pPr>
            <a:r>
              <a:rPr lang="en-US" sz="2400" b="1" dirty="0"/>
              <a:t>Student account and registration </a:t>
            </a:r>
            <a:r>
              <a:rPr lang="en-US" sz="2400" dirty="0"/>
              <a:t>= access controls; enrollment verification procedures; audit trails</a:t>
            </a:r>
          </a:p>
          <a:p>
            <a:pPr marL="285750" indent="-285750">
              <a:buFont typeface="Arial" panose="020B0604020202020204" pitchFamily="34" charset="0"/>
              <a:buChar char="•"/>
            </a:pPr>
            <a:r>
              <a:rPr lang="en-US" sz="2400" b="1" dirty="0"/>
              <a:t>Financial aid application </a:t>
            </a:r>
            <a:r>
              <a:rPr lang="en-US" sz="2400" dirty="0"/>
              <a:t>= eligibility verification; approval processes; record retention</a:t>
            </a:r>
          </a:p>
          <a:p>
            <a:pPr marL="285750" indent="-285750">
              <a:buFont typeface="Arial" panose="020B0604020202020204" pitchFamily="34" charset="0"/>
              <a:buChar char="•"/>
            </a:pPr>
            <a:r>
              <a:rPr lang="en-US" sz="2400" b="1" dirty="0"/>
              <a:t>Billing procedures </a:t>
            </a:r>
            <a:r>
              <a:rPr lang="en-US" sz="2400" dirty="0"/>
              <a:t>= reconcile billing records with student accounts; timely billing</a:t>
            </a:r>
          </a:p>
          <a:p>
            <a:pPr marL="285750" indent="-285750">
              <a:buFont typeface="Arial" panose="020B0604020202020204" pitchFamily="34" charset="0"/>
              <a:buChar char="•"/>
            </a:pPr>
            <a:r>
              <a:rPr lang="en-US" sz="2400" b="1" dirty="0"/>
              <a:t>Refund processing </a:t>
            </a:r>
            <a:r>
              <a:rPr lang="en-US" sz="2400" dirty="0"/>
              <a:t>= authorization and approval; segregation of duties</a:t>
            </a:r>
          </a:p>
          <a:p>
            <a:pPr marL="285750" indent="-285750">
              <a:buFont typeface="Arial" panose="020B0604020202020204" pitchFamily="34" charset="0"/>
              <a:buChar char="•"/>
            </a:pPr>
            <a:r>
              <a:rPr lang="en-US" sz="2400" b="1" dirty="0"/>
              <a:t>Payment processing </a:t>
            </a:r>
            <a:r>
              <a:rPr lang="en-US" sz="2400" dirty="0"/>
              <a:t>= Secure payment methods; reconciling payment records; access controls</a:t>
            </a:r>
          </a:p>
          <a:p>
            <a:pPr marL="285750" indent="-285750">
              <a:buFont typeface="Arial" panose="020B0604020202020204" pitchFamily="34" charset="0"/>
              <a:buChar char="•"/>
            </a:pPr>
            <a:r>
              <a:rPr lang="en-US" sz="2400" b="1" dirty="0"/>
              <a:t>Collections</a:t>
            </a:r>
            <a:r>
              <a:rPr lang="en-US" sz="2400" dirty="0"/>
              <a:t> = collection policies, aging reports; follow-up procedures</a:t>
            </a:r>
          </a:p>
          <a:p>
            <a:pPr marL="285750" indent="-285750">
              <a:buFont typeface="Arial" panose="020B0604020202020204" pitchFamily="34" charset="0"/>
              <a:buChar char="•"/>
            </a:pPr>
            <a:r>
              <a:rPr lang="en-US" sz="2400" b="1" dirty="0"/>
              <a:t>Hardships and/or payment plans </a:t>
            </a:r>
            <a:r>
              <a:rPr lang="en-US" sz="2400" dirty="0"/>
              <a:t>= eligibility criteria; consistent approval processes; monitoring and follow-up</a:t>
            </a:r>
          </a:p>
          <a:p>
            <a:endParaRPr lang="en-US" dirty="0"/>
          </a:p>
        </p:txBody>
      </p:sp>
    </p:spTree>
    <p:extLst>
      <p:ext uri="{BB962C8B-B14F-4D97-AF65-F5344CB8AC3E}">
        <p14:creationId xmlns:p14="http://schemas.microsoft.com/office/powerpoint/2010/main" val="843035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DD2FC-5807-594F-A267-3573650C17BB}"/>
              </a:ext>
            </a:extLst>
          </p:cNvPr>
          <p:cNvSpPr txBox="1">
            <a:spLocks noGrp="1"/>
          </p:cNvSpPr>
          <p:nvPr>
            <p:ph type="title" idx="4294967295"/>
          </p:nvPr>
        </p:nvSpPr>
        <p:spPr>
          <a:xfrm>
            <a:off x="0" y="1970201"/>
            <a:ext cx="12192000" cy="227754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chemeClr val="bg1"/>
                </a:solidFill>
                <a:effectLst/>
                <a:uLnTx/>
                <a:uFillTx/>
                <a:latin typeface="+mn-lt"/>
                <a:ea typeface="+mn-ea"/>
                <a:cs typeface="+mn-cs"/>
              </a:rPr>
              <a:t>Conducting a Student Accounts Audit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chemeClr val="bg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chemeClr val="bg1"/>
                </a:solidFill>
                <a:effectLst/>
                <a:uLnTx/>
                <a:uFillTx/>
                <a:latin typeface="+mn-lt"/>
                <a:ea typeface="+mn-ea"/>
                <a:cs typeface="+mn-cs"/>
              </a:rPr>
              <a:t>Audit Interactive – March 2025</a:t>
            </a:r>
          </a:p>
        </p:txBody>
      </p:sp>
    </p:spTree>
    <p:extLst>
      <p:ext uri="{BB962C8B-B14F-4D97-AF65-F5344CB8AC3E}">
        <p14:creationId xmlns:p14="http://schemas.microsoft.com/office/powerpoint/2010/main" val="2862567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74BDA-80F7-3148-BD25-2878B7A3FD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DEB694-5AB2-445C-AFAC-B7D530FCACCA}"/>
              </a:ext>
            </a:extLst>
          </p:cNvPr>
          <p:cNvSpPr txBox="1">
            <a:spLocks noGrp="1"/>
          </p:cNvSpPr>
          <p:nvPr>
            <p:ph type="title" idx="4294967295"/>
          </p:nvPr>
        </p:nvSpPr>
        <p:spPr>
          <a:xfrm>
            <a:off x="0" y="1970201"/>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bg1"/>
                </a:solidFill>
                <a:effectLst/>
                <a:uLnTx/>
                <a:uFillTx/>
                <a:latin typeface="+mn-lt"/>
                <a:ea typeface="+mn-ea"/>
                <a:cs typeface="+mn-cs"/>
              </a:rPr>
              <a:t>Designing the audit program</a:t>
            </a:r>
          </a:p>
        </p:txBody>
      </p:sp>
    </p:spTree>
    <p:extLst>
      <p:ext uri="{BB962C8B-B14F-4D97-AF65-F5344CB8AC3E}">
        <p14:creationId xmlns:p14="http://schemas.microsoft.com/office/powerpoint/2010/main" val="762059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587C7-6F72-7A24-CCC3-60B7AFE063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033299-A3E5-22F2-BD9C-65B1905CC0DF}"/>
              </a:ext>
            </a:extLst>
          </p:cNvPr>
          <p:cNvSpPr txBox="1">
            <a:spLocks noGrp="1"/>
          </p:cNvSpPr>
          <p:nvPr>
            <p:ph type="title" idx="4294967295"/>
          </p:nvPr>
        </p:nvSpPr>
        <p:spPr>
          <a:xfrm>
            <a:off x="-7717" y="1240995"/>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Possible internal audit objectives</a:t>
            </a:r>
          </a:p>
        </p:txBody>
      </p:sp>
      <p:sp>
        <p:nvSpPr>
          <p:cNvPr id="3" name="TextBox 2">
            <a:extLst>
              <a:ext uri="{FF2B5EF4-FFF2-40B4-BE49-F238E27FC236}">
                <a16:creationId xmlns:a16="http://schemas.microsoft.com/office/drawing/2014/main" id="{5EAA1BD3-526D-CA08-AE47-0D8EBD806BAE}"/>
              </a:ext>
            </a:extLst>
          </p:cNvPr>
          <p:cNvSpPr txBox="1"/>
          <p:nvPr/>
        </p:nvSpPr>
        <p:spPr>
          <a:xfrm>
            <a:off x="937548" y="2106592"/>
            <a:ext cx="10301469" cy="3333220"/>
          </a:xfrm>
          <a:prstGeom prst="rect">
            <a:avLst/>
          </a:prstGeom>
          <a:noFill/>
        </p:spPr>
        <p:txBody>
          <a:bodyPr wrap="square" rtlCol="0">
            <a:spAutoFit/>
          </a:bodyPr>
          <a:lstStyle/>
          <a:p>
            <a:pPr>
              <a:lnSpc>
                <a:spcPct val="107000"/>
              </a:lnSpc>
            </a:pPr>
            <a:r>
              <a:rPr lang="en-US" sz="2000" dirty="0">
                <a:solidFill>
                  <a:srgbClr val="000000"/>
                </a:solidFill>
                <a:ea typeface="Calibri" panose="020F0502020204030204" pitchFamily="34" charset="0"/>
                <a:cs typeface="Times New Roman" panose="02020603050405020304" pitchFamily="18" charset="0"/>
              </a:rPr>
              <a:t>Evaluate the institution’s policies, processes, and internal controls to:</a:t>
            </a:r>
          </a:p>
          <a:p>
            <a:pPr>
              <a:lnSpc>
                <a:spcPct val="107000"/>
              </a:lnSpc>
            </a:pPr>
            <a:endParaRPr lang="en-US" sz="2000" dirty="0">
              <a:solidFill>
                <a:srgbClr val="000000"/>
              </a:solidFill>
              <a:ea typeface="Calibri" panose="020F0502020204030204" pitchFamily="34" charset="0"/>
              <a:cs typeface="Times New Roman" panose="02020603050405020304" pitchFamily="18" charset="0"/>
            </a:endParaRPr>
          </a:p>
          <a:p>
            <a:pPr marL="914400" lvl="1" indent="-457200">
              <a:lnSpc>
                <a:spcPct val="107000"/>
              </a:lnSpc>
              <a:buFont typeface="+mj-lt"/>
              <a:buAutoNum type="arabicPeriod"/>
            </a:pPr>
            <a:r>
              <a:rPr lang="en-US" sz="2000" dirty="0">
                <a:solidFill>
                  <a:srgbClr val="000000"/>
                </a:solidFill>
                <a:ea typeface="Calibri" panose="020F0502020204030204" pitchFamily="34" charset="0"/>
                <a:cs typeface="Times New Roman" panose="02020603050405020304" pitchFamily="18" charset="0"/>
              </a:rPr>
              <a:t>Verify the accuracy and completeness of </a:t>
            </a:r>
            <a:r>
              <a:rPr lang="en-US" sz="2000" u="sng" dirty="0">
                <a:solidFill>
                  <a:srgbClr val="000000"/>
                </a:solidFill>
                <a:ea typeface="Calibri" panose="020F0502020204030204" pitchFamily="34" charset="0"/>
                <a:cs typeface="Times New Roman" panose="02020603050405020304" pitchFamily="18" charset="0"/>
              </a:rPr>
              <a:t>student enrollment and registration records</a:t>
            </a:r>
          </a:p>
          <a:p>
            <a:pPr marL="914400" lvl="1" indent="-457200">
              <a:lnSpc>
                <a:spcPct val="107000"/>
              </a:lnSpc>
              <a:buFont typeface="+mj-lt"/>
              <a:buAutoNum type="arabicPeriod"/>
            </a:pPr>
            <a:r>
              <a:rPr lang="en-US" sz="2000" u="sng" dirty="0">
                <a:solidFill>
                  <a:srgbClr val="000000"/>
                </a:solidFill>
                <a:ea typeface="Calibri" panose="020F0502020204030204" pitchFamily="34" charset="0"/>
                <a:cs typeface="Times New Roman" panose="02020603050405020304" pitchFamily="18" charset="0"/>
              </a:rPr>
              <a:t>Apply financial aid</a:t>
            </a:r>
            <a:r>
              <a:rPr lang="en-US" sz="2000" dirty="0">
                <a:solidFill>
                  <a:srgbClr val="000000"/>
                </a:solidFill>
                <a:ea typeface="Calibri" panose="020F0502020204030204" pitchFamily="34" charset="0"/>
                <a:cs typeface="Times New Roman" panose="02020603050405020304" pitchFamily="18" charset="0"/>
              </a:rPr>
              <a:t>, scholarships and grants to student accounts in accordance with institutional policies</a:t>
            </a:r>
          </a:p>
          <a:p>
            <a:pPr marL="914400" lvl="1" indent="-457200">
              <a:lnSpc>
                <a:spcPct val="107000"/>
              </a:lnSpc>
              <a:buFont typeface="+mj-lt"/>
              <a:buAutoNum type="arabicPeriod"/>
            </a:pPr>
            <a:r>
              <a:rPr lang="en-US" sz="2000" dirty="0">
                <a:solidFill>
                  <a:srgbClr val="000000"/>
                </a:solidFill>
                <a:ea typeface="Calibri" panose="020F0502020204030204" pitchFamily="34" charset="0"/>
                <a:cs typeface="Times New Roman" panose="02020603050405020304" pitchFamily="18" charset="0"/>
              </a:rPr>
              <a:t>Generate and </a:t>
            </a:r>
            <a:r>
              <a:rPr lang="en-US" sz="2000" u="sng" dirty="0">
                <a:solidFill>
                  <a:srgbClr val="000000"/>
                </a:solidFill>
                <a:ea typeface="Calibri" panose="020F0502020204030204" pitchFamily="34" charset="0"/>
                <a:cs typeface="Times New Roman" panose="02020603050405020304" pitchFamily="18" charset="0"/>
              </a:rPr>
              <a:t>issue student bills and/or refunds </a:t>
            </a:r>
            <a:r>
              <a:rPr lang="en-US" sz="2000" dirty="0">
                <a:solidFill>
                  <a:srgbClr val="000000"/>
                </a:solidFill>
                <a:ea typeface="Calibri" panose="020F0502020204030204" pitchFamily="34" charset="0"/>
                <a:cs typeface="Times New Roman" panose="02020603050405020304" pitchFamily="18" charset="0"/>
              </a:rPr>
              <a:t>accurately and timely</a:t>
            </a:r>
          </a:p>
          <a:p>
            <a:pPr marL="914400" lvl="1" indent="-457200">
              <a:lnSpc>
                <a:spcPct val="107000"/>
              </a:lnSpc>
              <a:buFont typeface="+mj-lt"/>
              <a:buAutoNum type="arabicPeriod"/>
            </a:pPr>
            <a:r>
              <a:rPr lang="en-US" sz="2000" u="sng" dirty="0">
                <a:solidFill>
                  <a:srgbClr val="000000"/>
                </a:solidFill>
                <a:ea typeface="Calibri" panose="020F0502020204030204" pitchFamily="34" charset="0"/>
                <a:cs typeface="Times New Roman" panose="02020603050405020304" pitchFamily="18" charset="0"/>
              </a:rPr>
              <a:t>Collect tuition and fees </a:t>
            </a:r>
            <a:r>
              <a:rPr lang="en-US" sz="2000" dirty="0">
                <a:solidFill>
                  <a:srgbClr val="000000"/>
                </a:solidFill>
                <a:ea typeface="Calibri" panose="020F0502020204030204" pitchFamily="34" charset="0"/>
                <a:cs typeface="Times New Roman" panose="02020603050405020304" pitchFamily="18" charset="0"/>
              </a:rPr>
              <a:t>timely, and follow-up on overdue accounts</a:t>
            </a:r>
          </a:p>
          <a:p>
            <a:pPr marL="914400" lvl="1" indent="-457200">
              <a:lnSpc>
                <a:spcPct val="107000"/>
              </a:lnSpc>
              <a:buFont typeface="+mj-lt"/>
              <a:buAutoNum type="arabicPeriod"/>
            </a:pPr>
            <a:r>
              <a:rPr lang="en-US" sz="2000" dirty="0">
                <a:solidFill>
                  <a:srgbClr val="000000"/>
                </a:solidFill>
                <a:ea typeface="Calibri" panose="020F0502020204030204" pitchFamily="34" charset="0"/>
                <a:cs typeface="Times New Roman" panose="02020603050405020304" pitchFamily="18" charset="0"/>
              </a:rPr>
              <a:t>Manage and monitor </a:t>
            </a:r>
            <a:r>
              <a:rPr lang="en-US" sz="2000" u="sng" dirty="0">
                <a:solidFill>
                  <a:srgbClr val="000000"/>
                </a:solidFill>
                <a:ea typeface="Calibri" panose="020F0502020204030204" pitchFamily="34" charset="0"/>
                <a:cs typeface="Times New Roman" panose="02020603050405020304" pitchFamily="18" charset="0"/>
              </a:rPr>
              <a:t>student payment plans</a:t>
            </a:r>
          </a:p>
          <a:p>
            <a:pPr marL="914400" lvl="1" indent="-457200">
              <a:lnSpc>
                <a:spcPct val="107000"/>
              </a:lnSpc>
              <a:buFont typeface="+mj-lt"/>
              <a:buAutoNum type="arabicPeriod"/>
            </a:pPr>
            <a:r>
              <a:rPr lang="en-US" sz="2000" dirty="0">
                <a:solidFill>
                  <a:srgbClr val="000000"/>
                </a:solidFill>
                <a:ea typeface="Calibri" panose="020F0502020204030204" pitchFamily="34" charset="0"/>
                <a:cs typeface="Times New Roman" panose="02020603050405020304" pitchFamily="18" charset="0"/>
              </a:rPr>
              <a:t>Regularly and accurately </a:t>
            </a:r>
            <a:r>
              <a:rPr lang="en-US" sz="2000" u="sng" dirty="0">
                <a:solidFill>
                  <a:srgbClr val="000000"/>
                </a:solidFill>
                <a:ea typeface="Calibri" panose="020F0502020204030204" pitchFamily="34" charset="0"/>
                <a:cs typeface="Times New Roman" panose="02020603050405020304" pitchFamily="18" charset="0"/>
              </a:rPr>
              <a:t>reconcile student accounts </a:t>
            </a:r>
            <a:r>
              <a:rPr lang="en-US" sz="2000" dirty="0">
                <a:solidFill>
                  <a:srgbClr val="000000"/>
                </a:solidFill>
                <a:ea typeface="Calibri" panose="020F0502020204030204" pitchFamily="34" charset="0"/>
                <a:cs typeface="Times New Roman" panose="02020603050405020304" pitchFamily="18" charset="0"/>
              </a:rPr>
              <a:t>and financial records</a:t>
            </a:r>
          </a:p>
          <a:p>
            <a:endParaRPr lang="en-US" dirty="0"/>
          </a:p>
        </p:txBody>
      </p:sp>
    </p:spTree>
    <p:extLst>
      <p:ext uri="{BB962C8B-B14F-4D97-AF65-F5344CB8AC3E}">
        <p14:creationId xmlns:p14="http://schemas.microsoft.com/office/powerpoint/2010/main" val="1356560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A45B4E-0FEC-AFB9-4D82-DEC72ED4F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D883C7-07F5-5A43-9026-CCE59743694A}"/>
              </a:ext>
            </a:extLst>
          </p:cNvPr>
          <p:cNvSpPr txBox="1">
            <a:spLocks noGrp="1"/>
          </p:cNvSpPr>
          <p:nvPr>
            <p:ph type="title" idx="4294967295"/>
          </p:nvPr>
        </p:nvSpPr>
        <p:spPr>
          <a:xfrm>
            <a:off x="-7717" y="1240995"/>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Audit approach: Themes</a:t>
            </a:r>
          </a:p>
        </p:txBody>
      </p:sp>
      <p:sp>
        <p:nvSpPr>
          <p:cNvPr id="3" name="TextBox 2">
            <a:extLst>
              <a:ext uri="{FF2B5EF4-FFF2-40B4-BE49-F238E27FC236}">
                <a16:creationId xmlns:a16="http://schemas.microsoft.com/office/drawing/2014/main" id="{18679A39-006D-E275-78A7-201F5B160A5B}"/>
              </a:ext>
            </a:extLst>
          </p:cNvPr>
          <p:cNvSpPr txBox="1"/>
          <p:nvPr/>
        </p:nvSpPr>
        <p:spPr>
          <a:xfrm>
            <a:off x="937548" y="2106592"/>
            <a:ext cx="10301469" cy="2674578"/>
          </a:xfrm>
          <a:prstGeom prst="rect">
            <a:avLst/>
          </a:prstGeom>
          <a:noFill/>
        </p:spPr>
        <p:txBody>
          <a:bodyPr wrap="square" rtlCol="0">
            <a:spAutoFit/>
          </a:bodyPr>
          <a:lstStyle/>
          <a:p>
            <a:pPr marL="457200" indent="-457200">
              <a:lnSpc>
                <a:spcPct val="107000"/>
              </a:lnSpc>
              <a:buAutoNum type="arabicPeriod"/>
            </a:pPr>
            <a:r>
              <a:rPr lang="en-US" sz="2000" b="1" dirty="0">
                <a:solidFill>
                  <a:srgbClr val="000000"/>
                </a:solidFill>
                <a:ea typeface="Calibri" panose="020F0502020204030204" pitchFamily="34" charset="0"/>
                <a:cs typeface="Times New Roman" panose="02020603050405020304" pitchFamily="18" charset="0"/>
              </a:rPr>
              <a:t>Policies and procedures </a:t>
            </a:r>
            <a:r>
              <a:rPr lang="en-US" sz="2000" dirty="0">
                <a:solidFill>
                  <a:srgbClr val="000000"/>
                </a:solidFill>
                <a:ea typeface="Calibri" panose="020F0502020204030204" pitchFamily="34" charset="0"/>
                <a:cs typeface="Times New Roman" panose="02020603050405020304" pitchFamily="18" charset="0"/>
              </a:rPr>
              <a:t>– alignment with applicable regulations or best practices; communication</a:t>
            </a:r>
          </a:p>
          <a:p>
            <a:pPr marL="457200" indent="-457200">
              <a:lnSpc>
                <a:spcPct val="107000"/>
              </a:lnSpc>
              <a:buAutoNum type="arabicPeriod"/>
            </a:pPr>
            <a:r>
              <a:rPr lang="en-US" sz="2000" b="1" dirty="0">
                <a:solidFill>
                  <a:srgbClr val="000000"/>
                </a:solidFill>
                <a:ea typeface="Calibri" panose="020F0502020204030204" pitchFamily="34" charset="0"/>
                <a:cs typeface="Times New Roman" panose="02020603050405020304" pitchFamily="18" charset="0"/>
              </a:rPr>
              <a:t>Internal controls to prevent, detect, and/or mitigate errors, fraud, and mismanagement </a:t>
            </a:r>
            <a:r>
              <a:rPr lang="en-US" sz="2000" dirty="0">
                <a:solidFill>
                  <a:srgbClr val="000000"/>
                </a:solidFill>
                <a:ea typeface="Calibri" panose="020F0502020204030204" pitchFamily="34" charset="0"/>
                <a:cs typeface="Times New Roman" panose="02020603050405020304" pitchFamily="18" charset="0"/>
              </a:rPr>
              <a:t>– segregation of duties; monitoring procedures</a:t>
            </a:r>
          </a:p>
          <a:p>
            <a:pPr marL="457200" indent="-457200">
              <a:lnSpc>
                <a:spcPct val="107000"/>
              </a:lnSpc>
              <a:buAutoNum type="arabicPeriod"/>
            </a:pPr>
            <a:r>
              <a:rPr lang="en-US" sz="2000" b="1" dirty="0">
                <a:solidFill>
                  <a:srgbClr val="000000"/>
                </a:solidFill>
                <a:ea typeface="Calibri" panose="020F0502020204030204" pitchFamily="34" charset="0"/>
                <a:cs typeface="Times New Roman" panose="02020603050405020304" pitchFamily="18" charset="0"/>
              </a:rPr>
              <a:t>System and data integrity </a:t>
            </a:r>
            <a:r>
              <a:rPr lang="en-US" sz="2000" dirty="0">
                <a:solidFill>
                  <a:srgbClr val="000000"/>
                </a:solidFill>
                <a:ea typeface="Calibri" panose="020F0502020204030204" pitchFamily="34" charset="0"/>
                <a:cs typeface="Times New Roman" panose="02020603050405020304" pitchFamily="18" charset="0"/>
              </a:rPr>
              <a:t>– data entry procedures; review and validation procedures</a:t>
            </a:r>
          </a:p>
          <a:p>
            <a:pPr marL="457200" indent="-457200">
              <a:lnSpc>
                <a:spcPct val="107000"/>
              </a:lnSpc>
              <a:buAutoNum type="arabicPeriod"/>
            </a:pPr>
            <a:r>
              <a:rPr lang="en-US" sz="2000" b="1" dirty="0">
                <a:solidFill>
                  <a:srgbClr val="000000"/>
                </a:solidFill>
                <a:ea typeface="Calibri" panose="020F0502020204030204" pitchFamily="34" charset="0"/>
                <a:cs typeface="Times New Roman" panose="02020603050405020304" pitchFamily="18" charset="0"/>
              </a:rPr>
              <a:t>Access and security </a:t>
            </a:r>
            <a:r>
              <a:rPr lang="en-US" sz="2000" dirty="0">
                <a:solidFill>
                  <a:srgbClr val="000000"/>
                </a:solidFill>
                <a:ea typeface="Calibri" panose="020F0502020204030204" pitchFamily="34" charset="0"/>
                <a:cs typeface="Times New Roman" panose="02020603050405020304" pitchFamily="18" charset="0"/>
              </a:rPr>
              <a:t>– system access controls; audit trails</a:t>
            </a:r>
          </a:p>
          <a:p>
            <a:pPr marL="457200" indent="-457200">
              <a:lnSpc>
                <a:spcPct val="107000"/>
              </a:lnSpc>
              <a:buAutoNum type="arabicPeriod"/>
            </a:pPr>
            <a:r>
              <a:rPr lang="en-US" sz="2000" b="1" dirty="0">
                <a:solidFill>
                  <a:srgbClr val="000000"/>
                </a:solidFill>
                <a:ea typeface="Calibri" panose="020F0502020204030204" pitchFamily="34" charset="0"/>
                <a:cs typeface="Times New Roman" panose="02020603050405020304" pitchFamily="18" charset="0"/>
              </a:rPr>
              <a:t>Incident response </a:t>
            </a:r>
            <a:r>
              <a:rPr lang="en-US" sz="2000" dirty="0">
                <a:solidFill>
                  <a:srgbClr val="000000"/>
                </a:solidFill>
                <a:ea typeface="Calibri" panose="020F0502020204030204" pitchFamily="34" charset="0"/>
                <a:cs typeface="Times New Roman" panose="02020603050405020304" pitchFamily="18" charset="0"/>
              </a:rPr>
              <a:t>– responding to instances of unauthorized access or changes</a:t>
            </a:r>
          </a:p>
          <a:p>
            <a:endParaRPr lang="en-US" dirty="0"/>
          </a:p>
        </p:txBody>
      </p:sp>
    </p:spTree>
    <p:extLst>
      <p:ext uri="{BB962C8B-B14F-4D97-AF65-F5344CB8AC3E}">
        <p14:creationId xmlns:p14="http://schemas.microsoft.com/office/powerpoint/2010/main" val="1474208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63B2D-DC81-1CAE-8CC8-9FC0BA916DD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A59C12E-BCFB-0E04-3F13-950C9C77B0A8}"/>
              </a:ext>
            </a:extLst>
          </p:cNvPr>
          <p:cNvSpPr txBox="1"/>
          <p:nvPr/>
        </p:nvSpPr>
        <p:spPr>
          <a:xfrm>
            <a:off x="-7717" y="1078950"/>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D7EF416B-D97C-57D6-2E24-9819BC49E50A}"/>
              </a:ext>
            </a:extLst>
          </p:cNvPr>
          <p:cNvSpPr txBox="1">
            <a:spLocks noGrp="1"/>
          </p:cNvSpPr>
          <p:nvPr>
            <p:ph type="title" idx="4294967295"/>
          </p:nvPr>
        </p:nvSpPr>
        <p:spPr>
          <a:xfrm>
            <a:off x="756213" y="1867981"/>
            <a:ext cx="10795321"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#1: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verify the accuracy and completeness of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student enrollment and registration records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EEA92CB1-050F-CB75-346D-B48BD237B801}"/>
              </a:ext>
            </a:extLst>
          </p:cNvPr>
          <p:cNvSpPr txBox="1"/>
          <p:nvPr/>
        </p:nvSpPr>
        <p:spPr>
          <a:xfrm>
            <a:off x="424404" y="2780208"/>
            <a:ext cx="11458937" cy="3170099"/>
          </a:xfrm>
          <a:prstGeom prst="rect">
            <a:avLst/>
          </a:prstGeom>
          <a:solidFill>
            <a:schemeClr val="accent5">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documents to request</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Policies and procedures related to student enrollment and registration</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Organizational charts to understand the roles and responsibilities of staff involved in the enrollment and registration processes including admissions, registration, housing, dining, etc.</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Internal control documentation for the enrollment and registration processes (if maintained)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System access logs showing who (1) has access to and (2) who has accessed and modified enrollment and registration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Audit trails from the student information system (SIS) showing changes made to enrollment and registration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Read-only access to student enrollment and registration records for the audit period</a:t>
            </a:r>
          </a:p>
        </p:txBody>
      </p:sp>
    </p:spTree>
    <p:extLst>
      <p:ext uri="{BB962C8B-B14F-4D97-AF65-F5344CB8AC3E}">
        <p14:creationId xmlns:p14="http://schemas.microsoft.com/office/powerpoint/2010/main" val="2998172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C4555-DCDC-D762-256D-88FBDE33B76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EC4D1BD-C140-C41C-3523-30D4E1CD6628}"/>
              </a:ext>
            </a:extLst>
          </p:cNvPr>
          <p:cNvSpPr txBox="1"/>
          <p:nvPr/>
        </p:nvSpPr>
        <p:spPr>
          <a:xfrm>
            <a:off x="-7717" y="1078950"/>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4AD0BCA9-66FD-9598-7A91-47B5E7DDBDC2}"/>
              </a:ext>
            </a:extLst>
          </p:cNvPr>
          <p:cNvSpPr txBox="1">
            <a:spLocks noGrp="1"/>
          </p:cNvSpPr>
          <p:nvPr>
            <p:ph type="title" idx="4294967295"/>
          </p:nvPr>
        </p:nvSpPr>
        <p:spPr>
          <a:xfrm>
            <a:off x="756213" y="1867981"/>
            <a:ext cx="10795321"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#1: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verify the accuracy and completeness of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student enrollment and registration records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58AF0CAC-306A-F660-601F-97B00FA19C7B}"/>
              </a:ext>
            </a:extLst>
          </p:cNvPr>
          <p:cNvSpPr txBox="1"/>
          <p:nvPr/>
        </p:nvSpPr>
        <p:spPr>
          <a:xfrm>
            <a:off x="370391" y="2812648"/>
            <a:ext cx="11493660" cy="3785652"/>
          </a:xfrm>
          <a:prstGeom prst="rect">
            <a:avLst/>
          </a:prstGeom>
          <a:solidFill>
            <a:schemeClr val="accent6">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questions to ask</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Describe the processes for new and returning student course registration as well as housing and meal plan selection.</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are enrollment and registration policies, procedures, and processes communication to staff? To students?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often are the policies and procedures reviewed and updated?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processes or controls are in place to support the completeness and accuracy of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measures are in place to prevent and detect data entry errors?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is access to the systems used restricted / are duties segregated to prevent unauthorized access or changes to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actions are taken when unauthorized changes are detected?</a:t>
            </a:r>
          </a:p>
          <a:p>
            <a:pPr marL="342900" indent="-342900" algn="l">
              <a:buFont typeface="Arial" panose="020B0604020202020204" pitchFamily="34" charset="0"/>
              <a:buChar char="•"/>
            </a:pPr>
            <a:endParaRPr lang="en-US" sz="2000"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0312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AC1B7-EAD2-4116-1AC5-682B52E0EA2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3E7A8A7-DF8D-116D-A282-1F71B770EA83}"/>
              </a:ext>
            </a:extLst>
          </p:cNvPr>
          <p:cNvSpPr txBox="1"/>
          <p:nvPr/>
        </p:nvSpPr>
        <p:spPr>
          <a:xfrm>
            <a:off x="-7717" y="1078950"/>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687E6411-187F-1E8E-2A94-CD1B4CE55622}"/>
              </a:ext>
            </a:extLst>
          </p:cNvPr>
          <p:cNvSpPr txBox="1">
            <a:spLocks noGrp="1"/>
          </p:cNvSpPr>
          <p:nvPr>
            <p:ph type="title" idx="4294967295"/>
          </p:nvPr>
        </p:nvSpPr>
        <p:spPr>
          <a:xfrm>
            <a:off x="756213" y="1867981"/>
            <a:ext cx="10795321"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#1: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verify the accuracy and completeness of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student enrollment and registration records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2066E4D9-6B53-E950-0AA6-1E299AA395B7}"/>
              </a:ext>
            </a:extLst>
          </p:cNvPr>
          <p:cNvSpPr txBox="1"/>
          <p:nvPr/>
        </p:nvSpPr>
        <p:spPr>
          <a:xfrm>
            <a:off x="756214" y="2812648"/>
            <a:ext cx="10795320" cy="3170099"/>
          </a:xfrm>
          <a:prstGeom prst="rect">
            <a:avLst/>
          </a:prstGeom>
          <a:solidFill>
            <a:schemeClr val="accent2">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tests or analytics to perform</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Perform analytic procedures to identify anomalies or patterns that may indicate errors or fraud (e.g., duplicate records, missing information, etc.)</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Select a sample of student enrollment and registration records and verify the completeness and accuracy of the data by cross-referencing with source documents (e.g., applications, transcripts, etc.).</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Review system access logs to ensure that only authorized personnel have access to enrollment and registration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Analyze audit trails to identify any unauthorized changes to enrollment and registration records.</a:t>
            </a:r>
          </a:p>
          <a:p>
            <a:pPr marL="342900" indent="-342900" algn="l">
              <a:buFont typeface="Arial" panose="020B0604020202020204" pitchFamily="34" charset="0"/>
              <a:buChar char="•"/>
            </a:pPr>
            <a:endParaRPr lang="en-US" sz="2000"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0088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156EDD-306A-C16D-ECFF-7968FA63193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0DF1F76-2FEC-FA76-27CD-D642CE9854EF}"/>
              </a:ext>
            </a:extLst>
          </p:cNvPr>
          <p:cNvSpPr txBox="1"/>
          <p:nvPr/>
        </p:nvSpPr>
        <p:spPr>
          <a:xfrm>
            <a:off x="0" y="1125249"/>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9AD04007-96F8-C724-A8BA-16993CEF65C0}"/>
              </a:ext>
            </a:extLst>
          </p:cNvPr>
          <p:cNvSpPr txBox="1">
            <a:spLocks noGrp="1"/>
          </p:cNvSpPr>
          <p:nvPr>
            <p:ph type="title" idx="4294967295"/>
          </p:nvPr>
        </p:nvSpPr>
        <p:spPr>
          <a:xfrm>
            <a:off x="937548" y="1894690"/>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#2: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apply financial aid, scholarships and grants to student accounts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in accordance with institutional policies.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C0689E00-7484-6437-A428-1904AF53F2F1}"/>
              </a:ext>
            </a:extLst>
          </p:cNvPr>
          <p:cNvSpPr txBox="1"/>
          <p:nvPr/>
        </p:nvSpPr>
        <p:spPr>
          <a:xfrm>
            <a:off x="324091" y="2812648"/>
            <a:ext cx="11586257" cy="2862322"/>
          </a:xfrm>
          <a:prstGeom prst="rect">
            <a:avLst/>
          </a:prstGeom>
          <a:solidFill>
            <a:schemeClr val="accent5">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documents to request</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Policies and procedures related to student financial aid, scholarships, and/or grants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Organizational charts to understand the roles and responsibilities of staff involved in financial aid processes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Internal control documentation for financial aid processes (if maintained)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System access logs showing who (1) has access to and (2) who has accessed and modified financial aid accounts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Audit trails from the student information system (SIS) showing changes made to financial aid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Read-only access to student financial aid records for the audit period</a:t>
            </a:r>
          </a:p>
          <a:p>
            <a:pPr marL="342900" indent="-342900" algn="l">
              <a:buFont typeface="Arial" panose="020B0604020202020204" pitchFamily="34" charset="0"/>
              <a:buChar char="•"/>
            </a:pPr>
            <a:endParaRPr lang="en-US" sz="2000"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0214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30A4BA-DBED-F792-4494-B7B9727D7E7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FA3DCAA-CDA9-B10F-4715-0C7377915A63}"/>
              </a:ext>
            </a:extLst>
          </p:cNvPr>
          <p:cNvSpPr txBox="1"/>
          <p:nvPr/>
        </p:nvSpPr>
        <p:spPr>
          <a:xfrm>
            <a:off x="0" y="1125249"/>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0EB25F2E-7973-3484-CD71-522A501037C0}"/>
              </a:ext>
            </a:extLst>
          </p:cNvPr>
          <p:cNvSpPr txBox="1">
            <a:spLocks noGrp="1"/>
          </p:cNvSpPr>
          <p:nvPr>
            <p:ph type="title" idx="4294967295"/>
          </p:nvPr>
        </p:nvSpPr>
        <p:spPr>
          <a:xfrm>
            <a:off x="937548" y="1894690"/>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#2: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apply financial aid, scholarships and grants to student accounts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in accordance with institutional policies.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E122480B-A688-E1BB-5275-217F45643E37}"/>
              </a:ext>
            </a:extLst>
          </p:cNvPr>
          <p:cNvSpPr txBox="1"/>
          <p:nvPr/>
        </p:nvSpPr>
        <p:spPr>
          <a:xfrm>
            <a:off x="347241" y="2812648"/>
            <a:ext cx="11493659" cy="3785652"/>
          </a:xfrm>
          <a:prstGeom prst="rect">
            <a:avLst/>
          </a:prstGeom>
          <a:solidFill>
            <a:schemeClr val="accent6">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questions to ask</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Describe the processes for applying for and awarding financial aid as well as the order in which financial aid is applied (e.g., external scholarships, donor-funded, institutionally-funded).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are financial aid policies, procedures, and processes communication to staff? To students?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often are the policies and procedures reviewed and updated?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processes or controls are in place to support the accurate and timely application of financial aid to student accounts?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measures are in place to prevent and detect data entry errors?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is access to the systems used restricted / are duties segregated to prevent unauthorized access or changes to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actions are taken when unauthorized changes are detected?</a:t>
            </a:r>
          </a:p>
          <a:p>
            <a:pPr algn="l"/>
            <a:endParaRPr lang="en-US" sz="2000"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8103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E3E0B5-F839-C4E8-0179-22CEE600E33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09430DD-20F6-905F-F4C3-B96743423D2E}"/>
              </a:ext>
            </a:extLst>
          </p:cNvPr>
          <p:cNvSpPr txBox="1"/>
          <p:nvPr/>
        </p:nvSpPr>
        <p:spPr>
          <a:xfrm>
            <a:off x="0" y="1125249"/>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4B5F0E06-A7D8-09F3-94B9-98F2C3EF97A3}"/>
              </a:ext>
            </a:extLst>
          </p:cNvPr>
          <p:cNvSpPr txBox="1">
            <a:spLocks noGrp="1"/>
          </p:cNvSpPr>
          <p:nvPr>
            <p:ph type="title" idx="4294967295"/>
          </p:nvPr>
        </p:nvSpPr>
        <p:spPr>
          <a:xfrm>
            <a:off x="937548" y="1894690"/>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#2: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apply financial aid, scholarships and grants to student accounts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in accordance with institutional policies.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a:extLst>
              <a:ext uri="{FF2B5EF4-FFF2-40B4-BE49-F238E27FC236}">
                <a16:creationId xmlns:a16="http://schemas.microsoft.com/office/drawing/2014/main" id="{CDEFADBB-66DE-03D8-719D-ACBF914A2CAF}"/>
              </a:ext>
            </a:extLst>
          </p:cNvPr>
          <p:cNvSpPr txBox="1"/>
          <p:nvPr/>
        </p:nvSpPr>
        <p:spPr>
          <a:xfrm>
            <a:off x="347241" y="2812648"/>
            <a:ext cx="11574683" cy="2862322"/>
          </a:xfrm>
          <a:prstGeom prst="rect">
            <a:avLst/>
          </a:prstGeom>
          <a:solidFill>
            <a:schemeClr val="accent2">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tests or analytics to perform</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Compare the institution’s financial aid policies with the requirements outlined in the Federal Student Aid (FSA) Handbook. Specific requirements may include eligibility criteria for Title IV programs (e.g., Pell Grants, Federal Work-Study, and Direct Loans), disbursement procedures, and return of Title IV funds.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Select a sample of financial aid awards and verify the completeness and accuracy of the data by cross-referencing with source documents (e.g., applications, award letters, etc.).</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Review system access logs to ensure that only authorized personnel have access to financial aid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Analyze audit trails to identify any unauthorized changes to enrollment and registration records.</a:t>
            </a:r>
          </a:p>
          <a:p>
            <a:pPr marL="342900" indent="-342900" algn="l">
              <a:buFont typeface="Arial" panose="020B0604020202020204" pitchFamily="34" charset="0"/>
              <a:buChar char="•"/>
            </a:pPr>
            <a:endParaRPr lang="en-US" sz="2000"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71445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1CEFD-2AF9-2090-670A-07DFECA405C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4DA9284-2E5A-B4AD-7268-435B8FB6282B}"/>
              </a:ext>
            </a:extLst>
          </p:cNvPr>
          <p:cNvSpPr txBox="1"/>
          <p:nvPr/>
        </p:nvSpPr>
        <p:spPr>
          <a:xfrm>
            <a:off x="-7718" y="1090525"/>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8840F8FA-0FF8-A683-536B-0A3199BFC6D6}"/>
              </a:ext>
            </a:extLst>
          </p:cNvPr>
          <p:cNvSpPr txBox="1">
            <a:spLocks noGrp="1"/>
          </p:cNvSpPr>
          <p:nvPr>
            <p:ph type="title" idx="4294967295"/>
          </p:nvPr>
        </p:nvSpPr>
        <p:spPr>
          <a:xfrm>
            <a:off x="937547" y="1929414"/>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#3: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 generate and issue student bills and/or refunds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accurately and timely.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extBox 8">
            <a:extLst>
              <a:ext uri="{FF2B5EF4-FFF2-40B4-BE49-F238E27FC236}">
                <a16:creationId xmlns:a16="http://schemas.microsoft.com/office/drawing/2014/main" id="{B3CFC479-D500-D7AA-73D7-BE7394C768BB}"/>
              </a:ext>
            </a:extLst>
          </p:cNvPr>
          <p:cNvSpPr txBox="1"/>
          <p:nvPr/>
        </p:nvSpPr>
        <p:spPr>
          <a:xfrm>
            <a:off x="370391" y="2812648"/>
            <a:ext cx="11493660" cy="3170099"/>
          </a:xfrm>
          <a:prstGeom prst="rect">
            <a:avLst/>
          </a:prstGeom>
          <a:solidFill>
            <a:schemeClr val="accent5">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documents to request</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Board approved tuition and fee schedule(s) applicable to the audit period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Policies and procedures related to student billing and refunds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Organizational charts to understand the roles and responsibilities of staff involved in billing and refund processes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Internal control documentation for billing and refund processes (if maintained)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System access logs showing who (1) has access to and (2) who has accessed and modified billing and refund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Audit trails from the student information system (SIS) showing changes made to billing and refund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Read-only access to student billing and refund records for the audit period</a:t>
            </a:r>
          </a:p>
        </p:txBody>
      </p:sp>
    </p:spTree>
    <p:extLst>
      <p:ext uri="{BB962C8B-B14F-4D97-AF65-F5344CB8AC3E}">
        <p14:creationId xmlns:p14="http://schemas.microsoft.com/office/powerpoint/2010/main" val="3721129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7D03B-2167-A54B-B6C8-6D0F1AE39AE0}"/>
              </a:ext>
            </a:extLst>
          </p:cNvPr>
          <p:cNvSpPr txBox="1">
            <a:spLocks noGrp="1"/>
          </p:cNvSpPr>
          <p:nvPr>
            <p:ph type="title" idx="4294967295"/>
          </p:nvPr>
        </p:nvSpPr>
        <p:spPr>
          <a:xfrm>
            <a:off x="0" y="1322019"/>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Session Objectives</a:t>
            </a:r>
          </a:p>
        </p:txBody>
      </p:sp>
      <p:sp>
        <p:nvSpPr>
          <p:cNvPr id="3" name="TextBox 2">
            <a:extLst>
              <a:ext uri="{FF2B5EF4-FFF2-40B4-BE49-F238E27FC236}">
                <a16:creationId xmlns:a16="http://schemas.microsoft.com/office/drawing/2014/main" id="{2D2F7385-7690-58FD-497C-55B1B996A970}"/>
              </a:ext>
            </a:extLst>
          </p:cNvPr>
          <p:cNvSpPr txBox="1"/>
          <p:nvPr/>
        </p:nvSpPr>
        <p:spPr>
          <a:xfrm>
            <a:off x="659757" y="2207207"/>
            <a:ext cx="11065397" cy="3600986"/>
          </a:xfrm>
          <a:prstGeom prst="rect">
            <a:avLst/>
          </a:prstGeom>
          <a:noFill/>
        </p:spPr>
        <p:txBody>
          <a:bodyPr wrap="square" rtlCol="0">
            <a:spAutoFit/>
          </a:bodyPr>
          <a:lstStyle/>
          <a:p>
            <a:pPr marL="514350" marR="0" lvl="1" indent="-514350">
              <a:buFont typeface="Courier New" panose="02070309020205020404" pitchFamily="49" charset="0"/>
              <a:buAutoNum type="arabicPeriod"/>
            </a:pPr>
            <a:r>
              <a:rPr lang="en-US" sz="2800" dirty="0"/>
              <a:t>Understand the key components and objectives of a student accounts audit, including common risks to assess and sample audit objectives</a:t>
            </a:r>
          </a:p>
          <a:p>
            <a:pPr marL="514350" marR="0" lvl="1" indent="-514350">
              <a:buFont typeface="Courier New" panose="02070309020205020404" pitchFamily="49" charset="0"/>
              <a:buAutoNum type="arabicPeriod"/>
            </a:pPr>
            <a:r>
              <a:rPr lang="en-US" sz="2800" dirty="0"/>
              <a:t>Design an audit work program to conduct a student accounts audit, including identifying key controls to evaluate as part of the audit</a:t>
            </a:r>
          </a:p>
          <a:p>
            <a:pPr marL="514350" marR="0" lvl="1" indent="-514350">
              <a:buFont typeface="Courier New" panose="02070309020205020404" pitchFamily="49" charset="0"/>
              <a:buAutoNum type="arabicPeriod"/>
            </a:pPr>
            <a:r>
              <a:rPr lang="en-US" sz="2800" dirty="0"/>
              <a:t>Discuss common findings in the student accounts space, specifically around accuracy and completeness of student billing data and student refund processing</a:t>
            </a:r>
          </a:p>
          <a:p>
            <a:pPr marL="514350" indent="-514350">
              <a:buAutoNum type="arabicPeriod"/>
            </a:pPr>
            <a:endParaRPr lang="en-US" sz="3200" dirty="0"/>
          </a:p>
        </p:txBody>
      </p:sp>
    </p:spTree>
    <p:extLst>
      <p:ext uri="{BB962C8B-B14F-4D97-AF65-F5344CB8AC3E}">
        <p14:creationId xmlns:p14="http://schemas.microsoft.com/office/powerpoint/2010/main" val="2624684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86194B-5684-0488-AC8F-A01C8EA135C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ED4227C-AA7C-2A13-6E6B-B3999BCA214C}"/>
              </a:ext>
            </a:extLst>
          </p:cNvPr>
          <p:cNvSpPr txBox="1"/>
          <p:nvPr/>
        </p:nvSpPr>
        <p:spPr>
          <a:xfrm>
            <a:off x="-7718" y="1090525"/>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FA2C5867-3F41-45DF-DDC3-2AC3CAFC3FDD}"/>
              </a:ext>
            </a:extLst>
          </p:cNvPr>
          <p:cNvSpPr txBox="1">
            <a:spLocks noGrp="1"/>
          </p:cNvSpPr>
          <p:nvPr>
            <p:ph type="title" idx="4294967295"/>
          </p:nvPr>
        </p:nvSpPr>
        <p:spPr>
          <a:xfrm>
            <a:off x="937547" y="1929414"/>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#3: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 generate and issue student bills and/or refunds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accurately and timely.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318BF330-3DF4-9FA9-DC3F-10C1128617C6}"/>
              </a:ext>
            </a:extLst>
          </p:cNvPr>
          <p:cNvSpPr txBox="1"/>
          <p:nvPr/>
        </p:nvSpPr>
        <p:spPr>
          <a:xfrm>
            <a:off x="416689" y="2812648"/>
            <a:ext cx="11412638" cy="3170099"/>
          </a:xfrm>
          <a:prstGeom prst="rect">
            <a:avLst/>
          </a:prstGeom>
          <a:solidFill>
            <a:schemeClr val="accent6">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questions to ask</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Describe the processes for updating the tuition and fee schedule within the system, billing students, and issuing refunds.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are billing and refund policies, procedures, and processes communication to staff? To students?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often are the policies and procedures reviewed and updated?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processes or controls are in place to support the accurate and timely issuance of bills and refunds?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measures are in place to prevent and detect data entry errors?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is access to the systems used restricted / are duties segregated to prevent unauthorized access or changes to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actions are taken when unauthorized changes are detected?</a:t>
            </a:r>
          </a:p>
        </p:txBody>
      </p:sp>
    </p:spTree>
    <p:extLst>
      <p:ext uri="{BB962C8B-B14F-4D97-AF65-F5344CB8AC3E}">
        <p14:creationId xmlns:p14="http://schemas.microsoft.com/office/powerpoint/2010/main" val="3116650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379D0-A1F5-9C84-7B52-9D100EA1009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287F692-7520-4A7B-7A9E-7D49657FF5B0}"/>
              </a:ext>
            </a:extLst>
          </p:cNvPr>
          <p:cNvSpPr txBox="1"/>
          <p:nvPr/>
        </p:nvSpPr>
        <p:spPr>
          <a:xfrm>
            <a:off x="-7719" y="997928"/>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D2C93FEB-F18C-7A2F-25E6-F8662EA1E3DA}"/>
              </a:ext>
            </a:extLst>
          </p:cNvPr>
          <p:cNvSpPr txBox="1">
            <a:spLocks noGrp="1"/>
          </p:cNvSpPr>
          <p:nvPr>
            <p:ph type="title" idx="4294967295"/>
          </p:nvPr>
        </p:nvSpPr>
        <p:spPr>
          <a:xfrm>
            <a:off x="937547" y="1767369"/>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#3: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 generate and issue student bills and/or refunds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accurately and timely.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a:extLst>
              <a:ext uri="{FF2B5EF4-FFF2-40B4-BE49-F238E27FC236}">
                <a16:creationId xmlns:a16="http://schemas.microsoft.com/office/drawing/2014/main" id="{B4565416-FEDD-2A76-1E6A-DAF54CF7F722}"/>
              </a:ext>
            </a:extLst>
          </p:cNvPr>
          <p:cNvSpPr txBox="1"/>
          <p:nvPr/>
        </p:nvSpPr>
        <p:spPr>
          <a:xfrm>
            <a:off x="347241" y="2536810"/>
            <a:ext cx="11574683" cy="4093428"/>
          </a:xfrm>
          <a:prstGeom prst="rect">
            <a:avLst/>
          </a:prstGeom>
          <a:solidFill>
            <a:schemeClr val="accent2">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tests or analytics to perform</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Confirm the board-approved tuition and fee schedule matches </a:t>
            </a:r>
            <a:r>
              <a:rPr lang="en-US" sz="2000" dirty="0"/>
              <a:t>the student billing system, institutional financial system, and institutional webpages.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Review the institution’s policies to ensure they include provisions for timely billing, accurate calculation of charges, and appropriate handling of refunds.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Select a sample of student bills and verify the completeness and accuracy of the data by cross-referencing with source documents (e.g., tuition and fee schedule, enrollment records, housing and meal plan selections, etc.).</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Select a sample of student accounts that received refunds and verify that the refund amounts were calculated correctly based on the institution’s refund policy and regulatory requirements. Ensure that refunds are processed within the required timeframes.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Analyze audit trails to identify any unauthorized changes to billing and refund records.</a:t>
            </a:r>
          </a:p>
          <a:p>
            <a:pPr marL="342900" indent="-342900" algn="l">
              <a:buFont typeface="Arial" panose="020B0604020202020204" pitchFamily="34" charset="0"/>
              <a:buChar char="•"/>
            </a:pPr>
            <a:endParaRPr lang="en-US" sz="2000"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81693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052F3-83D9-D730-DCB0-ACB9F0E0863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2D3F38C-9424-3AB6-04B1-37D053E1D1F9}"/>
              </a:ext>
            </a:extLst>
          </p:cNvPr>
          <p:cNvSpPr txBox="1"/>
          <p:nvPr/>
        </p:nvSpPr>
        <p:spPr>
          <a:xfrm>
            <a:off x="-7718" y="1009500"/>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37C75B89-5504-C78F-F92C-B7E7293F4DDB}"/>
              </a:ext>
            </a:extLst>
          </p:cNvPr>
          <p:cNvSpPr txBox="1">
            <a:spLocks noGrp="1"/>
          </p:cNvSpPr>
          <p:nvPr>
            <p:ph type="title" idx="4294967295"/>
          </p:nvPr>
        </p:nvSpPr>
        <p:spPr>
          <a:xfrm>
            <a:off x="937548" y="1778941"/>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#4: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collect tuition and fees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timely, and follow-up on overdue accounts.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0E6F15B9-CDAB-C138-3736-D64B421135F8}"/>
              </a:ext>
            </a:extLst>
          </p:cNvPr>
          <p:cNvSpPr txBox="1"/>
          <p:nvPr/>
        </p:nvSpPr>
        <p:spPr>
          <a:xfrm>
            <a:off x="370391" y="2565798"/>
            <a:ext cx="11493660" cy="3477875"/>
          </a:xfrm>
          <a:prstGeom prst="rect">
            <a:avLst/>
          </a:prstGeom>
          <a:solidFill>
            <a:schemeClr val="accent5">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documents to request</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Policies and procedures related to the collection of tuition and fees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Organizational charts to understand the roles and responsibilities of staff involved in collection and/or follow-up processes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Internal control documentation for collection and follow-up processes (if maintained)</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Aging reports of accounts receivable to identify overdue accounts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Listing of accounts sent to third-party collections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System access logs showing who (1) has access to and (2) who has accessed and modified student account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Audit trails from the student information system (SIS) showing changes made to student account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Read-only access to student accounts for the audit period</a:t>
            </a:r>
          </a:p>
        </p:txBody>
      </p:sp>
    </p:spTree>
    <p:extLst>
      <p:ext uri="{BB962C8B-B14F-4D97-AF65-F5344CB8AC3E}">
        <p14:creationId xmlns:p14="http://schemas.microsoft.com/office/powerpoint/2010/main" val="2961282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C7753-A795-8BB2-8101-871F84D6072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F79F29C-0D8B-363F-AE5E-4A5C3B1E9F15}"/>
              </a:ext>
            </a:extLst>
          </p:cNvPr>
          <p:cNvSpPr txBox="1"/>
          <p:nvPr/>
        </p:nvSpPr>
        <p:spPr>
          <a:xfrm>
            <a:off x="-7718" y="1009500"/>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E89E1A4A-44BC-C84D-7D3C-59A6776D3093}"/>
              </a:ext>
            </a:extLst>
          </p:cNvPr>
          <p:cNvSpPr txBox="1">
            <a:spLocks noGrp="1"/>
          </p:cNvSpPr>
          <p:nvPr>
            <p:ph type="title" idx="4294967295"/>
          </p:nvPr>
        </p:nvSpPr>
        <p:spPr>
          <a:xfrm>
            <a:off x="937548" y="1706572"/>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#4: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collect tuition and fees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timely, and follow-up on overdue accounts.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F5955E44-5135-4D0D-D6D4-816F06D0D134}"/>
              </a:ext>
            </a:extLst>
          </p:cNvPr>
          <p:cNvSpPr txBox="1"/>
          <p:nvPr/>
        </p:nvSpPr>
        <p:spPr>
          <a:xfrm>
            <a:off x="389681" y="2499162"/>
            <a:ext cx="11520668" cy="4093428"/>
          </a:xfrm>
          <a:prstGeom prst="rect">
            <a:avLst/>
          </a:prstGeom>
          <a:solidFill>
            <a:schemeClr val="accent6">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questions to ask</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Describe the processes for collecting student payments (e.g., payment mechanisms) and following up on overdue accounts.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are collection policies, procedures, and processes communication to staff? To students?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processes or controls are in place to support the timely collection of tuition and fees?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are overdue accounts monitored? At what point are accounts referred to third-party collections or written off as bad debt?</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measures are in place to prevent and detect data entry errors (e.g., if paid in-person vs. online)?</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mechanism are in place to encourage timely payment or enforce non-payment (e.g., registration holds, hardship committees and payment plans)?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is access to the systems used restricted / are duties segregated to prevent unauthorized access or changes to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actions are taken when unauthorized changes are detected?</a:t>
            </a:r>
          </a:p>
        </p:txBody>
      </p:sp>
    </p:spTree>
    <p:extLst>
      <p:ext uri="{BB962C8B-B14F-4D97-AF65-F5344CB8AC3E}">
        <p14:creationId xmlns:p14="http://schemas.microsoft.com/office/powerpoint/2010/main" val="2412422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E7FBE-F5D2-121F-C234-21C834B59F8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DF28A93-DC06-8F6B-C4E6-B21D3B14A464}"/>
              </a:ext>
            </a:extLst>
          </p:cNvPr>
          <p:cNvSpPr txBox="1"/>
          <p:nvPr/>
        </p:nvSpPr>
        <p:spPr>
          <a:xfrm>
            <a:off x="-7718" y="1003714"/>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BC08CD5D-0EBE-378A-F300-20EEDD0A30C4}"/>
              </a:ext>
            </a:extLst>
          </p:cNvPr>
          <p:cNvSpPr txBox="1">
            <a:spLocks noGrp="1"/>
          </p:cNvSpPr>
          <p:nvPr>
            <p:ph type="title" idx="4294967295"/>
          </p:nvPr>
        </p:nvSpPr>
        <p:spPr>
          <a:xfrm>
            <a:off x="937548" y="1666374"/>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#4: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collect tuition and fees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timely, and follow-up on overdue accounts.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E23659FB-5C38-B04F-9444-290AD0B18974}"/>
              </a:ext>
            </a:extLst>
          </p:cNvPr>
          <p:cNvSpPr txBox="1"/>
          <p:nvPr/>
        </p:nvSpPr>
        <p:spPr>
          <a:xfrm>
            <a:off x="347241" y="2551561"/>
            <a:ext cx="11574683" cy="4093428"/>
          </a:xfrm>
          <a:prstGeom prst="rect">
            <a:avLst/>
          </a:prstGeom>
          <a:solidFill>
            <a:schemeClr val="accent2">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tests or analytics to perform</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Review the information provided to students about tuition and fee collection policies. Ensure that the institution complies with federal requirements for providing consumer information, such as the availability of payment plans and the process for handling overdue accounts.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Review the institution’s billing schedule to ensure that bills are issued in accordance with institutional policies and regulatory requirements (e.g., bills are sent out before the start of the semester).</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Select a sample of student accounts and verify the accuracy and completeness of the data by cross-referencing with source documents (e.g., billing statements, payment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Select a sample of overdue accounts and verify that follow-up actions are taken in accordance with the institution’s policies and regulatory requirements. </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Analyze audit trails to identify any unauthorized changes to student accounts (e.g., unauthorized removal of registration holds).</a:t>
            </a:r>
          </a:p>
          <a:p>
            <a:pPr marL="342900" indent="-342900" algn="l">
              <a:buFont typeface="Arial" panose="020B0604020202020204" pitchFamily="34" charset="0"/>
              <a:buChar char="•"/>
            </a:pPr>
            <a:endParaRPr lang="en-US" sz="2000"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78769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81B40-D50D-43A2-6220-92CE3841B26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BBB631F-83A9-B665-92A3-74A796BA2918}"/>
              </a:ext>
            </a:extLst>
          </p:cNvPr>
          <p:cNvSpPr txBox="1"/>
          <p:nvPr/>
        </p:nvSpPr>
        <p:spPr>
          <a:xfrm>
            <a:off x="-7719" y="986353"/>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8AE32B85-BFA0-2F80-AAEC-4B919E1E319F}"/>
              </a:ext>
            </a:extLst>
          </p:cNvPr>
          <p:cNvSpPr txBox="1">
            <a:spLocks noGrp="1"/>
          </p:cNvSpPr>
          <p:nvPr>
            <p:ph type="title" idx="4294967295"/>
          </p:nvPr>
        </p:nvSpPr>
        <p:spPr>
          <a:xfrm>
            <a:off x="937547" y="1755794"/>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#5: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manage and monitor student payment plans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00E92B37-3221-1F75-6430-1B3BFA8AA0D1}"/>
              </a:ext>
            </a:extLst>
          </p:cNvPr>
          <p:cNvSpPr txBox="1"/>
          <p:nvPr/>
        </p:nvSpPr>
        <p:spPr>
          <a:xfrm>
            <a:off x="370391" y="2565798"/>
            <a:ext cx="11493660" cy="3170099"/>
          </a:xfrm>
          <a:prstGeom prst="rect">
            <a:avLst/>
          </a:prstGeom>
          <a:solidFill>
            <a:schemeClr val="accent5">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documents to request</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Policies and procedures related to student payment plans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Organizational charts to understand the roles and responsibilities of staff involved in managing or monitoring student payment plans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Internal control documentation for managing and monitoring student payment plans (if maintained)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Access to student payment plan agreements for the audit period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System access logs showing who (1) has access to and (2) who has accessed and modified student payment plans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Audit trails from the student information system (SIS) showing changes made to student payment plans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Read-only access to student accounts for the audit period</a:t>
            </a:r>
          </a:p>
        </p:txBody>
      </p:sp>
    </p:spTree>
    <p:extLst>
      <p:ext uri="{BB962C8B-B14F-4D97-AF65-F5344CB8AC3E}">
        <p14:creationId xmlns:p14="http://schemas.microsoft.com/office/powerpoint/2010/main" val="25634970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0FD7B-AF11-42EF-59DF-539C060BD3E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77F9E39-6742-7F7E-EDE0-C4069259E08B}"/>
              </a:ext>
            </a:extLst>
          </p:cNvPr>
          <p:cNvSpPr txBox="1"/>
          <p:nvPr/>
        </p:nvSpPr>
        <p:spPr>
          <a:xfrm>
            <a:off x="-7719" y="986353"/>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5AB6C573-D77C-9BD7-61EA-A6EC8B4A35D5}"/>
              </a:ext>
            </a:extLst>
          </p:cNvPr>
          <p:cNvSpPr txBox="1">
            <a:spLocks noGrp="1"/>
          </p:cNvSpPr>
          <p:nvPr>
            <p:ph type="title" idx="4294967295"/>
          </p:nvPr>
        </p:nvSpPr>
        <p:spPr>
          <a:xfrm>
            <a:off x="937547" y="1755794"/>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#5: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manage and monitor student payment plans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D2CC2DDC-FAC0-47B0-48CE-F2CC237ABFF8}"/>
              </a:ext>
            </a:extLst>
          </p:cNvPr>
          <p:cNvSpPr txBox="1"/>
          <p:nvPr/>
        </p:nvSpPr>
        <p:spPr>
          <a:xfrm>
            <a:off x="389681" y="2499162"/>
            <a:ext cx="11520668" cy="3477875"/>
          </a:xfrm>
          <a:prstGeom prst="rect">
            <a:avLst/>
          </a:prstGeom>
          <a:solidFill>
            <a:schemeClr val="accent6">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questions to ask</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Describe the processes for granting, managing, and monitoring student payment plans including student eligibility for such plans.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are policies, procedures, and processes related to student payment plans communication to staff? To students?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processes or controls are in place to support the timely management of payment plans?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measures are in place to prevent and detect data entry errors?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mechanism are in place to enforce compliance with payment plans?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is access to the systems used restricted / are duties segregated to prevent unauthorized access or changes to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actions are taken when unauthorized changes are detected?</a:t>
            </a:r>
          </a:p>
        </p:txBody>
      </p:sp>
    </p:spTree>
    <p:extLst>
      <p:ext uri="{BB962C8B-B14F-4D97-AF65-F5344CB8AC3E}">
        <p14:creationId xmlns:p14="http://schemas.microsoft.com/office/powerpoint/2010/main" val="24116068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E91BE-F373-6EF8-02F4-DF9F0FD81B2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C0A7EBE-F056-2F9D-FCE5-68633212DA72}"/>
              </a:ext>
            </a:extLst>
          </p:cNvPr>
          <p:cNvSpPr txBox="1"/>
          <p:nvPr/>
        </p:nvSpPr>
        <p:spPr>
          <a:xfrm>
            <a:off x="-7719" y="986353"/>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3736F203-66A4-1E0B-63F9-14CF787A2AAD}"/>
              </a:ext>
            </a:extLst>
          </p:cNvPr>
          <p:cNvSpPr txBox="1">
            <a:spLocks noGrp="1"/>
          </p:cNvSpPr>
          <p:nvPr>
            <p:ph type="title" idx="4294967295"/>
          </p:nvPr>
        </p:nvSpPr>
        <p:spPr>
          <a:xfrm>
            <a:off x="937547" y="1755794"/>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#5: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manage and monitor student payment plans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7DFFF814-EECB-57DF-A9CF-71FE98E97F62}"/>
              </a:ext>
            </a:extLst>
          </p:cNvPr>
          <p:cNvSpPr txBox="1"/>
          <p:nvPr/>
        </p:nvSpPr>
        <p:spPr>
          <a:xfrm>
            <a:off x="428264" y="2551561"/>
            <a:ext cx="11574683" cy="3477875"/>
          </a:xfrm>
          <a:prstGeom prst="rect">
            <a:avLst/>
          </a:prstGeom>
          <a:solidFill>
            <a:schemeClr val="accent2">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tests or analytics to perform</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Verify that the policies include provisions for clear disclosure of payment terms, interest rates, and fees.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Verify that payment plans are communicated to students in a timely manner and that students are aware of their payment obligations.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Select a sample of student payment plans and verify the accuracy and completeness of the data within the system by cross-referencing with source documents (e.g., payment plan agreements, student account records, and communications).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Analyze audit trails to identify any unauthorized changes to student records (e.g., unauthorized change to payment terms or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Verify that different staff members are responsible for setting up payment plans, processing payments, and monitoring overdue accounts.</a:t>
            </a:r>
          </a:p>
        </p:txBody>
      </p:sp>
    </p:spTree>
    <p:extLst>
      <p:ext uri="{BB962C8B-B14F-4D97-AF65-F5344CB8AC3E}">
        <p14:creationId xmlns:p14="http://schemas.microsoft.com/office/powerpoint/2010/main" val="1426316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CFE93A-0BF1-A5EB-6001-76E1D225E6D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C28B68F-94AD-B8A6-B800-170D751A9F15}"/>
              </a:ext>
            </a:extLst>
          </p:cNvPr>
          <p:cNvSpPr txBox="1"/>
          <p:nvPr/>
        </p:nvSpPr>
        <p:spPr>
          <a:xfrm>
            <a:off x="-7717" y="1009501"/>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6CCAA831-22F8-117A-B91E-3F52399DEA8A}"/>
              </a:ext>
            </a:extLst>
          </p:cNvPr>
          <p:cNvSpPr txBox="1">
            <a:spLocks noGrp="1"/>
          </p:cNvSpPr>
          <p:nvPr>
            <p:ph type="title" idx="4294967295"/>
          </p:nvPr>
        </p:nvSpPr>
        <p:spPr>
          <a:xfrm>
            <a:off x="937548" y="1778942"/>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#6: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regularly and accurately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reconcile student accounts and financial records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1EA890B5-C64B-195A-172B-53A005555404}"/>
              </a:ext>
            </a:extLst>
          </p:cNvPr>
          <p:cNvSpPr txBox="1"/>
          <p:nvPr/>
        </p:nvSpPr>
        <p:spPr>
          <a:xfrm>
            <a:off x="370391" y="2565798"/>
            <a:ext cx="11493660" cy="3170099"/>
          </a:xfrm>
          <a:prstGeom prst="rect">
            <a:avLst/>
          </a:prstGeom>
          <a:solidFill>
            <a:schemeClr val="accent5">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documents to request</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Policies and procedures related to the reconciliation of student accounts and financial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Organizational charts to understand the roles and responsibilities of staff involved in the reconciliation process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Internal control documentation for reconciliation processes </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Access to reconciliation reports for the audit period</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System access logs showing who (1) has access to and (2) who has accessed and modified reconciliation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Audit trails from the financial management system showing changes made to reconciliation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Read-only access to student accounts and the general ledger for the audit period</a:t>
            </a:r>
          </a:p>
        </p:txBody>
      </p:sp>
    </p:spTree>
    <p:extLst>
      <p:ext uri="{BB962C8B-B14F-4D97-AF65-F5344CB8AC3E}">
        <p14:creationId xmlns:p14="http://schemas.microsoft.com/office/powerpoint/2010/main" val="2952381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26AEC-E995-B49C-B66C-6C02F63944D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563BD85-01C2-B1B7-EA9B-F97BDEE5B30A}"/>
              </a:ext>
            </a:extLst>
          </p:cNvPr>
          <p:cNvSpPr txBox="1"/>
          <p:nvPr/>
        </p:nvSpPr>
        <p:spPr>
          <a:xfrm>
            <a:off x="-7717" y="1009501"/>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3F418263-5FAD-784E-7F5E-C416C12191B2}"/>
              </a:ext>
            </a:extLst>
          </p:cNvPr>
          <p:cNvSpPr txBox="1">
            <a:spLocks noGrp="1"/>
          </p:cNvSpPr>
          <p:nvPr>
            <p:ph type="title" idx="4294967295"/>
          </p:nvPr>
        </p:nvSpPr>
        <p:spPr>
          <a:xfrm>
            <a:off x="937548" y="1778942"/>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#6: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regularly and accurately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reconcile student accounts and financial records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B0064083-D235-8EAD-1187-F9D1F0279E5C}"/>
              </a:ext>
            </a:extLst>
          </p:cNvPr>
          <p:cNvSpPr txBox="1"/>
          <p:nvPr/>
        </p:nvSpPr>
        <p:spPr>
          <a:xfrm>
            <a:off x="327948" y="2548383"/>
            <a:ext cx="11520668" cy="2554545"/>
          </a:xfrm>
          <a:prstGeom prst="rect">
            <a:avLst/>
          </a:prstGeom>
          <a:solidFill>
            <a:schemeClr val="accent6">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questions to ask</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Describe the processes for reconciling student account records to the general ledger.</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are policies, procedures, and processes related to reconciliation processes to staff? </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processes or controls are in place to support timely and accurate reconciliations? How is this monitored?</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How is access to the systems used restricted / are duties segregated to prevent unauthorized access or changes to records?</a:t>
            </a:r>
          </a:p>
          <a:p>
            <a:pPr marL="342900" indent="-342900" algn="l">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What actions are taken if unauthorized changes are detected?</a:t>
            </a:r>
          </a:p>
        </p:txBody>
      </p:sp>
    </p:spTree>
    <p:extLst>
      <p:ext uri="{BB962C8B-B14F-4D97-AF65-F5344CB8AC3E}">
        <p14:creationId xmlns:p14="http://schemas.microsoft.com/office/powerpoint/2010/main" val="463524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B12C6C-B983-E053-ABE7-C3BD7776ED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FE2DAB-57A5-8828-2A24-BB7763CEEC25}"/>
              </a:ext>
            </a:extLst>
          </p:cNvPr>
          <p:cNvSpPr txBox="1">
            <a:spLocks noGrp="1"/>
          </p:cNvSpPr>
          <p:nvPr>
            <p:ph type="title" idx="4294967295"/>
          </p:nvPr>
        </p:nvSpPr>
        <p:spPr>
          <a:xfrm>
            <a:off x="0" y="1365561"/>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Agenda</a:t>
            </a:r>
          </a:p>
        </p:txBody>
      </p:sp>
      <p:sp>
        <p:nvSpPr>
          <p:cNvPr id="3" name="TextBox 2">
            <a:extLst>
              <a:ext uri="{FF2B5EF4-FFF2-40B4-BE49-F238E27FC236}">
                <a16:creationId xmlns:a16="http://schemas.microsoft.com/office/drawing/2014/main" id="{461C416E-1995-906F-7C93-B461CE754C9A}"/>
              </a:ext>
            </a:extLst>
          </p:cNvPr>
          <p:cNvSpPr txBox="1"/>
          <p:nvPr/>
        </p:nvSpPr>
        <p:spPr>
          <a:xfrm>
            <a:off x="1539433" y="2338087"/>
            <a:ext cx="9132425" cy="2677656"/>
          </a:xfrm>
          <a:prstGeom prst="rect">
            <a:avLst/>
          </a:prstGeom>
          <a:noFill/>
        </p:spPr>
        <p:txBody>
          <a:bodyPr wrap="square" rtlCol="0">
            <a:spAutoFit/>
          </a:bodyPr>
          <a:lstStyle/>
          <a:p>
            <a:pPr marL="514350" indent="-514350">
              <a:buAutoNum type="arabicPeriod"/>
            </a:pPr>
            <a:r>
              <a:rPr lang="en-US" sz="2800" dirty="0"/>
              <a:t>Summarize student account processes</a:t>
            </a:r>
          </a:p>
          <a:p>
            <a:pPr marL="514350" indent="-514350">
              <a:buFontTx/>
              <a:buAutoNum type="arabicPeriod"/>
            </a:pPr>
            <a:r>
              <a:rPr lang="en-US" sz="2800" dirty="0"/>
              <a:t>Outline common audit objectives</a:t>
            </a:r>
          </a:p>
          <a:p>
            <a:pPr marL="514350" indent="-514350">
              <a:buAutoNum type="arabicPeriod"/>
            </a:pPr>
            <a:r>
              <a:rPr lang="en-US" sz="2800" dirty="0"/>
              <a:t>Group activity: Identify risks and controls</a:t>
            </a:r>
          </a:p>
          <a:p>
            <a:pPr marL="514350" indent="-514350">
              <a:buFontTx/>
              <a:buAutoNum type="arabicPeriod"/>
            </a:pPr>
            <a:r>
              <a:rPr lang="en-US" sz="2800" dirty="0"/>
              <a:t>Design an audit work program</a:t>
            </a:r>
          </a:p>
          <a:p>
            <a:pPr marL="514350" indent="-514350">
              <a:buAutoNum type="arabicPeriod"/>
            </a:pPr>
            <a:r>
              <a:rPr lang="en-US" sz="2800" dirty="0"/>
              <a:t>Discuss common findings (and recommendations)</a:t>
            </a:r>
          </a:p>
          <a:p>
            <a:pPr marL="514350" indent="-514350">
              <a:buAutoNum type="arabicPeriod"/>
            </a:pPr>
            <a:endParaRPr lang="en-US" sz="2800" dirty="0"/>
          </a:p>
        </p:txBody>
      </p:sp>
    </p:spTree>
    <p:extLst>
      <p:ext uri="{BB962C8B-B14F-4D97-AF65-F5344CB8AC3E}">
        <p14:creationId xmlns:p14="http://schemas.microsoft.com/office/powerpoint/2010/main" val="6318923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6B5E9-C3B6-8D51-4D44-CA1C70CB6CB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8375655-F7EF-F7DF-EFDA-A783AA620FF5}"/>
              </a:ext>
            </a:extLst>
          </p:cNvPr>
          <p:cNvSpPr txBox="1"/>
          <p:nvPr/>
        </p:nvSpPr>
        <p:spPr>
          <a:xfrm>
            <a:off x="-7717" y="1009501"/>
            <a:ext cx="12192000" cy="769441"/>
          </a:xfrm>
          <a:prstGeom prst="rect">
            <a:avLst/>
          </a:prstGeom>
          <a:noFill/>
        </p:spPr>
        <p:txBody>
          <a:bodyPr wrap="square" rtlCol="0">
            <a:spAutoFit/>
          </a:bodyPr>
          <a:lstStyle/>
          <a:p>
            <a:pPr algn="ctr"/>
            <a:r>
              <a:rPr lang="en-US" sz="4400" b="1" dirty="0"/>
              <a:t>Audit approach</a:t>
            </a:r>
          </a:p>
        </p:txBody>
      </p:sp>
      <p:sp>
        <p:nvSpPr>
          <p:cNvPr id="3" name="Title 2">
            <a:extLst>
              <a:ext uri="{FF2B5EF4-FFF2-40B4-BE49-F238E27FC236}">
                <a16:creationId xmlns:a16="http://schemas.microsoft.com/office/drawing/2014/main" id="{C676D167-1BD9-2737-72E4-22B18A3F1134}"/>
              </a:ext>
            </a:extLst>
          </p:cNvPr>
          <p:cNvSpPr txBox="1">
            <a:spLocks noGrp="1"/>
          </p:cNvSpPr>
          <p:nvPr>
            <p:ph type="title" idx="4294967295"/>
          </p:nvPr>
        </p:nvSpPr>
        <p:spPr>
          <a:xfrm>
            <a:off x="937548" y="1778942"/>
            <a:ext cx="10301469" cy="10279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Objective #6: </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Evaluate the institution’s policies, processes, and internal controls to regularly and accurately </a:t>
            </a:r>
            <a:r>
              <a:rPr kumimoji="0" lang="en-US" sz="2000" b="0" i="1" u="sng"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reconcile student accounts and financial records</a:t>
            </a:r>
            <a:r>
              <a:rPr kumimoji="0" lang="en-US" sz="2000" b="0" i="1" u="none" strike="noStrike" kern="1200" cap="none" spc="0" normalizeH="0" baseline="0" noProof="0" dirty="0">
                <a:ln>
                  <a:noFill/>
                </a:ln>
                <a:solidFill>
                  <a:srgbClr val="000000"/>
                </a:solidFill>
                <a:effectLst/>
                <a:uLnTx/>
                <a:uFillTx/>
                <a:latin typeface="+mn-l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54233CE5-06E4-1E05-6276-C6CDF7854ED0}"/>
              </a:ext>
            </a:extLst>
          </p:cNvPr>
          <p:cNvSpPr txBox="1"/>
          <p:nvPr/>
        </p:nvSpPr>
        <p:spPr>
          <a:xfrm>
            <a:off x="428264" y="2551561"/>
            <a:ext cx="11574683" cy="3477875"/>
          </a:xfrm>
          <a:prstGeom prst="rect">
            <a:avLst/>
          </a:prstGeom>
          <a:solidFill>
            <a:schemeClr val="accent2">
              <a:lumMod val="20000"/>
              <a:lumOff val="80000"/>
            </a:schemeClr>
          </a:solidFill>
        </p:spPr>
        <p:txBody>
          <a:bodyPr wrap="square" rtlCol="0">
            <a:spAutoFit/>
          </a:bodyPr>
          <a:lstStyle/>
          <a:p>
            <a:r>
              <a:rPr lang="en-US" sz="2000" b="1" dirty="0">
                <a:solidFill>
                  <a:srgbClr val="000000"/>
                </a:solidFill>
                <a:ea typeface="Calibri" panose="020F0502020204030204" pitchFamily="34" charset="0"/>
                <a:cs typeface="Times New Roman" panose="02020603050405020304" pitchFamily="18" charset="0"/>
              </a:rPr>
              <a:t>Example tests or analytics to perform</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Verify that the policies include provisions for timely and accurate reconciliation of student accounts and financial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Review the institution’s reconciliation schedule to ensure that reconciliations are performed regularly (e.g., monthly) and confirm that reconciliations are completed within the required timeframes.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Select a sample of student account reconciliations and verify the accuracy and completeness of the data by cross-referencing with source documents (e.g., student account records, general ledger records).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Verify that different staff members are responsible for preparing, reviewing, and approving reconciliations.</a:t>
            </a:r>
          </a:p>
          <a:p>
            <a:pPr marL="342900" indent="-342900">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Review audit trails from the financial management system to ensure that all changes to reconciliation records are authorized and properly documented. Investigate any discrepancies or unusual patterns in the audit trails.</a:t>
            </a:r>
          </a:p>
        </p:txBody>
      </p:sp>
    </p:spTree>
    <p:extLst>
      <p:ext uri="{BB962C8B-B14F-4D97-AF65-F5344CB8AC3E}">
        <p14:creationId xmlns:p14="http://schemas.microsoft.com/office/powerpoint/2010/main" val="2399596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8B3B5-4A4E-6D07-ED18-74368066A7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1D1B19-7384-9E4C-B4F0-96B536892B8B}"/>
              </a:ext>
            </a:extLst>
          </p:cNvPr>
          <p:cNvSpPr txBox="1">
            <a:spLocks noGrp="1"/>
          </p:cNvSpPr>
          <p:nvPr>
            <p:ph type="title" idx="4294967295"/>
          </p:nvPr>
        </p:nvSpPr>
        <p:spPr>
          <a:xfrm>
            <a:off x="0" y="1970201"/>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bg1"/>
                </a:solidFill>
                <a:effectLst/>
                <a:uLnTx/>
                <a:uFillTx/>
                <a:latin typeface="+mn-lt"/>
                <a:ea typeface="+mn-ea"/>
                <a:cs typeface="+mn-cs"/>
              </a:rPr>
              <a:t>Common findings</a:t>
            </a:r>
          </a:p>
        </p:txBody>
      </p:sp>
    </p:spTree>
    <p:extLst>
      <p:ext uri="{BB962C8B-B14F-4D97-AF65-F5344CB8AC3E}">
        <p14:creationId xmlns:p14="http://schemas.microsoft.com/office/powerpoint/2010/main" val="26321050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C8209-9455-0D34-D1F9-12A31002DD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B6F8F7-219F-CF9D-E56B-9E9270B71190}"/>
              </a:ext>
            </a:extLst>
          </p:cNvPr>
          <p:cNvSpPr txBox="1">
            <a:spLocks noGrp="1"/>
          </p:cNvSpPr>
          <p:nvPr>
            <p:ph type="title" idx="4294967295"/>
          </p:nvPr>
        </p:nvSpPr>
        <p:spPr>
          <a:xfrm>
            <a:off x="0" y="1110917"/>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Common findings</a:t>
            </a:r>
          </a:p>
        </p:txBody>
      </p:sp>
      <p:sp>
        <p:nvSpPr>
          <p:cNvPr id="3" name="TextBox 2">
            <a:extLst>
              <a:ext uri="{FF2B5EF4-FFF2-40B4-BE49-F238E27FC236}">
                <a16:creationId xmlns:a16="http://schemas.microsoft.com/office/drawing/2014/main" id="{654706CE-1F13-350F-9004-D874029C091A}"/>
              </a:ext>
            </a:extLst>
          </p:cNvPr>
          <p:cNvSpPr txBox="1"/>
          <p:nvPr/>
        </p:nvSpPr>
        <p:spPr>
          <a:xfrm>
            <a:off x="451413" y="2118004"/>
            <a:ext cx="11516810" cy="3860159"/>
          </a:xfrm>
          <a:prstGeom prst="rect">
            <a:avLst/>
          </a:prstGeom>
          <a:noFill/>
        </p:spPr>
        <p:txBody>
          <a:bodyPr wrap="square" rtlCol="0">
            <a:spAutoFit/>
          </a:bodyPr>
          <a:lstStyle/>
          <a:p>
            <a:pPr marL="285750"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Discrepancies between the information posted on the institution’s webpage and the student billing system</a:t>
            </a:r>
          </a:p>
          <a:p>
            <a:pPr marL="285750" indent="-285750">
              <a:lnSpc>
                <a:spcPct val="107000"/>
              </a:lnSpc>
              <a:buFont typeface="Symbol" panose="05050102010706020507" pitchFamily="18" charset="2"/>
              <a:buChar char=""/>
            </a:pPr>
            <a:r>
              <a:rPr lang="en-US" sz="2000" dirty="0">
                <a:solidFill>
                  <a:srgbClr val="000000"/>
                </a:solidFill>
                <a:effectLst/>
                <a:ea typeface="Calibri" panose="020F0502020204030204" pitchFamily="34" charset="0"/>
                <a:cs typeface="Times New Roman" panose="02020603050405020304" pitchFamily="18" charset="0"/>
              </a:rPr>
              <a:t>Manual processes to update </a:t>
            </a:r>
            <a:r>
              <a:rPr lang="en-US" sz="2000" dirty="0">
                <a:solidFill>
                  <a:srgbClr val="000000"/>
                </a:solidFill>
                <a:ea typeface="Calibri" panose="020F0502020204030204" pitchFamily="34" charset="0"/>
                <a:cs typeface="Times New Roman" panose="02020603050405020304" pitchFamily="18" charset="0"/>
              </a:rPr>
              <a:t>tuition and fee schedules</a:t>
            </a:r>
          </a:p>
          <a:p>
            <a:pPr marL="285750" indent="-285750">
              <a:lnSpc>
                <a:spcPct val="107000"/>
              </a:lnSpc>
              <a:buFont typeface="Symbol" panose="05050102010706020507" pitchFamily="18" charset="2"/>
              <a:buChar char=""/>
            </a:pPr>
            <a:r>
              <a:rPr lang="en-US" sz="2000" dirty="0">
                <a:solidFill>
                  <a:srgbClr val="000000"/>
                </a:solidFill>
                <a:effectLst/>
                <a:ea typeface="Calibri" panose="020F0502020204030204" pitchFamily="34" charset="0"/>
                <a:cs typeface="Times New Roman" panose="02020603050405020304" pitchFamily="18" charset="0"/>
              </a:rPr>
              <a:t>Inaccurate student account records (e.g., difference between meal plan selected and charges billed) </a:t>
            </a:r>
          </a:p>
          <a:p>
            <a:pPr marL="285750"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Potential inefficient allocation of financial aid resources </a:t>
            </a:r>
            <a:endParaRPr lang="en-US" sz="2000" dirty="0">
              <a:solidFill>
                <a:srgbClr val="000000"/>
              </a:solidFill>
              <a:effectLst/>
              <a:ea typeface="Calibri" panose="020F0502020204030204" pitchFamily="34" charset="0"/>
              <a:cs typeface="Times New Roman" panose="02020603050405020304" pitchFamily="18" charset="0"/>
            </a:endParaRPr>
          </a:p>
          <a:p>
            <a:pPr marL="285750"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Inconsistent timing of refund payments</a:t>
            </a:r>
          </a:p>
          <a:p>
            <a:pPr marL="285750" indent="-285750">
              <a:lnSpc>
                <a:spcPct val="107000"/>
              </a:lnSpc>
              <a:buFont typeface="Symbol" panose="05050102010706020507" pitchFamily="18" charset="2"/>
              <a:buChar char=""/>
            </a:pPr>
            <a:r>
              <a:rPr lang="en-US" sz="2000" dirty="0">
                <a:solidFill>
                  <a:srgbClr val="000000"/>
                </a:solidFill>
                <a:ea typeface="Calibri" panose="020F0502020204030204" pitchFamily="34" charset="0"/>
                <a:cs typeface="Times New Roman" panose="02020603050405020304" pitchFamily="18" charset="0"/>
              </a:rPr>
              <a:t>Ineffective controls around the aging of overdue accounts</a:t>
            </a:r>
          </a:p>
          <a:p>
            <a:pPr marL="285750" indent="-285750">
              <a:lnSpc>
                <a:spcPct val="107000"/>
              </a:lnSpc>
              <a:buFont typeface="Symbol" panose="05050102010706020507" pitchFamily="18" charset="2"/>
              <a:buChar char=""/>
            </a:pPr>
            <a:r>
              <a:rPr lang="en-US" sz="2000" dirty="0">
                <a:solidFill>
                  <a:srgbClr val="000000"/>
                </a:solidFill>
                <a:effectLst/>
                <a:ea typeface="Calibri" panose="020F0502020204030204" pitchFamily="34" charset="0"/>
                <a:cs typeface="Times New Roman" panose="02020603050405020304" pitchFamily="18" charset="0"/>
              </a:rPr>
              <a:t>Management’s override of controls to prevent students with overdue accounts from registering</a:t>
            </a:r>
          </a:p>
          <a:p>
            <a:pPr marL="285750" indent="-285750">
              <a:lnSpc>
                <a:spcPct val="107000"/>
              </a:lnSpc>
              <a:buFont typeface="Symbol" panose="05050102010706020507" pitchFamily="18" charset="2"/>
              <a:buChar char=""/>
            </a:pPr>
            <a:endParaRPr lang="en-US" sz="2000" dirty="0">
              <a:solidFill>
                <a:srgbClr val="000000"/>
              </a:solidFill>
              <a:ea typeface="Calibri" panose="020F0502020204030204" pitchFamily="34" charset="0"/>
              <a:cs typeface="Times New Roman" panose="02020603050405020304" pitchFamily="18" charset="0"/>
            </a:endParaRPr>
          </a:p>
          <a:p>
            <a:pPr marL="285750" indent="-285750">
              <a:lnSpc>
                <a:spcPct val="107000"/>
              </a:lnSpc>
              <a:buFont typeface="Symbol" panose="05050102010706020507" pitchFamily="18" charset="2"/>
              <a:buChar char=""/>
            </a:pPr>
            <a:endParaRPr lang="en-US" sz="2000" dirty="0">
              <a:solidFill>
                <a:srgbClr val="000000"/>
              </a:solidFill>
              <a:effectLst/>
              <a:ea typeface="Calibri" panose="020F0502020204030204" pitchFamily="34" charset="0"/>
              <a:cs typeface="Times New Roman" panose="02020603050405020304" pitchFamily="18" charset="0"/>
            </a:endParaRPr>
          </a:p>
          <a:p>
            <a:pPr algn="ctr">
              <a:lnSpc>
                <a:spcPct val="107000"/>
              </a:lnSpc>
            </a:pPr>
            <a:r>
              <a:rPr lang="en-US" sz="3200" dirty="0">
                <a:solidFill>
                  <a:srgbClr val="000000"/>
                </a:solidFill>
                <a:ea typeface="Calibri" panose="020F0502020204030204" pitchFamily="34" charset="0"/>
                <a:cs typeface="Times New Roman" panose="02020603050405020304" pitchFamily="18" charset="0"/>
              </a:rPr>
              <a:t>What issues have you seen?</a:t>
            </a:r>
            <a:endParaRPr lang="en-US" sz="3200" dirty="0">
              <a:solidFill>
                <a:srgbClr val="000000"/>
              </a:solidFill>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837709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DBCA5-FA8B-157E-F13C-B59483D2FA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3749D2-6D27-09E1-8553-6AEC718DF15D}"/>
              </a:ext>
            </a:extLst>
          </p:cNvPr>
          <p:cNvSpPr txBox="1">
            <a:spLocks noGrp="1"/>
          </p:cNvSpPr>
          <p:nvPr>
            <p:ph type="title" idx="4294967295"/>
          </p:nvPr>
        </p:nvSpPr>
        <p:spPr>
          <a:xfrm>
            <a:off x="0" y="1214839"/>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bg1"/>
                </a:solidFill>
                <a:effectLst/>
                <a:uLnTx/>
                <a:uFillTx/>
                <a:latin typeface="+mn-lt"/>
                <a:ea typeface="+mn-ea"/>
                <a:cs typeface="+mn-cs"/>
              </a:rPr>
              <a:t>Contact Information</a:t>
            </a:r>
          </a:p>
        </p:txBody>
      </p:sp>
      <p:pic>
        <p:nvPicPr>
          <p:cNvPr id="3" name="Picture 2" descr="Picture of speaker">
            <a:extLst>
              <a:ext uri="{FF2B5EF4-FFF2-40B4-BE49-F238E27FC236}">
                <a16:creationId xmlns:a16="http://schemas.microsoft.com/office/drawing/2014/main" id="{2BF2DC02-60C4-41D5-2455-4C393A831BB6}"/>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t="1767" b="14829"/>
          <a:stretch/>
        </p:blipFill>
        <p:spPr>
          <a:xfrm>
            <a:off x="2212063" y="2303463"/>
            <a:ext cx="2184634" cy="2743200"/>
          </a:xfrm>
          <a:prstGeom prst="rect">
            <a:avLst/>
          </a:prstGeom>
        </p:spPr>
      </p:pic>
      <p:sp>
        <p:nvSpPr>
          <p:cNvPr id="4" name="TextBox 3">
            <a:extLst>
              <a:ext uri="{FF2B5EF4-FFF2-40B4-BE49-F238E27FC236}">
                <a16:creationId xmlns:a16="http://schemas.microsoft.com/office/drawing/2014/main" id="{BD656590-D566-41CD-7382-B49098E19C44}"/>
              </a:ext>
            </a:extLst>
          </p:cNvPr>
          <p:cNvSpPr txBox="1"/>
          <p:nvPr/>
        </p:nvSpPr>
        <p:spPr>
          <a:xfrm>
            <a:off x="5197033" y="2801073"/>
            <a:ext cx="4433104" cy="1846659"/>
          </a:xfrm>
          <a:prstGeom prst="rect">
            <a:avLst/>
          </a:prstGeom>
          <a:noFill/>
        </p:spPr>
        <p:txBody>
          <a:bodyPr wrap="square" rtlCol="0">
            <a:spAutoFit/>
          </a:bodyPr>
          <a:lstStyle/>
          <a:p>
            <a:pPr algn="ctr"/>
            <a:r>
              <a:rPr lang="en-US" sz="2400" b="1" dirty="0">
                <a:solidFill>
                  <a:schemeClr val="bg1"/>
                </a:solidFill>
              </a:rPr>
              <a:t>Katlyn Andrews, CIA</a:t>
            </a:r>
          </a:p>
          <a:p>
            <a:pPr algn="ctr"/>
            <a:endParaRPr lang="en-US" sz="2400" b="1" dirty="0">
              <a:solidFill>
                <a:schemeClr val="bg1"/>
              </a:solidFill>
              <a:hlinkClick r:id="rId3">
                <a:extLst>
                  <a:ext uri="{A12FA001-AC4F-418D-AE19-62706E023703}">
                    <ahyp:hlinkClr xmlns:ahyp="http://schemas.microsoft.com/office/drawing/2018/hyperlinkcolor" val="tx"/>
                  </a:ext>
                </a:extLst>
              </a:hlinkClick>
            </a:endParaRPr>
          </a:p>
          <a:p>
            <a:pPr algn="ctr"/>
            <a:r>
              <a:rPr lang="en-US" sz="2400" dirty="0">
                <a:solidFill>
                  <a:schemeClr val="bg1"/>
                </a:solidFill>
                <a:hlinkClick r:id="rId3">
                  <a:extLst>
                    <a:ext uri="{A12FA001-AC4F-418D-AE19-62706E023703}">
                      <ahyp:hlinkClr xmlns:ahyp="http://schemas.microsoft.com/office/drawing/2018/hyperlinkcolor" val="tx"/>
                    </a:ext>
                  </a:extLst>
                </a:hlinkClick>
              </a:rPr>
              <a:t>Katlyn.Andrews@bakertilly.com</a:t>
            </a:r>
            <a:endParaRPr lang="en-US" sz="2400" dirty="0">
              <a:solidFill>
                <a:schemeClr val="bg1"/>
              </a:solidFill>
            </a:endParaRPr>
          </a:p>
          <a:p>
            <a:pPr algn="ctr"/>
            <a:r>
              <a:rPr lang="en-US" sz="2400" dirty="0">
                <a:solidFill>
                  <a:schemeClr val="bg1"/>
                </a:solidFill>
              </a:rPr>
              <a:t>215-557-2054</a:t>
            </a:r>
          </a:p>
          <a:p>
            <a:endParaRPr lang="en-US" dirty="0"/>
          </a:p>
        </p:txBody>
      </p:sp>
    </p:spTree>
    <p:extLst>
      <p:ext uri="{BB962C8B-B14F-4D97-AF65-F5344CB8AC3E}">
        <p14:creationId xmlns:p14="http://schemas.microsoft.com/office/powerpoint/2010/main" val="3231649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9EEEC-8706-5C38-D356-AAB78E32EF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4E952D-C5C5-3EE8-ADF0-5EF57F43B809}"/>
              </a:ext>
            </a:extLst>
          </p:cNvPr>
          <p:cNvSpPr txBox="1">
            <a:spLocks noGrp="1"/>
          </p:cNvSpPr>
          <p:nvPr>
            <p:ph type="title" idx="4294967295"/>
          </p:nvPr>
        </p:nvSpPr>
        <p:spPr>
          <a:xfrm>
            <a:off x="0" y="1495638"/>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Student Accounts: An overview</a:t>
            </a:r>
          </a:p>
        </p:txBody>
      </p:sp>
      <p:sp>
        <p:nvSpPr>
          <p:cNvPr id="3" name="TextBox 2">
            <a:extLst>
              <a:ext uri="{FF2B5EF4-FFF2-40B4-BE49-F238E27FC236}">
                <a16:creationId xmlns:a16="http://schemas.microsoft.com/office/drawing/2014/main" id="{AA245D6E-2251-5A6C-4CF8-83A711487300}"/>
              </a:ext>
            </a:extLst>
          </p:cNvPr>
          <p:cNvSpPr txBox="1"/>
          <p:nvPr/>
        </p:nvSpPr>
        <p:spPr>
          <a:xfrm>
            <a:off x="844952" y="2265079"/>
            <a:ext cx="10417215" cy="3785652"/>
          </a:xfrm>
          <a:prstGeom prst="rect">
            <a:avLst/>
          </a:prstGeom>
          <a:noFill/>
        </p:spPr>
        <p:txBody>
          <a:bodyPr wrap="square" rtlCol="0">
            <a:spAutoFit/>
          </a:bodyPr>
          <a:lstStyle/>
          <a:p>
            <a:r>
              <a:rPr lang="en-US" sz="2400" dirty="0"/>
              <a:t>In the context of higher education, “student accounts” typically refer to the financial accounts managed by the institution’s bursar or financial services office. These accounts are used to handle various financial transactions related to a student’s enrollment. Think:</a:t>
            </a:r>
          </a:p>
          <a:p>
            <a:endParaRPr lang="en-US" sz="2400" dirty="0"/>
          </a:p>
          <a:p>
            <a:pPr marL="742950" lvl="1" indent="-285750">
              <a:buFont typeface="Arial" panose="020B0604020202020204" pitchFamily="34" charset="0"/>
              <a:buChar char="•"/>
            </a:pPr>
            <a:r>
              <a:rPr lang="en-US" sz="2400" dirty="0"/>
              <a:t>Tuition and fees</a:t>
            </a:r>
          </a:p>
          <a:p>
            <a:pPr marL="742950" lvl="1" indent="-285750">
              <a:buFont typeface="Arial" panose="020B0604020202020204" pitchFamily="34" charset="0"/>
              <a:buChar char="•"/>
            </a:pPr>
            <a:r>
              <a:rPr lang="en-US" sz="2400" dirty="0"/>
              <a:t>Payments and refunds</a:t>
            </a:r>
          </a:p>
          <a:p>
            <a:pPr marL="742950" lvl="1" indent="-285750">
              <a:buFont typeface="Arial" panose="020B0604020202020204" pitchFamily="34" charset="0"/>
              <a:buChar char="•"/>
            </a:pPr>
            <a:r>
              <a:rPr lang="en-US" sz="2400" dirty="0"/>
              <a:t>Billing statements</a:t>
            </a:r>
          </a:p>
          <a:p>
            <a:pPr marL="742950" lvl="1" indent="-285750">
              <a:buFont typeface="Arial" panose="020B0604020202020204" pitchFamily="34" charset="0"/>
              <a:buChar char="•"/>
            </a:pPr>
            <a:r>
              <a:rPr lang="en-US" sz="2400" dirty="0"/>
              <a:t>Payment plans</a:t>
            </a:r>
          </a:p>
          <a:p>
            <a:pPr marL="742950" lvl="1" indent="-285750">
              <a:buFont typeface="Arial" panose="020B0604020202020204" pitchFamily="34" charset="0"/>
              <a:buChar char="•"/>
            </a:pPr>
            <a:r>
              <a:rPr lang="en-US" sz="2400" dirty="0"/>
              <a:t>Registration holds (resulting from overdue balances)</a:t>
            </a:r>
          </a:p>
        </p:txBody>
      </p:sp>
    </p:spTree>
    <p:extLst>
      <p:ext uri="{BB962C8B-B14F-4D97-AF65-F5344CB8AC3E}">
        <p14:creationId xmlns:p14="http://schemas.microsoft.com/office/powerpoint/2010/main" val="407930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E3CAC-638B-396F-1580-F59261FA63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2262FC-A9AA-6BB1-E1A5-6A2E525C4E80}"/>
              </a:ext>
            </a:extLst>
          </p:cNvPr>
          <p:cNvSpPr txBox="1">
            <a:spLocks noGrp="1"/>
          </p:cNvSpPr>
          <p:nvPr>
            <p:ph type="title" idx="4294967295"/>
          </p:nvPr>
        </p:nvSpPr>
        <p:spPr>
          <a:xfrm>
            <a:off x="0" y="1495638"/>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Student Accounts: An oversimplified overview</a:t>
            </a:r>
          </a:p>
        </p:txBody>
      </p:sp>
      <p:graphicFrame>
        <p:nvGraphicFramePr>
          <p:cNvPr id="4" name="Diagram 3" descr="Diagram to depict the flow from enrollment to bill payment">
            <a:extLst>
              <a:ext uri="{FF2B5EF4-FFF2-40B4-BE49-F238E27FC236}">
                <a16:creationId xmlns:a16="http://schemas.microsoft.com/office/drawing/2014/main" id="{A858C104-C507-36D3-26EB-906814FD36A1}"/>
              </a:ext>
            </a:extLst>
          </p:cNvPr>
          <p:cNvGraphicFramePr/>
          <p:nvPr>
            <p:extLst>
              <p:ext uri="{D42A27DB-BD31-4B8C-83A1-F6EECF244321}">
                <p14:modId xmlns:p14="http://schemas.microsoft.com/office/powerpoint/2010/main" val="133570793"/>
              </p:ext>
            </p:extLst>
          </p:nvPr>
        </p:nvGraphicFramePr>
        <p:xfrm>
          <a:off x="625033" y="2265079"/>
          <a:ext cx="11053823" cy="3256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C8DB987-B973-EAFB-2058-A4425DA1F0D2}"/>
              </a:ext>
            </a:extLst>
          </p:cNvPr>
          <p:cNvSpPr txBox="1"/>
          <p:nvPr/>
        </p:nvSpPr>
        <p:spPr>
          <a:xfrm>
            <a:off x="4110941" y="5336458"/>
            <a:ext cx="4082005" cy="369332"/>
          </a:xfrm>
          <a:prstGeom prst="rect">
            <a:avLst/>
          </a:prstGeom>
          <a:noFill/>
        </p:spPr>
        <p:txBody>
          <a:bodyPr wrap="square" rtlCol="0">
            <a:spAutoFit/>
          </a:bodyPr>
          <a:lstStyle/>
          <a:p>
            <a:r>
              <a:rPr lang="en-US" dirty="0"/>
              <a:t>*Repeat process until student graduates</a:t>
            </a:r>
          </a:p>
        </p:txBody>
      </p:sp>
      <p:sp>
        <p:nvSpPr>
          <p:cNvPr id="8" name="Arrow: U-Turn 7" descr="Arrow to demostrate process is cyclical">
            <a:extLst>
              <a:ext uri="{FF2B5EF4-FFF2-40B4-BE49-F238E27FC236}">
                <a16:creationId xmlns:a16="http://schemas.microsoft.com/office/drawing/2014/main" id="{3B1C74A7-F390-0405-5379-3552B3D37F9B}"/>
              </a:ext>
            </a:extLst>
          </p:cNvPr>
          <p:cNvSpPr/>
          <p:nvPr/>
        </p:nvSpPr>
        <p:spPr>
          <a:xfrm rot="10800000">
            <a:off x="1533646" y="4723528"/>
            <a:ext cx="9236596" cy="439838"/>
          </a:xfrm>
          <a:prstGeom prst="uturnArrow">
            <a:avLst>
              <a:gd name="adj1" fmla="val 50000"/>
              <a:gd name="adj2" fmla="val 25000"/>
              <a:gd name="adj3" fmla="val 50000"/>
              <a:gd name="adj4" fmla="val 43750"/>
              <a:gd name="adj5" fmla="val 75000"/>
            </a:avLst>
          </a:prstGeom>
          <a:solidFill>
            <a:schemeClr val="accent1">
              <a:lumMod val="40000"/>
              <a:lumOff val="60000"/>
            </a:schemeClr>
          </a:solid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186934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CDDCAC-3F7D-4E25-EB68-223A20438E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2B7C47-298A-41A6-A6FE-C361126778B1}"/>
              </a:ext>
            </a:extLst>
          </p:cNvPr>
          <p:cNvSpPr txBox="1">
            <a:spLocks noGrp="1"/>
          </p:cNvSpPr>
          <p:nvPr>
            <p:ph type="title" idx="4294967295"/>
          </p:nvPr>
        </p:nvSpPr>
        <p:spPr>
          <a:xfrm>
            <a:off x="0" y="1333593"/>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Student Accounts: Inputs</a:t>
            </a:r>
          </a:p>
        </p:txBody>
      </p:sp>
      <p:graphicFrame>
        <p:nvGraphicFramePr>
          <p:cNvPr id="5" name="Diagram 4" descr="Diagram to demostrate the many student account inputs (e.g., financial aid, housing, dining, registrar, admissions, academic units, and finance)">
            <a:extLst>
              <a:ext uri="{FF2B5EF4-FFF2-40B4-BE49-F238E27FC236}">
                <a16:creationId xmlns:a16="http://schemas.microsoft.com/office/drawing/2014/main" id="{17B64CA1-9BF8-10FB-7C27-62C8755198E0}"/>
              </a:ext>
            </a:extLst>
          </p:cNvPr>
          <p:cNvGraphicFramePr/>
          <p:nvPr>
            <p:extLst>
              <p:ext uri="{D42A27DB-BD31-4B8C-83A1-F6EECF244321}">
                <p14:modId xmlns:p14="http://schemas.microsoft.com/office/powerpoint/2010/main" val="141604554"/>
              </p:ext>
            </p:extLst>
          </p:nvPr>
        </p:nvGraphicFramePr>
        <p:xfrm>
          <a:off x="960699" y="2265079"/>
          <a:ext cx="10590835" cy="38732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979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563D9-265A-2AB3-4D44-B5714DE6F8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3BD0F6-E93E-7A8B-5F35-7B7A79DAE647}"/>
              </a:ext>
            </a:extLst>
          </p:cNvPr>
          <p:cNvSpPr txBox="1">
            <a:spLocks noGrp="1"/>
          </p:cNvSpPr>
          <p:nvPr>
            <p:ph type="title" idx="4294967295"/>
          </p:nvPr>
        </p:nvSpPr>
        <p:spPr>
          <a:xfrm>
            <a:off x="0" y="1248229"/>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It is not always so simple…</a:t>
            </a:r>
          </a:p>
        </p:txBody>
      </p:sp>
      <p:graphicFrame>
        <p:nvGraphicFramePr>
          <p:cNvPr id="4" name="Diagram 3" descr="Repeat of enrollment to payment flow chart">
            <a:extLst>
              <a:ext uri="{FF2B5EF4-FFF2-40B4-BE49-F238E27FC236}">
                <a16:creationId xmlns:a16="http://schemas.microsoft.com/office/drawing/2014/main" id="{C9B8FD94-FCC4-62F5-AA5E-5B8292C0D0EA}"/>
              </a:ext>
            </a:extLst>
          </p:cNvPr>
          <p:cNvGraphicFramePr/>
          <p:nvPr>
            <p:extLst>
              <p:ext uri="{D42A27DB-BD31-4B8C-83A1-F6EECF244321}">
                <p14:modId xmlns:p14="http://schemas.microsoft.com/office/powerpoint/2010/main" val="412645465"/>
              </p:ext>
            </p:extLst>
          </p:nvPr>
        </p:nvGraphicFramePr>
        <p:xfrm>
          <a:off x="1169043" y="2252493"/>
          <a:ext cx="10093124" cy="1134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826F1FEC-A26A-47D0-0C28-0AFB562C9D30}"/>
              </a:ext>
            </a:extLst>
          </p:cNvPr>
          <p:cNvSpPr txBox="1"/>
          <p:nvPr/>
        </p:nvSpPr>
        <p:spPr>
          <a:xfrm>
            <a:off x="1076444" y="3867598"/>
            <a:ext cx="8287473" cy="2862322"/>
          </a:xfrm>
          <a:prstGeom prst="rect">
            <a:avLst/>
          </a:prstGeom>
          <a:noFill/>
        </p:spPr>
        <p:txBody>
          <a:bodyPr wrap="square" rtlCol="0">
            <a:spAutoFit/>
          </a:bodyPr>
          <a:lstStyle/>
          <a:p>
            <a:pPr marL="285750" indent="-285750">
              <a:buFont typeface="Arial" panose="020B0604020202020204" pitchFamily="34" charset="0"/>
              <a:buChar char="•"/>
            </a:pPr>
            <a:r>
              <a:rPr lang="en-US" dirty="0"/>
              <a:t>Various programs and tuition and fee structures</a:t>
            </a:r>
          </a:p>
          <a:p>
            <a:pPr marL="285750" indent="-285750">
              <a:buFont typeface="Arial" panose="020B0604020202020204" pitchFamily="34" charset="0"/>
              <a:buChar char="•"/>
            </a:pPr>
            <a:r>
              <a:rPr lang="en-US" dirty="0"/>
              <a:t>Enrollment status (full-time vs. part-time)</a:t>
            </a:r>
          </a:p>
          <a:p>
            <a:pPr marL="285750" indent="-285750">
              <a:buFont typeface="Arial" panose="020B0604020202020204" pitchFamily="34" charset="0"/>
              <a:buChar char="•"/>
            </a:pPr>
            <a:r>
              <a:rPr lang="en-US" dirty="0"/>
              <a:t>Degree-seeking vs. non-degree seeking</a:t>
            </a:r>
          </a:p>
          <a:p>
            <a:pPr marL="285750" indent="-285750">
              <a:buFont typeface="Arial" panose="020B0604020202020204" pitchFamily="34" charset="0"/>
              <a:buChar char="•"/>
            </a:pPr>
            <a:r>
              <a:rPr lang="en-US" dirty="0"/>
              <a:t>Rolling enrollment</a:t>
            </a:r>
          </a:p>
          <a:p>
            <a:pPr marL="285750" indent="-285750">
              <a:buFont typeface="Arial" panose="020B0604020202020204" pitchFamily="34" charset="0"/>
              <a:buChar char="•"/>
            </a:pPr>
            <a:r>
              <a:rPr lang="en-US" dirty="0"/>
              <a:t>Transfers</a:t>
            </a:r>
          </a:p>
          <a:p>
            <a:pPr marL="285750" indent="-285750">
              <a:buFont typeface="Arial" panose="020B0604020202020204" pitchFamily="34" charset="0"/>
              <a:buChar char="•"/>
            </a:pPr>
            <a:r>
              <a:rPr lang="en-US" dirty="0"/>
              <a:t>Add/drop</a:t>
            </a:r>
          </a:p>
          <a:p>
            <a:pPr marL="285750" indent="-285750">
              <a:buFont typeface="Arial" panose="020B0604020202020204" pitchFamily="34" charset="0"/>
              <a:buChar char="•"/>
            </a:pPr>
            <a:r>
              <a:rPr lang="en-US" dirty="0"/>
              <a:t>Withdrawals</a:t>
            </a:r>
          </a:p>
          <a:p>
            <a:pPr marL="285750" indent="-285750">
              <a:buFont typeface="Arial" panose="020B0604020202020204" pitchFamily="34" charset="0"/>
              <a:buChar char="•"/>
            </a:pPr>
            <a:r>
              <a:rPr lang="en-US" dirty="0"/>
              <a:t>Leaves of absence</a:t>
            </a:r>
          </a:p>
          <a:p>
            <a:pPr marL="285750" indent="-285750">
              <a:buFont typeface="Arial" panose="020B0604020202020204" pitchFamily="34" charset="0"/>
              <a:buChar char="•"/>
            </a:pPr>
            <a:r>
              <a:rPr lang="en-US" dirty="0"/>
              <a:t>Enrollment verification</a:t>
            </a:r>
          </a:p>
          <a:p>
            <a:pPr marL="285750" indent="-285750">
              <a:buFont typeface="Arial" panose="020B0604020202020204" pitchFamily="34" charset="0"/>
              <a:buChar char="•"/>
            </a:pPr>
            <a:r>
              <a:rPr lang="en-US" dirty="0"/>
              <a:t>Ghost students</a:t>
            </a:r>
          </a:p>
        </p:txBody>
      </p:sp>
      <p:sp>
        <p:nvSpPr>
          <p:cNvPr id="6" name="Arrow: Down 5" descr="Arrow to list of challenges related to enrollment">
            <a:extLst>
              <a:ext uri="{FF2B5EF4-FFF2-40B4-BE49-F238E27FC236}">
                <a16:creationId xmlns:a16="http://schemas.microsoft.com/office/drawing/2014/main" id="{E904925D-D5D1-0A33-33F5-4D04B5C75AF7}"/>
              </a:ext>
            </a:extLst>
          </p:cNvPr>
          <p:cNvSpPr/>
          <p:nvPr/>
        </p:nvSpPr>
        <p:spPr>
          <a:xfrm>
            <a:off x="1840374" y="3462484"/>
            <a:ext cx="428264" cy="405114"/>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9205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7838F-83B2-7ACB-49EA-B6C78C5CFD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82029A-97C5-03AE-1670-2049E7FAA712}"/>
              </a:ext>
            </a:extLst>
          </p:cNvPr>
          <p:cNvSpPr txBox="1">
            <a:spLocks noGrp="1"/>
          </p:cNvSpPr>
          <p:nvPr>
            <p:ph type="title" idx="4294967295"/>
          </p:nvPr>
        </p:nvSpPr>
        <p:spPr>
          <a:xfrm>
            <a:off x="0" y="1367879"/>
            <a:ext cx="121920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n-lt"/>
                <a:ea typeface="+mn-ea"/>
                <a:cs typeface="+mn-cs"/>
              </a:rPr>
              <a:t>It is not always so simple…</a:t>
            </a:r>
          </a:p>
        </p:txBody>
      </p:sp>
      <p:graphicFrame>
        <p:nvGraphicFramePr>
          <p:cNvPr id="4" name="Diagram 3" descr="Repeat of enrollment to payment flow chart">
            <a:extLst>
              <a:ext uri="{FF2B5EF4-FFF2-40B4-BE49-F238E27FC236}">
                <a16:creationId xmlns:a16="http://schemas.microsoft.com/office/drawing/2014/main" id="{EC7F192F-94F7-839F-9148-FEFD14F915F2}"/>
              </a:ext>
            </a:extLst>
          </p:cNvPr>
          <p:cNvGraphicFramePr/>
          <p:nvPr>
            <p:extLst>
              <p:ext uri="{D42A27DB-BD31-4B8C-83A1-F6EECF244321}">
                <p14:modId xmlns:p14="http://schemas.microsoft.com/office/powerpoint/2010/main" val="375569570"/>
              </p:ext>
            </p:extLst>
          </p:nvPr>
        </p:nvGraphicFramePr>
        <p:xfrm>
          <a:off x="1169043" y="2413597"/>
          <a:ext cx="10093124" cy="1134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67D4B610-6835-D1EA-1720-6EC3E97946BB}"/>
              </a:ext>
            </a:extLst>
          </p:cNvPr>
          <p:cNvSpPr txBox="1"/>
          <p:nvPr/>
        </p:nvSpPr>
        <p:spPr>
          <a:xfrm>
            <a:off x="3865944" y="4100470"/>
            <a:ext cx="5590572" cy="1477328"/>
          </a:xfrm>
          <a:prstGeom prst="rect">
            <a:avLst/>
          </a:prstGeom>
          <a:noFill/>
        </p:spPr>
        <p:txBody>
          <a:bodyPr wrap="square" rtlCol="0">
            <a:spAutoFit/>
          </a:bodyPr>
          <a:lstStyle/>
          <a:p>
            <a:pPr marL="285750" indent="-285750">
              <a:buFont typeface="Arial" panose="020B0604020202020204" pitchFamily="34" charset="0"/>
              <a:buChar char="•"/>
            </a:pPr>
            <a:r>
              <a:rPr lang="en-US" dirty="0"/>
              <a:t>Student record inaccuracies</a:t>
            </a:r>
          </a:p>
          <a:p>
            <a:pPr marL="285750" indent="-285750">
              <a:buFont typeface="Arial" panose="020B0604020202020204" pitchFamily="34" charset="0"/>
              <a:buChar char="•"/>
            </a:pPr>
            <a:r>
              <a:rPr lang="en-US" dirty="0"/>
              <a:t>Inaccurate or incomplete tuition and fee information</a:t>
            </a:r>
          </a:p>
          <a:p>
            <a:pPr marL="285750" indent="-285750">
              <a:buFont typeface="Arial" panose="020B0604020202020204" pitchFamily="34" charset="0"/>
              <a:buChar char="•"/>
            </a:pPr>
            <a:r>
              <a:rPr lang="en-US" dirty="0"/>
              <a:t>System limitations</a:t>
            </a:r>
          </a:p>
          <a:p>
            <a:pPr marL="285750" indent="-285750">
              <a:buFont typeface="Arial" panose="020B0604020202020204" pitchFamily="34" charset="0"/>
              <a:buChar char="•"/>
            </a:pPr>
            <a:r>
              <a:rPr lang="en-US" dirty="0"/>
              <a:t>Timing of enrollment verification</a:t>
            </a:r>
          </a:p>
          <a:p>
            <a:pPr marL="285750" indent="-285750">
              <a:buFont typeface="Arial" panose="020B0604020202020204" pitchFamily="34" charset="0"/>
              <a:buChar char="•"/>
            </a:pPr>
            <a:r>
              <a:rPr lang="en-US" dirty="0"/>
              <a:t>Application of scholarships, grants, and other awards</a:t>
            </a:r>
          </a:p>
        </p:txBody>
      </p:sp>
      <p:sp>
        <p:nvSpPr>
          <p:cNvPr id="6" name="Arrow: Down 5" descr="Arrow to point to challneges with generating bills">
            <a:extLst>
              <a:ext uri="{FF2B5EF4-FFF2-40B4-BE49-F238E27FC236}">
                <a16:creationId xmlns:a16="http://schemas.microsoft.com/office/drawing/2014/main" id="{14D542BC-86E4-1728-9717-FA9D2575B38D}"/>
              </a:ext>
            </a:extLst>
          </p:cNvPr>
          <p:cNvSpPr/>
          <p:nvPr/>
        </p:nvSpPr>
        <p:spPr>
          <a:xfrm>
            <a:off x="4595148" y="3621636"/>
            <a:ext cx="428264" cy="405114"/>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38620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33c5f9c-3e24-4f7a-976a-7e11b5d0ad11" xsi:nil="true"/>
    <lcf76f155ced4ddcb4097134ff3c332f xmlns="6a14ffba-8f1c-4d10-af01-ae154dbd531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2D8CECF97277543A5E9D3D1D281E1C9" ma:contentTypeVersion="15" ma:contentTypeDescription="Create a new document." ma:contentTypeScope="" ma:versionID="df07c17759c04d6de54271e1b1a1ddbc">
  <xsd:schema xmlns:xsd="http://www.w3.org/2001/XMLSchema" xmlns:xs="http://www.w3.org/2001/XMLSchema" xmlns:p="http://schemas.microsoft.com/office/2006/metadata/properties" xmlns:ns2="6a14ffba-8f1c-4d10-af01-ae154dbd531f" xmlns:ns3="133c5f9c-3e24-4f7a-976a-7e11b5d0ad11" targetNamespace="http://schemas.microsoft.com/office/2006/metadata/properties" ma:root="true" ma:fieldsID="a4625945977cbe70b864ceee9c3fe90d" ns2:_="" ns3:_="">
    <xsd:import namespace="6a14ffba-8f1c-4d10-af01-ae154dbd531f"/>
    <xsd:import namespace="133c5f9c-3e24-4f7a-976a-7e11b5d0ad1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4ffba-8f1c-4d10-af01-ae154dbd53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eb52383-127c-47be-ae82-bafae2b4737f"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descrip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3c5f9c-3e24-4f7a-976a-7e11b5d0ad1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6f57eec-5ee8-41c2-9076-598c2bb67857}" ma:internalName="TaxCatchAll" ma:showField="CatchAllData" ma:web="133c5f9c-3e24-4f7a-976a-7e11b5d0ad11">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C31B97-89D3-49A1-86B9-71E828ADAAD8}">
  <ds:schemaRefs>
    <ds:schemaRef ds:uri="http://schemas.microsoft.com/office/2006/metadata/properties"/>
    <ds:schemaRef ds:uri="http://schemas.microsoft.com/office/infopath/2007/PartnerControls"/>
    <ds:schemaRef ds:uri="b8e1cea0-326a-4b23-9862-5807ba86ac07"/>
    <ds:schemaRef ds:uri="cbb4cac8-50bf-4832-b6f0-9a2fe9f1f70b"/>
    <ds:schemaRef ds:uri="82503f46-9826-42c2-86ff-ea7cbe387080"/>
    <ds:schemaRef ds:uri="213324f9-e58f-4f28-8a19-11da78aba3e3"/>
    <ds:schemaRef ds:uri="133c5f9c-3e24-4f7a-976a-7e11b5d0ad11"/>
    <ds:schemaRef ds:uri="6a14ffba-8f1c-4d10-af01-ae154dbd531f"/>
  </ds:schemaRefs>
</ds:datastoreItem>
</file>

<file path=customXml/itemProps2.xml><?xml version="1.0" encoding="utf-8"?>
<ds:datastoreItem xmlns:ds="http://schemas.openxmlformats.org/officeDocument/2006/customXml" ds:itemID="{D0235931-5565-4F19-A916-3C5A566408DF}">
  <ds:schemaRefs>
    <ds:schemaRef ds:uri="http://schemas.microsoft.com/sharepoint/v3/contenttype/forms"/>
  </ds:schemaRefs>
</ds:datastoreItem>
</file>

<file path=customXml/itemProps3.xml><?xml version="1.0" encoding="utf-8"?>
<ds:datastoreItem xmlns:ds="http://schemas.openxmlformats.org/officeDocument/2006/customXml" ds:itemID="{D3EB0178-2C1B-4408-8392-5F5C48F184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4ffba-8f1c-4d10-af01-ae154dbd531f"/>
    <ds:schemaRef ds:uri="133c5f9c-3e24-4f7a-976a-7e11b5d0ad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13770</TotalTime>
  <Words>3836</Words>
  <Application>Microsoft Office PowerPoint</Application>
  <PresentationFormat>Widescreen</PresentationFormat>
  <Paragraphs>369</Paragraphs>
  <Slides>43</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Aptos</vt:lpstr>
      <vt:lpstr>Arial</vt:lpstr>
      <vt:lpstr>Calibri</vt:lpstr>
      <vt:lpstr>Calibri Light</vt:lpstr>
      <vt:lpstr>Courier New</vt:lpstr>
      <vt:lpstr>Symbol</vt:lpstr>
      <vt:lpstr>Office Theme</vt:lpstr>
      <vt:lpstr>ACUA Default Slide</vt:lpstr>
      <vt:lpstr>Conducting a Student Accounts Audit  Audit Interactive – March 2025</vt:lpstr>
      <vt:lpstr>Session Objectives</vt:lpstr>
      <vt:lpstr>Agenda</vt:lpstr>
      <vt:lpstr>Student Accounts: An overview</vt:lpstr>
      <vt:lpstr>Student Accounts: An oversimplified overview</vt:lpstr>
      <vt:lpstr>Student Accounts: Inputs</vt:lpstr>
      <vt:lpstr>It is not always so simple…</vt:lpstr>
      <vt:lpstr>It is not always so simple…</vt:lpstr>
      <vt:lpstr>It is not always so simple…</vt:lpstr>
      <vt:lpstr>It is not always so simple…</vt:lpstr>
      <vt:lpstr>Student Accounts: Key processes</vt:lpstr>
      <vt:lpstr>Student Accounts: A basic timeline</vt:lpstr>
      <vt:lpstr>Possible internal audit objectives</vt:lpstr>
      <vt:lpstr>Group Activity</vt:lpstr>
      <vt:lpstr>Risks</vt:lpstr>
      <vt:lpstr>Common risks</vt:lpstr>
      <vt:lpstr>Controls</vt:lpstr>
      <vt:lpstr>Common controls</vt:lpstr>
      <vt:lpstr>Designing the audit program</vt:lpstr>
      <vt:lpstr>Possible internal audit objectives</vt:lpstr>
      <vt:lpstr>Audit approach: Themes</vt:lpstr>
      <vt:lpstr>Objective #1: Evaluate the institution’s policies, processes, and internal controls to verify the accuracy and completeness of student enrollment and registration records. </vt:lpstr>
      <vt:lpstr>Objective #1: Evaluate the institution’s policies, processes, and internal controls to verify the accuracy and completeness of student enrollment and registration records. </vt:lpstr>
      <vt:lpstr>Objective #1: Evaluate the institution’s policies, processes, and internal controls to verify the accuracy and completeness of student enrollment and registration records. </vt:lpstr>
      <vt:lpstr>Objective #2: Evaluate the institution’s policies, processes, and internal controls to apply financial aid, scholarships and grants to student accounts in accordance with institutional policies. </vt:lpstr>
      <vt:lpstr>Objective #2: Evaluate the institution’s policies, processes, and internal controls to apply financial aid, scholarships and grants to student accounts in accordance with institutional policies. </vt:lpstr>
      <vt:lpstr>Objective #2: Evaluate the institution’s policies, processes, and internal controls to apply financial aid, scholarships and grants to student accounts in accordance with institutional policies. </vt:lpstr>
      <vt:lpstr>Objective #3: Evaluate the institution’s policies, processes, and internal controls to generate and issue student bills and/or refunds accurately and timely. </vt:lpstr>
      <vt:lpstr>Objective #3: Evaluate the institution’s policies, processes, and internal controls to generate and issue student bills and/or refunds accurately and timely. </vt:lpstr>
      <vt:lpstr>Objective #3: Evaluate the institution’s policies, processes, and internal controls to generate and issue student bills and/or refunds accurately and timely. </vt:lpstr>
      <vt:lpstr>Objective #4: Evaluate the institution’s policies, processes, and internal controls to collect tuition and fees timely, and follow-up on overdue accounts. </vt:lpstr>
      <vt:lpstr>Objective #4: Evaluate the institution’s policies, processes, and internal controls to collect tuition and fees timely, and follow-up on overdue accounts. </vt:lpstr>
      <vt:lpstr>Objective #4: Evaluate the institution’s policies, processes, and internal controls to collect tuition and fees timely, and follow-up on overdue accounts. </vt:lpstr>
      <vt:lpstr>Objective #5: Evaluate the institution’s policies, processes, and internal controls to manage and monitor student payment plans. </vt:lpstr>
      <vt:lpstr>Objective #5: Evaluate the institution’s policies, processes, and internal controls to manage and monitor student payment plans. </vt:lpstr>
      <vt:lpstr>Objective #5: Evaluate the institution’s policies, processes, and internal controls to manage and monitor student payment plans. </vt:lpstr>
      <vt:lpstr>Objective #6: Evaluate the institution’s policies, processes, and internal controls to regularly and accurately reconcile student accounts and financial records. </vt:lpstr>
      <vt:lpstr>Objective #6: Evaluate the institution’s policies, processes, and internal controls to regularly and accurately reconcile student accounts and financial records. </vt:lpstr>
      <vt:lpstr>Objective #6: Evaluate the institution’s policies, processes, and internal controls to regularly and accurately reconcile student accounts and financial records. </vt:lpstr>
      <vt:lpstr>Common findings</vt:lpstr>
      <vt:lpstr>Common findings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Andrews, Katlyn M.</cp:lastModifiedBy>
  <cp:revision>34</cp:revision>
  <dcterms:created xsi:type="dcterms:W3CDTF">2020-01-09T16:16:43Z</dcterms:created>
  <dcterms:modified xsi:type="dcterms:W3CDTF">2025-03-07T17:32:49Z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0x010100A2D8CECF97277543A5E9D3D1D281E1C9</vt:lpwstr>
  </property>
  <property fmtid="{D5CDD505-2E9C-101B-9397-08002B2CF9AE}" pid="3" name="Order">
    <vt:r8>4399900</vt:r8>
  </property>
  <property fmtid="{D5CDD505-2E9C-101B-9397-08002B2CF9AE}" pid="4" name="MediaServiceImageTags">
    <vt:lpwstr/>
  </property>
</Properties>
</file>