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sldIdLst>
    <p:sldId id="256" r:id="rId5"/>
    <p:sldId id="257" r:id="rId6"/>
    <p:sldId id="259" r:id="rId7"/>
    <p:sldId id="848" r:id="rId8"/>
    <p:sldId id="258" r:id="rId9"/>
    <p:sldId id="850" r:id="rId10"/>
    <p:sldId id="852" r:id="rId11"/>
    <p:sldId id="853" r:id="rId12"/>
    <p:sldId id="854" r:id="rId13"/>
    <p:sldId id="855" r:id="rId14"/>
    <p:sldId id="856" r:id="rId15"/>
    <p:sldId id="857" r:id="rId16"/>
    <p:sldId id="858" r:id="rId17"/>
    <p:sldId id="859" r:id="rId18"/>
    <p:sldId id="860" r:id="rId19"/>
    <p:sldId id="862" r:id="rId20"/>
    <p:sldId id="863" r:id="rId21"/>
    <p:sldId id="864" r:id="rId22"/>
    <p:sldId id="865" r:id="rId23"/>
    <p:sldId id="861" r:id="rId24"/>
    <p:sldId id="866" r:id="rId25"/>
    <p:sldId id="867" r:id="rId26"/>
    <p:sldId id="868" r:id="rId27"/>
    <p:sldId id="869" r:id="rId28"/>
    <p:sldId id="870" r:id="rId29"/>
    <p:sldId id="871" r:id="rId30"/>
    <p:sldId id="872" r:id="rId31"/>
    <p:sldId id="851" r:id="rId32"/>
    <p:sldId id="88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1DF276-B844-D37A-8F9F-CBBDFD1DD7BB}" name="Ext Comms Risk" initials="CM" userId="Ext Comms Risk" providerId="None"/>
  <p188:author id="{AA0B83A2-0C57-5630-FA04-02C5E0FB7FDE}" name="Althauser, Sara" initials="AS" userId="S::salthauser@deloitte.com::1944d416-dfe7-4e22-b2e8-73cc1e91c816" providerId="AD"/>
  <p188:author id="{03DCCCA7-5A0D-8E63-7F4E-887F7B51C9FF}" name="Orogun-Thomas, Nichole" initials="NO" userId="S::norogunthomas@deloitte.com::d1719fb0-0df7-421b-afc7-1c9cb6d26f98" providerId="AD"/>
  <p188:author id="{330759C8-B8BE-A34C-0C04-F6D030DAC80E}" name="Ferguson, Joseph (QRM)" initials="QRM" userId="Ferguson, Joseph (QRM)"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11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13" autoAdjust="0"/>
    <p:restoredTop sz="95033" autoAdjust="0"/>
  </p:normalViewPr>
  <p:slideViewPr>
    <p:cSldViewPr snapToGrid="0">
      <p:cViewPr varScale="1">
        <p:scale>
          <a:sx n="66" d="100"/>
          <a:sy n="66" d="100"/>
        </p:scale>
        <p:origin x="61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E3C7D2-CA69-1A49-B142-AB07D57E6B98}" type="doc">
      <dgm:prSet loTypeId="urn:microsoft.com/office/officeart/2005/8/layout/target3" loCatId="" qsTypeId="urn:microsoft.com/office/officeart/2005/8/quickstyle/simple1" qsCatId="simple" csTypeId="urn:microsoft.com/office/officeart/2005/8/colors/accent1_2" csCatId="accent1" phldr="1"/>
      <dgm:spPr/>
      <dgm:t>
        <a:bodyPr/>
        <a:lstStyle/>
        <a:p>
          <a:endParaRPr lang="en-US"/>
        </a:p>
      </dgm:t>
    </dgm:pt>
    <dgm:pt modelId="{BB44012D-CD05-534D-B67E-992179CE1B48}">
      <dgm:prSet phldrT="[Text]" custT="1"/>
      <dgm:spPr/>
      <dgm:t>
        <a:bodyPr/>
        <a:lstStyle/>
        <a:p>
          <a:r>
            <a:rPr lang="en-US" sz="1800" dirty="0">
              <a:latin typeface="+mn-lt"/>
              <a:ea typeface="Open Sans" panose="020B0606030504020204" pitchFamily="34" charset="0"/>
              <a:cs typeface="Open Sans" panose="020B0606030504020204" pitchFamily="34" charset="0"/>
            </a:rPr>
            <a:t>Active Listening</a:t>
          </a:r>
        </a:p>
      </dgm:t>
    </dgm:pt>
    <dgm:pt modelId="{5872732C-E154-C446-B520-A3A8CEB90DEB}" type="parTrans" cxnId="{6966EC0D-207F-6543-850B-97BF31EB4529}">
      <dgm:prSet/>
      <dgm:spPr/>
      <dgm:t>
        <a:bodyPr/>
        <a:lstStyle/>
        <a:p>
          <a:endParaRPr lang="en-US"/>
        </a:p>
      </dgm:t>
    </dgm:pt>
    <dgm:pt modelId="{0960FF82-D27D-DC41-871F-9C32BAFF5874}" type="sibTrans" cxnId="{6966EC0D-207F-6543-850B-97BF31EB4529}">
      <dgm:prSet/>
      <dgm:spPr/>
      <dgm:t>
        <a:bodyPr/>
        <a:lstStyle/>
        <a:p>
          <a:endParaRPr lang="en-US"/>
        </a:p>
      </dgm:t>
    </dgm:pt>
    <dgm:pt modelId="{A9EAB175-D93E-254D-97E7-4BC936D68891}">
      <dgm:prSet phldrT="[Text]" custT="1"/>
      <dgm:spPr/>
      <dgm:t>
        <a:bodyPr/>
        <a:lstStyle/>
        <a:p>
          <a:r>
            <a:rPr lang="en-US" sz="1400" dirty="0">
              <a:solidFill>
                <a:schemeClr val="tx1"/>
              </a:solidFill>
              <a:latin typeface="+mn-lt"/>
              <a:ea typeface="Open Sans" panose="020B0606030504020204" pitchFamily="34" charset="0"/>
              <a:cs typeface="Open Sans" panose="020B0606030504020204" pitchFamily="34" charset="0"/>
            </a:rPr>
            <a:t>Pay full attention to the speaker, acknowledge their points, and respond thoughtfully. </a:t>
          </a:r>
        </a:p>
      </dgm:t>
    </dgm:pt>
    <dgm:pt modelId="{7995F7CB-9334-FA48-92F3-6F33BFC90660}" type="parTrans" cxnId="{8B5CEFAF-A5FB-5042-9B49-56CE8778ACF8}">
      <dgm:prSet/>
      <dgm:spPr/>
      <dgm:t>
        <a:bodyPr/>
        <a:lstStyle/>
        <a:p>
          <a:endParaRPr lang="en-US"/>
        </a:p>
      </dgm:t>
    </dgm:pt>
    <dgm:pt modelId="{3C73C8AD-DEC5-284E-BBC9-0795AB3C7ECD}" type="sibTrans" cxnId="{8B5CEFAF-A5FB-5042-9B49-56CE8778ACF8}">
      <dgm:prSet/>
      <dgm:spPr/>
      <dgm:t>
        <a:bodyPr/>
        <a:lstStyle/>
        <a:p>
          <a:endParaRPr lang="en-US"/>
        </a:p>
      </dgm:t>
    </dgm:pt>
    <dgm:pt modelId="{BF4AF5ED-8E64-174F-B814-20123F8E9667}">
      <dgm:prSet phldrT="[Text]" custT="1"/>
      <dgm:spPr/>
      <dgm:t>
        <a:bodyPr/>
        <a:lstStyle/>
        <a:p>
          <a:pPr>
            <a:buSzPct val="100000"/>
          </a:pPr>
          <a:r>
            <a:rPr lang="en-US" sz="1400" dirty="0">
              <a:solidFill>
                <a:schemeClr val="tx1"/>
              </a:solidFill>
              <a:latin typeface="+mn-lt"/>
              <a:ea typeface="Open Sans" panose="020B0606030504020204" pitchFamily="34" charset="0"/>
              <a:cs typeface="Open Sans" panose="020B0606030504020204" pitchFamily="34" charset="0"/>
            </a:rPr>
            <a:t>Demonstrates respect and understanding, fostering a collaborative environment.</a:t>
          </a:r>
        </a:p>
      </dgm:t>
    </dgm:pt>
    <dgm:pt modelId="{5BFFDD44-313B-3640-BBD2-2D125903A1DA}" type="parTrans" cxnId="{7C6A5433-F52B-4C43-B3F3-7D0E9CA7F26C}">
      <dgm:prSet/>
      <dgm:spPr/>
      <dgm:t>
        <a:bodyPr/>
        <a:lstStyle/>
        <a:p>
          <a:endParaRPr lang="en-US"/>
        </a:p>
      </dgm:t>
    </dgm:pt>
    <dgm:pt modelId="{B9F1DDDA-D814-D141-86C9-9B43AC0F2074}" type="sibTrans" cxnId="{7C6A5433-F52B-4C43-B3F3-7D0E9CA7F26C}">
      <dgm:prSet/>
      <dgm:spPr/>
      <dgm:t>
        <a:bodyPr/>
        <a:lstStyle/>
        <a:p>
          <a:endParaRPr lang="en-US"/>
        </a:p>
      </dgm:t>
    </dgm:pt>
    <dgm:pt modelId="{EED592A5-AC78-8D46-8405-349095D710A1}">
      <dgm:prSet phldrT="[Text]" custT="1"/>
      <dgm:spPr/>
      <dgm:t>
        <a:bodyPr/>
        <a:lstStyle/>
        <a:p>
          <a:r>
            <a:rPr lang="en-US" sz="1800" dirty="0">
              <a:latin typeface="+mn-lt"/>
              <a:ea typeface="Open Sans" panose="020B0606030504020204" pitchFamily="34" charset="0"/>
              <a:cs typeface="Open Sans" panose="020B0606030504020204" pitchFamily="34" charset="0"/>
            </a:rPr>
            <a:t>Empathy and Understanding</a:t>
          </a:r>
        </a:p>
      </dgm:t>
    </dgm:pt>
    <dgm:pt modelId="{9924D6B1-7FC4-0646-BD9B-C701D21624EE}" type="parTrans" cxnId="{E3714AE9-A0E5-2146-B035-C1C964F672D6}">
      <dgm:prSet/>
      <dgm:spPr/>
      <dgm:t>
        <a:bodyPr/>
        <a:lstStyle/>
        <a:p>
          <a:endParaRPr lang="en-US"/>
        </a:p>
      </dgm:t>
    </dgm:pt>
    <dgm:pt modelId="{8C268A60-6A49-C149-B506-FC21ABAD7670}" type="sibTrans" cxnId="{E3714AE9-A0E5-2146-B035-C1C964F672D6}">
      <dgm:prSet/>
      <dgm:spPr/>
      <dgm:t>
        <a:bodyPr/>
        <a:lstStyle/>
        <a:p>
          <a:endParaRPr lang="en-US"/>
        </a:p>
      </dgm:t>
    </dgm:pt>
    <dgm:pt modelId="{A3F4236B-C579-EA42-95DA-C3552C280DBC}">
      <dgm:prSet phldrT="[Text]" custT="1"/>
      <dgm:spPr/>
      <dgm:t>
        <a:bodyPr/>
        <a:lstStyle/>
        <a:p>
          <a:r>
            <a:rPr lang="en-US" sz="1400" dirty="0">
              <a:solidFill>
                <a:schemeClr val="tx1"/>
              </a:solidFill>
              <a:latin typeface="+mn-lt"/>
              <a:ea typeface="Open Sans" panose="020B0606030504020204" pitchFamily="34" charset="0"/>
              <a:cs typeface="Open Sans" panose="020B0606030504020204" pitchFamily="34" charset="0"/>
            </a:rPr>
            <a:t>Show empathy by acknowledging the other person's feelings and perspectives.</a:t>
          </a:r>
        </a:p>
      </dgm:t>
    </dgm:pt>
    <dgm:pt modelId="{077EBB5B-9D40-5747-BD64-17D8D954288A}" type="parTrans" cxnId="{30B0DF20-9391-0146-96AA-761F775281DE}">
      <dgm:prSet/>
      <dgm:spPr/>
      <dgm:t>
        <a:bodyPr/>
        <a:lstStyle/>
        <a:p>
          <a:endParaRPr lang="en-US"/>
        </a:p>
      </dgm:t>
    </dgm:pt>
    <dgm:pt modelId="{142527AE-E3D6-FD43-8F0B-A8D2C07E1D5B}" type="sibTrans" cxnId="{30B0DF20-9391-0146-96AA-761F775281DE}">
      <dgm:prSet/>
      <dgm:spPr/>
      <dgm:t>
        <a:bodyPr/>
        <a:lstStyle/>
        <a:p>
          <a:endParaRPr lang="en-US"/>
        </a:p>
      </dgm:t>
    </dgm:pt>
    <dgm:pt modelId="{EFEAFB58-F8EA-894A-A720-55621B9551CD}">
      <dgm:prSet phldrT="[Text]" custT="1"/>
      <dgm:spPr/>
      <dgm:t>
        <a:bodyPr/>
        <a:lstStyle/>
        <a:p>
          <a:r>
            <a:rPr lang="en-US" sz="1800" dirty="0">
              <a:solidFill>
                <a:schemeClr val="tx1"/>
              </a:solidFill>
              <a:latin typeface="+mn-lt"/>
              <a:ea typeface="Open Sans" panose="020B0606030504020204" pitchFamily="34" charset="0"/>
              <a:cs typeface="Open Sans" panose="020B0606030504020204" pitchFamily="34" charset="0"/>
            </a:rPr>
            <a:t>Regular Updates and Check-Ins</a:t>
          </a:r>
        </a:p>
      </dgm:t>
    </dgm:pt>
    <dgm:pt modelId="{1C0DAC5E-3519-FB41-8220-753C2F405889}" type="parTrans" cxnId="{96903AAB-9C35-E245-8EE3-00D2CA7EEA86}">
      <dgm:prSet/>
      <dgm:spPr/>
      <dgm:t>
        <a:bodyPr/>
        <a:lstStyle/>
        <a:p>
          <a:endParaRPr lang="en-US"/>
        </a:p>
      </dgm:t>
    </dgm:pt>
    <dgm:pt modelId="{D18712CB-D598-404F-B63F-CB9FCB189803}" type="sibTrans" cxnId="{96903AAB-9C35-E245-8EE3-00D2CA7EEA86}">
      <dgm:prSet/>
      <dgm:spPr/>
      <dgm:t>
        <a:bodyPr/>
        <a:lstStyle/>
        <a:p>
          <a:endParaRPr lang="en-US"/>
        </a:p>
      </dgm:t>
    </dgm:pt>
    <dgm:pt modelId="{5D99ADB0-B332-9E48-AF33-3753DE74B3F4}">
      <dgm:prSet phldrT="[Text]" custT="1"/>
      <dgm:spPr/>
      <dgm:t>
        <a:bodyPr/>
        <a:lstStyle/>
        <a:p>
          <a:r>
            <a:rPr lang="en-US" sz="1400" dirty="0">
              <a:solidFill>
                <a:schemeClr val="tx1"/>
              </a:solidFill>
              <a:latin typeface="+mn-lt"/>
              <a:ea typeface="Open Sans" panose="020B0606030504020204" pitchFamily="34" charset="0"/>
              <a:cs typeface="Open Sans" panose="020B0606030504020204" pitchFamily="34" charset="0"/>
            </a:rPr>
            <a:t>Provide regular updates on progress and check in frequently to address any concerns or questions.</a:t>
          </a:r>
        </a:p>
      </dgm:t>
    </dgm:pt>
    <dgm:pt modelId="{9E640534-7FFA-574F-9869-3CBF903FD558}" type="parTrans" cxnId="{611DA31C-B46C-7F4E-8F5A-D31E14B140C8}">
      <dgm:prSet/>
      <dgm:spPr/>
      <dgm:t>
        <a:bodyPr/>
        <a:lstStyle/>
        <a:p>
          <a:endParaRPr lang="en-US"/>
        </a:p>
      </dgm:t>
    </dgm:pt>
    <dgm:pt modelId="{83ADEF82-E0B6-9A42-909F-209EBCBB301C}" type="sibTrans" cxnId="{611DA31C-B46C-7F4E-8F5A-D31E14B140C8}">
      <dgm:prSet/>
      <dgm:spPr/>
      <dgm:t>
        <a:bodyPr/>
        <a:lstStyle/>
        <a:p>
          <a:endParaRPr lang="en-US"/>
        </a:p>
      </dgm:t>
    </dgm:pt>
    <dgm:pt modelId="{EC5AAA29-9D23-0543-9913-B8C5FF45D225}">
      <dgm:prSet phldrT="[Text]" custT="1"/>
      <dgm:spPr/>
      <dgm:t>
        <a:bodyPr/>
        <a:lstStyle/>
        <a:p>
          <a:pPr>
            <a:buSzPct val="100000"/>
          </a:pPr>
          <a:r>
            <a:rPr lang="en-US" sz="1400" dirty="0">
              <a:solidFill>
                <a:schemeClr val="tx1"/>
              </a:solidFill>
              <a:latin typeface="+mn-lt"/>
              <a:ea typeface="Open Sans" panose="020B0606030504020204" pitchFamily="34" charset="0"/>
              <a:cs typeface="Open Sans" panose="020B0606030504020204" pitchFamily="34" charset="0"/>
            </a:rPr>
            <a:t>Keeps everyone informed and engaged, preventing issues from escalating</a:t>
          </a:r>
          <a:r>
            <a:rPr lang="en-US" sz="1400" b="1" dirty="0">
              <a:solidFill>
                <a:schemeClr val="tx1"/>
              </a:solidFill>
              <a:latin typeface="+mn-lt"/>
              <a:ea typeface="Open Sans" panose="020B0606030504020204" pitchFamily="34" charset="0"/>
              <a:cs typeface="Open Sans" panose="020B0606030504020204" pitchFamily="34" charset="0"/>
            </a:rPr>
            <a:t>.</a:t>
          </a:r>
          <a:endParaRPr lang="en-US" sz="1400" dirty="0">
            <a:solidFill>
              <a:schemeClr val="tx1"/>
            </a:solidFill>
            <a:latin typeface="+mn-lt"/>
            <a:ea typeface="Open Sans" panose="020B0606030504020204" pitchFamily="34" charset="0"/>
            <a:cs typeface="Open Sans" panose="020B0606030504020204" pitchFamily="34" charset="0"/>
          </a:endParaRPr>
        </a:p>
      </dgm:t>
    </dgm:pt>
    <dgm:pt modelId="{DAB854DC-112C-324A-B4CD-33E3E05C68F5}" type="parTrans" cxnId="{E18254D9-759A-1E43-AADC-84F4171ECE04}">
      <dgm:prSet/>
      <dgm:spPr/>
      <dgm:t>
        <a:bodyPr/>
        <a:lstStyle/>
        <a:p>
          <a:endParaRPr lang="en-US"/>
        </a:p>
      </dgm:t>
    </dgm:pt>
    <dgm:pt modelId="{3D429023-0210-F84C-B4C4-963BA561E0F5}" type="sibTrans" cxnId="{E18254D9-759A-1E43-AADC-84F4171ECE04}">
      <dgm:prSet/>
      <dgm:spPr/>
      <dgm:t>
        <a:bodyPr/>
        <a:lstStyle/>
        <a:p>
          <a:endParaRPr lang="en-US"/>
        </a:p>
      </dgm:t>
    </dgm:pt>
    <dgm:pt modelId="{7519F90C-CD53-A548-A2CB-58F2A7C90849}">
      <dgm:prSet phldrT="[Text]" custT="1"/>
      <dgm:spPr/>
      <dgm:t>
        <a:bodyPr/>
        <a:lstStyle/>
        <a:p>
          <a:r>
            <a:rPr lang="en-US" sz="1400" dirty="0">
              <a:solidFill>
                <a:schemeClr val="tx1"/>
              </a:solidFill>
              <a:latin typeface="+mn-lt"/>
              <a:ea typeface="Open Sans" panose="020B0606030504020204" pitchFamily="34" charset="0"/>
              <a:cs typeface="Open Sans" panose="020B0606030504020204" pitchFamily="34" charset="0"/>
            </a:rPr>
            <a:t>Builds trust and rapport, making collaboration more effective.</a:t>
          </a:r>
        </a:p>
      </dgm:t>
    </dgm:pt>
    <dgm:pt modelId="{C6FDCEC8-FA62-794F-B7E0-26869518C534}" type="parTrans" cxnId="{9693AADF-585A-9544-82D5-5B720D414CC4}">
      <dgm:prSet/>
      <dgm:spPr/>
      <dgm:t>
        <a:bodyPr/>
        <a:lstStyle/>
        <a:p>
          <a:endParaRPr lang="en-US"/>
        </a:p>
      </dgm:t>
    </dgm:pt>
    <dgm:pt modelId="{DC0160AD-574D-9F42-9836-E12C57B62BD1}" type="sibTrans" cxnId="{9693AADF-585A-9544-82D5-5B720D414CC4}">
      <dgm:prSet/>
      <dgm:spPr/>
      <dgm:t>
        <a:bodyPr/>
        <a:lstStyle/>
        <a:p>
          <a:endParaRPr lang="en-US"/>
        </a:p>
      </dgm:t>
    </dgm:pt>
    <dgm:pt modelId="{646DCE6F-8951-9E4B-8733-E24D1F2A5E50}" type="pres">
      <dgm:prSet presAssocID="{A9E3C7D2-CA69-1A49-B142-AB07D57E6B98}" presName="Name0" presStyleCnt="0">
        <dgm:presLayoutVars>
          <dgm:chMax val="7"/>
          <dgm:dir/>
          <dgm:animLvl val="lvl"/>
          <dgm:resizeHandles val="exact"/>
        </dgm:presLayoutVars>
      </dgm:prSet>
      <dgm:spPr/>
    </dgm:pt>
    <dgm:pt modelId="{5C4D0F89-41E6-6B4C-BBE5-B44DB7D098F9}" type="pres">
      <dgm:prSet presAssocID="{BB44012D-CD05-534D-B67E-992179CE1B48}" presName="circle1" presStyleLbl="node1" presStyleIdx="0" presStyleCnt="3" custScaleX="102180" custScaleY="100134" custLinFactNeighborX="218" custLinFactNeighborY="-215"/>
      <dgm:spPr/>
    </dgm:pt>
    <dgm:pt modelId="{AA82F6A0-2FD1-394E-9301-71EC5DBDDF54}" type="pres">
      <dgm:prSet presAssocID="{BB44012D-CD05-534D-B67E-992179CE1B48}" presName="space" presStyleCnt="0"/>
      <dgm:spPr/>
    </dgm:pt>
    <dgm:pt modelId="{7465FF62-FBD9-944C-91CD-9479EFE1557C}" type="pres">
      <dgm:prSet presAssocID="{BB44012D-CD05-534D-B67E-992179CE1B48}" presName="rect1" presStyleLbl="alignAcc1" presStyleIdx="0" presStyleCnt="3" custLinFactNeighborY="-218"/>
      <dgm:spPr/>
    </dgm:pt>
    <dgm:pt modelId="{E8182315-FCC5-6749-8855-9D75837A10B5}" type="pres">
      <dgm:prSet presAssocID="{EED592A5-AC78-8D46-8405-349095D710A1}" presName="vertSpace2" presStyleLbl="node1" presStyleIdx="0" presStyleCnt="3"/>
      <dgm:spPr/>
    </dgm:pt>
    <dgm:pt modelId="{55F7E47A-996F-334E-AEBA-4C806042B189}" type="pres">
      <dgm:prSet presAssocID="{EED592A5-AC78-8D46-8405-349095D710A1}" presName="circle2" presStyleLbl="node1" presStyleIdx="1" presStyleCnt="3"/>
      <dgm:spPr/>
    </dgm:pt>
    <dgm:pt modelId="{45523B65-FD2D-3A4F-994C-B39CCC66C505}" type="pres">
      <dgm:prSet presAssocID="{EED592A5-AC78-8D46-8405-349095D710A1}" presName="rect2" presStyleLbl="alignAcc1" presStyleIdx="1" presStyleCnt="3"/>
      <dgm:spPr/>
    </dgm:pt>
    <dgm:pt modelId="{A36310DB-621F-5147-BA0D-1C0D914E9E80}" type="pres">
      <dgm:prSet presAssocID="{EFEAFB58-F8EA-894A-A720-55621B9551CD}" presName="vertSpace3" presStyleLbl="node1" presStyleIdx="1" presStyleCnt="3"/>
      <dgm:spPr/>
    </dgm:pt>
    <dgm:pt modelId="{67A01D11-B3CB-5D49-865A-C0F83CD8CA7F}" type="pres">
      <dgm:prSet presAssocID="{EFEAFB58-F8EA-894A-A720-55621B9551CD}" presName="circle3" presStyleLbl="node1" presStyleIdx="2" presStyleCnt="3"/>
      <dgm:spPr/>
    </dgm:pt>
    <dgm:pt modelId="{2C80CF73-48FB-C444-8C71-E802D4FA6C4A}" type="pres">
      <dgm:prSet presAssocID="{EFEAFB58-F8EA-894A-A720-55621B9551CD}" presName="rect3" presStyleLbl="alignAcc1" presStyleIdx="2" presStyleCnt="3"/>
      <dgm:spPr/>
    </dgm:pt>
    <dgm:pt modelId="{CDEAE581-23A8-B84C-AF18-37B96E5E5125}" type="pres">
      <dgm:prSet presAssocID="{BB44012D-CD05-534D-B67E-992179CE1B48}" presName="rect1ParTx" presStyleLbl="alignAcc1" presStyleIdx="2" presStyleCnt="3">
        <dgm:presLayoutVars>
          <dgm:chMax val="1"/>
          <dgm:bulletEnabled val="1"/>
        </dgm:presLayoutVars>
      </dgm:prSet>
      <dgm:spPr/>
    </dgm:pt>
    <dgm:pt modelId="{59356436-50A6-3A42-80E0-4F404F403908}" type="pres">
      <dgm:prSet presAssocID="{BB44012D-CD05-534D-B67E-992179CE1B48}" presName="rect1ChTx" presStyleLbl="alignAcc1" presStyleIdx="2" presStyleCnt="3">
        <dgm:presLayoutVars>
          <dgm:bulletEnabled val="1"/>
        </dgm:presLayoutVars>
      </dgm:prSet>
      <dgm:spPr/>
    </dgm:pt>
    <dgm:pt modelId="{EE2E2442-4BA1-3C40-83C7-A6B1867FCA3A}" type="pres">
      <dgm:prSet presAssocID="{EED592A5-AC78-8D46-8405-349095D710A1}" presName="rect2ParTx" presStyleLbl="alignAcc1" presStyleIdx="2" presStyleCnt="3">
        <dgm:presLayoutVars>
          <dgm:chMax val="1"/>
          <dgm:bulletEnabled val="1"/>
        </dgm:presLayoutVars>
      </dgm:prSet>
      <dgm:spPr/>
    </dgm:pt>
    <dgm:pt modelId="{57C160CF-A514-D744-A138-EEB1726E5535}" type="pres">
      <dgm:prSet presAssocID="{EED592A5-AC78-8D46-8405-349095D710A1}" presName="rect2ChTx" presStyleLbl="alignAcc1" presStyleIdx="2" presStyleCnt="3">
        <dgm:presLayoutVars>
          <dgm:bulletEnabled val="1"/>
        </dgm:presLayoutVars>
      </dgm:prSet>
      <dgm:spPr/>
    </dgm:pt>
    <dgm:pt modelId="{6E11814C-92E2-DA45-A96B-F9A7283C925A}" type="pres">
      <dgm:prSet presAssocID="{EFEAFB58-F8EA-894A-A720-55621B9551CD}" presName="rect3ParTx" presStyleLbl="alignAcc1" presStyleIdx="2" presStyleCnt="3">
        <dgm:presLayoutVars>
          <dgm:chMax val="1"/>
          <dgm:bulletEnabled val="1"/>
        </dgm:presLayoutVars>
      </dgm:prSet>
      <dgm:spPr/>
    </dgm:pt>
    <dgm:pt modelId="{99F8FE61-5AF5-914E-985B-4491669B88AA}" type="pres">
      <dgm:prSet presAssocID="{EFEAFB58-F8EA-894A-A720-55621B9551CD}" presName="rect3ChTx" presStyleLbl="alignAcc1" presStyleIdx="2" presStyleCnt="3">
        <dgm:presLayoutVars>
          <dgm:bulletEnabled val="1"/>
        </dgm:presLayoutVars>
      </dgm:prSet>
      <dgm:spPr/>
    </dgm:pt>
  </dgm:ptLst>
  <dgm:cxnLst>
    <dgm:cxn modelId="{C0FE5F07-118B-4845-ADDE-C1B3F4F3BB59}" type="presOf" srcId="{BB44012D-CD05-534D-B67E-992179CE1B48}" destId="{7465FF62-FBD9-944C-91CD-9479EFE1557C}" srcOrd="0" destOrd="0" presId="urn:microsoft.com/office/officeart/2005/8/layout/target3"/>
    <dgm:cxn modelId="{6966EC0D-207F-6543-850B-97BF31EB4529}" srcId="{A9E3C7D2-CA69-1A49-B142-AB07D57E6B98}" destId="{BB44012D-CD05-534D-B67E-992179CE1B48}" srcOrd="0" destOrd="0" parTransId="{5872732C-E154-C446-B520-A3A8CEB90DEB}" sibTransId="{0960FF82-D27D-DC41-871F-9C32BAFF5874}"/>
    <dgm:cxn modelId="{611DA31C-B46C-7F4E-8F5A-D31E14B140C8}" srcId="{EFEAFB58-F8EA-894A-A720-55621B9551CD}" destId="{5D99ADB0-B332-9E48-AF33-3753DE74B3F4}" srcOrd="0" destOrd="0" parTransId="{9E640534-7FFA-574F-9869-3CBF903FD558}" sibTransId="{83ADEF82-E0B6-9A42-909F-209EBCBB301C}"/>
    <dgm:cxn modelId="{30B0DF20-9391-0146-96AA-761F775281DE}" srcId="{EED592A5-AC78-8D46-8405-349095D710A1}" destId="{A3F4236B-C579-EA42-95DA-C3552C280DBC}" srcOrd="0" destOrd="0" parTransId="{077EBB5B-9D40-5747-BD64-17D8D954288A}" sibTransId="{142527AE-E3D6-FD43-8F0B-A8D2C07E1D5B}"/>
    <dgm:cxn modelId="{7C6A5433-F52B-4C43-B3F3-7D0E9CA7F26C}" srcId="{BB44012D-CD05-534D-B67E-992179CE1B48}" destId="{BF4AF5ED-8E64-174F-B814-20123F8E9667}" srcOrd="1" destOrd="0" parTransId="{5BFFDD44-313B-3640-BBD2-2D125903A1DA}" sibTransId="{B9F1DDDA-D814-D141-86C9-9B43AC0F2074}"/>
    <dgm:cxn modelId="{B2AB3349-082D-4D49-A846-5AD73531F420}" type="presOf" srcId="{A9E3C7D2-CA69-1A49-B142-AB07D57E6B98}" destId="{646DCE6F-8951-9E4B-8733-E24D1F2A5E50}" srcOrd="0" destOrd="0" presId="urn:microsoft.com/office/officeart/2005/8/layout/target3"/>
    <dgm:cxn modelId="{5395D66B-6545-324A-8976-CEC963750B3B}" type="presOf" srcId="{EED592A5-AC78-8D46-8405-349095D710A1}" destId="{45523B65-FD2D-3A4F-994C-B39CCC66C505}" srcOrd="0" destOrd="0" presId="urn:microsoft.com/office/officeart/2005/8/layout/target3"/>
    <dgm:cxn modelId="{B72BB86E-DEFA-E543-8AB1-CC1FF599FCB7}" type="presOf" srcId="{BF4AF5ED-8E64-174F-B814-20123F8E9667}" destId="{59356436-50A6-3A42-80E0-4F404F403908}" srcOrd="0" destOrd="1" presId="urn:microsoft.com/office/officeart/2005/8/layout/target3"/>
    <dgm:cxn modelId="{DB5D6670-D92A-9F46-815F-0683EE8CD42E}" type="presOf" srcId="{EFEAFB58-F8EA-894A-A720-55621B9551CD}" destId="{2C80CF73-48FB-C444-8C71-E802D4FA6C4A}" srcOrd="0" destOrd="0" presId="urn:microsoft.com/office/officeart/2005/8/layout/target3"/>
    <dgm:cxn modelId="{7F7E1283-738C-DE4B-9A29-50670446A365}" type="presOf" srcId="{EED592A5-AC78-8D46-8405-349095D710A1}" destId="{EE2E2442-4BA1-3C40-83C7-A6B1867FCA3A}" srcOrd="1" destOrd="0" presId="urn:microsoft.com/office/officeart/2005/8/layout/target3"/>
    <dgm:cxn modelId="{7C4BA883-D89F-E249-9C3C-A0BAB61FD1A4}" type="presOf" srcId="{7519F90C-CD53-A548-A2CB-58F2A7C90849}" destId="{57C160CF-A514-D744-A138-EEB1726E5535}" srcOrd="0" destOrd="1" presId="urn:microsoft.com/office/officeart/2005/8/layout/target3"/>
    <dgm:cxn modelId="{69DA6C88-47A4-7745-9D1D-42A0BF1D04B3}" type="presOf" srcId="{5D99ADB0-B332-9E48-AF33-3753DE74B3F4}" destId="{99F8FE61-5AF5-914E-985B-4491669B88AA}" srcOrd="0" destOrd="0" presId="urn:microsoft.com/office/officeart/2005/8/layout/target3"/>
    <dgm:cxn modelId="{96903AAB-9C35-E245-8EE3-00D2CA7EEA86}" srcId="{A9E3C7D2-CA69-1A49-B142-AB07D57E6B98}" destId="{EFEAFB58-F8EA-894A-A720-55621B9551CD}" srcOrd="2" destOrd="0" parTransId="{1C0DAC5E-3519-FB41-8220-753C2F405889}" sibTransId="{D18712CB-D598-404F-B63F-CB9FCB189803}"/>
    <dgm:cxn modelId="{8B5CEFAF-A5FB-5042-9B49-56CE8778ACF8}" srcId="{BB44012D-CD05-534D-B67E-992179CE1B48}" destId="{A9EAB175-D93E-254D-97E7-4BC936D68891}" srcOrd="0" destOrd="0" parTransId="{7995F7CB-9334-FA48-92F3-6F33BFC90660}" sibTransId="{3C73C8AD-DEC5-284E-BBC9-0795AB3C7ECD}"/>
    <dgm:cxn modelId="{CE3A7DB7-0594-2A4E-9B45-1DA09255F5C4}" type="presOf" srcId="{A9EAB175-D93E-254D-97E7-4BC936D68891}" destId="{59356436-50A6-3A42-80E0-4F404F403908}" srcOrd="0" destOrd="0" presId="urn:microsoft.com/office/officeart/2005/8/layout/target3"/>
    <dgm:cxn modelId="{1325D4B9-2C81-6E44-B5EF-FEEE0E671235}" type="presOf" srcId="{EC5AAA29-9D23-0543-9913-B8C5FF45D225}" destId="{99F8FE61-5AF5-914E-985B-4491669B88AA}" srcOrd="0" destOrd="1" presId="urn:microsoft.com/office/officeart/2005/8/layout/target3"/>
    <dgm:cxn modelId="{E18254D9-759A-1E43-AADC-84F4171ECE04}" srcId="{EFEAFB58-F8EA-894A-A720-55621B9551CD}" destId="{EC5AAA29-9D23-0543-9913-B8C5FF45D225}" srcOrd="1" destOrd="0" parTransId="{DAB854DC-112C-324A-B4CD-33E3E05C68F5}" sibTransId="{3D429023-0210-F84C-B4C4-963BA561E0F5}"/>
    <dgm:cxn modelId="{1F63A3D9-314F-2E43-A9C4-B7DCA130E365}" type="presOf" srcId="{EFEAFB58-F8EA-894A-A720-55621B9551CD}" destId="{6E11814C-92E2-DA45-A96B-F9A7283C925A}" srcOrd="1" destOrd="0" presId="urn:microsoft.com/office/officeart/2005/8/layout/target3"/>
    <dgm:cxn modelId="{BC06C1DE-D54F-4F4B-8E24-59D27716688A}" type="presOf" srcId="{BB44012D-CD05-534D-B67E-992179CE1B48}" destId="{CDEAE581-23A8-B84C-AF18-37B96E5E5125}" srcOrd="1" destOrd="0" presId="urn:microsoft.com/office/officeart/2005/8/layout/target3"/>
    <dgm:cxn modelId="{9693AADF-585A-9544-82D5-5B720D414CC4}" srcId="{EED592A5-AC78-8D46-8405-349095D710A1}" destId="{7519F90C-CD53-A548-A2CB-58F2A7C90849}" srcOrd="1" destOrd="0" parTransId="{C6FDCEC8-FA62-794F-B7E0-26869518C534}" sibTransId="{DC0160AD-574D-9F42-9836-E12C57B62BD1}"/>
    <dgm:cxn modelId="{E55496E0-D6DA-A940-9C59-06D255F797EB}" type="presOf" srcId="{A3F4236B-C579-EA42-95DA-C3552C280DBC}" destId="{57C160CF-A514-D744-A138-EEB1726E5535}" srcOrd="0" destOrd="0" presId="urn:microsoft.com/office/officeart/2005/8/layout/target3"/>
    <dgm:cxn modelId="{E3714AE9-A0E5-2146-B035-C1C964F672D6}" srcId="{A9E3C7D2-CA69-1A49-B142-AB07D57E6B98}" destId="{EED592A5-AC78-8D46-8405-349095D710A1}" srcOrd="1" destOrd="0" parTransId="{9924D6B1-7FC4-0646-BD9B-C701D21624EE}" sibTransId="{8C268A60-6A49-C149-B506-FC21ABAD7670}"/>
    <dgm:cxn modelId="{F9F7779C-C255-1A4F-994C-989143D8EE60}" type="presParOf" srcId="{646DCE6F-8951-9E4B-8733-E24D1F2A5E50}" destId="{5C4D0F89-41E6-6B4C-BBE5-B44DB7D098F9}" srcOrd="0" destOrd="0" presId="urn:microsoft.com/office/officeart/2005/8/layout/target3"/>
    <dgm:cxn modelId="{AB8DE42F-F1BD-1A4C-92ED-D4EF1ABED784}" type="presParOf" srcId="{646DCE6F-8951-9E4B-8733-E24D1F2A5E50}" destId="{AA82F6A0-2FD1-394E-9301-71EC5DBDDF54}" srcOrd="1" destOrd="0" presId="urn:microsoft.com/office/officeart/2005/8/layout/target3"/>
    <dgm:cxn modelId="{8FC455E1-EB5D-B548-8883-13C4ED360BB4}" type="presParOf" srcId="{646DCE6F-8951-9E4B-8733-E24D1F2A5E50}" destId="{7465FF62-FBD9-944C-91CD-9479EFE1557C}" srcOrd="2" destOrd="0" presId="urn:microsoft.com/office/officeart/2005/8/layout/target3"/>
    <dgm:cxn modelId="{E601F752-7578-E44B-A967-B59F421C3D4B}" type="presParOf" srcId="{646DCE6F-8951-9E4B-8733-E24D1F2A5E50}" destId="{E8182315-FCC5-6749-8855-9D75837A10B5}" srcOrd="3" destOrd="0" presId="urn:microsoft.com/office/officeart/2005/8/layout/target3"/>
    <dgm:cxn modelId="{C8A25904-EDBF-9A46-B0D3-EA024B67AB57}" type="presParOf" srcId="{646DCE6F-8951-9E4B-8733-E24D1F2A5E50}" destId="{55F7E47A-996F-334E-AEBA-4C806042B189}" srcOrd="4" destOrd="0" presId="urn:microsoft.com/office/officeart/2005/8/layout/target3"/>
    <dgm:cxn modelId="{7026F9E1-8A07-E24E-9AF8-F2D048F85E51}" type="presParOf" srcId="{646DCE6F-8951-9E4B-8733-E24D1F2A5E50}" destId="{45523B65-FD2D-3A4F-994C-B39CCC66C505}" srcOrd="5" destOrd="0" presId="urn:microsoft.com/office/officeart/2005/8/layout/target3"/>
    <dgm:cxn modelId="{84E4492F-6F08-644A-88FB-01FF07ED1443}" type="presParOf" srcId="{646DCE6F-8951-9E4B-8733-E24D1F2A5E50}" destId="{A36310DB-621F-5147-BA0D-1C0D914E9E80}" srcOrd="6" destOrd="0" presId="urn:microsoft.com/office/officeart/2005/8/layout/target3"/>
    <dgm:cxn modelId="{8E46EDCE-B8DE-EF4C-9128-0EFA7F6F42AB}" type="presParOf" srcId="{646DCE6F-8951-9E4B-8733-E24D1F2A5E50}" destId="{67A01D11-B3CB-5D49-865A-C0F83CD8CA7F}" srcOrd="7" destOrd="0" presId="urn:microsoft.com/office/officeart/2005/8/layout/target3"/>
    <dgm:cxn modelId="{67C9A5DD-B2ED-1B45-9EFB-A58E56C51086}" type="presParOf" srcId="{646DCE6F-8951-9E4B-8733-E24D1F2A5E50}" destId="{2C80CF73-48FB-C444-8C71-E802D4FA6C4A}" srcOrd="8" destOrd="0" presId="urn:microsoft.com/office/officeart/2005/8/layout/target3"/>
    <dgm:cxn modelId="{555E5274-FA09-E74E-86D4-322761F383E0}" type="presParOf" srcId="{646DCE6F-8951-9E4B-8733-E24D1F2A5E50}" destId="{CDEAE581-23A8-B84C-AF18-37B96E5E5125}" srcOrd="9" destOrd="0" presId="urn:microsoft.com/office/officeart/2005/8/layout/target3"/>
    <dgm:cxn modelId="{7CA1A486-6D26-3C48-9765-54C67E4DF2A2}" type="presParOf" srcId="{646DCE6F-8951-9E4B-8733-E24D1F2A5E50}" destId="{59356436-50A6-3A42-80E0-4F404F403908}" srcOrd="10" destOrd="0" presId="urn:microsoft.com/office/officeart/2005/8/layout/target3"/>
    <dgm:cxn modelId="{A4466350-8B06-9448-A563-4625AEA7758B}" type="presParOf" srcId="{646DCE6F-8951-9E4B-8733-E24D1F2A5E50}" destId="{EE2E2442-4BA1-3C40-83C7-A6B1867FCA3A}" srcOrd="11" destOrd="0" presId="urn:microsoft.com/office/officeart/2005/8/layout/target3"/>
    <dgm:cxn modelId="{D751AD15-4369-4F4E-AF1E-DBC8A2587167}" type="presParOf" srcId="{646DCE6F-8951-9E4B-8733-E24D1F2A5E50}" destId="{57C160CF-A514-D744-A138-EEB1726E5535}" srcOrd="12" destOrd="0" presId="urn:microsoft.com/office/officeart/2005/8/layout/target3"/>
    <dgm:cxn modelId="{57B36B1B-4682-FA4D-8A65-A88B98A67D66}" type="presParOf" srcId="{646DCE6F-8951-9E4B-8733-E24D1F2A5E50}" destId="{6E11814C-92E2-DA45-A96B-F9A7283C925A}" srcOrd="13" destOrd="0" presId="urn:microsoft.com/office/officeart/2005/8/layout/target3"/>
    <dgm:cxn modelId="{CC18EB7F-4966-B240-801E-E25C14669E48}" type="presParOf" srcId="{646DCE6F-8951-9E4B-8733-E24D1F2A5E50}" destId="{99F8FE61-5AF5-914E-985B-4491669B88AA}"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4D0F89-41E6-6B4C-BBE5-B44DB7D098F9}">
      <dsp:nvSpPr>
        <dsp:cNvPr id="0" name=""/>
        <dsp:cNvSpPr/>
      </dsp:nvSpPr>
      <dsp:spPr>
        <a:xfrm>
          <a:off x="-15410" y="-13289"/>
          <a:ext cx="4815413" cy="4718991"/>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65FF62-FBD9-944C-91CD-9479EFE1557C}">
      <dsp:nvSpPr>
        <dsp:cNvPr id="0" name=""/>
        <dsp:cNvSpPr/>
      </dsp:nvSpPr>
      <dsp:spPr>
        <a:xfrm>
          <a:off x="2382022" y="0"/>
          <a:ext cx="6438580" cy="471267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ea typeface="Open Sans" panose="020B0606030504020204" pitchFamily="34" charset="0"/>
              <a:cs typeface="Open Sans" panose="020B0606030504020204" pitchFamily="34" charset="0"/>
            </a:rPr>
            <a:t>Active Listening</a:t>
          </a:r>
        </a:p>
      </dsp:txBody>
      <dsp:txXfrm>
        <a:off x="2382022" y="0"/>
        <a:ext cx="3219290" cy="1413806"/>
      </dsp:txXfrm>
    </dsp:sp>
    <dsp:sp modelId="{55F7E47A-996F-334E-AEBA-4C806042B189}">
      <dsp:nvSpPr>
        <dsp:cNvPr id="0" name=""/>
        <dsp:cNvSpPr/>
      </dsp:nvSpPr>
      <dsp:spPr>
        <a:xfrm>
          <a:off x="850404" y="1413806"/>
          <a:ext cx="3063236" cy="3063236"/>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523B65-FD2D-3A4F-994C-B39CCC66C505}">
      <dsp:nvSpPr>
        <dsp:cNvPr id="0" name=""/>
        <dsp:cNvSpPr/>
      </dsp:nvSpPr>
      <dsp:spPr>
        <a:xfrm>
          <a:off x="2382022" y="1413806"/>
          <a:ext cx="6438580" cy="306323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ea typeface="Open Sans" panose="020B0606030504020204" pitchFamily="34" charset="0"/>
              <a:cs typeface="Open Sans" panose="020B0606030504020204" pitchFamily="34" charset="0"/>
            </a:rPr>
            <a:t>Empathy and Understanding</a:t>
          </a:r>
        </a:p>
      </dsp:txBody>
      <dsp:txXfrm>
        <a:off x="2382022" y="1413806"/>
        <a:ext cx="3219290" cy="1413801"/>
      </dsp:txXfrm>
    </dsp:sp>
    <dsp:sp modelId="{67A01D11-B3CB-5D49-865A-C0F83CD8CA7F}">
      <dsp:nvSpPr>
        <dsp:cNvPr id="0" name=""/>
        <dsp:cNvSpPr/>
      </dsp:nvSpPr>
      <dsp:spPr>
        <a:xfrm>
          <a:off x="1675121" y="2827607"/>
          <a:ext cx="1413801" cy="1413801"/>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80CF73-48FB-C444-8C71-E802D4FA6C4A}">
      <dsp:nvSpPr>
        <dsp:cNvPr id="0" name=""/>
        <dsp:cNvSpPr/>
      </dsp:nvSpPr>
      <dsp:spPr>
        <a:xfrm>
          <a:off x="2382022" y="2827607"/>
          <a:ext cx="6438580" cy="141380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mn-lt"/>
              <a:ea typeface="Open Sans" panose="020B0606030504020204" pitchFamily="34" charset="0"/>
              <a:cs typeface="Open Sans" panose="020B0606030504020204" pitchFamily="34" charset="0"/>
            </a:rPr>
            <a:t>Regular Updates and Check-Ins</a:t>
          </a:r>
        </a:p>
      </dsp:txBody>
      <dsp:txXfrm>
        <a:off x="2382022" y="2827607"/>
        <a:ext cx="3219290" cy="1413801"/>
      </dsp:txXfrm>
    </dsp:sp>
    <dsp:sp modelId="{59356436-50A6-3A42-80E0-4F404F403908}">
      <dsp:nvSpPr>
        <dsp:cNvPr id="0" name=""/>
        <dsp:cNvSpPr/>
      </dsp:nvSpPr>
      <dsp:spPr>
        <a:xfrm>
          <a:off x="5601312" y="0"/>
          <a:ext cx="3219290" cy="141380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chemeClr val="tx1"/>
              </a:solidFill>
              <a:latin typeface="+mn-lt"/>
              <a:ea typeface="Open Sans" panose="020B0606030504020204" pitchFamily="34" charset="0"/>
              <a:cs typeface="Open Sans" panose="020B0606030504020204" pitchFamily="34" charset="0"/>
            </a:rPr>
            <a:t>Pay full attention to the speaker, acknowledge their points, and respond thoughtfully. </a:t>
          </a:r>
        </a:p>
        <a:p>
          <a:pPr marL="114300" lvl="1" indent="-114300" algn="l" defTabSz="622300">
            <a:lnSpc>
              <a:spcPct val="90000"/>
            </a:lnSpc>
            <a:spcBef>
              <a:spcPct val="0"/>
            </a:spcBef>
            <a:spcAft>
              <a:spcPct val="15000"/>
            </a:spcAft>
            <a:buSzPct val="100000"/>
            <a:buChar char="•"/>
          </a:pPr>
          <a:r>
            <a:rPr lang="en-US" sz="1400" kern="1200" dirty="0">
              <a:solidFill>
                <a:schemeClr val="tx1"/>
              </a:solidFill>
              <a:latin typeface="+mn-lt"/>
              <a:ea typeface="Open Sans" panose="020B0606030504020204" pitchFamily="34" charset="0"/>
              <a:cs typeface="Open Sans" panose="020B0606030504020204" pitchFamily="34" charset="0"/>
            </a:rPr>
            <a:t>Demonstrates respect and understanding, fostering a collaborative environment.</a:t>
          </a:r>
        </a:p>
      </dsp:txBody>
      <dsp:txXfrm>
        <a:off x="5601312" y="0"/>
        <a:ext cx="3219290" cy="1413806"/>
      </dsp:txXfrm>
    </dsp:sp>
    <dsp:sp modelId="{57C160CF-A514-D744-A138-EEB1726E5535}">
      <dsp:nvSpPr>
        <dsp:cNvPr id="0" name=""/>
        <dsp:cNvSpPr/>
      </dsp:nvSpPr>
      <dsp:spPr>
        <a:xfrm>
          <a:off x="5601312" y="1413806"/>
          <a:ext cx="3219290" cy="141380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chemeClr val="tx1"/>
              </a:solidFill>
              <a:latin typeface="+mn-lt"/>
              <a:ea typeface="Open Sans" panose="020B0606030504020204" pitchFamily="34" charset="0"/>
              <a:cs typeface="Open Sans" panose="020B0606030504020204" pitchFamily="34" charset="0"/>
            </a:rPr>
            <a:t>Show empathy by acknowledging the other person's feelings and perspectives.</a:t>
          </a:r>
        </a:p>
        <a:p>
          <a:pPr marL="114300" lvl="1" indent="-114300" algn="l" defTabSz="622300">
            <a:lnSpc>
              <a:spcPct val="90000"/>
            </a:lnSpc>
            <a:spcBef>
              <a:spcPct val="0"/>
            </a:spcBef>
            <a:spcAft>
              <a:spcPct val="15000"/>
            </a:spcAft>
            <a:buChar char="•"/>
          </a:pPr>
          <a:r>
            <a:rPr lang="en-US" sz="1400" kern="1200" dirty="0">
              <a:solidFill>
                <a:schemeClr val="tx1"/>
              </a:solidFill>
              <a:latin typeface="+mn-lt"/>
              <a:ea typeface="Open Sans" panose="020B0606030504020204" pitchFamily="34" charset="0"/>
              <a:cs typeface="Open Sans" panose="020B0606030504020204" pitchFamily="34" charset="0"/>
            </a:rPr>
            <a:t>Builds trust and rapport, making collaboration more effective.</a:t>
          </a:r>
        </a:p>
      </dsp:txBody>
      <dsp:txXfrm>
        <a:off x="5601312" y="1413806"/>
        <a:ext cx="3219290" cy="1413801"/>
      </dsp:txXfrm>
    </dsp:sp>
    <dsp:sp modelId="{99F8FE61-5AF5-914E-985B-4491669B88AA}">
      <dsp:nvSpPr>
        <dsp:cNvPr id="0" name=""/>
        <dsp:cNvSpPr/>
      </dsp:nvSpPr>
      <dsp:spPr>
        <a:xfrm>
          <a:off x="5601312" y="2827607"/>
          <a:ext cx="3219290" cy="141380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chemeClr val="tx1"/>
              </a:solidFill>
              <a:latin typeface="+mn-lt"/>
              <a:ea typeface="Open Sans" panose="020B0606030504020204" pitchFamily="34" charset="0"/>
              <a:cs typeface="Open Sans" panose="020B0606030504020204" pitchFamily="34" charset="0"/>
            </a:rPr>
            <a:t>Provide regular updates on progress and check in frequently to address any concerns or questions.</a:t>
          </a:r>
        </a:p>
        <a:p>
          <a:pPr marL="114300" lvl="1" indent="-114300" algn="l" defTabSz="622300">
            <a:lnSpc>
              <a:spcPct val="90000"/>
            </a:lnSpc>
            <a:spcBef>
              <a:spcPct val="0"/>
            </a:spcBef>
            <a:spcAft>
              <a:spcPct val="15000"/>
            </a:spcAft>
            <a:buSzPct val="100000"/>
            <a:buChar char="•"/>
          </a:pPr>
          <a:r>
            <a:rPr lang="en-US" sz="1400" kern="1200" dirty="0">
              <a:solidFill>
                <a:schemeClr val="tx1"/>
              </a:solidFill>
              <a:latin typeface="+mn-lt"/>
              <a:ea typeface="Open Sans" panose="020B0606030504020204" pitchFamily="34" charset="0"/>
              <a:cs typeface="Open Sans" panose="020B0606030504020204" pitchFamily="34" charset="0"/>
            </a:rPr>
            <a:t>Keeps everyone informed and engaged, preventing issues from escalating</a:t>
          </a:r>
          <a:r>
            <a:rPr lang="en-US" sz="1400" b="1" kern="1200" dirty="0">
              <a:solidFill>
                <a:schemeClr val="tx1"/>
              </a:solidFill>
              <a:latin typeface="+mn-lt"/>
              <a:ea typeface="Open Sans" panose="020B0606030504020204" pitchFamily="34" charset="0"/>
              <a:cs typeface="Open Sans" panose="020B0606030504020204" pitchFamily="34" charset="0"/>
            </a:rPr>
            <a:t>.</a:t>
          </a:r>
          <a:endParaRPr lang="en-US" sz="1400" kern="1200" dirty="0">
            <a:solidFill>
              <a:schemeClr val="tx1"/>
            </a:solidFill>
            <a:latin typeface="+mn-lt"/>
            <a:ea typeface="Open Sans" panose="020B0606030504020204" pitchFamily="34" charset="0"/>
            <a:cs typeface="Open Sans" panose="020B0606030504020204" pitchFamily="34" charset="0"/>
          </a:endParaRPr>
        </a:p>
      </dsp:txBody>
      <dsp:txXfrm>
        <a:off x="5601312" y="2827607"/>
        <a:ext cx="3219290" cy="1413801"/>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BE705B-1327-45D6-BC73-A4AC74CEB776}" type="datetimeFigureOut">
              <a:rPr lang="en-US" smtClean="0"/>
              <a:t>2/28/2025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4C3200-3BC6-4FB2-B24D-9CE82AA4D9DA}" type="slidenum">
              <a:rPr lang="en-US" smtClean="0"/>
              <a:t>‹#›</a:t>
            </a:fld>
            <a:endParaRPr lang="en-US"/>
          </a:p>
        </p:txBody>
      </p:sp>
    </p:spTree>
    <p:extLst>
      <p:ext uri="{BB962C8B-B14F-4D97-AF65-F5344CB8AC3E}">
        <p14:creationId xmlns:p14="http://schemas.microsoft.com/office/powerpoint/2010/main" val="3753848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4C3200-3BC6-4FB2-B24D-9CE82AA4D9DA}" type="slidenum">
              <a:rPr lang="en-US" smtClean="0"/>
              <a:t>7</a:t>
            </a:fld>
            <a:endParaRPr lang="en-US"/>
          </a:p>
        </p:txBody>
      </p:sp>
    </p:spTree>
    <p:extLst>
      <p:ext uri="{BB962C8B-B14F-4D97-AF65-F5344CB8AC3E}">
        <p14:creationId xmlns:p14="http://schemas.microsoft.com/office/powerpoint/2010/main" val="1198808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4C3200-3BC6-4FB2-B24D-9CE82AA4D9DA}" type="slidenum">
              <a:rPr lang="en-US" smtClean="0"/>
              <a:t>18</a:t>
            </a:fld>
            <a:endParaRPr lang="en-US"/>
          </a:p>
        </p:txBody>
      </p:sp>
    </p:spTree>
    <p:extLst>
      <p:ext uri="{BB962C8B-B14F-4D97-AF65-F5344CB8AC3E}">
        <p14:creationId xmlns:p14="http://schemas.microsoft.com/office/powerpoint/2010/main" val="20579395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CFFE52-9906-7DF5-B717-ACDB6B3B5E4C}"/>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771207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6BD4A-A9EA-6548-9B59-6516BA935E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34A531-925B-AB4F-A642-F7DE703AA49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F81617-5FE2-034A-B009-E1B3E1F6CABA}"/>
              </a:ext>
            </a:extLst>
          </p:cNvPr>
          <p:cNvSpPr>
            <a:spLocks noGrp="1"/>
          </p:cNvSpPr>
          <p:nvPr>
            <p:ph type="dt" sz="half" idx="10"/>
          </p:nvPr>
        </p:nvSpPr>
        <p:spPr/>
        <p:txBody>
          <a:bodyPr/>
          <a:lstStyle/>
          <a:p>
            <a:fld id="{C42E9816-5679-2B4B-8980-6562FEF6A073}" type="datetimeFigureOut">
              <a:rPr lang="en-US" smtClean="0"/>
              <a:t>2/28/2025</a:t>
            </a:fld>
            <a:endParaRPr lang="en-US"/>
          </a:p>
        </p:txBody>
      </p:sp>
      <p:sp>
        <p:nvSpPr>
          <p:cNvPr id="5" name="Footer Placeholder 4">
            <a:extLst>
              <a:ext uri="{FF2B5EF4-FFF2-40B4-BE49-F238E27FC236}">
                <a16:creationId xmlns:a16="http://schemas.microsoft.com/office/drawing/2014/main" id="{960DC04B-0BC4-FF45-AFF8-448A6D4116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AABB74-ABB7-FE4D-A3EA-0529ABFCED35}"/>
              </a:ext>
            </a:extLst>
          </p:cNvPr>
          <p:cNvSpPr>
            <a:spLocks noGrp="1"/>
          </p:cNvSpPr>
          <p:nvPr>
            <p:ph type="sldNum" sz="quarter" idx="12"/>
          </p:nvPr>
        </p:nvSpPr>
        <p:spPr/>
        <p:txBody>
          <a:bodyPr/>
          <a:lstStyle/>
          <a:p>
            <a:fld id="{25335512-6867-D244-8596-4F5D58D0C1A5}" type="slidenum">
              <a:rPr lang="en-US" smtClean="0"/>
              <a:t>‹#›</a:t>
            </a:fld>
            <a:endParaRPr lang="en-US"/>
          </a:p>
        </p:txBody>
      </p:sp>
    </p:spTree>
    <p:extLst>
      <p:ext uri="{BB962C8B-B14F-4D97-AF65-F5344CB8AC3E}">
        <p14:creationId xmlns:p14="http://schemas.microsoft.com/office/powerpoint/2010/main" val="1211690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609217-F8F2-AE46-8D6A-6585D15F28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2F6D6C-0AB2-AA40-B000-18F02D7B111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F3D104-33E5-4448-BA0F-047777FAC63C}"/>
              </a:ext>
            </a:extLst>
          </p:cNvPr>
          <p:cNvSpPr>
            <a:spLocks noGrp="1"/>
          </p:cNvSpPr>
          <p:nvPr>
            <p:ph type="dt" sz="half" idx="10"/>
          </p:nvPr>
        </p:nvSpPr>
        <p:spPr/>
        <p:txBody>
          <a:bodyPr/>
          <a:lstStyle/>
          <a:p>
            <a:fld id="{C42E9816-5679-2B4B-8980-6562FEF6A073}" type="datetimeFigureOut">
              <a:rPr lang="en-US" smtClean="0"/>
              <a:t>2/28/2025</a:t>
            </a:fld>
            <a:endParaRPr lang="en-US"/>
          </a:p>
        </p:txBody>
      </p:sp>
      <p:sp>
        <p:nvSpPr>
          <p:cNvPr id="5" name="Footer Placeholder 4">
            <a:extLst>
              <a:ext uri="{FF2B5EF4-FFF2-40B4-BE49-F238E27FC236}">
                <a16:creationId xmlns:a16="http://schemas.microsoft.com/office/drawing/2014/main" id="{4863C034-366C-CC4B-84EA-39A8F921A4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58C7D9-5DE6-D046-AC7A-BC6B676F9D95}"/>
              </a:ext>
            </a:extLst>
          </p:cNvPr>
          <p:cNvSpPr>
            <a:spLocks noGrp="1"/>
          </p:cNvSpPr>
          <p:nvPr>
            <p:ph type="sldNum" sz="quarter" idx="12"/>
          </p:nvPr>
        </p:nvSpPr>
        <p:spPr/>
        <p:txBody>
          <a:bodyPr/>
          <a:lstStyle/>
          <a:p>
            <a:fld id="{25335512-6867-D244-8596-4F5D58D0C1A5}" type="slidenum">
              <a:rPr lang="en-US" smtClean="0"/>
              <a:t>‹#›</a:t>
            </a:fld>
            <a:endParaRPr lang="en-US"/>
          </a:p>
        </p:txBody>
      </p:sp>
    </p:spTree>
    <p:extLst>
      <p:ext uri="{BB962C8B-B14F-4D97-AF65-F5344CB8AC3E}">
        <p14:creationId xmlns:p14="http://schemas.microsoft.com/office/powerpoint/2010/main" val="3515600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55AE58-C32B-514E-983F-93CE8B348BD4}"/>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3474497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43172D-D7BE-E645-8E1D-8B8EB6002619}"/>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417643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6AD5DA-F8FE-93AD-22C3-AFFA1808845E}"/>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2451961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B4F5C-3368-7B41-94A3-7B69B61C2E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A9D012-E979-C248-A39D-9ECF24D4EE7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6D3C22-423F-9344-AA54-D27A006BB0B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E3E13A-CAF0-6A46-99F3-A9A108D11CB9}"/>
              </a:ext>
            </a:extLst>
          </p:cNvPr>
          <p:cNvSpPr>
            <a:spLocks noGrp="1"/>
          </p:cNvSpPr>
          <p:nvPr>
            <p:ph type="dt" sz="half" idx="10"/>
          </p:nvPr>
        </p:nvSpPr>
        <p:spPr/>
        <p:txBody>
          <a:bodyPr/>
          <a:lstStyle/>
          <a:p>
            <a:fld id="{C42E9816-5679-2B4B-8980-6562FEF6A073}" type="datetimeFigureOut">
              <a:rPr lang="en-US" smtClean="0"/>
              <a:t>2/28/2025</a:t>
            </a:fld>
            <a:endParaRPr lang="en-US"/>
          </a:p>
        </p:txBody>
      </p:sp>
      <p:sp>
        <p:nvSpPr>
          <p:cNvPr id="6" name="Footer Placeholder 5">
            <a:extLst>
              <a:ext uri="{FF2B5EF4-FFF2-40B4-BE49-F238E27FC236}">
                <a16:creationId xmlns:a16="http://schemas.microsoft.com/office/drawing/2014/main" id="{D31ED279-5716-A044-8A62-CA58B307B1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1C957E-3B82-E14A-90C1-4B8E77F8ECFA}"/>
              </a:ext>
            </a:extLst>
          </p:cNvPr>
          <p:cNvSpPr>
            <a:spLocks noGrp="1"/>
          </p:cNvSpPr>
          <p:nvPr>
            <p:ph type="sldNum" sz="quarter" idx="12"/>
          </p:nvPr>
        </p:nvSpPr>
        <p:spPr/>
        <p:txBody>
          <a:bodyPr/>
          <a:lstStyle/>
          <a:p>
            <a:fld id="{25335512-6867-D244-8596-4F5D58D0C1A5}" type="slidenum">
              <a:rPr lang="en-US" smtClean="0"/>
              <a:t>‹#›</a:t>
            </a:fld>
            <a:endParaRPr lang="en-US"/>
          </a:p>
        </p:txBody>
      </p:sp>
    </p:spTree>
    <p:extLst>
      <p:ext uri="{BB962C8B-B14F-4D97-AF65-F5344CB8AC3E}">
        <p14:creationId xmlns:p14="http://schemas.microsoft.com/office/powerpoint/2010/main" val="546715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CC31D-E608-D64A-BD88-C52B18A773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3EACAC-3E6E-6E4F-8779-2DF2C64CE1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64A42AC-EB64-EF48-BAC2-452794B8BB4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5F0766-EF70-524D-B3C3-F8F6EA2782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D3EC751-E8DF-BB4B-BBB4-834105E6CE5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4CA640-1CEA-3A43-B1C3-B0040CED254C}"/>
              </a:ext>
            </a:extLst>
          </p:cNvPr>
          <p:cNvSpPr>
            <a:spLocks noGrp="1"/>
          </p:cNvSpPr>
          <p:nvPr>
            <p:ph type="dt" sz="half" idx="10"/>
          </p:nvPr>
        </p:nvSpPr>
        <p:spPr/>
        <p:txBody>
          <a:bodyPr/>
          <a:lstStyle/>
          <a:p>
            <a:fld id="{C42E9816-5679-2B4B-8980-6562FEF6A073}" type="datetimeFigureOut">
              <a:rPr lang="en-US" smtClean="0"/>
              <a:t>2/28/2025</a:t>
            </a:fld>
            <a:endParaRPr lang="en-US"/>
          </a:p>
        </p:txBody>
      </p:sp>
      <p:sp>
        <p:nvSpPr>
          <p:cNvPr id="8" name="Footer Placeholder 7">
            <a:extLst>
              <a:ext uri="{FF2B5EF4-FFF2-40B4-BE49-F238E27FC236}">
                <a16:creationId xmlns:a16="http://schemas.microsoft.com/office/drawing/2014/main" id="{FCCB52B4-5F8C-834F-ADDD-C86E5D0B22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1EAFF7-C3D1-0048-9483-C43DD997AB1C}"/>
              </a:ext>
            </a:extLst>
          </p:cNvPr>
          <p:cNvSpPr>
            <a:spLocks noGrp="1"/>
          </p:cNvSpPr>
          <p:nvPr>
            <p:ph type="sldNum" sz="quarter" idx="12"/>
          </p:nvPr>
        </p:nvSpPr>
        <p:spPr/>
        <p:txBody>
          <a:bodyPr/>
          <a:lstStyle/>
          <a:p>
            <a:fld id="{25335512-6867-D244-8596-4F5D58D0C1A5}" type="slidenum">
              <a:rPr lang="en-US" smtClean="0"/>
              <a:t>‹#›</a:t>
            </a:fld>
            <a:endParaRPr lang="en-US"/>
          </a:p>
        </p:txBody>
      </p:sp>
    </p:spTree>
    <p:extLst>
      <p:ext uri="{BB962C8B-B14F-4D97-AF65-F5344CB8AC3E}">
        <p14:creationId xmlns:p14="http://schemas.microsoft.com/office/powerpoint/2010/main" val="2064046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EC504-A990-DA44-8B11-B2DB21E5FB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DA600B-68F9-A248-A2A3-10B3D71FC7DF}"/>
              </a:ext>
            </a:extLst>
          </p:cNvPr>
          <p:cNvSpPr>
            <a:spLocks noGrp="1"/>
          </p:cNvSpPr>
          <p:nvPr>
            <p:ph type="dt" sz="half" idx="10"/>
          </p:nvPr>
        </p:nvSpPr>
        <p:spPr/>
        <p:txBody>
          <a:bodyPr/>
          <a:lstStyle/>
          <a:p>
            <a:fld id="{C42E9816-5679-2B4B-8980-6562FEF6A073}" type="datetimeFigureOut">
              <a:rPr lang="en-US" smtClean="0"/>
              <a:t>2/28/2025</a:t>
            </a:fld>
            <a:endParaRPr lang="en-US"/>
          </a:p>
        </p:txBody>
      </p:sp>
      <p:sp>
        <p:nvSpPr>
          <p:cNvPr id="4" name="Footer Placeholder 3">
            <a:extLst>
              <a:ext uri="{FF2B5EF4-FFF2-40B4-BE49-F238E27FC236}">
                <a16:creationId xmlns:a16="http://schemas.microsoft.com/office/drawing/2014/main" id="{39E037EF-B62E-A040-A387-CBB8DF1E7D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290C0A-08F6-FF4F-8C99-52C44F418059}"/>
              </a:ext>
            </a:extLst>
          </p:cNvPr>
          <p:cNvSpPr>
            <a:spLocks noGrp="1"/>
          </p:cNvSpPr>
          <p:nvPr>
            <p:ph type="sldNum" sz="quarter" idx="12"/>
          </p:nvPr>
        </p:nvSpPr>
        <p:spPr/>
        <p:txBody>
          <a:bodyPr/>
          <a:lstStyle/>
          <a:p>
            <a:fld id="{25335512-6867-D244-8596-4F5D58D0C1A5}" type="slidenum">
              <a:rPr lang="en-US" smtClean="0"/>
              <a:t>‹#›</a:t>
            </a:fld>
            <a:endParaRPr lang="en-US"/>
          </a:p>
        </p:txBody>
      </p:sp>
    </p:spTree>
    <p:extLst>
      <p:ext uri="{BB962C8B-B14F-4D97-AF65-F5344CB8AC3E}">
        <p14:creationId xmlns:p14="http://schemas.microsoft.com/office/powerpoint/2010/main" val="2070115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290D0-6C6E-7F4B-AF91-66D11C685E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40A005-AB1F-5D47-BCF0-055B0F25CE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EEEC75-C33C-A64C-A31A-7D445D6747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C27D3F2-A800-C74F-BB52-F4B32BEE197A}"/>
              </a:ext>
            </a:extLst>
          </p:cNvPr>
          <p:cNvSpPr>
            <a:spLocks noGrp="1"/>
          </p:cNvSpPr>
          <p:nvPr>
            <p:ph type="dt" sz="half" idx="10"/>
          </p:nvPr>
        </p:nvSpPr>
        <p:spPr/>
        <p:txBody>
          <a:bodyPr/>
          <a:lstStyle/>
          <a:p>
            <a:fld id="{C42E9816-5679-2B4B-8980-6562FEF6A073}" type="datetimeFigureOut">
              <a:rPr lang="en-US" smtClean="0"/>
              <a:t>2/28/2025</a:t>
            </a:fld>
            <a:endParaRPr lang="en-US"/>
          </a:p>
        </p:txBody>
      </p:sp>
      <p:sp>
        <p:nvSpPr>
          <p:cNvPr id="6" name="Footer Placeholder 5">
            <a:extLst>
              <a:ext uri="{FF2B5EF4-FFF2-40B4-BE49-F238E27FC236}">
                <a16:creationId xmlns:a16="http://schemas.microsoft.com/office/drawing/2014/main" id="{CE3106EB-E6CC-0545-B252-7DAE00628C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593EB0-BA37-CF4E-8989-3D473CB7C885}"/>
              </a:ext>
            </a:extLst>
          </p:cNvPr>
          <p:cNvSpPr>
            <a:spLocks noGrp="1"/>
          </p:cNvSpPr>
          <p:nvPr>
            <p:ph type="sldNum" sz="quarter" idx="12"/>
          </p:nvPr>
        </p:nvSpPr>
        <p:spPr/>
        <p:txBody>
          <a:bodyPr/>
          <a:lstStyle/>
          <a:p>
            <a:fld id="{25335512-6867-D244-8596-4F5D58D0C1A5}" type="slidenum">
              <a:rPr lang="en-US" smtClean="0"/>
              <a:t>‹#›</a:t>
            </a:fld>
            <a:endParaRPr lang="en-US"/>
          </a:p>
        </p:txBody>
      </p:sp>
    </p:spTree>
    <p:extLst>
      <p:ext uri="{BB962C8B-B14F-4D97-AF65-F5344CB8AC3E}">
        <p14:creationId xmlns:p14="http://schemas.microsoft.com/office/powerpoint/2010/main" val="3963028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810DF-DD6A-2B4E-A86B-85DF5C2D3E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04A8A8-FA8B-B042-A0DE-0F2256D77A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2A67B0-85CB-4D47-A84D-ADE4188074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A3487E1-68EF-5E48-A49D-F2AF19CA0467}"/>
              </a:ext>
            </a:extLst>
          </p:cNvPr>
          <p:cNvSpPr>
            <a:spLocks noGrp="1"/>
          </p:cNvSpPr>
          <p:nvPr>
            <p:ph type="dt" sz="half" idx="10"/>
          </p:nvPr>
        </p:nvSpPr>
        <p:spPr/>
        <p:txBody>
          <a:bodyPr/>
          <a:lstStyle/>
          <a:p>
            <a:fld id="{C42E9816-5679-2B4B-8980-6562FEF6A073}" type="datetimeFigureOut">
              <a:rPr lang="en-US" smtClean="0"/>
              <a:t>2/28/2025</a:t>
            </a:fld>
            <a:endParaRPr lang="en-US"/>
          </a:p>
        </p:txBody>
      </p:sp>
      <p:sp>
        <p:nvSpPr>
          <p:cNvPr id="6" name="Footer Placeholder 5">
            <a:extLst>
              <a:ext uri="{FF2B5EF4-FFF2-40B4-BE49-F238E27FC236}">
                <a16:creationId xmlns:a16="http://schemas.microsoft.com/office/drawing/2014/main" id="{80E13EEF-941A-7842-BE34-FB40604244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488333-4ED8-2B4D-AC82-CAB80DBC1308}"/>
              </a:ext>
            </a:extLst>
          </p:cNvPr>
          <p:cNvSpPr>
            <a:spLocks noGrp="1"/>
          </p:cNvSpPr>
          <p:nvPr>
            <p:ph type="sldNum" sz="quarter" idx="12"/>
          </p:nvPr>
        </p:nvSpPr>
        <p:spPr/>
        <p:txBody>
          <a:bodyPr/>
          <a:lstStyle/>
          <a:p>
            <a:fld id="{25335512-6867-D244-8596-4F5D58D0C1A5}" type="slidenum">
              <a:rPr lang="en-US" smtClean="0"/>
              <a:t>‹#›</a:t>
            </a:fld>
            <a:endParaRPr lang="en-US"/>
          </a:p>
        </p:txBody>
      </p:sp>
    </p:spTree>
    <p:extLst>
      <p:ext uri="{BB962C8B-B14F-4D97-AF65-F5344CB8AC3E}">
        <p14:creationId xmlns:p14="http://schemas.microsoft.com/office/powerpoint/2010/main" val="1884280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09EDC2-6606-CF4C-AEA8-356873FCF9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DD5660-8EC0-454E-9C54-0B862CF0B8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C2A46A-1841-E042-95CD-1B0A211602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E9816-5679-2B4B-8980-6562FEF6A073}" type="datetimeFigureOut">
              <a:rPr lang="en-US" smtClean="0"/>
              <a:t>2/28/2025</a:t>
            </a:fld>
            <a:endParaRPr lang="en-US"/>
          </a:p>
        </p:txBody>
      </p:sp>
      <p:sp>
        <p:nvSpPr>
          <p:cNvPr id="5" name="Footer Placeholder 4">
            <a:extLst>
              <a:ext uri="{FF2B5EF4-FFF2-40B4-BE49-F238E27FC236}">
                <a16:creationId xmlns:a16="http://schemas.microsoft.com/office/drawing/2014/main" id="{CBCF0963-DEA1-D94C-8ACD-D8D5D0C390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F2D4EA-FB6B-9340-ABED-2822839F1D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335512-6867-D244-8596-4F5D58D0C1A5}" type="slidenum">
              <a:rPr lang="en-US" smtClean="0"/>
              <a:t>‹#›</a:t>
            </a:fld>
            <a:endParaRPr lang="en-US"/>
          </a:p>
        </p:txBody>
      </p:sp>
    </p:spTree>
    <p:extLst>
      <p:ext uri="{BB962C8B-B14F-4D97-AF65-F5344CB8AC3E}">
        <p14:creationId xmlns:p14="http://schemas.microsoft.com/office/powerpoint/2010/main" val="3256402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2" r:id="rId5"/>
    <p:sldLayoutId id="2147483653" r:id="rId6"/>
    <p:sldLayoutId id="2147483654"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8151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94E0463-3F94-6BC3-2866-ED2C2DE791D5}"/>
              </a:ext>
            </a:extLst>
          </p:cNvPr>
          <p:cNvSpPr/>
          <p:nvPr/>
        </p:nvSpPr>
        <p:spPr>
          <a:xfrm>
            <a:off x="10493298" y="5876693"/>
            <a:ext cx="1503416" cy="8697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A77F63-99C5-870F-CDF4-0E4D2191983F}"/>
              </a:ext>
            </a:extLst>
          </p:cNvPr>
          <p:cNvSpPr txBox="1">
            <a:spLocks/>
          </p:cNvSpPr>
          <p:nvPr/>
        </p:nvSpPr>
        <p:spPr>
          <a:xfrm>
            <a:off x="393700" y="1096547"/>
            <a:ext cx="11188700" cy="4499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4472C4"/>
                </a:solidFill>
                <a:effectLst/>
                <a:uLnTx/>
                <a:uFillTx/>
                <a:latin typeface="Calibri Light" panose="020F0302020204030204"/>
                <a:ea typeface="+mj-ea"/>
                <a:cs typeface="+mj-cs"/>
              </a:rPr>
              <a:t>Conflicts of Commitment</a:t>
            </a:r>
          </a:p>
        </p:txBody>
      </p:sp>
      <p:grpSp>
        <p:nvGrpSpPr>
          <p:cNvPr id="3" name="Group 2">
            <a:extLst>
              <a:ext uri="{FF2B5EF4-FFF2-40B4-BE49-F238E27FC236}">
                <a16:creationId xmlns:a16="http://schemas.microsoft.com/office/drawing/2014/main" id="{214E910A-53CF-0465-089D-AF0FF8957672}"/>
              </a:ext>
            </a:extLst>
          </p:cNvPr>
          <p:cNvGrpSpPr/>
          <p:nvPr/>
        </p:nvGrpSpPr>
        <p:grpSpPr>
          <a:xfrm>
            <a:off x="409686" y="1691642"/>
            <a:ext cx="5512167" cy="2440209"/>
            <a:chOff x="472440" y="1883533"/>
            <a:chExt cx="5512167" cy="2440209"/>
          </a:xfrm>
        </p:grpSpPr>
        <p:sp>
          <p:nvSpPr>
            <p:cNvPr id="4" name="Rectangle 3">
              <a:extLst>
                <a:ext uri="{FF2B5EF4-FFF2-40B4-BE49-F238E27FC236}">
                  <a16:creationId xmlns:a16="http://schemas.microsoft.com/office/drawing/2014/main" id="{AFE30A8F-4BC8-FABB-75D3-9054EEA346F4}"/>
                </a:ext>
              </a:extLst>
            </p:cNvPr>
            <p:cNvSpPr/>
            <p:nvPr/>
          </p:nvSpPr>
          <p:spPr>
            <a:xfrm>
              <a:off x="472440" y="1883533"/>
              <a:ext cx="5512167" cy="2440209"/>
            </a:xfrm>
            <a:prstGeom prst="rect">
              <a:avLst/>
            </a:prstGeom>
            <a:solidFill>
              <a:schemeClr val="bg1"/>
            </a:solidFill>
            <a:ln w="19050" cap="sq" cmpd="sng" algn="ctr">
              <a:solidFill>
                <a:srgbClr val="FF0000"/>
              </a:solidFill>
              <a:prstDash val="solid"/>
            </a:ln>
            <a:effectLst/>
          </p:spPr>
          <p:txBody>
            <a:bodyPr tIns="182880" bIns="91440" rtlCol="0" anchor="t"/>
            <a:lstStyle/>
            <a:p>
              <a:pPr marL="182880" marR="0" lvl="0" indent="-182880"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endParaRPr kumimoji="0" lang="en-US" sz="1200" b="0" i="0" u="none" strike="noStrike" kern="0" cap="none" spc="0" normalizeH="0" baseline="0" noProof="0">
                <a:ln>
                  <a:noFill/>
                </a:ln>
                <a:solidFill>
                  <a:prstClr val="black"/>
                </a:solidFill>
                <a:effectLst/>
                <a:uLnTx/>
                <a:uFillTx/>
                <a:latin typeface="Calibri" panose="020F0502020204030204"/>
                <a:ea typeface="Open Sans" panose="020B0606030504020204" pitchFamily="34" charset="0"/>
                <a:cs typeface="Open Sans" panose="020B0606030504020204" pitchFamily="34" charset="0"/>
              </a:endParaRPr>
            </a:p>
          </p:txBody>
        </p:sp>
        <p:sp>
          <p:nvSpPr>
            <p:cNvPr id="5" name="Freeform 38">
              <a:extLst>
                <a:ext uri="{FF2B5EF4-FFF2-40B4-BE49-F238E27FC236}">
                  <a16:creationId xmlns:a16="http://schemas.microsoft.com/office/drawing/2014/main" id="{1A0A732A-B29D-C6AD-0220-EBD2FFD10D86}"/>
                </a:ext>
              </a:extLst>
            </p:cNvPr>
            <p:cNvSpPr>
              <a:spLocks/>
            </p:cNvSpPr>
            <p:nvPr/>
          </p:nvSpPr>
          <p:spPr bwMode="auto">
            <a:xfrm>
              <a:off x="2458254" y="2700617"/>
              <a:ext cx="1540540" cy="1424818"/>
            </a:xfrm>
            <a:custGeom>
              <a:avLst/>
              <a:gdLst>
                <a:gd name="T0" fmla="*/ 5 w 213"/>
                <a:gd name="T1" fmla="*/ 0 h 197"/>
                <a:gd name="T2" fmla="*/ 73 w 213"/>
                <a:gd name="T3" fmla="*/ 0 h 197"/>
                <a:gd name="T4" fmla="*/ 107 w 213"/>
                <a:gd name="T5" fmla="*/ 61 h 197"/>
                <a:gd name="T6" fmla="*/ 141 w 213"/>
                <a:gd name="T7" fmla="*/ 0 h 197"/>
                <a:gd name="T8" fmla="*/ 207 w 213"/>
                <a:gd name="T9" fmla="*/ 0 h 197"/>
                <a:gd name="T10" fmla="*/ 146 w 213"/>
                <a:gd name="T11" fmla="*/ 95 h 197"/>
                <a:gd name="T12" fmla="*/ 213 w 213"/>
                <a:gd name="T13" fmla="*/ 197 h 197"/>
                <a:gd name="T14" fmla="*/ 145 w 213"/>
                <a:gd name="T15" fmla="*/ 197 h 197"/>
                <a:gd name="T16" fmla="*/ 105 w 213"/>
                <a:gd name="T17" fmla="*/ 132 h 197"/>
                <a:gd name="T18" fmla="*/ 66 w 213"/>
                <a:gd name="T19" fmla="*/ 197 h 197"/>
                <a:gd name="T20" fmla="*/ 0 w 213"/>
                <a:gd name="T21" fmla="*/ 197 h 197"/>
                <a:gd name="T22" fmla="*/ 66 w 213"/>
                <a:gd name="T23" fmla="*/ 93 h 197"/>
                <a:gd name="T24" fmla="*/ 5 w 213"/>
                <a:gd name="T2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197">
                  <a:moveTo>
                    <a:pt x="5" y="0"/>
                  </a:moveTo>
                  <a:lnTo>
                    <a:pt x="73" y="0"/>
                  </a:lnTo>
                  <a:lnTo>
                    <a:pt x="107" y="61"/>
                  </a:lnTo>
                  <a:lnTo>
                    <a:pt x="141" y="0"/>
                  </a:lnTo>
                  <a:lnTo>
                    <a:pt x="207" y="0"/>
                  </a:lnTo>
                  <a:lnTo>
                    <a:pt x="146" y="95"/>
                  </a:lnTo>
                  <a:lnTo>
                    <a:pt x="213" y="197"/>
                  </a:lnTo>
                  <a:lnTo>
                    <a:pt x="145" y="197"/>
                  </a:lnTo>
                  <a:lnTo>
                    <a:pt x="105" y="132"/>
                  </a:lnTo>
                  <a:lnTo>
                    <a:pt x="66" y="197"/>
                  </a:lnTo>
                  <a:lnTo>
                    <a:pt x="0" y="197"/>
                  </a:lnTo>
                  <a:lnTo>
                    <a:pt x="66" y="93"/>
                  </a:lnTo>
                  <a:lnTo>
                    <a:pt x="5" y="0"/>
                  </a:lnTo>
                  <a:close/>
                </a:path>
              </a:pathLst>
            </a:custGeom>
            <a:solidFill>
              <a:srgbClr val="FF0000">
                <a:alpha val="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4106E290-10D6-AE39-B659-80BCB6CD43CC}"/>
                </a:ext>
              </a:extLst>
            </p:cNvPr>
            <p:cNvSpPr/>
            <p:nvPr/>
          </p:nvSpPr>
          <p:spPr>
            <a:xfrm>
              <a:off x="634148" y="1987801"/>
              <a:ext cx="5188750" cy="2255259"/>
            </a:xfrm>
            <a:prstGeom prst="rect">
              <a:avLst/>
            </a:prstGeom>
            <a:solidFill>
              <a:srgbClr val="63666A">
                <a:alpha val="10000"/>
              </a:srgbClr>
            </a:solidFill>
            <a:ln w="25400" cap="flat" cmpd="sng" algn="ctr">
              <a:noFill/>
              <a:prstDash val="solid"/>
            </a:ln>
            <a:effectLst/>
          </p:spPr>
          <p:txBody>
            <a:bodyPr lIns="91440" tIns="640080" rtlCol="0" anchor="t"/>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a:ln>
                    <a:noFill/>
                  </a:ln>
                  <a:solidFill>
                    <a:prstClr val="black"/>
                  </a:solidFill>
                  <a:effectLst/>
                  <a:uLnTx/>
                  <a:uFillTx/>
                  <a:latin typeface="Calibri" panose="020F0502020204030204"/>
                  <a:ea typeface="Open Sans" panose="020B0606030504020204" pitchFamily="34" charset="0"/>
                  <a:cs typeface="Open Sans" panose="020B0606030504020204" pitchFamily="34" charset="0"/>
                </a:rPr>
                <a:t>Contact COI </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a:ln>
                    <a:noFill/>
                  </a:ln>
                  <a:solidFill>
                    <a:prstClr val="black"/>
                  </a:solidFill>
                  <a:effectLst/>
                  <a:uLnTx/>
                  <a:uFillTx/>
                  <a:latin typeface="Calibri" panose="020F0502020204030204"/>
                  <a:ea typeface="Open Sans" panose="020B0606030504020204" pitchFamily="34" charset="0"/>
                  <a:cs typeface="Open Sans" panose="020B0606030504020204" pitchFamily="34" charset="0"/>
                </a:rPr>
                <a:t>Discuss disclosures </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a:ln>
                    <a:noFill/>
                  </a:ln>
                  <a:solidFill>
                    <a:prstClr val="black"/>
                  </a:solidFill>
                  <a:effectLst/>
                  <a:uLnTx/>
                  <a:uFillTx/>
                  <a:latin typeface="Calibri" panose="020F0502020204030204"/>
                  <a:ea typeface="Open Sans" panose="020B0606030504020204" pitchFamily="34" charset="0"/>
                  <a:cs typeface="Open Sans" panose="020B0606030504020204" pitchFamily="34" charset="0"/>
                </a:rPr>
                <a:t>There was no disclosure of this and, as a result, no management plan</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a:ln>
                    <a:noFill/>
                  </a:ln>
                  <a:solidFill>
                    <a:prstClr val="black"/>
                  </a:solidFill>
                  <a:effectLst/>
                  <a:uLnTx/>
                  <a:uFillTx/>
                  <a:latin typeface="Calibri" panose="020F0502020204030204"/>
                  <a:ea typeface="Open Sans" panose="020B0606030504020204" pitchFamily="34" charset="0"/>
                  <a:cs typeface="Open Sans" panose="020B0606030504020204" pitchFamily="34" charset="0"/>
                </a:rPr>
                <a:t>Work with faculty member and COI to disclose </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a:ln>
                    <a:noFill/>
                  </a:ln>
                  <a:solidFill>
                    <a:prstClr val="black"/>
                  </a:solidFill>
                  <a:effectLst/>
                  <a:uLnTx/>
                  <a:uFillTx/>
                  <a:latin typeface="Calibri" panose="020F0502020204030204"/>
                  <a:ea typeface="Open Sans" panose="020B0606030504020204" pitchFamily="34" charset="0"/>
                  <a:cs typeface="Open Sans" panose="020B0606030504020204" pitchFamily="34" charset="0"/>
                </a:rPr>
                <a:t>Update Bio Sketch Section B</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a:ln>
                    <a:noFill/>
                  </a:ln>
                  <a:solidFill>
                    <a:prstClr val="black"/>
                  </a:solidFill>
                  <a:effectLst/>
                  <a:uLnTx/>
                  <a:uFillTx/>
                  <a:latin typeface="Calibri" panose="020F0502020204030204"/>
                  <a:ea typeface="Open Sans" panose="020B0606030504020204" pitchFamily="34" charset="0"/>
                  <a:cs typeface="Open Sans" panose="020B0606030504020204" pitchFamily="34" charset="0"/>
                </a:rPr>
                <a:t>Submit proposal to sponsor</a:t>
              </a:r>
            </a:p>
          </p:txBody>
        </p:sp>
        <p:sp>
          <p:nvSpPr>
            <p:cNvPr id="7" name="Rectangle 6">
              <a:extLst>
                <a:ext uri="{FF2B5EF4-FFF2-40B4-BE49-F238E27FC236}">
                  <a16:creationId xmlns:a16="http://schemas.microsoft.com/office/drawing/2014/main" id="{2871C001-D6E1-7C3A-F0A0-36EC0F9E337A}"/>
                </a:ext>
              </a:extLst>
            </p:cNvPr>
            <p:cNvSpPr/>
            <p:nvPr/>
          </p:nvSpPr>
          <p:spPr>
            <a:xfrm>
              <a:off x="634147" y="1987801"/>
              <a:ext cx="5188751" cy="487478"/>
            </a:xfrm>
            <a:prstGeom prst="rect">
              <a:avLst/>
            </a:prstGeom>
            <a:solidFill>
              <a:schemeClr val="bg1"/>
            </a:solidFill>
            <a:ln w="19050" cap="sq" cmpd="sng" algn="ctr">
              <a:solidFill>
                <a:schemeClr val="tx1"/>
              </a:solidFill>
              <a:prstDash val="solid"/>
            </a:ln>
            <a:effectLst/>
          </p:spPr>
          <p:txBody>
            <a:bodyPr tIns="91440" bIns="91440" rtlCol="0" anchor="ct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2400" b="1" i="0" u="none" strike="noStrike" kern="0" cap="none" spc="0" normalizeH="0" baseline="0" noProof="0">
                  <a:ln>
                    <a:noFill/>
                  </a:ln>
                  <a:solidFill>
                    <a:prstClr val="black"/>
                  </a:solidFill>
                  <a:effectLst/>
                  <a:uLnTx/>
                  <a:uFillTx/>
                  <a:latin typeface="Calibri" panose="020F0502020204030204"/>
                  <a:ea typeface="Open Sans" panose="020B0606030504020204" pitchFamily="34" charset="0"/>
                  <a:cs typeface="Open Sans" panose="020B0606030504020204" pitchFamily="34" charset="0"/>
                </a:rPr>
                <a:t>Wrong Answer</a:t>
              </a:r>
            </a:p>
          </p:txBody>
        </p:sp>
      </p:grpSp>
      <p:grpSp>
        <p:nvGrpSpPr>
          <p:cNvPr id="8" name="Group 7">
            <a:extLst>
              <a:ext uri="{FF2B5EF4-FFF2-40B4-BE49-F238E27FC236}">
                <a16:creationId xmlns:a16="http://schemas.microsoft.com/office/drawing/2014/main" id="{D54E5DA5-B88F-303D-7F5D-8F26A6F8D4B2}"/>
              </a:ext>
            </a:extLst>
          </p:cNvPr>
          <p:cNvGrpSpPr/>
          <p:nvPr/>
        </p:nvGrpSpPr>
        <p:grpSpPr>
          <a:xfrm>
            <a:off x="6144641" y="1691642"/>
            <a:ext cx="5512167" cy="4785401"/>
            <a:chOff x="6207395" y="1883534"/>
            <a:chExt cx="5512167" cy="4415492"/>
          </a:xfrm>
        </p:grpSpPr>
        <p:sp>
          <p:nvSpPr>
            <p:cNvPr id="9" name="Rectangle 8">
              <a:extLst>
                <a:ext uri="{FF2B5EF4-FFF2-40B4-BE49-F238E27FC236}">
                  <a16:creationId xmlns:a16="http://schemas.microsoft.com/office/drawing/2014/main" id="{BC5581BD-036A-5C85-205E-49841E7EC6AB}"/>
                </a:ext>
              </a:extLst>
            </p:cNvPr>
            <p:cNvSpPr/>
            <p:nvPr/>
          </p:nvSpPr>
          <p:spPr>
            <a:xfrm>
              <a:off x="6207395" y="1883534"/>
              <a:ext cx="5512167" cy="4415492"/>
            </a:xfrm>
            <a:prstGeom prst="rect">
              <a:avLst/>
            </a:prstGeom>
            <a:solidFill>
              <a:schemeClr val="bg1"/>
            </a:solidFill>
            <a:ln w="19050" cap="sq" cmpd="sng" algn="ctr">
              <a:solidFill>
                <a:srgbClr val="86BC25"/>
              </a:solidFill>
              <a:prstDash val="solid"/>
            </a:ln>
            <a:effectLst/>
          </p:spPr>
          <p:txBody>
            <a:bodyPr tIns="182880" bIns="91440" rtlCol="0" anchor="t"/>
            <a:lstStyle/>
            <a:p>
              <a:pPr marL="182880" marR="0" lvl="0" indent="-182880"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endParaRPr kumimoji="0" lang="en-US" sz="1200" b="0" i="0" u="none" strike="noStrike" kern="0" cap="none" spc="0" normalizeH="0" baseline="0" noProof="0">
                <a:ln>
                  <a:noFill/>
                </a:ln>
                <a:solidFill>
                  <a:prstClr val="black"/>
                </a:solidFill>
                <a:effectLst/>
                <a:uLnTx/>
                <a:uFillTx/>
                <a:latin typeface="Calibri" panose="020F0502020204030204"/>
                <a:ea typeface="Open Sans" panose="020B0606030504020204" pitchFamily="34" charset="0"/>
                <a:cs typeface="Open Sans" panose="020B0606030504020204" pitchFamily="34" charset="0"/>
              </a:endParaRPr>
            </a:p>
          </p:txBody>
        </p:sp>
        <p:sp>
          <p:nvSpPr>
            <p:cNvPr id="10" name="Freeform 27">
              <a:extLst>
                <a:ext uri="{FF2B5EF4-FFF2-40B4-BE49-F238E27FC236}">
                  <a16:creationId xmlns:a16="http://schemas.microsoft.com/office/drawing/2014/main" id="{11E12485-1169-EE92-6C85-2F9CB046626C}"/>
                </a:ext>
              </a:extLst>
            </p:cNvPr>
            <p:cNvSpPr>
              <a:spLocks/>
            </p:cNvSpPr>
            <p:nvPr/>
          </p:nvSpPr>
          <p:spPr bwMode="auto">
            <a:xfrm>
              <a:off x="7550129" y="3154877"/>
              <a:ext cx="2826698" cy="2615184"/>
            </a:xfrm>
            <a:custGeom>
              <a:avLst/>
              <a:gdLst>
                <a:gd name="T0" fmla="*/ 50 w 130"/>
                <a:gd name="T1" fmla="*/ 119 h 120"/>
                <a:gd name="T2" fmla="*/ 0 w 130"/>
                <a:gd name="T3" fmla="*/ 70 h 120"/>
                <a:gd name="T4" fmla="*/ 0 w 130"/>
                <a:gd name="T5" fmla="*/ 69 h 120"/>
                <a:gd name="T6" fmla="*/ 0 w 130"/>
                <a:gd name="T7" fmla="*/ 69 h 120"/>
                <a:gd name="T8" fmla="*/ 0 w 130"/>
                <a:gd name="T9" fmla="*/ 68 h 120"/>
                <a:gd name="T10" fmla="*/ 0 w 130"/>
                <a:gd name="T11" fmla="*/ 68 h 120"/>
                <a:gd name="T12" fmla="*/ 23 w 130"/>
                <a:gd name="T13" fmla="*/ 46 h 120"/>
                <a:gd name="T14" fmla="*/ 24 w 130"/>
                <a:gd name="T15" fmla="*/ 45 h 120"/>
                <a:gd name="T16" fmla="*/ 24 w 130"/>
                <a:gd name="T17" fmla="*/ 45 h 120"/>
                <a:gd name="T18" fmla="*/ 25 w 130"/>
                <a:gd name="T19" fmla="*/ 46 h 120"/>
                <a:gd name="T20" fmla="*/ 25 w 130"/>
                <a:gd name="T21" fmla="*/ 46 h 120"/>
                <a:gd name="T22" fmla="*/ 50 w 130"/>
                <a:gd name="T23" fmla="*/ 73 h 120"/>
                <a:gd name="T24" fmla="*/ 93 w 130"/>
                <a:gd name="T25" fmla="*/ 1 h 120"/>
                <a:gd name="T26" fmla="*/ 95 w 130"/>
                <a:gd name="T27" fmla="*/ 0 h 120"/>
                <a:gd name="T28" fmla="*/ 95 w 130"/>
                <a:gd name="T29" fmla="*/ 0 h 120"/>
                <a:gd name="T30" fmla="*/ 129 w 130"/>
                <a:gd name="T31" fmla="*/ 0 h 120"/>
                <a:gd name="T32" fmla="*/ 130 w 130"/>
                <a:gd name="T33" fmla="*/ 1 h 120"/>
                <a:gd name="T34" fmla="*/ 130 w 130"/>
                <a:gd name="T35" fmla="*/ 1 h 120"/>
                <a:gd name="T36" fmla="*/ 130 w 130"/>
                <a:gd name="T37" fmla="*/ 3 h 120"/>
                <a:gd name="T38" fmla="*/ 130 w 130"/>
                <a:gd name="T39" fmla="*/ 3 h 120"/>
                <a:gd name="T40" fmla="*/ 52 w 130"/>
                <a:gd name="T41" fmla="*/ 119 h 120"/>
                <a:gd name="T42" fmla="*/ 51 w 130"/>
                <a:gd name="T43" fmla="*/ 120 h 120"/>
                <a:gd name="T44" fmla="*/ 51 w 130"/>
                <a:gd name="T45" fmla="*/ 120 h 120"/>
                <a:gd name="T46" fmla="*/ 51 w 130"/>
                <a:gd name="T47" fmla="*/ 120 h 120"/>
                <a:gd name="T48" fmla="*/ 51 w 130"/>
                <a:gd name="T49" fmla="*/ 120 h 120"/>
                <a:gd name="T50" fmla="*/ 50 w 130"/>
                <a:gd name="T51" fmla="*/ 11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120">
                  <a:moveTo>
                    <a:pt x="50" y="119"/>
                  </a:moveTo>
                  <a:cubicBezTo>
                    <a:pt x="0" y="70"/>
                    <a:pt x="0" y="70"/>
                    <a:pt x="0" y="70"/>
                  </a:cubicBezTo>
                  <a:cubicBezTo>
                    <a:pt x="0" y="70"/>
                    <a:pt x="0" y="70"/>
                    <a:pt x="0" y="69"/>
                  </a:cubicBezTo>
                  <a:cubicBezTo>
                    <a:pt x="0" y="69"/>
                    <a:pt x="0" y="69"/>
                    <a:pt x="0" y="69"/>
                  </a:cubicBezTo>
                  <a:cubicBezTo>
                    <a:pt x="0" y="69"/>
                    <a:pt x="0" y="68"/>
                    <a:pt x="0" y="68"/>
                  </a:cubicBezTo>
                  <a:cubicBezTo>
                    <a:pt x="0" y="68"/>
                    <a:pt x="0" y="68"/>
                    <a:pt x="0" y="68"/>
                  </a:cubicBezTo>
                  <a:cubicBezTo>
                    <a:pt x="23" y="46"/>
                    <a:pt x="23" y="46"/>
                    <a:pt x="23" y="46"/>
                  </a:cubicBezTo>
                  <a:cubicBezTo>
                    <a:pt x="23" y="45"/>
                    <a:pt x="23" y="45"/>
                    <a:pt x="24" y="45"/>
                  </a:cubicBezTo>
                  <a:cubicBezTo>
                    <a:pt x="24" y="45"/>
                    <a:pt x="24" y="45"/>
                    <a:pt x="24" y="45"/>
                  </a:cubicBezTo>
                  <a:cubicBezTo>
                    <a:pt x="24" y="45"/>
                    <a:pt x="25" y="45"/>
                    <a:pt x="25" y="46"/>
                  </a:cubicBezTo>
                  <a:cubicBezTo>
                    <a:pt x="25" y="46"/>
                    <a:pt x="25" y="46"/>
                    <a:pt x="25" y="46"/>
                  </a:cubicBezTo>
                  <a:cubicBezTo>
                    <a:pt x="50" y="73"/>
                    <a:pt x="50" y="73"/>
                    <a:pt x="50" y="73"/>
                  </a:cubicBezTo>
                  <a:cubicBezTo>
                    <a:pt x="93" y="1"/>
                    <a:pt x="93" y="1"/>
                    <a:pt x="93" y="1"/>
                  </a:cubicBezTo>
                  <a:cubicBezTo>
                    <a:pt x="94" y="0"/>
                    <a:pt x="94" y="0"/>
                    <a:pt x="95" y="0"/>
                  </a:cubicBezTo>
                  <a:cubicBezTo>
                    <a:pt x="95" y="0"/>
                    <a:pt x="95" y="0"/>
                    <a:pt x="95" y="0"/>
                  </a:cubicBezTo>
                  <a:cubicBezTo>
                    <a:pt x="129" y="0"/>
                    <a:pt x="129" y="0"/>
                    <a:pt x="129" y="0"/>
                  </a:cubicBezTo>
                  <a:cubicBezTo>
                    <a:pt x="129" y="0"/>
                    <a:pt x="130" y="0"/>
                    <a:pt x="130" y="1"/>
                  </a:cubicBezTo>
                  <a:cubicBezTo>
                    <a:pt x="130" y="1"/>
                    <a:pt x="130" y="1"/>
                    <a:pt x="130" y="1"/>
                  </a:cubicBezTo>
                  <a:cubicBezTo>
                    <a:pt x="130" y="1"/>
                    <a:pt x="130" y="2"/>
                    <a:pt x="130" y="3"/>
                  </a:cubicBezTo>
                  <a:cubicBezTo>
                    <a:pt x="130" y="3"/>
                    <a:pt x="130" y="3"/>
                    <a:pt x="130" y="3"/>
                  </a:cubicBezTo>
                  <a:cubicBezTo>
                    <a:pt x="52" y="119"/>
                    <a:pt x="52" y="119"/>
                    <a:pt x="52" y="119"/>
                  </a:cubicBezTo>
                  <a:cubicBezTo>
                    <a:pt x="52" y="119"/>
                    <a:pt x="52" y="120"/>
                    <a:pt x="51" y="120"/>
                  </a:cubicBezTo>
                  <a:cubicBezTo>
                    <a:pt x="51" y="120"/>
                    <a:pt x="51" y="120"/>
                    <a:pt x="51" y="120"/>
                  </a:cubicBezTo>
                  <a:cubicBezTo>
                    <a:pt x="51" y="120"/>
                    <a:pt x="51" y="120"/>
                    <a:pt x="51" y="120"/>
                  </a:cubicBezTo>
                  <a:cubicBezTo>
                    <a:pt x="51" y="120"/>
                    <a:pt x="51" y="120"/>
                    <a:pt x="51" y="120"/>
                  </a:cubicBezTo>
                  <a:cubicBezTo>
                    <a:pt x="50" y="120"/>
                    <a:pt x="50" y="120"/>
                    <a:pt x="50" y="119"/>
                  </a:cubicBezTo>
                  <a:close/>
                </a:path>
              </a:pathLst>
            </a:custGeom>
            <a:solidFill>
              <a:srgbClr val="86BC25">
                <a:alpha val="1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C80F5EA-8B0E-9CBA-8689-B3B043D548C6}"/>
                </a:ext>
              </a:extLst>
            </p:cNvPr>
            <p:cNvSpPr/>
            <p:nvPr/>
          </p:nvSpPr>
          <p:spPr>
            <a:xfrm>
              <a:off x="6369104" y="1987801"/>
              <a:ext cx="5188750" cy="4200600"/>
            </a:xfrm>
            <a:prstGeom prst="rect">
              <a:avLst/>
            </a:prstGeom>
            <a:solidFill>
              <a:srgbClr val="63666A">
                <a:alpha val="10000"/>
              </a:srgbClr>
            </a:solidFill>
            <a:ln w="25400" cap="flat" cmpd="sng" algn="ctr">
              <a:noFill/>
              <a:prstDash val="solid"/>
            </a:ln>
            <a:effectLst/>
          </p:spPr>
          <p:txBody>
            <a:bodyPr lIns="91440" tIns="640080" rIns="91440" bIns="45720" rtlCol="0" anchor="t"/>
            <a:lstStyle/>
            <a:p>
              <a:pPr marL="285750" marR="0" lvl="1"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0" i="0" u="none" strike="noStrike" kern="0" cap="none" spc="0" normalizeH="0" baseline="0" noProof="0">
                  <a:ln>
                    <a:noFill/>
                  </a:ln>
                  <a:solidFill>
                    <a:prstClr val="black"/>
                  </a:solidFill>
                  <a:effectLst/>
                  <a:uLnTx/>
                  <a:uFillTx/>
                  <a:latin typeface="Calibri" panose="020F0502020204030204"/>
                  <a:ea typeface="Open Sans" panose="020B0606030504020204" pitchFamily="34" charset="0"/>
                  <a:cs typeface="Open Sans" panose="020B0606030504020204" pitchFamily="34" charset="0"/>
                </a:rPr>
                <a:t>Contact COI</a:t>
              </a:r>
            </a:p>
            <a:p>
              <a:pPr marL="285750" marR="0" lvl="1"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0" i="0" u="none" strike="noStrike" kern="0" cap="none" spc="0" normalizeH="0" baseline="0" noProof="0">
                  <a:ln>
                    <a:noFill/>
                  </a:ln>
                  <a:solidFill>
                    <a:prstClr val="black"/>
                  </a:solidFill>
                  <a:effectLst/>
                  <a:uLnTx/>
                  <a:uFillTx/>
                  <a:latin typeface="Calibri" panose="020F0502020204030204"/>
                  <a:ea typeface="Open Sans" panose="020B0606030504020204" pitchFamily="34" charset="0"/>
                  <a:cs typeface="Open Sans" panose="020B0606030504020204" pitchFamily="34" charset="0"/>
                </a:rPr>
                <a:t>Discuss disclosures</a:t>
              </a:r>
            </a:p>
            <a:p>
              <a:pPr marL="285750" marR="0" lvl="1"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0" i="0" u="none" strike="noStrike" kern="0" cap="none" spc="0" normalizeH="0" baseline="0" noProof="0">
                  <a:ln>
                    <a:noFill/>
                  </a:ln>
                  <a:solidFill>
                    <a:prstClr val="black"/>
                  </a:solidFill>
                  <a:effectLst/>
                  <a:uLnTx/>
                  <a:uFillTx/>
                  <a:latin typeface="Calibri" panose="020F0502020204030204"/>
                  <a:ea typeface="Open Sans" panose="020B0606030504020204" pitchFamily="34" charset="0"/>
                  <a:cs typeface="Open Sans" panose="020B0606030504020204" pitchFamily="34" charset="0"/>
                </a:rPr>
                <a:t>There was no disclosure of this and, as a result, no management plan</a:t>
              </a:r>
            </a:p>
            <a:p>
              <a:pPr marL="285750" marR="0" lvl="1"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0" i="0" u="none" strike="noStrike" kern="0" cap="none" spc="0" normalizeH="0" baseline="0" noProof="0">
                  <a:ln>
                    <a:noFill/>
                  </a:ln>
                  <a:solidFill>
                    <a:prstClr val="black"/>
                  </a:solidFill>
                  <a:effectLst/>
                  <a:uLnTx/>
                  <a:uFillTx/>
                  <a:latin typeface="Calibri" panose="020F0502020204030204"/>
                  <a:ea typeface="Open Sans" panose="020B0606030504020204" pitchFamily="34" charset="0"/>
                  <a:cs typeface="Open Sans" panose="020B0606030504020204" pitchFamily="34" charset="0"/>
                </a:rPr>
                <a:t>Work with faculty member and COI to disclose</a:t>
              </a:r>
            </a:p>
            <a:p>
              <a:pPr marL="285750" marR="0" lvl="1"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0" i="0" u="none" strike="noStrike" kern="0" cap="none" spc="0" normalizeH="0" baseline="0" noProof="0">
                  <a:ln>
                    <a:noFill/>
                  </a:ln>
                  <a:solidFill>
                    <a:prstClr val="black"/>
                  </a:solidFill>
                  <a:effectLst/>
                  <a:uLnTx/>
                  <a:uFillTx/>
                  <a:latin typeface="Calibri" panose="020F0502020204030204"/>
                  <a:ea typeface="Open Sans" panose="020B0606030504020204" pitchFamily="34" charset="0"/>
                  <a:cs typeface="Open Sans" panose="020B0606030504020204" pitchFamily="34" charset="0"/>
                </a:rPr>
                <a:t>Review other proposals and awards with faculty member as PI and/or co-investigator/collaborator</a:t>
              </a:r>
            </a:p>
            <a:p>
              <a:pPr marL="285750" marR="0" lvl="1"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0" i="0" u="none" strike="noStrike" kern="0" cap="none" spc="0" normalizeH="0" baseline="0" noProof="0">
                  <a:ln>
                    <a:noFill/>
                  </a:ln>
                  <a:solidFill>
                    <a:prstClr val="black"/>
                  </a:solidFill>
                  <a:effectLst/>
                  <a:uLnTx/>
                  <a:uFillTx/>
                  <a:latin typeface="Calibri" panose="020F0502020204030204"/>
                  <a:ea typeface="Open Sans" panose="020B0606030504020204" pitchFamily="34" charset="0"/>
                  <a:cs typeface="Open Sans" panose="020B0606030504020204" pitchFamily="34" charset="0"/>
                </a:rPr>
                <a:t>Work to identify potential other issues</a:t>
              </a:r>
            </a:p>
            <a:p>
              <a:pPr marL="285750" marR="0" lvl="1"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0" i="0" u="none" strike="noStrike" kern="0" cap="none" spc="0" normalizeH="0" baseline="0" noProof="0">
                  <a:ln>
                    <a:noFill/>
                  </a:ln>
                  <a:solidFill>
                    <a:prstClr val="black"/>
                  </a:solidFill>
                  <a:effectLst/>
                  <a:uLnTx/>
                  <a:uFillTx/>
                  <a:latin typeface="Calibri" panose="020F0502020204030204"/>
                  <a:ea typeface="Open Sans" panose="020B0606030504020204" pitchFamily="34" charset="0"/>
                  <a:cs typeface="Open Sans" panose="020B0606030504020204" pitchFamily="34" charset="0"/>
                </a:rPr>
                <a:t>Disclose to sponsors as needed</a:t>
              </a:r>
            </a:p>
            <a:p>
              <a:pPr marL="285750" marR="0" lvl="1"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0" i="0" u="none" strike="noStrike" kern="0" cap="none" spc="0" normalizeH="0" baseline="0" noProof="0">
                  <a:ln>
                    <a:noFill/>
                  </a:ln>
                  <a:solidFill>
                    <a:prstClr val="black"/>
                  </a:solidFill>
                  <a:effectLst/>
                  <a:uLnTx/>
                  <a:uFillTx/>
                  <a:latin typeface="Calibri" panose="020F0502020204030204"/>
                  <a:ea typeface="Open Sans" panose="020B0606030504020204" pitchFamily="34" charset="0"/>
                  <a:cs typeface="Open Sans" panose="020B0606030504020204" pitchFamily="34" charset="0"/>
                </a:rPr>
                <a:t>Reinforce COC policies with faculty</a:t>
              </a:r>
            </a:p>
            <a:p>
              <a:pPr marL="285750" marR="0" lvl="1"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0" i="0" u="none" strike="noStrike" kern="0" cap="none" spc="0" normalizeH="0" baseline="0" noProof="0">
                  <a:ln>
                    <a:noFill/>
                  </a:ln>
                  <a:solidFill>
                    <a:prstClr val="black"/>
                  </a:solidFill>
                  <a:effectLst/>
                  <a:uLnTx/>
                  <a:uFillTx/>
                  <a:latin typeface="Calibri" panose="020F0502020204030204"/>
                  <a:ea typeface="Open Sans" panose="020B0606030504020204" pitchFamily="34" charset="0"/>
                  <a:cs typeface="Open Sans" panose="020B0606030504020204" pitchFamily="34" charset="0"/>
                </a:rPr>
                <a:t>Update Bio Sketch Section B</a:t>
              </a:r>
            </a:p>
            <a:p>
              <a:pPr marL="285750" marR="0" lvl="1"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400" b="0" i="0" u="none" strike="noStrike" kern="0" cap="none" spc="0" normalizeH="0" baseline="0" noProof="0">
                  <a:ln>
                    <a:noFill/>
                  </a:ln>
                  <a:solidFill>
                    <a:prstClr val="black"/>
                  </a:solidFill>
                  <a:effectLst/>
                  <a:uLnTx/>
                  <a:uFillTx/>
                  <a:latin typeface="Calibri" panose="020F0502020204030204"/>
                  <a:ea typeface="Open Sans" panose="020B0606030504020204" pitchFamily="34" charset="0"/>
                  <a:cs typeface="Open Sans" panose="020B0606030504020204" pitchFamily="34" charset="0"/>
                </a:rPr>
                <a:t>Submit proposal to sponsor</a:t>
              </a:r>
            </a:p>
          </p:txBody>
        </p:sp>
      </p:grpSp>
      <p:sp>
        <p:nvSpPr>
          <p:cNvPr id="13" name="Rectangle 12">
            <a:extLst>
              <a:ext uri="{FF2B5EF4-FFF2-40B4-BE49-F238E27FC236}">
                <a16:creationId xmlns:a16="http://schemas.microsoft.com/office/drawing/2014/main" id="{E0C0814B-3A62-C785-1667-701612F0B80F}"/>
              </a:ext>
            </a:extLst>
          </p:cNvPr>
          <p:cNvSpPr/>
          <p:nvPr/>
        </p:nvSpPr>
        <p:spPr>
          <a:xfrm>
            <a:off x="571393" y="1795910"/>
            <a:ext cx="10923705" cy="487478"/>
          </a:xfrm>
          <a:prstGeom prst="rect">
            <a:avLst/>
          </a:prstGeom>
          <a:solidFill>
            <a:schemeClr val="bg1"/>
          </a:solidFill>
          <a:ln w="19050" cap="sq" cmpd="sng" algn="ctr">
            <a:solidFill>
              <a:schemeClr val="tx1"/>
            </a:solidFill>
            <a:prstDash val="solid"/>
          </a:ln>
          <a:effectLst/>
        </p:spPr>
        <p:txBody>
          <a:bodyPr tIns="91440" bIns="91440" rtlCol="0" anchor="ct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2400" b="1" i="0" u="none" strike="noStrike" kern="0" cap="none" spc="0" normalizeH="0" baseline="0" noProof="0">
                <a:ln>
                  <a:noFill/>
                </a:ln>
                <a:solidFill>
                  <a:prstClr val="black"/>
                </a:solidFill>
                <a:effectLst/>
                <a:uLnTx/>
                <a:uFillTx/>
                <a:latin typeface="Calibri" panose="020F0502020204030204"/>
                <a:ea typeface="Open Sans" panose="020B0606030504020204" pitchFamily="34" charset="0"/>
                <a:cs typeface="Open Sans" panose="020B0606030504020204" pitchFamily="34" charset="0"/>
              </a:rPr>
              <a:t>What should Research Office do?</a:t>
            </a:r>
          </a:p>
        </p:txBody>
      </p:sp>
      <p:grpSp>
        <p:nvGrpSpPr>
          <p:cNvPr id="14" name="Group 13">
            <a:extLst>
              <a:ext uri="{FF2B5EF4-FFF2-40B4-BE49-F238E27FC236}">
                <a16:creationId xmlns:a16="http://schemas.microsoft.com/office/drawing/2014/main" id="{971387E1-D081-DC0D-F4E0-0D9CFA43020D}"/>
              </a:ext>
            </a:extLst>
          </p:cNvPr>
          <p:cNvGrpSpPr/>
          <p:nvPr/>
        </p:nvGrpSpPr>
        <p:grpSpPr>
          <a:xfrm>
            <a:off x="409684" y="4289722"/>
            <a:ext cx="5512167" cy="2187322"/>
            <a:chOff x="472438" y="4616086"/>
            <a:chExt cx="5512167" cy="2187322"/>
          </a:xfrm>
        </p:grpSpPr>
        <p:sp>
          <p:nvSpPr>
            <p:cNvPr id="15" name="Rectangle 14">
              <a:extLst>
                <a:ext uri="{FF2B5EF4-FFF2-40B4-BE49-F238E27FC236}">
                  <a16:creationId xmlns:a16="http://schemas.microsoft.com/office/drawing/2014/main" id="{B60CC60E-86AD-8E7A-7E01-C05CD2C0AC08}"/>
                </a:ext>
              </a:extLst>
            </p:cNvPr>
            <p:cNvSpPr/>
            <p:nvPr/>
          </p:nvSpPr>
          <p:spPr>
            <a:xfrm>
              <a:off x="472438" y="4616086"/>
              <a:ext cx="5512167" cy="2187322"/>
            </a:xfrm>
            <a:prstGeom prst="rect">
              <a:avLst/>
            </a:prstGeom>
            <a:solidFill>
              <a:schemeClr val="bg1"/>
            </a:solidFill>
            <a:ln w="19050" cap="sq" cmpd="sng" algn="ctr">
              <a:solidFill>
                <a:srgbClr val="009A44"/>
              </a:solidFill>
              <a:prstDash val="solid"/>
            </a:ln>
            <a:effectLst/>
          </p:spPr>
          <p:txBody>
            <a:bodyPr tIns="182880" bIns="91440" rtlCol="0" anchor="t"/>
            <a:lstStyle/>
            <a:p>
              <a:pPr marL="182880" marR="0" lvl="0" indent="-182880"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endParaRPr kumimoji="0" lang="en-US" sz="1200" b="0" i="0" u="none" strike="noStrike" kern="0" cap="none" spc="0" normalizeH="0" baseline="0" noProof="0">
                <a:ln>
                  <a:noFill/>
                </a:ln>
                <a:solidFill>
                  <a:prstClr val="black"/>
                </a:solidFill>
                <a:effectLst/>
                <a:uLnTx/>
                <a:uFillTx/>
                <a:latin typeface="Calibri" panose="020F0502020204030204"/>
                <a:ea typeface="Open Sans" panose="020B0606030504020204" pitchFamily="34" charset="0"/>
                <a:cs typeface="Open Sans" panose="020B0606030504020204" pitchFamily="34" charset="0"/>
              </a:endParaRPr>
            </a:p>
          </p:txBody>
        </p:sp>
        <p:sp>
          <p:nvSpPr>
            <p:cNvPr id="16" name="Rectangle 15">
              <a:extLst>
                <a:ext uri="{FF2B5EF4-FFF2-40B4-BE49-F238E27FC236}">
                  <a16:creationId xmlns:a16="http://schemas.microsoft.com/office/drawing/2014/main" id="{8F28B7CA-16A4-F2E5-9AD1-B00AB29149CC}"/>
                </a:ext>
              </a:extLst>
            </p:cNvPr>
            <p:cNvSpPr/>
            <p:nvPr/>
          </p:nvSpPr>
          <p:spPr>
            <a:xfrm>
              <a:off x="634146" y="4720355"/>
              <a:ext cx="5188750" cy="1980696"/>
            </a:xfrm>
            <a:prstGeom prst="rect">
              <a:avLst/>
            </a:prstGeom>
            <a:solidFill>
              <a:srgbClr val="63666A">
                <a:alpha val="10000"/>
              </a:srgbClr>
            </a:solidFill>
            <a:ln w="25400" cap="flat" cmpd="sng" algn="ctr">
              <a:noFill/>
              <a:prstDash val="solid"/>
            </a:ln>
            <a:effectLst/>
          </p:spPr>
          <p:txBody>
            <a:bodyPr lIns="91440" tIns="640080" rtlCol="0" anchor="t"/>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a:ln>
                    <a:noFill/>
                  </a:ln>
                  <a:solidFill>
                    <a:prstClr val="black"/>
                  </a:solidFill>
                  <a:effectLst/>
                  <a:uLnTx/>
                  <a:uFillTx/>
                  <a:latin typeface="Calibri" panose="020F0502020204030204"/>
                  <a:ea typeface="Open Sans" panose="020B0606030504020204" pitchFamily="34" charset="0"/>
                  <a:cs typeface="Open Sans" panose="020B0606030504020204" pitchFamily="34" charset="0"/>
                </a:rPr>
                <a:t>Assess the risk within the current COC process </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0" cap="none" spc="0" normalizeH="0" baseline="0" noProof="0">
                <a:ln>
                  <a:noFill/>
                </a:ln>
                <a:solidFill>
                  <a:prstClr val="black"/>
                </a:solidFill>
                <a:effectLst/>
                <a:uLnTx/>
                <a:uFillTx/>
                <a:latin typeface="Calibri" panose="020F0502020204030204"/>
                <a:ea typeface="Open Sans" panose="020B0606030504020204" pitchFamily="34" charset="0"/>
                <a:cs typeface="Open Sans" panose="020B0606030504020204" pitchFamily="34" charset="0"/>
              </a:endParaRP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a:ln>
                    <a:noFill/>
                  </a:ln>
                  <a:solidFill>
                    <a:prstClr val="black"/>
                  </a:solidFill>
                  <a:effectLst/>
                  <a:uLnTx/>
                  <a:uFillTx/>
                  <a:latin typeface="Calibri" panose="020F0502020204030204"/>
                  <a:ea typeface="Open Sans" panose="020B0606030504020204" pitchFamily="34" charset="0"/>
                  <a:cs typeface="Open Sans" panose="020B0606030504020204" pitchFamily="34" charset="0"/>
                </a:rPr>
                <a:t>Review internal controls within the current COI process and provide recommendations to assist on mitigating risk while also identifying other potential issues and risks within the process </a:t>
              </a:r>
            </a:p>
          </p:txBody>
        </p:sp>
        <p:sp>
          <p:nvSpPr>
            <p:cNvPr id="17" name="Rectangle 16">
              <a:extLst>
                <a:ext uri="{FF2B5EF4-FFF2-40B4-BE49-F238E27FC236}">
                  <a16:creationId xmlns:a16="http://schemas.microsoft.com/office/drawing/2014/main" id="{5F18193F-23A4-2288-C3BA-C1C4241F0256}"/>
                </a:ext>
              </a:extLst>
            </p:cNvPr>
            <p:cNvSpPr/>
            <p:nvPr/>
          </p:nvSpPr>
          <p:spPr>
            <a:xfrm>
              <a:off x="634145" y="4720354"/>
              <a:ext cx="5188751" cy="487478"/>
            </a:xfrm>
            <a:prstGeom prst="rect">
              <a:avLst/>
            </a:prstGeom>
            <a:solidFill>
              <a:schemeClr val="bg1"/>
            </a:solidFill>
            <a:ln w="19050" cap="sq" cmpd="sng" algn="ctr">
              <a:solidFill>
                <a:schemeClr val="tx1"/>
              </a:solidFill>
              <a:prstDash val="solid"/>
            </a:ln>
            <a:effectLst/>
          </p:spPr>
          <p:txBody>
            <a:bodyPr tIns="91440" bIns="91440" rtlCol="0" anchor="ct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2400" b="1" i="0" u="none" strike="noStrike" kern="0" cap="none" spc="0" normalizeH="0" baseline="0" noProof="0">
                  <a:ln>
                    <a:noFill/>
                  </a:ln>
                  <a:solidFill>
                    <a:prstClr val="black"/>
                  </a:solidFill>
                  <a:effectLst/>
                  <a:uLnTx/>
                  <a:uFillTx/>
                  <a:latin typeface="Calibri" panose="020F0502020204030204"/>
                  <a:ea typeface="Open Sans" panose="020B0606030504020204" pitchFamily="34" charset="0"/>
                  <a:cs typeface="Open Sans" panose="020B0606030504020204" pitchFamily="34" charset="0"/>
                </a:rPr>
                <a:t>How can Internal Audit Help?</a:t>
              </a:r>
            </a:p>
          </p:txBody>
        </p:sp>
      </p:grpSp>
    </p:spTree>
    <p:extLst>
      <p:ext uri="{BB962C8B-B14F-4D97-AF65-F5344CB8AC3E}">
        <p14:creationId xmlns:p14="http://schemas.microsoft.com/office/powerpoint/2010/main" val="271148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81F349-85C1-4639-B510-8D7BAADAE9CE}"/>
              </a:ext>
            </a:extLst>
          </p:cNvPr>
          <p:cNvSpPr/>
          <p:nvPr/>
        </p:nvSpPr>
        <p:spPr>
          <a:xfrm>
            <a:off x="0" y="2626659"/>
            <a:ext cx="6096000" cy="23935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24A03BFD-2489-052C-2723-5A8489B80578}"/>
              </a:ext>
            </a:extLst>
          </p:cNvPr>
          <p:cNvSpPr txBox="1">
            <a:spLocks/>
          </p:cNvSpPr>
          <p:nvPr/>
        </p:nvSpPr>
        <p:spPr>
          <a:xfrm>
            <a:off x="165044" y="2920198"/>
            <a:ext cx="5864050" cy="18064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a:solidFill>
                  <a:schemeClr val="tx1"/>
                </a:solidFill>
                <a:latin typeface="+mn-lt"/>
              </a:rPr>
              <a:t>Conflict: AP turnaround for vendor payments was very long and the sponsors were billed for expenses before vendors were paid.</a:t>
            </a:r>
          </a:p>
          <a:p>
            <a:br>
              <a:rPr lang="en-US" sz="2400">
                <a:solidFill>
                  <a:schemeClr val="tx1"/>
                </a:solidFill>
                <a:latin typeface="+mn-lt"/>
              </a:rPr>
            </a:br>
            <a:r>
              <a:rPr lang="en-US" sz="2400" b="1">
                <a:solidFill>
                  <a:schemeClr val="tx1"/>
                </a:solidFill>
                <a:latin typeface="+mn-lt"/>
                <a:ea typeface="Open Sans" panose="020B0606030504020204" pitchFamily="34" charset="0"/>
                <a:cs typeface="Open Sans" panose="020B0606030504020204" pitchFamily="34" charset="0"/>
              </a:rPr>
              <a:t>How would you approach this?</a:t>
            </a:r>
            <a:endParaRPr lang="en-US" sz="2400">
              <a:latin typeface="+mn-lt"/>
            </a:endParaRPr>
          </a:p>
        </p:txBody>
      </p:sp>
      <p:sp>
        <p:nvSpPr>
          <p:cNvPr id="2" name="TextBox 1">
            <a:extLst>
              <a:ext uri="{FF2B5EF4-FFF2-40B4-BE49-F238E27FC236}">
                <a16:creationId xmlns:a16="http://schemas.microsoft.com/office/drawing/2014/main" id="{29A46FC6-4A0C-EB47-2F30-101A60007390}"/>
              </a:ext>
            </a:extLst>
          </p:cNvPr>
          <p:cNvSpPr txBox="1"/>
          <p:nvPr/>
        </p:nvSpPr>
        <p:spPr>
          <a:xfrm>
            <a:off x="6573444" y="2669285"/>
            <a:ext cx="4700018" cy="2308324"/>
          </a:xfrm>
          <a:prstGeom prst="rect">
            <a:avLst/>
          </a:prstGeom>
          <a:noFill/>
        </p:spPr>
        <p:txBody>
          <a:bodyPr wrap="square">
            <a:spAutoFit/>
          </a:bodyPr>
          <a:lstStyle/>
          <a:p>
            <a:r>
              <a:rPr lang="en-US">
                <a:solidFill>
                  <a:schemeClr val="bg1"/>
                </a:solidFill>
              </a:rPr>
              <a:t>For the past few months, the Accounts Payable team at your institution has been facing system issues preventing vendors from being paid for their services, including those charged to grant accounts. In the interest of meeting sponsor deadlines for final reports and closeout, your central office billed the sponsor for these expenditures. </a:t>
            </a:r>
          </a:p>
        </p:txBody>
      </p:sp>
    </p:spTree>
    <p:extLst>
      <p:ext uri="{BB962C8B-B14F-4D97-AF65-F5344CB8AC3E}">
        <p14:creationId xmlns:p14="http://schemas.microsoft.com/office/powerpoint/2010/main" val="2723022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734F66D-89B2-F2C2-FAFE-EDD1B73CAC17}"/>
              </a:ext>
            </a:extLst>
          </p:cNvPr>
          <p:cNvSpPr/>
          <p:nvPr/>
        </p:nvSpPr>
        <p:spPr>
          <a:xfrm>
            <a:off x="10493298" y="5876693"/>
            <a:ext cx="1503416" cy="8697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A77F63-99C5-870F-CDF4-0E4D2191983F}"/>
              </a:ext>
            </a:extLst>
          </p:cNvPr>
          <p:cNvSpPr txBox="1">
            <a:spLocks/>
          </p:cNvSpPr>
          <p:nvPr/>
        </p:nvSpPr>
        <p:spPr>
          <a:xfrm>
            <a:off x="393700" y="1141153"/>
            <a:ext cx="11188700" cy="4499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solidFill>
                  <a:schemeClr val="accent1"/>
                </a:solidFill>
              </a:rPr>
              <a:t>Accounts Payable Timing</a:t>
            </a:r>
          </a:p>
        </p:txBody>
      </p:sp>
      <p:grpSp>
        <p:nvGrpSpPr>
          <p:cNvPr id="3" name="Group 2">
            <a:extLst>
              <a:ext uri="{FF2B5EF4-FFF2-40B4-BE49-F238E27FC236}">
                <a16:creationId xmlns:a16="http://schemas.microsoft.com/office/drawing/2014/main" id="{214E910A-53CF-0465-089D-AF0FF8957672}"/>
              </a:ext>
            </a:extLst>
          </p:cNvPr>
          <p:cNvGrpSpPr/>
          <p:nvPr/>
        </p:nvGrpSpPr>
        <p:grpSpPr>
          <a:xfrm>
            <a:off x="409686" y="1769699"/>
            <a:ext cx="5512167" cy="2440209"/>
            <a:chOff x="472440" y="1883533"/>
            <a:chExt cx="5512167" cy="2440209"/>
          </a:xfrm>
        </p:grpSpPr>
        <p:sp>
          <p:nvSpPr>
            <p:cNvPr id="4" name="Rectangle 3">
              <a:extLst>
                <a:ext uri="{FF2B5EF4-FFF2-40B4-BE49-F238E27FC236}">
                  <a16:creationId xmlns:a16="http://schemas.microsoft.com/office/drawing/2014/main" id="{AFE30A8F-4BC8-FABB-75D3-9054EEA346F4}"/>
                </a:ext>
              </a:extLst>
            </p:cNvPr>
            <p:cNvSpPr/>
            <p:nvPr/>
          </p:nvSpPr>
          <p:spPr>
            <a:xfrm>
              <a:off x="472440" y="1883533"/>
              <a:ext cx="5512167" cy="2440209"/>
            </a:xfrm>
            <a:prstGeom prst="rect">
              <a:avLst/>
            </a:prstGeom>
            <a:solidFill>
              <a:schemeClr val="bg1"/>
            </a:solidFill>
            <a:ln w="19050" cap="sq" cmpd="sng" algn="ctr">
              <a:solidFill>
                <a:srgbClr val="FF0000"/>
              </a:solidFill>
              <a:prstDash val="solid"/>
            </a:ln>
            <a:effectLst/>
          </p:spPr>
          <p:txBody>
            <a:bodyPr tIns="182880" bIns="91440" rtlCol="0" anchor="t"/>
            <a:lstStyle/>
            <a:p>
              <a:pPr marL="182880" marR="0" lvl="0" indent="-182880" defTabSz="914400" eaLnBrk="1" fontAlgn="auto" latinLnBrk="0" hangingPunct="1">
                <a:lnSpc>
                  <a:spcPct val="100000"/>
                </a:lnSpc>
                <a:spcBef>
                  <a:spcPts val="0"/>
                </a:spcBef>
                <a:spcAft>
                  <a:spcPts val="1200"/>
                </a:spcAft>
                <a:buClrTx/>
                <a:buSzTx/>
                <a:buFont typeface="Wingdings" panose="05000000000000000000" pitchFamily="2" charset="2"/>
                <a:buChar char="§"/>
                <a:tabLst/>
                <a:defRPr/>
              </a:pPr>
              <a:endParaRPr kumimoji="0" lang="en-US" sz="1200" b="0" i="0" u="none" strike="noStrike" kern="0" cap="none" spc="0" normalizeH="0" baseline="0" noProof="0">
                <a:ln>
                  <a:noFill/>
                </a:ln>
                <a:solidFill>
                  <a:prstClr val="black"/>
                </a:solidFill>
                <a:effectLst/>
                <a:uLnTx/>
                <a:uFillTx/>
                <a:ea typeface="Open Sans" panose="020B0606030504020204" pitchFamily="34" charset="0"/>
                <a:cs typeface="Open Sans" panose="020B0606030504020204" pitchFamily="34" charset="0"/>
              </a:endParaRPr>
            </a:p>
          </p:txBody>
        </p:sp>
        <p:sp>
          <p:nvSpPr>
            <p:cNvPr id="5" name="Freeform 38">
              <a:extLst>
                <a:ext uri="{FF2B5EF4-FFF2-40B4-BE49-F238E27FC236}">
                  <a16:creationId xmlns:a16="http://schemas.microsoft.com/office/drawing/2014/main" id="{1A0A732A-B29D-C6AD-0220-EBD2FFD10D86}"/>
                </a:ext>
              </a:extLst>
            </p:cNvPr>
            <p:cNvSpPr>
              <a:spLocks/>
            </p:cNvSpPr>
            <p:nvPr/>
          </p:nvSpPr>
          <p:spPr bwMode="auto">
            <a:xfrm>
              <a:off x="2458254" y="2700617"/>
              <a:ext cx="1540540" cy="1424818"/>
            </a:xfrm>
            <a:custGeom>
              <a:avLst/>
              <a:gdLst>
                <a:gd name="T0" fmla="*/ 5 w 213"/>
                <a:gd name="T1" fmla="*/ 0 h 197"/>
                <a:gd name="T2" fmla="*/ 73 w 213"/>
                <a:gd name="T3" fmla="*/ 0 h 197"/>
                <a:gd name="T4" fmla="*/ 107 w 213"/>
                <a:gd name="T5" fmla="*/ 61 h 197"/>
                <a:gd name="T6" fmla="*/ 141 w 213"/>
                <a:gd name="T7" fmla="*/ 0 h 197"/>
                <a:gd name="T8" fmla="*/ 207 w 213"/>
                <a:gd name="T9" fmla="*/ 0 h 197"/>
                <a:gd name="T10" fmla="*/ 146 w 213"/>
                <a:gd name="T11" fmla="*/ 95 h 197"/>
                <a:gd name="T12" fmla="*/ 213 w 213"/>
                <a:gd name="T13" fmla="*/ 197 h 197"/>
                <a:gd name="T14" fmla="*/ 145 w 213"/>
                <a:gd name="T15" fmla="*/ 197 h 197"/>
                <a:gd name="T16" fmla="*/ 105 w 213"/>
                <a:gd name="T17" fmla="*/ 132 h 197"/>
                <a:gd name="T18" fmla="*/ 66 w 213"/>
                <a:gd name="T19" fmla="*/ 197 h 197"/>
                <a:gd name="T20" fmla="*/ 0 w 213"/>
                <a:gd name="T21" fmla="*/ 197 h 197"/>
                <a:gd name="T22" fmla="*/ 66 w 213"/>
                <a:gd name="T23" fmla="*/ 93 h 197"/>
                <a:gd name="T24" fmla="*/ 5 w 213"/>
                <a:gd name="T2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197">
                  <a:moveTo>
                    <a:pt x="5" y="0"/>
                  </a:moveTo>
                  <a:lnTo>
                    <a:pt x="73" y="0"/>
                  </a:lnTo>
                  <a:lnTo>
                    <a:pt x="107" y="61"/>
                  </a:lnTo>
                  <a:lnTo>
                    <a:pt x="141" y="0"/>
                  </a:lnTo>
                  <a:lnTo>
                    <a:pt x="207" y="0"/>
                  </a:lnTo>
                  <a:lnTo>
                    <a:pt x="146" y="95"/>
                  </a:lnTo>
                  <a:lnTo>
                    <a:pt x="213" y="197"/>
                  </a:lnTo>
                  <a:lnTo>
                    <a:pt x="145" y="197"/>
                  </a:lnTo>
                  <a:lnTo>
                    <a:pt x="105" y="132"/>
                  </a:lnTo>
                  <a:lnTo>
                    <a:pt x="66" y="197"/>
                  </a:lnTo>
                  <a:lnTo>
                    <a:pt x="0" y="197"/>
                  </a:lnTo>
                  <a:lnTo>
                    <a:pt x="66" y="93"/>
                  </a:lnTo>
                  <a:lnTo>
                    <a:pt x="5" y="0"/>
                  </a:lnTo>
                  <a:close/>
                </a:path>
              </a:pathLst>
            </a:custGeom>
            <a:solidFill>
              <a:srgbClr val="FF0000">
                <a:alpha val="5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Rectangle 5">
              <a:extLst>
                <a:ext uri="{FF2B5EF4-FFF2-40B4-BE49-F238E27FC236}">
                  <a16:creationId xmlns:a16="http://schemas.microsoft.com/office/drawing/2014/main" id="{4106E290-10D6-AE39-B659-80BCB6CD43CC}"/>
                </a:ext>
              </a:extLst>
            </p:cNvPr>
            <p:cNvSpPr/>
            <p:nvPr/>
          </p:nvSpPr>
          <p:spPr>
            <a:xfrm>
              <a:off x="634148" y="1987801"/>
              <a:ext cx="5188750" cy="2255259"/>
            </a:xfrm>
            <a:prstGeom prst="rect">
              <a:avLst/>
            </a:prstGeom>
            <a:solidFill>
              <a:srgbClr val="63666A">
                <a:alpha val="10000"/>
              </a:srgbClr>
            </a:solidFill>
            <a:ln w="25400" cap="flat" cmpd="sng" algn="ctr">
              <a:noFill/>
              <a:prstDash val="solid"/>
            </a:ln>
            <a:effectLst/>
          </p:spPr>
          <p:txBody>
            <a:bodyPr lIns="91440" tIns="640080" rtlCol="0" anchor="t"/>
            <a:lstStyle/>
            <a:p>
              <a:pPr marL="285750" marR="0" lvl="1" indent="-285750" defTabSz="91440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1600" b="0" i="0" u="none" strike="noStrike" kern="0" cap="none" spc="0" normalizeH="0" baseline="0" noProof="0">
                  <a:ln>
                    <a:noFill/>
                  </a:ln>
                  <a:solidFill>
                    <a:prstClr val="black"/>
                  </a:solidFill>
                  <a:effectLst/>
                  <a:uLnTx/>
                  <a:uFillTx/>
                  <a:ea typeface="Open Sans" panose="020B0606030504020204" pitchFamily="34" charset="0"/>
                  <a:cs typeface="Open Sans" panose="020B0606030504020204" pitchFamily="34" charset="0"/>
                </a:rPr>
                <a:t>Continue the existing practice as the control and process breakdown is with AP and not research</a:t>
              </a:r>
              <a:endParaRPr lang="en-US" sz="1600"/>
            </a:p>
          </p:txBody>
        </p:sp>
      </p:grpSp>
      <p:grpSp>
        <p:nvGrpSpPr>
          <p:cNvPr id="8" name="Group 7">
            <a:extLst>
              <a:ext uri="{FF2B5EF4-FFF2-40B4-BE49-F238E27FC236}">
                <a16:creationId xmlns:a16="http://schemas.microsoft.com/office/drawing/2014/main" id="{D54E5DA5-B88F-303D-7F5D-8F26A6F8D4B2}"/>
              </a:ext>
            </a:extLst>
          </p:cNvPr>
          <p:cNvGrpSpPr/>
          <p:nvPr/>
        </p:nvGrpSpPr>
        <p:grpSpPr>
          <a:xfrm>
            <a:off x="6144641" y="1769700"/>
            <a:ext cx="5512167" cy="2440208"/>
            <a:chOff x="6207395" y="1883534"/>
            <a:chExt cx="5512167" cy="2398045"/>
          </a:xfrm>
        </p:grpSpPr>
        <p:sp>
          <p:nvSpPr>
            <p:cNvPr id="9" name="Rectangle 8">
              <a:extLst>
                <a:ext uri="{FF2B5EF4-FFF2-40B4-BE49-F238E27FC236}">
                  <a16:creationId xmlns:a16="http://schemas.microsoft.com/office/drawing/2014/main" id="{BC5581BD-036A-5C85-205E-49841E7EC6AB}"/>
                </a:ext>
              </a:extLst>
            </p:cNvPr>
            <p:cNvSpPr/>
            <p:nvPr/>
          </p:nvSpPr>
          <p:spPr>
            <a:xfrm>
              <a:off x="6207395" y="1883534"/>
              <a:ext cx="5512167" cy="2398045"/>
            </a:xfrm>
            <a:prstGeom prst="rect">
              <a:avLst/>
            </a:prstGeom>
            <a:solidFill>
              <a:schemeClr val="bg1"/>
            </a:solidFill>
            <a:ln w="19050" cap="sq" cmpd="sng" algn="ctr">
              <a:solidFill>
                <a:srgbClr val="86BC25"/>
              </a:solidFill>
              <a:prstDash val="solid"/>
            </a:ln>
            <a:effectLst/>
          </p:spPr>
          <p:txBody>
            <a:bodyPr tIns="182880" bIns="91440" rtlCol="0" anchor="t"/>
            <a:lstStyle/>
            <a:p>
              <a:pPr marL="182880" marR="0" lvl="0" indent="-182880" defTabSz="914400" eaLnBrk="1" fontAlgn="auto" latinLnBrk="0" hangingPunct="1">
                <a:lnSpc>
                  <a:spcPct val="100000"/>
                </a:lnSpc>
                <a:spcBef>
                  <a:spcPts val="0"/>
                </a:spcBef>
                <a:spcAft>
                  <a:spcPts val="1200"/>
                </a:spcAft>
                <a:buClrTx/>
                <a:buSzTx/>
                <a:buFont typeface="Wingdings" panose="05000000000000000000" pitchFamily="2" charset="2"/>
                <a:buChar char="§"/>
                <a:tabLst/>
                <a:defRPr/>
              </a:pPr>
              <a:endParaRPr kumimoji="0" lang="en-US" sz="1200" b="0" i="0" u="none" strike="noStrike" kern="0" cap="none" spc="0" normalizeH="0" baseline="0" noProof="0">
                <a:ln>
                  <a:noFill/>
                </a:ln>
                <a:solidFill>
                  <a:prstClr val="black"/>
                </a:solidFill>
                <a:effectLst/>
                <a:uLnTx/>
                <a:uFillTx/>
                <a:ea typeface="Open Sans" panose="020B0606030504020204" pitchFamily="34" charset="0"/>
                <a:cs typeface="Open Sans" panose="020B0606030504020204" pitchFamily="34" charset="0"/>
              </a:endParaRPr>
            </a:p>
          </p:txBody>
        </p:sp>
        <p:sp>
          <p:nvSpPr>
            <p:cNvPr id="10" name="Freeform 27">
              <a:extLst>
                <a:ext uri="{FF2B5EF4-FFF2-40B4-BE49-F238E27FC236}">
                  <a16:creationId xmlns:a16="http://schemas.microsoft.com/office/drawing/2014/main" id="{11E12485-1169-EE92-6C85-2F9CB046626C}"/>
                </a:ext>
              </a:extLst>
            </p:cNvPr>
            <p:cNvSpPr>
              <a:spLocks/>
            </p:cNvSpPr>
            <p:nvPr/>
          </p:nvSpPr>
          <p:spPr bwMode="auto">
            <a:xfrm>
              <a:off x="7550129" y="2567520"/>
              <a:ext cx="2750319" cy="1519177"/>
            </a:xfrm>
            <a:custGeom>
              <a:avLst/>
              <a:gdLst>
                <a:gd name="T0" fmla="*/ 50 w 130"/>
                <a:gd name="T1" fmla="*/ 119 h 120"/>
                <a:gd name="T2" fmla="*/ 0 w 130"/>
                <a:gd name="T3" fmla="*/ 70 h 120"/>
                <a:gd name="T4" fmla="*/ 0 w 130"/>
                <a:gd name="T5" fmla="*/ 69 h 120"/>
                <a:gd name="T6" fmla="*/ 0 w 130"/>
                <a:gd name="T7" fmla="*/ 69 h 120"/>
                <a:gd name="T8" fmla="*/ 0 w 130"/>
                <a:gd name="T9" fmla="*/ 68 h 120"/>
                <a:gd name="T10" fmla="*/ 0 w 130"/>
                <a:gd name="T11" fmla="*/ 68 h 120"/>
                <a:gd name="T12" fmla="*/ 23 w 130"/>
                <a:gd name="T13" fmla="*/ 46 h 120"/>
                <a:gd name="T14" fmla="*/ 24 w 130"/>
                <a:gd name="T15" fmla="*/ 45 h 120"/>
                <a:gd name="T16" fmla="*/ 24 w 130"/>
                <a:gd name="T17" fmla="*/ 45 h 120"/>
                <a:gd name="T18" fmla="*/ 25 w 130"/>
                <a:gd name="T19" fmla="*/ 46 h 120"/>
                <a:gd name="T20" fmla="*/ 25 w 130"/>
                <a:gd name="T21" fmla="*/ 46 h 120"/>
                <a:gd name="T22" fmla="*/ 50 w 130"/>
                <a:gd name="T23" fmla="*/ 73 h 120"/>
                <a:gd name="T24" fmla="*/ 93 w 130"/>
                <a:gd name="T25" fmla="*/ 1 h 120"/>
                <a:gd name="T26" fmla="*/ 95 w 130"/>
                <a:gd name="T27" fmla="*/ 0 h 120"/>
                <a:gd name="T28" fmla="*/ 95 w 130"/>
                <a:gd name="T29" fmla="*/ 0 h 120"/>
                <a:gd name="T30" fmla="*/ 129 w 130"/>
                <a:gd name="T31" fmla="*/ 0 h 120"/>
                <a:gd name="T32" fmla="*/ 130 w 130"/>
                <a:gd name="T33" fmla="*/ 1 h 120"/>
                <a:gd name="T34" fmla="*/ 130 w 130"/>
                <a:gd name="T35" fmla="*/ 1 h 120"/>
                <a:gd name="T36" fmla="*/ 130 w 130"/>
                <a:gd name="T37" fmla="*/ 3 h 120"/>
                <a:gd name="T38" fmla="*/ 130 w 130"/>
                <a:gd name="T39" fmla="*/ 3 h 120"/>
                <a:gd name="T40" fmla="*/ 52 w 130"/>
                <a:gd name="T41" fmla="*/ 119 h 120"/>
                <a:gd name="T42" fmla="*/ 51 w 130"/>
                <a:gd name="T43" fmla="*/ 120 h 120"/>
                <a:gd name="T44" fmla="*/ 51 w 130"/>
                <a:gd name="T45" fmla="*/ 120 h 120"/>
                <a:gd name="T46" fmla="*/ 51 w 130"/>
                <a:gd name="T47" fmla="*/ 120 h 120"/>
                <a:gd name="T48" fmla="*/ 51 w 130"/>
                <a:gd name="T49" fmla="*/ 120 h 120"/>
                <a:gd name="T50" fmla="*/ 50 w 130"/>
                <a:gd name="T51" fmla="*/ 11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120">
                  <a:moveTo>
                    <a:pt x="50" y="119"/>
                  </a:moveTo>
                  <a:cubicBezTo>
                    <a:pt x="0" y="70"/>
                    <a:pt x="0" y="70"/>
                    <a:pt x="0" y="70"/>
                  </a:cubicBezTo>
                  <a:cubicBezTo>
                    <a:pt x="0" y="70"/>
                    <a:pt x="0" y="70"/>
                    <a:pt x="0" y="69"/>
                  </a:cubicBezTo>
                  <a:cubicBezTo>
                    <a:pt x="0" y="69"/>
                    <a:pt x="0" y="69"/>
                    <a:pt x="0" y="69"/>
                  </a:cubicBezTo>
                  <a:cubicBezTo>
                    <a:pt x="0" y="69"/>
                    <a:pt x="0" y="68"/>
                    <a:pt x="0" y="68"/>
                  </a:cubicBezTo>
                  <a:cubicBezTo>
                    <a:pt x="0" y="68"/>
                    <a:pt x="0" y="68"/>
                    <a:pt x="0" y="68"/>
                  </a:cubicBezTo>
                  <a:cubicBezTo>
                    <a:pt x="23" y="46"/>
                    <a:pt x="23" y="46"/>
                    <a:pt x="23" y="46"/>
                  </a:cubicBezTo>
                  <a:cubicBezTo>
                    <a:pt x="23" y="45"/>
                    <a:pt x="23" y="45"/>
                    <a:pt x="24" y="45"/>
                  </a:cubicBezTo>
                  <a:cubicBezTo>
                    <a:pt x="24" y="45"/>
                    <a:pt x="24" y="45"/>
                    <a:pt x="24" y="45"/>
                  </a:cubicBezTo>
                  <a:cubicBezTo>
                    <a:pt x="24" y="45"/>
                    <a:pt x="25" y="45"/>
                    <a:pt x="25" y="46"/>
                  </a:cubicBezTo>
                  <a:cubicBezTo>
                    <a:pt x="25" y="46"/>
                    <a:pt x="25" y="46"/>
                    <a:pt x="25" y="46"/>
                  </a:cubicBezTo>
                  <a:cubicBezTo>
                    <a:pt x="50" y="73"/>
                    <a:pt x="50" y="73"/>
                    <a:pt x="50" y="73"/>
                  </a:cubicBezTo>
                  <a:cubicBezTo>
                    <a:pt x="93" y="1"/>
                    <a:pt x="93" y="1"/>
                    <a:pt x="93" y="1"/>
                  </a:cubicBezTo>
                  <a:cubicBezTo>
                    <a:pt x="94" y="0"/>
                    <a:pt x="94" y="0"/>
                    <a:pt x="95" y="0"/>
                  </a:cubicBezTo>
                  <a:cubicBezTo>
                    <a:pt x="95" y="0"/>
                    <a:pt x="95" y="0"/>
                    <a:pt x="95" y="0"/>
                  </a:cubicBezTo>
                  <a:cubicBezTo>
                    <a:pt x="129" y="0"/>
                    <a:pt x="129" y="0"/>
                    <a:pt x="129" y="0"/>
                  </a:cubicBezTo>
                  <a:cubicBezTo>
                    <a:pt x="129" y="0"/>
                    <a:pt x="130" y="0"/>
                    <a:pt x="130" y="1"/>
                  </a:cubicBezTo>
                  <a:cubicBezTo>
                    <a:pt x="130" y="1"/>
                    <a:pt x="130" y="1"/>
                    <a:pt x="130" y="1"/>
                  </a:cubicBezTo>
                  <a:cubicBezTo>
                    <a:pt x="130" y="1"/>
                    <a:pt x="130" y="2"/>
                    <a:pt x="130" y="3"/>
                  </a:cubicBezTo>
                  <a:cubicBezTo>
                    <a:pt x="130" y="3"/>
                    <a:pt x="130" y="3"/>
                    <a:pt x="130" y="3"/>
                  </a:cubicBezTo>
                  <a:cubicBezTo>
                    <a:pt x="52" y="119"/>
                    <a:pt x="52" y="119"/>
                    <a:pt x="52" y="119"/>
                  </a:cubicBezTo>
                  <a:cubicBezTo>
                    <a:pt x="52" y="119"/>
                    <a:pt x="52" y="120"/>
                    <a:pt x="51" y="120"/>
                  </a:cubicBezTo>
                  <a:cubicBezTo>
                    <a:pt x="51" y="120"/>
                    <a:pt x="51" y="120"/>
                    <a:pt x="51" y="120"/>
                  </a:cubicBezTo>
                  <a:cubicBezTo>
                    <a:pt x="51" y="120"/>
                    <a:pt x="51" y="120"/>
                    <a:pt x="51" y="120"/>
                  </a:cubicBezTo>
                  <a:cubicBezTo>
                    <a:pt x="51" y="120"/>
                    <a:pt x="51" y="120"/>
                    <a:pt x="51" y="120"/>
                  </a:cubicBezTo>
                  <a:cubicBezTo>
                    <a:pt x="50" y="120"/>
                    <a:pt x="50" y="120"/>
                    <a:pt x="50" y="119"/>
                  </a:cubicBezTo>
                  <a:close/>
                </a:path>
              </a:pathLst>
            </a:custGeom>
            <a:solidFill>
              <a:srgbClr val="86BC25">
                <a:alpha val="1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BC80F5EA-8B0E-9CBA-8689-B3B043D548C6}"/>
                </a:ext>
              </a:extLst>
            </p:cNvPr>
            <p:cNvSpPr/>
            <p:nvPr/>
          </p:nvSpPr>
          <p:spPr>
            <a:xfrm>
              <a:off x="6369104" y="1987801"/>
              <a:ext cx="5188750" cy="2098898"/>
            </a:xfrm>
            <a:prstGeom prst="rect">
              <a:avLst/>
            </a:prstGeom>
            <a:solidFill>
              <a:srgbClr val="63666A">
                <a:alpha val="10000"/>
              </a:srgbClr>
            </a:solidFill>
            <a:ln w="25400" cap="flat" cmpd="sng" algn="ctr">
              <a:noFill/>
              <a:prstDash val="solid"/>
            </a:ln>
            <a:effectLst/>
          </p:spPr>
          <p:txBody>
            <a:bodyPr lIns="91440" tIns="640080" rIns="91440" bIns="45720" rtlCol="0" anchor="t"/>
            <a:lstStyle/>
            <a:p>
              <a:pPr marL="285750" marR="0" lvl="1"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0" cap="none" spc="0" normalizeH="0" baseline="0" noProof="0">
                  <a:ln>
                    <a:noFill/>
                  </a:ln>
                  <a:solidFill>
                    <a:prstClr val="black"/>
                  </a:solidFill>
                  <a:effectLst/>
                  <a:uLnTx/>
                  <a:uFillTx/>
                  <a:ea typeface="Open Sans" panose="020B0606030504020204" pitchFamily="34" charset="0"/>
                  <a:cs typeface="Open Sans" panose="020B0606030504020204" pitchFamily="34" charset="0"/>
                </a:rPr>
                <a:t>Escalate internally </a:t>
              </a:r>
            </a:p>
            <a:p>
              <a:pPr marL="285750" marR="0" lvl="1"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0" cap="none" spc="0" normalizeH="0" baseline="0" noProof="0">
                  <a:ln>
                    <a:noFill/>
                  </a:ln>
                  <a:solidFill>
                    <a:prstClr val="black"/>
                  </a:solidFill>
                  <a:effectLst/>
                  <a:uLnTx/>
                  <a:uFillTx/>
                  <a:ea typeface="Open Sans" panose="020B0606030504020204" pitchFamily="34" charset="0"/>
                  <a:cs typeface="Open Sans" panose="020B0606030504020204" pitchFamily="34" charset="0"/>
                </a:rPr>
                <a:t>Stop practice immediately</a:t>
              </a:r>
            </a:p>
            <a:p>
              <a:pPr marL="285750" marR="0" lvl="1"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0" cap="none" spc="0" normalizeH="0" baseline="0" noProof="0">
                  <a:ln>
                    <a:noFill/>
                  </a:ln>
                  <a:solidFill>
                    <a:prstClr val="black"/>
                  </a:solidFill>
                  <a:effectLst/>
                  <a:uLnTx/>
                  <a:uFillTx/>
                  <a:ea typeface="Open Sans" panose="020B0606030504020204" pitchFamily="34" charset="0"/>
                  <a:cs typeface="Open Sans" panose="020B0606030504020204" pitchFamily="34" charset="0"/>
                </a:rPr>
                <a:t>Work to remove expenditures from grants through an approved cost transfer process</a:t>
              </a:r>
            </a:p>
          </p:txBody>
        </p:sp>
      </p:grpSp>
      <p:sp>
        <p:nvSpPr>
          <p:cNvPr id="13" name="Rectangle 12">
            <a:extLst>
              <a:ext uri="{FF2B5EF4-FFF2-40B4-BE49-F238E27FC236}">
                <a16:creationId xmlns:a16="http://schemas.microsoft.com/office/drawing/2014/main" id="{E0C0814B-3A62-C785-1667-701612F0B80F}"/>
              </a:ext>
            </a:extLst>
          </p:cNvPr>
          <p:cNvSpPr/>
          <p:nvPr/>
        </p:nvSpPr>
        <p:spPr>
          <a:xfrm>
            <a:off x="571393" y="1863025"/>
            <a:ext cx="10923705" cy="487478"/>
          </a:xfrm>
          <a:prstGeom prst="rect">
            <a:avLst/>
          </a:prstGeom>
          <a:solidFill>
            <a:schemeClr val="bg1"/>
          </a:solidFill>
          <a:ln w="19050" cap="sq" cmpd="sng" algn="ctr">
            <a:solidFill>
              <a:schemeClr val="tx1"/>
            </a:solidFill>
            <a:prstDash val="solid"/>
          </a:ln>
          <a:effectLst/>
        </p:spPr>
        <p:txBody>
          <a:bodyPr tIns="91440" bIns="91440" rtlCol="0" anchor="ctr"/>
          <a:lstStyle/>
          <a:p>
            <a:pPr marR="0" lvl="0" algn="ctr" defTabSz="914400" eaLnBrk="1" fontAlgn="auto" latinLnBrk="0" hangingPunct="1">
              <a:lnSpc>
                <a:spcPct val="100000"/>
              </a:lnSpc>
              <a:spcBef>
                <a:spcPts val="0"/>
              </a:spcBef>
              <a:spcAft>
                <a:spcPts val="1200"/>
              </a:spcAft>
              <a:buClrTx/>
              <a:buSzTx/>
              <a:tabLst/>
              <a:defRPr/>
            </a:pPr>
            <a:r>
              <a:rPr kumimoji="0" lang="en-US" sz="2400" b="1" i="0" u="none" strike="noStrike" kern="0" cap="none" spc="0" normalizeH="0" baseline="0" noProof="0">
                <a:ln>
                  <a:noFill/>
                </a:ln>
                <a:solidFill>
                  <a:prstClr val="black"/>
                </a:solidFill>
                <a:effectLst/>
                <a:uLnTx/>
                <a:uFillTx/>
                <a:ea typeface="Open Sans" panose="020B0606030504020204" pitchFamily="34" charset="0"/>
                <a:cs typeface="Open Sans" panose="020B0606030504020204" pitchFamily="34" charset="0"/>
              </a:rPr>
              <a:t>What should Research Office do?</a:t>
            </a:r>
          </a:p>
        </p:txBody>
      </p:sp>
      <p:grpSp>
        <p:nvGrpSpPr>
          <p:cNvPr id="14" name="Group 13">
            <a:extLst>
              <a:ext uri="{FF2B5EF4-FFF2-40B4-BE49-F238E27FC236}">
                <a16:creationId xmlns:a16="http://schemas.microsoft.com/office/drawing/2014/main" id="{971387E1-D081-DC0D-F4E0-0D9CFA43020D}"/>
              </a:ext>
            </a:extLst>
          </p:cNvPr>
          <p:cNvGrpSpPr/>
          <p:nvPr/>
        </p:nvGrpSpPr>
        <p:grpSpPr>
          <a:xfrm>
            <a:off x="409685" y="4367779"/>
            <a:ext cx="11247124" cy="1939870"/>
            <a:chOff x="472438" y="4616086"/>
            <a:chExt cx="5512167" cy="2187322"/>
          </a:xfrm>
        </p:grpSpPr>
        <p:sp>
          <p:nvSpPr>
            <p:cNvPr id="15" name="Rectangle 14">
              <a:extLst>
                <a:ext uri="{FF2B5EF4-FFF2-40B4-BE49-F238E27FC236}">
                  <a16:creationId xmlns:a16="http://schemas.microsoft.com/office/drawing/2014/main" id="{B60CC60E-86AD-8E7A-7E01-C05CD2C0AC08}"/>
                </a:ext>
              </a:extLst>
            </p:cNvPr>
            <p:cNvSpPr/>
            <p:nvPr/>
          </p:nvSpPr>
          <p:spPr>
            <a:xfrm>
              <a:off x="472438" y="4616086"/>
              <a:ext cx="5512167" cy="2187322"/>
            </a:xfrm>
            <a:prstGeom prst="rect">
              <a:avLst/>
            </a:prstGeom>
            <a:solidFill>
              <a:schemeClr val="bg1"/>
            </a:solidFill>
            <a:ln w="19050" cap="sq" cmpd="sng" algn="ctr">
              <a:solidFill>
                <a:srgbClr val="009A44"/>
              </a:solidFill>
              <a:prstDash val="solid"/>
            </a:ln>
            <a:effectLst/>
          </p:spPr>
          <p:txBody>
            <a:bodyPr tIns="182880" bIns="91440" rtlCol="0" anchor="t"/>
            <a:lstStyle/>
            <a:p>
              <a:pPr marL="182880" marR="0" lvl="0" indent="-182880" defTabSz="914400" eaLnBrk="1" fontAlgn="auto" latinLnBrk="0" hangingPunct="1">
                <a:lnSpc>
                  <a:spcPct val="100000"/>
                </a:lnSpc>
                <a:spcBef>
                  <a:spcPts val="0"/>
                </a:spcBef>
                <a:spcAft>
                  <a:spcPts val="1200"/>
                </a:spcAft>
                <a:buClrTx/>
                <a:buSzTx/>
                <a:buFont typeface="Wingdings" panose="05000000000000000000" pitchFamily="2" charset="2"/>
                <a:buChar char="§"/>
                <a:tabLst/>
                <a:defRPr/>
              </a:pPr>
              <a:endParaRPr kumimoji="0" lang="en-US" sz="1200" b="0" i="0" u="none" strike="noStrike" kern="0" cap="none" spc="0" normalizeH="0" baseline="0" noProof="0">
                <a:ln>
                  <a:noFill/>
                </a:ln>
                <a:solidFill>
                  <a:prstClr val="black"/>
                </a:solidFill>
                <a:effectLst/>
                <a:uLnTx/>
                <a:uFillTx/>
                <a:ea typeface="Open Sans" panose="020B0606030504020204" pitchFamily="34" charset="0"/>
                <a:cs typeface="Open Sans" panose="020B0606030504020204" pitchFamily="34" charset="0"/>
              </a:endParaRPr>
            </a:p>
          </p:txBody>
        </p:sp>
        <p:sp>
          <p:nvSpPr>
            <p:cNvPr id="16" name="Rectangle 15">
              <a:extLst>
                <a:ext uri="{FF2B5EF4-FFF2-40B4-BE49-F238E27FC236}">
                  <a16:creationId xmlns:a16="http://schemas.microsoft.com/office/drawing/2014/main" id="{8F28B7CA-16A4-F2E5-9AD1-B00AB29149CC}"/>
                </a:ext>
              </a:extLst>
            </p:cNvPr>
            <p:cNvSpPr/>
            <p:nvPr/>
          </p:nvSpPr>
          <p:spPr>
            <a:xfrm>
              <a:off x="551690" y="4720355"/>
              <a:ext cx="5353661" cy="1980696"/>
            </a:xfrm>
            <a:prstGeom prst="rect">
              <a:avLst/>
            </a:prstGeom>
            <a:solidFill>
              <a:srgbClr val="63666A">
                <a:alpha val="10000"/>
              </a:srgbClr>
            </a:solidFill>
            <a:ln w="25400" cap="flat" cmpd="sng" algn="ctr">
              <a:noFill/>
              <a:prstDash val="solid"/>
            </a:ln>
            <a:effectLst/>
          </p:spPr>
          <p:txBody>
            <a:bodyPr lIns="91440" tIns="640080" rtlCol="0" anchor="t"/>
            <a:lstStyle/>
            <a:p>
              <a:pPr marL="0" marR="0" lvl="1" defTabSz="914400" eaLnBrk="1" fontAlgn="auto" latinLnBrk="0" hangingPunct="1">
                <a:lnSpc>
                  <a:spcPct val="100000"/>
                </a:lnSpc>
                <a:spcBef>
                  <a:spcPts val="0"/>
                </a:spcBef>
                <a:spcAft>
                  <a:spcPts val="1200"/>
                </a:spcAft>
                <a:buClrTx/>
                <a:buSzTx/>
                <a:tabLst/>
                <a:defRPr/>
              </a:pPr>
              <a:r>
                <a:rPr kumimoji="0" lang="en-US" sz="1600" b="0" i="0" u="none" strike="noStrike" kern="0" cap="none" spc="0" normalizeH="0" baseline="0" noProof="0">
                  <a:ln>
                    <a:noFill/>
                  </a:ln>
                  <a:solidFill>
                    <a:prstClr val="black"/>
                  </a:solidFill>
                  <a:effectLst/>
                  <a:uLnTx/>
                  <a:uFillTx/>
                  <a:ea typeface="Open Sans" panose="020B0606030504020204" pitchFamily="34" charset="0"/>
                  <a:cs typeface="Open Sans" panose="020B0606030504020204" pitchFamily="34" charset="0"/>
                </a:rPr>
                <a:t>Internal Audit can assess the internal controls, policies, and procedures within the affected process and offer recommendations for internal control and process improvements to mitigate the risks associated with the accounts payable process.</a:t>
              </a:r>
            </a:p>
          </p:txBody>
        </p:sp>
        <p:sp>
          <p:nvSpPr>
            <p:cNvPr id="17" name="Rectangle 16">
              <a:extLst>
                <a:ext uri="{FF2B5EF4-FFF2-40B4-BE49-F238E27FC236}">
                  <a16:creationId xmlns:a16="http://schemas.microsoft.com/office/drawing/2014/main" id="{5F18193F-23A4-2288-C3BA-C1C4241F0256}"/>
                </a:ext>
              </a:extLst>
            </p:cNvPr>
            <p:cNvSpPr/>
            <p:nvPr/>
          </p:nvSpPr>
          <p:spPr>
            <a:xfrm>
              <a:off x="551690" y="4720354"/>
              <a:ext cx="5353661" cy="487479"/>
            </a:xfrm>
            <a:prstGeom prst="rect">
              <a:avLst/>
            </a:prstGeom>
            <a:solidFill>
              <a:schemeClr val="bg1"/>
            </a:solidFill>
            <a:ln w="19050" cap="sq" cmpd="sng" algn="ctr">
              <a:solidFill>
                <a:schemeClr val="tx1"/>
              </a:solidFill>
              <a:prstDash val="solid"/>
            </a:ln>
            <a:effectLst/>
          </p:spPr>
          <p:txBody>
            <a:bodyPr tIns="91440" bIns="91440" rtlCol="0" anchor="ctr"/>
            <a:lstStyle/>
            <a:p>
              <a:pPr lvl="0" algn="ctr">
                <a:spcAft>
                  <a:spcPts val="1200"/>
                </a:spcAft>
                <a:defRPr/>
              </a:pPr>
              <a:r>
                <a:rPr lang="en-US" sz="2400" b="1" kern="0">
                  <a:solidFill>
                    <a:prstClr val="black"/>
                  </a:solidFill>
                  <a:ea typeface="Open Sans" panose="020B0606030504020204" pitchFamily="34" charset="0"/>
                  <a:cs typeface="Open Sans" panose="020B0606030504020204" pitchFamily="34" charset="0"/>
                </a:rPr>
                <a:t>How can Internal Audit Help?</a:t>
              </a:r>
            </a:p>
          </p:txBody>
        </p:sp>
      </p:grpSp>
    </p:spTree>
    <p:extLst>
      <p:ext uri="{BB962C8B-B14F-4D97-AF65-F5344CB8AC3E}">
        <p14:creationId xmlns:p14="http://schemas.microsoft.com/office/powerpoint/2010/main" val="409387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81F349-85C1-4639-B510-8D7BAADAE9CE}"/>
              </a:ext>
            </a:extLst>
          </p:cNvPr>
          <p:cNvSpPr/>
          <p:nvPr/>
        </p:nvSpPr>
        <p:spPr>
          <a:xfrm>
            <a:off x="0" y="2626659"/>
            <a:ext cx="6096000" cy="23935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24A03BFD-2489-052C-2723-5A8489B80578}"/>
              </a:ext>
            </a:extLst>
          </p:cNvPr>
          <p:cNvSpPr txBox="1">
            <a:spLocks/>
          </p:cNvSpPr>
          <p:nvPr/>
        </p:nvSpPr>
        <p:spPr>
          <a:xfrm>
            <a:off x="426350" y="2955073"/>
            <a:ext cx="5243299" cy="223440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a:solidFill>
                  <a:schemeClr val="tx1"/>
                </a:solidFill>
                <a:latin typeface="+mn-lt"/>
              </a:rPr>
              <a:t>Conflict: Payroll transactions continued to post to awards months after final reports were filed.</a:t>
            </a:r>
          </a:p>
          <a:p>
            <a:br>
              <a:rPr lang="en-US" sz="2400">
                <a:solidFill>
                  <a:schemeClr val="tx1"/>
                </a:solidFill>
                <a:latin typeface="+mn-lt"/>
              </a:rPr>
            </a:br>
            <a:r>
              <a:rPr lang="en-US" sz="2400" b="1">
                <a:solidFill>
                  <a:schemeClr val="tx1"/>
                </a:solidFill>
                <a:latin typeface="+mn-lt"/>
                <a:ea typeface="Open Sans" panose="020B0606030504020204" pitchFamily="34" charset="0"/>
                <a:cs typeface="Open Sans" panose="020B0606030504020204" pitchFamily="34" charset="0"/>
              </a:rPr>
              <a:t>How would you approach this?</a:t>
            </a:r>
            <a:endParaRPr lang="en-US" sz="2400">
              <a:latin typeface="+mn-lt"/>
            </a:endParaRPr>
          </a:p>
        </p:txBody>
      </p:sp>
      <p:sp>
        <p:nvSpPr>
          <p:cNvPr id="2" name="TextBox 1">
            <a:extLst>
              <a:ext uri="{FF2B5EF4-FFF2-40B4-BE49-F238E27FC236}">
                <a16:creationId xmlns:a16="http://schemas.microsoft.com/office/drawing/2014/main" id="{29A46FC6-4A0C-EB47-2F30-101A60007390}"/>
              </a:ext>
            </a:extLst>
          </p:cNvPr>
          <p:cNvSpPr txBox="1"/>
          <p:nvPr/>
        </p:nvSpPr>
        <p:spPr>
          <a:xfrm>
            <a:off x="6573444" y="3063732"/>
            <a:ext cx="4700018" cy="1200329"/>
          </a:xfrm>
          <a:prstGeom prst="rect">
            <a:avLst/>
          </a:prstGeom>
          <a:noFill/>
        </p:spPr>
        <p:txBody>
          <a:bodyPr wrap="square">
            <a:spAutoFit/>
          </a:bodyPr>
          <a:lstStyle/>
          <a:p>
            <a:r>
              <a:rPr lang="en-US">
                <a:solidFill>
                  <a:schemeClr val="bg1"/>
                </a:solidFill>
              </a:rPr>
              <a:t>You’ve assumed a leadership role at a new institution and have discovered that grant accounts from 2-3 years ago are still active and are still incurring payroll charges monthly. </a:t>
            </a:r>
          </a:p>
        </p:txBody>
      </p:sp>
    </p:spTree>
    <p:extLst>
      <p:ext uri="{BB962C8B-B14F-4D97-AF65-F5344CB8AC3E}">
        <p14:creationId xmlns:p14="http://schemas.microsoft.com/office/powerpoint/2010/main" val="2606948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B8F16E8-14AB-16C2-72AA-C1BD5B4AEBC7}"/>
              </a:ext>
            </a:extLst>
          </p:cNvPr>
          <p:cNvSpPr/>
          <p:nvPr/>
        </p:nvSpPr>
        <p:spPr>
          <a:xfrm>
            <a:off x="10493298" y="5876693"/>
            <a:ext cx="1503416" cy="8697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A77F63-99C5-870F-CDF4-0E4D2191983F}"/>
              </a:ext>
            </a:extLst>
          </p:cNvPr>
          <p:cNvSpPr txBox="1">
            <a:spLocks/>
          </p:cNvSpPr>
          <p:nvPr/>
        </p:nvSpPr>
        <p:spPr>
          <a:xfrm>
            <a:off x="393700" y="1063094"/>
            <a:ext cx="11188700" cy="4499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solidFill>
                  <a:schemeClr val="accent1"/>
                </a:solidFill>
              </a:rPr>
              <a:t>Expenditure Controls</a:t>
            </a:r>
          </a:p>
        </p:txBody>
      </p:sp>
      <p:grpSp>
        <p:nvGrpSpPr>
          <p:cNvPr id="3" name="Group 2">
            <a:extLst>
              <a:ext uri="{FF2B5EF4-FFF2-40B4-BE49-F238E27FC236}">
                <a16:creationId xmlns:a16="http://schemas.microsoft.com/office/drawing/2014/main" id="{214E910A-53CF-0465-089D-AF0FF8957672}"/>
              </a:ext>
            </a:extLst>
          </p:cNvPr>
          <p:cNvGrpSpPr/>
          <p:nvPr/>
        </p:nvGrpSpPr>
        <p:grpSpPr>
          <a:xfrm>
            <a:off x="409686" y="1647038"/>
            <a:ext cx="5512167" cy="1418233"/>
            <a:chOff x="472440" y="1883534"/>
            <a:chExt cx="5512167" cy="1529888"/>
          </a:xfrm>
        </p:grpSpPr>
        <p:sp>
          <p:nvSpPr>
            <p:cNvPr id="4" name="Rectangle 3">
              <a:extLst>
                <a:ext uri="{FF2B5EF4-FFF2-40B4-BE49-F238E27FC236}">
                  <a16:creationId xmlns:a16="http://schemas.microsoft.com/office/drawing/2014/main" id="{AFE30A8F-4BC8-FABB-75D3-9054EEA346F4}"/>
                </a:ext>
              </a:extLst>
            </p:cNvPr>
            <p:cNvSpPr/>
            <p:nvPr/>
          </p:nvSpPr>
          <p:spPr>
            <a:xfrm>
              <a:off x="472440" y="1883534"/>
              <a:ext cx="5512167" cy="1529888"/>
            </a:xfrm>
            <a:prstGeom prst="rect">
              <a:avLst/>
            </a:prstGeom>
            <a:solidFill>
              <a:schemeClr val="bg1"/>
            </a:solidFill>
            <a:ln w="19050" cap="sq" cmpd="sng" algn="ctr">
              <a:solidFill>
                <a:srgbClr val="FF0000"/>
              </a:solidFill>
              <a:prstDash val="solid"/>
            </a:ln>
            <a:effectLst/>
          </p:spPr>
          <p:txBody>
            <a:bodyPr tIns="182880" bIns="91440" rtlCol="0" anchor="t"/>
            <a:lstStyle/>
            <a:p>
              <a:pPr marL="182880" marR="0" lvl="0" indent="-182880" defTabSz="914400" eaLnBrk="1" fontAlgn="auto" latinLnBrk="0" hangingPunct="1">
                <a:lnSpc>
                  <a:spcPct val="100000"/>
                </a:lnSpc>
                <a:spcBef>
                  <a:spcPts val="0"/>
                </a:spcBef>
                <a:spcAft>
                  <a:spcPts val="1200"/>
                </a:spcAft>
                <a:buClrTx/>
                <a:buSzTx/>
                <a:buFont typeface="Wingdings" panose="05000000000000000000" pitchFamily="2" charset="2"/>
                <a:buChar char="§"/>
                <a:tabLst/>
                <a:defRPr/>
              </a:pPr>
              <a:endParaRPr kumimoji="0" lang="en-US" sz="1200" b="0" i="0" u="none" strike="noStrike" kern="0" cap="none" spc="0" normalizeH="0" baseline="0" noProof="0">
                <a:ln>
                  <a:noFill/>
                </a:ln>
                <a:solidFill>
                  <a:prstClr val="black"/>
                </a:solidFill>
                <a:effectLst/>
                <a:uLnTx/>
                <a:uFillTx/>
                <a:ea typeface="Open Sans" panose="020B0606030504020204" pitchFamily="34" charset="0"/>
                <a:cs typeface="Open Sans" panose="020B0606030504020204" pitchFamily="34" charset="0"/>
              </a:endParaRPr>
            </a:p>
          </p:txBody>
        </p:sp>
        <p:sp>
          <p:nvSpPr>
            <p:cNvPr id="5" name="Freeform 38">
              <a:extLst>
                <a:ext uri="{FF2B5EF4-FFF2-40B4-BE49-F238E27FC236}">
                  <a16:creationId xmlns:a16="http://schemas.microsoft.com/office/drawing/2014/main" id="{1A0A732A-B29D-C6AD-0220-EBD2FFD10D86}"/>
                </a:ext>
              </a:extLst>
            </p:cNvPr>
            <p:cNvSpPr>
              <a:spLocks/>
            </p:cNvSpPr>
            <p:nvPr/>
          </p:nvSpPr>
          <p:spPr bwMode="auto">
            <a:xfrm>
              <a:off x="2458254" y="2700617"/>
              <a:ext cx="903512" cy="374761"/>
            </a:xfrm>
            <a:custGeom>
              <a:avLst/>
              <a:gdLst>
                <a:gd name="T0" fmla="*/ 5 w 213"/>
                <a:gd name="T1" fmla="*/ 0 h 197"/>
                <a:gd name="T2" fmla="*/ 73 w 213"/>
                <a:gd name="T3" fmla="*/ 0 h 197"/>
                <a:gd name="T4" fmla="*/ 107 w 213"/>
                <a:gd name="T5" fmla="*/ 61 h 197"/>
                <a:gd name="T6" fmla="*/ 141 w 213"/>
                <a:gd name="T7" fmla="*/ 0 h 197"/>
                <a:gd name="T8" fmla="*/ 207 w 213"/>
                <a:gd name="T9" fmla="*/ 0 h 197"/>
                <a:gd name="T10" fmla="*/ 146 w 213"/>
                <a:gd name="T11" fmla="*/ 95 h 197"/>
                <a:gd name="T12" fmla="*/ 213 w 213"/>
                <a:gd name="T13" fmla="*/ 197 h 197"/>
                <a:gd name="T14" fmla="*/ 145 w 213"/>
                <a:gd name="T15" fmla="*/ 197 h 197"/>
                <a:gd name="T16" fmla="*/ 105 w 213"/>
                <a:gd name="T17" fmla="*/ 132 h 197"/>
                <a:gd name="T18" fmla="*/ 66 w 213"/>
                <a:gd name="T19" fmla="*/ 197 h 197"/>
                <a:gd name="T20" fmla="*/ 0 w 213"/>
                <a:gd name="T21" fmla="*/ 197 h 197"/>
                <a:gd name="T22" fmla="*/ 66 w 213"/>
                <a:gd name="T23" fmla="*/ 93 h 197"/>
                <a:gd name="T24" fmla="*/ 5 w 213"/>
                <a:gd name="T2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197">
                  <a:moveTo>
                    <a:pt x="5" y="0"/>
                  </a:moveTo>
                  <a:lnTo>
                    <a:pt x="73" y="0"/>
                  </a:lnTo>
                  <a:lnTo>
                    <a:pt x="107" y="61"/>
                  </a:lnTo>
                  <a:lnTo>
                    <a:pt x="141" y="0"/>
                  </a:lnTo>
                  <a:lnTo>
                    <a:pt x="207" y="0"/>
                  </a:lnTo>
                  <a:lnTo>
                    <a:pt x="146" y="95"/>
                  </a:lnTo>
                  <a:lnTo>
                    <a:pt x="213" y="197"/>
                  </a:lnTo>
                  <a:lnTo>
                    <a:pt x="145" y="197"/>
                  </a:lnTo>
                  <a:lnTo>
                    <a:pt x="105" y="132"/>
                  </a:lnTo>
                  <a:lnTo>
                    <a:pt x="66" y="197"/>
                  </a:lnTo>
                  <a:lnTo>
                    <a:pt x="0" y="197"/>
                  </a:lnTo>
                  <a:lnTo>
                    <a:pt x="66" y="93"/>
                  </a:lnTo>
                  <a:lnTo>
                    <a:pt x="5" y="0"/>
                  </a:lnTo>
                  <a:close/>
                </a:path>
              </a:pathLst>
            </a:custGeom>
            <a:solidFill>
              <a:srgbClr val="FF0000">
                <a:alpha val="5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Rectangle 5">
              <a:extLst>
                <a:ext uri="{FF2B5EF4-FFF2-40B4-BE49-F238E27FC236}">
                  <a16:creationId xmlns:a16="http://schemas.microsoft.com/office/drawing/2014/main" id="{4106E290-10D6-AE39-B659-80BCB6CD43CC}"/>
                </a:ext>
              </a:extLst>
            </p:cNvPr>
            <p:cNvSpPr/>
            <p:nvPr/>
          </p:nvSpPr>
          <p:spPr>
            <a:xfrm>
              <a:off x="634148" y="1987800"/>
              <a:ext cx="5188750" cy="1314817"/>
            </a:xfrm>
            <a:prstGeom prst="rect">
              <a:avLst/>
            </a:prstGeom>
            <a:solidFill>
              <a:srgbClr val="63666A">
                <a:alpha val="10000"/>
              </a:srgbClr>
            </a:solidFill>
            <a:ln w="25400" cap="flat" cmpd="sng" algn="ctr">
              <a:noFill/>
              <a:prstDash val="solid"/>
            </a:ln>
            <a:effectLst/>
          </p:spPr>
          <p:txBody>
            <a:bodyPr lIns="91440" tIns="640080" rtlCol="0" anchor="t"/>
            <a:lstStyle/>
            <a:p>
              <a:pPr marL="285750" marR="0" lvl="1" indent="-285750" defTabSz="9144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ea typeface="Open Sans" panose="020B0606030504020204" pitchFamily="34" charset="0"/>
                  <a:cs typeface="Open Sans" panose="020B0606030504020204" pitchFamily="34" charset="0"/>
                </a:rPr>
                <a:t>Assign it to your team members to address but at a low priority</a:t>
              </a:r>
            </a:p>
          </p:txBody>
        </p:sp>
      </p:grpSp>
      <p:grpSp>
        <p:nvGrpSpPr>
          <p:cNvPr id="8" name="Group 7">
            <a:extLst>
              <a:ext uri="{FF2B5EF4-FFF2-40B4-BE49-F238E27FC236}">
                <a16:creationId xmlns:a16="http://schemas.microsoft.com/office/drawing/2014/main" id="{D54E5DA5-B88F-303D-7F5D-8F26A6F8D4B2}"/>
              </a:ext>
            </a:extLst>
          </p:cNvPr>
          <p:cNvGrpSpPr/>
          <p:nvPr/>
        </p:nvGrpSpPr>
        <p:grpSpPr>
          <a:xfrm>
            <a:off x="6144641" y="1647038"/>
            <a:ext cx="5512167" cy="4785401"/>
            <a:chOff x="6207395" y="1883534"/>
            <a:chExt cx="5512167" cy="4415492"/>
          </a:xfrm>
        </p:grpSpPr>
        <p:sp>
          <p:nvSpPr>
            <p:cNvPr id="9" name="Rectangle 8">
              <a:extLst>
                <a:ext uri="{FF2B5EF4-FFF2-40B4-BE49-F238E27FC236}">
                  <a16:creationId xmlns:a16="http://schemas.microsoft.com/office/drawing/2014/main" id="{BC5581BD-036A-5C85-205E-49841E7EC6AB}"/>
                </a:ext>
              </a:extLst>
            </p:cNvPr>
            <p:cNvSpPr/>
            <p:nvPr/>
          </p:nvSpPr>
          <p:spPr>
            <a:xfrm>
              <a:off x="6207395" y="1883534"/>
              <a:ext cx="5512167" cy="4415492"/>
            </a:xfrm>
            <a:prstGeom prst="rect">
              <a:avLst/>
            </a:prstGeom>
            <a:solidFill>
              <a:schemeClr val="bg1"/>
            </a:solidFill>
            <a:ln w="19050" cap="sq" cmpd="sng" algn="ctr">
              <a:solidFill>
                <a:srgbClr val="86BC25"/>
              </a:solidFill>
              <a:prstDash val="solid"/>
            </a:ln>
            <a:effectLst/>
          </p:spPr>
          <p:txBody>
            <a:bodyPr tIns="182880" bIns="91440" rtlCol="0" anchor="t"/>
            <a:lstStyle/>
            <a:p>
              <a:pPr marL="182880" marR="0" lvl="0" indent="-182880" defTabSz="914400" eaLnBrk="1" fontAlgn="auto" latinLnBrk="0" hangingPunct="1">
                <a:lnSpc>
                  <a:spcPct val="100000"/>
                </a:lnSpc>
                <a:spcBef>
                  <a:spcPts val="0"/>
                </a:spcBef>
                <a:spcAft>
                  <a:spcPts val="1200"/>
                </a:spcAft>
                <a:buClrTx/>
                <a:buSzTx/>
                <a:buFont typeface="Wingdings" panose="05000000000000000000" pitchFamily="2" charset="2"/>
                <a:buChar char="§"/>
                <a:tabLst/>
                <a:defRPr/>
              </a:pPr>
              <a:endParaRPr kumimoji="0" lang="en-US" sz="1200" b="0" i="0" u="none" strike="noStrike" kern="0" cap="none" spc="0" normalizeH="0" baseline="0" noProof="0">
                <a:ln>
                  <a:noFill/>
                </a:ln>
                <a:solidFill>
                  <a:prstClr val="black"/>
                </a:solidFill>
                <a:effectLst/>
                <a:uLnTx/>
                <a:uFillTx/>
                <a:ea typeface="Open Sans" panose="020B0606030504020204" pitchFamily="34" charset="0"/>
                <a:cs typeface="Open Sans" panose="020B0606030504020204" pitchFamily="34" charset="0"/>
              </a:endParaRPr>
            </a:p>
          </p:txBody>
        </p:sp>
        <p:sp>
          <p:nvSpPr>
            <p:cNvPr id="10" name="Freeform 27">
              <a:extLst>
                <a:ext uri="{FF2B5EF4-FFF2-40B4-BE49-F238E27FC236}">
                  <a16:creationId xmlns:a16="http://schemas.microsoft.com/office/drawing/2014/main" id="{11E12485-1169-EE92-6C85-2F9CB046626C}"/>
                </a:ext>
              </a:extLst>
            </p:cNvPr>
            <p:cNvSpPr>
              <a:spLocks/>
            </p:cNvSpPr>
            <p:nvPr/>
          </p:nvSpPr>
          <p:spPr bwMode="auto">
            <a:xfrm>
              <a:off x="7550129" y="3154877"/>
              <a:ext cx="2826698" cy="2615184"/>
            </a:xfrm>
            <a:custGeom>
              <a:avLst/>
              <a:gdLst>
                <a:gd name="T0" fmla="*/ 50 w 130"/>
                <a:gd name="T1" fmla="*/ 119 h 120"/>
                <a:gd name="T2" fmla="*/ 0 w 130"/>
                <a:gd name="T3" fmla="*/ 70 h 120"/>
                <a:gd name="T4" fmla="*/ 0 w 130"/>
                <a:gd name="T5" fmla="*/ 69 h 120"/>
                <a:gd name="T6" fmla="*/ 0 w 130"/>
                <a:gd name="T7" fmla="*/ 69 h 120"/>
                <a:gd name="T8" fmla="*/ 0 w 130"/>
                <a:gd name="T9" fmla="*/ 68 h 120"/>
                <a:gd name="T10" fmla="*/ 0 w 130"/>
                <a:gd name="T11" fmla="*/ 68 h 120"/>
                <a:gd name="T12" fmla="*/ 23 w 130"/>
                <a:gd name="T13" fmla="*/ 46 h 120"/>
                <a:gd name="T14" fmla="*/ 24 w 130"/>
                <a:gd name="T15" fmla="*/ 45 h 120"/>
                <a:gd name="T16" fmla="*/ 24 w 130"/>
                <a:gd name="T17" fmla="*/ 45 h 120"/>
                <a:gd name="T18" fmla="*/ 25 w 130"/>
                <a:gd name="T19" fmla="*/ 46 h 120"/>
                <a:gd name="T20" fmla="*/ 25 w 130"/>
                <a:gd name="T21" fmla="*/ 46 h 120"/>
                <a:gd name="T22" fmla="*/ 50 w 130"/>
                <a:gd name="T23" fmla="*/ 73 h 120"/>
                <a:gd name="T24" fmla="*/ 93 w 130"/>
                <a:gd name="T25" fmla="*/ 1 h 120"/>
                <a:gd name="T26" fmla="*/ 95 w 130"/>
                <a:gd name="T27" fmla="*/ 0 h 120"/>
                <a:gd name="T28" fmla="*/ 95 w 130"/>
                <a:gd name="T29" fmla="*/ 0 h 120"/>
                <a:gd name="T30" fmla="*/ 129 w 130"/>
                <a:gd name="T31" fmla="*/ 0 h 120"/>
                <a:gd name="T32" fmla="*/ 130 w 130"/>
                <a:gd name="T33" fmla="*/ 1 h 120"/>
                <a:gd name="T34" fmla="*/ 130 w 130"/>
                <a:gd name="T35" fmla="*/ 1 h 120"/>
                <a:gd name="T36" fmla="*/ 130 w 130"/>
                <a:gd name="T37" fmla="*/ 3 h 120"/>
                <a:gd name="T38" fmla="*/ 130 w 130"/>
                <a:gd name="T39" fmla="*/ 3 h 120"/>
                <a:gd name="T40" fmla="*/ 52 w 130"/>
                <a:gd name="T41" fmla="*/ 119 h 120"/>
                <a:gd name="T42" fmla="*/ 51 w 130"/>
                <a:gd name="T43" fmla="*/ 120 h 120"/>
                <a:gd name="T44" fmla="*/ 51 w 130"/>
                <a:gd name="T45" fmla="*/ 120 h 120"/>
                <a:gd name="T46" fmla="*/ 51 w 130"/>
                <a:gd name="T47" fmla="*/ 120 h 120"/>
                <a:gd name="T48" fmla="*/ 51 w 130"/>
                <a:gd name="T49" fmla="*/ 120 h 120"/>
                <a:gd name="T50" fmla="*/ 50 w 130"/>
                <a:gd name="T51" fmla="*/ 11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120">
                  <a:moveTo>
                    <a:pt x="50" y="119"/>
                  </a:moveTo>
                  <a:cubicBezTo>
                    <a:pt x="0" y="70"/>
                    <a:pt x="0" y="70"/>
                    <a:pt x="0" y="70"/>
                  </a:cubicBezTo>
                  <a:cubicBezTo>
                    <a:pt x="0" y="70"/>
                    <a:pt x="0" y="70"/>
                    <a:pt x="0" y="69"/>
                  </a:cubicBezTo>
                  <a:cubicBezTo>
                    <a:pt x="0" y="69"/>
                    <a:pt x="0" y="69"/>
                    <a:pt x="0" y="69"/>
                  </a:cubicBezTo>
                  <a:cubicBezTo>
                    <a:pt x="0" y="69"/>
                    <a:pt x="0" y="68"/>
                    <a:pt x="0" y="68"/>
                  </a:cubicBezTo>
                  <a:cubicBezTo>
                    <a:pt x="0" y="68"/>
                    <a:pt x="0" y="68"/>
                    <a:pt x="0" y="68"/>
                  </a:cubicBezTo>
                  <a:cubicBezTo>
                    <a:pt x="23" y="46"/>
                    <a:pt x="23" y="46"/>
                    <a:pt x="23" y="46"/>
                  </a:cubicBezTo>
                  <a:cubicBezTo>
                    <a:pt x="23" y="45"/>
                    <a:pt x="23" y="45"/>
                    <a:pt x="24" y="45"/>
                  </a:cubicBezTo>
                  <a:cubicBezTo>
                    <a:pt x="24" y="45"/>
                    <a:pt x="24" y="45"/>
                    <a:pt x="24" y="45"/>
                  </a:cubicBezTo>
                  <a:cubicBezTo>
                    <a:pt x="24" y="45"/>
                    <a:pt x="25" y="45"/>
                    <a:pt x="25" y="46"/>
                  </a:cubicBezTo>
                  <a:cubicBezTo>
                    <a:pt x="25" y="46"/>
                    <a:pt x="25" y="46"/>
                    <a:pt x="25" y="46"/>
                  </a:cubicBezTo>
                  <a:cubicBezTo>
                    <a:pt x="50" y="73"/>
                    <a:pt x="50" y="73"/>
                    <a:pt x="50" y="73"/>
                  </a:cubicBezTo>
                  <a:cubicBezTo>
                    <a:pt x="93" y="1"/>
                    <a:pt x="93" y="1"/>
                    <a:pt x="93" y="1"/>
                  </a:cubicBezTo>
                  <a:cubicBezTo>
                    <a:pt x="94" y="0"/>
                    <a:pt x="94" y="0"/>
                    <a:pt x="95" y="0"/>
                  </a:cubicBezTo>
                  <a:cubicBezTo>
                    <a:pt x="95" y="0"/>
                    <a:pt x="95" y="0"/>
                    <a:pt x="95" y="0"/>
                  </a:cubicBezTo>
                  <a:cubicBezTo>
                    <a:pt x="129" y="0"/>
                    <a:pt x="129" y="0"/>
                    <a:pt x="129" y="0"/>
                  </a:cubicBezTo>
                  <a:cubicBezTo>
                    <a:pt x="129" y="0"/>
                    <a:pt x="130" y="0"/>
                    <a:pt x="130" y="1"/>
                  </a:cubicBezTo>
                  <a:cubicBezTo>
                    <a:pt x="130" y="1"/>
                    <a:pt x="130" y="1"/>
                    <a:pt x="130" y="1"/>
                  </a:cubicBezTo>
                  <a:cubicBezTo>
                    <a:pt x="130" y="1"/>
                    <a:pt x="130" y="2"/>
                    <a:pt x="130" y="3"/>
                  </a:cubicBezTo>
                  <a:cubicBezTo>
                    <a:pt x="130" y="3"/>
                    <a:pt x="130" y="3"/>
                    <a:pt x="130" y="3"/>
                  </a:cubicBezTo>
                  <a:cubicBezTo>
                    <a:pt x="52" y="119"/>
                    <a:pt x="52" y="119"/>
                    <a:pt x="52" y="119"/>
                  </a:cubicBezTo>
                  <a:cubicBezTo>
                    <a:pt x="52" y="119"/>
                    <a:pt x="52" y="120"/>
                    <a:pt x="51" y="120"/>
                  </a:cubicBezTo>
                  <a:cubicBezTo>
                    <a:pt x="51" y="120"/>
                    <a:pt x="51" y="120"/>
                    <a:pt x="51" y="120"/>
                  </a:cubicBezTo>
                  <a:cubicBezTo>
                    <a:pt x="51" y="120"/>
                    <a:pt x="51" y="120"/>
                    <a:pt x="51" y="120"/>
                  </a:cubicBezTo>
                  <a:cubicBezTo>
                    <a:pt x="51" y="120"/>
                    <a:pt x="51" y="120"/>
                    <a:pt x="51" y="120"/>
                  </a:cubicBezTo>
                  <a:cubicBezTo>
                    <a:pt x="50" y="120"/>
                    <a:pt x="50" y="120"/>
                    <a:pt x="50" y="119"/>
                  </a:cubicBezTo>
                  <a:close/>
                </a:path>
              </a:pathLst>
            </a:custGeom>
            <a:solidFill>
              <a:srgbClr val="86BC25">
                <a:alpha val="1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BC80F5EA-8B0E-9CBA-8689-B3B043D548C6}"/>
                </a:ext>
              </a:extLst>
            </p:cNvPr>
            <p:cNvSpPr/>
            <p:nvPr/>
          </p:nvSpPr>
          <p:spPr>
            <a:xfrm>
              <a:off x="6369104" y="1987801"/>
              <a:ext cx="5188750" cy="4200600"/>
            </a:xfrm>
            <a:prstGeom prst="rect">
              <a:avLst/>
            </a:prstGeom>
            <a:solidFill>
              <a:srgbClr val="63666A">
                <a:alpha val="10000"/>
              </a:srgbClr>
            </a:solidFill>
            <a:ln w="25400" cap="flat" cmpd="sng" algn="ctr">
              <a:noFill/>
              <a:prstDash val="solid"/>
            </a:ln>
            <a:effectLst/>
          </p:spPr>
          <p:txBody>
            <a:bodyPr lIns="91440" tIns="640080" rIns="91440" bIns="45720" rtlCol="0" anchor="t"/>
            <a:lstStyle/>
            <a:p>
              <a:pPr marL="285750" marR="0" lvl="1" indent="-285750"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400" b="0" i="0" u="none" strike="noStrike" kern="0" cap="none" spc="0" normalizeH="0" baseline="0" noProof="0">
                  <a:ln>
                    <a:noFill/>
                  </a:ln>
                  <a:solidFill>
                    <a:prstClr val="black"/>
                  </a:solidFill>
                  <a:effectLst/>
                  <a:uLnTx/>
                  <a:uFillTx/>
                  <a:ea typeface="Open Sans" panose="020B0606030504020204" pitchFamily="34" charset="0"/>
                  <a:cs typeface="Open Sans" panose="020B0606030504020204" pitchFamily="34" charset="0"/>
                </a:rPr>
                <a:t>Identify scope of accounts with these issues</a:t>
              </a:r>
            </a:p>
            <a:p>
              <a:pPr marL="285750" marR="0" lvl="1" indent="-285750"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400" b="0" i="0" u="none" strike="noStrike" kern="0" cap="none" spc="0" normalizeH="0" baseline="0" noProof="0">
                  <a:ln>
                    <a:noFill/>
                  </a:ln>
                  <a:solidFill>
                    <a:prstClr val="black"/>
                  </a:solidFill>
                  <a:effectLst/>
                  <a:uLnTx/>
                  <a:uFillTx/>
                  <a:ea typeface="Open Sans" panose="020B0606030504020204" pitchFamily="34" charset="0"/>
                  <a:cs typeface="Open Sans" panose="020B0606030504020204" pitchFamily="34" charset="0"/>
                </a:rPr>
                <a:t>Confirm sponsors have not been inadvertently billed for these expenditures</a:t>
              </a:r>
            </a:p>
            <a:p>
              <a:pPr marL="285750" marR="0" lvl="1" indent="-285750"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400" b="0" i="0" u="none" strike="noStrike" kern="0" cap="none" spc="0" normalizeH="0" baseline="0" noProof="0">
                  <a:ln>
                    <a:noFill/>
                  </a:ln>
                  <a:solidFill>
                    <a:prstClr val="black"/>
                  </a:solidFill>
                  <a:effectLst/>
                  <a:uLnTx/>
                  <a:uFillTx/>
                  <a:ea typeface="Open Sans" panose="020B0606030504020204" pitchFamily="34" charset="0"/>
                  <a:cs typeface="Open Sans" panose="020B0606030504020204" pitchFamily="34" charset="0"/>
                </a:rPr>
                <a:t>Develop remediation plan to address old accounts</a:t>
              </a:r>
            </a:p>
            <a:p>
              <a:pPr marL="285750" marR="0" lvl="1" indent="-285750"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400" b="0" i="0" u="none" strike="noStrike" kern="0" cap="none" spc="0" normalizeH="0" baseline="0" noProof="0">
                  <a:ln>
                    <a:noFill/>
                  </a:ln>
                  <a:solidFill>
                    <a:prstClr val="black"/>
                  </a:solidFill>
                  <a:effectLst/>
                  <a:uLnTx/>
                  <a:uFillTx/>
                  <a:ea typeface="Open Sans" panose="020B0606030504020204" pitchFamily="34" charset="0"/>
                  <a:cs typeface="Open Sans" panose="020B0606030504020204" pitchFamily="34" charset="0"/>
                </a:rPr>
                <a:t>Develop process to close accounts when the final reports are submitted, and payment is received</a:t>
              </a:r>
            </a:p>
            <a:p>
              <a:pPr marL="285750" marR="0" lvl="1" indent="-285750"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400" b="0" i="0" u="none" strike="noStrike" kern="0" cap="none" spc="0" normalizeH="0" baseline="0" noProof="0">
                  <a:ln>
                    <a:noFill/>
                  </a:ln>
                  <a:solidFill>
                    <a:prstClr val="black"/>
                  </a:solidFill>
                  <a:effectLst/>
                  <a:uLnTx/>
                  <a:uFillTx/>
                  <a:ea typeface="Open Sans" panose="020B0606030504020204" pitchFamily="34" charset="0"/>
                  <a:cs typeface="Open Sans" panose="020B0606030504020204" pitchFamily="34" charset="0"/>
                </a:rPr>
                <a:t>Work with IT to develop controls around these expenditures</a:t>
              </a:r>
            </a:p>
            <a:p>
              <a:pPr marL="285750" marR="0" lvl="1" indent="-285750"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400" b="0" i="0" u="none" strike="noStrike" kern="0" cap="none" spc="0" normalizeH="0" baseline="0" noProof="0">
                  <a:ln>
                    <a:noFill/>
                  </a:ln>
                  <a:solidFill>
                    <a:prstClr val="black"/>
                  </a:solidFill>
                  <a:effectLst/>
                  <a:uLnTx/>
                  <a:uFillTx/>
                  <a:ea typeface="Open Sans" panose="020B0606030504020204" pitchFamily="34" charset="0"/>
                  <a:cs typeface="Open Sans" panose="020B0606030504020204" pitchFamily="34" charset="0"/>
                </a:rPr>
                <a:t>Design regular monitoring tools to verify accounts are being closed timely and unallowable expenses are removed from grants</a:t>
              </a:r>
            </a:p>
          </p:txBody>
        </p:sp>
      </p:grpSp>
      <p:sp>
        <p:nvSpPr>
          <p:cNvPr id="13" name="Rectangle 12">
            <a:extLst>
              <a:ext uri="{FF2B5EF4-FFF2-40B4-BE49-F238E27FC236}">
                <a16:creationId xmlns:a16="http://schemas.microsoft.com/office/drawing/2014/main" id="{E0C0814B-3A62-C785-1667-701612F0B80F}"/>
              </a:ext>
            </a:extLst>
          </p:cNvPr>
          <p:cNvSpPr/>
          <p:nvPr/>
        </p:nvSpPr>
        <p:spPr>
          <a:xfrm>
            <a:off x="571393" y="1729004"/>
            <a:ext cx="10923705" cy="487478"/>
          </a:xfrm>
          <a:prstGeom prst="rect">
            <a:avLst/>
          </a:prstGeom>
          <a:solidFill>
            <a:schemeClr val="bg1"/>
          </a:solidFill>
          <a:ln w="19050" cap="sq" cmpd="sng" algn="ctr">
            <a:solidFill>
              <a:schemeClr val="tx1"/>
            </a:solidFill>
            <a:prstDash val="solid"/>
          </a:ln>
          <a:effectLst/>
        </p:spPr>
        <p:txBody>
          <a:bodyPr tIns="91440" bIns="91440" rtlCol="0" anchor="ctr"/>
          <a:lstStyle/>
          <a:p>
            <a:pPr marR="0" lvl="0" algn="ctr" defTabSz="914400" eaLnBrk="1" fontAlgn="auto" latinLnBrk="0" hangingPunct="1">
              <a:lnSpc>
                <a:spcPct val="100000"/>
              </a:lnSpc>
              <a:spcBef>
                <a:spcPts val="0"/>
              </a:spcBef>
              <a:spcAft>
                <a:spcPts val="1200"/>
              </a:spcAft>
              <a:buClrTx/>
              <a:buSzTx/>
              <a:tabLst/>
              <a:defRPr/>
            </a:pPr>
            <a:r>
              <a:rPr kumimoji="0" lang="en-US" sz="2400" b="1" i="0" u="none" strike="noStrike" kern="0" cap="none" spc="0" normalizeH="0" baseline="0" noProof="0">
                <a:ln>
                  <a:noFill/>
                </a:ln>
                <a:solidFill>
                  <a:prstClr val="black"/>
                </a:solidFill>
                <a:effectLst/>
                <a:uLnTx/>
                <a:uFillTx/>
                <a:ea typeface="Open Sans" panose="020B0606030504020204" pitchFamily="34" charset="0"/>
                <a:cs typeface="Open Sans" panose="020B0606030504020204" pitchFamily="34" charset="0"/>
              </a:rPr>
              <a:t>What should Research Office do?</a:t>
            </a:r>
          </a:p>
        </p:txBody>
      </p:sp>
      <p:grpSp>
        <p:nvGrpSpPr>
          <p:cNvPr id="14" name="Group 13">
            <a:extLst>
              <a:ext uri="{FF2B5EF4-FFF2-40B4-BE49-F238E27FC236}">
                <a16:creationId xmlns:a16="http://schemas.microsoft.com/office/drawing/2014/main" id="{971387E1-D081-DC0D-F4E0-0D9CFA43020D}"/>
              </a:ext>
            </a:extLst>
          </p:cNvPr>
          <p:cNvGrpSpPr/>
          <p:nvPr/>
        </p:nvGrpSpPr>
        <p:grpSpPr>
          <a:xfrm>
            <a:off x="409684" y="3199292"/>
            <a:ext cx="5512167" cy="3233148"/>
            <a:chOff x="472438" y="4616086"/>
            <a:chExt cx="5512167" cy="2187322"/>
          </a:xfrm>
        </p:grpSpPr>
        <p:sp>
          <p:nvSpPr>
            <p:cNvPr id="15" name="Rectangle 14">
              <a:extLst>
                <a:ext uri="{FF2B5EF4-FFF2-40B4-BE49-F238E27FC236}">
                  <a16:creationId xmlns:a16="http://schemas.microsoft.com/office/drawing/2014/main" id="{B60CC60E-86AD-8E7A-7E01-C05CD2C0AC08}"/>
                </a:ext>
              </a:extLst>
            </p:cNvPr>
            <p:cNvSpPr/>
            <p:nvPr/>
          </p:nvSpPr>
          <p:spPr>
            <a:xfrm>
              <a:off x="472438" y="4616086"/>
              <a:ext cx="5512167" cy="2187322"/>
            </a:xfrm>
            <a:prstGeom prst="rect">
              <a:avLst/>
            </a:prstGeom>
            <a:solidFill>
              <a:schemeClr val="bg1"/>
            </a:solidFill>
            <a:ln w="19050" cap="sq" cmpd="sng" algn="ctr">
              <a:solidFill>
                <a:srgbClr val="009A44"/>
              </a:solidFill>
              <a:prstDash val="solid"/>
            </a:ln>
            <a:effectLst/>
          </p:spPr>
          <p:txBody>
            <a:bodyPr tIns="182880" bIns="91440" rtlCol="0" anchor="t"/>
            <a:lstStyle/>
            <a:p>
              <a:pPr marL="182880" marR="0" lvl="0" indent="-182880" defTabSz="914400" eaLnBrk="1" fontAlgn="auto" latinLnBrk="0" hangingPunct="1">
                <a:lnSpc>
                  <a:spcPct val="100000"/>
                </a:lnSpc>
                <a:spcBef>
                  <a:spcPts val="0"/>
                </a:spcBef>
                <a:spcAft>
                  <a:spcPts val="1200"/>
                </a:spcAft>
                <a:buClrTx/>
                <a:buSzTx/>
                <a:buFont typeface="Wingdings" panose="05000000000000000000" pitchFamily="2" charset="2"/>
                <a:buChar char="§"/>
                <a:tabLst/>
                <a:defRPr/>
              </a:pPr>
              <a:endParaRPr kumimoji="0" lang="en-US" sz="1200" b="0" i="0" u="none" strike="noStrike" kern="0" cap="none" spc="0" normalizeH="0" baseline="0" noProof="0">
                <a:ln>
                  <a:noFill/>
                </a:ln>
                <a:solidFill>
                  <a:prstClr val="black"/>
                </a:solidFill>
                <a:effectLst/>
                <a:uLnTx/>
                <a:uFillTx/>
                <a:ea typeface="Open Sans" panose="020B0606030504020204" pitchFamily="34" charset="0"/>
                <a:cs typeface="Open Sans" panose="020B0606030504020204" pitchFamily="34" charset="0"/>
              </a:endParaRPr>
            </a:p>
          </p:txBody>
        </p:sp>
        <p:sp>
          <p:nvSpPr>
            <p:cNvPr id="16" name="Rectangle 15">
              <a:extLst>
                <a:ext uri="{FF2B5EF4-FFF2-40B4-BE49-F238E27FC236}">
                  <a16:creationId xmlns:a16="http://schemas.microsoft.com/office/drawing/2014/main" id="{8F28B7CA-16A4-F2E5-9AD1-B00AB29149CC}"/>
                </a:ext>
              </a:extLst>
            </p:cNvPr>
            <p:cNvSpPr/>
            <p:nvPr/>
          </p:nvSpPr>
          <p:spPr>
            <a:xfrm>
              <a:off x="634146" y="4793135"/>
              <a:ext cx="5188750" cy="1915643"/>
            </a:xfrm>
            <a:prstGeom prst="rect">
              <a:avLst/>
            </a:prstGeom>
            <a:solidFill>
              <a:srgbClr val="63666A">
                <a:alpha val="10000"/>
              </a:srgbClr>
            </a:solidFill>
            <a:ln w="25400" cap="flat" cmpd="sng" algn="ctr">
              <a:noFill/>
              <a:prstDash val="solid"/>
            </a:ln>
            <a:effectLst/>
          </p:spPr>
          <p:txBody>
            <a:bodyPr lIns="91440" tIns="640080" rtlCol="0" anchor="t"/>
            <a:lstStyle/>
            <a:p>
              <a:pPr marL="285750" lvl="1" indent="-285750">
                <a:spcAft>
                  <a:spcPts val="600"/>
                </a:spcAft>
                <a:buFont typeface="Arial" panose="020B0604020202020204" pitchFamily="34" charset="0"/>
                <a:buChar char="•"/>
                <a:defRPr/>
              </a:pPr>
              <a:endParaRPr lang="en-US" sz="1400" kern="0">
                <a:solidFill>
                  <a:prstClr val="black"/>
                </a:solidFill>
                <a:ea typeface="Open Sans" panose="020B0606030504020204" pitchFamily="34" charset="0"/>
                <a:cs typeface="Open Sans" panose="020B0606030504020204" pitchFamily="34" charset="0"/>
              </a:endParaRPr>
            </a:p>
            <a:p>
              <a:pPr marL="285750" lvl="1" indent="-285750">
                <a:spcAft>
                  <a:spcPts val="600"/>
                </a:spcAft>
                <a:buFont typeface="Arial" panose="020B0604020202020204" pitchFamily="34" charset="0"/>
                <a:buChar char="•"/>
                <a:defRPr/>
              </a:pPr>
              <a:r>
                <a:rPr lang="en-US" sz="1400" kern="0">
                  <a:solidFill>
                    <a:prstClr val="black"/>
                  </a:solidFill>
                  <a:ea typeface="Open Sans" panose="020B0606030504020204" pitchFamily="34" charset="0"/>
                  <a:cs typeface="Open Sans" panose="020B0606030504020204" pitchFamily="34" charset="0"/>
                </a:rPr>
                <a:t>Review the process for award closeout including the business process and IT internal controls</a:t>
              </a:r>
            </a:p>
            <a:p>
              <a:pPr marL="285750" lvl="1" indent="-285750">
                <a:spcAft>
                  <a:spcPts val="600"/>
                </a:spcAft>
                <a:buFont typeface="Arial" panose="020B0604020202020204" pitchFamily="34" charset="0"/>
                <a:buChar char="•"/>
                <a:defRPr/>
              </a:pPr>
              <a:r>
                <a:rPr lang="en-US" sz="1400" kern="0">
                  <a:solidFill>
                    <a:prstClr val="black"/>
                  </a:solidFill>
                  <a:ea typeface="Open Sans" panose="020B0606030504020204" pitchFamily="34" charset="0"/>
                  <a:cs typeface="Open Sans" panose="020B0606030504020204" pitchFamily="34" charset="0"/>
                </a:rPr>
                <a:t>Identify opportunities for mitigating the risk of this issue occurring in the future</a:t>
              </a:r>
            </a:p>
            <a:p>
              <a:pPr marL="285750" lvl="1" indent="-285750">
                <a:spcAft>
                  <a:spcPts val="600"/>
                </a:spcAft>
                <a:buFont typeface="Arial" panose="020B0604020202020204" pitchFamily="34" charset="0"/>
                <a:buChar char="•"/>
                <a:defRPr/>
              </a:pPr>
              <a:r>
                <a:rPr lang="en-US" sz="1400" kern="0">
                  <a:solidFill>
                    <a:prstClr val="black"/>
                  </a:solidFill>
                  <a:ea typeface="Open Sans" panose="020B0606030504020204" pitchFamily="34" charset="0"/>
                  <a:cs typeface="Open Sans" panose="020B0606030504020204" pitchFamily="34" charset="0"/>
                </a:rPr>
                <a:t>A</a:t>
              </a:r>
              <a:r>
                <a:rPr kumimoji="0" lang="en-US" sz="1400" b="0" i="0" u="none" strike="noStrike" kern="0" cap="none" spc="0" normalizeH="0" baseline="0" noProof="0" err="1">
                  <a:ln>
                    <a:noFill/>
                  </a:ln>
                  <a:solidFill>
                    <a:prstClr val="black"/>
                  </a:solidFill>
                  <a:effectLst/>
                  <a:uLnTx/>
                  <a:uFillTx/>
                  <a:ea typeface="Open Sans" panose="020B0606030504020204" pitchFamily="34" charset="0"/>
                  <a:cs typeface="Open Sans" panose="020B0606030504020204" pitchFamily="34" charset="0"/>
                </a:rPr>
                <a:t>dvise</a:t>
              </a:r>
              <a:r>
                <a:rPr kumimoji="0" lang="en-US" sz="1400" b="0" i="0" u="none" strike="noStrike" kern="0" cap="none" spc="0" normalizeH="0" baseline="0" noProof="0">
                  <a:ln>
                    <a:noFill/>
                  </a:ln>
                  <a:solidFill>
                    <a:prstClr val="black"/>
                  </a:solidFill>
                  <a:effectLst/>
                  <a:uLnTx/>
                  <a:uFillTx/>
                  <a:ea typeface="Open Sans" panose="020B0606030504020204" pitchFamily="34" charset="0"/>
                  <a:cs typeface="Open Sans" panose="020B0606030504020204" pitchFamily="34" charset="0"/>
                </a:rPr>
                <a:t> on the development of policies and procedures for award close out including preventive and detective internal controls</a:t>
              </a:r>
            </a:p>
          </p:txBody>
        </p:sp>
        <p:sp>
          <p:nvSpPr>
            <p:cNvPr id="17" name="Rectangle 16">
              <a:extLst>
                <a:ext uri="{FF2B5EF4-FFF2-40B4-BE49-F238E27FC236}">
                  <a16:creationId xmlns:a16="http://schemas.microsoft.com/office/drawing/2014/main" id="{5F18193F-23A4-2288-C3BA-C1C4241F0256}"/>
                </a:ext>
              </a:extLst>
            </p:cNvPr>
            <p:cNvSpPr/>
            <p:nvPr/>
          </p:nvSpPr>
          <p:spPr>
            <a:xfrm>
              <a:off x="634145" y="4720354"/>
              <a:ext cx="5188751" cy="487478"/>
            </a:xfrm>
            <a:prstGeom prst="rect">
              <a:avLst/>
            </a:prstGeom>
            <a:solidFill>
              <a:schemeClr val="bg1"/>
            </a:solidFill>
            <a:ln w="19050" cap="sq" cmpd="sng" algn="ctr">
              <a:solidFill>
                <a:schemeClr val="tx1"/>
              </a:solidFill>
              <a:prstDash val="solid"/>
            </a:ln>
            <a:effectLst/>
          </p:spPr>
          <p:txBody>
            <a:bodyPr tIns="91440" bIns="91440" rtlCol="0" anchor="ctr"/>
            <a:lstStyle/>
            <a:p>
              <a:pPr lvl="0" algn="ctr">
                <a:spcAft>
                  <a:spcPts val="1200"/>
                </a:spcAft>
                <a:defRPr/>
              </a:pPr>
              <a:r>
                <a:rPr lang="en-US" sz="2400" b="1" kern="0">
                  <a:solidFill>
                    <a:prstClr val="black"/>
                  </a:solidFill>
                  <a:ea typeface="Open Sans" panose="020B0606030504020204" pitchFamily="34" charset="0"/>
                  <a:cs typeface="Open Sans" panose="020B0606030504020204" pitchFamily="34" charset="0"/>
                </a:rPr>
                <a:t>How can Internal Audit Help?</a:t>
              </a:r>
            </a:p>
          </p:txBody>
        </p:sp>
      </p:grpSp>
    </p:spTree>
    <p:extLst>
      <p:ext uri="{BB962C8B-B14F-4D97-AF65-F5344CB8AC3E}">
        <p14:creationId xmlns:p14="http://schemas.microsoft.com/office/powerpoint/2010/main" val="94815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81F349-85C1-4639-B510-8D7BAADAE9CE}"/>
              </a:ext>
            </a:extLst>
          </p:cNvPr>
          <p:cNvSpPr/>
          <p:nvPr/>
        </p:nvSpPr>
        <p:spPr>
          <a:xfrm>
            <a:off x="0" y="2626659"/>
            <a:ext cx="6096000" cy="23935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24A03BFD-2489-052C-2723-5A8489B80578}"/>
              </a:ext>
            </a:extLst>
          </p:cNvPr>
          <p:cNvSpPr txBox="1">
            <a:spLocks/>
          </p:cNvSpPr>
          <p:nvPr/>
        </p:nvSpPr>
        <p:spPr>
          <a:xfrm>
            <a:off x="477277" y="3210447"/>
            <a:ext cx="4919913" cy="158283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t>Collaboration and Cross-Communication</a:t>
            </a:r>
          </a:p>
        </p:txBody>
      </p:sp>
    </p:spTree>
    <p:extLst>
      <p:ext uri="{BB962C8B-B14F-4D97-AF65-F5344CB8AC3E}">
        <p14:creationId xmlns:p14="http://schemas.microsoft.com/office/powerpoint/2010/main" val="2061354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DB98F25-BE32-B448-3476-512F1B1814AA}"/>
              </a:ext>
            </a:extLst>
          </p:cNvPr>
          <p:cNvSpPr/>
          <p:nvPr/>
        </p:nvSpPr>
        <p:spPr>
          <a:xfrm>
            <a:off x="10493298" y="5876693"/>
            <a:ext cx="1503416" cy="8697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959F2A-A766-A3F0-515B-1E29C61ADD29}"/>
              </a:ext>
            </a:extLst>
          </p:cNvPr>
          <p:cNvSpPr txBox="1">
            <a:spLocks/>
          </p:cNvSpPr>
          <p:nvPr/>
        </p:nvSpPr>
        <p:spPr>
          <a:xfrm>
            <a:off x="393700" y="1197566"/>
            <a:ext cx="11188700" cy="4499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solidFill>
                  <a:schemeClr val="accent1"/>
                </a:solidFill>
              </a:rPr>
              <a:t>A Collaborative Approach to Research Administration and Internal Audit</a:t>
            </a:r>
          </a:p>
        </p:txBody>
      </p:sp>
      <p:sp>
        <p:nvSpPr>
          <p:cNvPr id="3" name="Content Placeholder 3">
            <a:extLst>
              <a:ext uri="{FF2B5EF4-FFF2-40B4-BE49-F238E27FC236}">
                <a16:creationId xmlns:a16="http://schemas.microsoft.com/office/drawing/2014/main" id="{D7B0C65C-62E8-0F80-D79B-4B2D84BF7C13}"/>
              </a:ext>
            </a:extLst>
          </p:cNvPr>
          <p:cNvSpPr txBox="1">
            <a:spLocks/>
          </p:cNvSpPr>
          <p:nvPr/>
        </p:nvSpPr>
        <p:spPr>
          <a:xfrm>
            <a:off x="402280" y="1664443"/>
            <a:ext cx="10871462" cy="4499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Building collaborative relationships between Research Administration and Internal Audit is crucial for confirming compliance, enhancing efficiency, and fostering a culture of transparency and continuous improvement in higher education institutions.</a:t>
            </a:r>
          </a:p>
        </p:txBody>
      </p:sp>
      <p:sp>
        <p:nvSpPr>
          <p:cNvPr id="4" name="Rounded Rectangle 4">
            <a:extLst>
              <a:ext uri="{FF2B5EF4-FFF2-40B4-BE49-F238E27FC236}">
                <a16:creationId xmlns:a16="http://schemas.microsoft.com/office/drawing/2014/main" id="{A34E360D-AF4A-22E2-0B54-0E0DE273BC50}"/>
              </a:ext>
            </a:extLst>
          </p:cNvPr>
          <p:cNvSpPr/>
          <p:nvPr/>
        </p:nvSpPr>
        <p:spPr bwMode="gray">
          <a:xfrm>
            <a:off x="582925" y="2410111"/>
            <a:ext cx="3276256" cy="1289134"/>
          </a:xfrm>
          <a:prstGeom prst="roundRect">
            <a:avLst/>
          </a:prstGeom>
          <a:solidFill>
            <a:srgbClr val="01216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2000" b="1">
                <a:solidFill>
                  <a:schemeClr val="bg1"/>
                </a:solidFill>
                <a:ea typeface="Open Sans" panose="020B0606030504020204" pitchFamily="34" charset="0"/>
                <a:cs typeface="Open Sans" panose="020B0606030504020204" pitchFamily="34" charset="0"/>
              </a:rPr>
              <a:t>Schedule regular joint meetings</a:t>
            </a:r>
          </a:p>
        </p:txBody>
      </p:sp>
      <p:sp>
        <p:nvSpPr>
          <p:cNvPr id="5" name="Rounded Rectangle 5">
            <a:extLst>
              <a:ext uri="{FF2B5EF4-FFF2-40B4-BE49-F238E27FC236}">
                <a16:creationId xmlns:a16="http://schemas.microsoft.com/office/drawing/2014/main" id="{F97F92E1-DA52-EBEF-BE81-180C3D680DF0}"/>
              </a:ext>
            </a:extLst>
          </p:cNvPr>
          <p:cNvSpPr/>
          <p:nvPr/>
        </p:nvSpPr>
        <p:spPr bwMode="gray">
          <a:xfrm>
            <a:off x="4463264" y="2410111"/>
            <a:ext cx="3276256" cy="1289134"/>
          </a:xfrm>
          <a:prstGeom prst="roundRect">
            <a:avLst/>
          </a:prstGeom>
          <a:solidFill>
            <a:srgbClr val="01216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2000" b="1">
                <a:solidFill>
                  <a:schemeClr val="bg1"/>
                </a:solidFill>
                <a:ea typeface="Open Sans" panose="020B0606030504020204" pitchFamily="34" charset="0"/>
                <a:cs typeface="Open Sans" panose="020B0606030504020204" pitchFamily="34" charset="0"/>
              </a:rPr>
              <a:t>Design cross-functional training and workshops </a:t>
            </a:r>
          </a:p>
        </p:txBody>
      </p:sp>
      <p:sp>
        <p:nvSpPr>
          <p:cNvPr id="6" name="Rounded Rectangle 7">
            <a:extLst>
              <a:ext uri="{FF2B5EF4-FFF2-40B4-BE49-F238E27FC236}">
                <a16:creationId xmlns:a16="http://schemas.microsoft.com/office/drawing/2014/main" id="{BECA3A1C-3040-D430-0812-BEA0A5205465}"/>
              </a:ext>
            </a:extLst>
          </p:cNvPr>
          <p:cNvSpPr/>
          <p:nvPr/>
        </p:nvSpPr>
        <p:spPr bwMode="gray">
          <a:xfrm>
            <a:off x="8343603" y="2410111"/>
            <a:ext cx="3276256" cy="1289134"/>
          </a:xfrm>
          <a:prstGeom prst="roundRect">
            <a:avLst/>
          </a:prstGeom>
          <a:solidFill>
            <a:srgbClr val="01216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2000" b="1">
                <a:solidFill>
                  <a:schemeClr val="bg1"/>
                </a:solidFill>
                <a:ea typeface="Open Sans" panose="020B0606030504020204" pitchFamily="34" charset="0"/>
                <a:cs typeface="Open Sans" panose="020B0606030504020204" pitchFamily="34" charset="0"/>
              </a:rPr>
              <a:t>Emphasize shared goals and objectives</a:t>
            </a:r>
          </a:p>
        </p:txBody>
      </p:sp>
      <p:sp>
        <p:nvSpPr>
          <p:cNvPr id="7" name="Rounded Rectangle 8">
            <a:extLst>
              <a:ext uri="{FF2B5EF4-FFF2-40B4-BE49-F238E27FC236}">
                <a16:creationId xmlns:a16="http://schemas.microsoft.com/office/drawing/2014/main" id="{AFA9A3E2-347A-EA7B-9FEB-47DF98412485}"/>
              </a:ext>
            </a:extLst>
          </p:cNvPr>
          <p:cNvSpPr/>
          <p:nvPr/>
        </p:nvSpPr>
        <p:spPr bwMode="gray">
          <a:xfrm>
            <a:off x="582925" y="3972039"/>
            <a:ext cx="3276256" cy="1289134"/>
          </a:xfrm>
          <a:prstGeom prst="roundRect">
            <a:avLst/>
          </a:prstGeom>
          <a:solidFill>
            <a:srgbClr val="01216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2000" b="1">
                <a:solidFill>
                  <a:schemeClr val="bg1"/>
                </a:solidFill>
                <a:ea typeface="Open Sans" panose="020B0606030504020204" pitchFamily="34" charset="0"/>
                <a:cs typeface="Open Sans" panose="020B0606030504020204" pitchFamily="34" charset="0"/>
              </a:rPr>
              <a:t>Establish clear communications channels</a:t>
            </a:r>
          </a:p>
        </p:txBody>
      </p:sp>
      <p:sp>
        <p:nvSpPr>
          <p:cNvPr id="8" name="Rounded Rectangle 9">
            <a:extLst>
              <a:ext uri="{FF2B5EF4-FFF2-40B4-BE49-F238E27FC236}">
                <a16:creationId xmlns:a16="http://schemas.microsoft.com/office/drawing/2014/main" id="{1F83538E-9417-897E-E72B-0A3A259DDA7D}"/>
              </a:ext>
            </a:extLst>
          </p:cNvPr>
          <p:cNvSpPr/>
          <p:nvPr/>
        </p:nvSpPr>
        <p:spPr bwMode="gray">
          <a:xfrm>
            <a:off x="4463264" y="3972039"/>
            <a:ext cx="3276256" cy="1289134"/>
          </a:xfrm>
          <a:prstGeom prst="roundRect">
            <a:avLst/>
          </a:prstGeom>
          <a:solidFill>
            <a:srgbClr val="01216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2000" b="1">
                <a:solidFill>
                  <a:schemeClr val="bg1"/>
                </a:solidFill>
                <a:ea typeface="Open Sans" panose="020B0606030504020204" pitchFamily="34" charset="0"/>
                <a:cs typeface="Open Sans" panose="020B0606030504020204" pitchFamily="34" charset="0"/>
              </a:rPr>
              <a:t>Conduct joint risk assessments</a:t>
            </a:r>
          </a:p>
        </p:txBody>
      </p:sp>
      <p:sp>
        <p:nvSpPr>
          <p:cNvPr id="9" name="Rounded Rectangle 10">
            <a:extLst>
              <a:ext uri="{FF2B5EF4-FFF2-40B4-BE49-F238E27FC236}">
                <a16:creationId xmlns:a16="http://schemas.microsoft.com/office/drawing/2014/main" id="{0F574F83-70BF-E0F5-DD9B-A0AD51099CAE}"/>
              </a:ext>
            </a:extLst>
          </p:cNvPr>
          <p:cNvSpPr/>
          <p:nvPr/>
        </p:nvSpPr>
        <p:spPr bwMode="gray">
          <a:xfrm>
            <a:off x="8343603" y="3972039"/>
            <a:ext cx="3276256" cy="1289134"/>
          </a:xfrm>
          <a:prstGeom prst="roundRect">
            <a:avLst/>
          </a:prstGeom>
          <a:solidFill>
            <a:srgbClr val="01216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2000" b="1">
                <a:solidFill>
                  <a:schemeClr val="bg1"/>
                </a:solidFill>
                <a:ea typeface="Open Sans" panose="020B0606030504020204" pitchFamily="34" charset="0"/>
                <a:cs typeface="Open Sans" panose="020B0606030504020204" pitchFamily="34" charset="0"/>
              </a:rPr>
              <a:t>Collaborate on audit planning</a:t>
            </a:r>
          </a:p>
        </p:txBody>
      </p:sp>
      <p:sp>
        <p:nvSpPr>
          <p:cNvPr id="10" name="Rectangle 9">
            <a:extLst>
              <a:ext uri="{FF2B5EF4-FFF2-40B4-BE49-F238E27FC236}">
                <a16:creationId xmlns:a16="http://schemas.microsoft.com/office/drawing/2014/main" id="{3A2B91A7-BF8B-A167-AC52-2767E89478B1}"/>
              </a:ext>
            </a:extLst>
          </p:cNvPr>
          <p:cNvSpPr/>
          <p:nvPr/>
        </p:nvSpPr>
        <p:spPr bwMode="gray">
          <a:xfrm>
            <a:off x="539261" y="5849404"/>
            <a:ext cx="11113477" cy="567536"/>
          </a:xfrm>
          <a:prstGeom prst="rect">
            <a:avLst/>
          </a:prstGeom>
          <a:solidFill>
            <a:schemeClr val="bg2"/>
          </a:solidFill>
          <a:ln w="19050" algn="ctr">
            <a:solidFill>
              <a:srgbClr val="012169"/>
            </a:solidFill>
            <a:prstDash val="lgDash"/>
            <a:miter lim="800000"/>
            <a:headEnd/>
            <a:tailEnd/>
          </a:ln>
        </p:spPr>
        <p:txBody>
          <a:bodyPr wrap="square" lIns="88900" tIns="88900" rIns="88900" bIns="88900" rtlCol="0" anchor="ctr"/>
          <a:lstStyle/>
          <a:p>
            <a:pPr algn="ctr">
              <a:lnSpc>
                <a:spcPct val="106000"/>
              </a:lnSpc>
              <a:buFont typeface="Wingdings 2" pitchFamily="18" charset="2"/>
              <a:buNone/>
            </a:pPr>
            <a:r>
              <a:rPr lang="en-US" sz="1400" b="1"/>
              <a:t>Other values include celebrating mutual successes, providing regular feedback for continuous improvement, and providing access to document and resource repositories.</a:t>
            </a:r>
          </a:p>
        </p:txBody>
      </p:sp>
    </p:spTree>
    <p:extLst>
      <p:ext uri="{BB962C8B-B14F-4D97-AF65-F5344CB8AC3E}">
        <p14:creationId xmlns:p14="http://schemas.microsoft.com/office/powerpoint/2010/main" val="2880912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05CC76D-698C-7F70-D10F-D11EEAA1A9B7}"/>
              </a:ext>
            </a:extLst>
          </p:cNvPr>
          <p:cNvSpPr/>
          <p:nvPr/>
        </p:nvSpPr>
        <p:spPr>
          <a:xfrm>
            <a:off x="10493298" y="5876693"/>
            <a:ext cx="1503416" cy="8697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80BE00-3D52-DF35-F36B-6FB8BBC9B0C9}"/>
              </a:ext>
            </a:extLst>
          </p:cNvPr>
          <p:cNvSpPr txBox="1">
            <a:spLocks/>
          </p:cNvSpPr>
          <p:nvPr/>
        </p:nvSpPr>
        <p:spPr>
          <a:xfrm>
            <a:off x="393700" y="1052164"/>
            <a:ext cx="11188700" cy="4499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solidFill>
                  <a:schemeClr val="accent1"/>
                </a:solidFill>
              </a:rPr>
              <a:t>Communication Techniques</a:t>
            </a:r>
          </a:p>
        </p:txBody>
      </p:sp>
      <p:sp>
        <p:nvSpPr>
          <p:cNvPr id="3" name="Content Placeholder 3">
            <a:extLst>
              <a:ext uri="{FF2B5EF4-FFF2-40B4-BE49-F238E27FC236}">
                <a16:creationId xmlns:a16="http://schemas.microsoft.com/office/drawing/2014/main" id="{999F2466-0205-DC87-8A17-2D39A1E1A2AD}"/>
              </a:ext>
            </a:extLst>
          </p:cNvPr>
          <p:cNvSpPr txBox="1">
            <a:spLocks/>
          </p:cNvSpPr>
          <p:nvPr/>
        </p:nvSpPr>
        <p:spPr>
          <a:xfrm>
            <a:off x="402280" y="1530406"/>
            <a:ext cx="10871462" cy="3070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Practice communication techniques and phrases that can help build relationships and maintain a collegial climate.</a:t>
            </a:r>
          </a:p>
        </p:txBody>
      </p:sp>
      <p:sp>
        <p:nvSpPr>
          <p:cNvPr id="4" name="Pentagon 5">
            <a:extLst>
              <a:ext uri="{FF2B5EF4-FFF2-40B4-BE49-F238E27FC236}">
                <a16:creationId xmlns:a16="http://schemas.microsoft.com/office/drawing/2014/main" id="{7EE37A3A-2C6C-2AE1-3E3F-8547FEE2040C}"/>
              </a:ext>
            </a:extLst>
          </p:cNvPr>
          <p:cNvSpPr/>
          <p:nvPr/>
        </p:nvSpPr>
        <p:spPr bwMode="gray">
          <a:xfrm>
            <a:off x="266700" y="2377917"/>
            <a:ext cx="7057292" cy="574432"/>
          </a:xfrm>
          <a:prstGeom prst="homePlate">
            <a:avLst/>
          </a:prstGeom>
          <a:solidFill>
            <a:schemeClr val="accent5"/>
          </a:solidFill>
          <a:ln w="19050" algn="ctr">
            <a:noFill/>
            <a:miter lim="800000"/>
            <a:headEnd/>
            <a:tailEnd/>
          </a:ln>
        </p:spPr>
        <p:txBody>
          <a:bodyPr wrap="square" lIns="88900" tIns="88900" rIns="88900" bIns="88900" rtlCol="0" anchor="ctr"/>
          <a:lstStyle/>
          <a:p>
            <a:pPr>
              <a:lnSpc>
                <a:spcPct val="106000"/>
              </a:lnSpc>
            </a:pPr>
            <a:r>
              <a:rPr lang="en-US" sz="1400" b="1">
                <a:solidFill>
                  <a:schemeClr val="bg1"/>
                </a:solidFill>
                <a:latin typeface="Calibri" panose="020F0502020204030204" pitchFamily="34" charset="0"/>
                <a:ea typeface="Open Sans" panose="020B0606030504020204" pitchFamily="34" charset="0"/>
                <a:cs typeface="Calibri" panose="020F0502020204030204" pitchFamily="34" charset="0"/>
              </a:rPr>
              <a:t>Active Listening</a:t>
            </a:r>
            <a:r>
              <a:rPr lang="en-US" sz="1400">
                <a:solidFill>
                  <a:schemeClr val="bg1"/>
                </a:solidFill>
                <a:latin typeface="Calibri" panose="020F0502020204030204" pitchFamily="34" charset="0"/>
                <a:ea typeface="Open Sans" panose="020B0606030504020204" pitchFamily="34" charset="0"/>
                <a:cs typeface="Calibri" panose="020F0502020204030204" pitchFamily="34" charset="0"/>
              </a:rPr>
              <a:t>: Pay full attention to the speaker, acknowledge their points, and respond thoughtfully. </a:t>
            </a:r>
          </a:p>
        </p:txBody>
      </p:sp>
      <p:sp>
        <p:nvSpPr>
          <p:cNvPr id="5" name="Chevron 6">
            <a:extLst>
              <a:ext uri="{FF2B5EF4-FFF2-40B4-BE49-F238E27FC236}">
                <a16:creationId xmlns:a16="http://schemas.microsoft.com/office/drawing/2014/main" id="{73E2D8C9-3E28-412C-4BE4-FD5AD19C9D2C}"/>
              </a:ext>
            </a:extLst>
          </p:cNvPr>
          <p:cNvSpPr/>
          <p:nvPr/>
        </p:nvSpPr>
        <p:spPr bwMode="gray">
          <a:xfrm>
            <a:off x="7171592" y="2377917"/>
            <a:ext cx="4677508" cy="574432"/>
          </a:xfrm>
          <a:prstGeom prst="chevron">
            <a:avLst/>
          </a:prstGeom>
          <a:solidFill>
            <a:schemeClr val="accent6"/>
          </a:solidFill>
          <a:ln w="19050" algn="ctr">
            <a:noFill/>
            <a:miter lim="800000"/>
            <a:headEnd/>
            <a:tailEnd/>
          </a:ln>
        </p:spPr>
        <p:txBody>
          <a:bodyPr wrap="square" lIns="88900" tIns="88900" rIns="88900" bIns="88900" rtlCol="0" anchor="ctr"/>
          <a:lstStyle/>
          <a:p>
            <a:pPr>
              <a:spcBef>
                <a:spcPts val="600"/>
              </a:spcBef>
              <a:buSzPct val="100000"/>
            </a:pPr>
            <a:r>
              <a:rPr lang="en-US" sz="1400">
                <a:solidFill>
                  <a:schemeClr val="bg1"/>
                </a:solidFill>
                <a:latin typeface="Calibri" panose="020F0502020204030204" pitchFamily="34" charset="0"/>
                <a:ea typeface="Open Sans" panose="020B0606030504020204" pitchFamily="34" charset="0"/>
                <a:cs typeface="Calibri" panose="020F0502020204030204" pitchFamily="34" charset="0"/>
              </a:rPr>
              <a:t>Demonstrates respect and understanding, fostering a collaborative environment.</a:t>
            </a:r>
          </a:p>
        </p:txBody>
      </p:sp>
      <p:sp>
        <p:nvSpPr>
          <p:cNvPr id="6" name="Pentagon 17">
            <a:extLst>
              <a:ext uri="{FF2B5EF4-FFF2-40B4-BE49-F238E27FC236}">
                <a16:creationId xmlns:a16="http://schemas.microsoft.com/office/drawing/2014/main" id="{D53874EC-A745-7259-D46F-48D6BFFD5D4B}"/>
              </a:ext>
            </a:extLst>
          </p:cNvPr>
          <p:cNvSpPr/>
          <p:nvPr/>
        </p:nvSpPr>
        <p:spPr bwMode="gray">
          <a:xfrm>
            <a:off x="266700" y="3056474"/>
            <a:ext cx="7057292" cy="574432"/>
          </a:xfrm>
          <a:prstGeom prst="homePlate">
            <a:avLst/>
          </a:prstGeom>
          <a:solidFill>
            <a:schemeClr val="accent5"/>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US" sz="1400" b="1">
                <a:solidFill>
                  <a:schemeClr val="bg1"/>
                </a:solidFill>
                <a:latin typeface="Calibri" panose="020F0502020204030204" pitchFamily="34" charset="0"/>
                <a:ea typeface="Open Sans" panose="020B0606030504020204" pitchFamily="34" charset="0"/>
                <a:cs typeface="Calibri" panose="020F0502020204030204" pitchFamily="34" charset="0"/>
              </a:rPr>
              <a:t>Open-Ended Questions: </a:t>
            </a:r>
            <a:r>
              <a:rPr lang="en-US" sz="1400">
                <a:solidFill>
                  <a:schemeClr val="bg1"/>
                </a:solidFill>
                <a:latin typeface="Calibri" panose="020F0502020204030204" pitchFamily="34" charset="0"/>
                <a:ea typeface="Open Sans" panose="020B0606030504020204" pitchFamily="34" charset="0"/>
                <a:cs typeface="Calibri" panose="020F0502020204030204" pitchFamily="34" charset="0"/>
              </a:rPr>
              <a:t>Ask questions that encourage discussion and exploration, rather than yes/no answers.</a:t>
            </a:r>
          </a:p>
        </p:txBody>
      </p:sp>
      <p:sp>
        <p:nvSpPr>
          <p:cNvPr id="7" name="Chevron 18">
            <a:extLst>
              <a:ext uri="{FF2B5EF4-FFF2-40B4-BE49-F238E27FC236}">
                <a16:creationId xmlns:a16="http://schemas.microsoft.com/office/drawing/2014/main" id="{35541C54-8579-34A9-37A7-EF4D59885CB9}"/>
              </a:ext>
            </a:extLst>
          </p:cNvPr>
          <p:cNvSpPr/>
          <p:nvPr/>
        </p:nvSpPr>
        <p:spPr bwMode="gray">
          <a:xfrm>
            <a:off x="7171592" y="3056474"/>
            <a:ext cx="4677508" cy="574432"/>
          </a:xfrm>
          <a:prstGeom prst="chevron">
            <a:avLst/>
          </a:prstGeom>
          <a:solidFill>
            <a:schemeClr val="accent6"/>
          </a:solidFill>
          <a:ln w="19050" algn="ctr">
            <a:noFill/>
            <a:miter lim="800000"/>
            <a:headEnd/>
            <a:tailEnd/>
          </a:ln>
        </p:spPr>
        <p:txBody>
          <a:bodyPr wrap="square" lIns="88900" tIns="88900" rIns="88900" bIns="88900" rtlCol="0" anchor="ctr"/>
          <a:lstStyle/>
          <a:p>
            <a:pPr>
              <a:spcBef>
                <a:spcPts val="600"/>
              </a:spcBef>
              <a:buSzPct val="100000"/>
            </a:pPr>
            <a:r>
              <a:rPr lang="en-US" sz="1400">
                <a:solidFill>
                  <a:schemeClr val="bg1"/>
                </a:solidFill>
                <a:latin typeface="Calibri" panose="020F0502020204030204" pitchFamily="34" charset="0"/>
                <a:ea typeface="Open Sans" panose="020B0606030504020204" pitchFamily="34" charset="0"/>
                <a:cs typeface="Calibri" panose="020F0502020204030204" pitchFamily="34" charset="0"/>
              </a:rPr>
              <a:t>Promotes deeper understanding and engagement</a:t>
            </a:r>
            <a:r>
              <a:rPr lang="en-US" sz="1400" b="1">
                <a:solidFill>
                  <a:schemeClr val="bg1"/>
                </a:solidFill>
                <a:latin typeface="Calibri" panose="020F0502020204030204" pitchFamily="34" charset="0"/>
                <a:ea typeface="Open Sans" panose="020B0606030504020204" pitchFamily="34" charset="0"/>
                <a:cs typeface="Calibri" panose="020F0502020204030204" pitchFamily="34" charset="0"/>
              </a:rPr>
              <a:t>.</a:t>
            </a:r>
          </a:p>
        </p:txBody>
      </p:sp>
      <p:sp>
        <p:nvSpPr>
          <p:cNvPr id="8" name="Pentagon 19">
            <a:extLst>
              <a:ext uri="{FF2B5EF4-FFF2-40B4-BE49-F238E27FC236}">
                <a16:creationId xmlns:a16="http://schemas.microsoft.com/office/drawing/2014/main" id="{2475341A-365E-F9F7-7B51-E25173E980E7}"/>
              </a:ext>
            </a:extLst>
          </p:cNvPr>
          <p:cNvSpPr/>
          <p:nvPr/>
        </p:nvSpPr>
        <p:spPr bwMode="gray">
          <a:xfrm>
            <a:off x="266700" y="3735031"/>
            <a:ext cx="7057292" cy="574432"/>
          </a:xfrm>
          <a:prstGeom prst="homePlate">
            <a:avLst/>
          </a:prstGeom>
          <a:solidFill>
            <a:schemeClr val="accent5"/>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US" sz="1400" b="1">
                <a:solidFill>
                  <a:schemeClr val="bg1"/>
                </a:solidFill>
                <a:latin typeface="Calibri" panose="020F0502020204030204" pitchFamily="34" charset="0"/>
                <a:ea typeface="Open Sans" panose="020B0606030504020204" pitchFamily="34" charset="0"/>
                <a:cs typeface="Calibri" panose="020F0502020204030204" pitchFamily="34" charset="0"/>
              </a:rPr>
              <a:t>Positive Framing: </a:t>
            </a:r>
            <a:r>
              <a:rPr lang="en-US" sz="1400">
                <a:solidFill>
                  <a:schemeClr val="bg1"/>
                </a:solidFill>
                <a:latin typeface="Calibri" panose="020F0502020204030204" pitchFamily="34" charset="0"/>
                <a:ea typeface="Open Sans" panose="020B0606030504020204" pitchFamily="34" charset="0"/>
                <a:cs typeface="Calibri" panose="020F0502020204030204" pitchFamily="34" charset="0"/>
              </a:rPr>
              <a:t>Frame statements in a positive light, focusing on solutions and opportunities rather than problems.</a:t>
            </a:r>
          </a:p>
        </p:txBody>
      </p:sp>
      <p:sp>
        <p:nvSpPr>
          <p:cNvPr id="9" name="Chevron 20">
            <a:extLst>
              <a:ext uri="{FF2B5EF4-FFF2-40B4-BE49-F238E27FC236}">
                <a16:creationId xmlns:a16="http://schemas.microsoft.com/office/drawing/2014/main" id="{DB95FA7D-8A71-0184-8345-C798144E6A86}"/>
              </a:ext>
            </a:extLst>
          </p:cNvPr>
          <p:cNvSpPr/>
          <p:nvPr/>
        </p:nvSpPr>
        <p:spPr bwMode="gray">
          <a:xfrm>
            <a:off x="7171592" y="3735031"/>
            <a:ext cx="4677508" cy="574432"/>
          </a:xfrm>
          <a:prstGeom prst="chevron">
            <a:avLst/>
          </a:prstGeom>
          <a:solidFill>
            <a:schemeClr val="accent6"/>
          </a:solidFill>
          <a:ln w="19050" algn="ctr">
            <a:noFill/>
            <a:miter lim="800000"/>
            <a:headEnd/>
            <a:tailEnd/>
          </a:ln>
        </p:spPr>
        <p:txBody>
          <a:bodyPr wrap="square" lIns="88900" tIns="88900" rIns="88900" bIns="88900" rtlCol="0" anchor="ctr"/>
          <a:lstStyle/>
          <a:p>
            <a:pPr>
              <a:spcBef>
                <a:spcPts val="600"/>
              </a:spcBef>
              <a:buSzPct val="100000"/>
            </a:pPr>
            <a:r>
              <a:rPr lang="en-US" sz="1400">
                <a:solidFill>
                  <a:schemeClr val="bg1"/>
                </a:solidFill>
                <a:latin typeface="Calibri" panose="020F0502020204030204" pitchFamily="34" charset="0"/>
                <a:ea typeface="Open Sans" panose="020B0606030504020204" pitchFamily="34" charset="0"/>
                <a:cs typeface="Calibri" panose="020F0502020204030204" pitchFamily="34" charset="0"/>
              </a:rPr>
              <a:t>Encourages a constructive and forward-looking mindset.</a:t>
            </a:r>
          </a:p>
        </p:txBody>
      </p:sp>
      <p:sp>
        <p:nvSpPr>
          <p:cNvPr id="10" name="Pentagon 21">
            <a:extLst>
              <a:ext uri="{FF2B5EF4-FFF2-40B4-BE49-F238E27FC236}">
                <a16:creationId xmlns:a16="http://schemas.microsoft.com/office/drawing/2014/main" id="{5BEA8DB0-5557-6904-144A-B333DACFE685}"/>
              </a:ext>
            </a:extLst>
          </p:cNvPr>
          <p:cNvSpPr/>
          <p:nvPr/>
        </p:nvSpPr>
        <p:spPr bwMode="gray">
          <a:xfrm>
            <a:off x="266700" y="4422559"/>
            <a:ext cx="7057292" cy="574432"/>
          </a:xfrm>
          <a:prstGeom prst="homePlate">
            <a:avLst/>
          </a:prstGeom>
          <a:solidFill>
            <a:schemeClr val="accent5"/>
          </a:solidFill>
          <a:ln w="19050" algn="ctr">
            <a:noFill/>
            <a:miter lim="800000"/>
            <a:headEnd/>
            <a:tailEnd/>
          </a:ln>
        </p:spPr>
        <p:txBody>
          <a:bodyPr wrap="square" lIns="88900" tIns="88900" rIns="88900" bIns="88900" rtlCol="0" anchor="ctr"/>
          <a:lstStyle/>
          <a:p>
            <a:pPr>
              <a:spcBef>
                <a:spcPts val="600"/>
              </a:spcBef>
              <a:buSzPct val="100000"/>
            </a:pPr>
            <a:r>
              <a:rPr lang="en-US" sz="1400" b="1">
                <a:solidFill>
                  <a:schemeClr val="bg1"/>
                </a:solidFill>
                <a:latin typeface="Calibri" panose="020F0502020204030204" pitchFamily="34" charset="0"/>
                <a:ea typeface="Open Sans" panose="020B0606030504020204" pitchFamily="34" charset="0"/>
                <a:cs typeface="Calibri" panose="020F0502020204030204" pitchFamily="34" charset="0"/>
              </a:rPr>
              <a:t>Empathy and Understanding: </a:t>
            </a:r>
            <a:r>
              <a:rPr lang="en-US" sz="1400">
                <a:solidFill>
                  <a:schemeClr val="bg1"/>
                </a:solidFill>
                <a:latin typeface="Calibri" panose="020F0502020204030204" pitchFamily="34" charset="0"/>
                <a:ea typeface="Open Sans" panose="020B0606030504020204" pitchFamily="34" charset="0"/>
                <a:cs typeface="Calibri" panose="020F0502020204030204" pitchFamily="34" charset="0"/>
              </a:rPr>
              <a:t>Show empathy by acknowledging the other person's feelings and perspectives.</a:t>
            </a:r>
          </a:p>
        </p:txBody>
      </p:sp>
      <p:sp>
        <p:nvSpPr>
          <p:cNvPr id="11" name="Chevron 22">
            <a:extLst>
              <a:ext uri="{FF2B5EF4-FFF2-40B4-BE49-F238E27FC236}">
                <a16:creationId xmlns:a16="http://schemas.microsoft.com/office/drawing/2014/main" id="{70E7D7F9-A15E-BE57-AAB1-A6092CC7C60D}"/>
              </a:ext>
            </a:extLst>
          </p:cNvPr>
          <p:cNvSpPr/>
          <p:nvPr/>
        </p:nvSpPr>
        <p:spPr bwMode="gray">
          <a:xfrm>
            <a:off x="7171592" y="4422559"/>
            <a:ext cx="4677508" cy="574432"/>
          </a:xfrm>
          <a:prstGeom prst="chevron">
            <a:avLst/>
          </a:prstGeom>
          <a:solidFill>
            <a:schemeClr val="accent6"/>
          </a:solidFill>
          <a:ln w="19050" algn="ctr">
            <a:noFill/>
            <a:miter lim="800000"/>
            <a:headEnd/>
            <a:tailEnd/>
          </a:ln>
        </p:spPr>
        <p:txBody>
          <a:bodyPr wrap="square" lIns="88900" tIns="88900" rIns="88900" bIns="88900" rtlCol="0" anchor="ctr"/>
          <a:lstStyle/>
          <a:p>
            <a:pPr>
              <a:lnSpc>
                <a:spcPct val="106000"/>
              </a:lnSpc>
              <a:buFont typeface="Wingdings 2" pitchFamily="18" charset="2"/>
              <a:buNone/>
            </a:pPr>
            <a:r>
              <a:rPr lang="en-US" sz="1400">
                <a:solidFill>
                  <a:schemeClr val="bg1"/>
                </a:solidFill>
                <a:latin typeface="Calibri" panose="020F0502020204030204" pitchFamily="34" charset="0"/>
                <a:ea typeface="Open Sans" panose="020B0606030504020204" pitchFamily="34" charset="0"/>
                <a:cs typeface="Calibri" panose="020F0502020204030204" pitchFamily="34" charset="0"/>
              </a:rPr>
              <a:t>Builds trust and rapport, making collaboration more effective.</a:t>
            </a:r>
          </a:p>
        </p:txBody>
      </p:sp>
      <p:sp>
        <p:nvSpPr>
          <p:cNvPr id="12" name="Pentagon 23">
            <a:extLst>
              <a:ext uri="{FF2B5EF4-FFF2-40B4-BE49-F238E27FC236}">
                <a16:creationId xmlns:a16="http://schemas.microsoft.com/office/drawing/2014/main" id="{6BCCACCA-2A79-3DF6-E216-751C96124482}"/>
              </a:ext>
            </a:extLst>
          </p:cNvPr>
          <p:cNvSpPr/>
          <p:nvPr/>
        </p:nvSpPr>
        <p:spPr bwMode="gray">
          <a:xfrm>
            <a:off x="266700" y="5119049"/>
            <a:ext cx="7057292" cy="574432"/>
          </a:xfrm>
          <a:prstGeom prst="homePlate">
            <a:avLst/>
          </a:prstGeom>
          <a:solidFill>
            <a:schemeClr val="accent5"/>
          </a:solidFill>
          <a:ln w="19050" algn="ctr">
            <a:noFill/>
            <a:miter lim="800000"/>
            <a:headEnd/>
            <a:tailEnd/>
          </a:ln>
        </p:spPr>
        <p:txBody>
          <a:bodyPr wrap="square" lIns="88900" tIns="88900" rIns="88900" bIns="88900" rtlCol="0" anchor="ctr"/>
          <a:lstStyle/>
          <a:p>
            <a:pPr>
              <a:spcBef>
                <a:spcPts val="600"/>
              </a:spcBef>
              <a:buSzPct val="100000"/>
            </a:pPr>
            <a:r>
              <a:rPr lang="en-US" sz="1400" b="1">
                <a:solidFill>
                  <a:schemeClr val="bg1"/>
                </a:solidFill>
                <a:latin typeface="Calibri" panose="020F0502020204030204" pitchFamily="34" charset="0"/>
                <a:ea typeface="Open Sans" panose="020B0606030504020204" pitchFamily="34" charset="0"/>
                <a:cs typeface="Calibri" panose="020F0502020204030204" pitchFamily="34" charset="0"/>
              </a:rPr>
              <a:t>Transparency and Honesty: </a:t>
            </a:r>
            <a:r>
              <a:rPr lang="en-US" sz="1400">
                <a:solidFill>
                  <a:schemeClr val="bg1"/>
                </a:solidFill>
                <a:latin typeface="Calibri" panose="020F0502020204030204" pitchFamily="34" charset="0"/>
                <a:ea typeface="Open Sans" panose="020B0606030504020204" pitchFamily="34" charset="0"/>
                <a:cs typeface="Calibri" panose="020F0502020204030204" pitchFamily="34" charset="0"/>
              </a:rPr>
              <a:t>Be open and honest about intentions, expectations, and limitations.</a:t>
            </a:r>
          </a:p>
        </p:txBody>
      </p:sp>
      <p:sp>
        <p:nvSpPr>
          <p:cNvPr id="13" name="Chevron 24">
            <a:extLst>
              <a:ext uri="{FF2B5EF4-FFF2-40B4-BE49-F238E27FC236}">
                <a16:creationId xmlns:a16="http://schemas.microsoft.com/office/drawing/2014/main" id="{49BEF182-EF35-46C9-22E2-29FFC632531F}"/>
              </a:ext>
            </a:extLst>
          </p:cNvPr>
          <p:cNvSpPr/>
          <p:nvPr/>
        </p:nvSpPr>
        <p:spPr bwMode="gray">
          <a:xfrm>
            <a:off x="7171592" y="5119049"/>
            <a:ext cx="4677508" cy="574432"/>
          </a:xfrm>
          <a:prstGeom prst="chevron">
            <a:avLst/>
          </a:prstGeom>
          <a:solidFill>
            <a:schemeClr val="accent6"/>
          </a:solidFill>
          <a:ln w="19050" algn="ctr">
            <a:noFill/>
            <a:miter lim="800000"/>
            <a:headEnd/>
            <a:tailEnd/>
          </a:ln>
        </p:spPr>
        <p:txBody>
          <a:bodyPr wrap="square" lIns="88900" tIns="88900" rIns="88900" bIns="88900" rtlCol="0" anchor="ctr"/>
          <a:lstStyle/>
          <a:p>
            <a:pPr>
              <a:spcBef>
                <a:spcPts val="600"/>
              </a:spcBef>
              <a:buSzPct val="100000"/>
            </a:pPr>
            <a:r>
              <a:rPr lang="en-US" sz="1400">
                <a:solidFill>
                  <a:schemeClr val="bg1"/>
                </a:solidFill>
                <a:latin typeface="Calibri" panose="020F0502020204030204" pitchFamily="34" charset="0"/>
                <a:ea typeface="Open Sans" panose="020B0606030504020204" pitchFamily="34" charset="0"/>
                <a:cs typeface="Calibri" panose="020F0502020204030204" pitchFamily="34" charset="0"/>
              </a:rPr>
              <a:t>Establishes trust and reduces misunderstandings.</a:t>
            </a:r>
          </a:p>
        </p:txBody>
      </p:sp>
      <p:sp>
        <p:nvSpPr>
          <p:cNvPr id="14" name="Pentagon 25">
            <a:extLst>
              <a:ext uri="{FF2B5EF4-FFF2-40B4-BE49-F238E27FC236}">
                <a16:creationId xmlns:a16="http://schemas.microsoft.com/office/drawing/2014/main" id="{0CB406F2-1A9D-6BEC-794A-9C52BB6B111E}"/>
              </a:ext>
            </a:extLst>
          </p:cNvPr>
          <p:cNvSpPr/>
          <p:nvPr/>
        </p:nvSpPr>
        <p:spPr bwMode="gray">
          <a:xfrm>
            <a:off x="266700" y="5806571"/>
            <a:ext cx="7057292" cy="574432"/>
          </a:xfrm>
          <a:prstGeom prst="homePlate">
            <a:avLst/>
          </a:prstGeom>
          <a:solidFill>
            <a:schemeClr val="accent5"/>
          </a:solidFill>
          <a:ln w="19050" algn="ctr">
            <a:noFill/>
            <a:miter lim="800000"/>
            <a:headEnd/>
            <a:tailEnd/>
          </a:ln>
        </p:spPr>
        <p:txBody>
          <a:bodyPr wrap="square" lIns="88900" tIns="88900" rIns="88900" bIns="88900" rtlCol="0" anchor="ctr"/>
          <a:lstStyle/>
          <a:p>
            <a:pPr>
              <a:spcBef>
                <a:spcPts val="600"/>
              </a:spcBef>
              <a:buSzPct val="100000"/>
            </a:pPr>
            <a:r>
              <a:rPr lang="en-US" sz="1400" b="1">
                <a:solidFill>
                  <a:schemeClr val="bg1"/>
                </a:solidFill>
                <a:latin typeface="Calibri" panose="020F0502020204030204" pitchFamily="34" charset="0"/>
                <a:ea typeface="Open Sans" panose="020B0606030504020204" pitchFamily="34" charset="0"/>
                <a:cs typeface="Calibri" panose="020F0502020204030204" pitchFamily="34" charset="0"/>
              </a:rPr>
              <a:t>Regular Updates and Check-Ins: </a:t>
            </a:r>
            <a:r>
              <a:rPr lang="en-US" sz="1400">
                <a:solidFill>
                  <a:schemeClr val="bg1"/>
                </a:solidFill>
                <a:latin typeface="Calibri" panose="020F0502020204030204" pitchFamily="34" charset="0"/>
                <a:ea typeface="Open Sans" panose="020B0606030504020204" pitchFamily="34" charset="0"/>
                <a:cs typeface="Calibri" panose="020F0502020204030204" pitchFamily="34" charset="0"/>
              </a:rPr>
              <a:t>Provide regular updates on progress and check in frequently to address any concerns or questions.</a:t>
            </a:r>
          </a:p>
        </p:txBody>
      </p:sp>
      <p:sp>
        <p:nvSpPr>
          <p:cNvPr id="15" name="Chevron 26">
            <a:extLst>
              <a:ext uri="{FF2B5EF4-FFF2-40B4-BE49-F238E27FC236}">
                <a16:creationId xmlns:a16="http://schemas.microsoft.com/office/drawing/2014/main" id="{703240A1-88F5-ECB5-C30D-EB4076CD465F}"/>
              </a:ext>
            </a:extLst>
          </p:cNvPr>
          <p:cNvSpPr/>
          <p:nvPr/>
        </p:nvSpPr>
        <p:spPr bwMode="gray">
          <a:xfrm>
            <a:off x="7171592" y="5806571"/>
            <a:ext cx="4677508" cy="574432"/>
          </a:xfrm>
          <a:prstGeom prst="chevron">
            <a:avLst/>
          </a:prstGeom>
          <a:solidFill>
            <a:schemeClr val="accent6"/>
          </a:solidFill>
          <a:ln w="19050" algn="ctr">
            <a:noFill/>
            <a:miter lim="800000"/>
            <a:headEnd/>
            <a:tailEnd/>
          </a:ln>
        </p:spPr>
        <p:txBody>
          <a:bodyPr wrap="square" lIns="88900" tIns="88900" rIns="88900" bIns="88900" rtlCol="0" anchor="ctr"/>
          <a:lstStyle/>
          <a:p>
            <a:pPr>
              <a:spcBef>
                <a:spcPts val="600"/>
              </a:spcBef>
              <a:buSzPct val="100000"/>
            </a:pPr>
            <a:r>
              <a:rPr lang="en-US" sz="1400">
                <a:solidFill>
                  <a:schemeClr val="bg1"/>
                </a:solidFill>
                <a:latin typeface="Calibri" panose="020F0502020204030204" pitchFamily="34" charset="0"/>
                <a:ea typeface="Open Sans" panose="020B0606030504020204" pitchFamily="34" charset="0"/>
                <a:cs typeface="Calibri" panose="020F0502020204030204" pitchFamily="34" charset="0"/>
              </a:rPr>
              <a:t>Keeps everyone informed and engaged, preventing issues from escalating</a:t>
            </a:r>
            <a:r>
              <a:rPr lang="en-US" sz="1400" b="1">
                <a:solidFill>
                  <a:schemeClr val="bg1"/>
                </a:solidFill>
                <a:latin typeface="Calibri" panose="020F0502020204030204" pitchFamily="34" charset="0"/>
                <a:ea typeface="Open Sans" panose="020B0606030504020204" pitchFamily="34" charset="0"/>
                <a:cs typeface="Calibri" panose="020F0502020204030204" pitchFamily="34" charset="0"/>
              </a:rPr>
              <a:t>.</a:t>
            </a:r>
          </a:p>
        </p:txBody>
      </p:sp>
      <p:sp>
        <p:nvSpPr>
          <p:cNvPr id="16" name="TextBox 15">
            <a:extLst>
              <a:ext uri="{FF2B5EF4-FFF2-40B4-BE49-F238E27FC236}">
                <a16:creationId xmlns:a16="http://schemas.microsoft.com/office/drawing/2014/main" id="{13333D7B-A175-A21C-081E-D4C5D7AF7388}"/>
              </a:ext>
            </a:extLst>
          </p:cNvPr>
          <p:cNvSpPr txBox="1"/>
          <p:nvPr/>
        </p:nvSpPr>
        <p:spPr>
          <a:xfrm>
            <a:off x="9041423" y="2082886"/>
            <a:ext cx="937846" cy="307777"/>
          </a:xfrm>
          <a:prstGeom prst="rect">
            <a:avLst/>
          </a:prstGeom>
          <a:noFill/>
        </p:spPr>
        <p:txBody>
          <a:bodyPr wrap="square" lIns="0" tIns="0" rIns="0" bIns="0" rtlCol="0">
            <a:spAutoFit/>
          </a:bodyPr>
          <a:lstStyle/>
          <a:p>
            <a:pPr>
              <a:spcBef>
                <a:spcPts val="600"/>
              </a:spcBef>
              <a:buSzPct val="100000"/>
            </a:pPr>
            <a:r>
              <a:rPr lang="en-US" sz="2000" b="1" i="1">
                <a:solidFill>
                  <a:schemeClr val="accent6"/>
                </a:solidFill>
                <a:latin typeface="Calibri" panose="020F0502020204030204" pitchFamily="34" charset="0"/>
                <a:ea typeface="Open Sans" panose="020B0606030504020204" pitchFamily="34" charset="0"/>
                <a:cs typeface="Calibri" panose="020F0502020204030204" pitchFamily="34" charset="0"/>
              </a:rPr>
              <a:t>Benefits</a:t>
            </a:r>
          </a:p>
        </p:txBody>
      </p:sp>
      <p:sp>
        <p:nvSpPr>
          <p:cNvPr id="17" name="TextBox 16">
            <a:extLst>
              <a:ext uri="{FF2B5EF4-FFF2-40B4-BE49-F238E27FC236}">
                <a16:creationId xmlns:a16="http://schemas.microsoft.com/office/drawing/2014/main" id="{8334BC32-FCC1-48F1-A074-9F440A22D450}"/>
              </a:ext>
            </a:extLst>
          </p:cNvPr>
          <p:cNvSpPr txBox="1"/>
          <p:nvPr/>
        </p:nvSpPr>
        <p:spPr>
          <a:xfrm>
            <a:off x="3089027" y="2075279"/>
            <a:ext cx="937846" cy="307777"/>
          </a:xfrm>
          <a:prstGeom prst="rect">
            <a:avLst/>
          </a:prstGeom>
          <a:noFill/>
        </p:spPr>
        <p:txBody>
          <a:bodyPr wrap="square" lIns="0" tIns="0" rIns="0" bIns="0" rtlCol="0">
            <a:spAutoFit/>
          </a:bodyPr>
          <a:lstStyle/>
          <a:p>
            <a:pPr>
              <a:spcBef>
                <a:spcPts val="600"/>
              </a:spcBef>
              <a:buSzPct val="100000"/>
            </a:pPr>
            <a:r>
              <a:rPr lang="en-US" sz="2000" b="1" i="1">
                <a:solidFill>
                  <a:schemeClr val="accent5"/>
                </a:solidFill>
                <a:latin typeface="Calibri" panose="020F0502020204030204" pitchFamily="34" charset="0"/>
                <a:ea typeface="Open Sans" panose="020B0606030504020204" pitchFamily="34" charset="0"/>
                <a:cs typeface="Calibri" panose="020F0502020204030204" pitchFamily="34" charset="0"/>
              </a:rPr>
              <a:t>Practice</a:t>
            </a:r>
          </a:p>
        </p:txBody>
      </p:sp>
    </p:spTree>
    <p:extLst>
      <p:ext uri="{BB962C8B-B14F-4D97-AF65-F5344CB8AC3E}">
        <p14:creationId xmlns:p14="http://schemas.microsoft.com/office/powerpoint/2010/main" val="3983625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15FB6A-E18D-C7A2-877B-8DCDED9144D9}"/>
              </a:ext>
            </a:extLst>
          </p:cNvPr>
          <p:cNvSpPr/>
          <p:nvPr/>
        </p:nvSpPr>
        <p:spPr>
          <a:xfrm>
            <a:off x="10493298" y="5876693"/>
            <a:ext cx="1503416" cy="8697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93375F-F107-5E09-8787-37A20F1690ED}"/>
              </a:ext>
            </a:extLst>
          </p:cNvPr>
          <p:cNvSpPr txBox="1">
            <a:spLocks/>
          </p:cNvSpPr>
          <p:nvPr/>
        </p:nvSpPr>
        <p:spPr>
          <a:xfrm>
            <a:off x="385120" y="1044946"/>
            <a:ext cx="11188700" cy="4499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accent1"/>
                </a:solidFill>
              </a:rPr>
              <a:t>Communication Techniques</a:t>
            </a:r>
          </a:p>
        </p:txBody>
      </p:sp>
      <p:sp>
        <p:nvSpPr>
          <p:cNvPr id="3" name="Content Placeholder 3">
            <a:extLst>
              <a:ext uri="{FF2B5EF4-FFF2-40B4-BE49-F238E27FC236}">
                <a16:creationId xmlns:a16="http://schemas.microsoft.com/office/drawing/2014/main" id="{3F03F81D-F7C6-FECC-03A5-9CF71DCF7A18}"/>
              </a:ext>
            </a:extLst>
          </p:cNvPr>
          <p:cNvSpPr txBox="1">
            <a:spLocks/>
          </p:cNvSpPr>
          <p:nvPr/>
        </p:nvSpPr>
        <p:spPr>
          <a:xfrm>
            <a:off x="393700" y="1500887"/>
            <a:ext cx="11188700" cy="333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Incorporate phrases that can help build relationships and maintain a collegial climate. Avoid phrases that may lead to defensiveness and gate-keeping.</a:t>
            </a:r>
          </a:p>
        </p:txBody>
      </p:sp>
      <p:sp>
        <p:nvSpPr>
          <p:cNvPr id="12" name="Rectangle 11">
            <a:extLst>
              <a:ext uri="{FF2B5EF4-FFF2-40B4-BE49-F238E27FC236}">
                <a16:creationId xmlns:a16="http://schemas.microsoft.com/office/drawing/2014/main" id="{CFF329AE-DE74-9141-5A78-9744F97DEA24}"/>
              </a:ext>
            </a:extLst>
          </p:cNvPr>
          <p:cNvSpPr/>
          <p:nvPr/>
        </p:nvSpPr>
        <p:spPr bwMode="gray">
          <a:xfrm>
            <a:off x="502023" y="1947603"/>
            <a:ext cx="5091954" cy="4439906"/>
          </a:xfrm>
          <a:prstGeom prst="rect">
            <a:avLst/>
          </a:prstGeom>
          <a:noFill/>
          <a:ln w="28575" algn="ctr">
            <a:solidFill>
              <a:srgbClr val="86BC25"/>
            </a:solid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0" cap="none" spc="0" normalizeH="0" baseline="0" noProof="0">
              <a:ln>
                <a:noFill/>
              </a:ln>
              <a:solidFill>
                <a:prstClr val="white"/>
              </a:solidFill>
              <a:effectLst/>
              <a:uLnTx/>
              <a:uFillTx/>
            </a:endParaRPr>
          </a:p>
        </p:txBody>
      </p:sp>
      <p:sp>
        <p:nvSpPr>
          <p:cNvPr id="13" name="Rectangle 12">
            <a:extLst>
              <a:ext uri="{FF2B5EF4-FFF2-40B4-BE49-F238E27FC236}">
                <a16:creationId xmlns:a16="http://schemas.microsoft.com/office/drawing/2014/main" id="{095DA9DA-8BCD-71EC-97F5-F883694155A5}"/>
              </a:ext>
            </a:extLst>
          </p:cNvPr>
          <p:cNvSpPr/>
          <p:nvPr/>
        </p:nvSpPr>
        <p:spPr bwMode="gray">
          <a:xfrm>
            <a:off x="6167718" y="1947603"/>
            <a:ext cx="5091954" cy="4439906"/>
          </a:xfrm>
          <a:prstGeom prst="rect">
            <a:avLst/>
          </a:prstGeom>
          <a:noFill/>
          <a:ln w="28575" algn="ctr">
            <a:solidFill>
              <a:srgbClr val="C000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prstClr val="white"/>
              </a:solidFill>
            </a:endParaRPr>
          </a:p>
        </p:txBody>
      </p:sp>
      <p:sp>
        <p:nvSpPr>
          <p:cNvPr id="14" name="Rectangle 13">
            <a:extLst>
              <a:ext uri="{FF2B5EF4-FFF2-40B4-BE49-F238E27FC236}">
                <a16:creationId xmlns:a16="http://schemas.microsoft.com/office/drawing/2014/main" id="{230ACEAD-AE37-852A-22BC-E82057F9BC07}"/>
              </a:ext>
            </a:extLst>
          </p:cNvPr>
          <p:cNvSpPr/>
          <p:nvPr/>
        </p:nvSpPr>
        <p:spPr bwMode="gray">
          <a:xfrm>
            <a:off x="570416" y="2004145"/>
            <a:ext cx="4958861" cy="4347504"/>
          </a:xfrm>
          <a:prstGeom prst="rect">
            <a:avLst/>
          </a:prstGeom>
          <a:solidFill>
            <a:sysClr val="window" lastClr="FFFFFF">
              <a:lumMod val="95000"/>
            </a:sysClr>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0" cap="none" spc="0" normalizeH="0" baseline="0" noProof="0">
              <a:ln>
                <a:noFill/>
              </a:ln>
              <a:solidFill>
                <a:prstClr val="white"/>
              </a:solidFill>
              <a:effectLst/>
              <a:uLnTx/>
              <a:uFillTx/>
            </a:endParaRPr>
          </a:p>
        </p:txBody>
      </p:sp>
      <p:sp>
        <p:nvSpPr>
          <p:cNvPr id="15" name="Rectangle 14">
            <a:extLst>
              <a:ext uri="{FF2B5EF4-FFF2-40B4-BE49-F238E27FC236}">
                <a16:creationId xmlns:a16="http://schemas.microsoft.com/office/drawing/2014/main" id="{0E409C84-602A-E0C8-C787-11F080BDDD04}"/>
              </a:ext>
            </a:extLst>
          </p:cNvPr>
          <p:cNvSpPr/>
          <p:nvPr/>
        </p:nvSpPr>
        <p:spPr bwMode="gray">
          <a:xfrm>
            <a:off x="6232662" y="2004145"/>
            <a:ext cx="4958861" cy="4347504"/>
          </a:xfrm>
          <a:prstGeom prst="rect">
            <a:avLst/>
          </a:prstGeom>
          <a:solidFill>
            <a:sysClr val="window" lastClr="FFFFFF">
              <a:lumMod val="95000"/>
            </a:sysClr>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0" cap="none" spc="0" normalizeH="0" baseline="0" noProof="0">
              <a:ln>
                <a:noFill/>
              </a:ln>
              <a:solidFill>
                <a:prstClr val="white"/>
              </a:solidFill>
              <a:effectLst/>
              <a:uLnTx/>
              <a:uFillTx/>
            </a:endParaRPr>
          </a:p>
        </p:txBody>
      </p:sp>
      <p:pic>
        <p:nvPicPr>
          <p:cNvPr id="16" name="Graphic 15" descr="Close with solid fill">
            <a:extLst>
              <a:ext uri="{FF2B5EF4-FFF2-40B4-BE49-F238E27FC236}">
                <a16:creationId xmlns:a16="http://schemas.microsoft.com/office/drawing/2014/main" id="{1E39A6E7-A8A4-CFFA-7AC2-D22BCCEDC8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42185" y="2041726"/>
            <a:ext cx="457200" cy="457200"/>
          </a:xfrm>
          <a:prstGeom prst="rect">
            <a:avLst/>
          </a:prstGeom>
        </p:spPr>
      </p:pic>
      <p:pic>
        <p:nvPicPr>
          <p:cNvPr id="17" name="Graphic 16" descr="Checkmark with solid fill">
            <a:extLst>
              <a:ext uri="{FF2B5EF4-FFF2-40B4-BE49-F238E27FC236}">
                <a16:creationId xmlns:a16="http://schemas.microsoft.com/office/drawing/2014/main" id="{81461A09-2EB7-C766-7857-D24B0DC5C91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3954" y="2037613"/>
            <a:ext cx="457200" cy="457200"/>
          </a:xfrm>
          <a:prstGeom prst="rect">
            <a:avLst/>
          </a:prstGeom>
        </p:spPr>
      </p:pic>
      <p:sp>
        <p:nvSpPr>
          <p:cNvPr id="18" name="TextBox 17">
            <a:extLst>
              <a:ext uri="{FF2B5EF4-FFF2-40B4-BE49-F238E27FC236}">
                <a16:creationId xmlns:a16="http://schemas.microsoft.com/office/drawing/2014/main" id="{AD78CAEC-C15F-0B34-E9A3-1BA6DB2DD966}"/>
              </a:ext>
            </a:extLst>
          </p:cNvPr>
          <p:cNvSpPr txBox="1"/>
          <p:nvPr/>
        </p:nvSpPr>
        <p:spPr>
          <a:xfrm>
            <a:off x="1250677" y="2141185"/>
            <a:ext cx="2227385" cy="276999"/>
          </a:xfrm>
          <a:prstGeom prst="rect">
            <a:avLst/>
          </a:prstGeom>
          <a:noFill/>
        </p:spPr>
        <p:txBody>
          <a:bodyPr wrap="square" lIns="0" tIns="0" rIns="0" bIns="0" rtlCol="0">
            <a:spAutoFit/>
          </a:bodyPr>
          <a:lstStyle/>
          <a:p>
            <a:pPr>
              <a:spcBef>
                <a:spcPts val="600"/>
              </a:spcBef>
              <a:buSzPct val="100000"/>
            </a:pPr>
            <a:r>
              <a:rPr lang="en-US" b="1">
                <a:solidFill>
                  <a:srgbClr val="86BC25"/>
                </a:solidFill>
                <a:ea typeface="Open Sans" panose="020B0606030504020204" pitchFamily="34" charset="0"/>
                <a:cs typeface="Open Sans" panose="020B0606030504020204" pitchFamily="34" charset="0"/>
              </a:rPr>
              <a:t>Do….</a:t>
            </a:r>
          </a:p>
        </p:txBody>
      </p:sp>
      <p:sp>
        <p:nvSpPr>
          <p:cNvPr id="19" name="TextBox 18">
            <a:extLst>
              <a:ext uri="{FF2B5EF4-FFF2-40B4-BE49-F238E27FC236}">
                <a16:creationId xmlns:a16="http://schemas.microsoft.com/office/drawing/2014/main" id="{06EBF7EC-4A86-30DB-8D27-AD881CD7FDD0}"/>
              </a:ext>
            </a:extLst>
          </p:cNvPr>
          <p:cNvSpPr txBox="1"/>
          <p:nvPr/>
        </p:nvSpPr>
        <p:spPr>
          <a:xfrm>
            <a:off x="6959815" y="2141185"/>
            <a:ext cx="2227385" cy="276999"/>
          </a:xfrm>
          <a:prstGeom prst="rect">
            <a:avLst/>
          </a:prstGeom>
          <a:noFill/>
        </p:spPr>
        <p:txBody>
          <a:bodyPr wrap="square" lIns="0" tIns="0" rIns="0" bIns="0" rtlCol="0">
            <a:spAutoFit/>
          </a:bodyPr>
          <a:lstStyle/>
          <a:p>
            <a:pPr>
              <a:spcBef>
                <a:spcPts val="600"/>
              </a:spcBef>
              <a:buSzPct val="100000"/>
            </a:pPr>
            <a:r>
              <a:rPr lang="en-US" b="1">
                <a:solidFill>
                  <a:srgbClr val="C00000"/>
                </a:solidFill>
                <a:ea typeface="Open Sans" panose="020B0606030504020204" pitchFamily="34" charset="0"/>
                <a:cs typeface="Open Sans" panose="020B0606030504020204" pitchFamily="34" charset="0"/>
              </a:rPr>
              <a:t>Avoid…</a:t>
            </a:r>
          </a:p>
        </p:txBody>
      </p:sp>
      <p:sp>
        <p:nvSpPr>
          <p:cNvPr id="20" name="TextBox 19">
            <a:extLst>
              <a:ext uri="{FF2B5EF4-FFF2-40B4-BE49-F238E27FC236}">
                <a16:creationId xmlns:a16="http://schemas.microsoft.com/office/drawing/2014/main" id="{2EE4CF2C-7D90-EA44-452A-649999F175C9}"/>
              </a:ext>
            </a:extLst>
          </p:cNvPr>
          <p:cNvSpPr txBox="1"/>
          <p:nvPr/>
        </p:nvSpPr>
        <p:spPr>
          <a:xfrm>
            <a:off x="719123" y="2467239"/>
            <a:ext cx="4661769" cy="3893374"/>
          </a:xfrm>
          <a:prstGeom prst="rect">
            <a:avLst/>
          </a:prstGeom>
          <a:noFill/>
        </p:spPr>
        <p:txBody>
          <a:bodyPr wrap="square" lIns="0" tIns="0" rIns="0" bIns="0" rtlCol="0">
            <a:spAutoFit/>
          </a:bodyPr>
          <a:lstStyle/>
          <a:p>
            <a:pPr>
              <a:buSzPct val="100000"/>
            </a:pPr>
            <a:r>
              <a:rPr lang="en-US" sz="1100" b="1" dirty="0">
                <a:solidFill>
                  <a:srgbClr val="313131"/>
                </a:solidFill>
                <a:ea typeface="Open Sans" panose="020B0606030504020204" pitchFamily="34" charset="0"/>
                <a:cs typeface="Open Sans" panose="020B0606030504020204" pitchFamily="34" charset="0"/>
              </a:rPr>
              <a:t>Express Appreciation and Respect</a:t>
            </a:r>
          </a:p>
          <a:p>
            <a:pPr>
              <a:buSzPct val="100000"/>
            </a:pPr>
            <a:r>
              <a:rPr lang="en-US" sz="1100" dirty="0">
                <a:solidFill>
                  <a:srgbClr val="313131"/>
                </a:solidFill>
              </a:rPr>
              <a:t>"I appreciate your perspective on this."</a:t>
            </a:r>
          </a:p>
          <a:p>
            <a:pPr>
              <a:buSzPct val="100000"/>
            </a:pPr>
            <a:r>
              <a:rPr lang="en-US" sz="1100" dirty="0">
                <a:solidFill>
                  <a:srgbClr val="313131"/>
                </a:solidFill>
              </a:rPr>
              <a:t>"Thank you for bringing this to my attention."</a:t>
            </a:r>
          </a:p>
          <a:p>
            <a:pPr>
              <a:buSzPct val="100000"/>
            </a:pPr>
            <a:r>
              <a:rPr lang="en-US" sz="1100" dirty="0">
                <a:solidFill>
                  <a:srgbClr val="313131"/>
                </a:solidFill>
              </a:rPr>
              <a:t>"Your expertise is invaluable to this project."</a:t>
            </a:r>
          </a:p>
          <a:p>
            <a:pPr>
              <a:buSzPct val="100000"/>
            </a:pPr>
            <a:endParaRPr lang="en-US" sz="1100" dirty="0">
              <a:solidFill>
                <a:srgbClr val="313131"/>
              </a:solidFill>
            </a:endParaRPr>
          </a:p>
          <a:p>
            <a:pPr>
              <a:buSzPct val="100000"/>
            </a:pPr>
            <a:r>
              <a:rPr lang="en-US" sz="1100" b="1" dirty="0">
                <a:solidFill>
                  <a:srgbClr val="313131"/>
                </a:solidFill>
                <a:ea typeface="Open Sans" panose="020B0606030504020204" pitchFamily="34" charset="0"/>
                <a:cs typeface="Open Sans" panose="020B0606030504020204" pitchFamily="34" charset="0"/>
              </a:rPr>
              <a:t>Utilize Collaborative Language</a:t>
            </a:r>
          </a:p>
          <a:p>
            <a:pPr>
              <a:buSzPct val="100000"/>
            </a:pPr>
            <a:r>
              <a:rPr lang="en-US" sz="1100" dirty="0">
                <a:solidFill>
                  <a:srgbClr val="313131"/>
                </a:solidFill>
              </a:rPr>
              <a:t>"Let's work together to find a solution."</a:t>
            </a:r>
          </a:p>
          <a:p>
            <a:pPr>
              <a:buSzPct val="100000"/>
            </a:pPr>
            <a:r>
              <a:rPr lang="en-US" sz="1100" dirty="0">
                <a:solidFill>
                  <a:srgbClr val="313131"/>
                </a:solidFill>
              </a:rPr>
              <a:t>"What are your thoughts on how we can improve this process?"</a:t>
            </a:r>
          </a:p>
          <a:p>
            <a:pPr>
              <a:buSzPct val="100000"/>
            </a:pPr>
            <a:endParaRPr lang="en-US" sz="1100" dirty="0">
              <a:solidFill>
                <a:srgbClr val="313131"/>
              </a:solidFill>
            </a:endParaRPr>
          </a:p>
          <a:p>
            <a:pPr>
              <a:buSzPct val="100000"/>
            </a:pPr>
            <a:r>
              <a:rPr lang="en-US" sz="1100" b="1" dirty="0">
                <a:solidFill>
                  <a:srgbClr val="313131"/>
                </a:solidFill>
                <a:ea typeface="Open Sans" panose="020B0606030504020204" pitchFamily="34" charset="0"/>
                <a:cs typeface="Open Sans" panose="020B0606030504020204" pitchFamily="34" charset="0"/>
              </a:rPr>
              <a:t>Seek Input and Feedback</a:t>
            </a:r>
          </a:p>
          <a:p>
            <a:pPr>
              <a:buSzPct val="100000"/>
            </a:pPr>
            <a:r>
              <a:rPr lang="en-US" sz="1100" dirty="0">
                <a:solidFill>
                  <a:srgbClr val="313131"/>
                </a:solidFill>
              </a:rPr>
              <a:t>"I would love to hear your ideas on this."</a:t>
            </a:r>
          </a:p>
          <a:p>
            <a:pPr>
              <a:buSzPct val="100000"/>
            </a:pPr>
            <a:r>
              <a:rPr lang="en-US" sz="1100" dirty="0">
                <a:solidFill>
                  <a:srgbClr val="313131"/>
                </a:solidFill>
              </a:rPr>
              <a:t>"Can you help me understand your concerns?"</a:t>
            </a:r>
          </a:p>
          <a:p>
            <a:pPr>
              <a:buSzPct val="100000"/>
            </a:pPr>
            <a:r>
              <a:rPr lang="en-US" sz="1100" dirty="0">
                <a:solidFill>
                  <a:srgbClr val="313131"/>
                </a:solidFill>
              </a:rPr>
              <a:t>"What do you think would be the best approach?"</a:t>
            </a:r>
          </a:p>
          <a:p>
            <a:pPr>
              <a:buSzPct val="100000"/>
            </a:pPr>
            <a:endParaRPr lang="en-US" sz="1100" dirty="0">
              <a:solidFill>
                <a:srgbClr val="313131"/>
              </a:solidFill>
            </a:endParaRPr>
          </a:p>
          <a:p>
            <a:pPr>
              <a:buSzPct val="100000"/>
            </a:pPr>
            <a:r>
              <a:rPr lang="en-US" sz="1100" b="1" dirty="0">
                <a:solidFill>
                  <a:srgbClr val="313131"/>
                </a:solidFill>
                <a:ea typeface="Open Sans" panose="020B0606030504020204" pitchFamily="34" charset="0"/>
                <a:cs typeface="Open Sans" panose="020B0606030504020204" pitchFamily="34" charset="0"/>
              </a:rPr>
              <a:t>Utilize Positive Framing</a:t>
            </a:r>
          </a:p>
          <a:p>
            <a:pPr>
              <a:buSzPct val="100000"/>
            </a:pPr>
            <a:r>
              <a:rPr lang="en-US" sz="1100" dirty="0">
                <a:solidFill>
                  <a:srgbClr val="313131"/>
                </a:solidFill>
              </a:rPr>
              <a:t>"We have an opportunity to enhance our processes."</a:t>
            </a:r>
          </a:p>
          <a:p>
            <a:pPr>
              <a:buSzPct val="100000"/>
            </a:pPr>
            <a:r>
              <a:rPr lang="en-US" sz="1100" dirty="0">
                <a:solidFill>
                  <a:srgbClr val="313131"/>
                </a:solidFill>
              </a:rPr>
              <a:t>"Let's focus on the strengths we can build on."</a:t>
            </a:r>
          </a:p>
          <a:p>
            <a:pPr>
              <a:buSzPct val="100000"/>
            </a:pPr>
            <a:r>
              <a:rPr lang="en-US" sz="1100" dirty="0">
                <a:solidFill>
                  <a:srgbClr val="313131"/>
                </a:solidFill>
              </a:rPr>
              <a:t>"This is a great chance for us to collaborate and innovate."</a:t>
            </a:r>
          </a:p>
          <a:p>
            <a:pPr>
              <a:buSzPct val="100000"/>
            </a:pPr>
            <a:endParaRPr lang="en-US" sz="1100" dirty="0">
              <a:solidFill>
                <a:srgbClr val="313131"/>
              </a:solidFill>
            </a:endParaRPr>
          </a:p>
          <a:p>
            <a:pPr>
              <a:buSzPct val="100000"/>
            </a:pPr>
            <a:r>
              <a:rPr lang="en-US" sz="1100" b="1" dirty="0">
                <a:solidFill>
                  <a:srgbClr val="313131"/>
                </a:solidFill>
                <a:ea typeface="Open Sans" panose="020B0606030504020204" pitchFamily="34" charset="0"/>
                <a:cs typeface="Open Sans" panose="020B0606030504020204" pitchFamily="34" charset="0"/>
              </a:rPr>
              <a:t>Employ Empathy and Understanding</a:t>
            </a:r>
          </a:p>
          <a:p>
            <a:pPr>
              <a:buSzPct val="100000"/>
            </a:pPr>
            <a:r>
              <a:rPr lang="en-US" sz="1100" dirty="0">
                <a:solidFill>
                  <a:srgbClr val="313131"/>
                </a:solidFill>
              </a:rPr>
              <a:t>"I understand that this is a challenging situation."</a:t>
            </a:r>
          </a:p>
          <a:p>
            <a:pPr>
              <a:buSzPct val="100000"/>
            </a:pPr>
            <a:r>
              <a:rPr lang="en-US" sz="1100" dirty="0">
                <a:solidFill>
                  <a:srgbClr val="313131"/>
                </a:solidFill>
              </a:rPr>
              <a:t>"I can see why this is important to you."</a:t>
            </a:r>
          </a:p>
          <a:p>
            <a:pPr>
              <a:buSzPct val="100000"/>
            </a:pPr>
            <a:r>
              <a:rPr lang="en-US" sz="1100" dirty="0">
                <a:solidFill>
                  <a:srgbClr val="313131"/>
                </a:solidFill>
              </a:rPr>
              <a:t>"Let's find a way to address your concerns." </a:t>
            </a:r>
          </a:p>
        </p:txBody>
      </p:sp>
      <p:sp>
        <p:nvSpPr>
          <p:cNvPr id="21" name="TextBox 20">
            <a:extLst>
              <a:ext uri="{FF2B5EF4-FFF2-40B4-BE49-F238E27FC236}">
                <a16:creationId xmlns:a16="http://schemas.microsoft.com/office/drawing/2014/main" id="{20173280-A605-5D1D-8714-CAA6FB60A6E7}"/>
              </a:ext>
            </a:extLst>
          </p:cNvPr>
          <p:cNvSpPr txBox="1"/>
          <p:nvPr/>
        </p:nvSpPr>
        <p:spPr>
          <a:xfrm>
            <a:off x="6393092" y="2467239"/>
            <a:ext cx="4661769" cy="3893374"/>
          </a:xfrm>
          <a:prstGeom prst="rect">
            <a:avLst/>
          </a:prstGeom>
          <a:noFill/>
        </p:spPr>
        <p:txBody>
          <a:bodyPr wrap="square" lIns="0" tIns="0" rIns="0" bIns="0" rtlCol="0">
            <a:spAutoFit/>
          </a:bodyPr>
          <a:lstStyle/>
          <a:p>
            <a:pPr>
              <a:buSzPct val="100000"/>
            </a:pPr>
            <a:r>
              <a:rPr lang="en-US" sz="1100" b="1">
                <a:solidFill>
                  <a:srgbClr val="313131"/>
                </a:solidFill>
                <a:ea typeface="Open Sans" panose="020B0606030504020204" pitchFamily="34" charset="0"/>
                <a:cs typeface="Open Sans" panose="020B0606030504020204" pitchFamily="34" charset="0"/>
              </a:rPr>
              <a:t>Using Blaming and Accusatory Language</a:t>
            </a:r>
          </a:p>
          <a:p>
            <a:pPr>
              <a:buSzPct val="100000"/>
            </a:pPr>
            <a:r>
              <a:rPr lang="en-US" sz="1100">
                <a:solidFill>
                  <a:srgbClr val="313131"/>
                </a:solidFill>
              </a:rPr>
              <a:t>"You always do this wrong.“  </a:t>
            </a:r>
          </a:p>
          <a:p>
            <a:pPr>
              <a:buSzPct val="100000"/>
            </a:pPr>
            <a:r>
              <a:rPr lang="en-US" sz="1100">
                <a:solidFill>
                  <a:srgbClr val="313131"/>
                </a:solidFill>
              </a:rPr>
              <a:t>"This is your fault."</a:t>
            </a:r>
          </a:p>
          <a:p>
            <a:pPr>
              <a:buSzPct val="100000"/>
            </a:pPr>
            <a:r>
              <a:rPr lang="en-US" sz="1100">
                <a:solidFill>
                  <a:srgbClr val="313131"/>
                </a:solidFill>
              </a:rPr>
              <a:t>"Why didn't you take care of this?"</a:t>
            </a:r>
          </a:p>
          <a:p>
            <a:pPr>
              <a:buSzPct val="100000"/>
            </a:pPr>
            <a:endParaRPr lang="en-US" sz="1100" b="1">
              <a:solidFill>
                <a:srgbClr val="313131"/>
              </a:solidFill>
            </a:endParaRPr>
          </a:p>
          <a:p>
            <a:pPr>
              <a:buSzPct val="100000"/>
            </a:pPr>
            <a:r>
              <a:rPr lang="en-US" sz="1100" b="1">
                <a:solidFill>
                  <a:srgbClr val="313131"/>
                </a:solidFill>
                <a:ea typeface="Open Sans" panose="020B0606030504020204" pitchFamily="34" charset="0"/>
                <a:cs typeface="Open Sans" panose="020B0606030504020204" pitchFamily="34" charset="0"/>
              </a:rPr>
              <a:t>Making Dismissive or Condescending Remarks</a:t>
            </a:r>
          </a:p>
          <a:p>
            <a:pPr>
              <a:buSzPct val="100000"/>
            </a:pPr>
            <a:r>
              <a:rPr lang="en-US" sz="1100">
                <a:solidFill>
                  <a:srgbClr val="313131"/>
                </a:solidFill>
              </a:rPr>
              <a:t>"That's not important right now."</a:t>
            </a:r>
          </a:p>
          <a:p>
            <a:pPr>
              <a:buSzPct val="100000"/>
            </a:pPr>
            <a:r>
              <a:rPr lang="en-US" sz="1100">
                <a:solidFill>
                  <a:srgbClr val="313131"/>
                </a:solidFill>
              </a:rPr>
              <a:t>"You don't understand the bigger picture."</a:t>
            </a:r>
          </a:p>
          <a:p>
            <a:pPr>
              <a:buSzPct val="100000"/>
            </a:pPr>
            <a:endParaRPr lang="en-US" sz="1100" b="1">
              <a:solidFill>
                <a:srgbClr val="313131"/>
              </a:solidFill>
            </a:endParaRPr>
          </a:p>
          <a:p>
            <a:pPr>
              <a:buSzPct val="100000"/>
            </a:pPr>
            <a:r>
              <a:rPr lang="en-US" sz="1100" b="1">
                <a:solidFill>
                  <a:srgbClr val="313131"/>
                </a:solidFill>
                <a:ea typeface="Open Sans" panose="020B0606030504020204" pitchFamily="34" charset="0"/>
                <a:cs typeface="Open Sans" panose="020B0606030504020204" pitchFamily="34" charset="0"/>
              </a:rPr>
              <a:t>Asking Closed-Ended Questions</a:t>
            </a:r>
          </a:p>
          <a:p>
            <a:pPr>
              <a:buSzPct val="100000"/>
            </a:pPr>
            <a:r>
              <a:rPr lang="en-US" sz="1100">
                <a:solidFill>
                  <a:srgbClr val="313131"/>
                </a:solidFill>
              </a:rPr>
              <a:t>"Don't you agree this is the only way?"</a:t>
            </a:r>
          </a:p>
          <a:p>
            <a:pPr>
              <a:buSzPct val="100000"/>
            </a:pPr>
            <a:r>
              <a:rPr lang="en-US" sz="1100">
                <a:solidFill>
                  <a:srgbClr val="313131"/>
                </a:solidFill>
              </a:rPr>
              <a:t>"Isn't this obvious?“ </a:t>
            </a:r>
          </a:p>
          <a:p>
            <a:pPr>
              <a:buSzPct val="100000"/>
            </a:pPr>
            <a:r>
              <a:rPr lang="en-US" sz="1100">
                <a:solidFill>
                  <a:srgbClr val="313131"/>
                </a:solidFill>
              </a:rPr>
              <a:t>"Can't you see the problem?"</a:t>
            </a:r>
          </a:p>
          <a:p>
            <a:pPr>
              <a:buSzPct val="100000"/>
            </a:pPr>
            <a:endParaRPr lang="en-US" sz="1100" b="1">
              <a:solidFill>
                <a:srgbClr val="313131"/>
              </a:solidFill>
            </a:endParaRPr>
          </a:p>
          <a:p>
            <a:pPr>
              <a:buSzPct val="100000"/>
            </a:pPr>
            <a:r>
              <a:rPr lang="en-US" sz="1100" b="1">
                <a:solidFill>
                  <a:srgbClr val="313131"/>
                </a:solidFill>
                <a:ea typeface="Open Sans" panose="020B0606030504020204" pitchFamily="34" charset="0"/>
                <a:cs typeface="Open Sans" panose="020B0606030504020204" pitchFamily="34" charset="0"/>
              </a:rPr>
              <a:t>Utilizing Negative Framing</a:t>
            </a:r>
          </a:p>
          <a:p>
            <a:pPr>
              <a:buSzPct val="100000"/>
            </a:pPr>
            <a:r>
              <a:rPr lang="en-US" sz="1100">
                <a:solidFill>
                  <a:srgbClr val="313131"/>
                </a:solidFill>
              </a:rPr>
              <a:t>"This is a disaster.“  </a:t>
            </a:r>
          </a:p>
          <a:p>
            <a:pPr>
              <a:buSzPct val="100000"/>
            </a:pPr>
            <a:r>
              <a:rPr lang="en-US" sz="1100">
                <a:solidFill>
                  <a:srgbClr val="313131"/>
                </a:solidFill>
              </a:rPr>
              <a:t>"This is going to be a huge problem."</a:t>
            </a:r>
          </a:p>
          <a:p>
            <a:pPr>
              <a:buSzPct val="100000"/>
            </a:pPr>
            <a:r>
              <a:rPr lang="en-US" sz="1100">
                <a:solidFill>
                  <a:srgbClr val="313131"/>
                </a:solidFill>
              </a:rPr>
              <a:t>"We can't do anything about this."</a:t>
            </a:r>
          </a:p>
          <a:p>
            <a:pPr>
              <a:buSzPct val="100000"/>
            </a:pPr>
            <a:endParaRPr lang="en-US" sz="1100" b="1">
              <a:solidFill>
                <a:srgbClr val="313131"/>
              </a:solidFill>
            </a:endParaRPr>
          </a:p>
          <a:p>
            <a:pPr>
              <a:buSzPct val="100000"/>
            </a:pPr>
            <a:r>
              <a:rPr lang="en-US" sz="1100" b="1">
                <a:solidFill>
                  <a:srgbClr val="313131"/>
                </a:solidFill>
                <a:ea typeface="Open Sans" panose="020B0606030504020204" pitchFamily="34" charset="0"/>
                <a:cs typeface="Open Sans" panose="020B0606030504020204" pitchFamily="34" charset="0"/>
              </a:rPr>
              <a:t>Providing Defensive Responses</a:t>
            </a:r>
          </a:p>
          <a:p>
            <a:pPr>
              <a:buSzPct val="100000"/>
            </a:pPr>
            <a:r>
              <a:rPr lang="en-US" sz="1100">
                <a:solidFill>
                  <a:srgbClr val="313131"/>
                </a:solidFill>
              </a:rPr>
              <a:t>"That's not my responsibility."</a:t>
            </a:r>
          </a:p>
          <a:p>
            <a:pPr>
              <a:buSzPct val="100000"/>
            </a:pPr>
            <a:r>
              <a:rPr lang="en-US" sz="1100">
                <a:solidFill>
                  <a:srgbClr val="313131"/>
                </a:solidFill>
              </a:rPr>
              <a:t>"I don't have time for this.“  </a:t>
            </a:r>
          </a:p>
          <a:p>
            <a:pPr>
              <a:buSzPct val="100000"/>
            </a:pPr>
            <a:r>
              <a:rPr lang="en-US" sz="1100">
                <a:solidFill>
                  <a:srgbClr val="313131"/>
                </a:solidFill>
              </a:rPr>
              <a:t>"This isn't my problem."</a:t>
            </a:r>
          </a:p>
        </p:txBody>
      </p:sp>
    </p:spTree>
    <p:extLst>
      <p:ext uri="{BB962C8B-B14F-4D97-AF65-F5344CB8AC3E}">
        <p14:creationId xmlns:p14="http://schemas.microsoft.com/office/powerpoint/2010/main" val="3905079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B24BAE36-B8EE-17F6-2240-9AE5D58C250D}"/>
              </a:ext>
            </a:extLst>
          </p:cNvPr>
          <p:cNvSpPr/>
          <p:nvPr/>
        </p:nvSpPr>
        <p:spPr>
          <a:xfrm>
            <a:off x="10493298" y="5943599"/>
            <a:ext cx="1503416" cy="8697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46B2EB-55BF-BEFA-267B-193A2CDDE60B}"/>
              </a:ext>
            </a:extLst>
          </p:cNvPr>
          <p:cNvSpPr txBox="1">
            <a:spLocks/>
          </p:cNvSpPr>
          <p:nvPr/>
        </p:nvSpPr>
        <p:spPr>
          <a:xfrm>
            <a:off x="385120" y="1085398"/>
            <a:ext cx="11188700" cy="4499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solidFill>
                  <a:schemeClr val="accent1"/>
                </a:solidFill>
              </a:rPr>
              <a:t>Tools to Enhance Collaboration and Cross-Communication</a:t>
            </a:r>
          </a:p>
        </p:txBody>
      </p:sp>
      <p:sp>
        <p:nvSpPr>
          <p:cNvPr id="3" name="Content Placeholder 3">
            <a:extLst>
              <a:ext uri="{FF2B5EF4-FFF2-40B4-BE49-F238E27FC236}">
                <a16:creationId xmlns:a16="http://schemas.microsoft.com/office/drawing/2014/main" id="{6C50FF73-8609-761D-4104-4BC772086AC9}"/>
              </a:ext>
            </a:extLst>
          </p:cNvPr>
          <p:cNvSpPr txBox="1">
            <a:spLocks/>
          </p:cNvSpPr>
          <p:nvPr/>
        </p:nvSpPr>
        <p:spPr>
          <a:xfrm>
            <a:off x="393700" y="1563640"/>
            <a:ext cx="10871462" cy="4499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Leverage technology to effectively implement collaboration techniques, enhance communication, and foster a culture of transparency and continuous improvement. Selecting the right tools for your institution’s specific needs and preferences will help promote successful collaboration and positive outcomes.</a:t>
            </a:r>
          </a:p>
        </p:txBody>
      </p:sp>
      <p:sp>
        <p:nvSpPr>
          <p:cNvPr id="41" name="Rounded Rectangle 40">
            <a:extLst>
              <a:ext uri="{FF2B5EF4-FFF2-40B4-BE49-F238E27FC236}">
                <a16:creationId xmlns:a16="http://schemas.microsoft.com/office/drawing/2014/main" id="{119823AC-814A-3775-DE32-2292D9EC3400}"/>
              </a:ext>
            </a:extLst>
          </p:cNvPr>
          <p:cNvSpPr/>
          <p:nvPr/>
        </p:nvSpPr>
        <p:spPr bwMode="gray">
          <a:xfrm>
            <a:off x="597876" y="2242822"/>
            <a:ext cx="3305908" cy="1172307"/>
          </a:xfrm>
          <a:prstGeom prst="roundRect">
            <a:avLst/>
          </a:prstGeom>
          <a:solidFill>
            <a:schemeClr val="bg1"/>
          </a:solidFill>
          <a:ln w="19050" algn="ctr">
            <a:solidFill>
              <a:srgbClr val="012169"/>
            </a:solidFill>
            <a:miter lim="800000"/>
            <a:headEnd/>
            <a:tailEnd/>
          </a:ln>
        </p:spPr>
        <p:txBody>
          <a:bodyPr wrap="square" lIns="88900" tIns="88900" rIns="88900" bIns="88900" rtlCol="0" anchor="ctr"/>
          <a:lstStyle/>
          <a:p>
            <a:pPr algn="ctr">
              <a:lnSpc>
                <a:spcPct val="106000"/>
              </a:lnSpc>
              <a:buFont typeface="Wingdings 2" pitchFamily="18" charset="2"/>
              <a:buNone/>
            </a:pPr>
            <a:r>
              <a:rPr lang="en-US" b="1" dirty="0">
                <a:ea typeface="Open Sans" panose="020B0606030504020204" pitchFamily="34" charset="0"/>
                <a:cs typeface="Open Sans" panose="020B0606030504020204" pitchFamily="34" charset="0"/>
              </a:rPr>
              <a:t>Meeting Tools</a:t>
            </a:r>
          </a:p>
        </p:txBody>
      </p:sp>
      <p:sp>
        <p:nvSpPr>
          <p:cNvPr id="42" name="Rounded Rectangle 41">
            <a:extLst>
              <a:ext uri="{FF2B5EF4-FFF2-40B4-BE49-F238E27FC236}">
                <a16:creationId xmlns:a16="http://schemas.microsoft.com/office/drawing/2014/main" id="{5042AF89-1412-1E62-DC46-AAC7E7371EC4}"/>
              </a:ext>
            </a:extLst>
          </p:cNvPr>
          <p:cNvSpPr/>
          <p:nvPr/>
        </p:nvSpPr>
        <p:spPr bwMode="gray">
          <a:xfrm>
            <a:off x="4267199" y="2242822"/>
            <a:ext cx="3305908" cy="1172307"/>
          </a:xfrm>
          <a:prstGeom prst="roundRect">
            <a:avLst/>
          </a:prstGeom>
          <a:solidFill>
            <a:schemeClr val="bg1"/>
          </a:solidFill>
          <a:ln w="19050" algn="ctr">
            <a:solidFill>
              <a:srgbClr val="012169"/>
            </a:solidFill>
            <a:miter lim="800000"/>
            <a:headEnd/>
            <a:tailEnd/>
          </a:ln>
        </p:spPr>
        <p:txBody>
          <a:bodyPr wrap="square" lIns="88900" tIns="88900" rIns="88900" bIns="88900" rtlCol="0" anchor="ctr"/>
          <a:lstStyle/>
          <a:p>
            <a:pPr algn="ctr">
              <a:lnSpc>
                <a:spcPct val="106000"/>
              </a:lnSpc>
            </a:pPr>
            <a:r>
              <a:rPr lang="en-US" b="1" dirty="0">
                <a:ea typeface="Open Sans" panose="020B0606030504020204" pitchFamily="34" charset="0"/>
                <a:cs typeface="Open Sans" panose="020B0606030504020204" pitchFamily="34" charset="0"/>
              </a:rPr>
              <a:t>Communication Channels</a:t>
            </a:r>
          </a:p>
          <a:p>
            <a:pPr algn="ctr">
              <a:lnSpc>
                <a:spcPct val="106000"/>
              </a:lnSpc>
            </a:pPr>
            <a:r>
              <a:rPr lang="en-US" sz="1400" dirty="0">
                <a:ea typeface="Open Sans" panose="020B0606030504020204" pitchFamily="34" charset="0"/>
                <a:cs typeface="Open Sans" panose="020B0606030504020204" pitchFamily="34" charset="0"/>
              </a:rPr>
              <a:t>Email Lists and Distribution Groups</a:t>
            </a:r>
          </a:p>
        </p:txBody>
      </p:sp>
      <p:sp>
        <p:nvSpPr>
          <p:cNvPr id="43" name="Rounded Rectangle 42">
            <a:extLst>
              <a:ext uri="{FF2B5EF4-FFF2-40B4-BE49-F238E27FC236}">
                <a16:creationId xmlns:a16="http://schemas.microsoft.com/office/drawing/2014/main" id="{972D6FF3-EB6F-9DF6-3E6A-1C403715092C}"/>
              </a:ext>
            </a:extLst>
          </p:cNvPr>
          <p:cNvSpPr/>
          <p:nvPr/>
        </p:nvSpPr>
        <p:spPr bwMode="gray">
          <a:xfrm>
            <a:off x="7936522" y="2242822"/>
            <a:ext cx="3305908" cy="1172307"/>
          </a:xfrm>
          <a:prstGeom prst="roundRect">
            <a:avLst/>
          </a:prstGeom>
          <a:solidFill>
            <a:schemeClr val="bg1"/>
          </a:solidFill>
          <a:ln w="19050" algn="ctr">
            <a:solidFill>
              <a:srgbClr val="012169"/>
            </a:solidFill>
            <a:miter lim="800000"/>
            <a:headEnd/>
            <a:tailEnd/>
          </a:ln>
        </p:spPr>
        <p:txBody>
          <a:bodyPr wrap="square" lIns="88900" tIns="88900" rIns="88900" bIns="88900" rtlCol="0" anchor="ctr"/>
          <a:lstStyle/>
          <a:p>
            <a:pPr algn="ctr">
              <a:lnSpc>
                <a:spcPct val="106000"/>
              </a:lnSpc>
            </a:pPr>
            <a:r>
              <a:rPr lang="en-US" b="1">
                <a:ea typeface="Open Sans" panose="020B0606030504020204" pitchFamily="34" charset="0"/>
                <a:cs typeface="Open Sans" panose="020B0606030504020204" pitchFamily="34" charset="0"/>
              </a:rPr>
              <a:t>Feedback &amp; Continuous Improvement</a:t>
            </a:r>
          </a:p>
        </p:txBody>
      </p:sp>
      <p:sp>
        <p:nvSpPr>
          <p:cNvPr id="44" name="Rounded Rectangle 43">
            <a:extLst>
              <a:ext uri="{FF2B5EF4-FFF2-40B4-BE49-F238E27FC236}">
                <a16:creationId xmlns:a16="http://schemas.microsoft.com/office/drawing/2014/main" id="{F6ABFA79-421B-FBFA-BDE9-A4BB628DA67A}"/>
              </a:ext>
            </a:extLst>
          </p:cNvPr>
          <p:cNvSpPr/>
          <p:nvPr/>
        </p:nvSpPr>
        <p:spPr bwMode="gray">
          <a:xfrm>
            <a:off x="597876" y="3766822"/>
            <a:ext cx="3305908" cy="1172307"/>
          </a:xfrm>
          <a:prstGeom prst="roundRect">
            <a:avLst/>
          </a:prstGeom>
          <a:solidFill>
            <a:schemeClr val="bg1"/>
          </a:solidFill>
          <a:ln w="19050" algn="ctr">
            <a:solidFill>
              <a:srgbClr val="012169"/>
            </a:solidFill>
            <a:miter lim="800000"/>
            <a:headEnd/>
            <a:tailEnd/>
          </a:ln>
        </p:spPr>
        <p:txBody>
          <a:bodyPr wrap="square" lIns="88900" tIns="88900" rIns="88900" bIns="88900" rtlCol="0" anchor="ctr"/>
          <a:lstStyle/>
          <a:p>
            <a:pPr algn="ctr">
              <a:lnSpc>
                <a:spcPct val="106000"/>
              </a:lnSpc>
            </a:pPr>
            <a:r>
              <a:rPr lang="en-US" b="1" dirty="0">
                <a:ea typeface="Open Sans" panose="020B0606030504020204" pitchFamily="34" charset="0"/>
                <a:cs typeface="Open Sans" panose="020B0606030504020204" pitchFamily="34" charset="0"/>
              </a:rPr>
              <a:t>Training and Workshops</a:t>
            </a:r>
          </a:p>
          <a:p>
            <a:pPr algn="ctr">
              <a:lnSpc>
                <a:spcPct val="106000"/>
              </a:lnSpc>
            </a:pPr>
            <a:r>
              <a:rPr lang="en-US" sz="1400" dirty="0">
                <a:ea typeface="Open Sans" panose="020B0606030504020204" pitchFamily="34" charset="0"/>
                <a:cs typeface="Open Sans" panose="020B0606030504020204" pitchFamily="34" charset="0"/>
              </a:rPr>
              <a:t>Learning Management Systems (LMS)</a:t>
            </a:r>
          </a:p>
        </p:txBody>
      </p:sp>
      <p:sp>
        <p:nvSpPr>
          <p:cNvPr id="45" name="Rounded Rectangle 44">
            <a:extLst>
              <a:ext uri="{FF2B5EF4-FFF2-40B4-BE49-F238E27FC236}">
                <a16:creationId xmlns:a16="http://schemas.microsoft.com/office/drawing/2014/main" id="{EF77CC14-F1B3-325E-27A4-DB521438E1EF}"/>
              </a:ext>
            </a:extLst>
          </p:cNvPr>
          <p:cNvSpPr/>
          <p:nvPr/>
        </p:nvSpPr>
        <p:spPr bwMode="gray">
          <a:xfrm>
            <a:off x="4267199" y="3805429"/>
            <a:ext cx="3305908" cy="1172307"/>
          </a:xfrm>
          <a:prstGeom prst="roundRect">
            <a:avLst/>
          </a:prstGeom>
          <a:solidFill>
            <a:schemeClr val="bg1"/>
          </a:solidFill>
          <a:ln w="19050" algn="ctr">
            <a:solidFill>
              <a:srgbClr val="012169"/>
            </a:solidFill>
            <a:miter lim="800000"/>
            <a:headEnd/>
            <a:tailEnd/>
          </a:ln>
        </p:spPr>
        <p:txBody>
          <a:bodyPr wrap="square" lIns="88900" tIns="88900" rIns="88900" bIns="88900" rtlCol="0" anchor="ctr"/>
          <a:lstStyle/>
          <a:p>
            <a:pPr algn="ctr">
              <a:lnSpc>
                <a:spcPct val="106000"/>
              </a:lnSpc>
            </a:pPr>
            <a:r>
              <a:rPr lang="en-US" b="1" dirty="0">
                <a:ea typeface="Open Sans" panose="020B0606030504020204" pitchFamily="34" charset="0"/>
                <a:cs typeface="Open Sans" panose="020B0606030504020204" pitchFamily="34" charset="0"/>
              </a:rPr>
              <a:t>Joint Risk Assessments</a:t>
            </a:r>
          </a:p>
          <a:p>
            <a:pPr algn="ctr">
              <a:lnSpc>
                <a:spcPct val="106000"/>
              </a:lnSpc>
            </a:pPr>
            <a:r>
              <a:rPr lang="en-US" sz="1400" dirty="0">
                <a:ea typeface="Open Sans" panose="020B0606030504020204" pitchFamily="34" charset="0"/>
                <a:cs typeface="Open Sans" panose="020B0606030504020204" pitchFamily="34" charset="0"/>
              </a:rPr>
              <a:t>Risk Management Software</a:t>
            </a:r>
          </a:p>
          <a:p>
            <a:pPr algn="ctr">
              <a:lnSpc>
                <a:spcPct val="106000"/>
              </a:lnSpc>
            </a:pPr>
            <a:endParaRPr lang="en-US" b="1" dirty="0">
              <a:ea typeface="Open Sans" panose="020B0606030504020204" pitchFamily="34" charset="0"/>
              <a:cs typeface="Open Sans" panose="020B0606030504020204" pitchFamily="34" charset="0"/>
            </a:endParaRPr>
          </a:p>
        </p:txBody>
      </p:sp>
      <p:sp>
        <p:nvSpPr>
          <p:cNvPr id="46" name="Rounded Rectangle 45">
            <a:extLst>
              <a:ext uri="{FF2B5EF4-FFF2-40B4-BE49-F238E27FC236}">
                <a16:creationId xmlns:a16="http://schemas.microsoft.com/office/drawing/2014/main" id="{9B24C154-FE0F-4845-514C-7B162F5DCE0F}"/>
              </a:ext>
            </a:extLst>
          </p:cNvPr>
          <p:cNvSpPr/>
          <p:nvPr/>
        </p:nvSpPr>
        <p:spPr bwMode="gray">
          <a:xfrm>
            <a:off x="7936522" y="3755099"/>
            <a:ext cx="3305908" cy="1172307"/>
          </a:xfrm>
          <a:prstGeom prst="roundRect">
            <a:avLst/>
          </a:prstGeom>
          <a:solidFill>
            <a:schemeClr val="bg1"/>
          </a:solidFill>
          <a:ln w="19050" algn="ctr">
            <a:solidFill>
              <a:srgbClr val="012169"/>
            </a:solidFill>
            <a:miter lim="800000"/>
            <a:headEnd/>
            <a:tailEnd/>
          </a:ln>
        </p:spPr>
        <p:txBody>
          <a:bodyPr wrap="square" lIns="88900" tIns="88900" rIns="88900" bIns="88900" rtlCol="0" anchor="ctr"/>
          <a:lstStyle/>
          <a:p>
            <a:pPr algn="ctr">
              <a:lnSpc>
                <a:spcPct val="106000"/>
              </a:lnSpc>
            </a:pPr>
            <a:r>
              <a:rPr lang="en-US" b="1" dirty="0">
                <a:ea typeface="Open Sans" panose="020B0606030504020204" pitchFamily="34" charset="0"/>
                <a:cs typeface="Open Sans" panose="020B0606030504020204" pitchFamily="34" charset="0"/>
              </a:rPr>
              <a:t>Joint Problem-Solving</a:t>
            </a:r>
          </a:p>
          <a:p>
            <a:pPr algn="ctr">
              <a:lnSpc>
                <a:spcPct val="106000"/>
              </a:lnSpc>
            </a:pPr>
            <a:r>
              <a:rPr lang="en-US" sz="1400" dirty="0">
                <a:ea typeface="Open Sans" panose="020B0606030504020204" pitchFamily="34" charset="0"/>
                <a:cs typeface="Open Sans" panose="020B0606030504020204" pitchFamily="34" charset="0"/>
              </a:rPr>
              <a:t>Working Groups</a:t>
            </a:r>
          </a:p>
        </p:txBody>
      </p:sp>
      <p:sp>
        <p:nvSpPr>
          <p:cNvPr id="47" name="Rounded Rectangle 46">
            <a:extLst>
              <a:ext uri="{FF2B5EF4-FFF2-40B4-BE49-F238E27FC236}">
                <a16:creationId xmlns:a16="http://schemas.microsoft.com/office/drawing/2014/main" id="{785E2047-3517-D40A-B129-664F79FDF862}"/>
              </a:ext>
            </a:extLst>
          </p:cNvPr>
          <p:cNvSpPr/>
          <p:nvPr/>
        </p:nvSpPr>
        <p:spPr bwMode="gray">
          <a:xfrm>
            <a:off x="597876" y="5267376"/>
            <a:ext cx="3305908" cy="1172307"/>
          </a:xfrm>
          <a:prstGeom prst="roundRect">
            <a:avLst/>
          </a:prstGeom>
          <a:solidFill>
            <a:schemeClr val="bg1"/>
          </a:solidFill>
          <a:ln w="19050" algn="ctr">
            <a:solidFill>
              <a:srgbClr val="012169"/>
            </a:solidFill>
            <a:miter lim="800000"/>
            <a:headEnd/>
            <a:tailEnd/>
          </a:ln>
        </p:spPr>
        <p:txBody>
          <a:bodyPr wrap="square" lIns="88900" tIns="88900" rIns="88900" bIns="88900" rtlCol="0" anchor="ctr"/>
          <a:lstStyle/>
          <a:p>
            <a:pPr algn="ctr">
              <a:lnSpc>
                <a:spcPct val="106000"/>
              </a:lnSpc>
            </a:pPr>
            <a:r>
              <a:rPr lang="en-US" b="1" dirty="0">
                <a:ea typeface="Open Sans" panose="020B0606030504020204" pitchFamily="34" charset="0"/>
                <a:cs typeface="Open Sans" panose="020B0606030504020204" pitchFamily="34" charset="0"/>
              </a:rPr>
              <a:t>Shared Goals and Objectives</a:t>
            </a:r>
          </a:p>
          <a:p>
            <a:pPr algn="ctr">
              <a:lnSpc>
                <a:spcPct val="106000"/>
              </a:lnSpc>
            </a:pPr>
            <a:r>
              <a:rPr lang="en-US" sz="1400" dirty="0">
                <a:ea typeface="Open Sans" panose="020B0606030504020204" pitchFamily="34" charset="0"/>
                <a:cs typeface="Open Sans" panose="020B0606030504020204" pitchFamily="34" charset="0"/>
              </a:rPr>
              <a:t>Objectives and </a:t>
            </a:r>
            <a:r>
              <a:rPr lang="en-US" sz="1400">
                <a:ea typeface="Open Sans" panose="020B0606030504020204" pitchFamily="34" charset="0"/>
                <a:cs typeface="Open Sans" panose="020B0606030504020204" pitchFamily="34" charset="0"/>
              </a:rPr>
              <a:t>Key Results </a:t>
            </a:r>
            <a:r>
              <a:rPr lang="en-US" sz="1400" dirty="0">
                <a:ea typeface="Open Sans" panose="020B0606030504020204" pitchFamily="34" charset="0"/>
                <a:cs typeface="Open Sans" panose="020B0606030504020204" pitchFamily="34" charset="0"/>
              </a:rPr>
              <a:t>s</a:t>
            </a:r>
            <a:r>
              <a:rPr lang="en-US" sz="1400">
                <a:ea typeface="Open Sans" panose="020B0606030504020204" pitchFamily="34" charset="0"/>
                <a:cs typeface="Open Sans" panose="020B0606030504020204" pitchFamily="34" charset="0"/>
              </a:rPr>
              <a:t>oftware</a:t>
            </a:r>
            <a:endParaRPr lang="en-US" sz="1400" dirty="0">
              <a:ea typeface="Open Sans" panose="020B0606030504020204" pitchFamily="34" charset="0"/>
              <a:cs typeface="Open Sans" panose="020B0606030504020204" pitchFamily="34" charset="0"/>
            </a:endParaRPr>
          </a:p>
        </p:txBody>
      </p:sp>
      <p:sp>
        <p:nvSpPr>
          <p:cNvPr id="48" name="Rounded Rectangle 47">
            <a:extLst>
              <a:ext uri="{FF2B5EF4-FFF2-40B4-BE49-F238E27FC236}">
                <a16:creationId xmlns:a16="http://schemas.microsoft.com/office/drawing/2014/main" id="{17EFEE3B-6E56-87F8-C181-67D848C6C438}"/>
              </a:ext>
            </a:extLst>
          </p:cNvPr>
          <p:cNvSpPr/>
          <p:nvPr/>
        </p:nvSpPr>
        <p:spPr bwMode="gray">
          <a:xfrm>
            <a:off x="4267199" y="5267376"/>
            <a:ext cx="3305908" cy="1172307"/>
          </a:xfrm>
          <a:prstGeom prst="roundRect">
            <a:avLst/>
          </a:prstGeom>
          <a:solidFill>
            <a:schemeClr val="bg1"/>
          </a:solidFill>
          <a:ln w="19050" algn="ctr">
            <a:solidFill>
              <a:srgbClr val="012169"/>
            </a:solidFill>
            <a:miter lim="800000"/>
            <a:headEnd/>
            <a:tailEnd/>
          </a:ln>
        </p:spPr>
        <p:txBody>
          <a:bodyPr wrap="square" lIns="88900" tIns="88900" rIns="88900" bIns="88900" rtlCol="0" anchor="ctr"/>
          <a:lstStyle/>
          <a:p>
            <a:pPr algn="ctr">
              <a:lnSpc>
                <a:spcPct val="106000"/>
              </a:lnSpc>
            </a:pPr>
            <a:r>
              <a:rPr lang="en-US" b="1" dirty="0">
                <a:ea typeface="Open Sans" panose="020B0606030504020204" pitchFamily="34" charset="0"/>
                <a:cs typeface="Open Sans" panose="020B0606030504020204" pitchFamily="34" charset="0"/>
              </a:rPr>
              <a:t>Collaborative Audit Planning</a:t>
            </a:r>
          </a:p>
          <a:p>
            <a:pPr algn="ctr">
              <a:lnSpc>
                <a:spcPct val="106000"/>
              </a:lnSpc>
            </a:pPr>
            <a:r>
              <a:rPr lang="en-US" sz="1400" dirty="0">
                <a:ea typeface="Open Sans" panose="020B0606030504020204" pitchFamily="34" charset="0"/>
                <a:cs typeface="Open Sans" panose="020B0606030504020204" pitchFamily="34" charset="0"/>
              </a:rPr>
              <a:t>Audit Management Software</a:t>
            </a:r>
          </a:p>
          <a:p>
            <a:pPr algn="ctr">
              <a:lnSpc>
                <a:spcPct val="106000"/>
              </a:lnSpc>
            </a:pPr>
            <a:endParaRPr lang="en-US" b="1" dirty="0">
              <a:ea typeface="Open Sans" panose="020B0606030504020204" pitchFamily="34" charset="0"/>
              <a:cs typeface="Open Sans" panose="020B0606030504020204" pitchFamily="34" charset="0"/>
            </a:endParaRPr>
          </a:p>
        </p:txBody>
      </p:sp>
      <p:sp>
        <p:nvSpPr>
          <p:cNvPr id="49" name="Rounded Rectangle 48">
            <a:extLst>
              <a:ext uri="{FF2B5EF4-FFF2-40B4-BE49-F238E27FC236}">
                <a16:creationId xmlns:a16="http://schemas.microsoft.com/office/drawing/2014/main" id="{F68406DD-6E9C-BA7A-121F-980F35E5E00D}"/>
              </a:ext>
            </a:extLst>
          </p:cNvPr>
          <p:cNvSpPr/>
          <p:nvPr/>
        </p:nvSpPr>
        <p:spPr bwMode="gray">
          <a:xfrm>
            <a:off x="7936522" y="5267376"/>
            <a:ext cx="3305908" cy="1172307"/>
          </a:xfrm>
          <a:prstGeom prst="roundRect">
            <a:avLst/>
          </a:prstGeom>
          <a:solidFill>
            <a:schemeClr val="bg1"/>
          </a:solidFill>
          <a:ln w="19050" algn="ctr">
            <a:solidFill>
              <a:srgbClr val="012169"/>
            </a:solidFill>
            <a:miter lim="800000"/>
            <a:headEnd/>
            <a:tailEnd/>
          </a:ln>
        </p:spPr>
        <p:txBody>
          <a:bodyPr wrap="square" lIns="88900" tIns="88900" rIns="88900" bIns="88900" rtlCol="0" anchor="ctr"/>
          <a:lstStyle/>
          <a:p>
            <a:pPr algn="ctr">
              <a:lnSpc>
                <a:spcPct val="106000"/>
              </a:lnSpc>
            </a:pPr>
            <a:r>
              <a:rPr lang="en-US" b="1" dirty="0">
                <a:ea typeface="Open Sans" panose="020B0606030504020204" pitchFamily="34" charset="0"/>
                <a:cs typeface="Open Sans" panose="020B0606030504020204" pitchFamily="34" charset="0"/>
              </a:rPr>
              <a:t>Celebrate Successes Together</a:t>
            </a:r>
          </a:p>
          <a:p>
            <a:pPr algn="ctr">
              <a:lnSpc>
                <a:spcPct val="106000"/>
              </a:lnSpc>
            </a:pPr>
            <a:r>
              <a:rPr lang="en-US" sz="1400" dirty="0">
                <a:ea typeface="Open Sans" panose="020B0606030504020204" pitchFamily="34" charset="0"/>
                <a:cs typeface="Open Sans" panose="020B0606030504020204" pitchFamily="34" charset="0"/>
              </a:rPr>
              <a:t>Newsletters &amp; Recognition Platforms</a:t>
            </a:r>
          </a:p>
          <a:p>
            <a:pPr algn="ctr">
              <a:lnSpc>
                <a:spcPct val="106000"/>
              </a:lnSpc>
            </a:pPr>
            <a:endParaRPr lang="en-US" b="1"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84265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A7D03B-2167-A54B-B6C8-6D0F1AE39AE0}"/>
              </a:ext>
            </a:extLst>
          </p:cNvPr>
          <p:cNvSpPr txBox="1"/>
          <p:nvPr/>
        </p:nvSpPr>
        <p:spPr>
          <a:xfrm>
            <a:off x="6549081" y="2101564"/>
            <a:ext cx="5296930" cy="3616375"/>
          </a:xfrm>
          <a:prstGeom prst="rect">
            <a:avLst/>
          </a:prstGeom>
          <a:noFill/>
        </p:spPr>
        <p:txBody>
          <a:bodyPr wrap="square" rtlCol="0">
            <a:spAutoFit/>
          </a:bodyPr>
          <a:lstStyle/>
          <a:p>
            <a:pPr>
              <a:spcAft>
                <a:spcPts val="600"/>
              </a:spcAft>
            </a:pPr>
            <a:r>
              <a:rPr lang="en-US" sz="4400" b="1">
                <a:solidFill>
                  <a:srgbClr val="00116A"/>
                </a:solidFill>
              </a:rPr>
              <a:t>Building Bridges:</a:t>
            </a:r>
          </a:p>
          <a:p>
            <a:r>
              <a:rPr lang="en-US" sz="3600"/>
              <a:t>Fostering Collaborative Relationships Between Research Administration and Internal Audit</a:t>
            </a:r>
          </a:p>
          <a:p>
            <a:endParaRPr lang="en-US" sz="3600" b="1"/>
          </a:p>
        </p:txBody>
      </p:sp>
      <p:pic>
        <p:nvPicPr>
          <p:cNvPr id="4" name="Picture 3">
            <a:extLst>
              <a:ext uri="{FF2B5EF4-FFF2-40B4-BE49-F238E27FC236}">
                <a16:creationId xmlns:a16="http://schemas.microsoft.com/office/drawing/2014/main" id="{E502B614-4CEF-CFFE-3813-BA3230201D16}"/>
              </a:ext>
            </a:extLst>
          </p:cNvPr>
          <p:cNvPicPr>
            <a:picLocks noChangeAspect="1"/>
          </p:cNvPicPr>
          <p:nvPr/>
        </p:nvPicPr>
        <p:blipFill>
          <a:blip r:embed="rId2"/>
          <a:srcRect l="29096" r="1855"/>
          <a:stretch/>
        </p:blipFill>
        <p:spPr>
          <a:xfrm>
            <a:off x="0" y="961505"/>
            <a:ext cx="6128952" cy="5896495"/>
          </a:xfrm>
          <a:prstGeom prst="rect">
            <a:avLst/>
          </a:prstGeom>
        </p:spPr>
      </p:pic>
    </p:spTree>
    <p:extLst>
      <p:ext uri="{BB962C8B-B14F-4D97-AF65-F5344CB8AC3E}">
        <p14:creationId xmlns:p14="http://schemas.microsoft.com/office/powerpoint/2010/main" val="2624684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132F2-8C0A-F6D3-DB68-55538A580B31}"/>
              </a:ext>
            </a:extLst>
          </p:cNvPr>
          <p:cNvSpPr txBox="1">
            <a:spLocks/>
          </p:cNvSpPr>
          <p:nvPr/>
        </p:nvSpPr>
        <p:spPr>
          <a:xfrm>
            <a:off x="393700" y="1143559"/>
            <a:ext cx="11188700" cy="4499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4472C4"/>
                </a:solidFill>
                <a:effectLst/>
                <a:uLnTx/>
                <a:uFillTx/>
                <a:latin typeface="Calibri Light" panose="020F0302020204030204"/>
                <a:ea typeface="+mj-ea"/>
                <a:cs typeface="+mj-cs"/>
              </a:rPr>
              <a:t>Proactive Management and Preventative Measures</a:t>
            </a:r>
          </a:p>
        </p:txBody>
      </p:sp>
      <p:sp>
        <p:nvSpPr>
          <p:cNvPr id="3" name="Content Placeholder 3">
            <a:extLst>
              <a:ext uri="{FF2B5EF4-FFF2-40B4-BE49-F238E27FC236}">
                <a16:creationId xmlns:a16="http://schemas.microsoft.com/office/drawing/2014/main" id="{0FFD27BA-97E4-BEA3-1A89-B3E6BA9BDB2F}"/>
              </a:ext>
            </a:extLst>
          </p:cNvPr>
          <p:cNvSpPr txBox="1">
            <a:spLocks/>
          </p:cNvSpPr>
          <p:nvPr/>
        </p:nvSpPr>
        <p:spPr>
          <a:xfrm>
            <a:off x="402281" y="1599500"/>
            <a:ext cx="10871462" cy="694032"/>
          </a:xfrm>
          <a:prstGeom prst="rect">
            <a:avLst/>
          </a:prstGeom>
        </p:spPr>
        <p:txBody>
          <a:bodyPr vert="horz" lIns="62345" tIns="31173" rIns="62345" bIns="31173" rtlCol="0" anchor="t">
            <a:noAutofit/>
          </a:bodyPr>
          <a:lstStyle>
            <a:lvl1pPr marL="0" indent="0" algn="l" defTabSz="1554374" rtl="0" eaLnBrk="1" latinLnBrk="0" hangingPunct="1">
              <a:lnSpc>
                <a:spcPct val="120000"/>
              </a:lnSpc>
              <a:spcBef>
                <a:spcPts val="0"/>
              </a:spcBef>
              <a:spcAft>
                <a:spcPts val="1467"/>
              </a:spcAft>
              <a:buSzPct val="100000"/>
              <a:buFont typeface="Arial" panose="020B0604020202020204" pitchFamily="34" charset="0"/>
              <a:buNone/>
              <a:defRPr sz="2053"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1554374" rtl="0" eaLnBrk="1" latinLnBrk="0" hangingPunct="1">
              <a:lnSpc>
                <a:spcPct val="120000"/>
              </a:lnSpc>
              <a:spcBef>
                <a:spcPts val="0"/>
              </a:spcBef>
              <a:spcAft>
                <a:spcPts val="1467"/>
              </a:spcAft>
              <a:buClrTx/>
              <a:buSzPct val="100000"/>
              <a:buFont typeface="Arial"/>
              <a:buNone/>
              <a:defRPr lang="en-US" sz="1613"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299859" indent="-299859" algn="l" defTabSz="1554374" rtl="0" eaLnBrk="1" latinLnBrk="0" hangingPunct="1">
              <a:lnSpc>
                <a:spcPct val="120000"/>
              </a:lnSpc>
              <a:spcBef>
                <a:spcPts val="0"/>
              </a:spcBef>
              <a:spcAft>
                <a:spcPts val="1467"/>
              </a:spcAft>
              <a:buClrTx/>
              <a:buSzPct val="100000"/>
              <a:buFont typeface="Arial" panose="020B0604020202020204" pitchFamily="34" charset="0"/>
              <a:buChar char="•"/>
              <a:defRPr lang="en-US" sz="1613"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605839" indent="-299859" algn="l" defTabSz="1554374" rtl="0" eaLnBrk="1" latinLnBrk="0" hangingPunct="1">
              <a:lnSpc>
                <a:spcPct val="120000"/>
              </a:lnSpc>
              <a:spcBef>
                <a:spcPts val="0"/>
              </a:spcBef>
              <a:spcAft>
                <a:spcPts val="1467"/>
              </a:spcAft>
              <a:buClrTx/>
              <a:buSzPct val="100000"/>
              <a:buFont typeface="Verdana" panose="020B0604030504040204" pitchFamily="34" charset="0"/>
              <a:buChar char="−"/>
              <a:defRPr lang="en-US" sz="1613" b="0" i="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905697" indent="-299859" algn="l" defTabSz="1357378" rtl="0" eaLnBrk="1" latinLnBrk="0" hangingPunct="1">
              <a:lnSpc>
                <a:spcPct val="120000"/>
              </a:lnSpc>
              <a:spcBef>
                <a:spcPts val="0"/>
              </a:spcBef>
              <a:spcAft>
                <a:spcPts val="1467"/>
              </a:spcAft>
              <a:buClrTx/>
              <a:buSzPct val="100000"/>
              <a:buFont typeface="Verdana" panose="020B0604030504040204" pitchFamily="34" charset="0"/>
              <a:buChar char="−"/>
              <a:tabLst/>
              <a:defRPr lang="en-US" sz="1613" b="0" i="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905697" indent="-299859" algn="l" defTabSz="1554374" rtl="0" eaLnBrk="1" latinLnBrk="0" hangingPunct="1">
              <a:spcBef>
                <a:spcPts val="0"/>
              </a:spcBef>
              <a:spcAft>
                <a:spcPts val="1700"/>
              </a:spcAft>
              <a:buFont typeface="Verdana" panose="020B0604030504040204" pitchFamily="34" charset="0"/>
              <a:buChar char="−"/>
              <a:defRPr sz="2040" kern="1200" baseline="0">
                <a:solidFill>
                  <a:schemeClr val="tx1"/>
                </a:solidFill>
                <a:latin typeface="+mn-lt"/>
                <a:ea typeface="+mn-ea"/>
                <a:cs typeface="+mn-cs"/>
              </a:defRPr>
            </a:lvl6pPr>
            <a:lvl7pPr marL="905697" indent="-299859" algn="l" defTabSz="1554374" rtl="0" eaLnBrk="1" latinLnBrk="0" hangingPunct="1">
              <a:spcBef>
                <a:spcPts val="0"/>
              </a:spcBef>
              <a:spcAft>
                <a:spcPts val="1700"/>
              </a:spcAft>
              <a:buFont typeface="Verdana" panose="020B0604030504040204" pitchFamily="34" charset="0"/>
              <a:buChar char="−"/>
              <a:defRPr sz="2040" kern="1200">
                <a:solidFill>
                  <a:schemeClr val="tx1"/>
                </a:solidFill>
                <a:latin typeface="+mn-lt"/>
                <a:ea typeface="+mn-ea"/>
                <a:cs typeface="+mn-cs"/>
              </a:defRPr>
            </a:lvl7pPr>
            <a:lvl8pPr marL="905697" indent="-299859" algn="l" defTabSz="1554374" rtl="0" eaLnBrk="1" latinLnBrk="0" hangingPunct="1">
              <a:spcBef>
                <a:spcPts val="0"/>
              </a:spcBef>
              <a:spcAft>
                <a:spcPts val="1700"/>
              </a:spcAft>
              <a:buFont typeface="Verdana" panose="020B0604030504040204" pitchFamily="34" charset="0"/>
              <a:buChar char="−"/>
              <a:defRPr sz="2040" kern="1200" baseline="0">
                <a:solidFill>
                  <a:schemeClr val="tx1"/>
                </a:solidFill>
                <a:latin typeface="+mn-lt"/>
                <a:ea typeface="+mn-ea"/>
                <a:cs typeface="+mn-cs"/>
              </a:defRPr>
            </a:lvl8pPr>
            <a:lvl9pPr marL="905697" indent="-299859" algn="l" defTabSz="1554374" rtl="0" eaLnBrk="1" latinLnBrk="0" hangingPunct="1">
              <a:spcBef>
                <a:spcPts val="0"/>
              </a:spcBef>
              <a:spcAft>
                <a:spcPts val="1700"/>
              </a:spcAft>
              <a:buFont typeface="Verdana" panose="020B0604030504040204" pitchFamily="34" charset="0"/>
              <a:buChar char="−"/>
              <a:defRPr sz="2040" kern="1200" baseline="0">
                <a:solidFill>
                  <a:schemeClr val="tx1"/>
                </a:solidFill>
                <a:latin typeface="+mn-lt"/>
                <a:ea typeface="+mn-ea"/>
                <a:cs typeface="+mn-cs"/>
              </a:defRPr>
            </a:lvl9pPr>
          </a:lstStyle>
          <a:p>
            <a:pPr marL="0" marR="0" lvl="0" indent="0" algn="l" defTabSz="1554374" rtl="0" eaLnBrk="1" fontAlgn="auto" latinLnBrk="0" hangingPunct="1">
              <a:lnSpc>
                <a:spcPct val="120000"/>
              </a:lnSpc>
              <a:spcBef>
                <a:spcPts val="0"/>
              </a:spcBef>
              <a:spcAft>
                <a:spcPts val="1467"/>
              </a:spcAft>
              <a:buClrTx/>
              <a:buSzPct val="100000"/>
              <a:buFont typeface="Arial" panose="020B0604020202020204" pitchFamily="34" charset="0"/>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Open Sans" panose="020B0606030504020204" pitchFamily="34" charset="0"/>
                <a:cs typeface="Open Sans" panose="020B0606030504020204" pitchFamily="34" charset="0"/>
              </a:rPr>
              <a:t>Partnering with your Research Administration team to monitor new and emerging risks in the industry and at your institution is of paramount importance. Internal audit can advise and consult on emerging risks and trends and provide innovative recommendations for internal control and process implementation and improvement to mitigate risk.</a:t>
            </a:r>
          </a:p>
        </p:txBody>
      </p:sp>
      <p:grpSp>
        <p:nvGrpSpPr>
          <p:cNvPr id="4" name="Group 3">
            <a:extLst>
              <a:ext uri="{FF2B5EF4-FFF2-40B4-BE49-F238E27FC236}">
                <a16:creationId xmlns:a16="http://schemas.microsoft.com/office/drawing/2014/main" id="{222C1CAC-729F-C53A-89A6-61B2EEF87586}"/>
              </a:ext>
            </a:extLst>
          </p:cNvPr>
          <p:cNvGrpSpPr/>
          <p:nvPr/>
        </p:nvGrpSpPr>
        <p:grpSpPr>
          <a:xfrm>
            <a:off x="420850" y="2693742"/>
            <a:ext cx="3311262" cy="2558471"/>
            <a:chOff x="467742" y="2496312"/>
            <a:chExt cx="3311262" cy="2558471"/>
          </a:xfrm>
        </p:grpSpPr>
        <p:sp>
          <p:nvSpPr>
            <p:cNvPr id="5" name="Rectangle: Rounded Corners 4">
              <a:extLst>
                <a:ext uri="{FF2B5EF4-FFF2-40B4-BE49-F238E27FC236}">
                  <a16:creationId xmlns:a16="http://schemas.microsoft.com/office/drawing/2014/main" id="{33EBB9B8-9CA5-8D16-48C3-983975B164F4}"/>
                </a:ext>
              </a:extLst>
            </p:cNvPr>
            <p:cNvSpPr/>
            <p:nvPr/>
          </p:nvSpPr>
          <p:spPr bwMode="gray">
            <a:xfrm>
              <a:off x="467742" y="3129570"/>
              <a:ext cx="3311262" cy="1925213"/>
            </a:xfrm>
            <a:prstGeom prst="roundRect">
              <a:avLst>
                <a:gd name="adj" fmla="val 9402"/>
              </a:avLst>
            </a:prstGeom>
            <a:solidFill>
              <a:schemeClr val="bg1"/>
            </a:solidFill>
            <a:ln w="28575" algn="ctr">
              <a:solidFill>
                <a:srgbClr val="009A44"/>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0C099D2-DE56-6CC7-1314-900C967BDC79}"/>
                </a:ext>
              </a:extLst>
            </p:cNvPr>
            <p:cNvSpPr txBox="1"/>
            <p:nvPr/>
          </p:nvSpPr>
          <p:spPr>
            <a:xfrm>
              <a:off x="640431" y="3822357"/>
              <a:ext cx="2965884" cy="738664"/>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200"/>
                </a:spcBef>
                <a:spcAft>
                  <a:spcPts val="0"/>
                </a:spcAft>
                <a:buClrTx/>
                <a:buSzPct val="100000"/>
                <a:buFontTx/>
                <a:buNone/>
                <a:tabLst/>
                <a:defRPr/>
              </a:pPr>
              <a:r>
                <a:rPr kumimoji="0" lang="en-US" sz="2400" b="0" i="0" u="none" strike="noStrike" kern="1200" cap="none" spc="0" normalizeH="0" baseline="0" noProof="0">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rPr>
                <a:t>Monitor Guidance and Policy Changes</a:t>
              </a:r>
              <a:endParaRPr kumimoji="0" lang="en-US" sz="2400" b="1" i="0" u="none" strike="noStrike" kern="1200" cap="none" spc="0" normalizeH="0" baseline="0" noProof="0">
                <a:ln>
                  <a:noFill/>
                </a:ln>
                <a:solidFill>
                  <a:srgbClr val="009A44"/>
                </a:solidFill>
                <a:effectLst/>
                <a:uLnTx/>
                <a:uFillTx/>
                <a:latin typeface="Calibri Light" panose="020F0302020204030204"/>
                <a:ea typeface="Open Sans Light" panose="020B0306030504020204" pitchFamily="34" charset="0"/>
                <a:cs typeface="Open Sans Light" panose="020B0306030504020204" pitchFamily="34" charset="0"/>
              </a:endParaRPr>
            </a:p>
          </p:txBody>
        </p:sp>
        <p:sp>
          <p:nvSpPr>
            <p:cNvPr id="7" name="Oval 6">
              <a:extLst>
                <a:ext uri="{FF2B5EF4-FFF2-40B4-BE49-F238E27FC236}">
                  <a16:creationId xmlns:a16="http://schemas.microsoft.com/office/drawing/2014/main" id="{8F5F8BA5-77F8-497F-70B9-5FFCA742B150}"/>
                </a:ext>
              </a:extLst>
            </p:cNvPr>
            <p:cNvSpPr/>
            <p:nvPr/>
          </p:nvSpPr>
          <p:spPr bwMode="gray">
            <a:xfrm>
              <a:off x="1512078" y="2496312"/>
              <a:ext cx="1222590" cy="1222590"/>
            </a:xfrm>
            <a:prstGeom prst="ellipse">
              <a:avLst/>
            </a:prstGeom>
            <a:solidFill>
              <a:schemeClr val="bg1">
                <a:lumMod val="95000"/>
              </a:schemeClr>
            </a:solidFill>
            <a:ln w="28575" algn="ctr">
              <a:solidFill>
                <a:srgbClr val="009A44"/>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aphic 4">
              <a:extLst>
                <a:ext uri="{FF2B5EF4-FFF2-40B4-BE49-F238E27FC236}">
                  <a16:creationId xmlns:a16="http://schemas.microsoft.com/office/drawing/2014/main" id="{334E058A-8C4C-48EF-5D74-329298C2102E}"/>
                </a:ext>
              </a:extLst>
            </p:cNvPr>
            <p:cNvGrpSpPr/>
            <p:nvPr/>
          </p:nvGrpSpPr>
          <p:grpSpPr>
            <a:xfrm>
              <a:off x="1608837" y="2593552"/>
              <a:ext cx="1029070" cy="1028112"/>
              <a:chOff x="1515054" y="1885352"/>
              <a:chExt cx="361670" cy="361333"/>
            </a:xfrm>
            <a:solidFill>
              <a:srgbClr val="009A44"/>
            </a:solidFill>
          </p:grpSpPr>
          <p:sp>
            <p:nvSpPr>
              <p:cNvPr id="9" name="Graphic 4">
                <a:extLst>
                  <a:ext uri="{FF2B5EF4-FFF2-40B4-BE49-F238E27FC236}">
                    <a16:creationId xmlns:a16="http://schemas.microsoft.com/office/drawing/2014/main" id="{6AF2825A-0CB0-25D7-A887-00574C767E76}"/>
                  </a:ext>
                </a:extLst>
              </p:cNvPr>
              <p:cNvSpPr/>
              <p:nvPr/>
            </p:nvSpPr>
            <p:spPr>
              <a:xfrm>
                <a:off x="1515054" y="1885352"/>
                <a:ext cx="361670" cy="361333"/>
              </a:xfrm>
              <a:custGeom>
                <a:avLst/>
                <a:gdLst>
                  <a:gd name="connsiteX0" fmla="*/ 180835 w 361670"/>
                  <a:gd name="connsiteY0" fmla="*/ 0 h 361333"/>
                  <a:gd name="connsiteX1" fmla="*/ 0 w 361670"/>
                  <a:gd name="connsiteY1" fmla="*/ 180667 h 361333"/>
                  <a:gd name="connsiteX2" fmla="*/ 180835 w 361670"/>
                  <a:gd name="connsiteY2" fmla="*/ 361333 h 361333"/>
                  <a:gd name="connsiteX3" fmla="*/ 361670 w 361670"/>
                  <a:gd name="connsiteY3" fmla="*/ 180667 h 361333"/>
                  <a:gd name="connsiteX4" fmla="*/ 180835 w 361670"/>
                  <a:gd name="connsiteY4" fmla="*/ 0 h 361333"/>
                  <a:gd name="connsiteX5" fmla="*/ 180835 w 361670"/>
                  <a:gd name="connsiteY5" fmla="*/ 349204 h 361333"/>
                  <a:gd name="connsiteX6" fmla="*/ 12780 w 361670"/>
                  <a:gd name="connsiteY6" fmla="*/ 181305 h 361333"/>
                  <a:gd name="connsiteX7" fmla="*/ 180835 w 361670"/>
                  <a:gd name="connsiteY7" fmla="*/ 13406 h 361333"/>
                  <a:gd name="connsiteX8" fmla="*/ 348891 w 361670"/>
                  <a:gd name="connsiteY8" fmla="*/ 181305 h 361333"/>
                  <a:gd name="connsiteX9" fmla="*/ 180835 w 361670"/>
                  <a:gd name="connsiteY9" fmla="*/ 349204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670" h="361333">
                    <a:moveTo>
                      <a:pt x="180835" y="0"/>
                    </a:moveTo>
                    <a:cubicBezTo>
                      <a:pt x="80513" y="0"/>
                      <a:pt x="0" y="81076"/>
                      <a:pt x="0" y="180667"/>
                    </a:cubicBezTo>
                    <a:cubicBezTo>
                      <a:pt x="0" y="280257"/>
                      <a:pt x="81152" y="361333"/>
                      <a:pt x="180835" y="361333"/>
                    </a:cubicBezTo>
                    <a:cubicBezTo>
                      <a:pt x="281157" y="361333"/>
                      <a:pt x="361670" y="280257"/>
                      <a:pt x="361670" y="180667"/>
                    </a:cubicBezTo>
                    <a:cubicBezTo>
                      <a:pt x="361670" y="81076"/>
                      <a:pt x="280518" y="0"/>
                      <a:pt x="180835" y="0"/>
                    </a:cubicBezTo>
                    <a:close/>
                    <a:moveTo>
                      <a:pt x="180835" y="349204"/>
                    </a:moveTo>
                    <a:cubicBezTo>
                      <a:pt x="88181" y="349204"/>
                      <a:pt x="12780" y="273873"/>
                      <a:pt x="12780" y="181305"/>
                    </a:cubicBezTo>
                    <a:cubicBezTo>
                      <a:pt x="12780" y="88737"/>
                      <a:pt x="88181" y="13406"/>
                      <a:pt x="180835" y="13406"/>
                    </a:cubicBezTo>
                    <a:cubicBezTo>
                      <a:pt x="273489" y="13406"/>
                      <a:pt x="348891" y="88737"/>
                      <a:pt x="348891" y="181305"/>
                    </a:cubicBezTo>
                    <a:cubicBezTo>
                      <a:pt x="348891" y="273873"/>
                      <a:pt x="273489" y="349204"/>
                      <a:pt x="180835" y="349204"/>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Graphic 4">
                <a:extLst>
                  <a:ext uri="{FF2B5EF4-FFF2-40B4-BE49-F238E27FC236}">
                    <a16:creationId xmlns:a16="http://schemas.microsoft.com/office/drawing/2014/main" id="{64098FCF-2CDA-E5EB-4CB5-AD7B0C717AF8}"/>
                  </a:ext>
                </a:extLst>
              </p:cNvPr>
              <p:cNvSpPr/>
              <p:nvPr/>
            </p:nvSpPr>
            <p:spPr>
              <a:xfrm>
                <a:off x="1593650" y="1977920"/>
                <a:ext cx="122047" cy="108527"/>
              </a:xfrm>
              <a:custGeom>
                <a:avLst/>
                <a:gdLst>
                  <a:gd name="connsiteX0" fmla="*/ 122048 w 122047"/>
                  <a:gd name="connsiteY0" fmla="*/ 74692 h 108527"/>
                  <a:gd name="connsiteX1" fmla="*/ 122048 w 122047"/>
                  <a:gd name="connsiteY1" fmla="*/ 6384 h 108527"/>
                  <a:gd name="connsiteX2" fmla="*/ 115658 w 122047"/>
                  <a:gd name="connsiteY2" fmla="*/ 0 h 108527"/>
                  <a:gd name="connsiteX3" fmla="*/ 6390 w 122047"/>
                  <a:gd name="connsiteY3" fmla="*/ 0 h 108527"/>
                  <a:gd name="connsiteX4" fmla="*/ 0 w 122047"/>
                  <a:gd name="connsiteY4" fmla="*/ 6384 h 108527"/>
                  <a:gd name="connsiteX5" fmla="*/ 0 w 122047"/>
                  <a:gd name="connsiteY5" fmla="*/ 74692 h 108527"/>
                  <a:gd name="connsiteX6" fmla="*/ 6390 w 122047"/>
                  <a:gd name="connsiteY6" fmla="*/ 81076 h 108527"/>
                  <a:gd name="connsiteX7" fmla="*/ 20448 w 122047"/>
                  <a:gd name="connsiteY7" fmla="*/ 81076 h 108527"/>
                  <a:gd name="connsiteX8" fmla="*/ 20448 w 122047"/>
                  <a:gd name="connsiteY8" fmla="*/ 102144 h 108527"/>
                  <a:gd name="connsiteX9" fmla="*/ 24282 w 122047"/>
                  <a:gd name="connsiteY9" fmla="*/ 107889 h 108527"/>
                  <a:gd name="connsiteX10" fmla="*/ 26838 w 122047"/>
                  <a:gd name="connsiteY10" fmla="*/ 108528 h 108527"/>
                  <a:gd name="connsiteX11" fmla="*/ 31311 w 122047"/>
                  <a:gd name="connsiteY11" fmla="*/ 106612 h 108527"/>
                  <a:gd name="connsiteX12" fmla="*/ 56870 w 122047"/>
                  <a:gd name="connsiteY12" fmla="*/ 81076 h 108527"/>
                  <a:gd name="connsiteX13" fmla="*/ 115658 w 122047"/>
                  <a:gd name="connsiteY13" fmla="*/ 81076 h 108527"/>
                  <a:gd name="connsiteX14" fmla="*/ 122048 w 122047"/>
                  <a:gd name="connsiteY14" fmla="*/ 74692 h 108527"/>
                  <a:gd name="connsiteX15" fmla="*/ 109268 w 122047"/>
                  <a:gd name="connsiteY15" fmla="*/ 68308 h 108527"/>
                  <a:gd name="connsiteX16" fmla="*/ 54314 w 122047"/>
                  <a:gd name="connsiteY16" fmla="*/ 68308 h 108527"/>
                  <a:gd name="connsiteX17" fmla="*/ 49842 w 122047"/>
                  <a:gd name="connsiteY17" fmla="*/ 70224 h 108527"/>
                  <a:gd name="connsiteX18" fmla="*/ 33228 w 122047"/>
                  <a:gd name="connsiteY18" fmla="*/ 86822 h 108527"/>
                  <a:gd name="connsiteX19" fmla="*/ 33228 w 122047"/>
                  <a:gd name="connsiteY19" fmla="*/ 74692 h 108527"/>
                  <a:gd name="connsiteX20" fmla="*/ 26838 w 122047"/>
                  <a:gd name="connsiteY20" fmla="*/ 68308 h 108527"/>
                  <a:gd name="connsiteX21" fmla="*/ 12780 w 122047"/>
                  <a:gd name="connsiteY21" fmla="*/ 68308 h 108527"/>
                  <a:gd name="connsiteX22" fmla="*/ 12780 w 122047"/>
                  <a:gd name="connsiteY22" fmla="*/ 12768 h 108527"/>
                  <a:gd name="connsiteX23" fmla="*/ 109268 w 122047"/>
                  <a:gd name="connsiteY23" fmla="*/ 12768 h 108527"/>
                  <a:gd name="connsiteX24" fmla="*/ 109268 w 122047"/>
                  <a:gd name="connsiteY24" fmla="*/ 68308 h 108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2047" h="108527">
                    <a:moveTo>
                      <a:pt x="122048" y="74692"/>
                    </a:moveTo>
                    <a:lnTo>
                      <a:pt x="122048" y="6384"/>
                    </a:lnTo>
                    <a:cubicBezTo>
                      <a:pt x="122048" y="2554"/>
                      <a:pt x="119492" y="0"/>
                      <a:pt x="115658" y="0"/>
                    </a:cubicBezTo>
                    <a:lnTo>
                      <a:pt x="6390" y="0"/>
                    </a:lnTo>
                    <a:cubicBezTo>
                      <a:pt x="2556" y="0"/>
                      <a:pt x="0" y="2554"/>
                      <a:pt x="0" y="6384"/>
                    </a:cubicBezTo>
                    <a:lnTo>
                      <a:pt x="0" y="74692"/>
                    </a:lnTo>
                    <a:cubicBezTo>
                      <a:pt x="0" y="78523"/>
                      <a:pt x="2556" y="81076"/>
                      <a:pt x="6390" y="81076"/>
                    </a:cubicBezTo>
                    <a:lnTo>
                      <a:pt x="20448" y="81076"/>
                    </a:lnTo>
                    <a:lnTo>
                      <a:pt x="20448" y="102144"/>
                    </a:lnTo>
                    <a:cubicBezTo>
                      <a:pt x="20448" y="104697"/>
                      <a:pt x="21726" y="107251"/>
                      <a:pt x="24282" y="107889"/>
                    </a:cubicBezTo>
                    <a:cubicBezTo>
                      <a:pt x="24921" y="108528"/>
                      <a:pt x="26199" y="108528"/>
                      <a:pt x="26838" y="108528"/>
                    </a:cubicBezTo>
                    <a:cubicBezTo>
                      <a:pt x="28755" y="108528"/>
                      <a:pt x="30033" y="107889"/>
                      <a:pt x="31311" y="106612"/>
                    </a:cubicBezTo>
                    <a:lnTo>
                      <a:pt x="56870" y="81076"/>
                    </a:lnTo>
                    <a:lnTo>
                      <a:pt x="115658" y="81076"/>
                    </a:lnTo>
                    <a:cubicBezTo>
                      <a:pt x="119492" y="81076"/>
                      <a:pt x="122048" y="78523"/>
                      <a:pt x="122048" y="74692"/>
                    </a:cubicBezTo>
                    <a:close/>
                    <a:moveTo>
                      <a:pt x="109268" y="68308"/>
                    </a:moveTo>
                    <a:lnTo>
                      <a:pt x="54314" y="68308"/>
                    </a:lnTo>
                    <a:cubicBezTo>
                      <a:pt x="52398" y="68308"/>
                      <a:pt x="51119" y="68947"/>
                      <a:pt x="49842" y="70224"/>
                    </a:cubicBezTo>
                    <a:lnTo>
                      <a:pt x="33228" y="86822"/>
                    </a:lnTo>
                    <a:lnTo>
                      <a:pt x="33228" y="74692"/>
                    </a:lnTo>
                    <a:cubicBezTo>
                      <a:pt x="33228" y="70862"/>
                      <a:pt x="30672" y="68308"/>
                      <a:pt x="26838" y="68308"/>
                    </a:cubicBezTo>
                    <a:lnTo>
                      <a:pt x="12780" y="68308"/>
                    </a:lnTo>
                    <a:lnTo>
                      <a:pt x="12780" y="12768"/>
                    </a:lnTo>
                    <a:lnTo>
                      <a:pt x="109268" y="12768"/>
                    </a:lnTo>
                    <a:lnTo>
                      <a:pt x="109268" y="68308"/>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Graphic 4">
                <a:extLst>
                  <a:ext uri="{FF2B5EF4-FFF2-40B4-BE49-F238E27FC236}">
                    <a16:creationId xmlns:a16="http://schemas.microsoft.com/office/drawing/2014/main" id="{AB8F0E29-3F8A-6C81-3AA7-C8D742EB7F97}"/>
                  </a:ext>
                </a:extLst>
              </p:cNvPr>
              <p:cNvSpPr/>
              <p:nvPr/>
            </p:nvSpPr>
            <p:spPr>
              <a:xfrm>
                <a:off x="1675441" y="2032822"/>
                <a:ext cx="122686" cy="122572"/>
              </a:xfrm>
              <a:custGeom>
                <a:avLst/>
                <a:gdLst>
                  <a:gd name="connsiteX0" fmla="*/ 116297 w 122686"/>
                  <a:gd name="connsiteY0" fmla="*/ 0 h 122572"/>
                  <a:gd name="connsiteX1" fmla="*/ 61343 w 122686"/>
                  <a:gd name="connsiteY1" fmla="*/ 0 h 122572"/>
                  <a:gd name="connsiteX2" fmla="*/ 54953 w 122686"/>
                  <a:gd name="connsiteY2" fmla="*/ 6384 h 122572"/>
                  <a:gd name="connsiteX3" fmla="*/ 61343 w 122686"/>
                  <a:gd name="connsiteY3" fmla="*/ 12768 h 122572"/>
                  <a:gd name="connsiteX4" fmla="*/ 109907 w 122686"/>
                  <a:gd name="connsiteY4" fmla="*/ 12768 h 122572"/>
                  <a:gd name="connsiteX5" fmla="*/ 109907 w 122686"/>
                  <a:gd name="connsiteY5" fmla="*/ 82354 h 122572"/>
                  <a:gd name="connsiteX6" fmla="*/ 88820 w 122686"/>
                  <a:gd name="connsiteY6" fmla="*/ 82354 h 122572"/>
                  <a:gd name="connsiteX7" fmla="*/ 82430 w 122686"/>
                  <a:gd name="connsiteY7" fmla="*/ 88738 h 122572"/>
                  <a:gd name="connsiteX8" fmla="*/ 82430 w 122686"/>
                  <a:gd name="connsiteY8" fmla="*/ 100867 h 122572"/>
                  <a:gd name="connsiteX9" fmla="*/ 65816 w 122686"/>
                  <a:gd name="connsiteY9" fmla="*/ 84269 h 122572"/>
                  <a:gd name="connsiteX10" fmla="*/ 61343 w 122686"/>
                  <a:gd name="connsiteY10" fmla="*/ 82354 h 122572"/>
                  <a:gd name="connsiteX11" fmla="*/ 12780 w 122686"/>
                  <a:gd name="connsiteY11" fmla="*/ 82354 h 122572"/>
                  <a:gd name="connsiteX12" fmla="*/ 12780 w 122686"/>
                  <a:gd name="connsiteY12" fmla="*/ 47880 h 122572"/>
                  <a:gd name="connsiteX13" fmla="*/ 6390 w 122686"/>
                  <a:gd name="connsiteY13" fmla="*/ 41496 h 122572"/>
                  <a:gd name="connsiteX14" fmla="*/ 0 w 122686"/>
                  <a:gd name="connsiteY14" fmla="*/ 47880 h 122572"/>
                  <a:gd name="connsiteX15" fmla="*/ 0 w 122686"/>
                  <a:gd name="connsiteY15" fmla="*/ 88738 h 122572"/>
                  <a:gd name="connsiteX16" fmla="*/ 6390 w 122686"/>
                  <a:gd name="connsiteY16" fmla="*/ 95121 h 122572"/>
                  <a:gd name="connsiteX17" fmla="*/ 58787 w 122686"/>
                  <a:gd name="connsiteY17" fmla="*/ 95121 h 122572"/>
                  <a:gd name="connsiteX18" fmla="*/ 84347 w 122686"/>
                  <a:gd name="connsiteY18" fmla="*/ 120657 h 122572"/>
                  <a:gd name="connsiteX19" fmla="*/ 88820 w 122686"/>
                  <a:gd name="connsiteY19" fmla="*/ 122573 h 122572"/>
                  <a:gd name="connsiteX20" fmla="*/ 91376 w 122686"/>
                  <a:gd name="connsiteY20" fmla="*/ 121934 h 122572"/>
                  <a:gd name="connsiteX21" fmla="*/ 95210 w 122686"/>
                  <a:gd name="connsiteY21" fmla="*/ 116189 h 122572"/>
                  <a:gd name="connsiteX22" fmla="*/ 95210 w 122686"/>
                  <a:gd name="connsiteY22" fmla="*/ 95121 h 122572"/>
                  <a:gd name="connsiteX23" fmla="*/ 116297 w 122686"/>
                  <a:gd name="connsiteY23" fmla="*/ 95121 h 122572"/>
                  <a:gd name="connsiteX24" fmla="*/ 122687 w 122686"/>
                  <a:gd name="connsiteY24" fmla="*/ 88738 h 122572"/>
                  <a:gd name="connsiteX25" fmla="*/ 122687 w 122686"/>
                  <a:gd name="connsiteY25" fmla="*/ 6384 h 122572"/>
                  <a:gd name="connsiteX26" fmla="*/ 116297 w 122686"/>
                  <a:gd name="connsiteY26" fmla="*/ 0 h 12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2686" h="122572">
                    <a:moveTo>
                      <a:pt x="116297" y="0"/>
                    </a:moveTo>
                    <a:lnTo>
                      <a:pt x="61343" y="0"/>
                    </a:lnTo>
                    <a:cubicBezTo>
                      <a:pt x="57509" y="0"/>
                      <a:pt x="54953" y="2554"/>
                      <a:pt x="54953" y="6384"/>
                    </a:cubicBezTo>
                    <a:cubicBezTo>
                      <a:pt x="54953" y="10214"/>
                      <a:pt x="57509" y="12768"/>
                      <a:pt x="61343" y="12768"/>
                    </a:cubicBezTo>
                    <a:lnTo>
                      <a:pt x="109907" y="12768"/>
                    </a:lnTo>
                    <a:lnTo>
                      <a:pt x="109907" y="82354"/>
                    </a:lnTo>
                    <a:lnTo>
                      <a:pt x="88820" y="82354"/>
                    </a:lnTo>
                    <a:cubicBezTo>
                      <a:pt x="84986" y="82354"/>
                      <a:pt x="82430" y="84907"/>
                      <a:pt x="82430" y="88738"/>
                    </a:cubicBezTo>
                    <a:lnTo>
                      <a:pt x="82430" y="100867"/>
                    </a:lnTo>
                    <a:lnTo>
                      <a:pt x="65816" y="84269"/>
                    </a:lnTo>
                    <a:cubicBezTo>
                      <a:pt x="64538" y="82992"/>
                      <a:pt x="63260" y="82354"/>
                      <a:pt x="61343" y="82354"/>
                    </a:cubicBezTo>
                    <a:lnTo>
                      <a:pt x="12780" y="82354"/>
                    </a:lnTo>
                    <a:lnTo>
                      <a:pt x="12780" y="47880"/>
                    </a:lnTo>
                    <a:cubicBezTo>
                      <a:pt x="12780" y="44050"/>
                      <a:pt x="10224" y="41496"/>
                      <a:pt x="6390" y="41496"/>
                    </a:cubicBezTo>
                    <a:cubicBezTo>
                      <a:pt x="2556" y="41496"/>
                      <a:pt x="0" y="44050"/>
                      <a:pt x="0" y="47880"/>
                    </a:cubicBezTo>
                    <a:lnTo>
                      <a:pt x="0" y="88738"/>
                    </a:lnTo>
                    <a:cubicBezTo>
                      <a:pt x="0" y="92568"/>
                      <a:pt x="2556" y="95121"/>
                      <a:pt x="6390" y="95121"/>
                    </a:cubicBezTo>
                    <a:lnTo>
                      <a:pt x="58787" y="95121"/>
                    </a:lnTo>
                    <a:lnTo>
                      <a:pt x="84347" y="120657"/>
                    </a:lnTo>
                    <a:cubicBezTo>
                      <a:pt x="85625" y="121934"/>
                      <a:pt x="86903" y="122573"/>
                      <a:pt x="88820" y="122573"/>
                    </a:cubicBezTo>
                    <a:cubicBezTo>
                      <a:pt x="89459" y="122573"/>
                      <a:pt x="90737" y="122573"/>
                      <a:pt x="91376" y="121934"/>
                    </a:cubicBezTo>
                    <a:cubicBezTo>
                      <a:pt x="93932" y="120657"/>
                      <a:pt x="95210" y="118742"/>
                      <a:pt x="95210" y="116189"/>
                    </a:cubicBezTo>
                    <a:lnTo>
                      <a:pt x="95210" y="95121"/>
                    </a:lnTo>
                    <a:lnTo>
                      <a:pt x="116297" y="95121"/>
                    </a:lnTo>
                    <a:cubicBezTo>
                      <a:pt x="120131" y="95121"/>
                      <a:pt x="122687" y="92568"/>
                      <a:pt x="122687" y="88738"/>
                    </a:cubicBezTo>
                    <a:lnTo>
                      <a:pt x="122687" y="6384"/>
                    </a:lnTo>
                    <a:cubicBezTo>
                      <a:pt x="122687" y="3192"/>
                      <a:pt x="119492" y="0"/>
                      <a:pt x="116297" y="0"/>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12" name="Group 11">
            <a:extLst>
              <a:ext uri="{FF2B5EF4-FFF2-40B4-BE49-F238E27FC236}">
                <a16:creationId xmlns:a16="http://schemas.microsoft.com/office/drawing/2014/main" id="{F1993321-A958-D7D5-EF49-C153D3C95276}"/>
              </a:ext>
            </a:extLst>
          </p:cNvPr>
          <p:cNvGrpSpPr/>
          <p:nvPr/>
        </p:nvGrpSpPr>
        <p:grpSpPr>
          <a:xfrm>
            <a:off x="4398108" y="2699330"/>
            <a:ext cx="3311262" cy="3734367"/>
            <a:chOff x="8421920" y="2496312"/>
            <a:chExt cx="3311262" cy="3734367"/>
          </a:xfrm>
        </p:grpSpPr>
        <p:sp>
          <p:nvSpPr>
            <p:cNvPr id="13" name="Rectangle: Rounded Corners 13">
              <a:extLst>
                <a:ext uri="{FF2B5EF4-FFF2-40B4-BE49-F238E27FC236}">
                  <a16:creationId xmlns:a16="http://schemas.microsoft.com/office/drawing/2014/main" id="{74A2DB9F-24BF-7DC2-648B-098E1A59D74F}"/>
                </a:ext>
              </a:extLst>
            </p:cNvPr>
            <p:cNvSpPr/>
            <p:nvPr/>
          </p:nvSpPr>
          <p:spPr bwMode="gray">
            <a:xfrm>
              <a:off x="8421920" y="3129570"/>
              <a:ext cx="3311262" cy="3101109"/>
            </a:xfrm>
            <a:prstGeom prst="roundRect">
              <a:avLst>
                <a:gd name="adj" fmla="val 9402"/>
              </a:avLst>
            </a:prstGeom>
            <a:solidFill>
              <a:schemeClr val="bg1"/>
            </a:solidFill>
            <a:ln w="28575" algn="ctr">
              <a:solidFill>
                <a:srgbClr val="86BC25"/>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A990E361-8D1F-A2DD-8C60-4958E0BF07E1}"/>
                </a:ext>
              </a:extLst>
            </p:cNvPr>
            <p:cNvSpPr txBox="1"/>
            <p:nvPr/>
          </p:nvSpPr>
          <p:spPr>
            <a:xfrm>
              <a:off x="8594609" y="3822357"/>
              <a:ext cx="2965884" cy="2215991"/>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200"/>
                </a:spcBef>
                <a:spcAft>
                  <a:spcPts val="0"/>
                </a:spcAft>
                <a:buClrTx/>
                <a:buSzPct val="100000"/>
                <a:buFontTx/>
                <a:buNone/>
                <a:tabLst/>
                <a:defRPr/>
              </a:pPr>
              <a:r>
                <a:rPr kumimoji="0" lang="en-US" sz="2400" b="0" i="0" u="none" strike="noStrike" kern="1200" cap="none" spc="0" normalizeH="0" baseline="0" noProof="0">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rPr>
                <a:t>Continually Monitor Known Institutional Risks and Build Research Admin into your Internal Audit Plan</a:t>
              </a:r>
              <a:endParaRPr kumimoji="0" lang="en-US" sz="2400" b="1" i="0" u="none" strike="noStrike" kern="1200" cap="none" spc="0" normalizeH="0" baseline="0" noProof="0">
                <a:ln>
                  <a:noFill/>
                </a:ln>
                <a:solidFill>
                  <a:srgbClr val="86BC25"/>
                </a:solidFill>
                <a:effectLst/>
                <a:uLnTx/>
                <a:uFillTx/>
                <a:latin typeface="Calibri Light" panose="020F0302020204030204"/>
                <a:ea typeface="Open Sans Light" panose="020B0306030504020204" pitchFamily="34" charset="0"/>
                <a:cs typeface="Open Sans Light" panose="020B0306030504020204" pitchFamily="34" charset="0"/>
              </a:endParaRPr>
            </a:p>
          </p:txBody>
        </p:sp>
        <p:sp>
          <p:nvSpPr>
            <p:cNvPr id="15" name="Oval 14">
              <a:extLst>
                <a:ext uri="{FF2B5EF4-FFF2-40B4-BE49-F238E27FC236}">
                  <a16:creationId xmlns:a16="http://schemas.microsoft.com/office/drawing/2014/main" id="{79DB936A-8865-A9AD-91E5-94313C90B264}"/>
                </a:ext>
              </a:extLst>
            </p:cNvPr>
            <p:cNvSpPr/>
            <p:nvPr/>
          </p:nvSpPr>
          <p:spPr bwMode="gray">
            <a:xfrm>
              <a:off x="9466256" y="2496312"/>
              <a:ext cx="1222590" cy="1222590"/>
            </a:xfrm>
            <a:prstGeom prst="ellipse">
              <a:avLst/>
            </a:prstGeom>
            <a:solidFill>
              <a:schemeClr val="bg1">
                <a:lumMod val="95000"/>
              </a:schemeClr>
            </a:solidFill>
            <a:ln w="28575" algn="ctr">
              <a:solidFill>
                <a:srgbClr val="86BC25"/>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6" name="Graphic 4">
              <a:extLst>
                <a:ext uri="{FF2B5EF4-FFF2-40B4-BE49-F238E27FC236}">
                  <a16:creationId xmlns:a16="http://schemas.microsoft.com/office/drawing/2014/main" id="{EF82D6CE-D6DB-563E-760C-88DD424E0156}"/>
                </a:ext>
              </a:extLst>
            </p:cNvPr>
            <p:cNvGrpSpPr/>
            <p:nvPr/>
          </p:nvGrpSpPr>
          <p:grpSpPr>
            <a:xfrm>
              <a:off x="9563015" y="2593552"/>
              <a:ext cx="1029070" cy="1028112"/>
              <a:chOff x="1514415" y="2855717"/>
              <a:chExt cx="362309" cy="361971"/>
            </a:xfrm>
            <a:solidFill>
              <a:srgbClr val="86BC25"/>
            </a:solidFill>
          </p:grpSpPr>
          <p:sp>
            <p:nvSpPr>
              <p:cNvPr id="17" name="Graphic 4">
                <a:extLst>
                  <a:ext uri="{FF2B5EF4-FFF2-40B4-BE49-F238E27FC236}">
                    <a16:creationId xmlns:a16="http://schemas.microsoft.com/office/drawing/2014/main" id="{5C369BAB-7953-CE73-BF52-C9238DF3C9A2}"/>
                  </a:ext>
                </a:extLst>
              </p:cNvPr>
              <p:cNvSpPr/>
              <p:nvPr/>
            </p:nvSpPr>
            <p:spPr>
              <a:xfrm>
                <a:off x="1514415" y="2855717"/>
                <a:ext cx="362309" cy="361971"/>
              </a:xfrm>
              <a:custGeom>
                <a:avLst/>
                <a:gdLst>
                  <a:gd name="connsiteX0" fmla="*/ 181474 w 362309"/>
                  <a:gd name="connsiteY0" fmla="*/ 0 h 361971"/>
                  <a:gd name="connsiteX1" fmla="*/ 0 w 362309"/>
                  <a:gd name="connsiteY1" fmla="*/ 180667 h 361971"/>
                  <a:gd name="connsiteX2" fmla="*/ 180835 w 362309"/>
                  <a:gd name="connsiteY2" fmla="*/ 361972 h 361971"/>
                  <a:gd name="connsiteX3" fmla="*/ 362310 w 362309"/>
                  <a:gd name="connsiteY3" fmla="*/ 181305 h 361971"/>
                  <a:gd name="connsiteX4" fmla="*/ 362310 w 362309"/>
                  <a:gd name="connsiteY4" fmla="*/ 181305 h 361971"/>
                  <a:gd name="connsiteX5" fmla="*/ 181474 w 362309"/>
                  <a:gd name="connsiteY5" fmla="*/ 0 h 361971"/>
                  <a:gd name="connsiteX6" fmla="*/ 181474 w 362309"/>
                  <a:gd name="connsiteY6" fmla="*/ 349204 h 361971"/>
                  <a:gd name="connsiteX7" fmla="*/ 12780 w 362309"/>
                  <a:gd name="connsiteY7" fmla="*/ 181305 h 361971"/>
                  <a:gd name="connsiteX8" fmla="*/ 180835 w 362309"/>
                  <a:gd name="connsiteY8" fmla="*/ 12768 h 361971"/>
                  <a:gd name="connsiteX9" fmla="*/ 349530 w 362309"/>
                  <a:gd name="connsiteY9" fmla="*/ 180667 h 361971"/>
                  <a:gd name="connsiteX10" fmla="*/ 349530 w 362309"/>
                  <a:gd name="connsiteY10" fmla="*/ 180667 h 361971"/>
                  <a:gd name="connsiteX11" fmla="*/ 181474 w 362309"/>
                  <a:gd name="connsiteY11" fmla="*/ 34920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2309" h="361971">
                    <a:moveTo>
                      <a:pt x="181474" y="0"/>
                    </a:moveTo>
                    <a:cubicBezTo>
                      <a:pt x="81152" y="0"/>
                      <a:pt x="0" y="81076"/>
                      <a:pt x="0" y="180667"/>
                    </a:cubicBezTo>
                    <a:cubicBezTo>
                      <a:pt x="0" y="280895"/>
                      <a:pt x="81152" y="361972"/>
                      <a:pt x="180835" y="361972"/>
                    </a:cubicBezTo>
                    <a:cubicBezTo>
                      <a:pt x="281157" y="361972"/>
                      <a:pt x="362310" y="280895"/>
                      <a:pt x="362310" y="181305"/>
                    </a:cubicBezTo>
                    <a:cubicBezTo>
                      <a:pt x="362310" y="181305"/>
                      <a:pt x="362310" y="181305"/>
                      <a:pt x="362310" y="181305"/>
                    </a:cubicBezTo>
                    <a:cubicBezTo>
                      <a:pt x="362310" y="80438"/>
                      <a:pt x="281157" y="0"/>
                      <a:pt x="181474" y="0"/>
                    </a:cubicBezTo>
                    <a:close/>
                    <a:moveTo>
                      <a:pt x="181474" y="349204"/>
                    </a:moveTo>
                    <a:cubicBezTo>
                      <a:pt x="88181" y="349204"/>
                      <a:pt x="12780" y="273873"/>
                      <a:pt x="12780" y="181305"/>
                    </a:cubicBezTo>
                    <a:cubicBezTo>
                      <a:pt x="12780" y="88737"/>
                      <a:pt x="88181" y="12768"/>
                      <a:pt x="180835" y="12768"/>
                    </a:cubicBezTo>
                    <a:cubicBezTo>
                      <a:pt x="274128" y="12768"/>
                      <a:pt x="349530" y="88099"/>
                      <a:pt x="349530" y="180667"/>
                    </a:cubicBezTo>
                    <a:cubicBezTo>
                      <a:pt x="349530" y="180667"/>
                      <a:pt x="349530" y="180667"/>
                      <a:pt x="349530" y="180667"/>
                    </a:cubicBezTo>
                    <a:cubicBezTo>
                      <a:pt x="349530" y="273234"/>
                      <a:pt x="274128" y="348565"/>
                      <a:pt x="181474" y="349204"/>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raphic 4">
                <a:extLst>
                  <a:ext uri="{FF2B5EF4-FFF2-40B4-BE49-F238E27FC236}">
                    <a16:creationId xmlns:a16="http://schemas.microsoft.com/office/drawing/2014/main" id="{B6957D0E-D8FC-FF78-8A8D-69B19F568053}"/>
                  </a:ext>
                </a:extLst>
              </p:cNvPr>
              <p:cNvSpPr/>
              <p:nvPr/>
            </p:nvSpPr>
            <p:spPr>
              <a:xfrm>
                <a:off x="1605126" y="2919425"/>
                <a:ext cx="180475" cy="234424"/>
              </a:xfrm>
              <a:custGeom>
                <a:avLst/>
                <a:gdLst>
                  <a:gd name="connsiteX0" fmla="*/ 138687 w 180475"/>
                  <a:gd name="connsiteY0" fmla="*/ 9708 h 234424"/>
                  <a:gd name="connsiteX1" fmla="*/ 76705 w 180475"/>
                  <a:gd name="connsiteY1" fmla="*/ 3962 h 234424"/>
                  <a:gd name="connsiteX2" fmla="*/ 19835 w 180475"/>
                  <a:gd name="connsiteY2" fmla="*/ 68440 h 234424"/>
                  <a:gd name="connsiteX3" fmla="*/ 19196 w 180475"/>
                  <a:gd name="connsiteY3" fmla="*/ 74186 h 234424"/>
                  <a:gd name="connsiteX4" fmla="*/ 16640 w 180475"/>
                  <a:gd name="connsiteY4" fmla="*/ 85039 h 234424"/>
                  <a:gd name="connsiteX5" fmla="*/ 665 w 180475"/>
                  <a:gd name="connsiteY5" fmla="*/ 118874 h 234424"/>
                  <a:gd name="connsiteX6" fmla="*/ 665 w 180475"/>
                  <a:gd name="connsiteY6" fmla="*/ 119512 h 234424"/>
                  <a:gd name="connsiteX7" fmla="*/ 1943 w 180475"/>
                  <a:gd name="connsiteY7" fmla="*/ 132280 h 234424"/>
                  <a:gd name="connsiteX8" fmla="*/ 12167 w 180475"/>
                  <a:gd name="connsiteY8" fmla="*/ 138026 h 234424"/>
                  <a:gd name="connsiteX9" fmla="*/ 19196 w 180475"/>
                  <a:gd name="connsiteY9" fmla="*/ 138664 h 234424"/>
                  <a:gd name="connsiteX10" fmla="*/ 19196 w 180475"/>
                  <a:gd name="connsiteY10" fmla="*/ 158455 h 234424"/>
                  <a:gd name="connsiteX11" fmla="*/ 24308 w 180475"/>
                  <a:gd name="connsiteY11" fmla="*/ 173776 h 234424"/>
                  <a:gd name="connsiteX12" fmla="*/ 42199 w 180475"/>
                  <a:gd name="connsiteY12" fmla="*/ 182075 h 234424"/>
                  <a:gd name="connsiteX13" fmla="*/ 59452 w 180475"/>
                  <a:gd name="connsiteY13" fmla="*/ 182714 h 234424"/>
                  <a:gd name="connsiteX14" fmla="*/ 59452 w 180475"/>
                  <a:gd name="connsiteY14" fmla="*/ 228040 h 234424"/>
                  <a:gd name="connsiteX15" fmla="*/ 65842 w 180475"/>
                  <a:gd name="connsiteY15" fmla="*/ 234424 h 234424"/>
                  <a:gd name="connsiteX16" fmla="*/ 146355 w 180475"/>
                  <a:gd name="connsiteY16" fmla="*/ 234424 h 234424"/>
                  <a:gd name="connsiteX17" fmla="*/ 152745 w 180475"/>
                  <a:gd name="connsiteY17" fmla="*/ 228040 h 234424"/>
                  <a:gd name="connsiteX18" fmla="*/ 152745 w 180475"/>
                  <a:gd name="connsiteY18" fmla="*/ 153986 h 234424"/>
                  <a:gd name="connsiteX19" fmla="*/ 161052 w 180475"/>
                  <a:gd name="connsiteY19" fmla="*/ 133557 h 234424"/>
                  <a:gd name="connsiteX20" fmla="*/ 177666 w 180475"/>
                  <a:gd name="connsiteY20" fmla="*/ 58865 h 234424"/>
                  <a:gd name="connsiteX21" fmla="*/ 138687 w 180475"/>
                  <a:gd name="connsiteY21" fmla="*/ 9708 h 234424"/>
                  <a:gd name="connsiteX22" fmla="*/ 151467 w 180475"/>
                  <a:gd name="connsiteY22" fmla="*/ 124620 h 234424"/>
                  <a:gd name="connsiteX23" fmla="*/ 140605 w 180475"/>
                  <a:gd name="connsiteY23" fmla="*/ 151432 h 234424"/>
                  <a:gd name="connsiteX24" fmla="*/ 140605 w 180475"/>
                  <a:gd name="connsiteY24" fmla="*/ 152709 h 234424"/>
                  <a:gd name="connsiteX25" fmla="*/ 140605 w 180475"/>
                  <a:gd name="connsiteY25" fmla="*/ 221018 h 234424"/>
                  <a:gd name="connsiteX26" fmla="*/ 72871 w 180475"/>
                  <a:gd name="connsiteY26" fmla="*/ 221018 h 234424"/>
                  <a:gd name="connsiteX27" fmla="*/ 72871 w 180475"/>
                  <a:gd name="connsiteY27" fmla="*/ 175692 h 234424"/>
                  <a:gd name="connsiteX28" fmla="*/ 70954 w 180475"/>
                  <a:gd name="connsiteY28" fmla="*/ 171223 h 234424"/>
                  <a:gd name="connsiteX29" fmla="*/ 65842 w 180475"/>
                  <a:gd name="connsiteY29" fmla="*/ 169308 h 234424"/>
                  <a:gd name="connsiteX30" fmla="*/ 43477 w 180475"/>
                  <a:gd name="connsiteY30" fmla="*/ 168031 h 234424"/>
                  <a:gd name="connsiteX31" fmla="*/ 34532 w 180475"/>
                  <a:gd name="connsiteY31" fmla="*/ 164839 h 234424"/>
                  <a:gd name="connsiteX32" fmla="*/ 32614 w 180475"/>
                  <a:gd name="connsiteY32" fmla="*/ 158455 h 234424"/>
                  <a:gd name="connsiteX33" fmla="*/ 32614 w 180475"/>
                  <a:gd name="connsiteY33" fmla="*/ 131642 h 234424"/>
                  <a:gd name="connsiteX34" fmla="*/ 26225 w 180475"/>
                  <a:gd name="connsiteY34" fmla="*/ 125258 h 234424"/>
                  <a:gd name="connsiteX35" fmla="*/ 13445 w 180475"/>
                  <a:gd name="connsiteY35" fmla="*/ 124620 h 234424"/>
                  <a:gd name="connsiteX36" fmla="*/ 12806 w 180475"/>
                  <a:gd name="connsiteY36" fmla="*/ 124620 h 234424"/>
                  <a:gd name="connsiteX37" fmla="*/ 12806 w 180475"/>
                  <a:gd name="connsiteY37" fmla="*/ 123343 h 234424"/>
                  <a:gd name="connsiteX38" fmla="*/ 28142 w 180475"/>
                  <a:gd name="connsiteY38" fmla="*/ 91423 h 234424"/>
                  <a:gd name="connsiteX39" fmla="*/ 32614 w 180475"/>
                  <a:gd name="connsiteY39" fmla="*/ 75463 h 234424"/>
                  <a:gd name="connsiteX40" fmla="*/ 33254 w 180475"/>
                  <a:gd name="connsiteY40" fmla="*/ 70356 h 234424"/>
                  <a:gd name="connsiteX41" fmla="*/ 81178 w 180475"/>
                  <a:gd name="connsiteY41" fmla="*/ 16730 h 234424"/>
                  <a:gd name="connsiteX42" fmla="*/ 165525 w 180475"/>
                  <a:gd name="connsiteY42" fmla="*/ 62057 h 234424"/>
                  <a:gd name="connsiteX43" fmla="*/ 165525 w 180475"/>
                  <a:gd name="connsiteY43" fmla="*/ 62695 h 234424"/>
                  <a:gd name="connsiteX44" fmla="*/ 151467 w 180475"/>
                  <a:gd name="connsiteY44" fmla="*/ 124620 h 234424"/>
                  <a:gd name="connsiteX45" fmla="*/ 151467 w 180475"/>
                  <a:gd name="connsiteY45" fmla="*/ 124620 h 234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80475" h="234424">
                    <a:moveTo>
                      <a:pt x="138687" y="9708"/>
                    </a:moveTo>
                    <a:cubicBezTo>
                      <a:pt x="119518" y="-506"/>
                      <a:pt x="97153" y="-3060"/>
                      <a:pt x="76705" y="3962"/>
                    </a:cubicBezTo>
                    <a:cubicBezTo>
                      <a:pt x="45394" y="14815"/>
                      <a:pt x="23030" y="39713"/>
                      <a:pt x="19835" y="68440"/>
                    </a:cubicBezTo>
                    <a:cubicBezTo>
                      <a:pt x="19835" y="70356"/>
                      <a:pt x="19196" y="72271"/>
                      <a:pt x="19196" y="74186"/>
                    </a:cubicBezTo>
                    <a:cubicBezTo>
                      <a:pt x="19196" y="78016"/>
                      <a:pt x="18557" y="81847"/>
                      <a:pt x="16640" y="85039"/>
                    </a:cubicBezTo>
                    <a:cubicBezTo>
                      <a:pt x="12806" y="91423"/>
                      <a:pt x="1304" y="117597"/>
                      <a:pt x="665" y="118874"/>
                    </a:cubicBezTo>
                    <a:lnTo>
                      <a:pt x="665" y="119512"/>
                    </a:lnTo>
                    <a:cubicBezTo>
                      <a:pt x="-613" y="123981"/>
                      <a:pt x="26" y="128450"/>
                      <a:pt x="1943" y="132280"/>
                    </a:cubicBezTo>
                    <a:cubicBezTo>
                      <a:pt x="4499" y="135472"/>
                      <a:pt x="8333" y="137388"/>
                      <a:pt x="12167" y="138026"/>
                    </a:cubicBezTo>
                    <a:cubicBezTo>
                      <a:pt x="14723" y="138026"/>
                      <a:pt x="17279" y="138664"/>
                      <a:pt x="19196" y="138664"/>
                    </a:cubicBezTo>
                    <a:lnTo>
                      <a:pt x="19196" y="158455"/>
                    </a:lnTo>
                    <a:cubicBezTo>
                      <a:pt x="19196" y="164200"/>
                      <a:pt x="20474" y="169308"/>
                      <a:pt x="24308" y="173776"/>
                    </a:cubicBezTo>
                    <a:cubicBezTo>
                      <a:pt x="28781" y="178884"/>
                      <a:pt x="35171" y="182075"/>
                      <a:pt x="42199" y="182075"/>
                    </a:cubicBezTo>
                    <a:cubicBezTo>
                      <a:pt x="49867" y="182714"/>
                      <a:pt x="55618" y="182714"/>
                      <a:pt x="59452" y="182714"/>
                    </a:cubicBezTo>
                    <a:lnTo>
                      <a:pt x="59452" y="228040"/>
                    </a:lnTo>
                    <a:cubicBezTo>
                      <a:pt x="59452" y="231870"/>
                      <a:pt x="62008" y="234424"/>
                      <a:pt x="65842" y="234424"/>
                    </a:cubicBezTo>
                    <a:lnTo>
                      <a:pt x="146355" y="234424"/>
                    </a:lnTo>
                    <a:cubicBezTo>
                      <a:pt x="150189" y="234424"/>
                      <a:pt x="152745" y="231870"/>
                      <a:pt x="152745" y="228040"/>
                    </a:cubicBezTo>
                    <a:lnTo>
                      <a:pt x="152745" y="153986"/>
                    </a:lnTo>
                    <a:cubicBezTo>
                      <a:pt x="154023" y="146964"/>
                      <a:pt x="156579" y="139941"/>
                      <a:pt x="161052" y="133557"/>
                    </a:cubicBezTo>
                    <a:cubicBezTo>
                      <a:pt x="178305" y="112490"/>
                      <a:pt x="184695" y="85039"/>
                      <a:pt x="177666" y="58865"/>
                    </a:cubicBezTo>
                    <a:cubicBezTo>
                      <a:pt x="172554" y="37159"/>
                      <a:pt x="158496" y="19922"/>
                      <a:pt x="138687" y="9708"/>
                    </a:cubicBezTo>
                    <a:close/>
                    <a:moveTo>
                      <a:pt x="151467" y="124620"/>
                    </a:moveTo>
                    <a:cubicBezTo>
                      <a:pt x="145716" y="132919"/>
                      <a:pt x="141882" y="141856"/>
                      <a:pt x="140605" y="151432"/>
                    </a:cubicBezTo>
                    <a:cubicBezTo>
                      <a:pt x="140605" y="152071"/>
                      <a:pt x="140605" y="152071"/>
                      <a:pt x="140605" y="152709"/>
                    </a:cubicBezTo>
                    <a:lnTo>
                      <a:pt x="140605" y="221018"/>
                    </a:lnTo>
                    <a:lnTo>
                      <a:pt x="72871" y="221018"/>
                    </a:lnTo>
                    <a:lnTo>
                      <a:pt x="72871" y="175692"/>
                    </a:lnTo>
                    <a:cubicBezTo>
                      <a:pt x="72871" y="173776"/>
                      <a:pt x="72232" y="172500"/>
                      <a:pt x="70954" y="171223"/>
                    </a:cubicBezTo>
                    <a:cubicBezTo>
                      <a:pt x="69676" y="169946"/>
                      <a:pt x="67759" y="169308"/>
                      <a:pt x="65842" y="169308"/>
                    </a:cubicBezTo>
                    <a:cubicBezTo>
                      <a:pt x="65842" y="169308"/>
                      <a:pt x="61369" y="169308"/>
                      <a:pt x="43477" y="168031"/>
                    </a:cubicBezTo>
                    <a:cubicBezTo>
                      <a:pt x="40282" y="168031"/>
                      <a:pt x="37088" y="166754"/>
                      <a:pt x="34532" y="164839"/>
                    </a:cubicBezTo>
                    <a:cubicBezTo>
                      <a:pt x="33254" y="162924"/>
                      <a:pt x="32614" y="161008"/>
                      <a:pt x="32614" y="158455"/>
                    </a:cubicBezTo>
                    <a:lnTo>
                      <a:pt x="32614" y="131642"/>
                    </a:lnTo>
                    <a:cubicBezTo>
                      <a:pt x="32614" y="127812"/>
                      <a:pt x="30059" y="125258"/>
                      <a:pt x="26225" y="125258"/>
                    </a:cubicBezTo>
                    <a:cubicBezTo>
                      <a:pt x="26225" y="125258"/>
                      <a:pt x="22391" y="125258"/>
                      <a:pt x="13445" y="124620"/>
                    </a:cubicBezTo>
                    <a:lnTo>
                      <a:pt x="12806" y="124620"/>
                    </a:lnTo>
                    <a:cubicBezTo>
                      <a:pt x="12806" y="123981"/>
                      <a:pt x="12806" y="123981"/>
                      <a:pt x="12806" y="123343"/>
                    </a:cubicBezTo>
                    <a:cubicBezTo>
                      <a:pt x="16001" y="115682"/>
                      <a:pt x="24947" y="96530"/>
                      <a:pt x="28142" y="91423"/>
                    </a:cubicBezTo>
                    <a:cubicBezTo>
                      <a:pt x="30698" y="86316"/>
                      <a:pt x="32614" y="81208"/>
                      <a:pt x="32614" y="75463"/>
                    </a:cubicBezTo>
                    <a:cubicBezTo>
                      <a:pt x="32614" y="74186"/>
                      <a:pt x="32614" y="72271"/>
                      <a:pt x="33254" y="70356"/>
                    </a:cubicBezTo>
                    <a:cubicBezTo>
                      <a:pt x="36448" y="43543"/>
                      <a:pt x="59452" y="24391"/>
                      <a:pt x="81178" y="16730"/>
                    </a:cubicBezTo>
                    <a:cubicBezTo>
                      <a:pt x="116962" y="5878"/>
                      <a:pt x="154662" y="25668"/>
                      <a:pt x="165525" y="62057"/>
                    </a:cubicBezTo>
                    <a:cubicBezTo>
                      <a:pt x="165525" y="62057"/>
                      <a:pt x="165525" y="62057"/>
                      <a:pt x="165525" y="62695"/>
                    </a:cubicBezTo>
                    <a:cubicBezTo>
                      <a:pt x="171276" y="83762"/>
                      <a:pt x="166164" y="106744"/>
                      <a:pt x="151467" y="124620"/>
                    </a:cubicBezTo>
                    <a:lnTo>
                      <a:pt x="151467" y="124620"/>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Graphic 4">
                <a:extLst>
                  <a:ext uri="{FF2B5EF4-FFF2-40B4-BE49-F238E27FC236}">
                    <a16:creationId xmlns:a16="http://schemas.microsoft.com/office/drawing/2014/main" id="{E04D62DA-0E83-7113-03E7-0CC8034F2705}"/>
                  </a:ext>
                </a:extLst>
              </p:cNvPr>
              <p:cNvSpPr/>
              <p:nvPr/>
            </p:nvSpPr>
            <p:spPr>
              <a:xfrm>
                <a:off x="1645944" y="2943074"/>
                <a:ext cx="120234" cy="120225"/>
              </a:xfrm>
              <a:custGeom>
                <a:avLst/>
                <a:gdLst>
                  <a:gd name="connsiteX0" fmla="*/ 110649 w 120234"/>
                  <a:gd name="connsiteY0" fmla="*/ 56283 h 120225"/>
                  <a:gd name="connsiteX1" fmla="*/ 120234 w 120234"/>
                  <a:gd name="connsiteY1" fmla="*/ 56283 h 120225"/>
                  <a:gd name="connsiteX2" fmla="*/ 56335 w 120234"/>
                  <a:gd name="connsiteY2" fmla="*/ 103 h 120225"/>
                  <a:gd name="connsiteX3" fmla="*/ 104 w 120234"/>
                  <a:gd name="connsiteY3" fmla="*/ 63943 h 120225"/>
                  <a:gd name="connsiteX4" fmla="*/ 64003 w 120234"/>
                  <a:gd name="connsiteY4" fmla="*/ 120122 h 120225"/>
                  <a:gd name="connsiteX5" fmla="*/ 120234 w 120234"/>
                  <a:gd name="connsiteY5" fmla="*/ 63943 h 120225"/>
                  <a:gd name="connsiteX6" fmla="*/ 110649 w 120234"/>
                  <a:gd name="connsiteY6" fmla="*/ 63305 h 120225"/>
                  <a:gd name="connsiteX7" fmla="*/ 55057 w 120234"/>
                  <a:gd name="connsiteY7" fmla="*/ 108631 h 120225"/>
                  <a:gd name="connsiteX8" fmla="*/ 28219 w 120234"/>
                  <a:gd name="connsiteY8" fmla="*/ 97140 h 120225"/>
                  <a:gd name="connsiteX9" fmla="*/ 31414 w 120234"/>
                  <a:gd name="connsiteY9" fmla="*/ 93948 h 120225"/>
                  <a:gd name="connsiteX10" fmla="*/ 56335 w 120234"/>
                  <a:gd name="connsiteY10" fmla="*/ 104162 h 120225"/>
                  <a:gd name="connsiteX11" fmla="*/ 56974 w 120234"/>
                  <a:gd name="connsiteY11" fmla="*/ 94587 h 120225"/>
                  <a:gd name="connsiteX12" fmla="*/ 23746 w 120234"/>
                  <a:gd name="connsiteY12" fmla="*/ 61390 h 120225"/>
                  <a:gd name="connsiteX13" fmla="*/ 14161 w 120234"/>
                  <a:gd name="connsiteY13" fmla="*/ 62028 h 120225"/>
                  <a:gd name="connsiteX14" fmla="*/ 24385 w 120234"/>
                  <a:gd name="connsiteY14" fmla="*/ 86926 h 120225"/>
                  <a:gd name="connsiteX15" fmla="*/ 21190 w 120234"/>
                  <a:gd name="connsiteY15" fmla="*/ 90118 h 120225"/>
                  <a:gd name="connsiteX16" fmla="*/ 27580 w 120234"/>
                  <a:gd name="connsiteY16" fmla="*/ 19255 h 120225"/>
                  <a:gd name="connsiteX17" fmla="*/ 55057 w 120234"/>
                  <a:gd name="connsiteY17" fmla="*/ 7764 h 120225"/>
                  <a:gd name="connsiteX18" fmla="*/ 55057 w 120234"/>
                  <a:gd name="connsiteY18" fmla="*/ 12233 h 120225"/>
                  <a:gd name="connsiteX19" fmla="*/ 14161 w 120234"/>
                  <a:gd name="connsiteY19" fmla="*/ 53729 h 120225"/>
                  <a:gd name="connsiteX20" fmla="*/ 23746 w 120234"/>
                  <a:gd name="connsiteY20" fmla="*/ 54367 h 120225"/>
                  <a:gd name="connsiteX21" fmla="*/ 62725 w 120234"/>
                  <a:gd name="connsiteY21" fmla="*/ 21171 h 120225"/>
                  <a:gd name="connsiteX22" fmla="*/ 95314 w 120234"/>
                  <a:gd name="connsiteY22" fmla="*/ 52452 h 120225"/>
                  <a:gd name="connsiteX23" fmla="*/ 90202 w 120234"/>
                  <a:gd name="connsiteY23" fmla="*/ 52452 h 120225"/>
                  <a:gd name="connsiteX24" fmla="*/ 63364 w 120234"/>
                  <a:gd name="connsiteY24" fmla="*/ 26278 h 120225"/>
                  <a:gd name="connsiteX25" fmla="*/ 62086 w 120234"/>
                  <a:gd name="connsiteY25" fmla="*/ 35854 h 120225"/>
                  <a:gd name="connsiteX26" fmla="*/ 80617 w 120234"/>
                  <a:gd name="connsiteY26" fmla="*/ 60751 h 120225"/>
                  <a:gd name="connsiteX27" fmla="*/ 55696 w 120234"/>
                  <a:gd name="connsiteY27" fmla="*/ 79265 h 120225"/>
                  <a:gd name="connsiteX28" fmla="*/ 37165 w 120234"/>
                  <a:gd name="connsiteY28" fmla="*/ 54367 h 120225"/>
                  <a:gd name="connsiteX29" fmla="*/ 55696 w 120234"/>
                  <a:gd name="connsiteY29" fmla="*/ 35854 h 120225"/>
                  <a:gd name="connsiteX30" fmla="*/ 54418 w 120234"/>
                  <a:gd name="connsiteY30" fmla="*/ 26278 h 120225"/>
                  <a:gd name="connsiteX31" fmla="*/ 26941 w 120234"/>
                  <a:gd name="connsiteY31" fmla="*/ 61390 h 120225"/>
                  <a:gd name="connsiteX32" fmla="*/ 62086 w 120234"/>
                  <a:gd name="connsiteY32" fmla="*/ 88841 h 120225"/>
                  <a:gd name="connsiteX33" fmla="*/ 88924 w 120234"/>
                  <a:gd name="connsiteY33" fmla="*/ 62028 h 120225"/>
                  <a:gd name="connsiteX34" fmla="*/ 93397 w 120234"/>
                  <a:gd name="connsiteY34" fmla="*/ 62028 h 120225"/>
                  <a:gd name="connsiteX35" fmla="*/ 60808 w 120234"/>
                  <a:gd name="connsiteY35" fmla="*/ 93310 h 120225"/>
                  <a:gd name="connsiteX36" fmla="*/ 61447 w 120234"/>
                  <a:gd name="connsiteY36" fmla="*/ 102886 h 120225"/>
                  <a:gd name="connsiteX37" fmla="*/ 102982 w 120234"/>
                  <a:gd name="connsiteY37" fmla="*/ 53091 h 120225"/>
                  <a:gd name="connsiteX38" fmla="*/ 62086 w 120234"/>
                  <a:gd name="connsiteY38" fmla="*/ 11595 h 120225"/>
                  <a:gd name="connsiteX39" fmla="*/ 62086 w 120234"/>
                  <a:gd name="connsiteY39" fmla="*/ 7126 h 120225"/>
                  <a:gd name="connsiteX40" fmla="*/ 110649 w 120234"/>
                  <a:gd name="connsiteY40" fmla="*/ 56283 h 12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0234" h="120225">
                    <a:moveTo>
                      <a:pt x="110649" y="56283"/>
                    </a:moveTo>
                    <a:lnTo>
                      <a:pt x="120234" y="56283"/>
                    </a:lnTo>
                    <a:cubicBezTo>
                      <a:pt x="118317" y="23086"/>
                      <a:pt x="89563" y="-1812"/>
                      <a:pt x="56335" y="103"/>
                    </a:cubicBezTo>
                    <a:cubicBezTo>
                      <a:pt x="23107" y="2019"/>
                      <a:pt x="-1814" y="30747"/>
                      <a:pt x="104" y="63943"/>
                    </a:cubicBezTo>
                    <a:cubicBezTo>
                      <a:pt x="2020" y="97140"/>
                      <a:pt x="30775" y="122038"/>
                      <a:pt x="64003" y="120122"/>
                    </a:cubicBezTo>
                    <a:cubicBezTo>
                      <a:pt x="94036" y="118207"/>
                      <a:pt x="118317" y="93948"/>
                      <a:pt x="120234" y="63943"/>
                    </a:cubicBezTo>
                    <a:lnTo>
                      <a:pt x="110649" y="63305"/>
                    </a:lnTo>
                    <a:cubicBezTo>
                      <a:pt x="108093" y="90756"/>
                      <a:pt x="83173" y="111185"/>
                      <a:pt x="55057" y="108631"/>
                    </a:cubicBezTo>
                    <a:cubicBezTo>
                      <a:pt x="44833" y="107354"/>
                      <a:pt x="35887" y="103524"/>
                      <a:pt x="28219" y="97140"/>
                    </a:cubicBezTo>
                    <a:lnTo>
                      <a:pt x="31414" y="93948"/>
                    </a:lnTo>
                    <a:cubicBezTo>
                      <a:pt x="38443" y="99694"/>
                      <a:pt x="47389" y="102886"/>
                      <a:pt x="56335" y="104162"/>
                    </a:cubicBezTo>
                    <a:lnTo>
                      <a:pt x="56974" y="94587"/>
                    </a:lnTo>
                    <a:cubicBezTo>
                      <a:pt x="39082" y="93310"/>
                      <a:pt x="25663" y="79265"/>
                      <a:pt x="23746" y="61390"/>
                    </a:cubicBezTo>
                    <a:lnTo>
                      <a:pt x="14161" y="62028"/>
                    </a:lnTo>
                    <a:cubicBezTo>
                      <a:pt x="14800" y="70966"/>
                      <a:pt x="18634" y="79903"/>
                      <a:pt x="24385" y="86926"/>
                    </a:cubicBezTo>
                    <a:lnTo>
                      <a:pt x="21190" y="90118"/>
                    </a:lnTo>
                    <a:cubicBezTo>
                      <a:pt x="3299" y="68412"/>
                      <a:pt x="6494" y="37131"/>
                      <a:pt x="27580" y="19255"/>
                    </a:cubicBezTo>
                    <a:cubicBezTo>
                      <a:pt x="35248" y="12871"/>
                      <a:pt x="44833" y="9041"/>
                      <a:pt x="55057" y="7764"/>
                    </a:cubicBezTo>
                    <a:lnTo>
                      <a:pt x="55057" y="12233"/>
                    </a:lnTo>
                    <a:cubicBezTo>
                      <a:pt x="33331" y="14787"/>
                      <a:pt x="16078" y="32023"/>
                      <a:pt x="14161" y="53729"/>
                    </a:cubicBezTo>
                    <a:lnTo>
                      <a:pt x="23746" y="54367"/>
                    </a:lnTo>
                    <a:cubicBezTo>
                      <a:pt x="25663" y="34577"/>
                      <a:pt x="42916" y="19894"/>
                      <a:pt x="62725" y="21171"/>
                    </a:cubicBezTo>
                    <a:cubicBezTo>
                      <a:pt x="79978" y="22447"/>
                      <a:pt x="93397" y="35854"/>
                      <a:pt x="95314" y="52452"/>
                    </a:cubicBezTo>
                    <a:lnTo>
                      <a:pt x="90202" y="52452"/>
                    </a:lnTo>
                    <a:cubicBezTo>
                      <a:pt x="87646" y="39046"/>
                      <a:pt x="76783" y="28193"/>
                      <a:pt x="63364" y="26278"/>
                    </a:cubicBezTo>
                    <a:lnTo>
                      <a:pt x="62086" y="35854"/>
                    </a:lnTo>
                    <a:cubicBezTo>
                      <a:pt x="74227" y="37769"/>
                      <a:pt x="82534" y="48622"/>
                      <a:pt x="80617" y="60751"/>
                    </a:cubicBezTo>
                    <a:cubicBezTo>
                      <a:pt x="78700" y="72881"/>
                      <a:pt x="67837" y="81180"/>
                      <a:pt x="55696" y="79265"/>
                    </a:cubicBezTo>
                    <a:cubicBezTo>
                      <a:pt x="43555" y="77350"/>
                      <a:pt x="35248" y="66497"/>
                      <a:pt x="37165" y="54367"/>
                    </a:cubicBezTo>
                    <a:cubicBezTo>
                      <a:pt x="38443" y="44791"/>
                      <a:pt x="46111" y="37131"/>
                      <a:pt x="55696" y="35854"/>
                    </a:cubicBezTo>
                    <a:lnTo>
                      <a:pt x="54418" y="26278"/>
                    </a:lnTo>
                    <a:cubicBezTo>
                      <a:pt x="37165" y="28831"/>
                      <a:pt x="25024" y="44153"/>
                      <a:pt x="26941" y="61390"/>
                    </a:cubicBezTo>
                    <a:cubicBezTo>
                      <a:pt x="29497" y="78627"/>
                      <a:pt x="44833" y="90756"/>
                      <a:pt x="62086" y="88841"/>
                    </a:cubicBezTo>
                    <a:cubicBezTo>
                      <a:pt x="76144" y="86926"/>
                      <a:pt x="87007" y="76073"/>
                      <a:pt x="88924" y="62028"/>
                    </a:cubicBezTo>
                    <a:lnTo>
                      <a:pt x="93397" y="62028"/>
                    </a:lnTo>
                    <a:cubicBezTo>
                      <a:pt x="90841" y="78627"/>
                      <a:pt x="77422" y="92033"/>
                      <a:pt x="60808" y="93310"/>
                    </a:cubicBezTo>
                    <a:lnTo>
                      <a:pt x="61447" y="102886"/>
                    </a:lnTo>
                    <a:cubicBezTo>
                      <a:pt x="86368" y="100332"/>
                      <a:pt x="105538" y="78627"/>
                      <a:pt x="102982" y="53091"/>
                    </a:cubicBezTo>
                    <a:cubicBezTo>
                      <a:pt x="101064" y="31385"/>
                      <a:pt x="83812" y="14148"/>
                      <a:pt x="62086" y="11595"/>
                    </a:cubicBezTo>
                    <a:lnTo>
                      <a:pt x="62086" y="7126"/>
                    </a:lnTo>
                    <a:cubicBezTo>
                      <a:pt x="90202" y="9679"/>
                      <a:pt x="110010" y="30747"/>
                      <a:pt x="110649" y="56283"/>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Graphic 4">
                <a:extLst>
                  <a:ext uri="{FF2B5EF4-FFF2-40B4-BE49-F238E27FC236}">
                    <a16:creationId xmlns:a16="http://schemas.microsoft.com/office/drawing/2014/main" id="{5C80E23C-3D28-9ED4-0314-E5705A61655B}"/>
                  </a:ext>
                </a:extLst>
              </p:cNvPr>
              <p:cNvSpPr/>
              <p:nvPr/>
            </p:nvSpPr>
            <p:spPr>
              <a:xfrm>
                <a:off x="1692694" y="2987866"/>
                <a:ext cx="26837" cy="26812"/>
              </a:xfrm>
              <a:custGeom>
                <a:avLst/>
                <a:gdLst>
                  <a:gd name="connsiteX0" fmla="*/ 13419 w 26837"/>
                  <a:gd name="connsiteY0" fmla="*/ 26813 h 26812"/>
                  <a:gd name="connsiteX1" fmla="*/ 26838 w 26837"/>
                  <a:gd name="connsiteY1" fmla="*/ 13406 h 26812"/>
                  <a:gd name="connsiteX2" fmla="*/ 13419 w 26837"/>
                  <a:gd name="connsiteY2" fmla="*/ 0 h 26812"/>
                  <a:gd name="connsiteX3" fmla="*/ 0 w 26837"/>
                  <a:gd name="connsiteY3" fmla="*/ 13406 h 26812"/>
                  <a:gd name="connsiteX4" fmla="*/ 0 w 26837"/>
                  <a:gd name="connsiteY4" fmla="*/ 13406 h 26812"/>
                  <a:gd name="connsiteX5" fmla="*/ 13419 w 26837"/>
                  <a:gd name="connsiteY5" fmla="*/ 26813 h 26812"/>
                  <a:gd name="connsiteX6" fmla="*/ 13419 w 26837"/>
                  <a:gd name="connsiteY6" fmla="*/ 8938 h 26812"/>
                  <a:gd name="connsiteX7" fmla="*/ 17253 w 26837"/>
                  <a:gd name="connsiteY7" fmla="*/ 12768 h 26812"/>
                  <a:gd name="connsiteX8" fmla="*/ 13419 w 26837"/>
                  <a:gd name="connsiteY8" fmla="*/ 16598 h 26812"/>
                  <a:gd name="connsiteX9" fmla="*/ 9585 w 26837"/>
                  <a:gd name="connsiteY9" fmla="*/ 12768 h 26812"/>
                  <a:gd name="connsiteX10" fmla="*/ 9585 w 26837"/>
                  <a:gd name="connsiteY10" fmla="*/ 12768 h 26812"/>
                  <a:gd name="connsiteX11" fmla="*/ 13419 w 26837"/>
                  <a:gd name="connsiteY11" fmla="*/ 8938 h 2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37" h="26812">
                    <a:moveTo>
                      <a:pt x="13419" y="26813"/>
                    </a:moveTo>
                    <a:cubicBezTo>
                      <a:pt x="21087" y="26813"/>
                      <a:pt x="26838" y="20429"/>
                      <a:pt x="26838" y="13406"/>
                    </a:cubicBezTo>
                    <a:cubicBezTo>
                      <a:pt x="26838" y="5746"/>
                      <a:pt x="20448" y="0"/>
                      <a:pt x="13419" y="0"/>
                    </a:cubicBezTo>
                    <a:cubicBezTo>
                      <a:pt x="5751" y="0"/>
                      <a:pt x="0" y="6384"/>
                      <a:pt x="0" y="13406"/>
                    </a:cubicBezTo>
                    <a:lnTo>
                      <a:pt x="0" y="13406"/>
                    </a:lnTo>
                    <a:cubicBezTo>
                      <a:pt x="0" y="20429"/>
                      <a:pt x="5751" y="26813"/>
                      <a:pt x="13419" y="26813"/>
                    </a:cubicBezTo>
                    <a:close/>
                    <a:moveTo>
                      <a:pt x="13419" y="8938"/>
                    </a:moveTo>
                    <a:cubicBezTo>
                      <a:pt x="15975" y="8938"/>
                      <a:pt x="17253" y="10853"/>
                      <a:pt x="17253" y="12768"/>
                    </a:cubicBezTo>
                    <a:cubicBezTo>
                      <a:pt x="17253" y="15322"/>
                      <a:pt x="15336" y="16598"/>
                      <a:pt x="13419" y="16598"/>
                    </a:cubicBezTo>
                    <a:cubicBezTo>
                      <a:pt x="10863" y="16598"/>
                      <a:pt x="9585" y="14683"/>
                      <a:pt x="9585" y="12768"/>
                    </a:cubicBezTo>
                    <a:lnTo>
                      <a:pt x="9585" y="12768"/>
                    </a:lnTo>
                    <a:cubicBezTo>
                      <a:pt x="9585" y="10853"/>
                      <a:pt x="10863" y="8938"/>
                      <a:pt x="13419" y="8938"/>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21" name="Group 20">
            <a:extLst>
              <a:ext uri="{FF2B5EF4-FFF2-40B4-BE49-F238E27FC236}">
                <a16:creationId xmlns:a16="http://schemas.microsoft.com/office/drawing/2014/main" id="{FAC874DD-7C2A-3182-94A6-9B66BB3EB33D}"/>
              </a:ext>
            </a:extLst>
          </p:cNvPr>
          <p:cNvGrpSpPr/>
          <p:nvPr/>
        </p:nvGrpSpPr>
        <p:grpSpPr>
          <a:xfrm>
            <a:off x="8373208" y="2699330"/>
            <a:ext cx="3311262" cy="2558471"/>
            <a:chOff x="4440369" y="2496312"/>
            <a:chExt cx="3311262" cy="2558471"/>
          </a:xfrm>
        </p:grpSpPr>
        <p:sp>
          <p:nvSpPr>
            <p:cNvPr id="22" name="Rectangle: Rounded Corners 22">
              <a:extLst>
                <a:ext uri="{FF2B5EF4-FFF2-40B4-BE49-F238E27FC236}">
                  <a16:creationId xmlns:a16="http://schemas.microsoft.com/office/drawing/2014/main" id="{D5AE69C5-1452-F415-DEE1-CB20952C3EC6}"/>
                </a:ext>
              </a:extLst>
            </p:cNvPr>
            <p:cNvSpPr/>
            <p:nvPr/>
          </p:nvSpPr>
          <p:spPr bwMode="gray">
            <a:xfrm>
              <a:off x="4440369" y="3129570"/>
              <a:ext cx="3311262" cy="1925213"/>
            </a:xfrm>
            <a:prstGeom prst="roundRect">
              <a:avLst>
                <a:gd name="adj" fmla="val 9402"/>
              </a:avLst>
            </a:prstGeom>
            <a:solidFill>
              <a:schemeClr val="bg1"/>
            </a:solidFill>
            <a:ln w="28575" algn="ctr">
              <a:solidFill>
                <a:srgbClr val="43B02A"/>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6D689D16-0A12-B7F9-572C-BD5622C91650}"/>
                </a:ext>
              </a:extLst>
            </p:cNvPr>
            <p:cNvSpPr txBox="1"/>
            <p:nvPr/>
          </p:nvSpPr>
          <p:spPr>
            <a:xfrm>
              <a:off x="4613058" y="3822357"/>
              <a:ext cx="2965884" cy="738664"/>
            </a:xfrm>
            <a:prstGeom prst="rect">
              <a:avLst/>
            </a:prstGeom>
            <a:noFill/>
          </p:spPr>
          <p:txBody>
            <a:bodyPr vert="horz" wrap="square" lIns="0" tIns="0" rIns="0" bIns="0" rtlCol="0" anchor="ctr" anchorCtr="0">
              <a:spAutoFit/>
            </a:bodyPr>
            <a:lstStyle/>
            <a:p>
              <a:pPr marL="0" marR="0" lvl="0" indent="0" algn="ctr" defTabSz="914400" rtl="0" eaLnBrk="1" fontAlgn="auto" latinLnBrk="0" hangingPunct="1">
                <a:lnSpc>
                  <a:spcPct val="100000"/>
                </a:lnSpc>
                <a:spcBef>
                  <a:spcPts val="200"/>
                </a:spcBef>
                <a:spcAft>
                  <a:spcPts val="0"/>
                </a:spcAft>
                <a:buClrTx/>
                <a:buSzPct val="100000"/>
                <a:buFontTx/>
                <a:buNone/>
                <a:tabLst/>
                <a:defRPr/>
              </a:pPr>
              <a:r>
                <a:rPr kumimoji="0" lang="en-US" sz="2400" b="0" i="0" u="none" strike="noStrike" kern="1200" cap="none" spc="0" normalizeH="0" baseline="0" noProof="0">
                  <a:ln>
                    <a:noFill/>
                  </a:ln>
                  <a:solidFill>
                    <a:prstClr val="black"/>
                  </a:solidFill>
                  <a:effectLst/>
                  <a:uLnTx/>
                  <a:uFillTx/>
                  <a:latin typeface="Calibri Light" panose="020F0302020204030204"/>
                  <a:ea typeface="Open Sans Light" panose="020B0306030504020204" pitchFamily="34" charset="0"/>
                  <a:cs typeface="Open Sans Light" panose="020B0306030504020204" pitchFamily="34" charset="0"/>
                </a:rPr>
                <a:t>Understand Industry Emerging Risks</a:t>
              </a:r>
              <a:endParaRPr kumimoji="0" lang="en-US" sz="2400" b="1" i="0" u="none" strike="noStrike" kern="1200" cap="none" spc="0" normalizeH="0" baseline="0" noProof="0">
                <a:ln>
                  <a:noFill/>
                </a:ln>
                <a:solidFill>
                  <a:srgbClr val="43B02A"/>
                </a:solidFill>
                <a:effectLst/>
                <a:uLnTx/>
                <a:uFillTx/>
                <a:latin typeface="Calibri Light" panose="020F0302020204030204"/>
                <a:ea typeface="Open Sans Light" panose="020B0306030504020204" pitchFamily="34" charset="0"/>
                <a:cs typeface="Open Sans Light" panose="020B0306030504020204" pitchFamily="34" charset="0"/>
              </a:endParaRPr>
            </a:p>
          </p:txBody>
        </p:sp>
        <p:sp>
          <p:nvSpPr>
            <p:cNvPr id="24" name="Oval 23">
              <a:extLst>
                <a:ext uri="{FF2B5EF4-FFF2-40B4-BE49-F238E27FC236}">
                  <a16:creationId xmlns:a16="http://schemas.microsoft.com/office/drawing/2014/main" id="{940CF9AD-AEB9-C8C6-5302-B3871403AFF3}"/>
                </a:ext>
              </a:extLst>
            </p:cNvPr>
            <p:cNvSpPr/>
            <p:nvPr/>
          </p:nvSpPr>
          <p:spPr bwMode="gray">
            <a:xfrm>
              <a:off x="5484705" y="2496312"/>
              <a:ext cx="1222590" cy="1222590"/>
            </a:xfrm>
            <a:prstGeom prst="ellipse">
              <a:avLst/>
            </a:prstGeom>
            <a:solidFill>
              <a:schemeClr val="bg1">
                <a:lumMod val="95000"/>
              </a:schemeClr>
            </a:solidFill>
            <a:ln w="28575" algn="ctr">
              <a:solidFill>
                <a:srgbClr val="43B02A"/>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5" name="Graphic 4">
              <a:extLst>
                <a:ext uri="{FF2B5EF4-FFF2-40B4-BE49-F238E27FC236}">
                  <a16:creationId xmlns:a16="http://schemas.microsoft.com/office/drawing/2014/main" id="{7A1F56B4-B1D4-420E-A549-CB4DEDB656A3}"/>
                </a:ext>
              </a:extLst>
            </p:cNvPr>
            <p:cNvGrpSpPr/>
            <p:nvPr/>
          </p:nvGrpSpPr>
          <p:grpSpPr>
            <a:xfrm>
              <a:off x="5581464" y="2593552"/>
              <a:ext cx="1029070" cy="1028112"/>
              <a:chOff x="8840477" y="4308712"/>
              <a:chExt cx="362312" cy="361971"/>
            </a:xfrm>
            <a:solidFill>
              <a:srgbClr val="43B02A"/>
            </a:solidFill>
          </p:grpSpPr>
          <p:sp>
            <p:nvSpPr>
              <p:cNvPr id="26" name="Graphic 4">
                <a:extLst>
                  <a:ext uri="{FF2B5EF4-FFF2-40B4-BE49-F238E27FC236}">
                    <a16:creationId xmlns:a16="http://schemas.microsoft.com/office/drawing/2014/main" id="{1DB57693-250E-E3AF-0E17-381374769202}"/>
                  </a:ext>
                </a:extLst>
              </p:cNvPr>
              <p:cNvSpPr/>
              <p:nvPr/>
            </p:nvSpPr>
            <p:spPr>
              <a:xfrm>
                <a:off x="8840477" y="4308712"/>
                <a:ext cx="362312" cy="361971"/>
              </a:xfrm>
              <a:custGeom>
                <a:avLst/>
                <a:gdLst>
                  <a:gd name="connsiteX0" fmla="*/ 181474 w 362312"/>
                  <a:gd name="connsiteY0" fmla="*/ 0 h 361971"/>
                  <a:gd name="connsiteX1" fmla="*/ 0 w 362312"/>
                  <a:gd name="connsiteY1" fmla="*/ 180667 h 361971"/>
                  <a:gd name="connsiteX2" fmla="*/ 180836 w 362312"/>
                  <a:gd name="connsiteY2" fmla="*/ 361972 h 361971"/>
                  <a:gd name="connsiteX3" fmla="*/ 362309 w 362312"/>
                  <a:gd name="connsiteY3" fmla="*/ 181305 h 361971"/>
                  <a:gd name="connsiteX4" fmla="*/ 362309 w 362312"/>
                  <a:gd name="connsiteY4" fmla="*/ 181305 h 361971"/>
                  <a:gd name="connsiteX5" fmla="*/ 181474 w 362312"/>
                  <a:gd name="connsiteY5" fmla="*/ 0 h 361971"/>
                  <a:gd name="connsiteX6" fmla="*/ 181474 w 362312"/>
                  <a:gd name="connsiteY6" fmla="*/ 349204 h 361971"/>
                  <a:gd name="connsiteX7" fmla="*/ 12780 w 362312"/>
                  <a:gd name="connsiteY7" fmla="*/ 181305 h 361971"/>
                  <a:gd name="connsiteX8" fmla="*/ 180836 w 362312"/>
                  <a:gd name="connsiteY8" fmla="*/ 12768 h 361971"/>
                  <a:gd name="connsiteX9" fmla="*/ 349529 w 362312"/>
                  <a:gd name="connsiteY9" fmla="*/ 180667 h 361971"/>
                  <a:gd name="connsiteX10" fmla="*/ 349529 w 362312"/>
                  <a:gd name="connsiteY10" fmla="*/ 180667 h 361971"/>
                  <a:gd name="connsiteX11" fmla="*/ 181474 w 362312"/>
                  <a:gd name="connsiteY11" fmla="*/ 349204 h 361971"/>
                  <a:gd name="connsiteX12" fmla="*/ 181474 w 362312"/>
                  <a:gd name="connsiteY12" fmla="*/ 34920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312" h="361971">
                    <a:moveTo>
                      <a:pt x="181474" y="0"/>
                    </a:moveTo>
                    <a:cubicBezTo>
                      <a:pt x="81152" y="0"/>
                      <a:pt x="0" y="81077"/>
                      <a:pt x="0" y="180667"/>
                    </a:cubicBezTo>
                    <a:cubicBezTo>
                      <a:pt x="0" y="280895"/>
                      <a:pt x="81152" y="361972"/>
                      <a:pt x="180836" y="361972"/>
                    </a:cubicBezTo>
                    <a:cubicBezTo>
                      <a:pt x="281157" y="361972"/>
                      <a:pt x="362309" y="280895"/>
                      <a:pt x="362309" y="181305"/>
                    </a:cubicBezTo>
                    <a:cubicBezTo>
                      <a:pt x="362309" y="181305"/>
                      <a:pt x="362309" y="181305"/>
                      <a:pt x="362309" y="181305"/>
                    </a:cubicBezTo>
                    <a:cubicBezTo>
                      <a:pt x="362949" y="81077"/>
                      <a:pt x="281796" y="0"/>
                      <a:pt x="181474" y="0"/>
                    </a:cubicBezTo>
                    <a:close/>
                    <a:moveTo>
                      <a:pt x="181474" y="349204"/>
                    </a:moveTo>
                    <a:cubicBezTo>
                      <a:pt x="88181" y="349204"/>
                      <a:pt x="12780" y="273873"/>
                      <a:pt x="12780" y="181305"/>
                    </a:cubicBezTo>
                    <a:cubicBezTo>
                      <a:pt x="12780" y="88099"/>
                      <a:pt x="88181" y="12768"/>
                      <a:pt x="180836" y="12768"/>
                    </a:cubicBezTo>
                    <a:cubicBezTo>
                      <a:pt x="274128" y="12768"/>
                      <a:pt x="349529" y="88099"/>
                      <a:pt x="349529" y="180667"/>
                    </a:cubicBezTo>
                    <a:cubicBezTo>
                      <a:pt x="349529" y="180667"/>
                      <a:pt x="349529" y="180667"/>
                      <a:pt x="349529" y="180667"/>
                    </a:cubicBezTo>
                    <a:cubicBezTo>
                      <a:pt x="350169" y="273873"/>
                      <a:pt x="274767" y="349204"/>
                      <a:pt x="181474" y="349204"/>
                    </a:cubicBezTo>
                    <a:lnTo>
                      <a:pt x="181474" y="349204"/>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Graphic 4">
                <a:extLst>
                  <a:ext uri="{FF2B5EF4-FFF2-40B4-BE49-F238E27FC236}">
                    <a16:creationId xmlns:a16="http://schemas.microsoft.com/office/drawing/2014/main" id="{0C79388C-5130-B622-24BF-C7467F3E5EE4}"/>
                  </a:ext>
                </a:extLst>
              </p:cNvPr>
              <p:cNvSpPr/>
              <p:nvPr/>
            </p:nvSpPr>
            <p:spPr>
              <a:xfrm>
                <a:off x="8962596" y="4426177"/>
                <a:ext cx="119535" cy="192157"/>
              </a:xfrm>
              <a:custGeom>
                <a:avLst/>
                <a:gdLst>
                  <a:gd name="connsiteX0" fmla="*/ 60633 w 119535"/>
                  <a:gd name="connsiteY0" fmla="*/ 0 h 192157"/>
                  <a:gd name="connsiteX1" fmla="*/ 59355 w 119535"/>
                  <a:gd name="connsiteY1" fmla="*/ 0 h 192157"/>
                  <a:gd name="connsiteX2" fmla="*/ 8236 w 119535"/>
                  <a:gd name="connsiteY2" fmla="*/ 24259 h 192157"/>
                  <a:gd name="connsiteX3" fmla="*/ 3763 w 119535"/>
                  <a:gd name="connsiteY3" fmla="*/ 74693 h 192157"/>
                  <a:gd name="connsiteX4" fmla="*/ 30601 w 119535"/>
                  <a:gd name="connsiteY4" fmla="*/ 143001 h 192157"/>
                  <a:gd name="connsiteX5" fmla="*/ 29962 w 119535"/>
                  <a:gd name="connsiteY5" fmla="*/ 146832 h 192157"/>
                  <a:gd name="connsiteX6" fmla="*/ 36991 w 119535"/>
                  <a:gd name="connsiteY6" fmla="*/ 187051 h 192157"/>
                  <a:gd name="connsiteX7" fmla="*/ 43381 w 119535"/>
                  <a:gd name="connsiteY7" fmla="*/ 192158 h 192157"/>
                  <a:gd name="connsiteX8" fmla="*/ 75969 w 119535"/>
                  <a:gd name="connsiteY8" fmla="*/ 192158 h 192157"/>
                  <a:gd name="connsiteX9" fmla="*/ 82359 w 119535"/>
                  <a:gd name="connsiteY9" fmla="*/ 187051 h 192157"/>
                  <a:gd name="connsiteX10" fmla="*/ 89388 w 119535"/>
                  <a:gd name="connsiteY10" fmla="*/ 146832 h 192157"/>
                  <a:gd name="connsiteX11" fmla="*/ 88749 w 119535"/>
                  <a:gd name="connsiteY11" fmla="*/ 143640 h 192157"/>
                  <a:gd name="connsiteX12" fmla="*/ 115586 w 119535"/>
                  <a:gd name="connsiteY12" fmla="*/ 74693 h 192157"/>
                  <a:gd name="connsiteX13" fmla="*/ 111114 w 119535"/>
                  <a:gd name="connsiteY13" fmla="*/ 23621 h 192157"/>
                  <a:gd name="connsiteX14" fmla="*/ 60633 w 119535"/>
                  <a:gd name="connsiteY14" fmla="*/ 0 h 192157"/>
                  <a:gd name="connsiteX15" fmla="*/ 70218 w 119535"/>
                  <a:gd name="connsiteY15" fmla="*/ 179390 h 192157"/>
                  <a:gd name="connsiteX16" fmla="*/ 48492 w 119535"/>
                  <a:gd name="connsiteY16" fmla="*/ 179390 h 192157"/>
                  <a:gd name="connsiteX17" fmla="*/ 43381 w 119535"/>
                  <a:gd name="connsiteY17" fmla="*/ 151939 h 192157"/>
                  <a:gd name="connsiteX18" fmla="*/ 75330 w 119535"/>
                  <a:gd name="connsiteY18" fmla="*/ 151939 h 192157"/>
                  <a:gd name="connsiteX19" fmla="*/ 70218 w 119535"/>
                  <a:gd name="connsiteY19" fmla="*/ 179390 h 192157"/>
                  <a:gd name="connsiteX20" fmla="*/ 104724 w 119535"/>
                  <a:gd name="connsiteY20" fmla="*/ 68947 h 192157"/>
                  <a:gd name="connsiteX21" fmla="*/ 77247 w 119535"/>
                  <a:gd name="connsiteY21" fmla="*/ 139171 h 192157"/>
                  <a:gd name="connsiteX22" fmla="*/ 65745 w 119535"/>
                  <a:gd name="connsiteY22" fmla="*/ 139171 h 192157"/>
                  <a:gd name="connsiteX23" fmla="*/ 65745 w 119535"/>
                  <a:gd name="connsiteY23" fmla="*/ 89376 h 192157"/>
                  <a:gd name="connsiteX24" fmla="*/ 78525 w 119535"/>
                  <a:gd name="connsiteY24" fmla="*/ 79800 h 192157"/>
                  <a:gd name="connsiteX25" fmla="*/ 79164 w 119535"/>
                  <a:gd name="connsiteY25" fmla="*/ 70862 h 192157"/>
                  <a:gd name="connsiteX26" fmla="*/ 70857 w 119535"/>
                  <a:gd name="connsiteY26" fmla="*/ 69585 h 192157"/>
                  <a:gd name="connsiteX27" fmla="*/ 59355 w 119535"/>
                  <a:gd name="connsiteY27" fmla="*/ 78523 h 192157"/>
                  <a:gd name="connsiteX28" fmla="*/ 47853 w 119535"/>
                  <a:gd name="connsiteY28" fmla="*/ 69585 h 192157"/>
                  <a:gd name="connsiteX29" fmla="*/ 38907 w 119535"/>
                  <a:gd name="connsiteY29" fmla="*/ 70224 h 192157"/>
                  <a:gd name="connsiteX30" fmla="*/ 39547 w 119535"/>
                  <a:gd name="connsiteY30" fmla="*/ 79161 h 192157"/>
                  <a:gd name="connsiteX31" fmla="*/ 40186 w 119535"/>
                  <a:gd name="connsiteY31" fmla="*/ 79800 h 192157"/>
                  <a:gd name="connsiteX32" fmla="*/ 53604 w 119535"/>
                  <a:gd name="connsiteY32" fmla="*/ 90014 h 192157"/>
                  <a:gd name="connsiteX33" fmla="*/ 53604 w 119535"/>
                  <a:gd name="connsiteY33" fmla="*/ 139171 h 192157"/>
                  <a:gd name="connsiteX34" fmla="*/ 43381 w 119535"/>
                  <a:gd name="connsiteY34" fmla="*/ 139171 h 192157"/>
                  <a:gd name="connsiteX35" fmla="*/ 15904 w 119535"/>
                  <a:gd name="connsiteY35" fmla="*/ 68947 h 192157"/>
                  <a:gd name="connsiteX36" fmla="*/ 19737 w 119535"/>
                  <a:gd name="connsiteY36" fmla="*/ 30643 h 192157"/>
                  <a:gd name="connsiteX37" fmla="*/ 60633 w 119535"/>
                  <a:gd name="connsiteY37" fmla="*/ 12768 h 192157"/>
                  <a:gd name="connsiteX38" fmla="*/ 61912 w 119535"/>
                  <a:gd name="connsiteY38" fmla="*/ 12768 h 192157"/>
                  <a:gd name="connsiteX39" fmla="*/ 102807 w 119535"/>
                  <a:gd name="connsiteY39" fmla="*/ 30643 h 192157"/>
                  <a:gd name="connsiteX40" fmla="*/ 104724 w 119535"/>
                  <a:gd name="connsiteY40" fmla="*/ 68947 h 192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9535" h="192157">
                    <a:moveTo>
                      <a:pt x="60633" y="0"/>
                    </a:moveTo>
                    <a:lnTo>
                      <a:pt x="59355" y="0"/>
                    </a:lnTo>
                    <a:cubicBezTo>
                      <a:pt x="29322" y="0"/>
                      <a:pt x="14626" y="12768"/>
                      <a:pt x="8236" y="24259"/>
                    </a:cubicBezTo>
                    <a:cubicBezTo>
                      <a:pt x="-710" y="39581"/>
                      <a:pt x="-2627" y="58094"/>
                      <a:pt x="3763" y="74693"/>
                    </a:cubicBezTo>
                    <a:cubicBezTo>
                      <a:pt x="24850" y="116827"/>
                      <a:pt x="29962" y="136617"/>
                      <a:pt x="30601" y="143001"/>
                    </a:cubicBezTo>
                    <a:cubicBezTo>
                      <a:pt x="29962" y="144278"/>
                      <a:pt x="29962" y="145555"/>
                      <a:pt x="29962" y="146832"/>
                    </a:cubicBezTo>
                    <a:lnTo>
                      <a:pt x="36991" y="187051"/>
                    </a:lnTo>
                    <a:cubicBezTo>
                      <a:pt x="37630" y="190243"/>
                      <a:pt x="40186" y="192158"/>
                      <a:pt x="43381" y="192158"/>
                    </a:cubicBezTo>
                    <a:lnTo>
                      <a:pt x="75969" y="192158"/>
                    </a:lnTo>
                    <a:cubicBezTo>
                      <a:pt x="79164" y="192158"/>
                      <a:pt x="81720" y="190243"/>
                      <a:pt x="82359" y="187051"/>
                    </a:cubicBezTo>
                    <a:lnTo>
                      <a:pt x="89388" y="146832"/>
                    </a:lnTo>
                    <a:cubicBezTo>
                      <a:pt x="89388" y="145555"/>
                      <a:pt x="89388" y="144916"/>
                      <a:pt x="88749" y="143640"/>
                    </a:cubicBezTo>
                    <a:cubicBezTo>
                      <a:pt x="89388" y="137894"/>
                      <a:pt x="93861" y="117465"/>
                      <a:pt x="115586" y="74693"/>
                    </a:cubicBezTo>
                    <a:cubicBezTo>
                      <a:pt x="121976" y="58094"/>
                      <a:pt x="120699" y="38942"/>
                      <a:pt x="111114" y="23621"/>
                    </a:cubicBezTo>
                    <a:cubicBezTo>
                      <a:pt x="104724" y="12768"/>
                      <a:pt x="90027" y="0"/>
                      <a:pt x="60633" y="0"/>
                    </a:cubicBezTo>
                    <a:close/>
                    <a:moveTo>
                      <a:pt x="70218" y="179390"/>
                    </a:moveTo>
                    <a:lnTo>
                      <a:pt x="48492" y="179390"/>
                    </a:lnTo>
                    <a:lnTo>
                      <a:pt x="43381" y="151939"/>
                    </a:lnTo>
                    <a:lnTo>
                      <a:pt x="75330" y="151939"/>
                    </a:lnTo>
                    <a:lnTo>
                      <a:pt x="70218" y="179390"/>
                    </a:lnTo>
                    <a:close/>
                    <a:moveTo>
                      <a:pt x="104724" y="68947"/>
                    </a:moveTo>
                    <a:cubicBezTo>
                      <a:pt x="84915" y="108528"/>
                      <a:pt x="78525" y="129595"/>
                      <a:pt x="77247" y="139171"/>
                    </a:cubicBezTo>
                    <a:lnTo>
                      <a:pt x="65745" y="139171"/>
                    </a:lnTo>
                    <a:lnTo>
                      <a:pt x="65745" y="89376"/>
                    </a:lnTo>
                    <a:lnTo>
                      <a:pt x="78525" y="79800"/>
                    </a:lnTo>
                    <a:cubicBezTo>
                      <a:pt x="81081" y="77246"/>
                      <a:pt x="81720" y="73416"/>
                      <a:pt x="79164" y="70862"/>
                    </a:cubicBezTo>
                    <a:cubicBezTo>
                      <a:pt x="77247" y="68309"/>
                      <a:pt x="73413" y="67670"/>
                      <a:pt x="70857" y="69585"/>
                    </a:cubicBezTo>
                    <a:lnTo>
                      <a:pt x="59355" y="78523"/>
                    </a:lnTo>
                    <a:lnTo>
                      <a:pt x="47853" y="69585"/>
                    </a:lnTo>
                    <a:cubicBezTo>
                      <a:pt x="45297" y="67032"/>
                      <a:pt x="41463" y="67670"/>
                      <a:pt x="38907" y="70224"/>
                    </a:cubicBezTo>
                    <a:cubicBezTo>
                      <a:pt x="36352" y="72777"/>
                      <a:pt x="36991" y="76608"/>
                      <a:pt x="39547" y="79161"/>
                    </a:cubicBezTo>
                    <a:cubicBezTo>
                      <a:pt x="39547" y="79161"/>
                      <a:pt x="40186" y="79800"/>
                      <a:pt x="40186" y="79800"/>
                    </a:cubicBezTo>
                    <a:lnTo>
                      <a:pt x="53604" y="90014"/>
                    </a:lnTo>
                    <a:lnTo>
                      <a:pt x="53604" y="139171"/>
                    </a:lnTo>
                    <a:lnTo>
                      <a:pt x="43381" y="139171"/>
                    </a:lnTo>
                    <a:cubicBezTo>
                      <a:pt x="41463" y="129595"/>
                      <a:pt x="35712" y="108528"/>
                      <a:pt x="15904" y="68947"/>
                    </a:cubicBezTo>
                    <a:cubicBezTo>
                      <a:pt x="10792" y="56179"/>
                      <a:pt x="12070" y="42134"/>
                      <a:pt x="19737" y="30643"/>
                    </a:cubicBezTo>
                    <a:cubicBezTo>
                      <a:pt x="27406" y="18513"/>
                      <a:pt x="40824" y="12768"/>
                      <a:pt x="60633" y="12768"/>
                    </a:cubicBezTo>
                    <a:lnTo>
                      <a:pt x="61912" y="12768"/>
                    </a:lnTo>
                    <a:cubicBezTo>
                      <a:pt x="81081" y="12768"/>
                      <a:pt x="95139" y="18513"/>
                      <a:pt x="102807" y="30643"/>
                    </a:cubicBezTo>
                    <a:cubicBezTo>
                      <a:pt x="107919" y="42134"/>
                      <a:pt x="109196" y="56179"/>
                      <a:pt x="104724" y="68947"/>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Graphic 4">
                <a:extLst>
                  <a:ext uri="{FF2B5EF4-FFF2-40B4-BE49-F238E27FC236}">
                    <a16:creationId xmlns:a16="http://schemas.microsoft.com/office/drawing/2014/main" id="{7299519F-BD7A-EA63-858D-C64ADE5D2E22}"/>
                  </a:ext>
                </a:extLst>
              </p:cNvPr>
              <p:cNvSpPr/>
              <p:nvPr/>
            </p:nvSpPr>
            <p:spPr>
              <a:xfrm>
                <a:off x="9014283" y="4360422"/>
                <a:ext cx="12779" cy="52348"/>
              </a:xfrm>
              <a:custGeom>
                <a:avLst/>
                <a:gdLst>
                  <a:gd name="connsiteX0" fmla="*/ 6390 w 12779"/>
                  <a:gd name="connsiteY0" fmla="*/ 52348 h 52348"/>
                  <a:gd name="connsiteX1" fmla="*/ 12780 w 12779"/>
                  <a:gd name="connsiteY1" fmla="*/ 45964 h 52348"/>
                  <a:gd name="connsiteX2" fmla="*/ 12780 w 12779"/>
                  <a:gd name="connsiteY2" fmla="*/ 6384 h 52348"/>
                  <a:gd name="connsiteX3" fmla="*/ 6390 w 12779"/>
                  <a:gd name="connsiteY3" fmla="*/ 0 h 52348"/>
                  <a:gd name="connsiteX4" fmla="*/ 0 w 12779"/>
                  <a:gd name="connsiteY4" fmla="*/ 6384 h 52348"/>
                  <a:gd name="connsiteX5" fmla="*/ 0 w 12779"/>
                  <a:gd name="connsiteY5" fmla="*/ 45964 h 52348"/>
                  <a:gd name="connsiteX6" fmla="*/ 6390 w 12779"/>
                  <a:gd name="connsiteY6" fmla="*/ 52348 h 5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52348">
                    <a:moveTo>
                      <a:pt x="6390" y="52348"/>
                    </a:moveTo>
                    <a:cubicBezTo>
                      <a:pt x="10225" y="52348"/>
                      <a:pt x="12780" y="49795"/>
                      <a:pt x="12780" y="45964"/>
                    </a:cubicBezTo>
                    <a:lnTo>
                      <a:pt x="12780" y="6384"/>
                    </a:lnTo>
                    <a:cubicBezTo>
                      <a:pt x="12780" y="2553"/>
                      <a:pt x="10225" y="0"/>
                      <a:pt x="6390" y="0"/>
                    </a:cubicBezTo>
                    <a:cubicBezTo>
                      <a:pt x="2556" y="0"/>
                      <a:pt x="0" y="2553"/>
                      <a:pt x="0" y="6384"/>
                    </a:cubicBezTo>
                    <a:lnTo>
                      <a:pt x="0" y="45964"/>
                    </a:lnTo>
                    <a:cubicBezTo>
                      <a:pt x="0" y="49156"/>
                      <a:pt x="3195" y="52348"/>
                      <a:pt x="6390" y="52348"/>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Graphic 4">
                <a:extLst>
                  <a:ext uri="{FF2B5EF4-FFF2-40B4-BE49-F238E27FC236}">
                    <a16:creationId xmlns:a16="http://schemas.microsoft.com/office/drawing/2014/main" id="{74235396-1730-AE6F-599E-BE7AAD2B3DAE}"/>
                  </a:ext>
                </a:extLst>
              </p:cNvPr>
              <p:cNvSpPr/>
              <p:nvPr/>
            </p:nvSpPr>
            <p:spPr>
              <a:xfrm>
                <a:off x="9048663" y="4370785"/>
                <a:ext cx="28092" cy="49007"/>
              </a:xfrm>
              <a:custGeom>
                <a:avLst/>
                <a:gdLst>
                  <a:gd name="connsiteX0" fmla="*/ 3960 w 28092"/>
                  <a:gd name="connsiteY0" fmla="*/ 48369 h 49007"/>
                  <a:gd name="connsiteX1" fmla="*/ 6516 w 28092"/>
                  <a:gd name="connsiteY1" fmla="*/ 49008 h 49007"/>
                  <a:gd name="connsiteX2" fmla="*/ 12267 w 28092"/>
                  <a:gd name="connsiteY2" fmla="*/ 45177 h 49007"/>
                  <a:gd name="connsiteX3" fmla="*/ 27603 w 28092"/>
                  <a:gd name="connsiteY3" fmla="*/ 8789 h 49007"/>
                  <a:gd name="connsiteX4" fmla="*/ 24408 w 28092"/>
                  <a:gd name="connsiteY4" fmla="*/ 489 h 49007"/>
                  <a:gd name="connsiteX5" fmla="*/ 16101 w 28092"/>
                  <a:gd name="connsiteY5" fmla="*/ 3681 h 49007"/>
                  <a:gd name="connsiteX6" fmla="*/ 16101 w 28092"/>
                  <a:gd name="connsiteY6" fmla="*/ 3681 h 49007"/>
                  <a:gd name="connsiteX7" fmla="*/ 765 w 28092"/>
                  <a:gd name="connsiteY7" fmla="*/ 40070 h 49007"/>
                  <a:gd name="connsiteX8" fmla="*/ 3960 w 28092"/>
                  <a:gd name="connsiteY8" fmla="*/ 48369 h 4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92" h="49007">
                    <a:moveTo>
                      <a:pt x="3960" y="48369"/>
                    </a:moveTo>
                    <a:cubicBezTo>
                      <a:pt x="4599" y="49008"/>
                      <a:pt x="5877" y="49008"/>
                      <a:pt x="6516" y="49008"/>
                    </a:cubicBezTo>
                    <a:cubicBezTo>
                      <a:pt x="9072" y="49008"/>
                      <a:pt x="11628" y="47731"/>
                      <a:pt x="12267" y="45177"/>
                    </a:cubicBezTo>
                    <a:lnTo>
                      <a:pt x="27603" y="8789"/>
                    </a:lnTo>
                    <a:cubicBezTo>
                      <a:pt x="28881" y="5597"/>
                      <a:pt x="27603" y="1766"/>
                      <a:pt x="24408" y="489"/>
                    </a:cubicBezTo>
                    <a:cubicBezTo>
                      <a:pt x="21213" y="-787"/>
                      <a:pt x="17379" y="489"/>
                      <a:pt x="16101" y="3681"/>
                    </a:cubicBezTo>
                    <a:lnTo>
                      <a:pt x="16101" y="3681"/>
                    </a:lnTo>
                    <a:lnTo>
                      <a:pt x="765" y="40070"/>
                    </a:lnTo>
                    <a:cubicBezTo>
                      <a:pt x="-1152" y="43262"/>
                      <a:pt x="765" y="47093"/>
                      <a:pt x="3960" y="48369"/>
                    </a:cubicBez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Graphic 4">
                <a:extLst>
                  <a:ext uri="{FF2B5EF4-FFF2-40B4-BE49-F238E27FC236}">
                    <a16:creationId xmlns:a16="http://schemas.microsoft.com/office/drawing/2014/main" id="{D98B6CBE-9961-1E28-ABC4-2718F45FE1E6}"/>
                  </a:ext>
                </a:extLst>
              </p:cNvPr>
              <p:cNvSpPr/>
              <p:nvPr/>
            </p:nvSpPr>
            <p:spPr>
              <a:xfrm>
                <a:off x="8965869" y="4370785"/>
                <a:ext cx="27817" cy="49007"/>
              </a:xfrm>
              <a:custGeom>
                <a:avLst/>
                <a:gdLst>
                  <a:gd name="connsiteX0" fmla="*/ 15826 w 27817"/>
                  <a:gd name="connsiteY0" fmla="*/ 45177 h 49007"/>
                  <a:gd name="connsiteX1" fmla="*/ 21577 w 27817"/>
                  <a:gd name="connsiteY1" fmla="*/ 49008 h 49007"/>
                  <a:gd name="connsiteX2" fmla="*/ 24133 w 27817"/>
                  <a:gd name="connsiteY2" fmla="*/ 48369 h 49007"/>
                  <a:gd name="connsiteX3" fmla="*/ 27328 w 27817"/>
                  <a:gd name="connsiteY3" fmla="*/ 40070 h 49007"/>
                  <a:gd name="connsiteX4" fmla="*/ 11992 w 27817"/>
                  <a:gd name="connsiteY4" fmla="*/ 3681 h 49007"/>
                  <a:gd name="connsiteX5" fmla="*/ 3685 w 27817"/>
                  <a:gd name="connsiteY5" fmla="*/ 489 h 49007"/>
                  <a:gd name="connsiteX6" fmla="*/ 490 w 27817"/>
                  <a:gd name="connsiteY6" fmla="*/ 8789 h 49007"/>
                  <a:gd name="connsiteX7" fmla="*/ 490 w 27817"/>
                  <a:gd name="connsiteY7" fmla="*/ 8789 h 49007"/>
                  <a:gd name="connsiteX8" fmla="*/ 15826 w 27817"/>
                  <a:gd name="connsiteY8" fmla="*/ 45177 h 49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17" h="49007">
                    <a:moveTo>
                      <a:pt x="15826" y="45177"/>
                    </a:moveTo>
                    <a:cubicBezTo>
                      <a:pt x="17104" y="47731"/>
                      <a:pt x="19021" y="49008"/>
                      <a:pt x="21577" y="49008"/>
                    </a:cubicBezTo>
                    <a:cubicBezTo>
                      <a:pt x="22216" y="49008"/>
                      <a:pt x="23494" y="49008"/>
                      <a:pt x="24133" y="48369"/>
                    </a:cubicBezTo>
                    <a:cubicBezTo>
                      <a:pt x="27328" y="47093"/>
                      <a:pt x="28605" y="43262"/>
                      <a:pt x="27328" y="40070"/>
                    </a:cubicBezTo>
                    <a:lnTo>
                      <a:pt x="11992" y="3681"/>
                    </a:lnTo>
                    <a:cubicBezTo>
                      <a:pt x="10714" y="489"/>
                      <a:pt x="6880" y="-787"/>
                      <a:pt x="3685" y="489"/>
                    </a:cubicBezTo>
                    <a:cubicBezTo>
                      <a:pt x="490" y="1766"/>
                      <a:pt x="-788" y="5597"/>
                      <a:pt x="490" y="8789"/>
                    </a:cubicBezTo>
                    <a:lnTo>
                      <a:pt x="490" y="8789"/>
                    </a:lnTo>
                    <a:lnTo>
                      <a:pt x="15826" y="45177"/>
                    </a:lnTo>
                    <a:close/>
                  </a:path>
                </a:pathLst>
              </a:custGeom>
              <a:grpFill/>
              <a:ln w="63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2624135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81F349-85C1-4639-B510-8D7BAADAE9CE}"/>
              </a:ext>
            </a:extLst>
          </p:cNvPr>
          <p:cNvSpPr/>
          <p:nvPr/>
        </p:nvSpPr>
        <p:spPr>
          <a:xfrm>
            <a:off x="0" y="2626659"/>
            <a:ext cx="6096000" cy="23935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24A03BFD-2489-052C-2723-5A8489B80578}"/>
              </a:ext>
            </a:extLst>
          </p:cNvPr>
          <p:cNvSpPr txBox="1">
            <a:spLocks/>
          </p:cNvSpPr>
          <p:nvPr/>
        </p:nvSpPr>
        <p:spPr>
          <a:xfrm>
            <a:off x="156316" y="3518210"/>
            <a:ext cx="5783368" cy="118586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t>Practice Exercises</a:t>
            </a:r>
          </a:p>
        </p:txBody>
      </p:sp>
    </p:spTree>
    <p:extLst>
      <p:ext uri="{BB962C8B-B14F-4D97-AF65-F5344CB8AC3E}">
        <p14:creationId xmlns:p14="http://schemas.microsoft.com/office/powerpoint/2010/main" val="3922073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81F349-85C1-4639-B510-8D7BAADAE9CE}"/>
              </a:ext>
            </a:extLst>
          </p:cNvPr>
          <p:cNvSpPr/>
          <p:nvPr/>
        </p:nvSpPr>
        <p:spPr>
          <a:xfrm>
            <a:off x="0" y="2626659"/>
            <a:ext cx="3278459" cy="23935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24A03BFD-2489-052C-2723-5A8489B80578}"/>
              </a:ext>
            </a:extLst>
          </p:cNvPr>
          <p:cNvSpPr txBox="1">
            <a:spLocks/>
          </p:cNvSpPr>
          <p:nvPr/>
        </p:nvSpPr>
        <p:spPr>
          <a:xfrm>
            <a:off x="238638" y="3093646"/>
            <a:ext cx="2801182" cy="184634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n-US" sz="3200" b="0" i="0" u="none" strike="noStrike" kern="1200" cap="none" spc="0" normalizeH="0" baseline="0" noProof="0">
                <a:ln>
                  <a:noFill/>
                </a:ln>
                <a:solidFill>
                  <a:srgbClr val="00A3E0"/>
                </a:solidFill>
                <a:effectLst/>
                <a:uLnTx/>
                <a:uFillTx/>
                <a:latin typeface="+mn-lt"/>
                <a:ea typeface="Open Sans Light" panose="020B0306030504020204" pitchFamily="34" charset="0"/>
                <a:cs typeface="Open Sans Light" panose="020B0306030504020204" pitchFamily="34" charset="0"/>
              </a:rPr>
              <a:t>Exercise 1: </a:t>
            </a:r>
            <a:br>
              <a:rPr kumimoji="0" lang="en-US" sz="3200" b="0" i="0" u="none" strike="noStrike" kern="1200" cap="none" spc="0" normalizeH="0" baseline="0" noProof="0">
                <a:ln>
                  <a:noFill/>
                </a:ln>
                <a:solidFill>
                  <a:srgbClr val="00A3E0"/>
                </a:solidFill>
                <a:effectLst/>
                <a:uLnTx/>
                <a:uFillTx/>
                <a:latin typeface="+mn-lt"/>
                <a:ea typeface="Open Sans Light" panose="020B0306030504020204" pitchFamily="34" charset="0"/>
                <a:cs typeface="Open Sans Light" panose="020B0306030504020204" pitchFamily="34" charset="0"/>
              </a:rPr>
            </a:br>
            <a:r>
              <a:rPr kumimoji="0" lang="en-US" sz="3200" b="0" i="0" u="none" strike="noStrike" kern="1200" cap="none" spc="0" normalizeH="0" baseline="0" noProof="0">
                <a:ln>
                  <a:noFill/>
                </a:ln>
                <a:solidFill>
                  <a:srgbClr val="00A3E0"/>
                </a:solidFill>
                <a:effectLst/>
                <a:uLnTx/>
                <a:uFillTx/>
                <a:latin typeface="+mn-lt"/>
                <a:ea typeface="Open Sans Light" panose="020B0306030504020204" pitchFamily="34" charset="0"/>
                <a:cs typeface="Open Sans Light" panose="020B0306030504020204" pitchFamily="34" charset="0"/>
              </a:rPr>
              <a:t>Understanding Perspectives </a:t>
            </a:r>
            <a:endParaRPr lang="en-US" sz="2800">
              <a:latin typeface="+mn-lt"/>
            </a:endParaRPr>
          </a:p>
        </p:txBody>
      </p:sp>
      <p:sp>
        <p:nvSpPr>
          <p:cNvPr id="2" name="TextBox 1">
            <a:extLst>
              <a:ext uri="{FF2B5EF4-FFF2-40B4-BE49-F238E27FC236}">
                <a16:creationId xmlns:a16="http://schemas.microsoft.com/office/drawing/2014/main" id="{29A46FC6-4A0C-EB47-2F30-101A60007390}"/>
              </a:ext>
            </a:extLst>
          </p:cNvPr>
          <p:cNvSpPr txBox="1"/>
          <p:nvPr/>
        </p:nvSpPr>
        <p:spPr>
          <a:xfrm>
            <a:off x="3612995" y="1605776"/>
            <a:ext cx="8013407" cy="403187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ea typeface="+mn-ea"/>
                <a:cs typeface="+mn-cs"/>
              </a:rPr>
              <a:t>Scenario: </a:t>
            </a:r>
            <a:r>
              <a:rPr kumimoji="0" lang="en-US" sz="1600" b="0" i="0" u="none" strike="noStrike" kern="1200" cap="none" spc="0" normalizeH="0" baseline="0" noProof="0">
                <a:ln>
                  <a:noFill/>
                </a:ln>
                <a:solidFill>
                  <a:prstClr val="white"/>
                </a:solidFill>
                <a:effectLst/>
                <a:uLnTx/>
                <a:uFillTx/>
                <a:ea typeface="+mn-ea"/>
                <a:cs typeface="+mn-cs"/>
              </a:rPr>
              <a:t>The research administration office is preparing a major grant proposal with a tight deadline. The internal audit team has scheduled an audit of the research administration processes during the same period.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ea typeface="+mn-ea"/>
                <a:cs typeface="+mn-cs"/>
              </a:rPr>
              <a:t>Roles: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ea typeface="+mn-ea"/>
                <a:cs typeface="+mn-cs"/>
              </a:rPr>
              <a:t>Research Administrator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ea typeface="+mn-ea"/>
                <a:cs typeface="+mn-cs"/>
              </a:rPr>
              <a:t>Internal Auditor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ea typeface="+mn-ea"/>
                <a:cs typeface="+mn-cs"/>
              </a:rPr>
              <a:t>Instructions: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ea typeface="+mn-ea"/>
                <a:cs typeface="+mn-cs"/>
              </a:rPr>
              <a:t>Research Administrator: Express concerns about the timing of the audit and how it might impact the grant proposal preparation.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ea typeface="+mn-ea"/>
                <a:cs typeface="+mn-cs"/>
              </a:rPr>
              <a:t>Internal Auditor: Explain the importance of the audit and its timing, and discuss potential flexibility.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ea typeface="+mn-ea"/>
                <a:cs typeface="+mn-cs"/>
              </a:rPr>
              <a:t>Discussion: </a:t>
            </a:r>
            <a:r>
              <a:rPr kumimoji="0" lang="en-US" sz="1600" b="0" i="0" u="none" strike="noStrike" kern="1200" cap="none" spc="0" normalizeH="0" baseline="0" noProof="0">
                <a:ln>
                  <a:noFill/>
                </a:ln>
                <a:solidFill>
                  <a:prstClr val="white"/>
                </a:solidFill>
                <a:effectLst/>
                <a:uLnTx/>
                <a:uFillTx/>
                <a:ea typeface="+mn-ea"/>
                <a:cs typeface="+mn-cs"/>
              </a:rPr>
              <a:t>Both parties should explore ways to accommodate each other's needs, such as rescheduling the audit or providing additional support to the research administration team.</a:t>
            </a:r>
          </a:p>
        </p:txBody>
      </p:sp>
    </p:spTree>
    <p:extLst>
      <p:ext uri="{BB962C8B-B14F-4D97-AF65-F5344CB8AC3E}">
        <p14:creationId xmlns:p14="http://schemas.microsoft.com/office/powerpoint/2010/main" val="1003662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81F349-85C1-4639-B510-8D7BAADAE9CE}"/>
              </a:ext>
            </a:extLst>
          </p:cNvPr>
          <p:cNvSpPr/>
          <p:nvPr/>
        </p:nvSpPr>
        <p:spPr>
          <a:xfrm>
            <a:off x="0" y="2626659"/>
            <a:ext cx="2810107" cy="23935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24A03BFD-2489-052C-2723-5A8489B80578}"/>
              </a:ext>
            </a:extLst>
          </p:cNvPr>
          <p:cNvSpPr txBox="1">
            <a:spLocks/>
          </p:cNvSpPr>
          <p:nvPr/>
        </p:nvSpPr>
        <p:spPr>
          <a:xfrm>
            <a:off x="358588" y="3110844"/>
            <a:ext cx="2006822" cy="134964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n-US" sz="3200" b="0" i="0" u="none" strike="noStrike" kern="1200" cap="none" spc="0" normalizeH="0" baseline="0" noProof="0">
                <a:ln>
                  <a:noFill/>
                </a:ln>
                <a:solidFill>
                  <a:srgbClr val="00A3E0"/>
                </a:solidFill>
                <a:effectLst/>
                <a:uLnTx/>
                <a:uFillTx/>
                <a:latin typeface="+mn-lt"/>
                <a:ea typeface="Open Sans Light" panose="020B0306030504020204" pitchFamily="34" charset="0"/>
                <a:cs typeface="Open Sans Light" panose="020B0306030504020204" pitchFamily="34" charset="0"/>
              </a:rPr>
              <a:t>Exercise 2: </a:t>
            </a:r>
            <a:br>
              <a:rPr kumimoji="0" lang="en-US" sz="3200" b="0" i="0" u="none" strike="noStrike" kern="1200" cap="none" spc="0" normalizeH="0" baseline="0" noProof="0">
                <a:ln>
                  <a:noFill/>
                </a:ln>
                <a:solidFill>
                  <a:srgbClr val="00A3E0"/>
                </a:solidFill>
                <a:effectLst/>
                <a:uLnTx/>
                <a:uFillTx/>
                <a:latin typeface="+mn-lt"/>
                <a:ea typeface="Open Sans Light" panose="020B0306030504020204" pitchFamily="34" charset="0"/>
                <a:cs typeface="Open Sans Light" panose="020B0306030504020204" pitchFamily="34" charset="0"/>
              </a:rPr>
            </a:br>
            <a:r>
              <a:rPr kumimoji="0" lang="en-US" sz="3200" b="0" i="0" u="none" strike="noStrike" kern="1200" cap="none" spc="0" normalizeH="0" baseline="0" noProof="0">
                <a:ln>
                  <a:noFill/>
                </a:ln>
                <a:solidFill>
                  <a:srgbClr val="00A3E0"/>
                </a:solidFill>
                <a:effectLst/>
                <a:uLnTx/>
                <a:uFillTx/>
                <a:latin typeface="+mn-lt"/>
                <a:ea typeface="Open Sans Light" panose="020B0306030504020204" pitchFamily="34" charset="0"/>
                <a:cs typeface="Open Sans Light" panose="020B0306030504020204" pitchFamily="34" charset="0"/>
              </a:rPr>
              <a:t>Conflict Resolution</a:t>
            </a:r>
            <a:endParaRPr lang="en-US" sz="2800">
              <a:latin typeface="+mn-lt"/>
            </a:endParaRPr>
          </a:p>
        </p:txBody>
      </p:sp>
      <p:sp>
        <p:nvSpPr>
          <p:cNvPr id="2" name="TextBox 1">
            <a:extLst>
              <a:ext uri="{FF2B5EF4-FFF2-40B4-BE49-F238E27FC236}">
                <a16:creationId xmlns:a16="http://schemas.microsoft.com/office/drawing/2014/main" id="{29A46FC6-4A0C-EB47-2F30-101A60007390}"/>
              </a:ext>
            </a:extLst>
          </p:cNvPr>
          <p:cNvSpPr txBox="1"/>
          <p:nvPr/>
        </p:nvSpPr>
        <p:spPr>
          <a:xfrm>
            <a:off x="3168695" y="1279994"/>
            <a:ext cx="8398836" cy="4524315"/>
          </a:xfrm>
          <a:prstGeom prst="rect">
            <a:avLst/>
          </a:prstGeom>
          <a:noFill/>
        </p:spPr>
        <p:txBody>
          <a:bodyPr wrap="square">
            <a:spAutoFit/>
          </a:bodyPr>
          <a:lstStyle/>
          <a:p>
            <a:r>
              <a:rPr lang="en-US" sz="1600" b="1" dirty="0">
                <a:solidFill>
                  <a:schemeClr val="bg1"/>
                </a:solidFill>
                <a:ea typeface="Open Sans Light" panose="020B0306030504020204" pitchFamily="34" charset="0"/>
                <a:cs typeface="Open Sans Light" panose="020B0306030504020204" pitchFamily="34" charset="0"/>
              </a:rPr>
              <a:t>Scenario: </a:t>
            </a:r>
            <a:r>
              <a:rPr lang="en-US" sz="1600" dirty="0">
                <a:solidFill>
                  <a:schemeClr val="bg1"/>
                </a:solidFill>
                <a:ea typeface="Open Sans Light" panose="020B0306030504020204" pitchFamily="34" charset="0"/>
                <a:cs typeface="Open Sans Light" panose="020B0306030504020204" pitchFamily="34" charset="0"/>
              </a:rPr>
              <a:t>An internal audit has identified several compliance issues within the research administration office. The research administration team feels the findings are overly critical and not reflective of their efforts.</a:t>
            </a:r>
          </a:p>
          <a:p>
            <a:endParaRPr lang="en-US" sz="1600" b="1" dirty="0">
              <a:solidFill>
                <a:schemeClr val="bg1"/>
              </a:solidFill>
              <a:ea typeface="Open Sans Light" panose="020B0306030504020204" pitchFamily="34" charset="0"/>
              <a:cs typeface="Open Sans Light" panose="020B0306030504020204" pitchFamily="34" charset="0"/>
            </a:endParaRPr>
          </a:p>
          <a:p>
            <a:r>
              <a:rPr lang="en-US" sz="1600" b="1" dirty="0">
                <a:solidFill>
                  <a:schemeClr val="bg1"/>
                </a:solidFill>
                <a:ea typeface="Open Sans Light" panose="020B0306030504020204" pitchFamily="34" charset="0"/>
                <a:cs typeface="Open Sans Light" panose="020B0306030504020204" pitchFamily="34" charset="0"/>
              </a:rPr>
              <a:t>Roles:</a:t>
            </a:r>
          </a:p>
          <a:p>
            <a:r>
              <a:rPr lang="en-US" sz="1600" dirty="0">
                <a:solidFill>
                  <a:schemeClr val="bg1"/>
                </a:solidFill>
                <a:ea typeface="Open Sans Light" panose="020B0306030504020204" pitchFamily="34" charset="0"/>
                <a:cs typeface="Open Sans Light" panose="020B0306030504020204" pitchFamily="34" charset="0"/>
              </a:rPr>
              <a:t>Research Administrator</a:t>
            </a:r>
          </a:p>
          <a:p>
            <a:r>
              <a:rPr lang="en-US" sz="1600" dirty="0">
                <a:solidFill>
                  <a:schemeClr val="bg1"/>
                </a:solidFill>
                <a:ea typeface="Open Sans Light" panose="020B0306030504020204" pitchFamily="34" charset="0"/>
                <a:cs typeface="Open Sans Light" panose="020B0306030504020204" pitchFamily="34" charset="0"/>
              </a:rPr>
              <a:t>Internal Auditor</a:t>
            </a:r>
          </a:p>
          <a:p>
            <a:r>
              <a:rPr lang="en-US" sz="1600" dirty="0">
                <a:solidFill>
                  <a:schemeClr val="bg1"/>
                </a:solidFill>
                <a:ea typeface="Open Sans Light" panose="020B0306030504020204" pitchFamily="34" charset="0"/>
                <a:cs typeface="Open Sans Light" panose="020B0306030504020204" pitchFamily="34" charset="0"/>
              </a:rPr>
              <a:t>Mediator (optional)</a:t>
            </a:r>
          </a:p>
          <a:p>
            <a:endParaRPr lang="en-US" sz="1600" b="1" dirty="0">
              <a:solidFill>
                <a:schemeClr val="bg1"/>
              </a:solidFill>
              <a:ea typeface="Open Sans Light" panose="020B0306030504020204" pitchFamily="34" charset="0"/>
              <a:cs typeface="Open Sans Light" panose="020B0306030504020204" pitchFamily="34" charset="0"/>
            </a:endParaRPr>
          </a:p>
          <a:p>
            <a:r>
              <a:rPr lang="en-US" sz="1600" b="1" dirty="0">
                <a:solidFill>
                  <a:schemeClr val="bg1"/>
                </a:solidFill>
                <a:ea typeface="Open Sans Light" panose="020B0306030504020204" pitchFamily="34" charset="0"/>
                <a:cs typeface="Open Sans Light" panose="020B0306030504020204" pitchFamily="34" charset="0"/>
              </a:rPr>
              <a:t>Instructions:</a:t>
            </a:r>
          </a:p>
          <a:p>
            <a:r>
              <a:rPr lang="en-US" sz="1600" dirty="0">
                <a:solidFill>
                  <a:schemeClr val="bg1"/>
                </a:solidFill>
                <a:ea typeface="Open Sans Light" panose="020B0306030504020204" pitchFamily="34" charset="0"/>
                <a:cs typeface="Open Sans Light" panose="020B0306030504020204" pitchFamily="34" charset="0"/>
              </a:rPr>
              <a:t>Internal Auditor: Present the audit findings and explain their significance.</a:t>
            </a:r>
          </a:p>
          <a:p>
            <a:r>
              <a:rPr lang="en-US" sz="1600" dirty="0">
                <a:solidFill>
                  <a:schemeClr val="bg1"/>
                </a:solidFill>
                <a:ea typeface="Open Sans Light" panose="020B0306030504020204" pitchFamily="34" charset="0"/>
                <a:cs typeface="Open Sans Light" panose="020B0306030504020204" pitchFamily="34" charset="0"/>
              </a:rPr>
              <a:t>Research Administrator: Respond to the findings, expressing concerns and providing context.</a:t>
            </a:r>
          </a:p>
          <a:p>
            <a:r>
              <a:rPr lang="en-US" sz="1600" dirty="0">
                <a:solidFill>
                  <a:schemeClr val="bg1"/>
                </a:solidFill>
                <a:ea typeface="Open Sans Light" panose="020B0306030504020204" pitchFamily="34" charset="0"/>
                <a:cs typeface="Open Sans Light" panose="020B0306030504020204" pitchFamily="34" charset="0"/>
              </a:rPr>
              <a:t>Mediator (optional): Facilitate the discussion, confirming both sides are heard and guiding them toward a resolution.</a:t>
            </a:r>
          </a:p>
          <a:p>
            <a:endParaRPr lang="en-US" sz="1600" b="1" dirty="0">
              <a:solidFill>
                <a:schemeClr val="bg1"/>
              </a:solidFill>
              <a:ea typeface="Open Sans Light" panose="020B0306030504020204" pitchFamily="34" charset="0"/>
              <a:cs typeface="Open Sans Light" panose="020B0306030504020204" pitchFamily="34" charset="0"/>
            </a:endParaRPr>
          </a:p>
          <a:p>
            <a:r>
              <a:rPr lang="en-US" sz="1600" b="1" dirty="0">
                <a:solidFill>
                  <a:schemeClr val="bg1"/>
                </a:solidFill>
                <a:ea typeface="Open Sans Light" panose="020B0306030504020204" pitchFamily="34" charset="0"/>
                <a:cs typeface="Open Sans Light" panose="020B0306030504020204" pitchFamily="34" charset="0"/>
              </a:rPr>
              <a:t>Discussion: </a:t>
            </a:r>
            <a:r>
              <a:rPr lang="en-US" sz="1600" dirty="0">
                <a:solidFill>
                  <a:schemeClr val="bg1"/>
                </a:solidFill>
                <a:ea typeface="Open Sans Light" panose="020B0306030504020204" pitchFamily="34" charset="0"/>
                <a:cs typeface="Open Sans Light" panose="020B0306030504020204" pitchFamily="34" charset="0"/>
              </a:rPr>
              <a:t>Work together to develop a plan to address the findings while acknowledging the efforts of the research administration team. Work together to develop a plan to address the findings while acknowledging the efforts of the research administration team.</a:t>
            </a:r>
            <a:r>
              <a:rPr lang="en-US" sz="1600" b="1" dirty="0">
                <a:solidFill>
                  <a:schemeClr val="bg1"/>
                </a:solidFill>
                <a:ea typeface="Open Sans Light" panose="020B0306030504020204" pitchFamily="34" charset="0"/>
                <a:cs typeface="Open Sans Light" panose="020B0306030504020204" pitchFamily="34" charset="0"/>
              </a:rPr>
              <a:t> </a:t>
            </a:r>
            <a:endParaRPr lang="en-US" sz="1600" dirty="0">
              <a:solidFill>
                <a:schemeClr val="bg1"/>
              </a:solidFill>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893126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81F349-85C1-4639-B510-8D7BAADAE9CE}"/>
              </a:ext>
            </a:extLst>
          </p:cNvPr>
          <p:cNvSpPr/>
          <p:nvPr/>
        </p:nvSpPr>
        <p:spPr>
          <a:xfrm>
            <a:off x="0" y="2626659"/>
            <a:ext cx="3503709" cy="23935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24A03BFD-2489-052C-2723-5A8489B80578}"/>
              </a:ext>
            </a:extLst>
          </p:cNvPr>
          <p:cNvSpPr txBox="1">
            <a:spLocks/>
          </p:cNvSpPr>
          <p:nvPr/>
        </p:nvSpPr>
        <p:spPr>
          <a:xfrm>
            <a:off x="231950" y="3144972"/>
            <a:ext cx="3503709" cy="111162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n-US" sz="3200" b="0" i="0" u="none" strike="noStrike" kern="1200" cap="none" spc="0" normalizeH="0" baseline="0" noProof="0">
                <a:ln>
                  <a:noFill/>
                </a:ln>
                <a:solidFill>
                  <a:srgbClr val="00A3E0"/>
                </a:solidFill>
                <a:effectLst/>
                <a:uLnTx/>
                <a:uFillTx/>
                <a:latin typeface="Calibri" panose="020F0502020204030204" pitchFamily="34" charset="0"/>
                <a:ea typeface="Open Sans Light" panose="020B0306030504020204" pitchFamily="34" charset="0"/>
                <a:cs typeface="Calibri" panose="020F0502020204030204" pitchFamily="34" charset="0"/>
              </a:rPr>
              <a:t>Exercise 3: </a:t>
            </a:r>
            <a:br>
              <a:rPr kumimoji="0" lang="en-US" sz="3200" b="0" i="0" u="none" strike="noStrike" kern="1200" cap="none" spc="0" normalizeH="0" baseline="0" noProof="0">
                <a:ln>
                  <a:noFill/>
                </a:ln>
                <a:solidFill>
                  <a:srgbClr val="00A3E0"/>
                </a:solidFill>
                <a:effectLst/>
                <a:uLnTx/>
                <a:uFillTx/>
                <a:latin typeface="Calibri" panose="020F0502020204030204" pitchFamily="34" charset="0"/>
                <a:ea typeface="Open Sans Light" panose="020B0306030504020204" pitchFamily="34" charset="0"/>
                <a:cs typeface="Calibri" panose="020F0502020204030204" pitchFamily="34" charset="0"/>
              </a:rPr>
            </a:br>
            <a:r>
              <a:rPr kumimoji="0" lang="en-US" sz="3200" b="0" i="0" u="none" strike="noStrike" kern="1200" cap="none" spc="0" normalizeH="0" baseline="0" noProof="0">
                <a:ln>
                  <a:noFill/>
                </a:ln>
                <a:solidFill>
                  <a:srgbClr val="00A3E0"/>
                </a:solidFill>
                <a:effectLst/>
                <a:uLnTx/>
                <a:uFillTx/>
                <a:latin typeface="Calibri" panose="020F0502020204030204" pitchFamily="34" charset="0"/>
                <a:ea typeface="Open Sans Light" panose="020B0306030504020204" pitchFamily="34" charset="0"/>
                <a:cs typeface="Calibri" panose="020F0502020204030204" pitchFamily="34" charset="0"/>
              </a:rPr>
              <a:t>Collaborative Problem-Solving</a:t>
            </a:r>
            <a:endParaRPr lang="en-US" sz="280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29A46FC6-4A0C-EB47-2F30-101A60007390}"/>
              </a:ext>
            </a:extLst>
          </p:cNvPr>
          <p:cNvSpPr txBox="1"/>
          <p:nvPr/>
        </p:nvSpPr>
        <p:spPr>
          <a:xfrm>
            <a:off x="3967609" y="1761895"/>
            <a:ext cx="7395484" cy="3785652"/>
          </a:xfrm>
          <a:prstGeom prst="rect">
            <a:avLst/>
          </a:prstGeom>
          <a:noFill/>
        </p:spPr>
        <p:txBody>
          <a:bodyPr wrap="square">
            <a:spAutoFit/>
          </a:bodyPr>
          <a:lstStyle/>
          <a:p>
            <a:r>
              <a:rPr lang="en-US" sz="1600" b="1" dirty="0">
                <a:solidFill>
                  <a:schemeClr val="bg1"/>
                </a:solidFill>
                <a:ea typeface="Open Sans Light" panose="020B0306030504020204" pitchFamily="34" charset="0"/>
                <a:cs typeface="Open Sans Light" panose="020B0306030504020204" pitchFamily="34" charset="0"/>
              </a:rPr>
              <a:t>Scenario: </a:t>
            </a:r>
            <a:r>
              <a:rPr lang="en-US" sz="1600" dirty="0">
                <a:solidFill>
                  <a:schemeClr val="bg1"/>
                </a:solidFill>
                <a:ea typeface="Open Sans Light" panose="020B0306030504020204" pitchFamily="34" charset="0"/>
                <a:cs typeface="Open Sans Light" panose="020B0306030504020204" pitchFamily="34" charset="0"/>
              </a:rPr>
              <a:t>A new federal regulation requires changes to the research administration processes. Both the internal audit and research administration teams need to work together to confirm compliance.</a:t>
            </a:r>
          </a:p>
          <a:p>
            <a:endParaRPr lang="en-US" sz="1600" dirty="0">
              <a:solidFill>
                <a:schemeClr val="bg1"/>
              </a:solidFill>
              <a:ea typeface="Open Sans Light" panose="020B0306030504020204" pitchFamily="34" charset="0"/>
              <a:cs typeface="Open Sans Light" panose="020B0306030504020204" pitchFamily="34" charset="0"/>
            </a:endParaRPr>
          </a:p>
          <a:p>
            <a:r>
              <a:rPr lang="en-US" sz="1600" b="1" dirty="0">
                <a:solidFill>
                  <a:schemeClr val="bg1"/>
                </a:solidFill>
                <a:ea typeface="Open Sans Light" panose="020B0306030504020204" pitchFamily="34" charset="0"/>
                <a:cs typeface="Open Sans Light" panose="020B0306030504020204" pitchFamily="34" charset="0"/>
              </a:rPr>
              <a:t>Roles:</a:t>
            </a:r>
          </a:p>
          <a:p>
            <a:r>
              <a:rPr lang="en-US" sz="1600" dirty="0">
                <a:solidFill>
                  <a:schemeClr val="bg1"/>
                </a:solidFill>
                <a:ea typeface="Open Sans Light" panose="020B0306030504020204" pitchFamily="34" charset="0"/>
                <a:cs typeface="Open Sans Light" panose="020B0306030504020204" pitchFamily="34" charset="0"/>
              </a:rPr>
              <a:t>Research Administrator</a:t>
            </a:r>
          </a:p>
          <a:p>
            <a:r>
              <a:rPr lang="en-US" sz="1600" dirty="0">
                <a:solidFill>
                  <a:schemeClr val="bg1"/>
                </a:solidFill>
                <a:ea typeface="Open Sans Light" panose="020B0306030504020204" pitchFamily="34" charset="0"/>
                <a:cs typeface="Open Sans Light" panose="020B0306030504020204" pitchFamily="34" charset="0"/>
              </a:rPr>
              <a:t>Internal Auditor</a:t>
            </a:r>
          </a:p>
          <a:p>
            <a:endParaRPr lang="en-US" sz="1600" dirty="0">
              <a:solidFill>
                <a:schemeClr val="bg1"/>
              </a:solidFill>
              <a:ea typeface="Open Sans Light" panose="020B0306030504020204" pitchFamily="34" charset="0"/>
              <a:cs typeface="Open Sans Light" panose="020B0306030504020204" pitchFamily="34" charset="0"/>
            </a:endParaRPr>
          </a:p>
          <a:p>
            <a:r>
              <a:rPr lang="en-US" sz="1600" b="1" dirty="0">
                <a:solidFill>
                  <a:schemeClr val="bg1"/>
                </a:solidFill>
                <a:ea typeface="Open Sans Light" panose="020B0306030504020204" pitchFamily="34" charset="0"/>
                <a:cs typeface="Open Sans Light" panose="020B0306030504020204" pitchFamily="34" charset="0"/>
              </a:rPr>
              <a:t>Instructions:</a:t>
            </a:r>
          </a:p>
          <a:p>
            <a:r>
              <a:rPr lang="en-US" sz="1600" dirty="0">
                <a:solidFill>
                  <a:schemeClr val="bg1"/>
                </a:solidFill>
                <a:ea typeface="Open Sans Light" panose="020B0306030504020204" pitchFamily="34" charset="0"/>
                <a:cs typeface="Open Sans Light" panose="020B0306030504020204" pitchFamily="34" charset="0"/>
              </a:rPr>
              <a:t>Research Administrator: Outline the current processes and the changes required by the new regulation.</a:t>
            </a:r>
          </a:p>
          <a:p>
            <a:r>
              <a:rPr lang="en-US" sz="1600" dirty="0">
                <a:solidFill>
                  <a:schemeClr val="bg1"/>
                </a:solidFill>
                <a:ea typeface="Open Sans Light" panose="020B0306030504020204" pitchFamily="34" charset="0"/>
                <a:cs typeface="Open Sans Light" panose="020B0306030504020204" pitchFamily="34" charset="0"/>
              </a:rPr>
              <a:t>Internal Auditor: Identify potential risks and compliance issues with the new processes.</a:t>
            </a:r>
          </a:p>
          <a:p>
            <a:endParaRPr lang="en-US" sz="1600" dirty="0">
              <a:solidFill>
                <a:schemeClr val="bg1"/>
              </a:solidFill>
              <a:ea typeface="Open Sans Light" panose="020B0306030504020204" pitchFamily="34" charset="0"/>
              <a:cs typeface="Open Sans Light" panose="020B0306030504020204" pitchFamily="34" charset="0"/>
            </a:endParaRPr>
          </a:p>
          <a:p>
            <a:r>
              <a:rPr lang="en-US" sz="1600" b="1" dirty="0">
                <a:solidFill>
                  <a:schemeClr val="bg1"/>
                </a:solidFill>
                <a:ea typeface="Open Sans Light" panose="020B0306030504020204" pitchFamily="34" charset="0"/>
                <a:cs typeface="Open Sans Light" panose="020B0306030504020204" pitchFamily="34" charset="0"/>
              </a:rPr>
              <a:t>Discussion: </a:t>
            </a:r>
            <a:r>
              <a:rPr lang="en-US" sz="1600" dirty="0">
                <a:solidFill>
                  <a:schemeClr val="bg1"/>
                </a:solidFill>
                <a:ea typeface="Open Sans Light" panose="020B0306030504020204" pitchFamily="34" charset="0"/>
                <a:cs typeface="Open Sans Light" panose="020B0306030504020204" pitchFamily="34" charset="0"/>
              </a:rPr>
              <a:t>Collaboratively develop a plan to implement the changes, confirming compliance while minimizing disruption to the research administration office.</a:t>
            </a:r>
          </a:p>
        </p:txBody>
      </p:sp>
    </p:spTree>
    <p:extLst>
      <p:ext uri="{BB962C8B-B14F-4D97-AF65-F5344CB8AC3E}">
        <p14:creationId xmlns:p14="http://schemas.microsoft.com/office/powerpoint/2010/main" val="2553792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81F349-85C1-4639-B510-8D7BAADAE9CE}"/>
              </a:ext>
            </a:extLst>
          </p:cNvPr>
          <p:cNvSpPr/>
          <p:nvPr/>
        </p:nvSpPr>
        <p:spPr>
          <a:xfrm>
            <a:off x="0" y="2626659"/>
            <a:ext cx="6096000" cy="23935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24A03BFD-2489-052C-2723-5A8489B80578}"/>
              </a:ext>
            </a:extLst>
          </p:cNvPr>
          <p:cNvSpPr txBox="1">
            <a:spLocks/>
          </p:cNvSpPr>
          <p:nvPr/>
        </p:nvSpPr>
        <p:spPr>
          <a:xfrm>
            <a:off x="231950" y="3554507"/>
            <a:ext cx="5783368" cy="72165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en-US" sz="4000" b="0" i="0" u="none" strike="noStrike" kern="1200" cap="none" spc="0" normalizeH="0" baseline="0" noProof="0" dirty="0">
                <a:ln>
                  <a:noFill/>
                </a:ln>
                <a:effectLst/>
                <a:uLnTx/>
                <a:uFillTx/>
                <a:ea typeface="Open Sans Light" panose="020B0306030504020204" pitchFamily="34" charset="0"/>
                <a:cs typeface="Open Sans Light" panose="020B0306030504020204" pitchFamily="34" charset="0"/>
              </a:rPr>
              <a:t>Wrap-Up</a:t>
            </a:r>
            <a:endParaRPr lang="en-US" sz="3600" dirty="0"/>
          </a:p>
        </p:txBody>
      </p:sp>
    </p:spTree>
    <p:extLst>
      <p:ext uri="{BB962C8B-B14F-4D97-AF65-F5344CB8AC3E}">
        <p14:creationId xmlns:p14="http://schemas.microsoft.com/office/powerpoint/2010/main" val="2445518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456D1C8-7D47-AD92-BE64-76B5AF80BA02}"/>
              </a:ext>
            </a:extLst>
          </p:cNvPr>
          <p:cNvSpPr/>
          <p:nvPr/>
        </p:nvSpPr>
        <p:spPr>
          <a:xfrm>
            <a:off x="10493298" y="5943599"/>
            <a:ext cx="1503416" cy="8697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76474-B277-B474-00C8-EB59BC9B90A8}"/>
              </a:ext>
            </a:extLst>
          </p:cNvPr>
          <p:cNvSpPr txBox="1">
            <a:spLocks/>
          </p:cNvSpPr>
          <p:nvPr/>
        </p:nvSpPr>
        <p:spPr>
          <a:xfrm>
            <a:off x="385120" y="1122728"/>
            <a:ext cx="11188700" cy="4499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accent1"/>
                </a:solidFill>
              </a:rPr>
              <a:t>Research Administration and Internal Audit | Leading Practices</a:t>
            </a:r>
          </a:p>
        </p:txBody>
      </p:sp>
      <p:sp>
        <p:nvSpPr>
          <p:cNvPr id="3" name="Content Placeholder 3">
            <a:extLst>
              <a:ext uri="{FF2B5EF4-FFF2-40B4-BE49-F238E27FC236}">
                <a16:creationId xmlns:a16="http://schemas.microsoft.com/office/drawing/2014/main" id="{6AD4B7EA-B38A-241F-6D62-6F1B8C39B6CC}"/>
              </a:ext>
            </a:extLst>
          </p:cNvPr>
          <p:cNvSpPr txBox="1">
            <a:spLocks/>
          </p:cNvSpPr>
          <p:nvPr/>
        </p:nvSpPr>
        <p:spPr>
          <a:xfrm>
            <a:off x="393700" y="1600970"/>
            <a:ext cx="10871462" cy="7449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t>The following leading practices are important to keep in mind to guide collaborative partnership between Internal Audit and Research Administration.</a:t>
            </a:r>
          </a:p>
        </p:txBody>
      </p:sp>
      <p:graphicFrame>
        <p:nvGraphicFramePr>
          <p:cNvPr id="4" name="Diagram 3">
            <a:extLst>
              <a:ext uri="{FF2B5EF4-FFF2-40B4-BE49-F238E27FC236}">
                <a16:creationId xmlns:a16="http://schemas.microsoft.com/office/drawing/2014/main" id="{AA4C0E09-D01C-344B-A9DF-ABBCF1B63D76}"/>
              </a:ext>
            </a:extLst>
          </p:cNvPr>
          <p:cNvGraphicFramePr/>
          <p:nvPr>
            <p:extLst>
              <p:ext uri="{D42A27DB-BD31-4B8C-83A1-F6EECF244321}">
                <p14:modId xmlns:p14="http://schemas.microsoft.com/office/powerpoint/2010/main" val="3002558395"/>
              </p:ext>
            </p:extLst>
          </p:nvPr>
        </p:nvGraphicFramePr>
        <p:xfrm>
          <a:off x="1378810" y="1973439"/>
          <a:ext cx="8794919" cy="47126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6889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5E553-C65C-C464-B37C-3854480E4254}"/>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25CC235C-93DA-92C3-27A5-57EAE9725E1C}"/>
              </a:ext>
            </a:extLst>
          </p:cNvPr>
          <p:cNvSpPr/>
          <p:nvPr/>
        </p:nvSpPr>
        <p:spPr>
          <a:xfrm>
            <a:off x="10493298" y="5943599"/>
            <a:ext cx="1503416" cy="8697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B1594F-6D95-EC0E-C007-1B6982CE1C35}"/>
              </a:ext>
            </a:extLst>
          </p:cNvPr>
          <p:cNvSpPr txBox="1">
            <a:spLocks/>
          </p:cNvSpPr>
          <p:nvPr/>
        </p:nvSpPr>
        <p:spPr>
          <a:xfrm>
            <a:off x="385120" y="1122728"/>
            <a:ext cx="11188700" cy="4499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accent1"/>
                </a:solidFill>
              </a:rPr>
              <a:t>What Happens in the Future of Compliance?</a:t>
            </a:r>
          </a:p>
        </p:txBody>
      </p:sp>
      <p:sp>
        <p:nvSpPr>
          <p:cNvPr id="3" name="Content Placeholder 3">
            <a:extLst>
              <a:ext uri="{FF2B5EF4-FFF2-40B4-BE49-F238E27FC236}">
                <a16:creationId xmlns:a16="http://schemas.microsoft.com/office/drawing/2014/main" id="{9B852726-AAAD-351D-71F4-A5E87732A119}"/>
              </a:ext>
            </a:extLst>
          </p:cNvPr>
          <p:cNvSpPr txBox="1">
            <a:spLocks/>
          </p:cNvSpPr>
          <p:nvPr/>
        </p:nvSpPr>
        <p:spPr>
          <a:xfrm>
            <a:off x="393700" y="1600970"/>
            <a:ext cx="10871462" cy="7449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a:t>While we can’t know absolutely what happens in the future, we can use the past and current landscapes to predict for our colleagues.</a:t>
            </a:r>
          </a:p>
        </p:txBody>
      </p:sp>
      <p:sp>
        <p:nvSpPr>
          <p:cNvPr id="4" name="Rectangle 3">
            <a:extLst>
              <a:ext uri="{FF2B5EF4-FFF2-40B4-BE49-F238E27FC236}">
                <a16:creationId xmlns:a16="http://schemas.microsoft.com/office/drawing/2014/main" id="{504BF307-5B36-E8BF-8FBE-403844611EC4}"/>
              </a:ext>
            </a:extLst>
          </p:cNvPr>
          <p:cNvSpPr/>
          <p:nvPr/>
        </p:nvSpPr>
        <p:spPr bwMode="gray">
          <a:xfrm>
            <a:off x="521550" y="2205030"/>
            <a:ext cx="3427598" cy="4164417"/>
          </a:xfrm>
          <a:prstGeom prst="rect">
            <a:avLst/>
          </a:prstGeom>
          <a:noFill/>
          <a:ln w="28575" algn="ctr">
            <a:solidFill>
              <a:schemeClr val="accent5"/>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
        <p:nvSpPr>
          <p:cNvPr id="5" name="Rectangle 4">
            <a:extLst>
              <a:ext uri="{FF2B5EF4-FFF2-40B4-BE49-F238E27FC236}">
                <a16:creationId xmlns:a16="http://schemas.microsoft.com/office/drawing/2014/main" id="{7835034E-D744-D298-0C77-7C4A6FBD6DA5}"/>
              </a:ext>
            </a:extLst>
          </p:cNvPr>
          <p:cNvSpPr/>
          <p:nvPr/>
        </p:nvSpPr>
        <p:spPr bwMode="gray">
          <a:xfrm>
            <a:off x="4358054" y="2191778"/>
            <a:ext cx="3427598" cy="4164417"/>
          </a:xfrm>
          <a:prstGeom prst="rect">
            <a:avLst/>
          </a:prstGeom>
          <a:noFill/>
          <a:ln w="28575" algn="ctr">
            <a:solidFill>
              <a:schemeClr val="accent5"/>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
        <p:nvSpPr>
          <p:cNvPr id="6" name="Rectangle 5">
            <a:extLst>
              <a:ext uri="{FF2B5EF4-FFF2-40B4-BE49-F238E27FC236}">
                <a16:creationId xmlns:a16="http://schemas.microsoft.com/office/drawing/2014/main" id="{AA9A57E7-CB04-F04D-7B91-23462B0D82CE}"/>
              </a:ext>
            </a:extLst>
          </p:cNvPr>
          <p:cNvSpPr/>
          <p:nvPr/>
        </p:nvSpPr>
        <p:spPr bwMode="gray">
          <a:xfrm>
            <a:off x="8194558" y="2191778"/>
            <a:ext cx="3427598" cy="4164417"/>
          </a:xfrm>
          <a:prstGeom prst="rect">
            <a:avLst/>
          </a:prstGeom>
          <a:noFill/>
          <a:ln w="28575" algn="ctr">
            <a:solidFill>
              <a:schemeClr val="accent5"/>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
        <p:nvSpPr>
          <p:cNvPr id="10" name="TextBox 9">
            <a:extLst>
              <a:ext uri="{FF2B5EF4-FFF2-40B4-BE49-F238E27FC236}">
                <a16:creationId xmlns:a16="http://schemas.microsoft.com/office/drawing/2014/main" id="{C731B6F7-5C5F-7F9B-070D-33AEBBDFB1C4}"/>
              </a:ext>
            </a:extLst>
          </p:cNvPr>
          <p:cNvSpPr txBox="1"/>
          <p:nvPr/>
        </p:nvSpPr>
        <p:spPr>
          <a:xfrm>
            <a:off x="1086679" y="2081919"/>
            <a:ext cx="2294983" cy="246221"/>
          </a:xfrm>
          <a:prstGeom prst="rect">
            <a:avLst/>
          </a:prstGeom>
          <a:solidFill>
            <a:schemeClr val="bg1"/>
          </a:solidFill>
        </p:spPr>
        <p:txBody>
          <a:bodyPr wrap="square" lIns="0" tIns="0" rIns="0" bIns="0" rtlCol="0">
            <a:spAutoFit/>
          </a:bodyPr>
          <a:lstStyle/>
          <a:p>
            <a:pPr algn="ctr">
              <a:spcBef>
                <a:spcPts val="600"/>
              </a:spcBef>
              <a:buSzPct val="100000"/>
            </a:pPr>
            <a:r>
              <a:rPr lang="en-US" sz="1600">
                <a:solidFill>
                  <a:schemeClr val="accent5"/>
                </a:solidFill>
                <a:latin typeface="Calibri" panose="020F0502020204030204" pitchFamily="34" charset="0"/>
                <a:ea typeface="Open Sans" panose="020B0606030504020204" pitchFamily="34" charset="0"/>
                <a:cs typeface="Calibri" panose="020F0502020204030204" pitchFamily="34" charset="0"/>
              </a:rPr>
              <a:t>Growing Regulations</a:t>
            </a:r>
          </a:p>
        </p:txBody>
      </p:sp>
      <p:sp>
        <p:nvSpPr>
          <p:cNvPr id="11" name="TextBox 10">
            <a:extLst>
              <a:ext uri="{FF2B5EF4-FFF2-40B4-BE49-F238E27FC236}">
                <a16:creationId xmlns:a16="http://schemas.microsoft.com/office/drawing/2014/main" id="{577EC3A0-28BE-7CEA-7AE7-D28830BC96D9}"/>
              </a:ext>
            </a:extLst>
          </p:cNvPr>
          <p:cNvSpPr txBox="1"/>
          <p:nvPr/>
        </p:nvSpPr>
        <p:spPr>
          <a:xfrm>
            <a:off x="4504321" y="2081919"/>
            <a:ext cx="3135063" cy="246221"/>
          </a:xfrm>
          <a:prstGeom prst="rect">
            <a:avLst/>
          </a:prstGeom>
          <a:solidFill>
            <a:schemeClr val="bg1"/>
          </a:solidFill>
        </p:spPr>
        <p:txBody>
          <a:bodyPr wrap="square" lIns="0" tIns="0" rIns="0" bIns="0" rtlCol="0">
            <a:spAutoFit/>
          </a:bodyPr>
          <a:lstStyle/>
          <a:p>
            <a:pPr algn="ctr">
              <a:spcBef>
                <a:spcPts val="600"/>
              </a:spcBef>
              <a:buSzPct val="100000"/>
            </a:pPr>
            <a:r>
              <a:rPr lang="en-US" sz="1600">
                <a:solidFill>
                  <a:schemeClr val="accent5"/>
                </a:solidFill>
                <a:latin typeface="Calibri" panose="020F0502020204030204" pitchFamily="34" charset="0"/>
                <a:ea typeface="Open Sans" panose="020B0606030504020204" pitchFamily="34" charset="0"/>
                <a:cs typeface="Calibri" panose="020F0502020204030204" pitchFamily="34" charset="0"/>
              </a:rPr>
              <a:t>Understanding Research Risk</a:t>
            </a:r>
          </a:p>
        </p:txBody>
      </p:sp>
      <p:sp>
        <p:nvSpPr>
          <p:cNvPr id="12" name="TextBox 11">
            <a:extLst>
              <a:ext uri="{FF2B5EF4-FFF2-40B4-BE49-F238E27FC236}">
                <a16:creationId xmlns:a16="http://schemas.microsoft.com/office/drawing/2014/main" id="{2E4C09BC-A3B4-C210-947D-79DA28931B33}"/>
              </a:ext>
            </a:extLst>
          </p:cNvPr>
          <p:cNvSpPr txBox="1"/>
          <p:nvPr/>
        </p:nvSpPr>
        <p:spPr>
          <a:xfrm>
            <a:off x="8763386" y="2081919"/>
            <a:ext cx="2294983" cy="246221"/>
          </a:xfrm>
          <a:prstGeom prst="rect">
            <a:avLst/>
          </a:prstGeom>
          <a:solidFill>
            <a:schemeClr val="bg1"/>
          </a:solidFill>
        </p:spPr>
        <p:txBody>
          <a:bodyPr wrap="square" lIns="0" tIns="0" rIns="0" bIns="0" rtlCol="0">
            <a:spAutoFit/>
          </a:bodyPr>
          <a:lstStyle/>
          <a:p>
            <a:pPr algn="ctr">
              <a:spcBef>
                <a:spcPts val="600"/>
              </a:spcBef>
              <a:buSzPct val="100000"/>
            </a:pPr>
            <a:r>
              <a:rPr lang="en-US" sz="1600">
                <a:solidFill>
                  <a:schemeClr val="accent5"/>
                </a:solidFill>
                <a:latin typeface="Calibri" panose="020F0502020204030204" pitchFamily="34" charset="0"/>
                <a:ea typeface="Open Sans" panose="020B0606030504020204" pitchFamily="34" charset="0"/>
                <a:cs typeface="Calibri" panose="020F0502020204030204" pitchFamily="34" charset="0"/>
              </a:rPr>
              <a:t>Maintaining Funding</a:t>
            </a:r>
          </a:p>
        </p:txBody>
      </p:sp>
      <p:sp>
        <p:nvSpPr>
          <p:cNvPr id="13" name="TextBox 12">
            <a:extLst>
              <a:ext uri="{FF2B5EF4-FFF2-40B4-BE49-F238E27FC236}">
                <a16:creationId xmlns:a16="http://schemas.microsoft.com/office/drawing/2014/main" id="{AD826857-1DD7-36E4-9CC2-00BCA6044B0E}"/>
              </a:ext>
            </a:extLst>
          </p:cNvPr>
          <p:cNvSpPr txBox="1"/>
          <p:nvPr/>
        </p:nvSpPr>
        <p:spPr>
          <a:xfrm>
            <a:off x="521550" y="2438625"/>
            <a:ext cx="3427598" cy="1917063"/>
          </a:xfrm>
          <a:prstGeom prst="rect">
            <a:avLst/>
          </a:prstGeom>
          <a:noFill/>
        </p:spPr>
        <p:txBody>
          <a:bodyPr wrap="square">
            <a:spAutoFit/>
          </a:bodyPr>
          <a:lstStyle/>
          <a:p>
            <a:pPr algn="ctr">
              <a:lnSpc>
                <a:spcPct val="300000"/>
              </a:lnSpc>
            </a:pPr>
            <a:r>
              <a:rPr lang="en-US" sz="1400"/>
              <a:t>Foreign Influence</a:t>
            </a:r>
          </a:p>
          <a:p>
            <a:pPr algn="ctr">
              <a:lnSpc>
                <a:spcPct val="300000"/>
              </a:lnSpc>
            </a:pPr>
            <a:r>
              <a:rPr lang="en-US" sz="1400"/>
              <a:t>Cyber Security</a:t>
            </a:r>
          </a:p>
          <a:p>
            <a:pPr algn="ctr">
              <a:lnSpc>
                <a:spcPct val="300000"/>
              </a:lnSpc>
            </a:pPr>
            <a:r>
              <a:rPr lang="en-US" sz="1400"/>
              <a:t>Fraud, Waste, and Abuse (FWA)</a:t>
            </a:r>
          </a:p>
        </p:txBody>
      </p:sp>
      <p:sp>
        <p:nvSpPr>
          <p:cNvPr id="14" name="TextBox 13">
            <a:extLst>
              <a:ext uri="{FF2B5EF4-FFF2-40B4-BE49-F238E27FC236}">
                <a16:creationId xmlns:a16="http://schemas.microsoft.com/office/drawing/2014/main" id="{82D71325-9F63-0AEC-1832-305C0E9F7F17}"/>
              </a:ext>
            </a:extLst>
          </p:cNvPr>
          <p:cNvSpPr txBox="1"/>
          <p:nvPr/>
        </p:nvSpPr>
        <p:spPr>
          <a:xfrm>
            <a:off x="4381169" y="2438625"/>
            <a:ext cx="3427598" cy="3209725"/>
          </a:xfrm>
          <a:prstGeom prst="rect">
            <a:avLst/>
          </a:prstGeom>
          <a:noFill/>
        </p:spPr>
        <p:txBody>
          <a:bodyPr wrap="square">
            <a:spAutoFit/>
          </a:bodyPr>
          <a:lstStyle/>
          <a:p>
            <a:pPr algn="ctr">
              <a:lnSpc>
                <a:spcPct val="300000"/>
              </a:lnSpc>
            </a:pPr>
            <a:r>
              <a:rPr lang="en-US" sz="1400" dirty="0"/>
              <a:t>Advancements in Technology</a:t>
            </a:r>
          </a:p>
          <a:p>
            <a:pPr algn="ctr">
              <a:lnSpc>
                <a:spcPct val="300000"/>
              </a:lnSpc>
            </a:pPr>
            <a:r>
              <a:rPr lang="en-US" sz="1400" dirty="0"/>
              <a:t>Data Sharing</a:t>
            </a:r>
          </a:p>
          <a:p>
            <a:pPr algn="ctr">
              <a:lnSpc>
                <a:spcPct val="300000"/>
              </a:lnSpc>
            </a:pPr>
            <a:r>
              <a:rPr lang="en-US" sz="1400" dirty="0"/>
              <a:t>Globalization of Research</a:t>
            </a:r>
          </a:p>
          <a:p>
            <a:pPr algn="ctr">
              <a:lnSpc>
                <a:spcPct val="300000"/>
              </a:lnSpc>
            </a:pPr>
            <a:r>
              <a:rPr lang="en-US" sz="1400" dirty="0"/>
              <a:t>Decentralization in Large Institutions</a:t>
            </a:r>
          </a:p>
          <a:p>
            <a:pPr algn="ctr">
              <a:lnSpc>
                <a:spcPct val="300000"/>
              </a:lnSpc>
            </a:pPr>
            <a:r>
              <a:rPr lang="en-US" sz="1400" dirty="0"/>
              <a:t>Pressures on Overall Institutional Funding</a:t>
            </a:r>
          </a:p>
        </p:txBody>
      </p:sp>
      <p:sp>
        <p:nvSpPr>
          <p:cNvPr id="15" name="TextBox 14">
            <a:extLst>
              <a:ext uri="{FF2B5EF4-FFF2-40B4-BE49-F238E27FC236}">
                <a16:creationId xmlns:a16="http://schemas.microsoft.com/office/drawing/2014/main" id="{5F252752-D2D1-3121-BF19-D328F282DD5B}"/>
              </a:ext>
            </a:extLst>
          </p:cNvPr>
          <p:cNvSpPr txBox="1"/>
          <p:nvPr/>
        </p:nvSpPr>
        <p:spPr>
          <a:xfrm>
            <a:off x="8208890" y="2438625"/>
            <a:ext cx="3427598" cy="3209725"/>
          </a:xfrm>
          <a:prstGeom prst="rect">
            <a:avLst/>
          </a:prstGeom>
          <a:noFill/>
        </p:spPr>
        <p:txBody>
          <a:bodyPr wrap="square">
            <a:spAutoFit/>
          </a:bodyPr>
          <a:lstStyle/>
          <a:p>
            <a:pPr algn="ctr">
              <a:lnSpc>
                <a:spcPct val="300000"/>
              </a:lnSpc>
            </a:pPr>
            <a:r>
              <a:rPr lang="en-US" sz="1400"/>
              <a:t>Financial Planning and Analysis (FPA)</a:t>
            </a:r>
          </a:p>
          <a:p>
            <a:pPr algn="ctr">
              <a:lnSpc>
                <a:spcPct val="300000"/>
              </a:lnSpc>
            </a:pPr>
            <a:r>
              <a:rPr lang="en-US" sz="1400"/>
              <a:t>Institutional Relationships with Sponsors</a:t>
            </a:r>
          </a:p>
          <a:p>
            <a:pPr algn="ctr">
              <a:lnSpc>
                <a:spcPct val="300000"/>
              </a:lnSpc>
            </a:pPr>
            <a:r>
              <a:rPr lang="en-US" sz="1400"/>
              <a:t>Ongoing Compliance</a:t>
            </a:r>
          </a:p>
          <a:p>
            <a:pPr algn="ctr">
              <a:lnSpc>
                <a:spcPct val="300000"/>
              </a:lnSpc>
            </a:pPr>
            <a:r>
              <a:rPr lang="en-US" sz="1400"/>
              <a:t>Opportunity Cataloguing (Leverage AI)</a:t>
            </a:r>
          </a:p>
          <a:p>
            <a:pPr algn="ctr">
              <a:lnSpc>
                <a:spcPct val="300000"/>
              </a:lnSpc>
            </a:pPr>
            <a:endParaRPr lang="en-US" sz="1400"/>
          </a:p>
        </p:txBody>
      </p:sp>
    </p:spTree>
    <p:extLst>
      <p:ext uri="{BB962C8B-B14F-4D97-AF65-F5344CB8AC3E}">
        <p14:creationId xmlns:p14="http://schemas.microsoft.com/office/powerpoint/2010/main" val="3087099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3014924-CE95-C118-0259-05F50AE1FC7E}"/>
              </a:ext>
            </a:extLst>
          </p:cNvPr>
          <p:cNvSpPr txBox="1">
            <a:spLocks/>
          </p:cNvSpPr>
          <p:nvPr/>
        </p:nvSpPr>
        <p:spPr>
          <a:xfrm>
            <a:off x="1113183" y="2335696"/>
            <a:ext cx="9777003" cy="2986303"/>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0"/>
              </a:spcBef>
              <a:spcAft>
                <a:spcPts val="500"/>
              </a:spcAft>
              <a:buSzPct val="100000"/>
              <a:buFontTx/>
              <a:buNone/>
              <a:defRPr sz="800" b="0" i="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139700" indent="-139700" algn="l" defTabSz="914400" rtl="0" eaLnBrk="1" latinLnBrk="0" hangingPunct="1">
              <a:lnSpc>
                <a:spcPct val="120000"/>
              </a:lnSpc>
              <a:spcBef>
                <a:spcPts val="0"/>
              </a:spcBef>
              <a:spcAft>
                <a:spcPts val="1000"/>
              </a:spcAft>
              <a:buClrTx/>
              <a:buSzPct val="100000"/>
              <a:buFont typeface="Arial" panose="020B0604020202020204" pitchFamily="34" charset="0"/>
              <a:buChar char="•"/>
              <a:defRPr lang="en-US"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304800" indent="-139700" algn="l" defTabSz="914400" rtl="0" eaLnBrk="1" latinLnBrk="0" hangingPunct="1">
              <a:lnSpc>
                <a:spcPct val="120000"/>
              </a:lnSpc>
              <a:spcBef>
                <a:spcPts val="0"/>
              </a:spcBef>
              <a:spcAft>
                <a:spcPts val="1000"/>
              </a:spcAft>
              <a:buClrTx/>
              <a:buSzPct val="100000"/>
              <a:buFont typeface="Arial" panose="020B0604020202020204" pitchFamily="34" charset="0"/>
              <a:buChar char="−"/>
              <a:defRPr lang="en-US" sz="11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469900" indent="-139700" algn="l" defTabSz="914400" rtl="0" eaLnBrk="1" latinLnBrk="0" hangingPunct="1">
              <a:lnSpc>
                <a:spcPct val="120000"/>
              </a:lnSpc>
              <a:spcBef>
                <a:spcPts val="0"/>
              </a:spcBef>
              <a:spcAft>
                <a:spcPts val="1000"/>
              </a:spcAft>
              <a:buClrTx/>
              <a:buSzPct val="100000"/>
              <a:buFont typeface="Arial" panose="020B0604020202020204" pitchFamily="34" charset="0"/>
              <a:buChar char="◦"/>
              <a:defRPr lang="en-US" sz="1100" b="0" i="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635000" indent="-139700" algn="l" defTabSz="798513" rtl="0" eaLnBrk="1" latinLnBrk="0" hangingPunct="1">
              <a:lnSpc>
                <a:spcPct val="120000"/>
              </a:lnSpc>
              <a:spcBef>
                <a:spcPts val="0"/>
              </a:spcBef>
              <a:spcAft>
                <a:spcPts val="1000"/>
              </a:spcAft>
              <a:buClrTx/>
              <a:buSzPct val="100000"/>
              <a:buFont typeface="Arial" panose="020B0604020202020204" pitchFamily="34" charset="0"/>
              <a:buChar char="−"/>
              <a:tabLst/>
              <a:defRPr lang="en-US" sz="1100" b="0" i="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500"/>
              </a:spcAft>
              <a:buClrTx/>
              <a:buSzPct val="100000"/>
              <a:buFontTx/>
              <a:buNone/>
              <a:tabLst/>
              <a:defRPr/>
            </a:pPr>
            <a:r>
              <a:rPr kumimoji="0" lang="en-US" sz="4800" b="1" i="0" u="none" strike="noStrike" kern="1200" cap="none" spc="0" normalizeH="0" baseline="0" noProof="0" dirty="0">
                <a:ln>
                  <a:noFill/>
                </a:ln>
                <a:solidFill>
                  <a:sysClr val="window" lastClr="FFFFFF"/>
                </a:solidFill>
                <a:effectLst/>
                <a:uLnTx/>
                <a:uFillTx/>
                <a:latin typeface="+mn-lt"/>
                <a:ea typeface="Open Sans" panose="020B0606030504020204" pitchFamily="34" charset="0"/>
                <a:cs typeface="Open Sans" panose="020B0606030504020204" pitchFamily="34" charset="0"/>
              </a:rPr>
              <a:t>Questions?</a:t>
            </a:r>
          </a:p>
          <a:p>
            <a:pPr marL="0" marR="0" lvl="0" indent="0" algn="ctr" defTabSz="914400" rtl="0" eaLnBrk="1" fontAlgn="auto" latinLnBrk="0" hangingPunct="1">
              <a:lnSpc>
                <a:spcPct val="120000"/>
              </a:lnSpc>
              <a:spcBef>
                <a:spcPts val="0"/>
              </a:spcBef>
              <a:spcAft>
                <a:spcPts val="500"/>
              </a:spcAft>
              <a:buClrTx/>
              <a:buSzPct val="100000"/>
              <a:buFontTx/>
              <a:buNone/>
              <a:tabLst/>
              <a:defRPr/>
            </a:pPr>
            <a:endParaRPr kumimoji="0" lang="en-US" sz="4800" b="1" i="0" u="none" strike="noStrike" kern="1200" cap="none" spc="0" normalizeH="0" baseline="0" noProof="0" dirty="0">
              <a:ln>
                <a:noFill/>
              </a:ln>
              <a:solidFill>
                <a:sysClr val="window" lastClr="FFFFFF"/>
              </a:solidFill>
              <a:effectLst/>
              <a:uLnTx/>
              <a:uFillTx/>
              <a:latin typeface="+mn-lt"/>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20000"/>
              </a:lnSpc>
              <a:spcBef>
                <a:spcPts val="0"/>
              </a:spcBef>
              <a:spcAft>
                <a:spcPts val="500"/>
              </a:spcAft>
              <a:buClrTx/>
              <a:buSzPct val="100000"/>
              <a:buFontTx/>
              <a:buNone/>
              <a:tabLst/>
              <a:defRPr/>
            </a:pPr>
            <a:r>
              <a:rPr kumimoji="0" lang="en-US" sz="4800" b="1" i="0" u="none" strike="noStrike" kern="1200" cap="none" spc="0" normalizeH="0" baseline="0" noProof="0" dirty="0">
                <a:ln>
                  <a:noFill/>
                </a:ln>
                <a:solidFill>
                  <a:sysClr val="window" lastClr="FFFFFF"/>
                </a:solidFill>
                <a:effectLst/>
                <a:uLnTx/>
                <a:uFillTx/>
                <a:latin typeface="+mn-lt"/>
                <a:ea typeface="Open Sans" panose="020B0606030504020204" pitchFamily="34" charset="0"/>
                <a:cs typeface="Open Sans" panose="020B0606030504020204" pitchFamily="34" charset="0"/>
              </a:rPr>
              <a:t>THANK YOU!</a:t>
            </a:r>
          </a:p>
          <a:p>
            <a:pPr marL="0" marR="0" lvl="0" indent="0" algn="ctr" defTabSz="914400" rtl="0" eaLnBrk="1" fontAlgn="auto" latinLnBrk="0" hangingPunct="1">
              <a:lnSpc>
                <a:spcPct val="120000"/>
              </a:lnSpc>
              <a:spcBef>
                <a:spcPts val="0"/>
              </a:spcBef>
              <a:spcAft>
                <a:spcPts val="500"/>
              </a:spcAft>
              <a:buClrTx/>
              <a:buSzPct val="100000"/>
              <a:buFontTx/>
              <a:buNone/>
              <a:tabLst/>
              <a:defRPr/>
            </a:pPr>
            <a:endParaRPr kumimoji="0" lang="en-US" sz="4800" b="1" i="0" u="none" strike="noStrike" kern="1200" cap="none" spc="0" normalizeH="0" baseline="0" noProof="0" dirty="0">
              <a:ln>
                <a:noFill/>
              </a:ln>
              <a:solidFill>
                <a:sysClr val="window" lastClr="FFFFFF"/>
              </a:solidFill>
              <a:effectLst/>
              <a:uLnTx/>
              <a:uFillTx/>
              <a:latin typeface="+mn-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46633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9C1DD-06B4-C03B-7564-D0D0C8F7251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42CD835-3162-A28B-4BB5-0BAF2AAB975F}"/>
              </a:ext>
            </a:extLst>
          </p:cNvPr>
          <p:cNvSpPr txBox="1"/>
          <p:nvPr/>
        </p:nvSpPr>
        <p:spPr>
          <a:xfrm>
            <a:off x="623943" y="2627172"/>
            <a:ext cx="8592670" cy="2677656"/>
          </a:xfrm>
          <a:prstGeom prst="rect">
            <a:avLst/>
          </a:prstGeom>
          <a:noFill/>
        </p:spPr>
        <p:txBody>
          <a:bodyPr wrap="square">
            <a:spAutoFit/>
          </a:bodyPr>
          <a:lstStyle/>
          <a:p>
            <a:pPr marL="0" marR="0"/>
            <a:r>
              <a:rPr lang="en-US" sz="1200" dirty="0">
                <a:effectLst/>
                <a:latin typeface="Calibri" panose="020F0502020204030204" pitchFamily="34" charset="0"/>
                <a:ea typeface="Calibri" panose="020F0502020204030204" pitchFamily="34" charset="0"/>
                <a:cs typeface="Calibri" panose="020F0502020204030204" pitchFamily="34" charset="0"/>
              </a:rPr>
              <a:t>This presentation contains general information only and Deloitte is not, by means of this presentation, rendering accounting, business, financial, investment, legal, tax, or other professional advice or services. This presentation is not a substitute for such professional advice or services, nor should it be used as a basis for any decision or action that may affect your business. Before making any decision or taking any action that may affect your business, you should consult a qualified professional advisor.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r>
              <a:rPr lang="en-US" sz="1200" dirty="0">
                <a:effectLst/>
                <a:latin typeface="Calibri" panose="020F0502020204030204" pitchFamily="34" charset="0"/>
                <a:ea typeface="Calibri" panose="020F0502020204030204" pitchFamily="34" charset="0"/>
                <a:cs typeface="Calibri" panose="020F0502020204030204" pitchFamily="34" charset="0"/>
              </a:rPr>
              <a:t>Deloitte shall not be responsible for any loss sustained by any person who relies on this presentation. </a:t>
            </a:r>
          </a:p>
          <a:p>
            <a:pPr marL="0" marR="0"/>
            <a:endParaRPr lang="en-US" sz="1200" dirty="0">
              <a:latin typeface="Calibri" panose="020F0502020204030204" pitchFamily="34" charset="0"/>
              <a:ea typeface="Calibri" panose="020F0502020204030204" pitchFamily="34" charset="0"/>
              <a:cs typeface="Calibri" panose="020F0502020204030204" pitchFamily="34" charset="0"/>
            </a:endParaRPr>
          </a:p>
          <a:p>
            <a:pPr marL="0" marR="0"/>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a:endParaRPr lang="en-US" sz="1200" dirty="0">
              <a:latin typeface="Calibri" panose="020F0502020204030204" pitchFamily="34" charset="0"/>
              <a:ea typeface="Calibri" panose="020F0502020204030204" pitchFamily="34" charset="0"/>
              <a:cs typeface="Calibri" panose="020F0502020204030204" pitchFamily="34" charset="0"/>
            </a:endParaRPr>
          </a:p>
          <a:p>
            <a:pPr marL="0" marR="0"/>
            <a:endParaRPr lang="en-US" sz="1200" dirty="0">
              <a:latin typeface="Calibri" panose="020F0502020204030204" pitchFamily="34" charset="0"/>
              <a:ea typeface="Calibri" panose="020F0502020204030204" pitchFamily="34" charset="0"/>
              <a:cs typeface="Calibri" panose="020F0502020204030204" pitchFamily="34" charset="0"/>
            </a:endParaRPr>
          </a:p>
          <a:p>
            <a:r>
              <a:rPr lang="en-US" sz="1200" dirty="0">
                <a:latin typeface="Calibri" panose="020F0502020204030204" pitchFamily="34" charset="0"/>
                <a:ea typeface="Calibri" panose="020F0502020204030204" pitchFamily="34" charset="0"/>
                <a:cs typeface="Calibri" panose="020F0502020204030204" pitchFamily="34" charset="0"/>
              </a:rPr>
              <a:t>As used in this document, “Deloitte” means Deloitte &amp; Touche LLP, a subsidiary of Deloitte LLP. Please see www.deloitte.com/us/about for a detailed description of our legal structure. services may not be available to attest clients under the rules and regulations of public accounting.</a:t>
            </a:r>
          </a:p>
          <a:p>
            <a:pPr marL="0" marR="0"/>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0352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6EDA136-DF96-E445-D7DB-E16D354578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314"/>
          <a:stretch/>
        </p:blipFill>
        <p:spPr bwMode="auto">
          <a:xfrm>
            <a:off x="977153" y="2012394"/>
            <a:ext cx="1263719" cy="17733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A6CC17D-83A4-7F06-AA7E-52CDAB58A114}"/>
              </a:ext>
            </a:extLst>
          </p:cNvPr>
          <p:cNvSpPr txBox="1"/>
          <p:nvPr/>
        </p:nvSpPr>
        <p:spPr>
          <a:xfrm>
            <a:off x="2485174" y="1985068"/>
            <a:ext cx="7906858" cy="169277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Calibri" panose="020F0502020204030204" pitchFamily="34" charset="0"/>
                <a:ea typeface="Open Sans" panose="020B0606030504020204" pitchFamily="34" charset="0"/>
                <a:cs typeface="Calibri" panose="020F0502020204030204" pitchFamily="34" charset="0"/>
              </a:rPr>
              <a:t>Nichole Orogun-Thomas, CRA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Calibri" panose="020F0502020204030204" pitchFamily="34" charset="0"/>
                <a:ea typeface="Open Sans" panose="020B0606030504020204" pitchFamily="34" charset="0"/>
                <a:cs typeface="Calibri" panose="020F0502020204030204" pitchFamily="34" charset="0"/>
              </a:rPr>
              <a:t>Advisory Senior Consultant | Government and Public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Calibri" panose="020F0502020204030204" pitchFamily="34" charset="0"/>
                <a:ea typeface="Open Sans" panose="020B0606030504020204" pitchFamily="34" charset="0"/>
                <a:cs typeface="Calibri" panose="020F0502020204030204" pitchFamily="34" charset="0"/>
              </a:rPr>
              <a:t>Deloitte &amp; Touche LLP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Nichole is a senior consultant in Deloitte Risk &amp; Financial Advisory. Nichole provides professional services in areas related to Higher </a:t>
            </a:r>
            <a:r>
              <a:rPr lang="en-US" sz="1200" dirty="0">
                <a:latin typeface="Calibri" panose="020F0502020204030204" pitchFamily="34" charset="0"/>
                <a:cs typeface="Calibri" panose="020F0502020204030204" pitchFamily="34" charset="0"/>
              </a:rPr>
              <a:t>E</a:t>
            </a:r>
            <a:r>
              <a:rPr kumimoji="0" lang="en-US" sz="12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ducation</a:t>
            </a:r>
            <a:r>
              <a:rPr kumimoji="0" lang="en-US" sz="12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With over two decades of experience in grants management and sponsor funding, Nichole understands the organizational systems and processes related to post award management. Her experience includes ERP implementations, delivery of compliance and functional training, as well as financial management from initial award to closeout. </a:t>
            </a:r>
          </a:p>
        </p:txBody>
      </p:sp>
      <p:pic>
        <p:nvPicPr>
          <p:cNvPr id="6" name="Picture 5">
            <a:extLst>
              <a:ext uri="{FF2B5EF4-FFF2-40B4-BE49-F238E27FC236}">
                <a16:creationId xmlns:a16="http://schemas.microsoft.com/office/drawing/2014/main" id="{CFE8613C-A68E-6879-966C-427B5C76B7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747" r="19992"/>
          <a:stretch/>
        </p:blipFill>
        <p:spPr bwMode="auto">
          <a:xfrm>
            <a:off x="977152" y="4204930"/>
            <a:ext cx="1263719" cy="177335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BC39CEF-7B9B-B71D-CBE5-8B7511CB6B0C}"/>
              </a:ext>
            </a:extLst>
          </p:cNvPr>
          <p:cNvSpPr txBox="1"/>
          <p:nvPr/>
        </p:nvSpPr>
        <p:spPr>
          <a:xfrm>
            <a:off x="2485174" y="4159215"/>
            <a:ext cx="7906858" cy="206210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Calibri" panose="020F0502020204030204" pitchFamily="34" charset="0"/>
                <a:ea typeface="Open Sans" panose="020B0606030504020204" pitchFamily="34" charset="0"/>
                <a:cs typeface="Calibri" panose="020F0502020204030204" pitchFamily="34" charset="0"/>
              </a:rPr>
              <a:t>Dillon Clark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Calibri" panose="020F0502020204030204" pitchFamily="34" charset="0"/>
                <a:ea typeface="Open Sans" panose="020B0606030504020204" pitchFamily="34" charset="0"/>
                <a:cs typeface="Calibri" panose="020F0502020204030204" pitchFamily="34" charset="0"/>
              </a:rPr>
              <a:t>Advisory Senior Manager| Government and Public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Calibri" panose="020F0502020204030204" pitchFamily="34" charset="0"/>
                <a:ea typeface="Open Sans" panose="020B0606030504020204" pitchFamily="34" charset="0"/>
                <a:cs typeface="Calibri" panose="020F0502020204030204" pitchFamily="34" charset="0"/>
              </a:rPr>
              <a:t>Deloitte &amp; Touche LLP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Dillon is an advisory manager and Certified Fraud Examiner (CFE) in Accounting and Internal Controls with </a:t>
            </a:r>
            <a:r>
              <a:rPr kumimoji="0" lang="en-US" sz="12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nearly 15 years </a:t>
            </a:r>
            <a:r>
              <a:rPr kumimoji="0" lang="en-US" sz="12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of operational redesign, process development and implementation, fund accounting, and organizational transformation experience. He has experience managing complex financial and organizational transformation engagements and serves as a leader in areas of government accounting, research accounting and compliance, research, and clinical trial internal control assessments, and serves as a Subject Matter Advisor for research and grants accounting, finance, and compliance for institutions of Higher Education, Research Institutions, and Healthcare Institutions. </a:t>
            </a:r>
          </a:p>
        </p:txBody>
      </p:sp>
      <p:sp>
        <p:nvSpPr>
          <p:cNvPr id="2" name="Title 23">
            <a:extLst>
              <a:ext uri="{FF2B5EF4-FFF2-40B4-BE49-F238E27FC236}">
                <a16:creationId xmlns:a16="http://schemas.microsoft.com/office/drawing/2014/main" id="{CA0AD6E3-1B02-8560-3D59-D635FBA7EE9B}"/>
              </a:ext>
            </a:extLst>
          </p:cNvPr>
          <p:cNvSpPr txBox="1">
            <a:spLocks/>
          </p:cNvSpPr>
          <p:nvPr/>
        </p:nvSpPr>
        <p:spPr>
          <a:xfrm>
            <a:off x="452226" y="1143293"/>
            <a:ext cx="11188700" cy="4499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solidFill>
                  <a:schemeClr val="accent1"/>
                </a:solidFill>
              </a:rPr>
              <a:t>Facilitators</a:t>
            </a:r>
          </a:p>
        </p:txBody>
      </p:sp>
    </p:spTree>
    <p:extLst>
      <p:ext uri="{BB962C8B-B14F-4D97-AF65-F5344CB8AC3E}">
        <p14:creationId xmlns:p14="http://schemas.microsoft.com/office/powerpoint/2010/main" val="683931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670E75F-7CE2-7889-8C13-B8ECDEFD6D6D}"/>
              </a:ext>
            </a:extLst>
          </p:cNvPr>
          <p:cNvGrpSpPr/>
          <p:nvPr/>
        </p:nvGrpSpPr>
        <p:grpSpPr>
          <a:xfrm>
            <a:off x="914400" y="2121277"/>
            <a:ext cx="2917357" cy="830997"/>
            <a:chOff x="914400" y="1649627"/>
            <a:chExt cx="2917357" cy="830997"/>
          </a:xfrm>
        </p:grpSpPr>
        <p:sp>
          <p:nvSpPr>
            <p:cNvPr id="3" name="TextBox 2">
              <a:extLst>
                <a:ext uri="{FF2B5EF4-FFF2-40B4-BE49-F238E27FC236}">
                  <a16:creationId xmlns:a16="http://schemas.microsoft.com/office/drawing/2014/main" id="{376F0B8E-3EE1-5AAD-5B90-8A5F14044212}"/>
                </a:ext>
              </a:extLst>
            </p:cNvPr>
            <p:cNvSpPr txBox="1"/>
            <p:nvPr/>
          </p:nvSpPr>
          <p:spPr>
            <a:xfrm>
              <a:off x="914400" y="1649627"/>
              <a:ext cx="497252" cy="830997"/>
            </a:xfrm>
            <a:prstGeom prst="rect">
              <a:avLst/>
            </a:prstGeom>
            <a:noFill/>
          </p:spPr>
          <p:txBody>
            <a:bodyPr wrap="none" rtlCol="0">
              <a:spAutoFit/>
            </a:bodyPr>
            <a:lstStyle/>
            <a:p>
              <a:r>
                <a:rPr lang="en-US" sz="4800">
                  <a:latin typeface="Calibri" panose="020F0502020204030204" pitchFamily="34" charset="0"/>
                  <a:ea typeface="Open Sans Light" panose="020B0306030504020204" pitchFamily="34" charset="0"/>
                  <a:cs typeface="Calibri" panose="020F0502020204030204" pitchFamily="34" charset="0"/>
                </a:rPr>
                <a:t>1</a:t>
              </a:r>
            </a:p>
          </p:txBody>
        </p:sp>
        <p:sp>
          <p:nvSpPr>
            <p:cNvPr id="4" name="TextBox 3">
              <a:extLst>
                <a:ext uri="{FF2B5EF4-FFF2-40B4-BE49-F238E27FC236}">
                  <a16:creationId xmlns:a16="http://schemas.microsoft.com/office/drawing/2014/main" id="{0D3C4C56-E4DF-7199-8B4A-B31DF0529D85}"/>
                </a:ext>
              </a:extLst>
            </p:cNvPr>
            <p:cNvSpPr txBox="1"/>
            <p:nvPr/>
          </p:nvSpPr>
          <p:spPr>
            <a:xfrm>
              <a:off x="1805881" y="1899641"/>
              <a:ext cx="2025876" cy="369332"/>
            </a:xfrm>
            <a:prstGeom prst="rect">
              <a:avLst/>
            </a:prstGeom>
            <a:noFill/>
          </p:spPr>
          <p:txBody>
            <a:bodyPr wrap="none" rtlCol="0">
              <a:spAutoFit/>
            </a:bodyPr>
            <a:lstStyle/>
            <a:p>
              <a:r>
                <a:rPr lang="en-US">
                  <a:latin typeface="Calibri" panose="020F0502020204030204" pitchFamily="34" charset="0"/>
                  <a:ea typeface="Open Sans Light" panose="020B0306030504020204" pitchFamily="34" charset="0"/>
                  <a:cs typeface="Calibri" panose="020F0502020204030204" pitchFamily="34" charset="0"/>
                </a:rPr>
                <a:t>Learning Objectives</a:t>
              </a:r>
            </a:p>
          </p:txBody>
        </p:sp>
        <p:cxnSp>
          <p:nvCxnSpPr>
            <p:cNvPr id="5" name="Straight Connector 4">
              <a:extLst>
                <a:ext uri="{FF2B5EF4-FFF2-40B4-BE49-F238E27FC236}">
                  <a16:creationId xmlns:a16="http://schemas.microsoft.com/office/drawing/2014/main" id="{555059F5-BB16-C125-15FF-87532D371AC9}"/>
                </a:ext>
              </a:extLst>
            </p:cNvPr>
            <p:cNvCxnSpPr/>
            <p:nvPr/>
          </p:nvCxnSpPr>
          <p:spPr>
            <a:xfrm>
              <a:off x="1576091" y="1741750"/>
              <a:ext cx="0" cy="646750"/>
            </a:xfrm>
            <a:prstGeom prst="line">
              <a:avLst/>
            </a:prstGeom>
            <a:ln w="63500">
              <a:solidFill>
                <a:srgbClr val="004F59"/>
              </a:solidFill>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B9136AAB-E93D-1C09-E391-BAB6CB33ACF0}"/>
              </a:ext>
            </a:extLst>
          </p:cNvPr>
          <p:cNvGrpSpPr/>
          <p:nvPr/>
        </p:nvGrpSpPr>
        <p:grpSpPr>
          <a:xfrm>
            <a:off x="914400" y="3272233"/>
            <a:ext cx="5118279" cy="830997"/>
            <a:chOff x="914400" y="1649627"/>
            <a:chExt cx="5118279" cy="830997"/>
          </a:xfrm>
        </p:grpSpPr>
        <p:sp>
          <p:nvSpPr>
            <p:cNvPr id="7" name="TextBox 6">
              <a:extLst>
                <a:ext uri="{FF2B5EF4-FFF2-40B4-BE49-F238E27FC236}">
                  <a16:creationId xmlns:a16="http://schemas.microsoft.com/office/drawing/2014/main" id="{3D5BA8C6-61D1-0BB0-C99C-6952EEB7AA7A}"/>
                </a:ext>
              </a:extLst>
            </p:cNvPr>
            <p:cNvSpPr txBox="1"/>
            <p:nvPr/>
          </p:nvSpPr>
          <p:spPr>
            <a:xfrm>
              <a:off x="914400" y="1649627"/>
              <a:ext cx="497252" cy="830997"/>
            </a:xfrm>
            <a:prstGeom prst="rect">
              <a:avLst/>
            </a:prstGeom>
            <a:noFill/>
          </p:spPr>
          <p:txBody>
            <a:bodyPr wrap="none" rtlCol="0">
              <a:spAutoFit/>
            </a:bodyPr>
            <a:lstStyle/>
            <a:p>
              <a:r>
                <a:rPr lang="en-US" sz="4800">
                  <a:latin typeface="Calibri" panose="020F0502020204030204" pitchFamily="34" charset="0"/>
                  <a:ea typeface="Open Sans Light" panose="020B0306030504020204" pitchFamily="34" charset="0"/>
                  <a:cs typeface="Calibri" panose="020F0502020204030204" pitchFamily="34" charset="0"/>
                </a:rPr>
                <a:t>2</a:t>
              </a:r>
            </a:p>
          </p:txBody>
        </p:sp>
        <p:sp>
          <p:nvSpPr>
            <p:cNvPr id="8" name="TextBox 7">
              <a:extLst>
                <a:ext uri="{FF2B5EF4-FFF2-40B4-BE49-F238E27FC236}">
                  <a16:creationId xmlns:a16="http://schemas.microsoft.com/office/drawing/2014/main" id="{9B19F7C4-1B7A-D1A8-E03F-8178EF838B91}"/>
                </a:ext>
              </a:extLst>
            </p:cNvPr>
            <p:cNvSpPr txBox="1"/>
            <p:nvPr/>
          </p:nvSpPr>
          <p:spPr>
            <a:xfrm>
              <a:off x="1805881" y="1899641"/>
              <a:ext cx="4226798" cy="369332"/>
            </a:xfrm>
            <a:prstGeom prst="rect">
              <a:avLst/>
            </a:prstGeom>
            <a:noFill/>
          </p:spPr>
          <p:txBody>
            <a:bodyPr wrap="none" rtlCol="0">
              <a:spAutoFit/>
            </a:bodyPr>
            <a:lstStyle/>
            <a:p>
              <a:r>
                <a:rPr lang="en-US">
                  <a:latin typeface="Calibri" panose="020F0502020204030204" pitchFamily="34" charset="0"/>
                  <a:ea typeface="Open Sans Light" panose="020B0306030504020204" pitchFamily="34" charset="0"/>
                  <a:cs typeface="Calibri" panose="020F0502020204030204" pitchFamily="34" charset="0"/>
                </a:rPr>
                <a:t>Research Administration and Internal Audit</a:t>
              </a:r>
            </a:p>
          </p:txBody>
        </p:sp>
        <p:cxnSp>
          <p:nvCxnSpPr>
            <p:cNvPr id="9" name="Straight Connector 8">
              <a:extLst>
                <a:ext uri="{FF2B5EF4-FFF2-40B4-BE49-F238E27FC236}">
                  <a16:creationId xmlns:a16="http://schemas.microsoft.com/office/drawing/2014/main" id="{B5CD6EDD-3438-C5F0-F767-20A17506916B}"/>
                </a:ext>
              </a:extLst>
            </p:cNvPr>
            <p:cNvCxnSpPr/>
            <p:nvPr/>
          </p:nvCxnSpPr>
          <p:spPr>
            <a:xfrm>
              <a:off x="1576091" y="1741750"/>
              <a:ext cx="0" cy="646750"/>
            </a:xfrm>
            <a:prstGeom prst="line">
              <a:avLst/>
            </a:prstGeom>
            <a:ln w="63500">
              <a:solidFill>
                <a:srgbClr val="007680"/>
              </a:solidFill>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25F430AD-4B57-EBAF-16FB-F279F81510A5}"/>
              </a:ext>
            </a:extLst>
          </p:cNvPr>
          <p:cNvGrpSpPr/>
          <p:nvPr/>
        </p:nvGrpSpPr>
        <p:grpSpPr>
          <a:xfrm>
            <a:off x="914400" y="4371674"/>
            <a:ext cx="4859042" cy="830997"/>
            <a:chOff x="914400" y="1649627"/>
            <a:chExt cx="4859042" cy="830997"/>
          </a:xfrm>
        </p:grpSpPr>
        <p:sp>
          <p:nvSpPr>
            <p:cNvPr id="11" name="TextBox 10">
              <a:extLst>
                <a:ext uri="{FF2B5EF4-FFF2-40B4-BE49-F238E27FC236}">
                  <a16:creationId xmlns:a16="http://schemas.microsoft.com/office/drawing/2014/main" id="{FB3436D1-C154-A3C7-17DD-EE879F093D10}"/>
                </a:ext>
              </a:extLst>
            </p:cNvPr>
            <p:cNvSpPr txBox="1"/>
            <p:nvPr/>
          </p:nvSpPr>
          <p:spPr>
            <a:xfrm>
              <a:off x="914400" y="1649627"/>
              <a:ext cx="497252" cy="830997"/>
            </a:xfrm>
            <a:prstGeom prst="rect">
              <a:avLst/>
            </a:prstGeom>
            <a:noFill/>
          </p:spPr>
          <p:txBody>
            <a:bodyPr wrap="none" rtlCol="0">
              <a:spAutoFit/>
            </a:bodyPr>
            <a:lstStyle/>
            <a:p>
              <a:r>
                <a:rPr lang="en-US" sz="4800">
                  <a:latin typeface="Calibri" panose="020F0502020204030204" pitchFamily="34" charset="0"/>
                  <a:ea typeface="Open Sans Light" panose="020B0306030504020204" pitchFamily="34" charset="0"/>
                  <a:cs typeface="Calibri" panose="020F0502020204030204" pitchFamily="34" charset="0"/>
                </a:rPr>
                <a:t>3</a:t>
              </a:r>
            </a:p>
          </p:txBody>
        </p:sp>
        <p:sp>
          <p:nvSpPr>
            <p:cNvPr id="12" name="TextBox 11">
              <a:extLst>
                <a:ext uri="{FF2B5EF4-FFF2-40B4-BE49-F238E27FC236}">
                  <a16:creationId xmlns:a16="http://schemas.microsoft.com/office/drawing/2014/main" id="{69F1D6B1-19BE-F261-8685-785B457A20D3}"/>
                </a:ext>
              </a:extLst>
            </p:cNvPr>
            <p:cNvSpPr txBox="1"/>
            <p:nvPr/>
          </p:nvSpPr>
          <p:spPr>
            <a:xfrm>
              <a:off x="1805881" y="1899641"/>
              <a:ext cx="3967561" cy="369332"/>
            </a:xfrm>
            <a:prstGeom prst="rect">
              <a:avLst/>
            </a:prstGeom>
            <a:noFill/>
          </p:spPr>
          <p:txBody>
            <a:bodyPr wrap="none" rtlCol="0">
              <a:spAutoFit/>
            </a:bodyPr>
            <a:lstStyle/>
            <a:p>
              <a:r>
                <a:rPr lang="en-US">
                  <a:latin typeface="Calibri" panose="020F0502020204030204" pitchFamily="34" charset="0"/>
                  <a:ea typeface="Open Sans Light" panose="020B0306030504020204" pitchFamily="34" charset="0"/>
                  <a:cs typeface="Calibri" panose="020F0502020204030204" pitchFamily="34" charset="0"/>
                </a:rPr>
                <a:t>Collaboration and Cross-Communication</a:t>
              </a:r>
            </a:p>
          </p:txBody>
        </p:sp>
        <p:cxnSp>
          <p:nvCxnSpPr>
            <p:cNvPr id="13" name="Straight Connector 12">
              <a:extLst>
                <a:ext uri="{FF2B5EF4-FFF2-40B4-BE49-F238E27FC236}">
                  <a16:creationId xmlns:a16="http://schemas.microsoft.com/office/drawing/2014/main" id="{EB876796-30E8-E0F2-B421-EC4686AB6BEB}"/>
                </a:ext>
              </a:extLst>
            </p:cNvPr>
            <p:cNvCxnSpPr/>
            <p:nvPr/>
          </p:nvCxnSpPr>
          <p:spPr>
            <a:xfrm>
              <a:off x="1576091" y="1741750"/>
              <a:ext cx="0" cy="646750"/>
            </a:xfrm>
            <a:prstGeom prst="line">
              <a:avLst/>
            </a:prstGeom>
            <a:ln w="63500">
              <a:solidFill>
                <a:srgbClr val="0097A9"/>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D634C798-F954-3ECD-5610-DE79A347DB0F}"/>
              </a:ext>
            </a:extLst>
          </p:cNvPr>
          <p:cNvGrpSpPr/>
          <p:nvPr/>
        </p:nvGrpSpPr>
        <p:grpSpPr>
          <a:xfrm>
            <a:off x="914400" y="5522630"/>
            <a:ext cx="2717815" cy="830997"/>
            <a:chOff x="914400" y="1649627"/>
            <a:chExt cx="2717815" cy="830997"/>
          </a:xfrm>
        </p:grpSpPr>
        <p:sp>
          <p:nvSpPr>
            <p:cNvPr id="15" name="TextBox 14">
              <a:extLst>
                <a:ext uri="{FF2B5EF4-FFF2-40B4-BE49-F238E27FC236}">
                  <a16:creationId xmlns:a16="http://schemas.microsoft.com/office/drawing/2014/main" id="{B507392F-F694-65B3-8746-965E2A475F1B}"/>
                </a:ext>
              </a:extLst>
            </p:cNvPr>
            <p:cNvSpPr txBox="1"/>
            <p:nvPr/>
          </p:nvSpPr>
          <p:spPr>
            <a:xfrm>
              <a:off x="914400" y="1649627"/>
              <a:ext cx="497252" cy="830997"/>
            </a:xfrm>
            <a:prstGeom prst="rect">
              <a:avLst/>
            </a:prstGeom>
            <a:noFill/>
          </p:spPr>
          <p:txBody>
            <a:bodyPr wrap="none" rtlCol="0">
              <a:spAutoFit/>
            </a:bodyPr>
            <a:lstStyle/>
            <a:p>
              <a:r>
                <a:rPr lang="en-US" sz="4800">
                  <a:latin typeface="Calibri" panose="020F0502020204030204" pitchFamily="34" charset="0"/>
                  <a:ea typeface="Open Sans Light" panose="020B0306030504020204" pitchFamily="34" charset="0"/>
                  <a:cs typeface="Calibri" panose="020F0502020204030204" pitchFamily="34" charset="0"/>
                </a:rPr>
                <a:t>4</a:t>
              </a:r>
            </a:p>
          </p:txBody>
        </p:sp>
        <p:sp>
          <p:nvSpPr>
            <p:cNvPr id="16" name="TextBox 15">
              <a:extLst>
                <a:ext uri="{FF2B5EF4-FFF2-40B4-BE49-F238E27FC236}">
                  <a16:creationId xmlns:a16="http://schemas.microsoft.com/office/drawing/2014/main" id="{231A2D0B-58CA-C08B-48B5-AC979EAFC442}"/>
                </a:ext>
              </a:extLst>
            </p:cNvPr>
            <p:cNvSpPr txBox="1"/>
            <p:nvPr/>
          </p:nvSpPr>
          <p:spPr>
            <a:xfrm>
              <a:off x="1805881" y="1899641"/>
              <a:ext cx="1826334" cy="369332"/>
            </a:xfrm>
            <a:prstGeom prst="rect">
              <a:avLst/>
            </a:prstGeom>
            <a:noFill/>
          </p:spPr>
          <p:txBody>
            <a:bodyPr wrap="none" rtlCol="0">
              <a:spAutoFit/>
            </a:bodyPr>
            <a:lstStyle/>
            <a:p>
              <a:r>
                <a:rPr lang="en-US">
                  <a:latin typeface="Calibri" panose="020F0502020204030204" pitchFamily="34" charset="0"/>
                  <a:ea typeface="Open Sans Light" panose="020B0306030504020204" pitchFamily="34" charset="0"/>
                  <a:cs typeface="Calibri" panose="020F0502020204030204" pitchFamily="34" charset="0"/>
                </a:rPr>
                <a:t>Practice Exercises</a:t>
              </a:r>
            </a:p>
          </p:txBody>
        </p:sp>
        <p:cxnSp>
          <p:nvCxnSpPr>
            <p:cNvPr id="17" name="Straight Connector 16">
              <a:extLst>
                <a:ext uri="{FF2B5EF4-FFF2-40B4-BE49-F238E27FC236}">
                  <a16:creationId xmlns:a16="http://schemas.microsoft.com/office/drawing/2014/main" id="{256299E7-2716-5FD7-B79B-0A820E5399A3}"/>
                </a:ext>
              </a:extLst>
            </p:cNvPr>
            <p:cNvCxnSpPr/>
            <p:nvPr/>
          </p:nvCxnSpPr>
          <p:spPr>
            <a:xfrm>
              <a:off x="1576091" y="1741750"/>
              <a:ext cx="0" cy="646750"/>
            </a:xfrm>
            <a:prstGeom prst="line">
              <a:avLst/>
            </a:prstGeom>
            <a:ln w="63500">
              <a:solidFill>
                <a:srgbClr val="00ABAB"/>
              </a:solidFill>
            </a:ln>
          </p:spPr>
          <p:style>
            <a:lnRef idx="1">
              <a:schemeClr val="accent1"/>
            </a:lnRef>
            <a:fillRef idx="0">
              <a:schemeClr val="accent1"/>
            </a:fillRef>
            <a:effectRef idx="0">
              <a:schemeClr val="accent1"/>
            </a:effectRef>
            <a:fontRef idx="minor">
              <a:schemeClr val="tx1"/>
            </a:fontRef>
          </p:style>
        </p:cxnSp>
      </p:grpSp>
      <p:sp>
        <p:nvSpPr>
          <p:cNvPr id="18" name="Title 23">
            <a:extLst>
              <a:ext uri="{FF2B5EF4-FFF2-40B4-BE49-F238E27FC236}">
                <a16:creationId xmlns:a16="http://schemas.microsoft.com/office/drawing/2014/main" id="{D16FC8F2-3146-9DAE-081B-BF5EAC588AE5}"/>
              </a:ext>
            </a:extLst>
          </p:cNvPr>
          <p:cNvSpPr txBox="1">
            <a:spLocks/>
          </p:cNvSpPr>
          <p:nvPr/>
        </p:nvSpPr>
        <p:spPr>
          <a:xfrm>
            <a:off x="501650" y="1166994"/>
            <a:ext cx="11188700" cy="4499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solidFill>
                  <a:schemeClr val="accent1"/>
                </a:solidFill>
              </a:rPr>
              <a:t>Agenda</a:t>
            </a:r>
          </a:p>
        </p:txBody>
      </p:sp>
    </p:spTree>
    <p:extLst>
      <p:ext uri="{BB962C8B-B14F-4D97-AF65-F5344CB8AC3E}">
        <p14:creationId xmlns:p14="http://schemas.microsoft.com/office/powerpoint/2010/main" val="214070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81F349-85C1-4639-B510-8D7BAADAE9CE}"/>
              </a:ext>
            </a:extLst>
          </p:cNvPr>
          <p:cNvSpPr/>
          <p:nvPr/>
        </p:nvSpPr>
        <p:spPr>
          <a:xfrm>
            <a:off x="0" y="2626659"/>
            <a:ext cx="6096000" cy="23935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24A03BFD-2489-052C-2723-5A8489B80578}"/>
              </a:ext>
            </a:extLst>
          </p:cNvPr>
          <p:cNvSpPr txBox="1">
            <a:spLocks/>
          </p:cNvSpPr>
          <p:nvPr/>
        </p:nvSpPr>
        <p:spPr>
          <a:xfrm>
            <a:off x="402279" y="3340830"/>
            <a:ext cx="5153526" cy="158283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t>Learning Objectives</a:t>
            </a:r>
          </a:p>
        </p:txBody>
      </p:sp>
      <p:sp>
        <p:nvSpPr>
          <p:cNvPr id="4" name="TextBox 3">
            <a:extLst>
              <a:ext uri="{FF2B5EF4-FFF2-40B4-BE49-F238E27FC236}">
                <a16:creationId xmlns:a16="http://schemas.microsoft.com/office/drawing/2014/main" id="{65B1A5FF-637C-06A9-78CF-69BDF13AA184}"/>
              </a:ext>
            </a:extLst>
          </p:cNvPr>
          <p:cNvSpPr txBox="1"/>
          <p:nvPr/>
        </p:nvSpPr>
        <p:spPr>
          <a:xfrm>
            <a:off x="6636197" y="2019922"/>
            <a:ext cx="4372921" cy="3231654"/>
          </a:xfrm>
          <a:prstGeom prst="rect">
            <a:avLst/>
          </a:prstGeom>
          <a:noFill/>
        </p:spPr>
        <p:txBody>
          <a:bodyPr wrap="square" lIns="0" tIns="0" rIns="0" bIns="0" rtlCol="0">
            <a:spAutoFit/>
          </a:bodyPr>
          <a:lstStyle/>
          <a:p>
            <a:pPr marL="203200" indent="-203200">
              <a:spcBef>
                <a:spcPts val="600"/>
              </a:spcBef>
              <a:spcAft>
                <a:spcPts val="1200"/>
              </a:spcAft>
              <a:buSzPct val="100000"/>
              <a:buFont typeface="Arial"/>
              <a:buChar char="•"/>
            </a:pPr>
            <a:r>
              <a:rPr lang="en-US" b="1">
                <a:solidFill>
                  <a:schemeClr val="bg1"/>
                </a:solidFill>
                <a:ea typeface="Open Sans" panose="020B0606030504020204" pitchFamily="34" charset="0"/>
                <a:cs typeface="Open Sans" panose="020B0606030504020204" pitchFamily="34" charset="0"/>
              </a:rPr>
              <a:t>Learn:</a:t>
            </a:r>
            <a:r>
              <a:rPr lang="en-US">
                <a:solidFill>
                  <a:schemeClr val="bg1"/>
                </a:solidFill>
                <a:ea typeface="Open Sans" panose="020B0606030504020204" pitchFamily="34" charset="0"/>
                <a:cs typeface="Open Sans" panose="020B0606030504020204" pitchFamily="34" charset="0"/>
              </a:rPr>
              <a:t> Explore the dynamics between research administration and internal audit, identifying common sources of conflict and collaboration. </a:t>
            </a:r>
          </a:p>
          <a:p>
            <a:pPr marL="203200" indent="-203200">
              <a:spcBef>
                <a:spcPts val="600"/>
              </a:spcBef>
              <a:spcAft>
                <a:spcPts val="1200"/>
              </a:spcAft>
              <a:buSzPct val="100000"/>
              <a:buFont typeface="Arial"/>
              <a:buChar char="•"/>
            </a:pPr>
            <a:r>
              <a:rPr lang="en-US" b="1">
                <a:solidFill>
                  <a:schemeClr val="bg1"/>
                </a:solidFill>
                <a:ea typeface="Open Sans" panose="020B0606030504020204" pitchFamily="34" charset="0"/>
                <a:cs typeface="Open Sans" panose="020B0606030504020204" pitchFamily="34" charset="0"/>
              </a:rPr>
              <a:t>Apply:</a:t>
            </a:r>
            <a:r>
              <a:rPr lang="en-US">
                <a:solidFill>
                  <a:schemeClr val="bg1"/>
                </a:solidFill>
                <a:ea typeface="Open Sans" panose="020B0606030504020204" pitchFamily="34" charset="0"/>
                <a:cs typeface="Open Sans" panose="020B0606030504020204" pitchFamily="34" charset="0"/>
              </a:rPr>
              <a:t> Utilize leading practices and tools to enhance communication and cooperation between these two critical functions. </a:t>
            </a:r>
          </a:p>
          <a:p>
            <a:pPr marL="203200" indent="-203200">
              <a:spcBef>
                <a:spcPts val="600"/>
              </a:spcBef>
              <a:spcAft>
                <a:spcPts val="1200"/>
              </a:spcAft>
              <a:buSzPct val="100000"/>
              <a:buFont typeface="Arial"/>
              <a:buChar char="•"/>
            </a:pPr>
            <a:r>
              <a:rPr lang="en-US" b="1">
                <a:solidFill>
                  <a:schemeClr val="bg1"/>
                </a:solidFill>
                <a:ea typeface="Open Sans" panose="020B0606030504020204" pitchFamily="34" charset="0"/>
                <a:cs typeface="Open Sans" panose="020B0606030504020204" pitchFamily="34" charset="0"/>
              </a:rPr>
              <a:t>Collaborate:</a:t>
            </a:r>
            <a:r>
              <a:rPr lang="en-US">
                <a:solidFill>
                  <a:schemeClr val="bg1"/>
                </a:solidFill>
                <a:ea typeface="Open Sans" panose="020B0606030504020204" pitchFamily="34" charset="0"/>
                <a:cs typeface="Open Sans" panose="020B0606030504020204" pitchFamily="34" charset="0"/>
              </a:rPr>
              <a:t> Participate in role-playing exercises to practice conflict resolution and collaborative problem-solving techniques. </a:t>
            </a:r>
          </a:p>
        </p:txBody>
      </p:sp>
    </p:spTree>
    <p:extLst>
      <p:ext uri="{BB962C8B-B14F-4D97-AF65-F5344CB8AC3E}">
        <p14:creationId xmlns:p14="http://schemas.microsoft.com/office/powerpoint/2010/main" val="2862567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81F349-85C1-4639-B510-8D7BAADAE9CE}"/>
              </a:ext>
            </a:extLst>
          </p:cNvPr>
          <p:cNvSpPr/>
          <p:nvPr/>
        </p:nvSpPr>
        <p:spPr>
          <a:xfrm>
            <a:off x="0" y="2626659"/>
            <a:ext cx="6096000" cy="23935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24A03BFD-2489-052C-2723-5A8489B80578}"/>
              </a:ext>
            </a:extLst>
          </p:cNvPr>
          <p:cNvSpPr txBox="1">
            <a:spLocks/>
          </p:cNvSpPr>
          <p:nvPr/>
        </p:nvSpPr>
        <p:spPr>
          <a:xfrm>
            <a:off x="231950" y="3167955"/>
            <a:ext cx="5783368" cy="158283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t>Research Administration and Internal Audit</a:t>
            </a:r>
          </a:p>
        </p:txBody>
      </p:sp>
    </p:spTree>
    <p:extLst>
      <p:ext uri="{BB962C8B-B14F-4D97-AF65-F5344CB8AC3E}">
        <p14:creationId xmlns:p14="http://schemas.microsoft.com/office/powerpoint/2010/main" val="1055307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8644F7E-F0FA-9A72-6978-1B634B4FA011}"/>
              </a:ext>
            </a:extLst>
          </p:cNvPr>
          <p:cNvSpPr/>
          <p:nvPr/>
        </p:nvSpPr>
        <p:spPr>
          <a:xfrm>
            <a:off x="10493298" y="5876693"/>
            <a:ext cx="1503416" cy="8697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74B7D8-034A-0F92-1935-868C2E409650}"/>
              </a:ext>
            </a:extLst>
          </p:cNvPr>
          <p:cNvSpPr txBox="1">
            <a:spLocks/>
          </p:cNvSpPr>
          <p:nvPr/>
        </p:nvSpPr>
        <p:spPr>
          <a:xfrm>
            <a:off x="393700" y="1097445"/>
            <a:ext cx="11188700" cy="4499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solidFill>
                  <a:schemeClr val="accent1"/>
                </a:solidFill>
              </a:rPr>
              <a:t>Internal Audit (IA)</a:t>
            </a:r>
          </a:p>
        </p:txBody>
      </p:sp>
      <p:sp>
        <p:nvSpPr>
          <p:cNvPr id="3" name="Content Placeholder 3">
            <a:extLst>
              <a:ext uri="{FF2B5EF4-FFF2-40B4-BE49-F238E27FC236}">
                <a16:creationId xmlns:a16="http://schemas.microsoft.com/office/drawing/2014/main" id="{E2A9CC0A-AC37-ABFA-5D0E-8E649EA59428}"/>
              </a:ext>
            </a:extLst>
          </p:cNvPr>
          <p:cNvSpPr txBox="1">
            <a:spLocks/>
          </p:cNvSpPr>
          <p:nvPr/>
        </p:nvSpPr>
        <p:spPr>
          <a:xfrm>
            <a:off x="402281" y="1595785"/>
            <a:ext cx="10871462" cy="694032"/>
          </a:xfrm>
          <a:prstGeom prst="rect">
            <a:avLst/>
          </a:prstGeom>
        </p:spPr>
        <p:txBody>
          <a:bodyPr vert="horz" lIns="62345" tIns="31173" rIns="62345" bIns="31173" rtlCol="0" anchor="t">
            <a:noAutofit/>
          </a:bodyPr>
          <a:lstStyle>
            <a:lvl1pPr marL="0" indent="0" algn="l" defTabSz="1554374" rtl="0" eaLnBrk="1" latinLnBrk="0" hangingPunct="1">
              <a:lnSpc>
                <a:spcPct val="120000"/>
              </a:lnSpc>
              <a:spcBef>
                <a:spcPts val="0"/>
              </a:spcBef>
              <a:spcAft>
                <a:spcPts val="1467"/>
              </a:spcAft>
              <a:buSzPct val="100000"/>
              <a:buFont typeface="Arial" panose="020B0604020202020204" pitchFamily="34" charset="0"/>
              <a:buNone/>
              <a:defRPr sz="2053"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1554374" rtl="0" eaLnBrk="1" latinLnBrk="0" hangingPunct="1">
              <a:lnSpc>
                <a:spcPct val="120000"/>
              </a:lnSpc>
              <a:spcBef>
                <a:spcPts val="0"/>
              </a:spcBef>
              <a:spcAft>
                <a:spcPts val="1467"/>
              </a:spcAft>
              <a:buClrTx/>
              <a:buSzPct val="100000"/>
              <a:buFont typeface="Arial"/>
              <a:buNone/>
              <a:defRPr lang="en-US" sz="1613"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299859" indent="-299859" algn="l" defTabSz="1554374" rtl="0" eaLnBrk="1" latinLnBrk="0" hangingPunct="1">
              <a:lnSpc>
                <a:spcPct val="120000"/>
              </a:lnSpc>
              <a:spcBef>
                <a:spcPts val="0"/>
              </a:spcBef>
              <a:spcAft>
                <a:spcPts val="1467"/>
              </a:spcAft>
              <a:buClrTx/>
              <a:buSzPct val="100000"/>
              <a:buFont typeface="Arial" panose="020B0604020202020204" pitchFamily="34" charset="0"/>
              <a:buChar char="•"/>
              <a:defRPr lang="en-US" sz="1613"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605839" indent="-299859" algn="l" defTabSz="1554374" rtl="0" eaLnBrk="1" latinLnBrk="0" hangingPunct="1">
              <a:lnSpc>
                <a:spcPct val="120000"/>
              </a:lnSpc>
              <a:spcBef>
                <a:spcPts val="0"/>
              </a:spcBef>
              <a:spcAft>
                <a:spcPts val="1467"/>
              </a:spcAft>
              <a:buClrTx/>
              <a:buSzPct val="100000"/>
              <a:buFont typeface="Verdana" panose="020B0604030504040204" pitchFamily="34" charset="0"/>
              <a:buChar char="−"/>
              <a:defRPr lang="en-US" sz="1613" b="0" i="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905697" indent="-299859" algn="l" defTabSz="1357378" rtl="0" eaLnBrk="1" latinLnBrk="0" hangingPunct="1">
              <a:lnSpc>
                <a:spcPct val="120000"/>
              </a:lnSpc>
              <a:spcBef>
                <a:spcPts val="0"/>
              </a:spcBef>
              <a:spcAft>
                <a:spcPts val="1467"/>
              </a:spcAft>
              <a:buClrTx/>
              <a:buSzPct val="100000"/>
              <a:buFont typeface="Verdana" panose="020B0604030504040204" pitchFamily="34" charset="0"/>
              <a:buChar char="−"/>
              <a:tabLst/>
              <a:defRPr lang="en-US" sz="1613" b="0" i="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905697" indent="-299859" algn="l" defTabSz="1554374" rtl="0" eaLnBrk="1" latinLnBrk="0" hangingPunct="1">
              <a:spcBef>
                <a:spcPts val="0"/>
              </a:spcBef>
              <a:spcAft>
                <a:spcPts val="1700"/>
              </a:spcAft>
              <a:buFont typeface="Verdana" panose="020B0604030504040204" pitchFamily="34" charset="0"/>
              <a:buChar char="−"/>
              <a:defRPr sz="2040" kern="1200" baseline="0">
                <a:solidFill>
                  <a:schemeClr val="tx1"/>
                </a:solidFill>
                <a:latin typeface="+mn-lt"/>
                <a:ea typeface="+mn-ea"/>
                <a:cs typeface="+mn-cs"/>
              </a:defRPr>
            </a:lvl6pPr>
            <a:lvl7pPr marL="905697" indent="-299859" algn="l" defTabSz="1554374" rtl="0" eaLnBrk="1" latinLnBrk="0" hangingPunct="1">
              <a:spcBef>
                <a:spcPts val="0"/>
              </a:spcBef>
              <a:spcAft>
                <a:spcPts val="1700"/>
              </a:spcAft>
              <a:buFont typeface="Verdana" panose="020B0604030504040204" pitchFamily="34" charset="0"/>
              <a:buChar char="−"/>
              <a:defRPr sz="2040" kern="1200">
                <a:solidFill>
                  <a:schemeClr val="tx1"/>
                </a:solidFill>
                <a:latin typeface="+mn-lt"/>
                <a:ea typeface="+mn-ea"/>
                <a:cs typeface="+mn-cs"/>
              </a:defRPr>
            </a:lvl7pPr>
            <a:lvl8pPr marL="905697" indent="-299859" algn="l" defTabSz="1554374" rtl="0" eaLnBrk="1" latinLnBrk="0" hangingPunct="1">
              <a:spcBef>
                <a:spcPts val="0"/>
              </a:spcBef>
              <a:spcAft>
                <a:spcPts val="1700"/>
              </a:spcAft>
              <a:buFont typeface="Verdana" panose="020B0604030504040204" pitchFamily="34" charset="0"/>
              <a:buChar char="−"/>
              <a:defRPr sz="2040" kern="1200" baseline="0">
                <a:solidFill>
                  <a:schemeClr val="tx1"/>
                </a:solidFill>
                <a:latin typeface="+mn-lt"/>
                <a:ea typeface="+mn-ea"/>
                <a:cs typeface="+mn-cs"/>
              </a:defRPr>
            </a:lvl8pPr>
            <a:lvl9pPr marL="905697" indent="-299859" algn="l" defTabSz="1554374" rtl="0" eaLnBrk="1" latinLnBrk="0" hangingPunct="1">
              <a:spcBef>
                <a:spcPts val="0"/>
              </a:spcBef>
              <a:spcAft>
                <a:spcPts val="1700"/>
              </a:spcAft>
              <a:buFont typeface="Verdana" panose="020B0604030504040204" pitchFamily="34" charset="0"/>
              <a:buChar char="−"/>
              <a:defRPr sz="2040" kern="1200" baseline="0">
                <a:solidFill>
                  <a:schemeClr val="tx1"/>
                </a:solidFill>
                <a:latin typeface="+mn-lt"/>
                <a:ea typeface="+mn-ea"/>
                <a:cs typeface="+mn-cs"/>
              </a:defRPr>
            </a:lvl9pPr>
          </a:lstStyle>
          <a:p>
            <a:r>
              <a:rPr lang="en-US" sz="1200">
                <a:latin typeface="+mn-lt"/>
                <a:ea typeface="Open Sans"/>
                <a:cs typeface="Open Sans"/>
              </a:rPr>
              <a:t>Colleges and universities require a high-performing Internal Audit function that addresses the needs of the IA plan and mitigates risk, captures cost savings, drives value, and anticipates changes and what might be around the corner. It is critical to proactively monitor, manage, and mitigate the emerging and ever-changing risks in the industry.</a:t>
            </a:r>
          </a:p>
        </p:txBody>
      </p:sp>
      <p:sp>
        <p:nvSpPr>
          <p:cNvPr id="4" name="Oval 3">
            <a:extLst>
              <a:ext uri="{FF2B5EF4-FFF2-40B4-BE49-F238E27FC236}">
                <a16:creationId xmlns:a16="http://schemas.microsoft.com/office/drawing/2014/main" id="{273230FB-4A71-E516-9FEA-432AC4DC9932}"/>
              </a:ext>
            </a:extLst>
          </p:cNvPr>
          <p:cNvSpPr/>
          <p:nvPr/>
        </p:nvSpPr>
        <p:spPr bwMode="gray">
          <a:xfrm>
            <a:off x="1481108" y="2416511"/>
            <a:ext cx="902369" cy="902369"/>
          </a:xfrm>
          <a:prstGeom prst="ellipse">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
        <p:nvSpPr>
          <p:cNvPr id="5" name="TextBox 4">
            <a:extLst>
              <a:ext uri="{FF2B5EF4-FFF2-40B4-BE49-F238E27FC236}">
                <a16:creationId xmlns:a16="http://schemas.microsoft.com/office/drawing/2014/main" id="{95AE16DC-164E-126E-591B-D27182551DCA}"/>
              </a:ext>
            </a:extLst>
          </p:cNvPr>
          <p:cNvSpPr txBox="1"/>
          <p:nvPr/>
        </p:nvSpPr>
        <p:spPr>
          <a:xfrm>
            <a:off x="198968" y="3469137"/>
            <a:ext cx="3471888" cy="276999"/>
          </a:xfrm>
          <a:prstGeom prst="rect">
            <a:avLst/>
          </a:prstGeom>
          <a:noFill/>
        </p:spPr>
        <p:txBody>
          <a:bodyPr wrap="square" lIns="0" tIns="0" rIns="0" bIns="0" rtlCol="0">
            <a:spAutoFit/>
          </a:bodyPr>
          <a:lstStyle/>
          <a:p>
            <a:pPr algn="ctr">
              <a:spcBef>
                <a:spcPts val="600"/>
              </a:spcBef>
              <a:buSzPct val="100000"/>
            </a:pPr>
            <a:r>
              <a:rPr lang="en-US" b="1">
                <a:solidFill>
                  <a:srgbClr val="313131"/>
                </a:solidFill>
                <a:ea typeface="Open Sans" panose="020B0606030504020204" pitchFamily="34" charset="0"/>
                <a:cs typeface="Open Sans" panose="020B0606030504020204" pitchFamily="34" charset="0"/>
              </a:rPr>
              <a:t>Information Technology (IT)</a:t>
            </a:r>
          </a:p>
        </p:txBody>
      </p:sp>
      <p:sp>
        <p:nvSpPr>
          <p:cNvPr id="6" name="Oval 5">
            <a:extLst>
              <a:ext uri="{FF2B5EF4-FFF2-40B4-BE49-F238E27FC236}">
                <a16:creationId xmlns:a16="http://schemas.microsoft.com/office/drawing/2014/main" id="{90ED67EF-39B0-0C95-543F-03075705F292}"/>
              </a:ext>
            </a:extLst>
          </p:cNvPr>
          <p:cNvSpPr/>
          <p:nvPr/>
        </p:nvSpPr>
        <p:spPr bwMode="gray">
          <a:xfrm>
            <a:off x="5644037" y="2416511"/>
            <a:ext cx="902369" cy="902369"/>
          </a:xfrm>
          <a:prstGeom prst="ellipse">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
        <p:nvSpPr>
          <p:cNvPr id="7" name="TextBox 6">
            <a:extLst>
              <a:ext uri="{FF2B5EF4-FFF2-40B4-BE49-F238E27FC236}">
                <a16:creationId xmlns:a16="http://schemas.microsoft.com/office/drawing/2014/main" id="{45854B3C-1F54-D565-B9AF-C51F35B12244}"/>
              </a:ext>
            </a:extLst>
          </p:cNvPr>
          <p:cNvSpPr txBox="1"/>
          <p:nvPr/>
        </p:nvSpPr>
        <p:spPr>
          <a:xfrm>
            <a:off x="4361897" y="3469137"/>
            <a:ext cx="3471888" cy="276999"/>
          </a:xfrm>
          <a:prstGeom prst="rect">
            <a:avLst/>
          </a:prstGeom>
          <a:noFill/>
        </p:spPr>
        <p:txBody>
          <a:bodyPr wrap="square" lIns="0" tIns="0" rIns="0" bIns="0" rtlCol="0">
            <a:spAutoFit/>
          </a:bodyPr>
          <a:lstStyle/>
          <a:p>
            <a:pPr algn="ctr">
              <a:spcBef>
                <a:spcPts val="600"/>
              </a:spcBef>
              <a:buSzPct val="100000"/>
            </a:pPr>
            <a:r>
              <a:rPr lang="en-US" b="1">
                <a:solidFill>
                  <a:srgbClr val="313131"/>
                </a:solidFill>
                <a:ea typeface="Open Sans" panose="020B0606030504020204" pitchFamily="34" charset="0"/>
                <a:cs typeface="Open Sans" panose="020B0606030504020204" pitchFamily="34" charset="0"/>
              </a:rPr>
              <a:t>Compliance</a:t>
            </a:r>
          </a:p>
        </p:txBody>
      </p:sp>
      <p:sp>
        <p:nvSpPr>
          <p:cNvPr id="8" name="Oval 7">
            <a:extLst>
              <a:ext uri="{FF2B5EF4-FFF2-40B4-BE49-F238E27FC236}">
                <a16:creationId xmlns:a16="http://schemas.microsoft.com/office/drawing/2014/main" id="{76959F32-43C0-C537-104B-BB6A9EA74F94}"/>
              </a:ext>
            </a:extLst>
          </p:cNvPr>
          <p:cNvSpPr/>
          <p:nvPr/>
        </p:nvSpPr>
        <p:spPr bwMode="gray">
          <a:xfrm>
            <a:off x="9806966" y="2404480"/>
            <a:ext cx="902369" cy="902369"/>
          </a:xfrm>
          <a:prstGeom prst="ellipse">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
        <p:nvSpPr>
          <p:cNvPr id="9" name="TextBox 8">
            <a:extLst>
              <a:ext uri="{FF2B5EF4-FFF2-40B4-BE49-F238E27FC236}">
                <a16:creationId xmlns:a16="http://schemas.microsoft.com/office/drawing/2014/main" id="{7B25B03B-43A5-E89C-5906-932320791E70}"/>
              </a:ext>
            </a:extLst>
          </p:cNvPr>
          <p:cNvSpPr txBox="1"/>
          <p:nvPr/>
        </p:nvSpPr>
        <p:spPr>
          <a:xfrm>
            <a:off x="8524826" y="3457106"/>
            <a:ext cx="3471888" cy="276999"/>
          </a:xfrm>
          <a:prstGeom prst="rect">
            <a:avLst/>
          </a:prstGeom>
          <a:noFill/>
        </p:spPr>
        <p:txBody>
          <a:bodyPr wrap="square" lIns="0" tIns="0" rIns="0" bIns="0" rtlCol="0">
            <a:spAutoFit/>
          </a:bodyPr>
          <a:lstStyle/>
          <a:p>
            <a:pPr algn="ctr">
              <a:spcBef>
                <a:spcPts val="600"/>
              </a:spcBef>
              <a:buSzPct val="100000"/>
            </a:pPr>
            <a:r>
              <a:rPr lang="en-US" b="1">
                <a:solidFill>
                  <a:srgbClr val="313131"/>
                </a:solidFill>
                <a:ea typeface="Open Sans" panose="020B0606030504020204" pitchFamily="34" charset="0"/>
                <a:cs typeface="Open Sans" panose="020B0606030504020204" pitchFamily="34" charset="0"/>
              </a:rPr>
              <a:t>Grants Management</a:t>
            </a:r>
          </a:p>
        </p:txBody>
      </p:sp>
      <p:cxnSp>
        <p:nvCxnSpPr>
          <p:cNvPr id="10" name="Straight Connector 9">
            <a:extLst>
              <a:ext uri="{FF2B5EF4-FFF2-40B4-BE49-F238E27FC236}">
                <a16:creationId xmlns:a16="http://schemas.microsoft.com/office/drawing/2014/main" id="{18EAF55A-75C7-AD0F-EE8E-AED6C9D02070}"/>
              </a:ext>
            </a:extLst>
          </p:cNvPr>
          <p:cNvCxnSpPr/>
          <p:nvPr/>
        </p:nvCxnSpPr>
        <p:spPr>
          <a:xfrm>
            <a:off x="4057414" y="2199940"/>
            <a:ext cx="0" cy="458458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EB96646-3241-007C-DBDE-5C61050E00C7}"/>
              </a:ext>
            </a:extLst>
          </p:cNvPr>
          <p:cNvCxnSpPr/>
          <p:nvPr/>
        </p:nvCxnSpPr>
        <p:spPr>
          <a:xfrm>
            <a:off x="8161108" y="2199940"/>
            <a:ext cx="0" cy="458458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Graphic 11" descr="Internet with solid fill">
            <a:extLst>
              <a:ext uri="{FF2B5EF4-FFF2-40B4-BE49-F238E27FC236}">
                <a16:creationId xmlns:a16="http://schemas.microsoft.com/office/drawing/2014/main" id="{97A9E2FC-1760-7B88-ED97-2BF7FDB59D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66531" y="2501935"/>
            <a:ext cx="731520" cy="731520"/>
          </a:xfrm>
          <a:prstGeom prst="rect">
            <a:avLst/>
          </a:prstGeom>
        </p:spPr>
      </p:pic>
      <p:pic>
        <p:nvPicPr>
          <p:cNvPr id="13" name="Graphic 12" descr="Completed with solid fill">
            <a:extLst>
              <a:ext uri="{FF2B5EF4-FFF2-40B4-BE49-F238E27FC236}">
                <a16:creationId xmlns:a16="http://schemas.microsoft.com/office/drawing/2014/main" id="{E739B7F6-07C2-E54E-20CF-C9EBB7F817D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83741" y="2500085"/>
            <a:ext cx="822960" cy="822960"/>
          </a:xfrm>
          <a:prstGeom prst="rect">
            <a:avLst/>
          </a:prstGeom>
        </p:spPr>
      </p:pic>
      <p:pic>
        <p:nvPicPr>
          <p:cNvPr id="14" name="Graphic 13" descr="Document with solid fill">
            <a:extLst>
              <a:ext uri="{FF2B5EF4-FFF2-40B4-BE49-F238E27FC236}">
                <a16:creationId xmlns:a16="http://schemas.microsoft.com/office/drawing/2014/main" id="{D5028325-D64C-1C95-29C2-1179A1F092B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38109" y="2532412"/>
            <a:ext cx="640080" cy="640080"/>
          </a:xfrm>
          <a:prstGeom prst="rect">
            <a:avLst/>
          </a:prstGeom>
        </p:spPr>
      </p:pic>
      <p:sp>
        <p:nvSpPr>
          <p:cNvPr id="15" name="Rounded Rectangle 23">
            <a:extLst>
              <a:ext uri="{FF2B5EF4-FFF2-40B4-BE49-F238E27FC236}">
                <a16:creationId xmlns:a16="http://schemas.microsoft.com/office/drawing/2014/main" id="{1747C50A-23B3-C2FD-48A0-DF9B64DBFB42}"/>
              </a:ext>
            </a:extLst>
          </p:cNvPr>
          <p:cNvSpPr/>
          <p:nvPr/>
        </p:nvSpPr>
        <p:spPr bwMode="gray">
          <a:xfrm>
            <a:off x="198968" y="3872523"/>
            <a:ext cx="3614940" cy="769257"/>
          </a:xfrm>
          <a:prstGeom prst="roundRect">
            <a:avLst/>
          </a:prstGeom>
          <a:solidFill>
            <a:schemeClr val="accent1">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dirty="0">
                <a:ea typeface="Open Sans" panose="020B0606030504020204" pitchFamily="34" charset="0"/>
                <a:cs typeface="Open Sans" panose="020B0606030504020204" pitchFamily="34" charset="0"/>
              </a:rPr>
              <a:t>Confirm that IT systems are secure, efficient, and compliant with key regulations</a:t>
            </a:r>
          </a:p>
        </p:txBody>
      </p:sp>
      <p:sp>
        <p:nvSpPr>
          <p:cNvPr id="16" name="TextBox 15">
            <a:extLst>
              <a:ext uri="{FF2B5EF4-FFF2-40B4-BE49-F238E27FC236}">
                <a16:creationId xmlns:a16="http://schemas.microsoft.com/office/drawing/2014/main" id="{FC530CDD-D935-2B4B-B390-03CE85972245}"/>
              </a:ext>
            </a:extLst>
          </p:cNvPr>
          <p:cNvSpPr txBox="1"/>
          <p:nvPr/>
        </p:nvSpPr>
        <p:spPr>
          <a:xfrm>
            <a:off x="493824" y="4846733"/>
            <a:ext cx="2876934" cy="1554272"/>
          </a:xfrm>
          <a:prstGeom prst="rect">
            <a:avLst/>
          </a:prstGeom>
          <a:noFill/>
        </p:spPr>
        <p:txBody>
          <a:bodyPr wrap="square">
            <a:spAutoFit/>
          </a:bodyPr>
          <a:lstStyle/>
          <a:p>
            <a:pPr algn="ctr">
              <a:spcBef>
                <a:spcPts val="600"/>
              </a:spcBef>
              <a:buSzPct val="100000"/>
            </a:pPr>
            <a:r>
              <a:rPr lang="en-US" sz="1000" i="1" dirty="0">
                <a:solidFill>
                  <a:srgbClr val="313131"/>
                </a:solidFill>
                <a:ea typeface="Open Sans" panose="020B0606030504020204" pitchFamily="34" charset="0"/>
                <a:cs typeface="Open Sans" panose="020B0606030504020204" pitchFamily="34" charset="0"/>
              </a:rPr>
              <a:t>Assess IT risks and maintain regulatory compliance</a:t>
            </a:r>
          </a:p>
          <a:p>
            <a:pPr algn="ctr">
              <a:spcBef>
                <a:spcPts val="600"/>
              </a:spcBef>
              <a:buSzPct val="100000"/>
            </a:pPr>
            <a:r>
              <a:rPr lang="en-US" sz="1000" i="1" dirty="0">
                <a:solidFill>
                  <a:srgbClr val="313131"/>
                </a:solidFill>
                <a:ea typeface="Open Sans" panose="020B0606030504020204" pitchFamily="34" charset="0"/>
                <a:cs typeface="Open Sans" panose="020B0606030504020204" pitchFamily="34" charset="0"/>
              </a:rPr>
              <a:t>Audit cybersecurity and data privacy</a:t>
            </a:r>
          </a:p>
          <a:p>
            <a:pPr algn="ctr">
              <a:spcBef>
                <a:spcPts val="600"/>
              </a:spcBef>
              <a:buSzPct val="100000"/>
            </a:pPr>
            <a:r>
              <a:rPr lang="en-US" sz="1000" i="1" dirty="0">
                <a:solidFill>
                  <a:srgbClr val="313131"/>
                </a:solidFill>
                <a:ea typeface="Open Sans" panose="020B0606030504020204" pitchFamily="34" charset="0"/>
                <a:cs typeface="Open Sans" panose="020B0606030504020204" pitchFamily="34" charset="0"/>
              </a:rPr>
              <a:t>Review IT governance and operational efficiency</a:t>
            </a:r>
          </a:p>
          <a:p>
            <a:pPr algn="ctr">
              <a:spcBef>
                <a:spcPts val="600"/>
              </a:spcBef>
              <a:buSzPct val="100000"/>
            </a:pPr>
            <a:r>
              <a:rPr lang="en-US" sz="1000" i="1" dirty="0">
                <a:solidFill>
                  <a:srgbClr val="313131"/>
                </a:solidFill>
                <a:ea typeface="Open Sans" panose="020B0606030504020204" pitchFamily="34" charset="0"/>
                <a:cs typeface="Open Sans" panose="020B0606030504020204" pitchFamily="34" charset="0"/>
              </a:rPr>
              <a:t>Evaluate business continuity plans</a:t>
            </a:r>
          </a:p>
          <a:p>
            <a:pPr algn="ctr">
              <a:spcBef>
                <a:spcPts val="600"/>
              </a:spcBef>
              <a:buSzPct val="100000"/>
            </a:pPr>
            <a:r>
              <a:rPr lang="en-US" sz="1000" i="1" dirty="0">
                <a:solidFill>
                  <a:srgbClr val="313131"/>
                </a:solidFill>
                <a:ea typeface="Open Sans" panose="020B0606030504020204" pitchFamily="34" charset="0"/>
                <a:cs typeface="Open Sans" panose="020B0606030504020204" pitchFamily="34" charset="0"/>
              </a:rPr>
              <a:t>Oversee IT project management, vendor management, user access controls</a:t>
            </a:r>
          </a:p>
          <a:p>
            <a:pPr algn="ctr">
              <a:spcBef>
                <a:spcPts val="600"/>
              </a:spcBef>
              <a:buSzPct val="100000"/>
            </a:pPr>
            <a:r>
              <a:rPr lang="en-US" sz="1000" i="1" dirty="0">
                <a:solidFill>
                  <a:srgbClr val="313131"/>
                </a:solidFill>
                <a:ea typeface="Open Sans" panose="020B0606030504020204" pitchFamily="34" charset="0"/>
                <a:cs typeface="Open Sans" panose="020B0606030504020204" pitchFamily="34" charset="0"/>
              </a:rPr>
              <a:t>Promote IT training and awareness</a:t>
            </a:r>
          </a:p>
        </p:txBody>
      </p:sp>
      <p:sp>
        <p:nvSpPr>
          <p:cNvPr id="17" name="Rounded Rectangle 29">
            <a:extLst>
              <a:ext uri="{FF2B5EF4-FFF2-40B4-BE49-F238E27FC236}">
                <a16:creationId xmlns:a16="http://schemas.microsoft.com/office/drawing/2014/main" id="{C994B0EC-69D4-929B-36A4-595F82D1ECDE}"/>
              </a:ext>
            </a:extLst>
          </p:cNvPr>
          <p:cNvSpPr/>
          <p:nvPr/>
        </p:nvSpPr>
        <p:spPr bwMode="gray">
          <a:xfrm>
            <a:off x="4294102" y="3872523"/>
            <a:ext cx="3614940" cy="769257"/>
          </a:xfrm>
          <a:prstGeom prst="roundRect">
            <a:avLst/>
          </a:prstGeom>
          <a:solidFill>
            <a:schemeClr val="accent1">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a:ea typeface="Open Sans" panose="020B0606030504020204" pitchFamily="34" charset="0"/>
                <a:cs typeface="Open Sans" panose="020B0606030504020204" pitchFamily="34" charset="0"/>
              </a:rPr>
              <a:t>Reviews adherence to relevant laws, regulations, and internal policies to maintain compliance</a:t>
            </a:r>
          </a:p>
        </p:txBody>
      </p:sp>
      <p:sp>
        <p:nvSpPr>
          <p:cNvPr id="18" name="TextBox 17">
            <a:extLst>
              <a:ext uri="{FF2B5EF4-FFF2-40B4-BE49-F238E27FC236}">
                <a16:creationId xmlns:a16="http://schemas.microsoft.com/office/drawing/2014/main" id="{34B64A4A-204A-7A23-6171-3A6AF7E0CB6E}"/>
              </a:ext>
            </a:extLst>
          </p:cNvPr>
          <p:cNvSpPr txBox="1"/>
          <p:nvPr/>
        </p:nvSpPr>
        <p:spPr>
          <a:xfrm>
            <a:off x="4684127" y="4846733"/>
            <a:ext cx="2822188" cy="1554272"/>
          </a:xfrm>
          <a:prstGeom prst="rect">
            <a:avLst/>
          </a:prstGeom>
          <a:noFill/>
        </p:spPr>
        <p:txBody>
          <a:bodyPr wrap="square">
            <a:spAutoFit/>
          </a:bodyPr>
          <a:lstStyle/>
          <a:p>
            <a:pPr algn="ctr">
              <a:spcBef>
                <a:spcPts val="600"/>
              </a:spcBef>
              <a:buSzPct val="100000"/>
            </a:pPr>
            <a:r>
              <a:rPr lang="en-US" sz="1000" i="1" dirty="0">
                <a:ea typeface="Open Sans" panose="020B0606030504020204" pitchFamily="34" charset="0"/>
                <a:cs typeface="Open Sans" panose="020B0606030504020204" pitchFamily="34" charset="0"/>
              </a:rPr>
              <a:t>Confirms compliance with standards (i.e., FERPA, HIPAA, GDPR)</a:t>
            </a:r>
          </a:p>
          <a:p>
            <a:pPr algn="ctr">
              <a:spcBef>
                <a:spcPts val="600"/>
              </a:spcBef>
              <a:buSzPct val="100000"/>
            </a:pPr>
            <a:r>
              <a:rPr lang="en-US" sz="1000" i="1" dirty="0">
                <a:ea typeface="Open Sans" panose="020B0606030504020204" pitchFamily="34" charset="0"/>
                <a:cs typeface="Open Sans" panose="020B0606030504020204" pitchFamily="34" charset="0"/>
              </a:rPr>
              <a:t>Confirms that IT and operational policies are current and followed</a:t>
            </a:r>
          </a:p>
          <a:p>
            <a:pPr algn="ctr">
              <a:spcBef>
                <a:spcPts val="600"/>
              </a:spcBef>
              <a:buSzPct val="100000"/>
            </a:pPr>
            <a:r>
              <a:rPr lang="en-US" sz="1000" i="1" dirty="0">
                <a:solidFill>
                  <a:srgbClr val="313131"/>
                </a:solidFill>
                <a:ea typeface="Open Sans" panose="020B0606030504020204" pitchFamily="34" charset="0"/>
                <a:cs typeface="Open Sans" panose="020B0606030504020204" pitchFamily="34" charset="0"/>
              </a:rPr>
              <a:t>Assesses third-party vendor compliance and contract terms</a:t>
            </a:r>
          </a:p>
          <a:p>
            <a:pPr algn="ctr">
              <a:spcBef>
                <a:spcPts val="600"/>
              </a:spcBef>
              <a:buSzPct val="100000"/>
            </a:pPr>
            <a:r>
              <a:rPr lang="en-US" sz="1000" i="1" dirty="0">
                <a:solidFill>
                  <a:srgbClr val="313131"/>
                </a:solidFill>
                <a:ea typeface="Open Sans" panose="020B0606030504020204" pitchFamily="34" charset="0"/>
                <a:cs typeface="Open Sans" panose="020B0606030504020204" pitchFamily="34" charset="0"/>
              </a:rPr>
              <a:t>Evaluates effectiveness of internal controls and governance frameworks</a:t>
            </a:r>
          </a:p>
        </p:txBody>
      </p:sp>
      <p:sp>
        <p:nvSpPr>
          <p:cNvPr id="19" name="Rounded Rectangle 32">
            <a:extLst>
              <a:ext uri="{FF2B5EF4-FFF2-40B4-BE49-F238E27FC236}">
                <a16:creationId xmlns:a16="http://schemas.microsoft.com/office/drawing/2014/main" id="{8EBB52BC-12EC-D69C-AC04-12CE621AB555}"/>
              </a:ext>
            </a:extLst>
          </p:cNvPr>
          <p:cNvSpPr/>
          <p:nvPr/>
        </p:nvSpPr>
        <p:spPr bwMode="gray">
          <a:xfrm>
            <a:off x="8389237" y="3872523"/>
            <a:ext cx="3614940" cy="769257"/>
          </a:xfrm>
          <a:prstGeom prst="roundRect">
            <a:avLst/>
          </a:prstGeom>
          <a:solidFill>
            <a:schemeClr val="accent1">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dirty="0">
                <a:ea typeface="Open Sans" panose="020B0606030504020204" pitchFamily="34" charset="0"/>
                <a:cs typeface="Open Sans" panose="020B0606030504020204" pitchFamily="34" charset="0"/>
              </a:rPr>
              <a:t>Confirms that grant funds are used in compliance with regulations and university policies</a:t>
            </a:r>
          </a:p>
        </p:txBody>
      </p:sp>
      <p:sp>
        <p:nvSpPr>
          <p:cNvPr id="20" name="TextBox 19">
            <a:extLst>
              <a:ext uri="{FF2B5EF4-FFF2-40B4-BE49-F238E27FC236}">
                <a16:creationId xmlns:a16="http://schemas.microsoft.com/office/drawing/2014/main" id="{6F6D2D54-BB4A-3853-22DD-3BF5C122AAA9}"/>
              </a:ext>
            </a:extLst>
          </p:cNvPr>
          <p:cNvSpPr txBox="1"/>
          <p:nvPr/>
        </p:nvSpPr>
        <p:spPr>
          <a:xfrm>
            <a:off x="8845819" y="4846733"/>
            <a:ext cx="2822188" cy="1400383"/>
          </a:xfrm>
          <a:prstGeom prst="rect">
            <a:avLst/>
          </a:prstGeom>
          <a:noFill/>
        </p:spPr>
        <p:txBody>
          <a:bodyPr wrap="square">
            <a:spAutoFit/>
          </a:bodyPr>
          <a:lstStyle/>
          <a:p>
            <a:pPr algn="ctr">
              <a:spcBef>
                <a:spcPts val="600"/>
              </a:spcBef>
              <a:buSzPct val="100000"/>
            </a:pPr>
            <a:r>
              <a:rPr lang="en-US" sz="1000" i="1" dirty="0">
                <a:ea typeface="Open Sans" panose="020B0606030504020204" pitchFamily="34" charset="0"/>
                <a:cs typeface="Open Sans" panose="020B0606030504020204" pitchFamily="34" charset="0"/>
              </a:rPr>
              <a:t>Confirms compliance with grant terms</a:t>
            </a:r>
          </a:p>
          <a:p>
            <a:pPr algn="ctr">
              <a:spcBef>
                <a:spcPts val="600"/>
              </a:spcBef>
              <a:buSzPct val="100000"/>
            </a:pPr>
            <a:r>
              <a:rPr lang="en-US" sz="1000" i="1" dirty="0">
                <a:ea typeface="Open Sans" panose="020B0606030504020204" pitchFamily="34" charset="0"/>
                <a:cs typeface="Open Sans" panose="020B0606030504020204" pitchFamily="34" charset="0"/>
              </a:rPr>
              <a:t>Confirms that  accurate financial reporting</a:t>
            </a:r>
          </a:p>
          <a:p>
            <a:pPr algn="ctr">
              <a:spcBef>
                <a:spcPts val="600"/>
              </a:spcBef>
              <a:buSzPct val="100000"/>
            </a:pPr>
            <a:r>
              <a:rPr lang="en-US" sz="1000" i="1" dirty="0">
                <a:ea typeface="Open Sans" panose="020B0606030504020204" pitchFamily="34" charset="0"/>
                <a:cs typeface="Open Sans" panose="020B0606030504020204" pitchFamily="34" charset="0"/>
              </a:rPr>
              <a:t>Assesses internal controls </a:t>
            </a:r>
            <a:r>
              <a:rPr lang="en-US" sz="1000" i="1" dirty="0">
                <a:solidFill>
                  <a:srgbClr val="313131"/>
                </a:solidFill>
                <a:ea typeface="Open Sans" panose="020B0606030504020204" pitchFamily="34" charset="0"/>
                <a:cs typeface="Open Sans" panose="020B0606030504020204" pitchFamily="34" charset="0"/>
              </a:rPr>
              <a:t>to prevent fraud</a:t>
            </a:r>
          </a:p>
          <a:p>
            <a:pPr algn="ctr">
              <a:spcBef>
                <a:spcPts val="600"/>
              </a:spcBef>
              <a:buSzPct val="100000"/>
            </a:pPr>
            <a:r>
              <a:rPr lang="en-US" sz="1000" i="1" dirty="0">
                <a:solidFill>
                  <a:srgbClr val="313131"/>
                </a:solidFill>
                <a:ea typeface="Open Sans" panose="020B0606030504020204" pitchFamily="34" charset="0"/>
                <a:cs typeface="Open Sans" panose="020B0606030504020204" pitchFamily="34" charset="0"/>
              </a:rPr>
              <a:t>Reviews documentation </a:t>
            </a:r>
            <a:r>
              <a:rPr lang="en-US" sz="1000" i="1" dirty="0">
                <a:ea typeface="Open Sans" panose="020B0606030504020204" pitchFamily="34" charset="0"/>
                <a:cs typeface="Open Sans" panose="020B0606030504020204" pitchFamily="34" charset="0"/>
              </a:rPr>
              <a:t>and reporting processes</a:t>
            </a:r>
          </a:p>
          <a:p>
            <a:pPr algn="ctr">
              <a:spcBef>
                <a:spcPts val="600"/>
              </a:spcBef>
              <a:buSzPct val="100000"/>
            </a:pPr>
            <a:r>
              <a:rPr lang="en-US" sz="1000" i="1" dirty="0">
                <a:ea typeface="Open Sans" panose="020B0606030504020204" pitchFamily="34" charset="0"/>
                <a:cs typeface="Open Sans" panose="020B0606030504020204" pitchFamily="34" charset="0"/>
              </a:rPr>
              <a:t>Identifies and mitigates risks</a:t>
            </a:r>
          </a:p>
          <a:p>
            <a:pPr algn="ctr">
              <a:spcBef>
                <a:spcPts val="600"/>
              </a:spcBef>
              <a:buSzPct val="100000"/>
            </a:pPr>
            <a:r>
              <a:rPr lang="en-US" sz="1000" i="1" dirty="0">
                <a:ea typeface="Open Sans" panose="020B0606030504020204" pitchFamily="34" charset="0"/>
                <a:cs typeface="Open Sans" panose="020B0606030504020204" pitchFamily="34" charset="0"/>
              </a:rPr>
              <a:t>Provides training and guidance on leading practices</a:t>
            </a:r>
          </a:p>
        </p:txBody>
      </p:sp>
    </p:spTree>
    <p:extLst>
      <p:ext uri="{BB962C8B-B14F-4D97-AF65-F5344CB8AC3E}">
        <p14:creationId xmlns:p14="http://schemas.microsoft.com/office/powerpoint/2010/main" val="2634705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A0E48586-E421-F3C9-3858-500A120257BC}"/>
              </a:ext>
            </a:extLst>
          </p:cNvPr>
          <p:cNvSpPr/>
          <p:nvPr/>
        </p:nvSpPr>
        <p:spPr>
          <a:xfrm>
            <a:off x="10493298" y="5876693"/>
            <a:ext cx="1503416" cy="8697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BC3C23-B032-78CE-A4E1-77857FAD5B4D}"/>
              </a:ext>
            </a:extLst>
          </p:cNvPr>
          <p:cNvSpPr txBox="1">
            <a:spLocks/>
          </p:cNvSpPr>
          <p:nvPr/>
        </p:nvSpPr>
        <p:spPr>
          <a:xfrm>
            <a:off x="393700" y="1101578"/>
            <a:ext cx="11188700" cy="44992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solidFill>
                  <a:schemeClr val="accent1"/>
                </a:solidFill>
              </a:rPr>
              <a:t>Conflicts in Internal Audit &amp; Research Administration Collaboration</a:t>
            </a:r>
          </a:p>
        </p:txBody>
      </p:sp>
      <p:sp>
        <p:nvSpPr>
          <p:cNvPr id="3" name="Content Placeholder 3">
            <a:extLst>
              <a:ext uri="{FF2B5EF4-FFF2-40B4-BE49-F238E27FC236}">
                <a16:creationId xmlns:a16="http://schemas.microsoft.com/office/drawing/2014/main" id="{285FEA22-F748-8F54-9428-F5B5D9845C8F}"/>
              </a:ext>
            </a:extLst>
          </p:cNvPr>
          <p:cNvSpPr txBox="1">
            <a:spLocks/>
          </p:cNvSpPr>
          <p:nvPr/>
        </p:nvSpPr>
        <p:spPr>
          <a:xfrm>
            <a:off x="402281" y="1546368"/>
            <a:ext cx="10871462" cy="694032"/>
          </a:xfrm>
          <a:prstGeom prst="rect">
            <a:avLst/>
          </a:prstGeom>
        </p:spPr>
        <p:txBody>
          <a:bodyPr vert="horz" lIns="62345" tIns="31173" rIns="62345" bIns="31173" rtlCol="0" anchor="t">
            <a:noAutofit/>
          </a:bodyPr>
          <a:lstStyle>
            <a:lvl1pPr marL="0" indent="0" algn="l" defTabSz="1554374" rtl="0" eaLnBrk="1" latinLnBrk="0" hangingPunct="1">
              <a:lnSpc>
                <a:spcPct val="120000"/>
              </a:lnSpc>
              <a:spcBef>
                <a:spcPts val="0"/>
              </a:spcBef>
              <a:spcAft>
                <a:spcPts val="1467"/>
              </a:spcAft>
              <a:buSzPct val="100000"/>
              <a:buFont typeface="Arial" panose="020B0604020202020204" pitchFamily="34" charset="0"/>
              <a:buNone/>
              <a:defRPr sz="2053"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1554374" rtl="0" eaLnBrk="1" latinLnBrk="0" hangingPunct="1">
              <a:lnSpc>
                <a:spcPct val="120000"/>
              </a:lnSpc>
              <a:spcBef>
                <a:spcPts val="0"/>
              </a:spcBef>
              <a:spcAft>
                <a:spcPts val="1467"/>
              </a:spcAft>
              <a:buClrTx/>
              <a:buSzPct val="100000"/>
              <a:buFont typeface="Arial"/>
              <a:buNone/>
              <a:defRPr lang="en-US" sz="1613"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299859" indent="-299859" algn="l" defTabSz="1554374" rtl="0" eaLnBrk="1" latinLnBrk="0" hangingPunct="1">
              <a:lnSpc>
                <a:spcPct val="120000"/>
              </a:lnSpc>
              <a:spcBef>
                <a:spcPts val="0"/>
              </a:spcBef>
              <a:spcAft>
                <a:spcPts val="1467"/>
              </a:spcAft>
              <a:buClrTx/>
              <a:buSzPct val="100000"/>
              <a:buFont typeface="Arial" panose="020B0604020202020204" pitchFamily="34" charset="0"/>
              <a:buChar char="•"/>
              <a:defRPr lang="en-US" sz="1613"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605839" indent="-299859" algn="l" defTabSz="1554374" rtl="0" eaLnBrk="1" latinLnBrk="0" hangingPunct="1">
              <a:lnSpc>
                <a:spcPct val="120000"/>
              </a:lnSpc>
              <a:spcBef>
                <a:spcPts val="0"/>
              </a:spcBef>
              <a:spcAft>
                <a:spcPts val="1467"/>
              </a:spcAft>
              <a:buClrTx/>
              <a:buSzPct val="100000"/>
              <a:buFont typeface="Verdana" panose="020B0604030504040204" pitchFamily="34" charset="0"/>
              <a:buChar char="−"/>
              <a:defRPr lang="en-US" sz="1613" b="0" i="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905697" indent="-299859" algn="l" defTabSz="1357378" rtl="0" eaLnBrk="1" latinLnBrk="0" hangingPunct="1">
              <a:lnSpc>
                <a:spcPct val="120000"/>
              </a:lnSpc>
              <a:spcBef>
                <a:spcPts val="0"/>
              </a:spcBef>
              <a:spcAft>
                <a:spcPts val="1467"/>
              </a:spcAft>
              <a:buClrTx/>
              <a:buSzPct val="100000"/>
              <a:buFont typeface="Verdana" panose="020B0604030504040204" pitchFamily="34" charset="0"/>
              <a:buChar char="−"/>
              <a:tabLst/>
              <a:defRPr lang="en-US" sz="1613" b="0" i="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905697" indent="-299859" algn="l" defTabSz="1554374" rtl="0" eaLnBrk="1" latinLnBrk="0" hangingPunct="1">
              <a:spcBef>
                <a:spcPts val="0"/>
              </a:spcBef>
              <a:spcAft>
                <a:spcPts val="1700"/>
              </a:spcAft>
              <a:buFont typeface="Verdana" panose="020B0604030504040204" pitchFamily="34" charset="0"/>
              <a:buChar char="−"/>
              <a:defRPr sz="2040" kern="1200" baseline="0">
                <a:solidFill>
                  <a:schemeClr val="tx1"/>
                </a:solidFill>
                <a:latin typeface="+mn-lt"/>
                <a:ea typeface="+mn-ea"/>
                <a:cs typeface="+mn-cs"/>
              </a:defRPr>
            </a:lvl6pPr>
            <a:lvl7pPr marL="905697" indent="-299859" algn="l" defTabSz="1554374" rtl="0" eaLnBrk="1" latinLnBrk="0" hangingPunct="1">
              <a:spcBef>
                <a:spcPts val="0"/>
              </a:spcBef>
              <a:spcAft>
                <a:spcPts val="1700"/>
              </a:spcAft>
              <a:buFont typeface="Verdana" panose="020B0604030504040204" pitchFamily="34" charset="0"/>
              <a:buChar char="−"/>
              <a:defRPr sz="2040" kern="1200">
                <a:solidFill>
                  <a:schemeClr val="tx1"/>
                </a:solidFill>
                <a:latin typeface="+mn-lt"/>
                <a:ea typeface="+mn-ea"/>
                <a:cs typeface="+mn-cs"/>
              </a:defRPr>
            </a:lvl7pPr>
            <a:lvl8pPr marL="905697" indent="-299859" algn="l" defTabSz="1554374" rtl="0" eaLnBrk="1" latinLnBrk="0" hangingPunct="1">
              <a:spcBef>
                <a:spcPts val="0"/>
              </a:spcBef>
              <a:spcAft>
                <a:spcPts val="1700"/>
              </a:spcAft>
              <a:buFont typeface="Verdana" panose="020B0604030504040204" pitchFamily="34" charset="0"/>
              <a:buChar char="−"/>
              <a:defRPr sz="2040" kern="1200" baseline="0">
                <a:solidFill>
                  <a:schemeClr val="tx1"/>
                </a:solidFill>
                <a:latin typeface="+mn-lt"/>
                <a:ea typeface="+mn-ea"/>
                <a:cs typeface="+mn-cs"/>
              </a:defRPr>
            </a:lvl8pPr>
            <a:lvl9pPr marL="905697" indent="-299859" algn="l" defTabSz="1554374" rtl="0" eaLnBrk="1" latinLnBrk="0" hangingPunct="1">
              <a:spcBef>
                <a:spcPts val="0"/>
              </a:spcBef>
              <a:spcAft>
                <a:spcPts val="1700"/>
              </a:spcAft>
              <a:buFont typeface="Verdana" panose="020B0604030504040204" pitchFamily="34" charset="0"/>
              <a:buChar char="−"/>
              <a:defRPr sz="2040" kern="1200" baseline="0">
                <a:solidFill>
                  <a:schemeClr val="tx1"/>
                </a:solidFill>
                <a:latin typeface="+mn-lt"/>
                <a:ea typeface="+mn-ea"/>
                <a:cs typeface="+mn-cs"/>
              </a:defRPr>
            </a:lvl9pPr>
          </a:lstStyle>
          <a:p>
            <a:r>
              <a:rPr lang="en-US" sz="1200" dirty="0">
                <a:latin typeface="+mn-lt"/>
                <a:cs typeface="Calibri Light"/>
              </a:rPr>
              <a:t>While working with research administration proactively helps increase compliance and reduces risk, sometimes things fall through the cracks. How organizations react and who they contact to course correct can often make a difference in mitigating risk.</a:t>
            </a:r>
            <a:endParaRPr lang="en-US" sz="1200" dirty="0">
              <a:latin typeface="+mn-lt"/>
              <a:ea typeface="Open Sans"/>
            </a:endParaRPr>
          </a:p>
        </p:txBody>
      </p:sp>
      <p:sp>
        <p:nvSpPr>
          <p:cNvPr id="4" name="Rectangle 3">
            <a:extLst>
              <a:ext uri="{FF2B5EF4-FFF2-40B4-BE49-F238E27FC236}">
                <a16:creationId xmlns:a16="http://schemas.microsoft.com/office/drawing/2014/main" id="{788E8886-C17D-8E02-9629-CD553378726D}"/>
              </a:ext>
            </a:extLst>
          </p:cNvPr>
          <p:cNvSpPr/>
          <p:nvPr/>
        </p:nvSpPr>
        <p:spPr bwMode="gray">
          <a:xfrm>
            <a:off x="526256" y="2371698"/>
            <a:ext cx="11106760" cy="1792489"/>
          </a:xfrm>
          <a:prstGeom prst="rect">
            <a:avLst/>
          </a:prstGeom>
          <a:solidFill>
            <a:schemeClr val="accent1">
              <a:lumMod val="60000"/>
              <a:lumOff val="40000"/>
              <a:alpha val="20000"/>
            </a:schemeClr>
          </a:solidFill>
          <a:ln w="19050" algn="ctr">
            <a:noFill/>
            <a:miter lim="800000"/>
            <a:headEnd/>
            <a:tailEnd/>
          </a:ln>
        </p:spPr>
        <p:txBody>
          <a:bodyPr wrap="square" lIns="65303" tIns="65303" rIns="65303" bIns="65303" rtlCol="0" anchor="ctr"/>
          <a:lstStyle/>
          <a:p>
            <a:pPr algn="ctr" defTabSz="671718" fontAlgn="base">
              <a:lnSpc>
                <a:spcPct val="106000"/>
              </a:lnSpc>
              <a:spcBef>
                <a:spcPct val="0"/>
              </a:spcBef>
              <a:spcAft>
                <a:spcPct val="0"/>
              </a:spcAft>
              <a:defRPr/>
            </a:pPr>
            <a:endParaRPr lang="en-US" sz="1175" b="1">
              <a:solidFill>
                <a:prstClr val="white"/>
              </a:solidFill>
              <a:ea typeface="ヒラギノ角ゴ ProN W3" charset="0"/>
              <a:sym typeface="Gotham Book" charset="0"/>
            </a:endParaRPr>
          </a:p>
        </p:txBody>
      </p:sp>
      <p:sp>
        <p:nvSpPr>
          <p:cNvPr id="5" name="AutoShape 12">
            <a:extLst>
              <a:ext uri="{FF2B5EF4-FFF2-40B4-BE49-F238E27FC236}">
                <a16:creationId xmlns:a16="http://schemas.microsoft.com/office/drawing/2014/main" id="{30F1BDE7-FA6B-6A9C-80D4-1034DF510F8F}"/>
              </a:ext>
            </a:extLst>
          </p:cNvPr>
          <p:cNvSpPr>
            <a:spLocks noChangeArrowheads="1"/>
          </p:cNvSpPr>
          <p:nvPr/>
        </p:nvSpPr>
        <p:spPr bwMode="auto">
          <a:xfrm rot="5400000">
            <a:off x="5924587" y="192101"/>
            <a:ext cx="225977" cy="8177635"/>
          </a:xfrm>
          <a:prstGeom prst="homePlate">
            <a:avLst>
              <a:gd name="adj" fmla="val 100000"/>
            </a:avLst>
          </a:prstGeom>
          <a:solidFill>
            <a:schemeClr val="accent1">
              <a:lumMod val="60000"/>
              <a:lumOff val="40000"/>
              <a:alpha val="20000"/>
            </a:schemeClr>
          </a:solidFill>
          <a:ln w="6350" algn="ctr">
            <a:noFill/>
            <a:miter lim="800000"/>
            <a:headEnd/>
            <a:tailEnd/>
          </a:ln>
        </p:spPr>
        <p:txBody>
          <a:bodyPr wrap="square" lIns="65303" tIns="65303" rIns="65303" bIns="65303" anchor="ctr"/>
          <a:lstStyle/>
          <a:p>
            <a:pPr algn="ctr" defTabSz="671718" fontAlgn="base">
              <a:spcBef>
                <a:spcPct val="0"/>
              </a:spcBef>
              <a:spcAft>
                <a:spcPct val="0"/>
              </a:spcAft>
              <a:defRPr/>
            </a:pPr>
            <a:endParaRPr lang="en-US" sz="1028">
              <a:solidFill>
                <a:srgbClr val="343434"/>
              </a:solidFill>
              <a:ea typeface="ヒラギノ角ゴ ProN W3" charset="0"/>
              <a:sym typeface="Gotham Book" charset="0"/>
            </a:endParaRPr>
          </a:p>
        </p:txBody>
      </p:sp>
      <p:cxnSp>
        <p:nvCxnSpPr>
          <p:cNvPr id="6" name="Straight Connector 5">
            <a:extLst>
              <a:ext uri="{FF2B5EF4-FFF2-40B4-BE49-F238E27FC236}">
                <a16:creationId xmlns:a16="http://schemas.microsoft.com/office/drawing/2014/main" id="{42672FB0-AB43-B38E-8EFE-28E42E35F7A8}"/>
              </a:ext>
            </a:extLst>
          </p:cNvPr>
          <p:cNvCxnSpPr>
            <a:cxnSpLocks/>
          </p:cNvCxnSpPr>
          <p:nvPr/>
        </p:nvCxnSpPr>
        <p:spPr>
          <a:xfrm flipV="1">
            <a:off x="558984" y="2797627"/>
            <a:ext cx="1296130" cy="1543"/>
          </a:xfrm>
          <a:prstGeom prst="line">
            <a:avLst/>
          </a:prstGeom>
          <a:noFill/>
          <a:ln w="9525" cap="flat" cmpd="sng" algn="ctr">
            <a:solidFill>
              <a:srgbClr val="53565A"/>
            </a:solidFill>
            <a:prstDash val="dash"/>
          </a:ln>
          <a:effectLst/>
        </p:spPr>
      </p:cxnSp>
      <p:cxnSp>
        <p:nvCxnSpPr>
          <p:cNvPr id="7" name="Straight Connector 6">
            <a:extLst>
              <a:ext uri="{FF2B5EF4-FFF2-40B4-BE49-F238E27FC236}">
                <a16:creationId xmlns:a16="http://schemas.microsoft.com/office/drawing/2014/main" id="{E48C15B2-245D-B2B5-12E8-32483F396E8B}"/>
              </a:ext>
            </a:extLst>
          </p:cNvPr>
          <p:cNvCxnSpPr>
            <a:cxnSpLocks/>
          </p:cNvCxnSpPr>
          <p:nvPr/>
        </p:nvCxnSpPr>
        <p:spPr>
          <a:xfrm flipV="1">
            <a:off x="2874413" y="2795589"/>
            <a:ext cx="2553560" cy="359"/>
          </a:xfrm>
          <a:prstGeom prst="line">
            <a:avLst/>
          </a:prstGeom>
          <a:noFill/>
          <a:ln w="9525" cap="flat" cmpd="sng" algn="ctr">
            <a:solidFill>
              <a:srgbClr val="53565A"/>
            </a:solidFill>
            <a:prstDash val="dash"/>
          </a:ln>
          <a:effectLst/>
        </p:spPr>
      </p:cxnSp>
      <p:cxnSp>
        <p:nvCxnSpPr>
          <p:cNvPr id="8" name="Straight Connector 7">
            <a:extLst>
              <a:ext uri="{FF2B5EF4-FFF2-40B4-BE49-F238E27FC236}">
                <a16:creationId xmlns:a16="http://schemas.microsoft.com/office/drawing/2014/main" id="{9E4C13CF-B6A0-513C-3366-87B40DA9AB6D}"/>
              </a:ext>
            </a:extLst>
          </p:cNvPr>
          <p:cNvCxnSpPr>
            <a:cxnSpLocks/>
          </p:cNvCxnSpPr>
          <p:nvPr/>
        </p:nvCxnSpPr>
        <p:spPr>
          <a:xfrm>
            <a:off x="6480046" y="2797626"/>
            <a:ext cx="2357782" cy="0"/>
          </a:xfrm>
          <a:prstGeom prst="line">
            <a:avLst/>
          </a:prstGeom>
          <a:noFill/>
          <a:ln w="9525" cap="flat" cmpd="sng" algn="ctr">
            <a:solidFill>
              <a:srgbClr val="53565A"/>
            </a:solidFill>
            <a:prstDash val="dash"/>
          </a:ln>
          <a:effectLst/>
        </p:spPr>
      </p:cxnSp>
      <p:cxnSp>
        <p:nvCxnSpPr>
          <p:cNvPr id="9" name="Straight Connector 8">
            <a:extLst>
              <a:ext uri="{FF2B5EF4-FFF2-40B4-BE49-F238E27FC236}">
                <a16:creationId xmlns:a16="http://schemas.microsoft.com/office/drawing/2014/main" id="{1D68E964-02B9-9DB6-0549-026A945F2A7C}"/>
              </a:ext>
            </a:extLst>
          </p:cNvPr>
          <p:cNvCxnSpPr>
            <a:cxnSpLocks/>
          </p:cNvCxnSpPr>
          <p:nvPr/>
        </p:nvCxnSpPr>
        <p:spPr>
          <a:xfrm>
            <a:off x="9876298" y="2797626"/>
            <a:ext cx="1742192" cy="0"/>
          </a:xfrm>
          <a:prstGeom prst="line">
            <a:avLst/>
          </a:prstGeom>
          <a:noFill/>
          <a:ln w="9525" cap="flat" cmpd="sng" algn="ctr">
            <a:solidFill>
              <a:srgbClr val="53565A"/>
            </a:solidFill>
            <a:prstDash val="dash"/>
          </a:ln>
          <a:effectLst/>
        </p:spPr>
      </p:cxnSp>
      <p:grpSp>
        <p:nvGrpSpPr>
          <p:cNvPr id="10" name="Group 9">
            <a:extLst>
              <a:ext uri="{FF2B5EF4-FFF2-40B4-BE49-F238E27FC236}">
                <a16:creationId xmlns:a16="http://schemas.microsoft.com/office/drawing/2014/main" id="{70EDAAF5-3AB6-96EE-36C0-63A0DF5BFA5A}"/>
              </a:ext>
            </a:extLst>
          </p:cNvPr>
          <p:cNvGrpSpPr/>
          <p:nvPr/>
        </p:nvGrpSpPr>
        <p:grpSpPr>
          <a:xfrm>
            <a:off x="961689" y="2387974"/>
            <a:ext cx="2857346" cy="1766279"/>
            <a:chOff x="882420" y="1959473"/>
            <a:chExt cx="2939403" cy="2144156"/>
          </a:xfrm>
        </p:grpSpPr>
        <p:grpSp>
          <p:nvGrpSpPr>
            <p:cNvPr id="11" name="Group 749">
              <a:extLst>
                <a:ext uri="{FF2B5EF4-FFF2-40B4-BE49-F238E27FC236}">
                  <a16:creationId xmlns:a16="http://schemas.microsoft.com/office/drawing/2014/main" id="{696B881B-3692-0E3A-8E83-B5EF737F2768}"/>
                </a:ext>
              </a:extLst>
            </p:cNvPr>
            <p:cNvGrpSpPr>
              <a:grpSpLocks noChangeAspect="1"/>
            </p:cNvGrpSpPr>
            <p:nvPr/>
          </p:nvGrpSpPr>
          <p:grpSpPr bwMode="auto">
            <a:xfrm>
              <a:off x="1857902" y="1959473"/>
              <a:ext cx="988438" cy="988438"/>
              <a:chOff x="3520" y="2686"/>
              <a:chExt cx="340" cy="340"/>
            </a:xfrm>
            <a:solidFill>
              <a:sysClr val="windowText" lastClr="000000"/>
            </a:solidFill>
          </p:grpSpPr>
          <p:sp>
            <p:nvSpPr>
              <p:cNvPr id="14" name="Freeform 750">
                <a:extLst>
                  <a:ext uri="{FF2B5EF4-FFF2-40B4-BE49-F238E27FC236}">
                    <a16:creationId xmlns:a16="http://schemas.microsoft.com/office/drawing/2014/main" id="{9FB81D59-AF73-8FC7-8854-AFEB1F8C864F}"/>
                  </a:ext>
                </a:extLst>
              </p:cNvPr>
              <p:cNvSpPr>
                <a:spLocks noEditPoints="1"/>
              </p:cNvSpPr>
              <p:nvPr/>
            </p:nvSpPr>
            <p:spPr bwMode="auto">
              <a:xfrm>
                <a:off x="3520" y="2686"/>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5693" tIns="42847" rIns="85693" bIns="42847" numCol="1" anchor="t" anchorCtr="0" compatLnSpc="1">
                <a:prstTxWarp prst="textNoShape">
                  <a:avLst/>
                </a:prstTxWarp>
              </a:bodyPr>
              <a:lstStyle/>
              <a:p>
                <a:pPr marL="0" marR="0" lvl="0" indent="0" defTabSz="1142609" eaLnBrk="1" fontAlgn="auto" latinLnBrk="0" hangingPunct="1">
                  <a:lnSpc>
                    <a:spcPct val="100000"/>
                  </a:lnSpc>
                  <a:spcBef>
                    <a:spcPts val="0"/>
                  </a:spcBef>
                  <a:spcAft>
                    <a:spcPts val="0"/>
                  </a:spcAft>
                  <a:buClrTx/>
                  <a:buSzTx/>
                  <a:buFontTx/>
                  <a:buNone/>
                  <a:tabLst/>
                  <a:defRPr/>
                </a:pPr>
                <a:endParaRPr kumimoji="0" lang="en-GB" sz="2249" b="0" i="0" u="none" strike="noStrike" kern="0" cap="none" spc="0" normalizeH="0" baseline="0" noProof="0">
                  <a:ln>
                    <a:noFill/>
                  </a:ln>
                  <a:solidFill>
                    <a:prstClr val="black"/>
                  </a:solidFill>
                  <a:effectLst/>
                  <a:uLnTx/>
                  <a:uFillTx/>
                  <a:ea typeface="ヒラギノ角ゴ ProN W3" charset="0"/>
                  <a:sym typeface="Gotham Book" charset="0"/>
                </a:endParaRPr>
              </a:p>
            </p:txBody>
          </p:sp>
          <p:sp>
            <p:nvSpPr>
              <p:cNvPr id="15" name="Freeform 751">
                <a:extLst>
                  <a:ext uri="{FF2B5EF4-FFF2-40B4-BE49-F238E27FC236}">
                    <a16:creationId xmlns:a16="http://schemas.microsoft.com/office/drawing/2014/main" id="{C2049262-61CE-7B70-02A2-28DB5EB3CE1F}"/>
                  </a:ext>
                </a:extLst>
              </p:cNvPr>
              <p:cNvSpPr>
                <a:spLocks/>
              </p:cNvSpPr>
              <p:nvPr/>
            </p:nvSpPr>
            <p:spPr bwMode="auto">
              <a:xfrm>
                <a:off x="3582" y="2789"/>
                <a:ext cx="144" cy="137"/>
              </a:xfrm>
              <a:custGeom>
                <a:avLst/>
                <a:gdLst>
                  <a:gd name="T0" fmla="*/ 209 w 216"/>
                  <a:gd name="T1" fmla="*/ 187 h 207"/>
                  <a:gd name="T2" fmla="*/ 171 w 216"/>
                  <a:gd name="T3" fmla="*/ 179 h 207"/>
                  <a:gd name="T4" fmla="*/ 156 w 216"/>
                  <a:gd name="T5" fmla="*/ 177 h 207"/>
                  <a:gd name="T6" fmla="*/ 145 w 216"/>
                  <a:gd name="T7" fmla="*/ 147 h 207"/>
                  <a:gd name="T8" fmla="*/ 167 w 216"/>
                  <a:gd name="T9" fmla="*/ 96 h 207"/>
                  <a:gd name="T10" fmla="*/ 157 w 216"/>
                  <a:gd name="T11" fmla="*/ 22 h 207"/>
                  <a:gd name="T12" fmla="*/ 108 w 216"/>
                  <a:gd name="T13" fmla="*/ 0 h 207"/>
                  <a:gd name="T14" fmla="*/ 59 w 216"/>
                  <a:gd name="T15" fmla="*/ 22 h 207"/>
                  <a:gd name="T16" fmla="*/ 50 w 216"/>
                  <a:gd name="T17" fmla="*/ 96 h 207"/>
                  <a:gd name="T18" fmla="*/ 72 w 216"/>
                  <a:gd name="T19" fmla="*/ 147 h 207"/>
                  <a:gd name="T20" fmla="*/ 61 w 216"/>
                  <a:gd name="T21" fmla="*/ 177 h 207"/>
                  <a:gd name="T22" fmla="*/ 45 w 216"/>
                  <a:gd name="T23" fmla="*/ 179 h 207"/>
                  <a:gd name="T24" fmla="*/ 8 w 216"/>
                  <a:gd name="T25" fmla="*/ 187 h 207"/>
                  <a:gd name="T26" fmla="*/ 3 w 216"/>
                  <a:gd name="T27" fmla="*/ 201 h 207"/>
                  <a:gd name="T28" fmla="*/ 12 w 216"/>
                  <a:gd name="T29" fmla="*/ 207 h 207"/>
                  <a:gd name="T30" fmla="*/ 17 w 216"/>
                  <a:gd name="T31" fmla="*/ 206 h 207"/>
                  <a:gd name="T32" fmla="*/ 46 w 216"/>
                  <a:gd name="T33" fmla="*/ 200 h 207"/>
                  <a:gd name="T34" fmla="*/ 71 w 216"/>
                  <a:gd name="T35" fmla="*/ 195 h 207"/>
                  <a:gd name="T36" fmla="*/ 91 w 216"/>
                  <a:gd name="T37" fmla="*/ 162 h 207"/>
                  <a:gd name="T38" fmla="*/ 90 w 216"/>
                  <a:gd name="T39" fmla="*/ 135 h 207"/>
                  <a:gd name="T40" fmla="*/ 71 w 216"/>
                  <a:gd name="T41" fmla="*/ 91 h 207"/>
                  <a:gd name="T42" fmla="*/ 76 w 216"/>
                  <a:gd name="T43" fmla="*/ 36 h 207"/>
                  <a:gd name="T44" fmla="*/ 108 w 216"/>
                  <a:gd name="T45" fmla="*/ 22 h 207"/>
                  <a:gd name="T46" fmla="*/ 108 w 216"/>
                  <a:gd name="T47" fmla="*/ 21 h 207"/>
                  <a:gd name="T48" fmla="*/ 109 w 216"/>
                  <a:gd name="T49" fmla="*/ 22 h 207"/>
                  <a:gd name="T50" fmla="*/ 141 w 216"/>
                  <a:gd name="T51" fmla="*/ 36 h 207"/>
                  <a:gd name="T52" fmla="*/ 146 w 216"/>
                  <a:gd name="T53" fmla="*/ 91 h 207"/>
                  <a:gd name="T54" fmla="*/ 127 w 216"/>
                  <a:gd name="T55" fmla="*/ 135 h 207"/>
                  <a:gd name="T56" fmla="*/ 125 w 216"/>
                  <a:gd name="T57" fmla="*/ 162 h 207"/>
                  <a:gd name="T58" fmla="*/ 146 w 216"/>
                  <a:gd name="T59" fmla="*/ 195 h 207"/>
                  <a:gd name="T60" fmla="*/ 170 w 216"/>
                  <a:gd name="T61" fmla="*/ 200 h 207"/>
                  <a:gd name="T62" fmla="*/ 200 w 216"/>
                  <a:gd name="T63" fmla="*/ 206 h 207"/>
                  <a:gd name="T64" fmla="*/ 204 w 216"/>
                  <a:gd name="T65" fmla="*/ 207 h 207"/>
                  <a:gd name="T66" fmla="*/ 214 w 216"/>
                  <a:gd name="T67" fmla="*/ 201 h 207"/>
                  <a:gd name="T68" fmla="*/ 209 w 216"/>
                  <a:gd name="T69" fmla="*/ 18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6" h="207">
                    <a:moveTo>
                      <a:pt x="209" y="187"/>
                    </a:moveTo>
                    <a:cubicBezTo>
                      <a:pt x="194" y="180"/>
                      <a:pt x="182" y="180"/>
                      <a:pt x="171" y="179"/>
                    </a:cubicBezTo>
                    <a:cubicBezTo>
                      <a:pt x="165" y="179"/>
                      <a:pt x="159" y="179"/>
                      <a:pt x="156" y="177"/>
                    </a:cubicBezTo>
                    <a:cubicBezTo>
                      <a:pt x="149" y="173"/>
                      <a:pt x="143" y="153"/>
                      <a:pt x="145" y="147"/>
                    </a:cubicBezTo>
                    <a:cubicBezTo>
                      <a:pt x="153" y="134"/>
                      <a:pt x="162" y="114"/>
                      <a:pt x="167" y="96"/>
                    </a:cubicBezTo>
                    <a:cubicBezTo>
                      <a:pt x="174" y="64"/>
                      <a:pt x="171" y="39"/>
                      <a:pt x="157" y="22"/>
                    </a:cubicBezTo>
                    <a:cubicBezTo>
                      <a:pt x="139" y="0"/>
                      <a:pt x="111" y="0"/>
                      <a:pt x="108" y="0"/>
                    </a:cubicBezTo>
                    <a:cubicBezTo>
                      <a:pt x="106" y="0"/>
                      <a:pt x="77" y="0"/>
                      <a:pt x="59" y="22"/>
                    </a:cubicBezTo>
                    <a:cubicBezTo>
                      <a:pt x="45" y="39"/>
                      <a:pt x="42" y="64"/>
                      <a:pt x="50" y="96"/>
                    </a:cubicBezTo>
                    <a:cubicBezTo>
                      <a:pt x="54" y="114"/>
                      <a:pt x="63" y="134"/>
                      <a:pt x="72" y="147"/>
                    </a:cubicBezTo>
                    <a:cubicBezTo>
                      <a:pt x="73" y="153"/>
                      <a:pt x="67" y="173"/>
                      <a:pt x="61" y="177"/>
                    </a:cubicBezTo>
                    <a:cubicBezTo>
                      <a:pt x="57" y="179"/>
                      <a:pt x="52" y="179"/>
                      <a:pt x="45" y="179"/>
                    </a:cubicBezTo>
                    <a:cubicBezTo>
                      <a:pt x="35" y="180"/>
                      <a:pt x="22" y="180"/>
                      <a:pt x="8" y="187"/>
                    </a:cubicBezTo>
                    <a:cubicBezTo>
                      <a:pt x="2" y="189"/>
                      <a:pt x="0" y="196"/>
                      <a:pt x="3" y="201"/>
                    </a:cubicBezTo>
                    <a:cubicBezTo>
                      <a:pt x="4" y="205"/>
                      <a:pt x="8" y="207"/>
                      <a:pt x="12" y="207"/>
                    </a:cubicBezTo>
                    <a:cubicBezTo>
                      <a:pt x="14" y="207"/>
                      <a:pt x="15" y="207"/>
                      <a:pt x="17" y="206"/>
                    </a:cubicBezTo>
                    <a:cubicBezTo>
                      <a:pt x="28" y="201"/>
                      <a:pt x="37" y="201"/>
                      <a:pt x="46" y="200"/>
                    </a:cubicBezTo>
                    <a:cubicBezTo>
                      <a:pt x="55" y="200"/>
                      <a:pt x="63" y="200"/>
                      <a:pt x="71" y="195"/>
                    </a:cubicBezTo>
                    <a:cubicBezTo>
                      <a:pt x="85" y="188"/>
                      <a:pt x="90" y="168"/>
                      <a:pt x="91" y="162"/>
                    </a:cubicBezTo>
                    <a:cubicBezTo>
                      <a:pt x="93" y="153"/>
                      <a:pt x="95" y="142"/>
                      <a:pt x="90" y="135"/>
                    </a:cubicBezTo>
                    <a:cubicBezTo>
                      <a:pt x="82" y="125"/>
                      <a:pt x="74" y="106"/>
                      <a:pt x="71" y="91"/>
                    </a:cubicBezTo>
                    <a:cubicBezTo>
                      <a:pt x="65" y="66"/>
                      <a:pt x="66" y="47"/>
                      <a:pt x="76" y="36"/>
                    </a:cubicBezTo>
                    <a:cubicBezTo>
                      <a:pt x="87" y="21"/>
                      <a:pt x="108" y="22"/>
                      <a:pt x="108" y="22"/>
                    </a:cubicBezTo>
                    <a:cubicBezTo>
                      <a:pt x="108" y="22"/>
                      <a:pt x="108" y="21"/>
                      <a:pt x="108" y="21"/>
                    </a:cubicBezTo>
                    <a:cubicBezTo>
                      <a:pt x="108" y="21"/>
                      <a:pt x="108" y="22"/>
                      <a:pt x="109" y="22"/>
                    </a:cubicBezTo>
                    <a:cubicBezTo>
                      <a:pt x="109" y="22"/>
                      <a:pt x="129" y="21"/>
                      <a:pt x="141" y="36"/>
                    </a:cubicBezTo>
                    <a:cubicBezTo>
                      <a:pt x="150" y="47"/>
                      <a:pt x="152" y="66"/>
                      <a:pt x="146" y="91"/>
                    </a:cubicBezTo>
                    <a:cubicBezTo>
                      <a:pt x="142" y="106"/>
                      <a:pt x="134" y="125"/>
                      <a:pt x="127" y="135"/>
                    </a:cubicBezTo>
                    <a:cubicBezTo>
                      <a:pt x="122" y="142"/>
                      <a:pt x="123" y="153"/>
                      <a:pt x="125" y="162"/>
                    </a:cubicBezTo>
                    <a:cubicBezTo>
                      <a:pt x="126" y="168"/>
                      <a:pt x="132" y="188"/>
                      <a:pt x="146" y="195"/>
                    </a:cubicBezTo>
                    <a:cubicBezTo>
                      <a:pt x="154" y="200"/>
                      <a:pt x="162" y="200"/>
                      <a:pt x="170" y="200"/>
                    </a:cubicBezTo>
                    <a:cubicBezTo>
                      <a:pt x="179" y="201"/>
                      <a:pt x="189" y="201"/>
                      <a:pt x="200" y="206"/>
                    </a:cubicBezTo>
                    <a:cubicBezTo>
                      <a:pt x="201" y="207"/>
                      <a:pt x="203" y="207"/>
                      <a:pt x="204" y="207"/>
                    </a:cubicBezTo>
                    <a:cubicBezTo>
                      <a:pt x="208" y="207"/>
                      <a:pt x="212" y="205"/>
                      <a:pt x="214" y="201"/>
                    </a:cubicBezTo>
                    <a:cubicBezTo>
                      <a:pt x="216" y="196"/>
                      <a:pt x="214" y="189"/>
                      <a:pt x="209" y="18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5693" tIns="42847" rIns="85693" bIns="42847" numCol="1" anchor="t" anchorCtr="0" compatLnSpc="1">
                <a:prstTxWarp prst="textNoShape">
                  <a:avLst/>
                </a:prstTxWarp>
              </a:bodyPr>
              <a:lstStyle/>
              <a:p>
                <a:pPr marL="0" marR="0" lvl="0" indent="0" defTabSz="1142609" eaLnBrk="1" fontAlgn="auto" latinLnBrk="0" hangingPunct="1">
                  <a:lnSpc>
                    <a:spcPct val="100000"/>
                  </a:lnSpc>
                  <a:spcBef>
                    <a:spcPts val="0"/>
                  </a:spcBef>
                  <a:spcAft>
                    <a:spcPts val="0"/>
                  </a:spcAft>
                  <a:buClrTx/>
                  <a:buSzTx/>
                  <a:buFontTx/>
                  <a:buNone/>
                  <a:tabLst/>
                  <a:defRPr/>
                </a:pPr>
                <a:endParaRPr kumimoji="0" lang="en-GB" sz="2249" b="0" i="0" u="none" strike="noStrike" kern="0" cap="none" spc="0" normalizeH="0" baseline="0" noProof="0">
                  <a:ln>
                    <a:noFill/>
                  </a:ln>
                  <a:solidFill>
                    <a:prstClr val="black"/>
                  </a:solidFill>
                  <a:effectLst/>
                  <a:uLnTx/>
                  <a:uFillTx/>
                  <a:ea typeface="ヒラギノ角ゴ ProN W3" charset="0"/>
                  <a:sym typeface="Gotham Book" charset="0"/>
                </a:endParaRPr>
              </a:p>
            </p:txBody>
          </p:sp>
          <p:sp>
            <p:nvSpPr>
              <p:cNvPr id="16" name="Freeform 752">
                <a:extLst>
                  <a:ext uri="{FF2B5EF4-FFF2-40B4-BE49-F238E27FC236}">
                    <a16:creationId xmlns:a16="http://schemas.microsoft.com/office/drawing/2014/main" id="{31314995-1B23-C7A6-3197-88D7619B1BA1}"/>
                  </a:ext>
                </a:extLst>
              </p:cNvPr>
              <p:cNvSpPr>
                <a:spLocks/>
              </p:cNvSpPr>
              <p:nvPr/>
            </p:nvSpPr>
            <p:spPr bwMode="auto">
              <a:xfrm>
                <a:off x="3702" y="2802"/>
                <a:ext cx="95" cy="111"/>
              </a:xfrm>
              <a:custGeom>
                <a:avLst/>
                <a:gdLst>
                  <a:gd name="T0" fmla="*/ 136 w 143"/>
                  <a:gd name="T1" fmla="*/ 147 h 167"/>
                  <a:gd name="T2" fmla="*/ 109 w 143"/>
                  <a:gd name="T3" fmla="*/ 139 h 167"/>
                  <a:gd name="T4" fmla="*/ 95 w 143"/>
                  <a:gd name="T5" fmla="*/ 136 h 167"/>
                  <a:gd name="T6" fmla="*/ 89 w 143"/>
                  <a:gd name="T7" fmla="*/ 118 h 167"/>
                  <a:gd name="T8" fmla="*/ 106 w 143"/>
                  <a:gd name="T9" fmla="*/ 78 h 167"/>
                  <a:gd name="T10" fmla="*/ 99 w 143"/>
                  <a:gd name="T11" fmla="*/ 20 h 167"/>
                  <a:gd name="T12" fmla="*/ 56 w 143"/>
                  <a:gd name="T13" fmla="*/ 1 h 167"/>
                  <a:gd name="T14" fmla="*/ 14 w 143"/>
                  <a:gd name="T15" fmla="*/ 20 h 167"/>
                  <a:gd name="T16" fmla="*/ 6 w 143"/>
                  <a:gd name="T17" fmla="*/ 78 h 167"/>
                  <a:gd name="T18" fmla="*/ 24 w 143"/>
                  <a:gd name="T19" fmla="*/ 118 h 167"/>
                  <a:gd name="T20" fmla="*/ 18 w 143"/>
                  <a:gd name="T21" fmla="*/ 136 h 167"/>
                  <a:gd name="T22" fmla="*/ 16 w 143"/>
                  <a:gd name="T23" fmla="*/ 151 h 167"/>
                  <a:gd name="T24" fmla="*/ 24 w 143"/>
                  <a:gd name="T25" fmla="*/ 155 h 167"/>
                  <a:gd name="T26" fmla="*/ 31 w 143"/>
                  <a:gd name="T27" fmla="*/ 153 h 167"/>
                  <a:gd name="T28" fmla="*/ 41 w 143"/>
                  <a:gd name="T29" fmla="*/ 107 h 167"/>
                  <a:gd name="T30" fmla="*/ 27 w 143"/>
                  <a:gd name="T31" fmla="*/ 73 h 167"/>
                  <a:gd name="T32" fmla="*/ 31 w 143"/>
                  <a:gd name="T33" fmla="*/ 33 h 167"/>
                  <a:gd name="T34" fmla="*/ 56 w 143"/>
                  <a:gd name="T35" fmla="*/ 22 h 167"/>
                  <a:gd name="T36" fmla="*/ 82 w 143"/>
                  <a:gd name="T37" fmla="*/ 33 h 167"/>
                  <a:gd name="T38" fmla="*/ 86 w 143"/>
                  <a:gd name="T39" fmla="*/ 73 h 167"/>
                  <a:gd name="T40" fmla="*/ 71 w 143"/>
                  <a:gd name="T41" fmla="*/ 107 h 167"/>
                  <a:gd name="T42" fmla="*/ 82 w 143"/>
                  <a:gd name="T43" fmla="*/ 153 h 167"/>
                  <a:gd name="T44" fmla="*/ 83 w 143"/>
                  <a:gd name="T45" fmla="*/ 154 h 167"/>
                  <a:gd name="T46" fmla="*/ 106 w 143"/>
                  <a:gd name="T47" fmla="*/ 160 h 167"/>
                  <a:gd name="T48" fmla="*/ 125 w 143"/>
                  <a:gd name="T49" fmla="*/ 165 h 167"/>
                  <a:gd name="T50" fmla="*/ 131 w 143"/>
                  <a:gd name="T51" fmla="*/ 167 h 167"/>
                  <a:gd name="T52" fmla="*/ 140 w 143"/>
                  <a:gd name="T53" fmla="*/ 162 h 167"/>
                  <a:gd name="T54" fmla="*/ 136 w 143"/>
                  <a:gd name="T55" fmla="*/ 1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 h="167">
                    <a:moveTo>
                      <a:pt x="136" y="147"/>
                    </a:moveTo>
                    <a:cubicBezTo>
                      <a:pt x="128" y="142"/>
                      <a:pt x="118" y="140"/>
                      <a:pt x="109" y="139"/>
                    </a:cubicBezTo>
                    <a:cubicBezTo>
                      <a:pt x="104" y="138"/>
                      <a:pt x="98" y="137"/>
                      <a:pt x="95" y="136"/>
                    </a:cubicBezTo>
                    <a:cubicBezTo>
                      <a:pt x="89" y="131"/>
                      <a:pt x="88" y="121"/>
                      <a:pt x="89" y="118"/>
                    </a:cubicBezTo>
                    <a:cubicBezTo>
                      <a:pt x="96" y="109"/>
                      <a:pt x="103" y="93"/>
                      <a:pt x="106" y="78"/>
                    </a:cubicBezTo>
                    <a:cubicBezTo>
                      <a:pt x="112" y="53"/>
                      <a:pt x="110" y="34"/>
                      <a:pt x="99" y="20"/>
                    </a:cubicBezTo>
                    <a:cubicBezTo>
                      <a:pt x="83" y="0"/>
                      <a:pt x="58" y="1"/>
                      <a:pt x="56" y="1"/>
                    </a:cubicBezTo>
                    <a:cubicBezTo>
                      <a:pt x="54" y="1"/>
                      <a:pt x="30" y="0"/>
                      <a:pt x="14" y="20"/>
                    </a:cubicBezTo>
                    <a:cubicBezTo>
                      <a:pt x="3" y="34"/>
                      <a:pt x="0" y="53"/>
                      <a:pt x="6" y="78"/>
                    </a:cubicBezTo>
                    <a:cubicBezTo>
                      <a:pt x="10" y="93"/>
                      <a:pt x="17" y="109"/>
                      <a:pt x="24" y="118"/>
                    </a:cubicBezTo>
                    <a:cubicBezTo>
                      <a:pt x="25" y="121"/>
                      <a:pt x="24" y="132"/>
                      <a:pt x="18" y="136"/>
                    </a:cubicBezTo>
                    <a:cubicBezTo>
                      <a:pt x="13" y="140"/>
                      <a:pt x="12" y="146"/>
                      <a:pt x="16" y="151"/>
                    </a:cubicBezTo>
                    <a:cubicBezTo>
                      <a:pt x="18" y="154"/>
                      <a:pt x="21" y="155"/>
                      <a:pt x="24" y="155"/>
                    </a:cubicBezTo>
                    <a:cubicBezTo>
                      <a:pt x="26" y="155"/>
                      <a:pt x="29" y="155"/>
                      <a:pt x="31" y="153"/>
                    </a:cubicBezTo>
                    <a:cubicBezTo>
                      <a:pt x="45" y="142"/>
                      <a:pt x="49" y="118"/>
                      <a:pt x="41" y="107"/>
                    </a:cubicBezTo>
                    <a:cubicBezTo>
                      <a:pt x="36" y="99"/>
                      <a:pt x="30" y="85"/>
                      <a:pt x="27" y="73"/>
                    </a:cubicBezTo>
                    <a:cubicBezTo>
                      <a:pt x="23" y="55"/>
                      <a:pt x="24" y="42"/>
                      <a:pt x="31" y="33"/>
                    </a:cubicBezTo>
                    <a:cubicBezTo>
                      <a:pt x="39" y="22"/>
                      <a:pt x="55" y="22"/>
                      <a:pt x="56" y="22"/>
                    </a:cubicBezTo>
                    <a:cubicBezTo>
                      <a:pt x="58" y="22"/>
                      <a:pt x="73" y="22"/>
                      <a:pt x="82" y="33"/>
                    </a:cubicBezTo>
                    <a:cubicBezTo>
                      <a:pt x="89" y="42"/>
                      <a:pt x="90" y="55"/>
                      <a:pt x="86" y="73"/>
                    </a:cubicBezTo>
                    <a:cubicBezTo>
                      <a:pt x="83" y="85"/>
                      <a:pt x="77" y="99"/>
                      <a:pt x="71" y="107"/>
                    </a:cubicBezTo>
                    <a:cubicBezTo>
                      <a:pt x="63" y="118"/>
                      <a:pt x="67" y="142"/>
                      <a:pt x="82" y="153"/>
                    </a:cubicBezTo>
                    <a:cubicBezTo>
                      <a:pt x="82" y="153"/>
                      <a:pt x="83" y="154"/>
                      <a:pt x="83" y="154"/>
                    </a:cubicBezTo>
                    <a:cubicBezTo>
                      <a:pt x="90" y="158"/>
                      <a:pt x="98" y="159"/>
                      <a:pt x="106" y="160"/>
                    </a:cubicBezTo>
                    <a:cubicBezTo>
                      <a:pt x="113" y="161"/>
                      <a:pt x="121" y="162"/>
                      <a:pt x="125" y="165"/>
                    </a:cubicBezTo>
                    <a:cubicBezTo>
                      <a:pt x="127" y="166"/>
                      <a:pt x="129" y="167"/>
                      <a:pt x="131" y="167"/>
                    </a:cubicBezTo>
                    <a:cubicBezTo>
                      <a:pt x="134" y="167"/>
                      <a:pt x="138" y="165"/>
                      <a:pt x="140" y="162"/>
                    </a:cubicBezTo>
                    <a:cubicBezTo>
                      <a:pt x="143" y="157"/>
                      <a:pt x="141" y="150"/>
                      <a:pt x="136" y="14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5693" tIns="42847" rIns="85693" bIns="42847" numCol="1" anchor="t" anchorCtr="0" compatLnSpc="1">
                <a:prstTxWarp prst="textNoShape">
                  <a:avLst/>
                </a:prstTxWarp>
              </a:bodyPr>
              <a:lstStyle/>
              <a:p>
                <a:pPr marL="0" marR="0" lvl="0" indent="0" defTabSz="1142609" eaLnBrk="1" fontAlgn="auto" latinLnBrk="0" hangingPunct="1">
                  <a:lnSpc>
                    <a:spcPct val="100000"/>
                  </a:lnSpc>
                  <a:spcBef>
                    <a:spcPts val="0"/>
                  </a:spcBef>
                  <a:spcAft>
                    <a:spcPts val="0"/>
                  </a:spcAft>
                  <a:buClrTx/>
                  <a:buSzTx/>
                  <a:buFontTx/>
                  <a:buNone/>
                  <a:tabLst/>
                  <a:defRPr/>
                </a:pPr>
                <a:endParaRPr kumimoji="0" lang="en-GB" sz="2249" b="0" i="0" u="none" strike="noStrike" kern="0" cap="none" spc="0" normalizeH="0" baseline="0" noProof="0">
                  <a:ln>
                    <a:noFill/>
                  </a:ln>
                  <a:solidFill>
                    <a:prstClr val="black"/>
                  </a:solidFill>
                  <a:effectLst/>
                  <a:uLnTx/>
                  <a:uFillTx/>
                  <a:ea typeface="ヒラギノ角ゴ ProN W3" charset="0"/>
                  <a:sym typeface="Gotham Book" charset="0"/>
                </a:endParaRPr>
              </a:p>
            </p:txBody>
          </p:sp>
        </p:grpSp>
        <p:sp>
          <p:nvSpPr>
            <p:cNvPr id="12" name="TextBox 11">
              <a:extLst>
                <a:ext uri="{FF2B5EF4-FFF2-40B4-BE49-F238E27FC236}">
                  <a16:creationId xmlns:a16="http://schemas.microsoft.com/office/drawing/2014/main" id="{9C2F250B-2EAE-D13F-1A52-DC210CA9D07A}"/>
                </a:ext>
              </a:extLst>
            </p:cNvPr>
            <p:cNvSpPr txBox="1"/>
            <p:nvPr/>
          </p:nvSpPr>
          <p:spPr>
            <a:xfrm>
              <a:off x="882420" y="3018299"/>
              <a:ext cx="2939403" cy="336260"/>
            </a:xfrm>
            <a:prstGeom prst="rect">
              <a:avLst/>
            </a:prstGeom>
            <a:noFill/>
          </p:spPr>
          <p:txBody>
            <a:bodyPr wrap="square" lIns="0" tIns="0" rIns="0" bIns="0" rtlCol="0">
              <a:spAutoFit/>
            </a:bodyPr>
            <a:lstStyle/>
            <a:p>
              <a:pPr marL="0" marR="0" lvl="0" indent="0" algn="ctr" defTabSz="1142609" eaLnBrk="1" fontAlgn="auto" latinLnBrk="0" hangingPunct="1">
                <a:lnSpc>
                  <a:spcPct val="100000"/>
                </a:lnSpc>
                <a:spcBef>
                  <a:spcPts val="562"/>
                </a:spcBef>
                <a:spcAft>
                  <a:spcPts val="0"/>
                </a:spcAft>
                <a:buClrTx/>
                <a:buSzPct val="100000"/>
                <a:buFontTx/>
                <a:buNone/>
                <a:tabLst/>
                <a:defRPr/>
              </a:pPr>
              <a:r>
                <a:rPr kumimoji="0" lang="en-US" b="1" i="0" u="none" strike="noStrike" kern="0" cap="none" spc="0" normalizeH="0" baseline="0" noProof="0" dirty="0">
                  <a:ln>
                    <a:noFill/>
                  </a:ln>
                  <a:solidFill>
                    <a:schemeClr val="tx2"/>
                  </a:solidFill>
                  <a:effectLst/>
                  <a:uLnTx/>
                  <a:uFillTx/>
                  <a:ea typeface="ヒラギノ角ゴ ProN W3" charset="0"/>
                  <a:sym typeface="Gotham Book" charset="0"/>
                </a:rPr>
                <a:t>Conflict of Commitment</a:t>
              </a:r>
            </a:p>
          </p:txBody>
        </p:sp>
        <p:sp>
          <p:nvSpPr>
            <p:cNvPr id="13" name="TextBox 12">
              <a:extLst>
                <a:ext uri="{FF2B5EF4-FFF2-40B4-BE49-F238E27FC236}">
                  <a16:creationId xmlns:a16="http://schemas.microsoft.com/office/drawing/2014/main" id="{5C85E7C6-F46C-A7E1-CCB0-07CBAF2824E4}"/>
                </a:ext>
              </a:extLst>
            </p:cNvPr>
            <p:cNvSpPr txBox="1"/>
            <p:nvPr/>
          </p:nvSpPr>
          <p:spPr>
            <a:xfrm>
              <a:off x="1048489" y="3319022"/>
              <a:ext cx="2650709" cy="784607"/>
            </a:xfrm>
            <a:prstGeom prst="rect">
              <a:avLst/>
            </a:prstGeom>
            <a:noFill/>
          </p:spPr>
          <p:txBody>
            <a:bodyPr wrap="square" lIns="0" tIns="0" rIns="0" bIns="0" rtlCol="0">
              <a:spAutoFit/>
            </a:bodyPr>
            <a:lstStyle/>
            <a:p>
              <a:pPr marL="0" marR="0" lvl="0" indent="0" algn="ctr" defTabSz="1142609" eaLnBrk="1" fontAlgn="auto" latinLnBrk="0" hangingPunct="1">
                <a:lnSpc>
                  <a:spcPct val="100000"/>
                </a:lnSpc>
                <a:spcBef>
                  <a:spcPts val="562"/>
                </a:spcBef>
                <a:spcAft>
                  <a:spcPts val="0"/>
                </a:spcAft>
                <a:buClrTx/>
                <a:buSzPct val="100000"/>
                <a:buFontTx/>
                <a:buNone/>
                <a:tabLst/>
                <a:defRPr/>
              </a:pPr>
              <a:r>
                <a:rPr lang="en-US" sz="1400" i="1" kern="0" dirty="0">
                  <a:ea typeface="ヒラギノ角ゴ ProN W3" charset="0"/>
                  <a:sym typeface="Gotham Book" charset="0"/>
                </a:rPr>
                <a:t>Principal Investigator (PI) did not disclose faculty appointment at a foreign institution</a:t>
              </a:r>
              <a:endParaRPr kumimoji="0" lang="en-US" sz="1400" b="0" i="1" u="none" strike="noStrike" kern="0" cap="none" spc="0" normalizeH="0" baseline="0" noProof="0" dirty="0">
                <a:ln>
                  <a:noFill/>
                </a:ln>
                <a:effectLst/>
                <a:uLnTx/>
                <a:uFillTx/>
                <a:ea typeface="ヒラギノ角ゴ ProN W3" charset="0"/>
                <a:sym typeface="Gotham Book" charset="0"/>
              </a:endParaRPr>
            </a:p>
          </p:txBody>
        </p:sp>
      </p:grpSp>
      <p:grpSp>
        <p:nvGrpSpPr>
          <p:cNvPr id="17" name="Group 16">
            <a:extLst>
              <a:ext uri="{FF2B5EF4-FFF2-40B4-BE49-F238E27FC236}">
                <a16:creationId xmlns:a16="http://schemas.microsoft.com/office/drawing/2014/main" id="{57B758CA-4BF7-0323-658E-44A913F36F89}"/>
              </a:ext>
            </a:extLst>
          </p:cNvPr>
          <p:cNvGrpSpPr/>
          <p:nvPr/>
        </p:nvGrpSpPr>
        <p:grpSpPr>
          <a:xfrm>
            <a:off x="4422913" y="2425224"/>
            <a:ext cx="3083018" cy="1762922"/>
            <a:chOff x="4628835" y="1963549"/>
            <a:chExt cx="3171556" cy="2140080"/>
          </a:xfrm>
        </p:grpSpPr>
        <p:grpSp>
          <p:nvGrpSpPr>
            <p:cNvPr id="18" name="Group 40">
              <a:extLst>
                <a:ext uri="{FF2B5EF4-FFF2-40B4-BE49-F238E27FC236}">
                  <a16:creationId xmlns:a16="http://schemas.microsoft.com/office/drawing/2014/main" id="{38D49BC1-1881-BE3B-16AB-731B0CF3AEE2}"/>
                </a:ext>
              </a:extLst>
            </p:cNvPr>
            <p:cNvGrpSpPr>
              <a:grpSpLocks noChangeAspect="1"/>
            </p:cNvGrpSpPr>
            <p:nvPr/>
          </p:nvGrpSpPr>
          <p:grpSpPr bwMode="auto">
            <a:xfrm>
              <a:off x="5722432" y="1963549"/>
              <a:ext cx="984362" cy="984362"/>
              <a:chOff x="880" y="418"/>
              <a:chExt cx="3635" cy="3635"/>
            </a:xfrm>
            <a:solidFill>
              <a:sysClr val="windowText" lastClr="000000"/>
            </a:solidFill>
          </p:grpSpPr>
          <p:sp>
            <p:nvSpPr>
              <p:cNvPr id="21" name="Freeform 41">
                <a:extLst>
                  <a:ext uri="{FF2B5EF4-FFF2-40B4-BE49-F238E27FC236}">
                    <a16:creationId xmlns:a16="http://schemas.microsoft.com/office/drawing/2014/main" id="{E2E29C71-816F-8DDB-8D1D-0F5CD848A9B5}"/>
                  </a:ext>
                </a:extLst>
              </p:cNvPr>
              <p:cNvSpPr>
                <a:spLocks noEditPoints="1"/>
              </p:cNvSpPr>
              <p:nvPr/>
            </p:nvSpPr>
            <p:spPr bwMode="auto">
              <a:xfrm>
                <a:off x="880" y="418"/>
                <a:ext cx="3635" cy="3635"/>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5693" tIns="42847" rIns="85693" bIns="42847" numCol="1" anchor="t" anchorCtr="0" compatLnSpc="1">
                <a:prstTxWarp prst="textNoShape">
                  <a:avLst/>
                </a:prstTxWarp>
              </a:bodyPr>
              <a:lstStyle/>
              <a:p>
                <a:pPr marL="0" marR="0" lvl="0" indent="0" defTabSz="1142609" eaLnBrk="1" fontAlgn="auto" latinLnBrk="0" hangingPunct="1">
                  <a:lnSpc>
                    <a:spcPct val="100000"/>
                  </a:lnSpc>
                  <a:spcBef>
                    <a:spcPts val="0"/>
                  </a:spcBef>
                  <a:spcAft>
                    <a:spcPts val="0"/>
                  </a:spcAft>
                  <a:buClrTx/>
                  <a:buSzTx/>
                  <a:buFontTx/>
                  <a:buNone/>
                  <a:tabLst/>
                  <a:defRPr/>
                </a:pPr>
                <a:endParaRPr kumimoji="0" lang="en-GB" sz="2249" b="0" i="0" u="none" strike="noStrike" kern="0" cap="none" spc="0" normalizeH="0" baseline="0" noProof="0">
                  <a:ln>
                    <a:noFill/>
                  </a:ln>
                  <a:solidFill>
                    <a:prstClr val="black"/>
                  </a:solidFill>
                  <a:effectLst/>
                  <a:uLnTx/>
                  <a:uFillTx/>
                  <a:ea typeface="ヒラギノ角ゴ ProN W3" charset="0"/>
                  <a:sym typeface="Gotham Book" charset="0"/>
                </a:endParaRPr>
              </a:p>
            </p:txBody>
          </p:sp>
          <p:sp>
            <p:nvSpPr>
              <p:cNvPr id="22" name="Freeform 42">
                <a:extLst>
                  <a:ext uri="{FF2B5EF4-FFF2-40B4-BE49-F238E27FC236}">
                    <a16:creationId xmlns:a16="http://schemas.microsoft.com/office/drawing/2014/main" id="{D553AFCF-E5CE-7DE4-4F60-548A5356A1BC}"/>
                  </a:ext>
                </a:extLst>
              </p:cNvPr>
              <p:cNvSpPr>
                <a:spLocks noEditPoints="1"/>
              </p:cNvSpPr>
              <p:nvPr/>
            </p:nvSpPr>
            <p:spPr bwMode="auto">
              <a:xfrm>
                <a:off x="1753" y="1270"/>
                <a:ext cx="1889" cy="2023"/>
              </a:xfrm>
              <a:custGeom>
                <a:avLst/>
                <a:gdLst>
                  <a:gd name="T0" fmla="*/ 250 w 266"/>
                  <a:gd name="T1" fmla="*/ 146 h 285"/>
                  <a:gd name="T2" fmla="*/ 133 w 266"/>
                  <a:gd name="T3" fmla="*/ 29 h 285"/>
                  <a:gd name="T4" fmla="*/ 15 w 266"/>
                  <a:gd name="T5" fmla="*/ 146 h 285"/>
                  <a:gd name="T6" fmla="*/ 55 w 266"/>
                  <a:gd name="T7" fmla="*/ 234 h 285"/>
                  <a:gd name="T8" fmla="*/ 38 w 266"/>
                  <a:gd name="T9" fmla="*/ 270 h 285"/>
                  <a:gd name="T10" fmla="*/ 43 w 266"/>
                  <a:gd name="T11" fmla="*/ 284 h 285"/>
                  <a:gd name="T12" fmla="*/ 47 w 266"/>
                  <a:gd name="T13" fmla="*/ 285 h 285"/>
                  <a:gd name="T14" fmla="*/ 57 w 266"/>
                  <a:gd name="T15" fmla="*/ 279 h 285"/>
                  <a:gd name="T16" fmla="*/ 73 w 266"/>
                  <a:gd name="T17" fmla="*/ 247 h 285"/>
                  <a:gd name="T18" fmla="*/ 133 w 266"/>
                  <a:gd name="T19" fmla="*/ 264 h 285"/>
                  <a:gd name="T20" fmla="*/ 192 w 266"/>
                  <a:gd name="T21" fmla="*/ 247 h 285"/>
                  <a:gd name="T22" fmla="*/ 208 w 266"/>
                  <a:gd name="T23" fmla="*/ 279 h 285"/>
                  <a:gd name="T24" fmla="*/ 218 w 266"/>
                  <a:gd name="T25" fmla="*/ 285 h 285"/>
                  <a:gd name="T26" fmla="*/ 223 w 266"/>
                  <a:gd name="T27" fmla="*/ 284 h 285"/>
                  <a:gd name="T28" fmla="*/ 228 w 266"/>
                  <a:gd name="T29" fmla="*/ 270 h 285"/>
                  <a:gd name="T30" fmla="*/ 210 w 266"/>
                  <a:gd name="T31" fmla="*/ 234 h 285"/>
                  <a:gd name="T32" fmla="*/ 250 w 266"/>
                  <a:gd name="T33" fmla="*/ 146 h 285"/>
                  <a:gd name="T34" fmla="*/ 37 w 266"/>
                  <a:gd name="T35" fmla="*/ 146 h 285"/>
                  <a:gd name="T36" fmla="*/ 133 w 266"/>
                  <a:gd name="T37" fmla="*/ 50 h 285"/>
                  <a:gd name="T38" fmla="*/ 229 w 266"/>
                  <a:gd name="T39" fmla="*/ 146 h 285"/>
                  <a:gd name="T40" fmla="*/ 133 w 266"/>
                  <a:gd name="T41" fmla="*/ 242 h 285"/>
                  <a:gd name="T42" fmla="*/ 37 w 266"/>
                  <a:gd name="T43" fmla="*/ 146 h 285"/>
                  <a:gd name="T44" fmla="*/ 162 w 266"/>
                  <a:gd name="T45" fmla="*/ 128 h 285"/>
                  <a:gd name="T46" fmla="*/ 161 w 266"/>
                  <a:gd name="T47" fmla="*/ 143 h 285"/>
                  <a:gd name="T48" fmla="*/ 140 w 266"/>
                  <a:gd name="T49" fmla="*/ 164 h 285"/>
                  <a:gd name="T50" fmla="*/ 140 w 266"/>
                  <a:gd name="T51" fmla="*/ 164 h 285"/>
                  <a:gd name="T52" fmla="*/ 133 w 266"/>
                  <a:gd name="T53" fmla="*/ 167 h 285"/>
                  <a:gd name="T54" fmla="*/ 125 w 266"/>
                  <a:gd name="T55" fmla="*/ 164 h 285"/>
                  <a:gd name="T56" fmla="*/ 83 w 266"/>
                  <a:gd name="T57" fmla="*/ 122 h 285"/>
                  <a:gd name="T58" fmla="*/ 82 w 266"/>
                  <a:gd name="T59" fmla="*/ 107 h 285"/>
                  <a:gd name="T60" fmla="*/ 97 w 266"/>
                  <a:gd name="T61" fmla="*/ 107 h 285"/>
                  <a:gd name="T62" fmla="*/ 133 w 266"/>
                  <a:gd name="T63" fmla="*/ 141 h 285"/>
                  <a:gd name="T64" fmla="*/ 147 w 266"/>
                  <a:gd name="T65" fmla="*/ 128 h 285"/>
                  <a:gd name="T66" fmla="*/ 162 w 266"/>
                  <a:gd name="T67" fmla="*/ 128 h 285"/>
                  <a:gd name="T68" fmla="*/ 16 w 266"/>
                  <a:gd name="T69" fmla="*/ 82 h 285"/>
                  <a:gd name="T70" fmla="*/ 8 w 266"/>
                  <a:gd name="T71" fmla="*/ 79 h 285"/>
                  <a:gd name="T72" fmla="*/ 0 w 266"/>
                  <a:gd name="T73" fmla="*/ 58 h 285"/>
                  <a:gd name="T74" fmla="*/ 8 w 266"/>
                  <a:gd name="T75" fmla="*/ 38 h 285"/>
                  <a:gd name="T76" fmla="*/ 35 w 266"/>
                  <a:gd name="T77" fmla="*/ 11 h 285"/>
                  <a:gd name="T78" fmla="*/ 76 w 266"/>
                  <a:gd name="T79" fmla="*/ 11 h 285"/>
                  <a:gd name="T80" fmla="*/ 76 w 266"/>
                  <a:gd name="T81" fmla="*/ 26 h 285"/>
                  <a:gd name="T82" fmla="*/ 61 w 266"/>
                  <a:gd name="T83" fmla="*/ 26 h 285"/>
                  <a:gd name="T84" fmla="*/ 50 w 266"/>
                  <a:gd name="T85" fmla="*/ 26 h 285"/>
                  <a:gd name="T86" fmla="*/ 23 w 266"/>
                  <a:gd name="T87" fmla="*/ 53 h 285"/>
                  <a:gd name="T88" fmla="*/ 21 w 266"/>
                  <a:gd name="T89" fmla="*/ 58 h 285"/>
                  <a:gd name="T90" fmla="*/ 23 w 266"/>
                  <a:gd name="T91" fmla="*/ 64 h 285"/>
                  <a:gd name="T92" fmla="*/ 23 w 266"/>
                  <a:gd name="T93" fmla="*/ 79 h 285"/>
                  <a:gd name="T94" fmla="*/ 16 w 266"/>
                  <a:gd name="T95" fmla="*/ 82 h 285"/>
                  <a:gd name="T96" fmla="*/ 266 w 266"/>
                  <a:gd name="T97" fmla="*/ 58 h 285"/>
                  <a:gd name="T98" fmla="*/ 257 w 266"/>
                  <a:gd name="T99" fmla="*/ 79 h 285"/>
                  <a:gd name="T100" fmla="*/ 249 w 266"/>
                  <a:gd name="T101" fmla="*/ 82 h 285"/>
                  <a:gd name="T102" fmla="*/ 242 w 266"/>
                  <a:gd name="T103" fmla="*/ 79 h 285"/>
                  <a:gd name="T104" fmla="*/ 242 w 266"/>
                  <a:gd name="T105" fmla="*/ 64 h 285"/>
                  <a:gd name="T106" fmla="*/ 244 w 266"/>
                  <a:gd name="T107" fmla="*/ 58 h 285"/>
                  <a:gd name="T108" fmla="*/ 242 w 266"/>
                  <a:gd name="T109" fmla="*/ 53 h 285"/>
                  <a:gd name="T110" fmla="*/ 216 w 266"/>
                  <a:gd name="T111" fmla="*/ 26 h 285"/>
                  <a:gd name="T112" fmla="*/ 204 w 266"/>
                  <a:gd name="T113" fmla="*/ 26 h 285"/>
                  <a:gd name="T114" fmla="*/ 189 w 266"/>
                  <a:gd name="T115" fmla="*/ 26 h 285"/>
                  <a:gd name="T116" fmla="*/ 189 w 266"/>
                  <a:gd name="T117" fmla="*/ 11 h 285"/>
                  <a:gd name="T118" fmla="*/ 231 w 266"/>
                  <a:gd name="T119" fmla="*/ 11 h 285"/>
                  <a:gd name="T120" fmla="*/ 257 w 266"/>
                  <a:gd name="T121" fmla="*/ 38 h 285"/>
                  <a:gd name="T122" fmla="*/ 266 w 266"/>
                  <a:gd name="T123" fmla="*/ 5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 h="285">
                    <a:moveTo>
                      <a:pt x="250" y="146"/>
                    </a:moveTo>
                    <a:cubicBezTo>
                      <a:pt x="250" y="82"/>
                      <a:pt x="197" y="29"/>
                      <a:pt x="133" y="29"/>
                    </a:cubicBezTo>
                    <a:cubicBezTo>
                      <a:pt x="68" y="29"/>
                      <a:pt x="15" y="82"/>
                      <a:pt x="15" y="146"/>
                    </a:cubicBezTo>
                    <a:cubicBezTo>
                      <a:pt x="15" y="181"/>
                      <a:pt x="31" y="213"/>
                      <a:pt x="55" y="234"/>
                    </a:cubicBezTo>
                    <a:cubicBezTo>
                      <a:pt x="38" y="270"/>
                      <a:pt x="38" y="270"/>
                      <a:pt x="38" y="270"/>
                    </a:cubicBezTo>
                    <a:cubicBezTo>
                      <a:pt x="35" y="275"/>
                      <a:pt x="37" y="281"/>
                      <a:pt x="43" y="284"/>
                    </a:cubicBezTo>
                    <a:cubicBezTo>
                      <a:pt x="44" y="285"/>
                      <a:pt x="46" y="285"/>
                      <a:pt x="47" y="285"/>
                    </a:cubicBezTo>
                    <a:cubicBezTo>
                      <a:pt x="51" y="285"/>
                      <a:pt x="55" y="283"/>
                      <a:pt x="57" y="279"/>
                    </a:cubicBezTo>
                    <a:cubicBezTo>
                      <a:pt x="73" y="247"/>
                      <a:pt x="73" y="247"/>
                      <a:pt x="73" y="247"/>
                    </a:cubicBezTo>
                    <a:cubicBezTo>
                      <a:pt x="90" y="258"/>
                      <a:pt x="111" y="264"/>
                      <a:pt x="133" y="264"/>
                    </a:cubicBezTo>
                    <a:cubicBezTo>
                      <a:pt x="155" y="264"/>
                      <a:pt x="175" y="258"/>
                      <a:pt x="192" y="247"/>
                    </a:cubicBezTo>
                    <a:cubicBezTo>
                      <a:pt x="208" y="279"/>
                      <a:pt x="208" y="279"/>
                      <a:pt x="208" y="279"/>
                    </a:cubicBezTo>
                    <a:cubicBezTo>
                      <a:pt x="210" y="283"/>
                      <a:pt x="214" y="285"/>
                      <a:pt x="218" y="285"/>
                    </a:cubicBezTo>
                    <a:cubicBezTo>
                      <a:pt x="220" y="285"/>
                      <a:pt x="221" y="285"/>
                      <a:pt x="223" y="284"/>
                    </a:cubicBezTo>
                    <a:cubicBezTo>
                      <a:pt x="228" y="281"/>
                      <a:pt x="230" y="275"/>
                      <a:pt x="228" y="270"/>
                    </a:cubicBezTo>
                    <a:cubicBezTo>
                      <a:pt x="210" y="234"/>
                      <a:pt x="210" y="234"/>
                      <a:pt x="210" y="234"/>
                    </a:cubicBezTo>
                    <a:cubicBezTo>
                      <a:pt x="234" y="213"/>
                      <a:pt x="250" y="181"/>
                      <a:pt x="250" y="146"/>
                    </a:cubicBezTo>
                    <a:close/>
                    <a:moveTo>
                      <a:pt x="37" y="146"/>
                    </a:moveTo>
                    <a:cubicBezTo>
                      <a:pt x="37" y="93"/>
                      <a:pt x="80" y="50"/>
                      <a:pt x="133" y="50"/>
                    </a:cubicBezTo>
                    <a:cubicBezTo>
                      <a:pt x="186" y="50"/>
                      <a:pt x="229" y="93"/>
                      <a:pt x="229" y="146"/>
                    </a:cubicBezTo>
                    <a:cubicBezTo>
                      <a:pt x="229" y="199"/>
                      <a:pt x="186" y="242"/>
                      <a:pt x="133" y="242"/>
                    </a:cubicBezTo>
                    <a:cubicBezTo>
                      <a:pt x="80" y="242"/>
                      <a:pt x="37" y="199"/>
                      <a:pt x="37" y="146"/>
                    </a:cubicBezTo>
                    <a:close/>
                    <a:moveTo>
                      <a:pt x="162" y="128"/>
                    </a:moveTo>
                    <a:cubicBezTo>
                      <a:pt x="166" y="133"/>
                      <a:pt x="166" y="139"/>
                      <a:pt x="161" y="143"/>
                    </a:cubicBezTo>
                    <a:cubicBezTo>
                      <a:pt x="140" y="164"/>
                      <a:pt x="140" y="164"/>
                      <a:pt x="140" y="164"/>
                    </a:cubicBezTo>
                    <a:cubicBezTo>
                      <a:pt x="140" y="164"/>
                      <a:pt x="140" y="164"/>
                      <a:pt x="140" y="164"/>
                    </a:cubicBezTo>
                    <a:cubicBezTo>
                      <a:pt x="138" y="166"/>
                      <a:pt x="135" y="167"/>
                      <a:pt x="133" y="167"/>
                    </a:cubicBezTo>
                    <a:cubicBezTo>
                      <a:pt x="130" y="167"/>
                      <a:pt x="127" y="166"/>
                      <a:pt x="125" y="164"/>
                    </a:cubicBezTo>
                    <a:cubicBezTo>
                      <a:pt x="83" y="122"/>
                      <a:pt x="83" y="122"/>
                      <a:pt x="83" y="122"/>
                    </a:cubicBezTo>
                    <a:cubicBezTo>
                      <a:pt x="78" y="118"/>
                      <a:pt x="78" y="111"/>
                      <a:pt x="82" y="107"/>
                    </a:cubicBezTo>
                    <a:cubicBezTo>
                      <a:pt x="87" y="103"/>
                      <a:pt x="93" y="103"/>
                      <a:pt x="97" y="107"/>
                    </a:cubicBezTo>
                    <a:cubicBezTo>
                      <a:pt x="133" y="141"/>
                      <a:pt x="133" y="141"/>
                      <a:pt x="133" y="141"/>
                    </a:cubicBezTo>
                    <a:cubicBezTo>
                      <a:pt x="147" y="128"/>
                      <a:pt x="147" y="128"/>
                      <a:pt x="147" y="128"/>
                    </a:cubicBezTo>
                    <a:cubicBezTo>
                      <a:pt x="151" y="124"/>
                      <a:pt x="158" y="124"/>
                      <a:pt x="162" y="128"/>
                    </a:cubicBezTo>
                    <a:close/>
                    <a:moveTo>
                      <a:pt x="16" y="82"/>
                    </a:moveTo>
                    <a:cubicBezTo>
                      <a:pt x="13" y="82"/>
                      <a:pt x="10" y="81"/>
                      <a:pt x="8" y="79"/>
                    </a:cubicBezTo>
                    <a:cubicBezTo>
                      <a:pt x="3" y="74"/>
                      <a:pt x="0" y="66"/>
                      <a:pt x="0" y="58"/>
                    </a:cubicBezTo>
                    <a:cubicBezTo>
                      <a:pt x="0" y="51"/>
                      <a:pt x="3" y="43"/>
                      <a:pt x="8" y="38"/>
                    </a:cubicBezTo>
                    <a:cubicBezTo>
                      <a:pt x="35" y="11"/>
                      <a:pt x="35" y="11"/>
                      <a:pt x="35" y="11"/>
                    </a:cubicBezTo>
                    <a:cubicBezTo>
                      <a:pt x="46" y="0"/>
                      <a:pt x="65" y="0"/>
                      <a:pt x="76" y="11"/>
                    </a:cubicBezTo>
                    <a:cubicBezTo>
                      <a:pt x="80" y="15"/>
                      <a:pt x="80" y="22"/>
                      <a:pt x="76" y="26"/>
                    </a:cubicBezTo>
                    <a:cubicBezTo>
                      <a:pt x="72" y="31"/>
                      <a:pt x="65" y="31"/>
                      <a:pt x="61" y="26"/>
                    </a:cubicBezTo>
                    <a:cubicBezTo>
                      <a:pt x="58" y="23"/>
                      <a:pt x="53" y="23"/>
                      <a:pt x="50" y="26"/>
                    </a:cubicBezTo>
                    <a:cubicBezTo>
                      <a:pt x="23" y="53"/>
                      <a:pt x="23" y="53"/>
                      <a:pt x="23" y="53"/>
                    </a:cubicBezTo>
                    <a:cubicBezTo>
                      <a:pt x="22" y="54"/>
                      <a:pt x="21" y="56"/>
                      <a:pt x="21" y="58"/>
                    </a:cubicBezTo>
                    <a:cubicBezTo>
                      <a:pt x="21" y="61"/>
                      <a:pt x="22" y="63"/>
                      <a:pt x="23" y="64"/>
                    </a:cubicBezTo>
                    <a:cubicBezTo>
                      <a:pt x="28" y="68"/>
                      <a:pt x="28" y="75"/>
                      <a:pt x="23" y="79"/>
                    </a:cubicBezTo>
                    <a:cubicBezTo>
                      <a:pt x="21" y="81"/>
                      <a:pt x="19" y="82"/>
                      <a:pt x="16" y="82"/>
                    </a:cubicBezTo>
                    <a:close/>
                    <a:moveTo>
                      <a:pt x="266" y="58"/>
                    </a:moveTo>
                    <a:cubicBezTo>
                      <a:pt x="266" y="66"/>
                      <a:pt x="263" y="74"/>
                      <a:pt x="257" y="79"/>
                    </a:cubicBezTo>
                    <a:cubicBezTo>
                      <a:pt x="255" y="81"/>
                      <a:pt x="252" y="82"/>
                      <a:pt x="249" y="82"/>
                    </a:cubicBezTo>
                    <a:cubicBezTo>
                      <a:pt x="247" y="82"/>
                      <a:pt x="244" y="81"/>
                      <a:pt x="242" y="79"/>
                    </a:cubicBezTo>
                    <a:cubicBezTo>
                      <a:pt x="238" y="75"/>
                      <a:pt x="238" y="68"/>
                      <a:pt x="242" y="64"/>
                    </a:cubicBezTo>
                    <a:cubicBezTo>
                      <a:pt x="243" y="63"/>
                      <a:pt x="244" y="61"/>
                      <a:pt x="244" y="58"/>
                    </a:cubicBezTo>
                    <a:cubicBezTo>
                      <a:pt x="244" y="56"/>
                      <a:pt x="243" y="54"/>
                      <a:pt x="242" y="53"/>
                    </a:cubicBezTo>
                    <a:cubicBezTo>
                      <a:pt x="216" y="26"/>
                      <a:pt x="216" y="26"/>
                      <a:pt x="216" y="26"/>
                    </a:cubicBezTo>
                    <a:cubicBezTo>
                      <a:pt x="212" y="23"/>
                      <a:pt x="207" y="23"/>
                      <a:pt x="204" y="26"/>
                    </a:cubicBezTo>
                    <a:cubicBezTo>
                      <a:pt x="200" y="31"/>
                      <a:pt x="193" y="31"/>
                      <a:pt x="189" y="26"/>
                    </a:cubicBezTo>
                    <a:cubicBezTo>
                      <a:pt x="185" y="22"/>
                      <a:pt x="185" y="15"/>
                      <a:pt x="189" y="11"/>
                    </a:cubicBezTo>
                    <a:cubicBezTo>
                      <a:pt x="201" y="0"/>
                      <a:pt x="219" y="0"/>
                      <a:pt x="231" y="11"/>
                    </a:cubicBezTo>
                    <a:cubicBezTo>
                      <a:pt x="257" y="38"/>
                      <a:pt x="257" y="38"/>
                      <a:pt x="257" y="38"/>
                    </a:cubicBezTo>
                    <a:cubicBezTo>
                      <a:pt x="263" y="43"/>
                      <a:pt x="266" y="51"/>
                      <a:pt x="266" y="5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5693" tIns="42847" rIns="85693" bIns="42847" numCol="1" anchor="t" anchorCtr="0" compatLnSpc="1">
                <a:prstTxWarp prst="textNoShape">
                  <a:avLst/>
                </a:prstTxWarp>
              </a:bodyPr>
              <a:lstStyle/>
              <a:p>
                <a:pPr marL="0" marR="0" lvl="0" indent="0" defTabSz="1142609" eaLnBrk="1" fontAlgn="auto" latinLnBrk="0" hangingPunct="1">
                  <a:lnSpc>
                    <a:spcPct val="100000"/>
                  </a:lnSpc>
                  <a:spcBef>
                    <a:spcPts val="0"/>
                  </a:spcBef>
                  <a:spcAft>
                    <a:spcPts val="0"/>
                  </a:spcAft>
                  <a:buClrTx/>
                  <a:buSzTx/>
                  <a:buFontTx/>
                  <a:buNone/>
                  <a:tabLst/>
                  <a:defRPr/>
                </a:pPr>
                <a:endParaRPr kumimoji="0" lang="en-GB" sz="2249" b="0" i="0" u="none" strike="noStrike" kern="0" cap="none" spc="0" normalizeH="0" baseline="0" noProof="0">
                  <a:ln>
                    <a:noFill/>
                  </a:ln>
                  <a:solidFill>
                    <a:prstClr val="black"/>
                  </a:solidFill>
                  <a:effectLst/>
                  <a:uLnTx/>
                  <a:uFillTx/>
                  <a:ea typeface="ヒラギノ角ゴ ProN W3" charset="0"/>
                  <a:sym typeface="Gotham Book" charset="0"/>
                </a:endParaRPr>
              </a:p>
            </p:txBody>
          </p:sp>
        </p:grpSp>
        <p:sp>
          <p:nvSpPr>
            <p:cNvPr id="19" name="TextBox 18">
              <a:extLst>
                <a:ext uri="{FF2B5EF4-FFF2-40B4-BE49-F238E27FC236}">
                  <a16:creationId xmlns:a16="http://schemas.microsoft.com/office/drawing/2014/main" id="{7F289BF7-CDB5-512E-0E6F-B00D86092E79}"/>
                </a:ext>
              </a:extLst>
            </p:cNvPr>
            <p:cNvSpPr txBox="1"/>
            <p:nvPr/>
          </p:nvSpPr>
          <p:spPr>
            <a:xfrm>
              <a:off x="4707611" y="3018298"/>
              <a:ext cx="3014005" cy="336260"/>
            </a:xfrm>
            <a:prstGeom prst="rect">
              <a:avLst/>
            </a:prstGeom>
            <a:noFill/>
          </p:spPr>
          <p:txBody>
            <a:bodyPr wrap="square" lIns="0" tIns="0" rIns="0" bIns="0" rtlCol="0">
              <a:spAutoFit/>
            </a:bodyPr>
            <a:lstStyle/>
            <a:p>
              <a:pPr marL="0" marR="0" lvl="0" indent="0" algn="ctr" defTabSz="1142609" eaLnBrk="1" fontAlgn="auto" latinLnBrk="0" hangingPunct="1">
                <a:lnSpc>
                  <a:spcPct val="100000"/>
                </a:lnSpc>
                <a:spcBef>
                  <a:spcPts val="562"/>
                </a:spcBef>
                <a:spcAft>
                  <a:spcPts val="0"/>
                </a:spcAft>
                <a:buClrTx/>
                <a:buSzPct val="100000"/>
                <a:buFontTx/>
                <a:buNone/>
                <a:tabLst/>
                <a:defRPr/>
              </a:pPr>
              <a:r>
                <a:rPr lang="en-US" b="1" kern="0">
                  <a:solidFill>
                    <a:schemeClr val="tx2"/>
                  </a:solidFill>
                  <a:ea typeface="ヒラギノ角ゴ ProN W3" charset="0"/>
                  <a:sym typeface="Gotham Book" charset="0"/>
                </a:rPr>
                <a:t>Accounts Payable Timing</a:t>
              </a:r>
              <a:endParaRPr kumimoji="0" lang="en-US" b="1" i="0" u="none" strike="noStrike" kern="0" cap="none" spc="0" normalizeH="0" baseline="0" noProof="0">
                <a:ln>
                  <a:noFill/>
                </a:ln>
                <a:solidFill>
                  <a:schemeClr val="tx2"/>
                </a:solidFill>
                <a:effectLst/>
                <a:uLnTx/>
                <a:uFillTx/>
                <a:ea typeface="ヒラギノ角ゴ ProN W3" charset="0"/>
                <a:sym typeface="Gotham Book" charset="0"/>
              </a:endParaRPr>
            </a:p>
          </p:txBody>
        </p:sp>
        <p:sp>
          <p:nvSpPr>
            <p:cNvPr id="20" name="TextBox 19">
              <a:extLst>
                <a:ext uri="{FF2B5EF4-FFF2-40B4-BE49-F238E27FC236}">
                  <a16:creationId xmlns:a16="http://schemas.microsoft.com/office/drawing/2014/main" id="{690823DB-B485-E78C-3FF2-9A9378D20050}"/>
                </a:ext>
              </a:extLst>
            </p:cNvPr>
            <p:cNvSpPr txBox="1"/>
            <p:nvPr/>
          </p:nvSpPr>
          <p:spPr>
            <a:xfrm>
              <a:off x="4628835" y="3319022"/>
              <a:ext cx="3171556" cy="784607"/>
            </a:xfrm>
            <a:prstGeom prst="rect">
              <a:avLst/>
            </a:prstGeom>
            <a:noFill/>
          </p:spPr>
          <p:txBody>
            <a:bodyPr wrap="square" lIns="0" tIns="0" rIns="0" bIns="0" rtlCol="0">
              <a:spAutoFit/>
            </a:bodyPr>
            <a:lstStyle/>
            <a:p>
              <a:pPr marL="0" marR="0" lvl="0" indent="0" algn="ctr" defTabSz="1142609" eaLnBrk="1" fontAlgn="auto" latinLnBrk="0" hangingPunct="1">
                <a:lnSpc>
                  <a:spcPct val="100000"/>
                </a:lnSpc>
                <a:spcBef>
                  <a:spcPts val="562"/>
                </a:spcBef>
                <a:spcAft>
                  <a:spcPts val="0"/>
                </a:spcAft>
                <a:buClrTx/>
                <a:buSzPct val="100000"/>
                <a:buFontTx/>
                <a:buNone/>
                <a:tabLst/>
                <a:defRPr/>
              </a:pPr>
              <a:r>
                <a:rPr kumimoji="0" lang="en-US" sz="1400" b="0" i="1" u="none" strike="noStrike" kern="0" cap="none" spc="0" normalizeH="0" baseline="0" noProof="0">
                  <a:ln>
                    <a:noFill/>
                  </a:ln>
                  <a:effectLst/>
                  <a:uLnTx/>
                  <a:uFillTx/>
                  <a:ea typeface="ヒラギノ角ゴ ProN W3" charset="0"/>
                  <a:sym typeface="Gotham Book" charset="0"/>
                </a:rPr>
                <a:t>AP turnaround for vendor payments was very long and the sponsors were billed for expenses before vendors were paid</a:t>
              </a:r>
            </a:p>
          </p:txBody>
        </p:sp>
      </p:grpSp>
      <p:grpSp>
        <p:nvGrpSpPr>
          <p:cNvPr id="23" name="Group 22">
            <a:extLst>
              <a:ext uri="{FF2B5EF4-FFF2-40B4-BE49-F238E27FC236}">
                <a16:creationId xmlns:a16="http://schemas.microsoft.com/office/drawing/2014/main" id="{AEC09CF8-6447-3C2F-1BA3-BCB8AF7BF4E6}"/>
              </a:ext>
            </a:extLst>
          </p:cNvPr>
          <p:cNvGrpSpPr/>
          <p:nvPr/>
        </p:nvGrpSpPr>
        <p:grpSpPr>
          <a:xfrm>
            <a:off x="8062076" y="2387732"/>
            <a:ext cx="2615039" cy="1765148"/>
            <a:chOff x="8273326" y="1960846"/>
            <a:chExt cx="2690138" cy="2142783"/>
          </a:xfrm>
        </p:grpSpPr>
        <p:grpSp>
          <p:nvGrpSpPr>
            <p:cNvPr id="24" name="Group 127">
              <a:extLst>
                <a:ext uri="{FF2B5EF4-FFF2-40B4-BE49-F238E27FC236}">
                  <a16:creationId xmlns:a16="http://schemas.microsoft.com/office/drawing/2014/main" id="{523755BC-C829-5268-3B3E-A2853F0B3AB9}"/>
                </a:ext>
              </a:extLst>
            </p:cNvPr>
            <p:cNvGrpSpPr>
              <a:grpSpLocks noChangeAspect="1"/>
            </p:cNvGrpSpPr>
            <p:nvPr/>
          </p:nvGrpSpPr>
          <p:grpSpPr bwMode="auto">
            <a:xfrm rot="10800000">
              <a:off x="9124176" y="1960846"/>
              <a:ext cx="988438" cy="988437"/>
              <a:chOff x="5048" y="380"/>
              <a:chExt cx="340" cy="340"/>
            </a:xfrm>
            <a:solidFill>
              <a:sysClr val="windowText" lastClr="000000"/>
            </a:solidFill>
          </p:grpSpPr>
          <p:sp>
            <p:nvSpPr>
              <p:cNvPr id="27" name="Freeform 128">
                <a:extLst>
                  <a:ext uri="{FF2B5EF4-FFF2-40B4-BE49-F238E27FC236}">
                    <a16:creationId xmlns:a16="http://schemas.microsoft.com/office/drawing/2014/main" id="{197A5C18-1125-8ED5-4961-AD301FD2F27B}"/>
                  </a:ext>
                </a:extLst>
              </p:cNvPr>
              <p:cNvSpPr>
                <a:spLocks noEditPoints="1"/>
              </p:cNvSpPr>
              <p:nvPr/>
            </p:nvSpPr>
            <p:spPr bwMode="auto">
              <a:xfrm>
                <a:off x="5048" y="380"/>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5693" tIns="42847" rIns="85693" bIns="42847" numCol="1" anchor="t" anchorCtr="0" compatLnSpc="1">
                <a:prstTxWarp prst="textNoShape">
                  <a:avLst/>
                </a:prstTxWarp>
              </a:bodyPr>
              <a:lstStyle/>
              <a:p>
                <a:pPr marL="0" marR="0" lvl="0" indent="0" defTabSz="1142609" eaLnBrk="1" fontAlgn="auto" latinLnBrk="0" hangingPunct="1">
                  <a:lnSpc>
                    <a:spcPct val="100000"/>
                  </a:lnSpc>
                  <a:spcBef>
                    <a:spcPts val="0"/>
                  </a:spcBef>
                  <a:spcAft>
                    <a:spcPts val="0"/>
                  </a:spcAft>
                  <a:buClrTx/>
                  <a:buSzTx/>
                  <a:buFontTx/>
                  <a:buNone/>
                  <a:tabLst/>
                  <a:defRPr/>
                </a:pPr>
                <a:endParaRPr kumimoji="0" lang="en-GB" sz="2249" b="0" i="0" u="none" strike="noStrike" kern="0" cap="none" spc="0" normalizeH="0" baseline="0" noProof="0">
                  <a:ln>
                    <a:noFill/>
                  </a:ln>
                  <a:solidFill>
                    <a:prstClr val="black"/>
                  </a:solidFill>
                  <a:effectLst/>
                  <a:uLnTx/>
                  <a:uFillTx/>
                  <a:ea typeface="ヒラギノ角ゴ ProN W3" charset="0"/>
                  <a:sym typeface="Gotham Book" charset="0"/>
                </a:endParaRPr>
              </a:p>
            </p:txBody>
          </p:sp>
          <p:sp>
            <p:nvSpPr>
              <p:cNvPr id="28" name="Freeform 129">
                <a:extLst>
                  <a:ext uri="{FF2B5EF4-FFF2-40B4-BE49-F238E27FC236}">
                    <a16:creationId xmlns:a16="http://schemas.microsoft.com/office/drawing/2014/main" id="{1AB201A1-2939-9BA1-D214-B3AF42D3B5E7}"/>
                  </a:ext>
                </a:extLst>
              </p:cNvPr>
              <p:cNvSpPr>
                <a:spLocks noEditPoints="1"/>
              </p:cNvSpPr>
              <p:nvPr/>
            </p:nvSpPr>
            <p:spPr bwMode="auto">
              <a:xfrm>
                <a:off x="5156" y="472"/>
                <a:ext cx="150" cy="156"/>
              </a:xfrm>
              <a:custGeom>
                <a:avLst/>
                <a:gdLst>
                  <a:gd name="T0" fmla="*/ 74 w 226"/>
                  <a:gd name="T1" fmla="*/ 189 h 235"/>
                  <a:gd name="T2" fmla="*/ 74 w 226"/>
                  <a:gd name="T3" fmla="*/ 204 h 235"/>
                  <a:gd name="T4" fmla="*/ 47 w 226"/>
                  <a:gd name="T5" fmla="*/ 232 h 235"/>
                  <a:gd name="T6" fmla="*/ 43 w 226"/>
                  <a:gd name="T7" fmla="*/ 234 h 235"/>
                  <a:gd name="T8" fmla="*/ 39 w 226"/>
                  <a:gd name="T9" fmla="*/ 235 h 235"/>
                  <a:gd name="T10" fmla="*/ 35 w 226"/>
                  <a:gd name="T11" fmla="*/ 234 h 235"/>
                  <a:gd name="T12" fmla="*/ 32 w 226"/>
                  <a:gd name="T13" fmla="*/ 232 h 235"/>
                  <a:gd name="T14" fmla="*/ 4 w 226"/>
                  <a:gd name="T15" fmla="*/ 204 h 235"/>
                  <a:gd name="T16" fmla="*/ 4 w 226"/>
                  <a:gd name="T17" fmla="*/ 189 h 235"/>
                  <a:gd name="T18" fmla="*/ 19 w 226"/>
                  <a:gd name="T19" fmla="*/ 189 h 235"/>
                  <a:gd name="T20" fmla="*/ 29 w 226"/>
                  <a:gd name="T21" fmla="*/ 199 h 235"/>
                  <a:gd name="T22" fmla="*/ 29 w 226"/>
                  <a:gd name="T23" fmla="*/ 11 h 235"/>
                  <a:gd name="T24" fmla="*/ 39 w 226"/>
                  <a:gd name="T25" fmla="*/ 0 h 235"/>
                  <a:gd name="T26" fmla="*/ 50 w 226"/>
                  <a:gd name="T27" fmla="*/ 11 h 235"/>
                  <a:gd name="T28" fmla="*/ 50 w 226"/>
                  <a:gd name="T29" fmla="*/ 199 h 235"/>
                  <a:gd name="T30" fmla="*/ 59 w 226"/>
                  <a:gd name="T31" fmla="*/ 189 h 235"/>
                  <a:gd name="T32" fmla="*/ 74 w 226"/>
                  <a:gd name="T33" fmla="*/ 189 h 235"/>
                  <a:gd name="T34" fmla="*/ 215 w 226"/>
                  <a:gd name="T35" fmla="*/ 214 h 235"/>
                  <a:gd name="T36" fmla="*/ 103 w 226"/>
                  <a:gd name="T37" fmla="*/ 214 h 235"/>
                  <a:gd name="T38" fmla="*/ 93 w 226"/>
                  <a:gd name="T39" fmla="*/ 224 h 235"/>
                  <a:gd name="T40" fmla="*/ 103 w 226"/>
                  <a:gd name="T41" fmla="*/ 235 h 235"/>
                  <a:gd name="T42" fmla="*/ 215 w 226"/>
                  <a:gd name="T43" fmla="*/ 235 h 235"/>
                  <a:gd name="T44" fmla="*/ 226 w 226"/>
                  <a:gd name="T45" fmla="*/ 224 h 235"/>
                  <a:gd name="T46" fmla="*/ 215 w 226"/>
                  <a:gd name="T47" fmla="*/ 214 h 235"/>
                  <a:gd name="T48" fmla="*/ 103 w 226"/>
                  <a:gd name="T49" fmla="*/ 192 h 235"/>
                  <a:gd name="T50" fmla="*/ 199 w 226"/>
                  <a:gd name="T51" fmla="*/ 192 h 235"/>
                  <a:gd name="T52" fmla="*/ 210 w 226"/>
                  <a:gd name="T53" fmla="*/ 182 h 235"/>
                  <a:gd name="T54" fmla="*/ 199 w 226"/>
                  <a:gd name="T55" fmla="*/ 171 h 235"/>
                  <a:gd name="T56" fmla="*/ 103 w 226"/>
                  <a:gd name="T57" fmla="*/ 171 h 235"/>
                  <a:gd name="T58" fmla="*/ 93 w 226"/>
                  <a:gd name="T59" fmla="*/ 182 h 235"/>
                  <a:gd name="T60" fmla="*/ 103 w 226"/>
                  <a:gd name="T61" fmla="*/ 192 h 235"/>
                  <a:gd name="T62" fmla="*/ 103 w 226"/>
                  <a:gd name="T63" fmla="*/ 150 h 235"/>
                  <a:gd name="T64" fmla="*/ 178 w 226"/>
                  <a:gd name="T65" fmla="*/ 150 h 235"/>
                  <a:gd name="T66" fmla="*/ 189 w 226"/>
                  <a:gd name="T67" fmla="*/ 139 h 235"/>
                  <a:gd name="T68" fmla="*/ 178 w 226"/>
                  <a:gd name="T69" fmla="*/ 128 h 235"/>
                  <a:gd name="T70" fmla="*/ 103 w 226"/>
                  <a:gd name="T71" fmla="*/ 128 h 235"/>
                  <a:gd name="T72" fmla="*/ 93 w 226"/>
                  <a:gd name="T73" fmla="*/ 139 h 235"/>
                  <a:gd name="T74" fmla="*/ 103 w 226"/>
                  <a:gd name="T75" fmla="*/ 150 h 235"/>
                  <a:gd name="T76" fmla="*/ 103 w 226"/>
                  <a:gd name="T77" fmla="*/ 107 h 235"/>
                  <a:gd name="T78" fmla="*/ 157 w 226"/>
                  <a:gd name="T79" fmla="*/ 107 h 235"/>
                  <a:gd name="T80" fmla="*/ 167 w 226"/>
                  <a:gd name="T81" fmla="*/ 96 h 235"/>
                  <a:gd name="T82" fmla="*/ 157 w 226"/>
                  <a:gd name="T83" fmla="*/ 86 h 235"/>
                  <a:gd name="T84" fmla="*/ 103 w 226"/>
                  <a:gd name="T85" fmla="*/ 86 h 235"/>
                  <a:gd name="T86" fmla="*/ 93 w 226"/>
                  <a:gd name="T87" fmla="*/ 96 h 235"/>
                  <a:gd name="T88" fmla="*/ 103 w 226"/>
                  <a:gd name="T89" fmla="*/ 107 h 235"/>
                  <a:gd name="T90" fmla="*/ 103 w 226"/>
                  <a:gd name="T91" fmla="*/ 64 h 235"/>
                  <a:gd name="T92" fmla="*/ 135 w 226"/>
                  <a:gd name="T93" fmla="*/ 64 h 235"/>
                  <a:gd name="T94" fmla="*/ 146 w 226"/>
                  <a:gd name="T95" fmla="*/ 54 h 235"/>
                  <a:gd name="T96" fmla="*/ 135 w 226"/>
                  <a:gd name="T97" fmla="*/ 43 h 235"/>
                  <a:gd name="T98" fmla="*/ 103 w 226"/>
                  <a:gd name="T99" fmla="*/ 43 h 235"/>
                  <a:gd name="T100" fmla="*/ 93 w 226"/>
                  <a:gd name="T101" fmla="*/ 54 h 235"/>
                  <a:gd name="T102" fmla="*/ 103 w 226"/>
                  <a:gd name="T103" fmla="*/ 64 h 235"/>
                  <a:gd name="T104" fmla="*/ 103 w 226"/>
                  <a:gd name="T105" fmla="*/ 22 h 235"/>
                  <a:gd name="T106" fmla="*/ 114 w 226"/>
                  <a:gd name="T107" fmla="*/ 22 h 235"/>
                  <a:gd name="T108" fmla="*/ 125 w 226"/>
                  <a:gd name="T109" fmla="*/ 11 h 235"/>
                  <a:gd name="T110" fmla="*/ 114 w 226"/>
                  <a:gd name="T111" fmla="*/ 0 h 235"/>
                  <a:gd name="T112" fmla="*/ 103 w 226"/>
                  <a:gd name="T113" fmla="*/ 0 h 235"/>
                  <a:gd name="T114" fmla="*/ 93 w 226"/>
                  <a:gd name="T115" fmla="*/ 11 h 235"/>
                  <a:gd name="T116" fmla="*/ 103 w 226"/>
                  <a:gd name="T117" fmla="*/ 2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 h="235">
                    <a:moveTo>
                      <a:pt x="74" y="189"/>
                    </a:moveTo>
                    <a:cubicBezTo>
                      <a:pt x="79" y="193"/>
                      <a:pt x="79" y="200"/>
                      <a:pt x="74" y="204"/>
                    </a:cubicBezTo>
                    <a:cubicBezTo>
                      <a:pt x="47" y="232"/>
                      <a:pt x="47" y="232"/>
                      <a:pt x="47" y="232"/>
                    </a:cubicBezTo>
                    <a:cubicBezTo>
                      <a:pt x="46" y="233"/>
                      <a:pt x="45" y="234"/>
                      <a:pt x="43" y="234"/>
                    </a:cubicBezTo>
                    <a:cubicBezTo>
                      <a:pt x="42" y="235"/>
                      <a:pt x="41" y="235"/>
                      <a:pt x="39" y="235"/>
                    </a:cubicBezTo>
                    <a:cubicBezTo>
                      <a:pt x="38" y="235"/>
                      <a:pt x="37" y="235"/>
                      <a:pt x="35" y="234"/>
                    </a:cubicBezTo>
                    <a:cubicBezTo>
                      <a:pt x="34" y="234"/>
                      <a:pt x="33" y="233"/>
                      <a:pt x="32" y="232"/>
                    </a:cubicBezTo>
                    <a:cubicBezTo>
                      <a:pt x="4" y="204"/>
                      <a:pt x="4" y="204"/>
                      <a:pt x="4" y="204"/>
                    </a:cubicBezTo>
                    <a:cubicBezTo>
                      <a:pt x="0" y="200"/>
                      <a:pt x="0" y="193"/>
                      <a:pt x="4" y="189"/>
                    </a:cubicBezTo>
                    <a:cubicBezTo>
                      <a:pt x="8" y="185"/>
                      <a:pt x="15" y="185"/>
                      <a:pt x="19" y="189"/>
                    </a:cubicBezTo>
                    <a:cubicBezTo>
                      <a:pt x="29" y="199"/>
                      <a:pt x="29" y="199"/>
                      <a:pt x="29" y="199"/>
                    </a:cubicBezTo>
                    <a:cubicBezTo>
                      <a:pt x="29" y="11"/>
                      <a:pt x="29" y="11"/>
                      <a:pt x="29" y="11"/>
                    </a:cubicBezTo>
                    <a:cubicBezTo>
                      <a:pt x="29" y="5"/>
                      <a:pt x="33" y="0"/>
                      <a:pt x="39" y="0"/>
                    </a:cubicBezTo>
                    <a:cubicBezTo>
                      <a:pt x="45" y="0"/>
                      <a:pt x="50" y="5"/>
                      <a:pt x="50" y="11"/>
                    </a:cubicBezTo>
                    <a:cubicBezTo>
                      <a:pt x="50" y="199"/>
                      <a:pt x="50" y="199"/>
                      <a:pt x="50" y="199"/>
                    </a:cubicBezTo>
                    <a:cubicBezTo>
                      <a:pt x="59" y="189"/>
                      <a:pt x="59" y="189"/>
                      <a:pt x="59" y="189"/>
                    </a:cubicBezTo>
                    <a:cubicBezTo>
                      <a:pt x="64" y="185"/>
                      <a:pt x="70" y="185"/>
                      <a:pt x="74" y="189"/>
                    </a:cubicBezTo>
                    <a:close/>
                    <a:moveTo>
                      <a:pt x="215" y="214"/>
                    </a:moveTo>
                    <a:cubicBezTo>
                      <a:pt x="103" y="214"/>
                      <a:pt x="103" y="214"/>
                      <a:pt x="103" y="214"/>
                    </a:cubicBezTo>
                    <a:cubicBezTo>
                      <a:pt x="97" y="214"/>
                      <a:pt x="93" y="218"/>
                      <a:pt x="93" y="224"/>
                    </a:cubicBezTo>
                    <a:cubicBezTo>
                      <a:pt x="93" y="230"/>
                      <a:pt x="97" y="235"/>
                      <a:pt x="103" y="235"/>
                    </a:cubicBezTo>
                    <a:cubicBezTo>
                      <a:pt x="215" y="235"/>
                      <a:pt x="215" y="235"/>
                      <a:pt x="215" y="235"/>
                    </a:cubicBezTo>
                    <a:cubicBezTo>
                      <a:pt x="221" y="235"/>
                      <a:pt x="226" y="230"/>
                      <a:pt x="226" y="224"/>
                    </a:cubicBezTo>
                    <a:cubicBezTo>
                      <a:pt x="226" y="218"/>
                      <a:pt x="221" y="214"/>
                      <a:pt x="215" y="214"/>
                    </a:cubicBezTo>
                    <a:close/>
                    <a:moveTo>
                      <a:pt x="103" y="192"/>
                    </a:moveTo>
                    <a:cubicBezTo>
                      <a:pt x="199" y="192"/>
                      <a:pt x="199" y="192"/>
                      <a:pt x="199" y="192"/>
                    </a:cubicBezTo>
                    <a:cubicBezTo>
                      <a:pt x="205" y="192"/>
                      <a:pt x="210" y="188"/>
                      <a:pt x="210" y="182"/>
                    </a:cubicBezTo>
                    <a:cubicBezTo>
                      <a:pt x="210" y="176"/>
                      <a:pt x="205" y="171"/>
                      <a:pt x="199" y="171"/>
                    </a:cubicBezTo>
                    <a:cubicBezTo>
                      <a:pt x="103" y="171"/>
                      <a:pt x="103" y="171"/>
                      <a:pt x="103" y="171"/>
                    </a:cubicBezTo>
                    <a:cubicBezTo>
                      <a:pt x="97" y="171"/>
                      <a:pt x="93" y="176"/>
                      <a:pt x="93" y="182"/>
                    </a:cubicBezTo>
                    <a:cubicBezTo>
                      <a:pt x="93" y="188"/>
                      <a:pt x="97" y="192"/>
                      <a:pt x="103" y="192"/>
                    </a:cubicBezTo>
                    <a:close/>
                    <a:moveTo>
                      <a:pt x="103" y="150"/>
                    </a:moveTo>
                    <a:cubicBezTo>
                      <a:pt x="178" y="150"/>
                      <a:pt x="178" y="150"/>
                      <a:pt x="178" y="150"/>
                    </a:cubicBezTo>
                    <a:cubicBezTo>
                      <a:pt x="184" y="150"/>
                      <a:pt x="189" y="145"/>
                      <a:pt x="189" y="139"/>
                    </a:cubicBezTo>
                    <a:cubicBezTo>
                      <a:pt x="189" y="133"/>
                      <a:pt x="184" y="128"/>
                      <a:pt x="178" y="128"/>
                    </a:cubicBezTo>
                    <a:cubicBezTo>
                      <a:pt x="103" y="128"/>
                      <a:pt x="103" y="128"/>
                      <a:pt x="103" y="128"/>
                    </a:cubicBezTo>
                    <a:cubicBezTo>
                      <a:pt x="97" y="128"/>
                      <a:pt x="93" y="133"/>
                      <a:pt x="93" y="139"/>
                    </a:cubicBezTo>
                    <a:cubicBezTo>
                      <a:pt x="93" y="145"/>
                      <a:pt x="97" y="150"/>
                      <a:pt x="103" y="150"/>
                    </a:cubicBezTo>
                    <a:close/>
                    <a:moveTo>
                      <a:pt x="103" y="107"/>
                    </a:moveTo>
                    <a:cubicBezTo>
                      <a:pt x="157" y="107"/>
                      <a:pt x="157" y="107"/>
                      <a:pt x="157" y="107"/>
                    </a:cubicBezTo>
                    <a:cubicBezTo>
                      <a:pt x="163" y="107"/>
                      <a:pt x="167" y="102"/>
                      <a:pt x="167" y="96"/>
                    </a:cubicBezTo>
                    <a:cubicBezTo>
                      <a:pt x="167" y="90"/>
                      <a:pt x="163" y="86"/>
                      <a:pt x="157" y="86"/>
                    </a:cubicBezTo>
                    <a:cubicBezTo>
                      <a:pt x="103" y="86"/>
                      <a:pt x="103" y="86"/>
                      <a:pt x="103" y="86"/>
                    </a:cubicBezTo>
                    <a:cubicBezTo>
                      <a:pt x="97" y="86"/>
                      <a:pt x="93" y="90"/>
                      <a:pt x="93" y="96"/>
                    </a:cubicBezTo>
                    <a:cubicBezTo>
                      <a:pt x="93" y="102"/>
                      <a:pt x="97" y="107"/>
                      <a:pt x="103" y="107"/>
                    </a:cubicBezTo>
                    <a:close/>
                    <a:moveTo>
                      <a:pt x="103" y="64"/>
                    </a:moveTo>
                    <a:cubicBezTo>
                      <a:pt x="135" y="64"/>
                      <a:pt x="135" y="64"/>
                      <a:pt x="135" y="64"/>
                    </a:cubicBezTo>
                    <a:cubicBezTo>
                      <a:pt x="141" y="64"/>
                      <a:pt x="146" y="60"/>
                      <a:pt x="146" y="54"/>
                    </a:cubicBezTo>
                    <a:cubicBezTo>
                      <a:pt x="146" y="48"/>
                      <a:pt x="141" y="43"/>
                      <a:pt x="135" y="43"/>
                    </a:cubicBezTo>
                    <a:cubicBezTo>
                      <a:pt x="103" y="43"/>
                      <a:pt x="103" y="43"/>
                      <a:pt x="103" y="43"/>
                    </a:cubicBezTo>
                    <a:cubicBezTo>
                      <a:pt x="97" y="43"/>
                      <a:pt x="93" y="48"/>
                      <a:pt x="93" y="54"/>
                    </a:cubicBezTo>
                    <a:cubicBezTo>
                      <a:pt x="93" y="60"/>
                      <a:pt x="97" y="64"/>
                      <a:pt x="103" y="64"/>
                    </a:cubicBezTo>
                    <a:close/>
                    <a:moveTo>
                      <a:pt x="103" y="22"/>
                    </a:moveTo>
                    <a:cubicBezTo>
                      <a:pt x="114" y="22"/>
                      <a:pt x="114" y="22"/>
                      <a:pt x="114" y="22"/>
                    </a:cubicBezTo>
                    <a:cubicBezTo>
                      <a:pt x="120" y="22"/>
                      <a:pt x="125" y="17"/>
                      <a:pt x="125" y="11"/>
                    </a:cubicBezTo>
                    <a:cubicBezTo>
                      <a:pt x="125" y="5"/>
                      <a:pt x="120" y="0"/>
                      <a:pt x="114" y="0"/>
                    </a:cubicBezTo>
                    <a:cubicBezTo>
                      <a:pt x="103" y="0"/>
                      <a:pt x="103" y="0"/>
                      <a:pt x="103" y="0"/>
                    </a:cubicBezTo>
                    <a:cubicBezTo>
                      <a:pt x="97" y="0"/>
                      <a:pt x="93" y="5"/>
                      <a:pt x="93" y="11"/>
                    </a:cubicBezTo>
                    <a:cubicBezTo>
                      <a:pt x="93" y="17"/>
                      <a:pt x="97" y="22"/>
                      <a:pt x="103"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5693" tIns="42847" rIns="85693" bIns="42847" numCol="1" anchor="t" anchorCtr="0" compatLnSpc="1">
                <a:prstTxWarp prst="textNoShape">
                  <a:avLst/>
                </a:prstTxWarp>
              </a:bodyPr>
              <a:lstStyle/>
              <a:p>
                <a:pPr marL="0" marR="0" lvl="0" indent="0" defTabSz="1142609" eaLnBrk="1" fontAlgn="auto" latinLnBrk="0" hangingPunct="1">
                  <a:lnSpc>
                    <a:spcPct val="100000"/>
                  </a:lnSpc>
                  <a:spcBef>
                    <a:spcPts val="0"/>
                  </a:spcBef>
                  <a:spcAft>
                    <a:spcPts val="0"/>
                  </a:spcAft>
                  <a:buClrTx/>
                  <a:buSzTx/>
                  <a:buFontTx/>
                  <a:buNone/>
                  <a:tabLst/>
                  <a:defRPr/>
                </a:pPr>
                <a:endParaRPr kumimoji="0" lang="en-GB" sz="2249" b="0" i="0" u="none" strike="noStrike" kern="0" cap="none" spc="0" normalizeH="0" baseline="0" noProof="0">
                  <a:ln>
                    <a:noFill/>
                  </a:ln>
                  <a:solidFill>
                    <a:prstClr val="black"/>
                  </a:solidFill>
                  <a:effectLst/>
                  <a:uLnTx/>
                  <a:uFillTx/>
                  <a:ea typeface="ヒラギノ角ゴ ProN W3" charset="0"/>
                  <a:sym typeface="Gotham Book" charset="0"/>
                </a:endParaRPr>
              </a:p>
            </p:txBody>
          </p:sp>
        </p:grpSp>
        <p:sp>
          <p:nvSpPr>
            <p:cNvPr id="25" name="TextBox 24">
              <a:extLst>
                <a:ext uri="{FF2B5EF4-FFF2-40B4-BE49-F238E27FC236}">
                  <a16:creationId xmlns:a16="http://schemas.microsoft.com/office/drawing/2014/main" id="{D2AAC26B-E5DE-79FF-C406-ADCC24CF6629}"/>
                </a:ext>
              </a:extLst>
            </p:cNvPr>
            <p:cNvSpPr txBox="1"/>
            <p:nvPr/>
          </p:nvSpPr>
          <p:spPr>
            <a:xfrm>
              <a:off x="8366280" y="3018299"/>
              <a:ext cx="2504231" cy="336260"/>
            </a:xfrm>
            <a:prstGeom prst="rect">
              <a:avLst/>
            </a:prstGeom>
            <a:noFill/>
          </p:spPr>
          <p:txBody>
            <a:bodyPr wrap="square" lIns="0" tIns="0" rIns="0" bIns="0" rtlCol="0">
              <a:spAutoFit/>
            </a:bodyPr>
            <a:lstStyle/>
            <a:p>
              <a:pPr marL="0" marR="0" lvl="0" indent="0" algn="ctr" defTabSz="1142609" eaLnBrk="1" fontAlgn="auto" latinLnBrk="0" hangingPunct="1">
                <a:lnSpc>
                  <a:spcPct val="100000"/>
                </a:lnSpc>
                <a:spcBef>
                  <a:spcPts val="562"/>
                </a:spcBef>
                <a:spcAft>
                  <a:spcPts val="0"/>
                </a:spcAft>
                <a:buClrTx/>
                <a:buSzPct val="100000"/>
                <a:buFontTx/>
                <a:buNone/>
                <a:tabLst/>
                <a:defRPr/>
              </a:pPr>
              <a:r>
                <a:rPr lang="en-US" b="1" kern="0">
                  <a:solidFill>
                    <a:schemeClr val="tx2"/>
                  </a:solidFill>
                  <a:ea typeface="ヒラギノ角ゴ ProN W3" charset="0"/>
                  <a:sym typeface="Gotham Book" charset="0"/>
                </a:rPr>
                <a:t>Expenditure Controls</a:t>
              </a:r>
              <a:endParaRPr kumimoji="0" lang="en-US" b="1" i="0" u="none" strike="noStrike" kern="0" cap="none" spc="0" normalizeH="0" baseline="0" noProof="0">
                <a:ln>
                  <a:noFill/>
                </a:ln>
                <a:solidFill>
                  <a:schemeClr val="tx2"/>
                </a:solidFill>
                <a:effectLst/>
                <a:uLnTx/>
                <a:uFillTx/>
                <a:ea typeface="ヒラギノ角ゴ ProN W3" charset="0"/>
                <a:sym typeface="Gotham Book" charset="0"/>
              </a:endParaRPr>
            </a:p>
          </p:txBody>
        </p:sp>
        <p:sp>
          <p:nvSpPr>
            <p:cNvPr id="26" name="TextBox 25">
              <a:extLst>
                <a:ext uri="{FF2B5EF4-FFF2-40B4-BE49-F238E27FC236}">
                  <a16:creationId xmlns:a16="http://schemas.microsoft.com/office/drawing/2014/main" id="{CEA4F547-67E4-1ED0-0D45-EC92BFB335F9}"/>
                </a:ext>
              </a:extLst>
            </p:cNvPr>
            <p:cNvSpPr txBox="1"/>
            <p:nvPr/>
          </p:nvSpPr>
          <p:spPr>
            <a:xfrm>
              <a:off x="8273326" y="3319022"/>
              <a:ext cx="2690138" cy="784607"/>
            </a:xfrm>
            <a:prstGeom prst="rect">
              <a:avLst/>
            </a:prstGeom>
            <a:noFill/>
          </p:spPr>
          <p:txBody>
            <a:bodyPr wrap="square" lIns="0" tIns="0" rIns="0" bIns="0" rtlCol="0">
              <a:spAutoFit/>
            </a:bodyPr>
            <a:lstStyle/>
            <a:p>
              <a:pPr marL="0" marR="0" lvl="0" indent="0" algn="ctr" defTabSz="1142609" eaLnBrk="1" fontAlgn="auto" latinLnBrk="0" hangingPunct="1">
                <a:lnSpc>
                  <a:spcPct val="100000"/>
                </a:lnSpc>
                <a:spcBef>
                  <a:spcPts val="562"/>
                </a:spcBef>
                <a:spcAft>
                  <a:spcPts val="0"/>
                </a:spcAft>
                <a:buClrTx/>
                <a:buSzPct val="100000"/>
                <a:buFontTx/>
                <a:buNone/>
                <a:tabLst/>
                <a:defRPr/>
              </a:pPr>
              <a:r>
                <a:rPr lang="en-US" sz="1400" i="1" kern="0">
                  <a:ea typeface="ヒラギノ角ゴ ProN W3" charset="0"/>
                  <a:sym typeface="Gotham Book" charset="0"/>
                </a:rPr>
                <a:t>Payroll transactions continued to post to awards months after final reports were filed</a:t>
              </a:r>
              <a:endParaRPr kumimoji="0" lang="en-US" sz="1400" b="0" i="1" u="none" strike="noStrike" kern="0" cap="none" spc="0" normalizeH="0" baseline="0" noProof="0">
                <a:ln>
                  <a:noFill/>
                </a:ln>
                <a:effectLst/>
                <a:uLnTx/>
                <a:uFillTx/>
                <a:ea typeface="ヒラギノ角ゴ ProN W3" charset="0"/>
                <a:sym typeface="Gotham Book" charset="0"/>
              </a:endParaRPr>
            </a:p>
          </p:txBody>
        </p:sp>
      </p:grpSp>
      <p:grpSp>
        <p:nvGrpSpPr>
          <p:cNvPr id="29" name="Group 28">
            <a:extLst>
              <a:ext uri="{FF2B5EF4-FFF2-40B4-BE49-F238E27FC236}">
                <a16:creationId xmlns:a16="http://schemas.microsoft.com/office/drawing/2014/main" id="{E8E7BA32-3834-25DE-0230-A474B4442BF7}"/>
              </a:ext>
            </a:extLst>
          </p:cNvPr>
          <p:cNvGrpSpPr/>
          <p:nvPr/>
        </p:nvGrpSpPr>
        <p:grpSpPr>
          <a:xfrm>
            <a:off x="2687790" y="4658787"/>
            <a:ext cx="6655869" cy="1025959"/>
            <a:chOff x="2747378" y="4272862"/>
            <a:chExt cx="6847012" cy="1245452"/>
          </a:xfrm>
        </p:grpSpPr>
        <p:sp>
          <p:nvSpPr>
            <p:cNvPr id="30" name="Speech Bubble: Rectangle 53">
              <a:extLst>
                <a:ext uri="{FF2B5EF4-FFF2-40B4-BE49-F238E27FC236}">
                  <a16:creationId xmlns:a16="http://schemas.microsoft.com/office/drawing/2014/main" id="{2429C0DC-89F1-F3B2-AF72-46F4180FF96C}"/>
                </a:ext>
              </a:extLst>
            </p:cNvPr>
            <p:cNvSpPr/>
            <p:nvPr/>
          </p:nvSpPr>
          <p:spPr>
            <a:xfrm>
              <a:off x="2958220" y="4457157"/>
              <a:ext cx="2537324" cy="765417"/>
            </a:xfrm>
            <a:prstGeom prst="wedgeRectCallout">
              <a:avLst>
                <a:gd name="adj1" fmla="val -461"/>
                <a:gd name="adj2" fmla="val 62437"/>
              </a:avLst>
            </a:prstGeom>
            <a:noFill/>
            <a:ln w="19050">
              <a:solidFill>
                <a:srgbClr val="004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buClrTx/>
                <a:defRPr/>
              </a:pPr>
              <a:r>
                <a:rPr lang="en-US" sz="1400" kern="1200">
                  <a:solidFill>
                    <a:prstClr val="black"/>
                  </a:solidFill>
                  <a:ea typeface="Open Sans" panose="020B0606030504020204" pitchFamily="34" charset="0"/>
                  <a:cs typeface="Open Sans" panose="020B0606030504020204" pitchFamily="34" charset="0"/>
                </a:rPr>
                <a:t>Who do you contact when you run into these issues? </a:t>
              </a:r>
            </a:p>
          </p:txBody>
        </p:sp>
        <p:grpSp>
          <p:nvGrpSpPr>
            <p:cNvPr id="31" name="Group 30">
              <a:extLst>
                <a:ext uri="{FF2B5EF4-FFF2-40B4-BE49-F238E27FC236}">
                  <a16:creationId xmlns:a16="http://schemas.microsoft.com/office/drawing/2014/main" id="{7C60D228-DED3-A55B-A31D-0EA51E84A8E9}"/>
                </a:ext>
              </a:extLst>
            </p:cNvPr>
            <p:cNvGrpSpPr/>
            <p:nvPr/>
          </p:nvGrpSpPr>
          <p:grpSpPr>
            <a:xfrm rot="10800000">
              <a:off x="5276883" y="5097019"/>
              <a:ext cx="421295" cy="421295"/>
              <a:chOff x="3128211" y="22625"/>
              <a:chExt cx="411480" cy="411480"/>
            </a:xfrm>
          </p:grpSpPr>
          <p:sp>
            <p:nvSpPr>
              <p:cNvPr id="42" name="Oval 41">
                <a:extLst>
                  <a:ext uri="{FF2B5EF4-FFF2-40B4-BE49-F238E27FC236}">
                    <a16:creationId xmlns:a16="http://schemas.microsoft.com/office/drawing/2014/main" id="{A72F29AF-622D-BC5F-4470-E87BAD705933}"/>
                  </a:ext>
                </a:extLst>
              </p:cNvPr>
              <p:cNvSpPr/>
              <p:nvPr/>
            </p:nvSpPr>
            <p:spPr>
              <a:xfrm>
                <a:off x="3128211" y="22625"/>
                <a:ext cx="411480" cy="4114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buClrTx/>
                  <a:defRPr/>
                </a:pPr>
                <a:endParaRPr lang="en-US" sz="1013" kern="1200">
                  <a:solidFill>
                    <a:prstClr val="white"/>
                  </a:solidFill>
                </a:endParaRPr>
              </a:p>
            </p:txBody>
          </p:sp>
          <p:sp>
            <p:nvSpPr>
              <p:cNvPr id="43" name="Freeform 107">
                <a:extLst>
                  <a:ext uri="{FF2B5EF4-FFF2-40B4-BE49-F238E27FC236}">
                    <a16:creationId xmlns:a16="http://schemas.microsoft.com/office/drawing/2014/main" id="{25669E21-24DB-4551-BF33-B32CC0BFDD3F}"/>
                  </a:ext>
                </a:extLst>
              </p:cNvPr>
              <p:cNvSpPr>
                <a:spLocks noEditPoints="1"/>
              </p:cNvSpPr>
              <p:nvPr/>
            </p:nvSpPr>
            <p:spPr bwMode="auto">
              <a:xfrm>
                <a:off x="3181731" y="108509"/>
                <a:ext cx="304440" cy="239712"/>
              </a:xfrm>
              <a:custGeom>
                <a:avLst/>
                <a:gdLst>
                  <a:gd name="T0" fmla="*/ 85 w 235"/>
                  <a:gd name="T1" fmla="*/ 185 h 185"/>
                  <a:gd name="T2" fmla="*/ 0 w 235"/>
                  <a:gd name="T3" fmla="*/ 185 h 185"/>
                  <a:gd name="T4" fmla="*/ 0 w 235"/>
                  <a:gd name="T5" fmla="*/ 124 h 185"/>
                  <a:gd name="T6" fmla="*/ 7 w 235"/>
                  <a:gd name="T7" fmla="*/ 65 h 185"/>
                  <a:gd name="T8" fmla="*/ 31 w 235"/>
                  <a:gd name="T9" fmla="*/ 27 h 185"/>
                  <a:gd name="T10" fmla="*/ 76 w 235"/>
                  <a:gd name="T11" fmla="*/ 0 h 185"/>
                  <a:gd name="T12" fmla="*/ 92 w 235"/>
                  <a:gd name="T13" fmla="*/ 35 h 185"/>
                  <a:gd name="T14" fmla="*/ 56 w 235"/>
                  <a:gd name="T15" fmla="*/ 59 h 185"/>
                  <a:gd name="T16" fmla="*/ 44 w 235"/>
                  <a:gd name="T17" fmla="*/ 99 h 185"/>
                  <a:gd name="T18" fmla="*/ 85 w 235"/>
                  <a:gd name="T19" fmla="*/ 99 h 185"/>
                  <a:gd name="T20" fmla="*/ 85 w 235"/>
                  <a:gd name="T21" fmla="*/ 185 h 185"/>
                  <a:gd name="T22" fmla="*/ 228 w 235"/>
                  <a:gd name="T23" fmla="*/ 185 h 185"/>
                  <a:gd name="T24" fmla="*/ 143 w 235"/>
                  <a:gd name="T25" fmla="*/ 185 h 185"/>
                  <a:gd name="T26" fmla="*/ 143 w 235"/>
                  <a:gd name="T27" fmla="*/ 124 h 185"/>
                  <a:gd name="T28" fmla="*/ 149 w 235"/>
                  <a:gd name="T29" fmla="*/ 65 h 185"/>
                  <a:gd name="T30" fmla="*/ 174 w 235"/>
                  <a:gd name="T31" fmla="*/ 27 h 185"/>
                  <a:gd name="T32" fmla="*/ 218 w 235"/>
                  <a:gd name="T33" fmla="*/ 0 h 185"/>
                  <a:gd name="T34" fmla="*/ 235 w 235"/>
                  <a:gd name="T35" fmla="*/ 35 h 185"/>
                  <a:gd name="T36" fmla="*/ 198 w 235"/>
                  <a:gd name="T37" fmla="*/ 59 h 185"/>
                  <a:gd name="T38" fmla="*/ 187 w 235"/>
                  <a:gd name="T39" fmla="*/ 99 h 185"/>
                  <a:gd name="T40" fmla="*/ 228 w 235"/>
                  <a:gd name="T41" fmla="*/ 99 h 185"/>
                  <a:gd name="T42" fmla="*/ 228 w 235"/>
                  <a:gd name="T43"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5" h="185">
                    <a:moveTo>
                      <a:pt x="85" y="185"/>
                    </a:moveTo>
                    <a:cubicBezTo>
                      <a:pt x="0" y="185"/>
                      <a:pt x="0" y="185"/>
                      <a:pt x="0" y="185"/>
                    </a:cubicBezTo>
                    <a:cubicBezTo>
                      <a:pt x="0" y="124"/>
                      <a:pt x="0" y="124"/>
                      <a:pt x="0" y="124"/>
                    </a:cubicBezTo>
                    <a:cubicBezTo>
                      <a:pt x="0" y="99"/>
                      <a:pt x="2" y="79"/>
                      <a:pt x="7" y="65"/>
                    </a:cubicBezTo>
                    <a:cubicBezTo>
                      <a:pt x="11" y="51"/>
                      <a:pt x="19" y="38"/>
                      <a:pt x="31" y="27"/>
                    </a:cubicBezTo>
                    <a:cubicBezTo>
                      <a:pt x="43" y="15"/>
                      <a:pt x="58" y="6"/>
                      <a:pt x="76" y="0"/>
                    </a:cubicBezTo>
                    <a:cubicBezTo>
                      <a:pt x="92" y="35"/>
                      <a:pt x="92" y="35"/>
                      <a:pt x="92" y="35"/>
                    </a:cubicBezTo>
                    <a:cubicBezTo>
                      <a:pt x="75" y="41"/>
                      <a:pt x="63" y="49"/>
                      <a:pt x="56" y="59"/>
                    </a:cubicBezTo>
                    <a:cubicBezTo>
                      <a:pt x="48" y="69"/>
                      <a:pt x="45" y="83"/>
                      <a:pt x="44" y="99"/>
                    </a:cubicBezTo>
                    <a:cubicBezTo>
                      <a:pt x="85" y="99"/>
                      <a:pt x="85" y="99"/>
                      <a:pt x="85" y="99"/>
                    </a:cubicBezTo>
                    <a:lnTo>
                      <a:pt x="85" y="185"/>
                    </a:lnTo>
                    <a:close/>
                    <a:moveTo>
                      <a:pt x="228" y="185"/>
                    </a:moveTo>
                    <a:cubicBezTo>
                      <a:pt x="143" y="185"/>
                      <a:pt x="143" y="185"/>
                      <a:pt x="143" y="185"/>
                    </a:cubicBezTo>
                    <a:cubicBezTo>
                      <a:pt x="143" y="124"/>
                      <a:pt x="143" y="124"/>
                      <a:pt x="143" y="124"/>
                    </a:cubicBezTo>
                    <a:cubicBezTo>
                      <a:pt x="143" y="99"/>
                      <a:pt x="145" y="79"/>
                      <a:pt x="149" y="65"/>
                    </a:cubicBezTo>
                    <a:cubicBezTo>
                      <a:pt x="154" y="51"/>
                      <a:pt x="162" y="38"/>
                      <a:pt x="174" y="27"/>
                    </a:cubicBezTo>
                    <a:cubicBezTo>
                      <a:pt x="185" y="15"/>
                      <a:pt x="200" y="6"/>
                      <a:pt x="218" y="0"/>
                    </a:cubicBezTo>
                    <a:cubicBezTo>
                      <a:pt x="235" y="35"/>
                      <a:pt x="235" y="35"/>
                      <a:pt x="235" y="35"/>
                    </a:cubicBezTo>
                    <a:cubicBezTo>
                      <a:pt x="218" y="41"/>
                      <a:pt x="206" y="49"/>
                      <a:pt x="198" y="59"/>
                    </a:cubicBezTo>
                    <a:cubicBezTo>
                      <a:pt x="191" y="69"/>
                      <a:pt x="187" y="83"/>
                      <a:pt x="187" y="99"/>
                    </a:cubicBezTo>
                    <a:cubicBezTo>
                      <a:pt x="228" y="99"/>
                      <a:pt x="228" y="99"/>
                      <a:pt x="228" y="99"/>
                    </a:cubicBezTo>
                    <a:lnTo>
                      <a:pt x="228" y="185"/>
                    </a:lnTo>
                    <a:close/>
                  </a:path>
                </a:pathLst>
              </a:custGeom>
              <a:solidFill>
                <a:srgbClr val="004F59"/>
              </a:solidFill>
              <a:ln>
                <a:noFill/>
              </a:ln>
            </p:spPr>
            <p:txBody>
              <a:bodyPr vert="horz" wrap="square" lIns="51435" tIns="25718" rIns="51435" bIns="25718" numCol="1" anchor="t" anchorCtr="0" compatLnSpc="1">
                <a:prstTxWarp prst="textNoShape">
                  <a:avLst/>
                </a:prstTxWarp>
              </a:bodyPr>
              <a:lstStyle/>
              <a:p>
                <a:pPr defTabSz="514350">
                  <a:buClrTx/>
                  <a:defRPr/>
                </a:pPr>
                <a:endParaRPr lang="en-US" sz="1013" kern="1200">
                  <a:solidFill>
                    <a:prstClr val="black"/>
                  </a:solidFill>
                  <a:ea typeface="+mn-ea"/>
                  <a:cs typeface="+mn-cs"/>
                </a:endParaRPr>
              </a:p>
            </p:txBody>
          </p:sp>
        </p:grpSp>
        <p:grpSp>
          <p:nvGrpSpPr>
            <p:cNvPr id="32" name="Group 31">
              <a:extLst>
                <a:ext uri="{FF2B5EF4-FFF2-40B4-BE49-F238E27FC236}">
                  <a16:creationId xmlns:a16="http://schemas.microsoft.com/office/drawing/2014/main" id="{F21F0135-D1D0-6FB8-E285-A68ABEA79ED1}"/>
                </a:ext>
              </a:extLst>
            </p:cNvPr>
            <p:cNvGrpSpPr/>
            <p:nvPr/>
          </p:nvGrpSpPr>
          <p:grpSpPr>
            <a:xfrm>
              <a:off x="2747378" y="4272862"/>
              <a:ext cx="421295" cy="421295"/>
              <a:chOff x="3128211" y="22625"/>
              <a:chExt cx="411480" cy="411480"/>
            </a:xfrm>
          </p:grpSpPr>
          <p:sp>
            <p:nvSpPr>
              <p:cNvPr id="40" name="Oval 39">
                <a:extLst>
                  <a:ext uri="{FF2B5EF4-FFF2-40B4-BE49-F238E27FC236}">
                    <a16:creationId xmlns:a16="http://schemas.microsoft.com/office/drawing/2014/main" id="{97E5089B-821C-B404-F26C-0AA465415D57}"/>
                  </a:ext>
                </a:extLst>
              </p:cNvPr>
              <p:cNvSpPr/>
              <p:nvPr/>
            </p:nvSpPr>
            <p:spPr>
              <a:xfrm>
                <a:off x="3128211" y="22625"/>
                <a:ext cx="411480" cy="4114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buClrTx/>
                  <a:defRPr/>
                </a:pPr>
                <a:endParaRPr lang="en-US" sz="1013" kern="1200">
                  <a:solidFill>
                    <a:srgbClr val="A51417"/>
                  </a:solidFill>
                </a:endParaRPr>
              </a:p>
            </p:txBody>
          </p:sp>
          <p:sp>
            <p:nvSpPr>
              <p:cNvPr id="41" name="Freeform 107">
                <a:extLst>
                  <a:ext uri="{FF2B5EF4-FFF2-40B4-BE49-F238E27FC236}">
                    <a16:creationId xmlns:a16="http://schemas.microsoft.com/office/drawing/2014/main" id="{4199F25D-87F3-C2DA-1FF5-37D4DBF154B2}"/>
                  </a:ext>
                </a:extLst>
              </p:cNvPr>
              <p:cNvSpPr>
                <a:spLocks noEditPoints="1"/>
              </p:cNvSpPr>
              <p:nvPr/>
            </p:nvSpPr>
            <p:spPr bwMode="auto">
              <a:xfrm>
                <a:off x="3181731" y="108509"/>
                <a:ext cx="304440" cy="239712"/>
              </a:xfrm>
              <a:custGeom>
                <a:avLst/>
                <a:gdLst>
                  <a:gd name="T0" fmla="*/ 85 w 235"/>
                  <a:gd name="T1" fmla="*/ 185 h 185"/>
                  <a:gd name="T2" fmla="*/ 0 w 235"/>
                  <a:gd name="T3" fmla="*/ 185 h 185"/>
                  <a:gd name="T4" fmla="*/ 0 w 235"/>
                  <a:gd name="T5" fmla="*/ 124 h 185"/>
                  <a:gd name="T6" fmla="*/ 7 w 235"/>
                  <a:gd name="T7" fmla="*/ 65 h 185"/>
                  <a:gd name="T8" fmla="*/ 31 w 235"/>
                  <a:gd name="T9" fmla="*/ 27 h 185"/>
                  <a:gd name="T10" fmla="*/ 76 w 235"/>
                  <a:gd name="T11" fmla="*/ 0 h 185"/>
                  <a:gd name="T12" fmla="*/ 92 w 235"/>
                  <a:gd name="T13" fmla="*/ 35 h 185"/>
                  <a:gd name="T14" fmla="*/ 56 w 235"/>
                  <a:gd name="T15" fmla="*/ 59 h 185"/>
                  <a:gd name="T16" fmla="*/ 44 w 235"/>
                  <a:gd name="T17" fmla="*/ 99 h 185"/>
                  <a:gd name="T18" fmla="*/ 85 w 235"/>
                  <a:gd name="T19" fmla="*/ 99 h 185"/>
                  <a:gd name="T20" fmla="*/ 85 w 235"/>
                  <a:gd name="T21" fmla="*/ 185 h 185"/>
                  <a:gd name="T22" fmla="*/ 228 w 235"/>
                  <a:gd name="T23" fmla="*/ 185 h 185"/>
                  <a:gd name="T24" fmla="*/ 143 w 235"/>
                  <a:gd name="T25" fmla="*/ 185 h 185"/>
                  <a:gd name="T26" fmla="*/ 143 w 235"/>
                  <a:gd name="T27" fmla="*/ 124 h 185"/>
                  <a:gd name="T28" fmla="*/ 149 w 235"/>
                  <a:gd name="T29" fmla="*/ 65 h 185"/>
                  <a:gd name="T30" fmla="*/ 174 w 235"/>
                  <a:gd name="T31" fmla="*/ 27 h 185"/>
                  <a:gd name="T32" fmla="*/ 218 w 235"/>
                  <a:gd name="T33" fmla="*/ 0 h 185"/>
                  <a:gd name="T34" fmla="*/ 235 w 235"/>
                  <a:gd name="T35" fmla="*/ 35 h 185"/>
                  <a:gd name="T36" fmla="*/ 198 w 235"/>
                  <a:gd name="T37" fmla="*/ 59 h 185"/>
                  <a:gd name="T38" fmla="*/ 187 w 235"/>
                  <a:gd name="T39" fmla="*/ 99 h 185"/>
                  <a:gd name="T40" fmla="*/ 228 w 235"/>
                  <a:gd name="T41" fmla="*/ 99 h 185"/>
                  <a:gd name="T42" fmla="*/ 228 w 235"/>
                  <a:gd name="T43"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5" h="185">
                    <a:moveTo>
                      <a:pt x="85" y="185"/>
                    </a:moveTo>
                    <a:cubicBezTo>
                      <a:pt x="0" y="185"/>
                      <a:pt x="0" y="185"/>
                      <a:pt x="0" y="185"/>
                    </a:cubicBezTo>
                    <a:cubicBezTo>
                      <a:pt x="0" y="124"/>
                      <a:pt x="0" y="124"/>
                      <a:pt x="0" y="124"/>
                    </a:cubicBezTo>
                    <a:cubicBezTo>
                      <a:pt x="0" y="99"/>
                      <a:pt x="2" y="79"/>
                      <a:pt x="7" y="65"/>
                    </a:cubicBezTo>
                    <a:cubicBezTo>
                      <a:pt x="11" y="51"/>
                      <a:pt x="19" y="38"/>
                      <a:pt x="31" y="27"/>
                    </a:cubicBezTo>
                    <a:cubicBezTo>
                      <a:pt x="43" y="15"/>
                      <a:pt x="58" y="6"/>
                      <a:pt x="76" y="0"/>
                    </a:cubicBezTo>
                    <a:cubicBezTo>
                      <a:pt x="92" y="35"/>
                      <a:pt x="92" y="35"/>
                      <a:pt x="92" y="35"/>
                    </a:cubicBezTo>
                    <a:cubicBezTo>
                      <a:pt x="75" y="41"/>
                      <a:pt x="63" y="49"/>
                      <a:pt x="56" y="59"/>
                    </a:cubicBezTo>
                    <a:cubicBezTo>
                      <a:pt x="48" y="69"/>
                      <a:pt x="45" y="83"/>
                      <a:pt x="44" y="99"/>
                    </a:cubicBezTo>
                    <a:cubicBezTo>
                      <a:pt x="85" y="99"/>
                      <a:pt x="85" y="99"/>
                      <a:pt x="85" y="99"/>
                    </a:cubicBezTo>
                    <a:lnTo>
                      <a:pt x="85" y="185"/>
                    </a:lnTo>
                    <a:close/>
                    <a:moveTo>
                      <a:pt x="228" y="185"/>
                    </a:moveTo>
                    <a:cubicBezTo>
                      <a:pt x="143" y="185"/>
                      <a:pt x="143" y="185"/>
                      <a:pt x="143" y="185"/>
                    </a:cubicBezTo>
                    <a:cubicBezTo>
                      <a:pt x="143" y="124"/>
                      <a:pt x="143" y="124"/>
                      <a:pt x="143" y="124"/>
                    </a:cubicBezTo>
                    <a:cubicBezTo>
                      <a:pt x="143" y="99"/>
                      <a:pt x="145" y="79"/>
                      <a:pt x="149" y="65"/>
                    </a:cubicBezTo>
                    <a:cubicBezTo>
                      <a:pt x="154" y="51"/>
                      <a:pt x="162" y="38"/>
                      <a:pt x="174" y="27"/>
                    </a:cubicBezTo>
                    <a:cubicBezTo>
                      <a:pt x="185" y="15"/>
                      <a:pt x="200" y="6"/>
                      <a:pt x="218" y="0"/>
                    </a:cubicBezTo>
                    <a:cubicBezTo>
                      <a:pt x="235" y="35"/>
                      <a:pt x="235" y="35"/>
                      <a:pt x="235" y="35"/>
                    </a:cubicBezTo>
                    <a:cubicBezTo>
                      <a:pt x="218" y="41"/>
                      <a:pt x="206" y="49"/>
                      <a:pt x="198" y="59"/>
                    </a:cubicBezTo>
                    <a:cubicBezTo>
                      <a:pt x="191" y="69"/>
                      <a:pt x="187" y="83"/>
                      <a:pt x="187" y="99"/>
                    </a:cubicBezTo>
                    <a:cubicBezTo>
                      <a:pt x="228" y="99"/>
                      <a:pt x="228" y="99"/>
                      <a:pt x="228" y="99"/>
                    </a:cubicBezTo>
                    <a:lnTo>
                      <a:pt x="228" y="185"/>
                    </a:lnTo>
                    <a:close/>
                  </a:path>
                </a:pathLst>
              </a:custGeom>
              <a:solidFill>
                <a:srgbClr val="004F59"/>
              </a:solidFill>
              <a:ln>
                <a:noFill/>
              </a:ln>
            </p:spPr>
            <p:txBody>
              <a:bodyPr vert="horz" wrap="square" lIns="51435" tIns="25718" rIns="51435" bIns="25718" numCol="1" anchor="t" anchorCtr="0" compatLnSpc="1">
                <a:prstTxWarp prst="textNoShape">
                  <a:avLst/>
                </a:prstTxWarp>
              </a:bodyPr>
              <a:lstStyle/>
              <a:p>
                <a:pPr defTabSz="514350">
                  <a:buClrTx/>
                  <a:defRPr/>
                </a:pPr>
                <a:endParaRPr lang="en-US" sz="1013" kern="1200">
                  <a:solidFill>
                    <a:prstClr val="black"/>
                  </a:solidFill>
                  <a:ea typeface="+mn-ea"/>
                  <a:cs typeface="+mn-cs"/>
                </a:endParaRPr>
              </a:p>
            </p:txBody>
          </p:sp>
        </p:grpSp>
        <p:sp>
          <p:nvSpPr>
            <p:cNvPr id="33" name="Speech Bubble: Rectangle 60">
              <a:extLst>
                <a:ext uri="{FF2B5EF4-FFF2-40B4-BE49-F238E27FC236}">
                  <a16:creationId xmlns:a16="http://schemas.microsoft.com/office/drawing/2014/main" id="{CA41B83E-9C47-E43E-E88A-CB97052DA487}"/>
                </a:ext>
              </a:extLst>
            </p:cNvPr>
            <p:cNvSpPr/>
            <p:nvPr/>
          </p:nvSpPr>
          <p:spPr>
            <a:xfrm>
              <a:off x="6854431" y="4457157"/>
              <a:ext cx="2537324" cy="765417"/>
            </a:xfrm>
            <a:prstGeom prst="wedgeRectCallout">
              <a:avLst>
                <a:gd name="adj1" fmla="val 986"/>
                <a:gd name="adj2" fmla="val 65090"/>
              </a:avLst>
            </a:prstGeom>
            <a:noFill/>
            <a:ln w="19050">
              <a:solidFill>
                <a:srgbClr val="004F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buClrTx/>
                <a:defRPr/>
              </a:pPr>
              <a:r>
                <a:rPr lang="en-US" sz="1400" kern="1200">
                  <a:solidFill>
                    <a:prstClr val="black"/>
                  </a:solidFill>
                  <a:ea typeface="Open Sans" panose="020B0606030504020204" pitchFamily="34" charset="0"/>
                  <a:cs typeface="Open Sans" panose="020B0606030504020204" pitchFamily="34" charset="0"/>
                </a:rPr>
                <a:t>How do you collaborate to address these issues? </a:t>
              </a:r>
            </a:p>
          </p:txBody>
        </p:sp>
        <p:grpSp>
          <p:nvGrpSpPr>
            <p:cNvPr id="34" name="Group 33">
              <a:extLst>
                <a:ext uri="{FF2B5EF4-FFF2-40B4-BE49-F238E27FC236}">
                  <a16:creationId xmlns:a16="http://schemas.microsoft.com/office/drawing/2014/main" id="{4C9307E2-C9CB-7388-A00E-1069430AC735}"/>
                </a:ext>
              </a:extLst>
            </p:cNvPr>
            <p:cNvGrpSpPr/>
            <p:nvPr/>
          </p:nvGrpSpPr>
          <p:grpSpPr>
            <a:xfrm rot="10800000">
              <a:off x="9173095" y="5097019"/>
              <a:ext cx="421295" cy="421295"/>
              <a:chOff x="3128211" y="22625"/>
              <a:chExt cx="411480" cy="411480"/>
            </a:xfrm>
          </p:grpSpPr>
          <p:sp>
            <p:nvSpPr>
              <p:cNvPr id="38" name="Oval 37">
                <a:extLst>
                  <a:ext uri="{FF2B5EF4-FFF2-40B4-BE49-F238E27FC236}">
                    <a16:creationId xmlns:a16="http://schemas.microsoft.com/office/drawing/2014/main" id="{A174F22C-E37F-452D-7181-1943363333CE}"/>
                  </a:ext>
                </a:extLst>
              </p:cNvPr>
              <p:cNvSpPr/>
              <p:nvPr/>
            </p:nvSpPr>
            <p:spPr>
              <a:xfrm>
                <a:off x="3128211" y="22625"/>
                <a:ext cx="411480" cy="4114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buClrTx/>
                  <a:defRPr/>
                </a:pPr>
                <a:endParaRPr lang="en-US" sz="1013" kern="1200">
                  <a:solidFill>
                    <a:prstClr val="white"/>
                  </a:solidFill>
                </a:endParaRPr>
              </a:p>
            </p:txBody>
          </p:sp>
          <p:sp>
            <p:nvSpPr>
              <p:cNvPr id="39" name="Freeform 107">
                <a:extLst>
                  <a:ext uri="{FF2B5EF4-FFF2-40B4-BE49-F238E27FC236}">
                    <a16:creationId xmlns:a16="http://schemas.microsoft.com/office/drawing/2014/main" id="{E38CB2F3-CB03-CB90-18D3-E36265B372A4}"/>
                  </a:ext>
                </a:extLst>
              </p:cNvPr>
              <p:cNvSpPr>
                <a:spLocks noEditPoints="1"/>
              </p:cNvSpPr>
              <p:nvPr/>
            </p:nvSpPr>
            <p:spPr bwMode="auto">
              <a:xfrm>
                <a:off x="3181731" y="108509"/>
                <a:ext cx="304440" cy="239712"/>
              </a:xfrm>
              <a:custGeom>
                <a:avLst/>
                <a:gdLst>
                  <a:gd name="T0" fmla="*/ 85 w 235"/>
                  <a:gd name="T1" fmla="*/ 185 h 185"/>
                  <a:gd name="T2" fmla="*/ 0 w 235"/>
                  <a:gd name="T3" fmla="*/ 185 h 185"/>
                  <a:gd name="T4" fmla="*/ 0 w 235"/>
                  <a:gd name="T5" fmla="*/ 124 h 185"/>
                  <a:gd name="T6" fmla="*/ 7 w 235"/>
                  <a:gd name="T7" fmla="*/ 65 h 185"/>
                  <a:gd name="T8" fmla="*/ 31 w 235"/>
                  <a:gd name="T9" fmla="*/ 27 h 185"/>
                  <a:gd name="T10" fmla="*/ 76 w 235"/>
                  <a:gd name="T11" fmla="*/ 0 h 185"/>
                  <a:gd name="T12" fmla="*/ 92 w 235"/>
                  <a:gd name="T13" fmla="*/ 35 h 185"/>
                  <a:gd name="T14" fmla="*/ 56 w 235"/>
                  <a:gd name="T15" fmla="*/ 59 h 185"/>
                  <a:gd name="T16" fmla="*/ 44 w 235"/>
                  <a:gd name="T17" fmla="*/ 99 h 185"/>
                  <a:gd name="T18" fmla="*/ 85 w 235"/>
                  <a:gd name="T19" fmla="*/ 99 h 185"/>
                  <a:gd name="T20" fmla="*/ 85 w 235"/>
                  <a:gd name="T21" fmla="*/ 185 h 185"/>
                  <a:gd name="T22" fmla="*/ 228 w 235"/>
                  <a:gd name="T23" fmla="*/ 185 h 185"/>
                  <a:gd name="T24" fmla="*/ 143 w 235"/>
                  <a:gd name="T25" fmla="*/ 185 h 185"/>
                  <a:gd name="T26" fmla="*/ 143 w 235"/>
                  <a:gd name="T27" fmla="*/ 124 h 185"/>
                  <a:gd name="T28" fmla="*/ 149 w 235"/>
                  <a:gd name="T29" fmla="*/ 65 h 185"/>
                  <a:gd name="T30" fmla="*/ 174 w 235"/>
                  <a:gd name="T31" fmla="*/ 27 h 185"/>
                  <a:gd name="T32" fmla="*/ 218 w 235"/>
                  <a:gd name="T33" fmla="*/ 0 h 185"/>
                  <a:gd name="T34" fmla="*/ 235 w 235"/>
                  <a:gd name="T35" fmla="*/ 35 h 185"/>
                  <a:gd name="T36" fmla="*/ 198 w 235"/>
                  <a:gd name="T37" fmla="*/ 59 h 185"/>
                  <a:gd name="T38" fmla="*/ 187 w 235"/>
                  <a:gd name="T39" fmla="*/ 99 h 185"/>
                  <a:gd name="T40" fmla="*/ 228 w 235"/>
                  <a:gd name="T41" fmla="*/ 99 h 185"/>
                  <a:gd name="T42" fmla="*/ 228 w 235"/>
                  <a:gd name="T43"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5" h="185">
                    <a:moveTo>
                      <a:pt x="85" y="185"/>
                    </a:moveTo>
                    <a:cubicBezTo>
                      <a:pt x="0" y="185"/>
                      <a:pt x="0" y="185"/>
                      <a:pt x="0" y="185"/>
                    </a:cubicBezTo>
                    <a:cubicBezTo>
                      <a:pt x="0" y="124"/>
                      <a:pt x="0" y="124"/>
                      <a:pt x="0" y="124"/>
                    </a:cubicBezTo>
                    <a:cubicBezTo>
                      <a:pt x="0" y="99"/>
                      <a:pt x="2" y="79"/>
                      <a:pt x="7" y="65"/>
                    </a:cubicBezTo>
                    <a:cubicBezTo>
                      <a:pt x="11" y="51"/>
                      <a:pt x="19" y="38"/>
                      <a:pt x="31" y="27"/>
                    </a:cubicBezTo>
                    <a:cubicBezTo>
                      <a:pt x="43" y="15"/>
                      <a:pt x="58" y="6"/>
                      <a:pt x="76" y="0"/>
                    </a:cubicBezTo>
                    <a:cubicBezTo>
                      <a:pt x="92" y="35"/>
                      <a:pt x="92" y="35"/>
                      <a:pt x="92" y="35"/>
                    </a:cubicBezTo>
                    <a:cubicBezTo>
                      <a:pt x="75" y="41"/>
                      <a:pt x="63" y="49"/>
                      <a:pt x="56" y="59"/>
                    </a:cubicBezTo>
                    <a:cubicBezTo>
                      <a:pt x="48" y="69"/>
                      <a:pt x="45" y="83"/>
                      <a:pt x="44" y="99"/>
                    </a:cubicBezTo>
                    <a:cubicBezTo>
                      <a:pt x="85" y="99"/>
                      <a:pt x="85" y="99"/>
                      <a:pt x="85" y="99"/>
                    </a:cubicBezTo>
                    <a:lnTo>
                      <a:pt x="85" y="185"/>
                    </a:lnTo>
                    <a:close/>
                    <a:moveTo>
                      <a:pt x="228" y="185"/>
                    </a:moveTo>
                    <a:cubicBezTo>
                      <a:pt x="143" y="185"/>
                      <a:pt x="143" y="185"/>
                      <a:pt x="143" y="185"/>
                    </a:cubicBezTo>
                    <a:cubicBezTo>
                      <a:pt x="143" y="124"/>
                      <a:pt x="143" y="124"/>
                      <a:pt x="143" y="124"/>
                    </a:cubicBezTo>
                    <a:cubicBezTo>
                      <a:pt x="143" y="99"/>
                      <a:pt x="145" y="79"/>
                      <a:pt x="149" y="65"/>
                    </a:cubicBezTo>
                    <a:cubicBezTo>
                      <a:pt x="154" y="51"/>
                      <a:pt x="162" y="38"/>
                      <a:pt x="174" y="27"/>
                    </a:cubicBezTo>
                    <a:cubicBezTo>
                      <a:pt x="185" y="15"/>
                      <a:pt x="200" y="6"/>
                      <a:pt x="218" y="0"/>
                    </a:cubicBezTo>
                    <a:cubicBezTo>
                      <a:pt x="235" y="35"/>
                      <a:pt x="235" y="35"/>
                      <a:pt x="235" y="35"/>
                    </a:cubicBezTo>
                    <a:cubicBezTo>
                      <a:pt x="218" y="41"/>
                      <a:pt x="206" y="49"/>
                      <a:pt x="198" y="59"/>
                    </a:cubicBezTo>
                    <a:cubicBezTo>
                      <a:pt x="191" y="69"/>
                      <a:pt x="187" y="83"/>
                      <a:pt x="187" y="99"/>
                    </a:cubicBezTo>
                    <a:cubicBezTo>
                      <a:pt x="228" y="99"/>
                      <a:pt x="228" y="99"/>
                      <a:pt x="228" y="99"/>
                    </a:cubicBezTo>
                    <a:lnTo>
                      <a:pt x="228" y="185"/>
                    </a:lnTo>
                    <a:close/>
                  </a:path>
                </a:pathLst>
              </a:custGeom>
              <a:solidFill>
                <a:srgbClr val="004F59"/>
              </a:solidFill>
              <a:ln>
                <a:noFill/>
              </a:ln>
            </p:spPr>
            <p:txBody>
              <a:bodyPr vert="horz" wrap="square" lIns="51435" tIns="25718" rIns="51435" bIns="25718" numCol="1" anchor="t" anchorCtr="0" compatLnSpc="1">
                <a:prstTxWarp prst="textNoShape">
                  <a:avLst/>
                </a:prstTxWarp>
              </a:bodyPr>
              <a:lstStyle/>
              <a:p>
                <a:pPr defTabSz="514350">
                  <a:buClrTx/>
                  <a:defRPr/>
                </a:pPr>
                <a:endParaRPr lang="en-US" sz="1013" kern="1200">
                  <a:solidFill>
                    <a:prstClr val="black"/>
                  </a:solidFill>
                  <a:ea typeface="+mn-ea"/>
                  <a:cs typeface="+mn-cs"/>
                </a:endParaRPr>
              </a:p>
            </p:txBody>
          </p:sp>
        </p:grpSp>
        <p:grpSp>
          <p:nvGrpSpPr>
            <p:cNvPr id="35" name="Group 34">
              <a:extLst>
                <a:ext uri="{FF2B5EF4-FFF2-40B4-BE49-F238E27FC236}">
                  <a16:creationId xmlns:a16="http://schemas.microsoft.com/office/drawing/2014/main" id="{41686D61-9718-4522-EB3B-85616B47A13A}"/>
                </a:ext>
              </a:extLst>
            </p:cNvPr>
            <p:cNvGrpSpPr/>
            <p:nvPr/>
          </p:nvGrpSpPr>
          <p:grpSpPr>
            <a:xfrm>
              <a:off x="6643589" y="4272862"/>
              <a:ext cx="421295" cy="421295"/>
              <a:chOff x="3128211" y="22625"/>
              <a:chExt cx="411480" cy="411480"/>
            </a:xfrm>
          </p:grpSpPr>
          <p:sp>
            <p:nvSpPr>
              <p:cNvPr id="36" name="Oval 35">
                <a:extLst>
                  <a:ext uri="{FF2B5EF4-FFF2-40B4-BE49-F238E27FC236}">
                    <a16:creationId xmlns:a16="http://schemas.microsoft.com/office/drawing/2014/main" id="{A50027DE-18A9-97ED-5858-DF8A0E2CA63D}"/>
                  </a:ext>
                </a:extLst>
              </p:cNvPr>
              <p:cNvSpPr/>
              <p:nvPr/>
            </p:nvSpPr>
            <p:spPr>
              <a:xfrm>
                <a:off x="3128211" y="22625"/>
                <a:ext cx="411480" cy="4114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buClrTx/>
                  <a:defRPr/>
                </a:pPr>
                <a:endParaRPr lang="en-US" sz="1013" kern="1200">
                  <a:solidFill>
                    <a:srgbClr val="A51417"/>
                  </a:solidFill>
                </a:endParaRPr>
              </a:p>
            </p:txBody>
          </p:sp>
          <p:sp>
            <p:nvSpPr>
              <p:cNvPr id="37" name="Freeform 107">
                <a:extLst>
                  <a:ext uri="{FF2B5EF4-FFF2-40B4-BE49-F238E27FC236}">
                    <a16:creationId xmlns:a16="http://schemas.microsoft.com/office/drawing/2014/main" id="{0E363EDB-9975-787E-21BA-88081F3DF99B}"/>
                  </a:ext>
                </a:extLst>
              </p:cNvPr>
              <p:cNvSpPr>
                <a:spLocks noEditPoints="1"/>
              </p:cNvSpPr>
              <p:nvPr/>
            </p:nvSpPr>
            <p:spPr bwMode="auto">
              <a:xfrm>
                <a:off x="3181731" y="108509"/>
                <a:ext cx="304440" cy="239712"/>
              </a:xfrm>
              <a:custGeom>
                <a:avLst/>
                <a:gdLst>
                  <a:gd name="T0" fmla="*/ 85 w 235"/>
                  <a:gd name="T1" fmla="*/ 185 h 185"/>
                  <a:gd name="T2" fmla="*/ 0 w 235"/>
                  <a:gd name="T3" fmla="*/ 185 h 185"/>
                  <a:gd name="T4" fmla="*/ 0 w 235"/>
                  <a:gd name="T5" fmla="*/ 124 h 185"/>
                  <a:gd name="T6" fmla="*/ 7 w 235"/>
                  <a:gd name="T7" fmla="*/ 65 h 185"/>
                  <a:gd name="T8" fmla="*/ 31 w 235"/>
                  <a:gd name="T9" fmla="*/ 27 h 185"/>
                  <a:gd name="T10" fmla="*/ 76 w 235"/>
                  <a:gd name="T11" fmla="*/ 0 h 185"/>
                  <a:gd name="T12" fmla="*/ 92 w 235"/>
                  <a:gd name="T13" fmla="*/ 35 h 185"/>
                  <a:gd name="T14" fmla="*/ 56 w 235"/>
                  <a:gd name="T15" fmla="*/ 59 h 185"/>
                  <a:gd name="T16" fmla="*/ 44 w 235"/>
                  <a:gd name="T17" fmla="*/ 99 h 185"/>
                  <a:gd name="T18" fmla="*/ 85 w 235"/>
                  <a:gd name="T19" fmla="*/ 99 h 185"/>
                  <a:gd name="T20" fmla="*/ 85 w 235"/>
                  <a:gd name="T21" fmla="*/ 185 h 185"/>
                  <a:gd name="T22" fmla="*/ 228 w 235"/>
                  <a:gd name="T23" fmla="*/ 185 h 185"/>
                  <a:gd name="T24" fmla="*/ 143 w 235"/>
                  <a:gd name="T25" fmla="*/ 185 h 185"/>
                  <a:gd name="T26" fmla="*/ 143 w 235"/>
                  <a:gd name="T27" fmla="*/ 124 h 185"/>
                  <a:gd name="T28" fmla="*/ 149 w 235"/>
                  <a:gd name="T29" fmla="*/ 65 h 185"/>
                  <a:gd name="T30" fmla="*/ 174 w 235"/>
                  <a:gd name="T31" fmla="*/ 27 h 185"/>
                  <a:gd name="T32" fmla="*/ 218 w 235"/>
                  <a:gd name="T33" fmla="*/ 0 h 185"/>
                  <a:gd name="T34" fmla="*/ 235 w 235"/>
                  <a:gd name="T35" fmla="*/ 35 h 185"/>
                  <a:gd name="T36" fmla="*/ 198 w 235"/>
                  <a:gd name="T37" fmla="*/ 59 h 185"/>
                  <a:gd name="T38" fmla="*/ 187 w 235"/>
                  <a:gd name="T39" fmla="*/ 99 h 185"/>
                  <a:gd name="T40" fmla="*/ 228 w 235"/>
                  <a:gd name="T41" fmla="*/ 99 h 185"/>
                  <a:gd name="T42" fmla="*/ 228 w 235"/>
                  <a:gd name="T43"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5" h="185">
                    <a:moveTo>
                      <a:pt x="85" y="185"/>
                    </a:moveTo>
                    <a:cubicBezTo>
                      <a:pt x="0" y="185"/>
                      <a:pt x="0" y="185"/>
                      <a:pt x="0" y="185"/>
                    </a:cubicBezTo>
                    <a:cubicBezTo>
                      <a:pt x="0" y="124"/>
                      <a:pt x="0" y="124"/>
                      <a:pt x="0" y="124"/>
                    </a:cubicBezTo>
                    <a:cubicBezTo>
                      <a:pt x="0" y="99"/>
                      <a:pt x="2" y="79"/>
                      <a:pt x="7" y="65"/>
                    </a:cubicBezTo>
                    <a:cubicBezTo>
                      <a:pt x="11" y="51"/>
                      <a:pt x="19" y="38"/>
                      <a:pt x="31" y="27"/>
                    </a:cubicBezTo>
                    <a:cubicBezTo>
                      <a:pt x="43" y="15"/>
                      <a:pt x="58" y="6"/>
                      <a:pt x="76" y="0"/>
                    </a:cubicBezTo>
                    <a:cubicBezTo>
                      <a:pt x="92" y="35"/>
                      <a:pt x="92" y="35"/>
                      <a:pt x="92" y="35"/>
                    </a:cubicBezTo>
                    <a:cubicBezTo>
                      <a:pt x="75" y="41"/>
                      <a:pt x="63" y="49"/>
                      <a:pt x="56" y="59"/>
                    </a:cubicBezTo>
                    <a:cubicBezTo>
                      <a:pt x="48" y="69"/>
                      <a:pt x="45" y="83"/>
                      <a:pt x="44" y="99"/>
                    </a:cubicBezTo>
                    <a:cubicBezTo>
                      <a:pt x="85" y="99"/>
                      <a:pt x="85" y="99"/>
                      <a:pt x="85" y="99"/>
                    </a:cubicBezTo>
                    <a:lnTo>
                      <a:pt x="85" y="185"/>
                    </a:lnTo>
                    <a:close/>
                    <a:moveTo>
                      <a:pt x="228" y="185"/>
                    </a:moveTo>
                    <a:cubicBezTo>
                      <a:pt x="143" y="185"/>
                      <a:pt x="143" y="185"/>
                      <a:pt x="143" y="185"/>
                    </a:cubicBezTo>
                    <a:cubicBezTo>
                      <a:pt x="143" y="124"/>
                      <a:pt x="143" y="124"/>
                      <a:pt x="143" y="124"/>
                    </a:cubicBezTo>
                    <a:cubicBezTo>
                      <a:pt x="143" y="99"/>
                      <a:pt x="145" y="79"/>
                      <a:pt x="149" y="65"/>
                    </a:cubicBezTo>
                    <a:cubicBezTo>
                      <a:pt x="154" y="51"/>
                      <a:pt x="162" y="38"/>
                      <a:pt x="174" y="27"/>
                    </a:cubicBezTo>
                    <a:cubicBezTo>
                      <a:pt x="185" y="15"/>
                      <a:pt x="200" y="6"/>
                      <a:pt x="218" y="0"/>
                    </a:cubicBezTo>
                    <a:cubicBezTo>
                      <a:pt x="235" y="35"/>
                      <a:pt x="235" y="35"/>
                      <a:pt x="235" y="35"/>
                    </a:cubicBezTo>
                    <a:cubicBezTo>
                      <a:pt x="218" y="41"/>
                      <a:pt x="206" y="49"/>
                      <a:pt x="198" y="59"/>
                    </a:cubicBezTo>
                    <a:cubicBezTo>
                      <a:pt x="191" y="69"/>
                      <a:pt x="187" y="83"/>
                      <a:pt x="187" y="99"/>
                    </a:cubicBezTo>
                    <a:cubicBezTo>
                      <a:pt x="228" y="99"/>
                      <a:pt x="228" y="99"/>
                      <a:pt x="228" y="99"/>
                    </a:cubicBezTo>
                    <a:lnTo>
                      <a:pt x="228" y="185"/>
                    </a:lnTo>
                    <a:close/>
                  </a:path>
                </a:pathLst>
              </a:custGeom>
              <a:solidFill>
                <a:srgbClr val="004F59"/>
              </a:solidFill>
              <a:ln>
                <a:noFill/>
              </a:ln>
            </p:spPr>
            <p:txBody>
              <a:bodyPr vert="horz" wrap="square" lIns="51435" tIns="25718" rIns="51435" bIns="25718" numCol="1" anchor="t" anchorCtr="0" compatLnSpc="1">
                <a:prstTxWarp prst="textNoShape">
                  <a:avLst/>
                </a:prstTxWarp>
              </a:bodyPr>
              <a:lstStyle/>
              <a:p>
                <a:pPr defTabSz="514350">
                  <a:buClrTx/>
                  <a:defRPr/>
                </a:pPr>
                <a:endParaRPr lang="en-US" sz="1013" kern="1200">
                  <a:solidFill>
                    <a:prstClr val="black"/>
                  </a:solidFill>
                  <a:ea typeface="+mn-ea"/>
                  <a:cs typeface="+mn-cs"/>
                </a:endParaRPr>
              </a:p>
            </p:txBody>
          </p:sp>
        </p:grpSp>
      </p:grpSp>
      <p:sp>
        <p:nvSpPr>
          <p:cNvPr id="44" name="Rectangle 43">
            <a:extLst>
              <a:ext uri="{FF2B5EF4-FFF2-40B4-BE49-F238E27FC236}">
                <a16:creationId xmlns:a16="http://schemas.microsoft.com/office/drawing/2014/main" id="{AAAA90BA-2E82-8BC1-0394-D5AF079D208A}"/>
              </a:ext>
            </a:extLst>
          </p:cNvPr>
          <p:cNvSpPr/>
          <p:nvPr/>
        </p:nvSpPr>
        <p:spPr>
          <a:xfrm>
            <a:off x="1341402" y="5762658"/>
            <a:ext cx="9084552" cy="788942"/>
          </a:xfrm>
          <a:prstGeom prst="rect">
            <a:avLst/>
          </a:prstGeom>
          <a:solidFill>
            <a:schemeClr val="bg1">
              <a:lumMod val="95000"/>
            </a:schemeClr>
          </a:solidFill>
          <a:ln w="12700" cap="sq" cmpd="sng" algn="ctr">
            <a:solidFill>
              <a:schemeClr val="tx1"/>
            </a:solidFill>
            <a:prstDash val="solid"/>
          </a:ln>
          <a:effectLst/>
        </p:spPr>
        <p:txBody>
          <a:bodyPr tIns="51435" bIns="51435" rtlCol="0" anchor="ctr"/>
          <a:lstStyle/>
          <a:p>
            <a:pPr algn="ctr" defTabSz="514350">
              <a:spcAft>
                <a:spcPts val="675"/>
              </a:spcAft>
              <a:buClrTx/>
              <a:defRPr/>
            </a:pPr>
            <a:r>
              <a:rPr lang="en-US" sz="1200" kern="1200">
                <a:solidFill>
                  <a:prstClr val="black"/>
                </a:solidFill>
                <a:ea typeface="Open Sans" panose="020B0606030504020204" pitchFamily="34" charset="0"/>
                <a:cs typeface="Open Sans" panose="020B0606030504020204" pitchFamily="34" charset="0"/>
              </a:rPr>
              <a:t>Let’s see what happened in these scenarios and how collaboration can effectively resolve these issues while maintaining sponsor compliance and preventing from reoccurrence. For the following exercise you will assume you are in a leadership position within the central office.</a:t>
            </a:r>
          </a:p>
        </p:txBody>
      </p:sp>
    </p:spTree>
    <p:extLst>
      <p:ext uri="{BB962C8B-B14F-4D97-AF65-F5344CB8AC3E}">
        <p14:creationId xmlns:p14="http://schemas.microsoft.com/office/powerpoint/2010/main" val="2859063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81F349-85C1-4639-B510-8D7BAADAE9CE}"/>
              </a:ext>
            </a:extLst>
          </p:cNvPr>
          <p:cNvSpPr/>
          <p:nvPr/>
        </p:nvSpPr>
        <p:spPr>
          <a:xfrm>
            <a:off x="0" y="2626659"/>
            <a:ext cx="6096000" cy="23935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24A03BFD-2489-052C-2723-5A8489B80578}"/>
              </a:ext>
            </a:extLst>
          </p:cNvPr>
          <p:cNvSpPr txBox="1">
            <a:spLocks/>
          </p:cNvSpPr>
          <p:nvPr/>
        </p:nvSpPr>
        <p:spPr>
          <a:xfrm>
            <a:off x="231950" y="3032028"/>
            <a:ext cx="5783368" cy="158283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a:solidFill>
                  <a:schemeClr val="tx1"/>
                </a:solidFill>
                <a:latin typeface="+mn-lt"/>
              </a:rPr>
              <a:t>Conflict: PI did not disclose faculty appointment at a foreign institution.</a:t>
            </a:r>
            <a:br>
              <a:rPr lang="en-US" sz="2400">
                <a:solidFill>
                  <a:schemeClr val="tx1"/>
                </a:solidFill>
                <a:latin typeface="+mn-lt"/>
              </a:rPr>
            </a:br>
            <a:br>
              <a:rPr lang="en-US" sz="2400">
                <a:solidFill>
                  <a:schemeClr val="tx1"/>
                </a:solidFill>
                <a:latin typeface="+mn-lt"/>
              </a:rPr>
            </a:br>
            <a:r>
              <a:rPr lang="en-US" sz="2400" b="1">
                <a:solidFill>
                  <a:schemeClr val="tx1"/>
                </a:solidFill>
                <a:latin typeface="+mn-lt"/>
                <a:ea typeface="Open Sans" panose="020B0606030504020204" pitchFamily="34" charset="0"/>
                <a:cs typeface="Open Sans" panose="020B0606030504020204" pitchFamily="34" charset="0"/>
              </a:rPr>
              <a:t>How would you approach this?</a:t>
            </a:r>
            <a:endParaRPr lang="en-US" sz="2400">
              <a:latin typeface="+mn-lt"/>
            </a:endParaRPr>
          </a:p>
        </p:txBody>
      </p:sp>
      <p:sp>
        <p:nvSpPr>
          <p:cNvPr id="2" name="TextBox 1">
            <a:extLst>
              <a:ext uri="{FF2B5EF4-FFF2-40B4-BE49-F238E27FC236}">
                <a16:creationId xmlns:a16="http://schemas.microsoft.com/office/drawing/2014/main" id="{29A46FC6-4A0C-EB47-2F30-101A60007390}"/>
              </a:ext>
            </a:extLst>
          </p:cNvPr>
          <p:cNvSpPr txBox="1"/>
          <p:nvPr/>
        </p:nvSpPr>
        <p:spPr>
          <a:xfrm>
            <a:off x="6573444" y="2669285"/>
            <a:ext cx="4700018" cy="2308324"/>
          </a:xfrm>
          <a:prstGeom prst="rect">
            <a:avLst/>
          </a:prstGeom>
          <a:noFill/>
        </p:spPr>
        <p:txBody>
          <a:bodyPr wrap="square" anchor="ctr">
            <a:spAutoFit/>
          </a:bodyPr>
          <a:lstStyle/>
          <a:p>
            <a:r>
              <a:rPr lang="en-US" sz="1800" dirty="0">
                <a:solidFill>
                  <a:schemeClr val="bg1"/>
                </a:solidFill>
              </a:rPr>
              <a:t>Upon reviewing a faculty member’s Bio Sketch, you notice they have discussed their work at a foreign institution in </a:t>
            </a:r>
            <a:r>
              <a:rPr lang="en-US" sz="1800" i="1" dirty="0">
                <a:solidFill>
                  <a:schemeClr val="bg1"/>
                </a:solidFill>
              </a:rPr>
              <a:t>Section A. Personal Statement </a:t>
            </a:r>
            <a:r>
              <a:rPr lang="en-US" sz="1800" dirty="0">
                <a:solidFill>
                  <a:schemeClr val="bg1"/>
                </a:solidFill>
              </a:rPr>
              <a:t>but not under </a:t>
            </a:r>
            <a:r>
              <a:rPr lang="en-US" sz="1800" i="1" dirty="0">
                <a:solidFill>
                  <a:schemeClr val="bg1"/>
                </a:solidFill>
              </a:rPr>
              <a:t>B. Positions, Scientific Appointments and Honors</a:t>
            </a:r>
            <a:r>
              <a:rPr lang="en-US" sz="1800" dirty="0">
                <a:solidFill>
                  <a:schemeClr val="bg1"/>
                </a:solidFill>
              </a:rPr>
              <a:t>. You followed up with an online search and discovered the faculty member has a faculty position at the foreign institution. </a:t>
            </a:r>
          </a:p>
        </p:txBody>
      </p:sp>
    </p:spTree>
    <p:extLst>
      <p:ext uri="{BB962C8B-B14F-4D97-AF65-F5344CB8AC3E}">
        <p14:creationId xmlns:p14="http://schemas.microsoft.com/office/powerpoint/2010/main" val="2538077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991faff-2e4b-4c2d-b075-7f57cca7e571" xsi:nil="true"/>
    <lcf76f155ced4ddcb4097134ff3c332f xmlns="854d1f42-430c-40c7-b53c-eaea6829dec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AE5A1CB0B408947AD099D69DF8FA52D" ma:contentTypeVersion="17" ma:contentTypeDescription="Create a new document." ma:contentTypeScope="" ma:versionID="4724e391f178d496611c04d67835de13">
  <xsd:schema xmlns:xsd="http://www.w3.org/2001/XMLSchema" xmlns:xs="http://www.w3.org/2001/XMLSchema" xmlns:p="http://schemas.microsoft.com/office/2006/metadata/properties" xmlns:ns2="854d1f42-430c-40c7-b53c-eaea6829dece" xmlns:ns3="f991faff-2e4b-4c2d-b075-7f57cca7e571" targetNamespace="http://schemas.microsoft.com/office/2006/metadata/properties" ma:root="true" ma:fieldsID="db6e9e27656d9e5d306d5165ae863d68" ns2:_="" ns3:_="">
    <xsd:import namespace="854d1f42-430c-40c7-b53c-eaea6829dece"/>
    <xsd:import namespace="f991faff-2e4b-4c2d-b075-7f57cca7e57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4d1f42-430c-40c7-b53c-eaea6829de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98d900d-0589-4081-96eb-513de833a507"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991faff-2e4b-4c2d-b075-7f57cca7e57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a3a111f-1fe3-4f82-96c7-271c3dc07f1c}" ma:internalName="TaxCatchAll" ma:showField="CatchAllData" ma:web="f991faff-2e4b-4c2d-b075-7f57cca7e5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C31B97-89D3-49A1-86B9-71E828ADAAD8}">
  <ds:schemaRefs>
    <ds:schemaRef ds:uri="http://schemas.microsoft.com/office/2006/documentManagement/types"/>
    <ds:schemaRef ds:uri="http://purl.org/dc/elements/1.1/"/>
    <ds:schemaRef ds:uri="http://purl.org/dc/dcmitype/"/>
    <ds:schemaRef ds:uri="http://schemas.microsoft.com/office/infopath/2007/PartnerControls"/>
    <ds:schemaRef ds:uri="f991faff-2e4b-4c2d-b075-7f57cca7e571"/>
    <ds:schemaRef ds:uri="http://www.w3.org/XML/1998/namespace"/>
    <ds:schemaRef ds:uri="854d1f42-430c-40c7-b53c-eaea6829dece"/>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5473210B-C34A-4AF0-BC7C-1DDC7419E0E2}">
  <ds:schemaRefs>
    <ds:schemaRef ds:uri="854d1f42-430c-40c7-b53c-eaea6829dece"/>
    <ds:schemaRef ds:uri="f991faff-2e4b-4c2d-b075-7f57cca7e57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0235931-5565-4F19-A916-3C5A566408DF}">
  <ds:schemaRefs>
    <ds:schemaRef ds:uri="http://schemas.microsoft.com/sharepoint/v3/contenttype/forms"/>
  </ds:schemaRefs>
</ds:datastoreItem>
</file>

<file path=docMetadata/LabelInfo.xml><?xml version="1.0" encoding="utf-8"?>
<clbl:labelList xmlns:clbl="http://schemas.microsoft.com/office/2020/mipLabelMetadata">
  <clbl:label id="{ea60d57e-af5b-4752-ac57-3e4f28ca11dc}" enabled="1" method="Standard" siteId="{36da45f1-dd2c-4d1f-af13-5abe46b99921}" contentBits="0" removed="0"/>
</clbl:labelList>
</file>

<file path=docProps/app.xml><?xml version="1.0" encoding="utf-8"?>
<Properties xmlns="http://schemas.openxmlformats.org/officeDocument/2006/extended-properties" xmlns:vt="http://schemas.openxmlformats.org/officeDocument/2006/docPropsVTypes">
  <TotalTime>215</TotalTime>
  <Words>2772</Words>
  <Application>Microsoft Office PowerPoint</Application>
  <PresentationFormat>Widescreen</PresentationFormat>
  <Paragraphs>295</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Open Sans</vt:lpstr>
      <vt:lpstr>Open Sans Light</vt:lpstr>
      <vt:lpstr>Wingdings</vt:lpstr>
      <vt:lpstr>Wingdings 2</vt:lpstr>
      <vt:lpstr>ヒラギノ角ゴ ProN W3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Aaron Cohen</cp:lastModifiedBy>
  <cp:revision>10</cp:revision>
  <dcterms:created xsi:type="dcterms:W3CDTF">2020-01-09T16:16:43Z</dcterms:created>
  <dcterms:modified xsi:type="dcterms:W3CDTF">2025-02-28T18:49:12Z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0x0101001AE5A1CB0B408947AD099D69DF8FA52D</vt:lpwstr>
  </property>
  <property fmtid="{D5CDD505-2E9C-101B-9397-08002B2CF9AE}" pid="3" name="Order">
    <vt:r8>4399900</vt:r8>
  </property>
  <property fmtid="{D5CDD505-2E9C-101B-9397-08002B2CF9AE}" pid="4" name="MediaServiceImageTags">
    <vt:lpwstr/>
  </property>
  <property fmtid="{D5CDD505-2E9C-101B-9397-08002B2CF9AE}" pid="5" name="MSIP_Label_ea60d57e-af5b-4752-ac57-3e4f28ca11dc_Enabled">
    <vt:lpwstr>true</vt:lpwstr>
  </property>
  <property fmtid="{D5CDD505-2E9C-101B-9397-08002B2CF9AE}" pid="6" name="MSIP_Label_ea60d57e-af5b-4752-ac57-3e4f28ca11dc_SetDate">
    <vt:lpwstr>2025-02-07T15:49:24Z</vt:lpwstr>
  </property>
  <property fmtid="{D5CDD505-2E9C-101B-9397-08002B2CF9AE}" pid="7" name="MSIP_Label_ea60d57e-af5b-4752-ac57-3e4f28ca11dc_Method">
    <vt:lpwstr>Standard</vt:lpwstr>
  </property>
  <property fmtid="{D5CDD505-2E9C-101B-9397-08002B2CF9AE}" pid="8" name="MSIP_Label_ea60d57e-af5b-4752-ac57-3e4f28ca11dc_Name">
    <vt:lpwstr>ea60d57e-af5b-4752-ac57-3e4f28ca11dc</vt:lpwstr>
  </property>
  <property fmtid="{D5CDD505-2E9C-101B-9397-08002B2CF9AE}" pid="9" name="MSIP_Label_ea60d57e-af5b-4752-ac57-3e4f28ca11dc_SiteId">
    <vt:lpwstr>36da45f1-dd2c-4d1f-af13-5abe46b99921</vt:lpwstr>
  </property>
  <property fmtid="{D5CDD505-2E9C-101B-9397-08002B2CF9AE}" pid="10" name="MSIP_Label_ea60d57e-af5b-4752-ac57-3e4f28ca11dc_ActionId">
    <vt:lpwstr>ed08dc77-c191-490e-8123-a24bdb94aa50</vt:lpwstr>
  </property>
  <property fmtid="{D5CDD505-2E9C-101B-9397-08002B2CF9AE}" pid="11" name="MSIP_Label_ea60d57e-af5b-4752-ac57-3e4f28ca11dc_ContentBits">
    <vt:lpwstr>0</vt:lpwstr>
  </property>
</Properties>
</file>