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webextensions/webextension1.xml" ContentType="application/vnd.ms-office.webextension+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webextensions/webextension2.xml" ContentType="application/vnd.ms-office.webextension+xml"/>
  <Override PartName="/ppt/notesSlides/notesSlide5.xml" ContentType="application/vnd.openxmlformats-officedocument.presentationml.notesSlide+xml"/>
  <Override PartName="/ppt/webextensions/webextension3.xml" ContentType="application/vnd.ms-office.webextension+xml"/>
  <Override PartName="/ppt/notesSlides/notesSlide6.xml" ContentType="application/vnd.openxmlformats-officedocument.presentationml.notesSlide+xml"/>
  <Override PartName="/ppt/notesSlides/notesSlide7.xml" ContentType="application/vnd.openxmlformats-officedocument.presentationml.notesSlide+xml"/>
  <Override PartName="/ppt/webextensions/webextension4.xml" ContentType="application/vnd.ms-office.webextension+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8" r:id="rId6"/>
    <p:sldId id="263" r:id="rId7"/>
    <p:sldId id="257" r:id="rId8"/>
    <p:sldId id="272" r:id="rId9"/>
    <p:sldId id="259" r:id="rId10"/>
    <p:sldId id="260" r:id="rId11"/>
    <p:sldId id="264" r:id="rId12"/>
    <p:sldId id="261" r:id="rId13"/>
    <p:sldId id="273" r:id="rId14"/>
    <p:sldId id="265" r:id="rId15"/>
    <p:sldId id="274" r:id="rId16"/>
    <p:sldId id="271" r:id="rId17"/>
    <p:sldId id="266" r:id="rId18"/>
    <p:sldId id="267" r:id="rId19"/>
    <p:sldId id="269" r:id="rId20"/>
    <p:sldId id="275" r:id="rId21"/>
    <p:sldId id="268" r:id="rId22"/>
    <p:sldId id="276" r:id="rId23"/>
    <p:sldId id="270"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507B03-8657-48CA-ABAF-B6D2EB95C817}" v="306" dt="2025-01-22T16:52:19.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4"/>
    <p:restoredTop sz="94192"/>
  </p:normalViewPr>
  <p:slideViewPr>
    <p:cSldViewPr snapToGrid="0" snapToObjects="1">
      <p:cViewPr varScale="1">
        <p:scale>
          <a:sx n="123" d="100"/>
          <a:sy n="123" d="100"/>
        </p:scale>
        <p:origin x="328"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73129F-D4ED-4081-86DF-1A3265E660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F930CB0-25D9-422D-9C66-DBA1411BCA32}">
      <dgm:prSet phldrT="[Text]"/>
      <dgm:spPr/>
      <dgm:t>
        <a:bodyPr/>
        <a:lstStyle/>
        <a:p>
          <a:r>
            <a:rPr lang="en-US" dirty="0">
              <a:latin typeface="+mn-lt"/>
            </a:rPr>
            <a:t>Recognize Different Types of Bias</a:t>
          </a:r>
        </a:p>
      </dgm:t>
    </dgm:pt>
    <dgm:pt modelId="{ABEDFC16-19E3-4318-B10E-A215B4637904}" type="parTrans" cxnId="{497FBB35-91E3-461D-9C56-453C8FC83577}">
      <dgm:prSet/>
      <dgm:spPr/>
      <dgm:t>
        <a:bodyPr/>
        <a:lstStyle/>
        <a:p>
          <a:endParaRPr lang="en-US">
            <a:latin typeface="+mn-lt"/>
          </a:endParaRPr>
        </a:p>
      </dgm:t>
    </dgm:pt>
    <dgm:pt modelId="{A2802893-A31E-4620-BB41-9A333E899894}" type="sibTrans" cxnId="{497FBB35-91E3-461D-9C56-453C8FC83577}">
      <dgm:prSet/>
      <dgm:spPr/>
      <dgm:t>
        <a:bodyPr/>
        <a:lstStyle/>
        <a:p>
          <a:endParaRPr lang="en-US">
            <a:latin typeface="+mn-lt"/>
          </a:endParaRPr>
        </a:p>
      </dgm:t>
    </dgm:pt>
    <dgm:pt modelId="{C5E3DA23-3DEC-4E2D-8AE8-16040BBDB604}">
      <dgm:prSet phldrT="[Text]"/>
      <dgm:spPr/>
      <dgm:t>
        <a:bodyPr/>
        <a:lstStyle/>
        <a:p>
          <a:r>
            <a:rPr lang="en-US" dirty="0">
              <a:latin typeface="+mn-lt"/>
            </a:rPr>
            <a:t>Evaluate Emotional Influences</a:t>
          </a:r>
        </a:p>
      </dgm:t>
    </dgm:pt>
    <dgm:pt modelId="{BE0FC841-B16D-43A3-B400-837E78753C94}" type="parTrans" cxnId="{6DF1241D-CEE6-4F78-8A36-5690AB2F6895}">
      <dgm:prSet/>
      <dgm:spPr/>
      <dgm:t>
        <a:bodyPr/>
        <a:lstStyle/>
        <a:p>
          <a:endParaRPr lang="en-US">
            <a:latin typeface="+mn-lt"/>
          </a:endParaRPr>
        </a:p>
      </dgm:t>
    </dgm:pt>
    <dgm:pt modelId="{70E687F0-A09A-4AF7-9ABD-130A4F399578}" type="sibTrans" cxnId="{6DF1241D-CEE6-4F78-8A36-5690AB2F6895}">
      <dgm:prSet/>
      <dgm:spPr/>
      <dgm:t>
        <a:bodyPr/>
        <a:lstStyle/>
        <a:p>
          <a:endParaRPr lang="en-US">
            <a:latin typeface="+mn-lt"/>
          </a:endParaRPr>
        </a:p>
      </dgm:t>
    </dgm:pt>
    <dgm:pt modelId="{2C1A85B7-8EE3-43DA-92B4-DA75DE116A32}">
      <dgm:prSet phldrT="[Text]"/>
      <dgm:spPr/>
      <dgm:t>
        <a:bodyPr/>
        <a:lstStyle/>
        <a:p>
          <a:r>
            <a:rPr lang="en-US" dirty="0">
              <a:latin typeface="+mn-lt"/>
            </a:rPr>
            <a:t>Implement Creative Solutions</a:t>
          </a:r>
        </a:p>
      </dgm:t>
    </dgm:pt>
    <dgm:pt modelId="{8DBCDF51-954A-4EA7-8512-FD410A43AB1F}" type="parTrans" cxnId="{0C48D1F2-E4A5-41C2-8617-129B018FC705}">
      <dgm:prSet/>
      <dgm:spPr/>
      <dgm:t>
        <a:bodyPr/>
        <a:lstStyle/>
        <a:p>
          <a:endParaRPr lang="en-US">
            <a:latin typeface="+mn-lt"/>
          </a:endParaRPr>
        </a:p>
      </dgm:t>
    </dgm:pt>
    <dgm:pt modelId="{3B42ECD0-043D-4924-8AD4-F299A7D3D181}" type="sibTrans" cxnId="{0C48D1F2-E4A5-41C2-8617-129B018FC705}">
      <dgm:prSet/>
      <dgm:spPr/>
      <dgm:t>
        <a:bodyPr/>
        <a:lstStyle/>
        <a:p>
          <a:endParaRPr lang="en-US">
            <a:latin typeface="+mn-lt"/>
          </a:endParaRPr>
        </a:p>
      </dgm:t>
    </dgm:pt>
    <dgm:pt modelId="{9682578C-F009-4F64-A82C-14B9F08E4491}">
      <dgm:prSet phldrT="[Text]"/>
      <dgm:spPr/>
      <dgm:t>
        <a:bodyPr/>
        <a:lstStyle/>
        <a:p>
          <a:r>
            <a:rPr lang="en-US" dirty="0">
              <a:latin typeface="+mn-lt"/>
            </a:rPr>
            <a:t>Assess Risks and Consequences</a:t>
          </a:r>
        </a:p>
      </dgm:t>
    </dgm:pt>
    <dgm:pt modelId="{7755840F-91A5-498E-B261-D0CD5772D80E}" type="parTrans" cxnId="{EA510093-DE2F-4898-820B-76038C26B0D3}">
      <dgm:prSet/>
      <dgm:spPr/>
      <dgm:t>
        <a:bodyPr/>
        <a:lstStyle/>
        <a:p>
          <a:endParaRPr lang="en-US">
            <a:latin typeface="+mn-lt"/>
          </a:endParaRPr>
        </a:p>
      </dgm:t>
    </dgm:pt>
    <dgm:pt modelId="{59699FE9-1409-4EB6-856C-02A002725A81}" type="sibTrans" cxnId="{EA510093-DE2F-4898-820B-76038C26B0D3}">
      <dgm:prSet/>
      <dgm:spPr/>
      <dgm:t>
        <a:bodyPr/>
        <a:lstStyle/>
        <a:p>
          <a:endParaRPr lang="en-US">
            <a:latin typeface="+mn-lt"/>
          </a:endParaRPr>
        </a:p>
      </dgm:t>
    </dgm:pt>
    <dgm:pt modelId="{28BAEE15-8AA0-4D83-B6CC-0BAB442C2DD3}">
      <dgm:prSet phldrT="[Text]"/>
      <dgm:spPr/>
      <dgm:t>
        <a:bodyPr/>
        <a:lstStyle/>
        <a:p>
          <a:r>
            <a:rPr lang="en-US" dirty="0">
              <a:latin typeface="+mn-lt"/>
            </a:rPr>
            <a:t>Par</a:t>
          </a:r>
          <a:r>
            <a:rPr lang="en-US" dirty="0">
              <a:effectLst/>
              <a:latin typeface="+mn-lt"/>
              <a:ea typeface="Aptos" panose="020B0004020202020204" pitchFamily="34" charset="0"/>
              <a:cs typeface="Times New Roman" panose="02020603050405020304" pitchFamily="18" charset="0"/>
            </a:rPr>
            <a:t>ticipants will identify various forms of bias that can affect auditing decisions, including confirmation bias and implicit bias.</a:t>
          </a:r>
          <a:endParaRPr lang="en-US" dirty="0">
            <a:latin typeface="+mn-lt"/>
          </a:endParaRPr>
        </a:p>
      </dgm:t>
    </dgm:pt>
    <dgm:pt modelId="{612CCDCD-BE22-4BF9-8004-4B27A1F46197}" type="parTrans" cxnId="{359BFDB0-73F1-41F3-9AEE-EBB4CCF1BF53}">
      <dgm:prSet/>
      <dgm:spPr/>
      <dgm:t>
        <a:bodyPr/>
        <a:lstStyle/>
        <a:p>
          <a:endParaRPr lang="en-US">
            <a:latin typeface="+mn-lt"/>
          </a:endParaRPr>
        </a:p>
      </dgm:t>
    </dgm:pt>
    <dgm:pt modelId="{E99CDDFB-8F82-426C-B685-78D82EA4A077}" type="sibTrans" cxnId="{359BFDB0-73F1-41F3-9AEE-EBB4CCF1BF53}">
      <dgm:prSet/>
      <dgm:spPr/>
      <dgm:t>
        <a:bodyPr/>
        <a:lstStyle/>
        <a:p>
          <a:endParaRPr lang="en-US">
            <a:latin typeface="+mn-lt"/>
          </a:endParaRPr>
        </a:p>
      </dgm:t>
    </dgm:pt>
    <dgm:pt modelId="{614F05F8-4C21-42A5-B1B3-B23BC290A2A5}">
      <dgm:prSet phldrT="[Text]"/>
      <dgm:spPr/>
      <dgm:t>
        <a:bodyPr/>
        <a:lstStyle/>
        <a:p>
          <a:r>
            <a:rPr lang="en-US">
              <a:effectLst/>
              <a:latin typeface="+mn-lt"/>
              <a:ea typeface="Aptos" panose="020B0004020202020204" pitchFamily="34" charset="0"/>
              <a:cs typeface="Times New Roman" panose="02020603050405020304" pitchFamily="18" charset="0"/>
            </a:rPr>
            <a:t>Attendees will develop innovative strategies for reducing bias in audit processes, fostering a more inclusive and objective approach.</a:t>
          </a:r>
          <a:endParaRPr lang="en-US" dirty="0">
            <a:latin typeface="+mn-lt"/>
          </a:endParaRPr>
        </a:p>
      </dgm:t>
    </dgm:pt>
    <dgm:pt modelId="{F9E76DE6-D709-4FF2-B353-F8E8571295AF}" type="parTrans" cxnId="{82BD9A98-28B1-4E50-82C3-307A7FF41E37}">
      <dgm:prSet/>
      <dgm:spPr/>
      <dgm:t>
        <a:bodyPr/>
        <a:lstStyle/>
        <a:p>
          <a:endParaRPr lang="en-US">
            <a:latin typeface="+mn-lt"/>
          </a:endParaRPr>
        </a:p>
      </dgm:t>
    </dgm:pt>
    <dgm:pt modelId="{4D6E7446-363C-415F-9F39-322B2AF7E921}" type="sibTrans" cxnId="{82BD9A98-28B1-4E50-82C3-307A7FF41E37}">
      <dgm:prSet/>
      <dgm:spPr/>
      <dgm:t>
        <a:bodyPr/>
        <a:lstStyle/>
        <a:p>
          <a:endParaRPr lang="en-US">
            <a:latin typeface="+mn-lt"/>
          </a:endParaRPr>
        </a:p>
      </dgm:t>
    </dgm:pt>
    <dgm:pt modelId="{044D63D5-F84C-407F-8F61-520830A2B7D0}">
      <dgm:prSet phldrT="[Text]"/>
      <dgm:spPr/>
      <dgm:t>
        <a:bodyPr/>
        <a:lstStyle/>
        <a:p>
          <a:r>
            <a:rPr lang="en-US" dirty="0">
              <a:latin typeface="+mn-lt"/>
            </a:rPr>
            <a:t>Attend</a:t>
          </a:r>
          <a:r>
            <a:rPr lang="en-US" dirty="0">
              <a:effectLst/>
              <a:latin typeface="+mn-lt"/>
              <a:ea typeface="Aptos" panose="020B0004020202020204" pitchFamily="34" charset="0"/>
              <a:cs typeface="Times New Roman" panose="02020603050405020304" pitchFamily="18" charset="0"/>
            </a:rPr>
            <a:t>ees will explore how personal emotions and experiences can shape their auditing perspectives and decision-making</a:t>
          </a:r>
          <a:endParaRPr lang="en-US" dirty="0">
            <a:latin typeface="+mn-lt"/>
          </a:endParaRPr>
        </a:p>
      </dgm:t>
    </dgm:pt>
    <dgm:pt modelId="{0FE942E0-185F-4BE6-83E4-FBCD754013B4}" type="parTrans" cxnId="{3B1B809F-92A5-4DB7-A4AA-6FC7228FC31A}">
      <dgm:prSet/>
      <dgm:spPr/>
      <dgm:t>
        <a:bodyPr/>
        <a:lstStyle/>
        <a:p>
          <a:endParaRPr lang="en-US">
            <a:latin typeface="+mn-lt"/>
          </a:endParaRPr>
        </a:p>
      </dgm:t>
    </dgm:pt>
    <dgm:pt modelId="{10989E87-B077-4E2D-9E14-038E0638B2C6}" type="sibTrans" cxnId="{3B1B809F-92A5-4DB7-A4AA-6FC7228FC31A}">
      <dgm:prSet/>
      <dgm:spPr/>
      <dgm:t>
        <a:bodyPr/>
        <a:lstStyle/>
        <a:p>
          <a:endParaRPr lang="en-US">
            <a:latin typeface="+mn-lt"/>
          </a:endParaRPr>
        </a:p>
      </dgm:t>
    </dgm:pt>
    <dgm:pt modelId="{A8038DAE-B53A-45AC-9FF1-E67539C7E575}">
      <dgm:prSet phldrT="[Text]"/>
      <dgm:spPr/>
      <dgm:t>
        <a:bodyPr/>
        <a:lstStyle/>
        <a:p>
          <a:r>
            <a:rPr lang="en-US" dirty="0">
              <a:latin typeface="+mn-lt"/>
            </a:rPr>
            <a:t>Par</a:t>
          </a:r>
          <a:r>
            <a:rPr lang="en-US" dirty="0">
              <a:effectLst/>
              <a:latin typeface="+mn-lt"/>
              <a:ea typeface="Aptos" panose="020B0004020202020204" pitchFamily="34" charset="0"/>
              <a:cs typeface="Times New Roman" panose="02020603050405020304" pitchFamily="18" charset="0"/>
            </a:rPr>
            <a:t>ticipants will analyze case studies to understand the potential risks associated with bias in auditing and discuss strategies to mitigate these risks.</a:t>
          </a:r>
          <a:endParaRPr lang="en-US" dirty="0">
            <a:latin typeface="+mn-lt"/>
          </a:endParaRPr>
        </a:p>
      </dgm:t>
    </dgm:pt>
    <dgm:pt modelId="{47B131A4-D626-4240-90E4-A1E73328F1A0}" type="parTrans" cxnId="{720635FD-AAD8-4607-8356-F25C2F931959}">
      <dgm:prSet/>
      <dgm:spPr/>
      <dgm:t>
        <a:bodyPr/>
        <a:lstStyle/>
        <a:p>
          <a:endParaRPr lang="en-US">
            <a:latin typeface="+mn-lt"/>
          </a:endParaRPr>
        </a:p>
      </dgm:t>
    </dgm:pt>
    <dgm:pt modelId="{C529ABD3-5B73-48EC-8AA1-23EAD424CC5B}" type="sibTrans" cxnId="{720635FD-AAD8-4607-8356-F25C2F931959}">
      <dgm:prSet/>
      <dgm:spPr/>
      <dgm:t>
        <a:bodyPr/>
        <a:lstStyle/>
        <a:p>
          <a:endParaRPr lang="en-US">
            <a:latin typeface="+mn-lt"/>
          </a:endParaRPr>
        </a:p>
      </dgm:t>
    </dgm:pt>
    <dgm:pt modelId="{7A3E383F-4B20-47B4-9ACA-90EEDDC8CF05}" type="pres">
      <dgm:prSet presAssocID="{7573129F-D4ED-4081-86DF-1A3265E66021}" presName="linear" presStyleCnt="0">
        <dgm:presLayoutVars>
          <dgm:animLvl val="lvl"/>
          <dgm:resizeHandles val="exact"/>
        </dgm:presLayoutVars>
      </dgm:prSet>
      <dgm:spPr/>
    </dgm:pt>
    <dgm:pt modelId="{83D99A25-338E-4A00-9524-0ACB62DC415F}" type="pres">
      <dgm:prSet presAssocID="{1F930CB0-25D9-422D-9C66-DBA1411BCA32}" presName="parentText" presStyleLbl="node1" presStyleIdx="0" presStyleCnt="4">
        <dgm:presLayoutVars>
          <dgm:chMax val="0"/>
          <dgm:bulletEnabled val="1"/>
        </dgm:presLayoutVars>
      </dgm:prSet>
      <dgm:spPr/>
    </dgm:pt>
    <dgm:pt modelId="{60924819-A87F-4931-8036-7D16B26C83D9}" type="pres">
      <dgm:prSet presAssocID="{1F930CB0-25D9-422D-9C66-DBA1411BCA32}" presName="childText" presStyleLbl="revTx" presStyleIdx="0" presStyleCnt="4">
        <dgm:presLayoutVars>
          <dgm:bulletEnabled val="1"/>
        </dgm:presLayoutVars>
      </dgm:prSet>
      <dgm:spPr/>
    </dgm:pt>
    <dgm:pt modelId="{74F6A2DE-4086-4BFA-ABE5-ADDD2B458BE1}" type="pres">
      <dgm:prSet presAssocID="{C5E3DA23-3DEC-4E2D-8AE8-16040BBDB604}" presName="parentText" presStyleLbl="node1" presStyleIdx="1" presStyleCnt="4">
        <dgm:presLayoutVars>
          <dgm:chMax val="0"/>
          <dgm:bulletEnabled val="1"/>
        </dgm:presLayoutVars>
      </dgm:prSet>
      <dgm:spPr/>
    </dgm:pt>
    <dgm:pt modelId="{A9E06D7C-5890-43B2-B85C-58D1BDBD7092}" type="pres">
      <dgm:prSet presAssocID="{C5E3DA23-3DEC-4E2D-8AE8-16040BBDB604}" presName="childText" presStyleLbl="revTx" presStyleIdx="1" presStyleCnt="4">
        <dgm:presLayoutVars>
          <dgm:bulletEnabled val="1"/>
        </dgm:presLayoutVars>
      </dgm:prSet>
      <dgm:spPr/>
    </dgm:pt>
    <dgm:pt modelId="{34036DCE-0F36-4CB0-8EE5-6BFEDDD36E41}" type="pres">
      <dgm:prSet presAssocID="{9682578C-F009-4F64-A82C-14B9F08E4491}" presName="parentText" presStyleLbl="node1" presStyleIdx="2" presStyleCnt="4">
        <dgm:presLayoutVars>
          <dgm:chMax val="0"/>
          <dgm:bulletEnabled val="1"/>
        </dgm:presLayoutVars>
      </dgm:prSet>
      <dgm:spPr/>
    </dgm:pt>
    <dgm:pt modelId="{E3DED0FC-194D-4521-A56B-9F16A91A4A66}" type="pres">
      <dgm:prSet presAssocID="{9682578C-F009-4F64-A82C-14B9F08E4491}" presName="childText" presStyleLbl="revTx" presStyleIdx="2" presStyleCnt="4">
        <dgm:presLayoutVars>
          <dgm:bulletEnabled val="1"/>
        </dgm:presLayoutVars>
      </dgm:prSet>
      <dgm:spPr/>
    </dgm:pt>
    <dgm:pt modelId="{84817340-19D8-4074-8806-EF36C36991A2}" type="pres">
      <dgm:prSet presAssocID="{2C1A85B7-8EE3-43DA-92B4-DA75DE116A32}" presName="parentText" presStyleLbl="node1" presStyleIdx="3" presStyleCnt="4">
        <dgm:presLayoutVars>
          <dgm:chMax val="0"/>
          <dgm:bulletEnabled val="1"/>
        </dgm:presLayoutVars>
      </dgm:prSet>
      <dgm:spPr/>
    </dgm:pt>
    <dgm:pt modelId="{E545AA4F-19A2-4EEB-BAB2-55C40F413F09}" type="pres">
      <dgm:prSet presAssocID="{2C1A85B7-8EE3-43DA-92B4-DA75DE116A32}" presName="childText" presStyleLbl="revTx" presStyleIdx="3" presStyleCnt="4">
        <dgm:presLayoutVars>
          <dgm:bulletEnabled val="1"/>
        </dgm:presLayoutVars>
      </dgm:prSet>
      <dgm:spPr/>
    </dgm:pt>
  </dgm:ptLst>
  <dgm:cxnLst>
    <dgm:cxn modelId="{2D9BC708-E9C3-46B1-AACE-2DA2E9952A76}" type="presOf" srcId="{044D63D5-F84C-407F-8F61-520830A2B7D0}" destId="{A9E06D7C-5890-43B2-B85C-58D1BDBD7092}" srcOrd="0" destOrd="0" presId="urn:microsoft.com/office/officeart/2005/8/layout/vList2"/>
    <dgm:cxn modelId="{6DF1241D-CEE6-4F78-8A36-5690AB2F6895}" srcId="{7573129F-D4ED-4081-86DF-1A3265E66021}" destId="{C5E3DA23-3DEC-4E2D-8AE8-16040BBDB604}" srcOrd="1" destOrd="0" parTransId="{BE0FC841-B16D-43A3-B400-837E78753C94}" sibTransId="{70E687F0-A09A-4AF7-9ABD-130A4F399578}"/>
    <dgm:cxn modelId="{497FBB35-91E3-461D-9C56-453C8FC83577}" srcId="{7573129F-D4ED-4081-86DF-1A3265E66021}" destId="{1F930CB0-25D9-422D-9C66-DBA1411BCA32}" srcOrd="0" destOrd="0" parTransId="{ABEDFC16-19E3-4318-B10E-A215B4637904}" sibTransId="{A2802893-A31E-4620-BB41-9A333E899894}"/>
    <dgm:cxn modelId="{FA35E93F-EE6E-4F52-9529-0D2717F99F78}" type="presOf" srcId="{1F930CB0-25D9-422D-9C66-DBA1411BCA32}" destId="{83D99A25-338E-4A00-9524-0ACB62DC415F}" srcOrd="0" destOrd="0" presId="urn:microsoft.com/office/officeart/2005/8/layout/vList2"/>
    <dgm:cxn modelId="{02708F47-DEBF-4CC9-B10F-1205BFE81962}" type="presOf" srcId="{2C1A85B7-8EE3-43DA-92B4-DA75DE116A32}" destId="{84817340-19D8-4074-8806-EF36C36991A2}" srcOrd="0" destOrd="0" presId="urn:microsoft.com/office/officeart/2005/8/layout/vList2"/>
    <dgm:cxn modelId="{AAA48F51-923C-4747-91A9-41BA0169CBCF}" type="presOf" srcId="{9682578C-F009-4F64-A82C-14B9F08E4491}" destId="{34036DCE-0F36-4CB0-8EE5-6BFEDDD36E41}" srcOrd="0" destOrd="0" presId="urn:microsoft.com/office/officeart/2005/8/layout/vList2"/>
    <dgm:cxn modelId="{06AB3159-9661-4E52-ADB6-E7788D726A89}" type="presOf" srcId="{28BAEE15-8AA0-4D83-B6CC-0BAB442C2DD3}" destId="{60924819-A87F-4931-8036-7D16B26C83D9}" srcOrd="0" destOrd="0" presId="urn:microsoft.com/office/officeart/2005/8/layout/vList2"/>
    <dgm:cxn modelId="{4141148B-2A35-4E9B-849A-1ECC27851C18}" type="presOf" srcId="{C5E3DA23-3DEC-4E2D-8AE8-16040BBDB604}" destId="{74F6A2DE-4086-4BFA-ABE5-ADDD2B458BE1}" srcOrd="0" destOrd="0" presId="urn:microsoft.com/office/officeart/2005/8/layout/vList2"/>
    <dgm:cxn modelId="{EA510093-DE2F-4898-820B-76038C26B0D3}" srcId="{7573129F-D4ED-4081-86DF-1A3265E66021}" destId="{9682578C-F009-4F64-A82C-14B9F08E4491}" srcOrd="2" destOrd="0" parTransId="{7755840F-91A5-498E-B261-D0CD5772D80E}" sibTransId="{59699FE9-1409-4EB6-856C-02A002725A81}"/>
    <dgm:cxn modelId="{82BD9A98-28B1-4E50-82C3-307A7FF41E37}" srcId="{2C1A85B7-8EE3-43DA-92B4-DA75DE116A32}" destId="{614F05F8-4C21-42A5-B1B3-B23BC290A2A5}" srcOrd="0" destOrd="0" parTransId="{F9E76DE6-D709-4FF2-B353-F8E8571295AF}" sibTransId="{4D6E7446-363C-415F-9F39-322B2AF7E921}"/>
    <dgm:cxn modelId="{3B1B809F-92A5-4DB7-A4AA-6FC7228FC31A}" srcId="{C5E3DA23-3DEC-4E2D-8AE8-16040BBDB604}" destId="{044D63D5-F84C-407F-8F61-520830A2B7D0}" srcOrd="0" destOrd="0" parTransId="{0FE942E0-185F-4BE6-83E4-FBCD754013B4}" sibTransId="{10989E87-B077-4E2D-9E14-038E0638B2C6}"/>
    <dgm:cxn modelId="{383524A4-4087-4989-9EE2-A835F599E35A}" type="presOf" srcId="{7573129F-D4ED-4081-86DF-1A3265E66021}" destId="{7A3E383F-4B20-47B4-9ACA-90EEDDC8CF05}" srcOrd="0" destOrd="0" presId="urn:microsoft.com/office/officeart/2005/8/layout/vList2"/>
    <dgm:cxn modelId="{359BFDB0-73F1-41F3-9AEE-EBB4CCF1BF53}" srcId="{1F930CB0-25D9-422D-9C66-DBA1411BCA32}" destId="{28BAEE15-8AA0-4D83-B6CC-0BAB442C2DD3}" srcOrd="0" destOrd="0" parTransId="{612CCDCD-BE22-4BF9-8004-4B27A1F46197}" sibTransId="{E99CDDFB-8F82-426C-B685-78D82EA4A077}"/>
    <dgm:cxn modelId="{262484D8-56F3-4B77-AE73-01DA5C415296}" type="presOf" srcId="{A8038DAE-B53A-45AC-9FF1-E67539C7E575}" destId="{E3DED0FC-194D-4521-A56B-9F16A91A4A66}" srcOrd="0" destOrd="0" presId="urn:microsoft.com/office/officeart/2005/8/layout/vList2"/>
    <dgm:cxn modelId="{8B45A9F0-CF8F-4236-96E0-1CDD04FA1CFA}" type="presOf" srcId="{614F05F8-4C21-42A5-B1B3-B23BC290A2A5}" destId="{E545AA4F-19A2-4EEB-BAB2-55C40F413F09}" srcOrd="0" destOrd="0" presId="urn:microsoft.com/office/officeart/2005/8/layout/vList2"/>
    <dgm:cxn modelId="{0C48D1F2-E4A5-41C2-8617-129B018FC705}" srcId="{7573129F-D4ED-4081-86DF-1A3265E66021}" destId="{2C1A85B7-8EE3-43DA-92B4-DA75DE116A32}" srcOrd="3" destOrd="0" parTransId="{8DBCDF51-954A-4EA7-8512-FD410A43AB1F}" sibTransId="{3B42ECD0-043D-4924-8AD4-F299A7D3D181}"/>
    <dgm:cxn modelId="{720635FD-AAD8-4607-8356-F25C2F931959}" srcId="{9682578C-F009-4F64-A82C-14B9F08E4491}" destId="{A8038DAE-B53A-45AC-9FF1-E67539C7E575}" srcOrd="0" destOrd="0" parTransId="{47B131A4-D626-4240-90E4-A1E73328F1A0}" sibTransId="{C529ABD3-5B73-48EC-8AA1-23EAD424CC5B}"/>
    <dgm:cxn modelId="{B63D39FB-FDFB-409C-8F08-0E93722F9181}" type="presParOf" srcId="{7A3E383F-4B20-47B4-9ACA-90EEDDC8CF05}" destId="{83D99A25-338E-4A00-9524-0ACB62DC415F}" srcOrd="0" destOrd="0" presId="urn:microsoft.com/office/officeart/2005/8/layout/vList2"/>
    <dgm:cxn modelId="{CBDE80A7-9625-463D-882B-E4746228E9CB}" type="presParOf" srcId="{7A3E383F-4B20-47B4-9ACA-90EEDDC8CF05}" destId="{60924819-A87F-4931-8036-7D16B26C83D9}" srcOrd="1" destOrd="0" presId="urn:microsoft.com/office/officeart/2005/8/layout/vList2"/>
    <dgm:cxn modelId="{0AA45400-803F-4E07-B02C-41C798C1FD94}" type="presParOf" srcId="{7A3E383F-4B20-47B4-9ACA-90EEDDC8CF05}" destId="{74F6A2DE-4086-4BFA-ABE5-ADDD2B458BE1}" srcOrd="2" destOrd="0" presId="urn:microsoft.com/office/officeart/2005/8/layout/vList2"/>
    <dgm:cxn modelId="{E90F73AE-9CD4-4281-BEBF-F451223784A1}" type="presParOf" srcId="{7A3E383F-4B20-47B4-9ACA-90EEDDC8CF05}" destId="{A9E06D7C-5890-43B2-B85C-58D1BDBD7092}" srcOrd="3" destOrd="0" presId="urn:microsoft.com/office/officeart/2005/8/layout/vList2"/>
    <dgm:cxn modelId="{2E25770D-12B7-4FA5-BC92-AAC246E164F1}" type="presParOf" srcId="{7A3E383F-4B20-47B4-9ACA-90EEDDC8CF05}" destId="{34036DCE-0F36-4CB0-8EE5-6BFEDDD36E41}" srcOrd="4" destOrd="0" presId="urn:microsoft.com/office/officeart/2005/8/layout/vList2"/>
    <dgm:cxn modelId="{81088E0D-C8FE-4590-9251-4AE953D6AB3A}" type="presParOf" srcId="{7A3E383F-4B20-47B4-9ACA-90EEDDC8CF05}" destId="{E3DED0FC-194D-4521-A56B-9F16A91A4A66}" srcOrd="5" destOrd="0" presId="urn:microsoft.com/office/officeart/2005/8/layout/vList2"/>
    <dgm:cxn modelId="{026CC248-39C2-4BF9-8185-3CA1E576EBDC}" type="presParOf" srcId="{7A3E383F-4B20-47B4-9ACA-90EEDDC8CF05}" destId="{84817340-19D8-4074-8806-EF36C36991A2}" srcOrd="6" destOrd="0" presId="urn:microsoft.com/office/officeart/2005/8/layout/vList2"/>
    <dgm:cxn modelId="{64BB3B20-19C1-4517-8010-B584A60047C3}" type="presParOf" srcId="{7A3E383F-4B20-47B4-9ACA-90EEDDC8CF05}" destId="{E545AA4F-19A2-4EEB-BAB2-55C40F413F09}"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F9135-76B0-4D1C-8462-EDC2916DC05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822F08E-5C9A-4CB6-A4B0-03ABFA02C790}">
      <dgm:prSet phldrT="[Text]" custT="1"/>
      <dgm:spPr/>
      <dgm:t>
        <a:bodyPr/>
        <a:lstStyle/>
        <a:p>
          <a:r>
            <a:rPr lang="en-US" sz="2000" b="1" dirty="0"/>
            <a:t>Core Principles at Risk:</a:t>
          </a:r>
          <a:r>
            <a:rPr lang="en-US" sz="2000" dirty="0"/>
            <a:t> Bias undermines objectivity and independence.</a:t>
          </a:r>
        </a:p>
      </dgm:t>
    </dgm:pt>
    <dgm:pt modelId="{5CC5DC84-46E3-4AB4-95FD-78F27D1B36C4}" type="parTrans" cxnId="{E3AB5E08-00D0-4748-B7E7-D6438845AABC}">
      <dgm:prSet/>
      <dgm:spPr/>
      <dgm:t>
        <a:bodyPr/>
        <a:lstStyle/>
        <a:p>
          <a:endParaRPr lang="en-US" sz="1100"/>
        </a:p>
      </dgm:t>
    </dgm:pt>
    <dgm:pt modelId="{51EEB7CE-27CF-4D14-84D1-BF946B910B54}" type="sibTrans" cxnId="{E3AB5E08-00D0-4748-B7E7-D6438845AABC}">
      <dgm:prSet/>
      <dgm:spPr/>
      <dgm:t>
        <a:bodyPr/>
        <a:lstStyle/>
        <a:p>
          <a:endParaRPr lang="en-US" sz="1100"/>
        </a:p>
      </dgm:t>
    </dgm:pt>
    <dgm:pt modelId="{522BB7B5-F3D7-4CCA-B56E-FD321E6F7CF1}">
      <dgm:prSet custT="1"/>
      <dgm:spPr/>
      <dgm:t>
        <a:bodyPr/>
        <a:lstStyle/>
        <a:p>
          <a:r>
            <a:rPr lang="en-US" sz="2000" b="1" dirty="0"/>
            <a:t>Decision-Making Impact:</a:t>
          </a:r>
          <a:r>
            <a:rPr lang="en-US" sz="2000" dirty="0"/>
            <a:t> Distorted findings lead to flawed organizational decisions.</a:t>
          </a:r>
        </a:p>
      </dgm:t>
    </dgm:pt>
    <dgm:pt modelId="{5A957D38-435C-4010-8AF1-4FAB833AF337}" type="parTrans" cxnId="{5598A3D2-1138-4422-A3A5-701F0D7C7D42}">
      <dgm:prSet/>
      <dgm:spPr/>
      <dgm:t>
        <a:bodyPr/>
        <a:lstStyle/>
        <a:p>
          <a:endParaRPr lang="en-US" sz="1100"/>
        </a:p>
      </dgm:t>
    </dgm:pt>
    <dgm:pt modelId="{9C0E1149-73CA-4183-AEB2-3F9B35114CF3}" type="sibTrans" cxnId="{5598A3D2-1138-4422-A3A5-701F0D7C7D42}">
      <dgm:prSet/>
      <dgm:spPr/>
      <dgm:t>
        <a:bodyPr/>
        <a:lstStyle/>
        <a:p>
          <a:endParaRPr lang="en-US" sz="1100"/>
        </a:p>
      </dgm:t>
    </dgm:pt>
    <dgm:pt modelId="{F9BF4150-CE1E-4142-97AF-B66D5868FEC7}">
      <dgm:prSet custT="1"/>
      <dgm:spPr/>
      <dgm:t>
        <a:bodyPr/>
        <a:lstStyle/>
        <a:p>
          <a:r>
            <a:rPr lang="en-US" sz="2000" b="1"/>
            <a:t>Stakeholder Confidence:</a:t>
          </a:r>
          <a:r>
            <a:rPr lang="en-US" sz="2000"/>
            <a:t> Trust in audit results and recommendations.</a:t>
          </a:r>
          <a:endParaRPr lang="en-US" sz="2000" dirty="0"/>
        </a:p>
      </dgm:t>
    </dgm:pt>
    <dgm:pt modelId="{F03B6051-7D96-4D7F-BE39-1146424B5D18}" type="parTrans" cxnId="{37DC2516-A3FA-4260-A442-0F30DC46FB52}">
      <dgm:prSet/>
      <dgm:spPr/>
      <dgm:t>
        <a:bodyPr/>
        <a:lstStyle/>
        <a:p>
          <a:endParaRPr lang="en-US" sz="1100"/>
        </a:p>
      </dgm:t>
    </dgm:pt>
    <dgm:pt modelId="{29C575F3-674C-433F-A0E5-433BD6CDC612}" type="sibTrans" cxnId="{37DC2516-A3FA-4260-A442-0F30DC46FB52}">
      <dgm:prSet/>
      <dgm:spPr/>
      <dgm:t>
        <a:bodyPr/>
        <a:lstStyle/>
        <a:p>
          <a:endParaRPr lang="en-US" sz="1100"/>
        </a:p>
      </dgm:t>
    </dgm:pt>
    <dgm:pt modelId="{C7EDDC10-D310-4BE1-87DA-20B3BCBCA553}" type="pres">
      <dgm:prSet presAssocID="{315F9135-76B0-4D1C-8462-EDC2916DC05D}" presName="vert0" presStyleCnt="0">
        <dgm:presLayoutVars>
          <dgm:dir/>
          <dgm:animOne val="branch"/>
          <dgm:animLvl val="lvl"/>
        </dgm:presLayoutVars>
      </dgm:prSet>
      <dgm:spPr/>
    </dgm:pt>
    <dgm:pt modelId="{427E8093-4C35-4B3D-BFC0-6B98C653876D}" type="pres">
      <dgm:prSet presAssocID="{F822F08E-5C9A-4CB6-A4B0-03ABFA02C790}" presName="thickLine" presStyleLbl="alignNode1" presStyleIdx="0" presStyleCnt="3"/>
      <dgm:spPr/>
    </dgm:pt>
    <dgm:pt modelId="{97CF31E9-B4BA-4874-9465-C15D1075841F}" type="pres">
      <dgm:prSet presAssocID="{F822F08E-5C9A-4CB6-A4B0-03ABFA02C790}" presName="horz1" presStyleCnt="0"/>
      <dgm:spPr/>
    </dgm:pt>
    <dgm:pt modelId="{C30E140B-8BA2-4166-AE84-5C246B963F45}" type="pres">
      <dgm:prSet presAssocID="{F822F08E-5C9A-4CB6-A4B0-03ABFA02C790}" presName="tx1" presStyleLbl="revTx" presStyleIdx="0" presStyleCnt="3"/>
      <dgm:spPr/>
    </dgm:pt>
    <dgm:pt modelId="{92195F60-27AC-427F-8974-6C70E84784AC}" type="pres">
      <dgm:prSet presAssocID="{F822F08E-5C9A-4CB6-A4B0-03ABFA02C790}" presName="vert1" presStyleCnt="0"/>
      <dgm:spPr/>
    </dgm:pt>
    <dgm:pt modelId="{FB7B1FD9-DA66-47BA-935D-D3CDC0012AF9}" type="pres">
      <dgm:prSet presAssocID="{522BB7B5-F3D7-4CCA-B56E-FD321E6F7CF1}" presName="thickLine" presStyleLbl="alignNode1" presStyleIdx="1" presStyleCnt="3"/>
      <dgm:spPr/>
    </dgm:pt>
    <dgm:pt modelId="{D1550569-56A4-4DD9-88C6-2AE61DC1E538}" type="pres">
      <dgm:prSet presAssocID="{522BB7B5-F3D7-4CCA-B56E-FD321E6F7CF1}" presName="horz1" presStyleCnt="0"/>
      <dgm:spPr/>
    </dgm:pt>
    <dgm:pt modelId="{96118313-AA86-49B0-84F9-C634855EF8B5}" type="pres">
      <dgm:prSet presAssocID="{522BB7B5-F3D7-4CCA-B56E-FD321E6F7CF1}" presName="tx1" presStyleLbl="revTx" presStyleIdx="1" presStyleCnt="3"/>
      <dgm:spPr/>
    </dgm:pt>
    <dgm:pt modelId="{014C2242-08D9-4970-A22A-83A41DFF5458}" type="pres">
      <dgm:prSet presAssocID="{522BB7B5-F3D7-4CCA-B56E-FD321E6F7CF1}" presName="vert1" presStyleCnt="0"/>
      <dgm:spPr/>
    </dgm:pt>
    <dgm:pt modelId="{18D9FC98-44FD-49B0-946D-F5934DA6D2A0}" type="pres">
      <dgm:prSet presAssocID="{F9BF4150-CE1E-4142-97AF-B66D5868FEC7}" presName="thickLine" presStyleLbl="alignNode1" presStyleIdx="2" presStyleCnt="3"/>
      <dgm:spPr/>
    </dgm:pt>
    <dgm:pt modelId="{17386314-33D5-4397-8C86-E3D2BFF9FFBB}" type="pres">
      <dgm:prSet presAssocID="{F9BF4150-CE1E-4142-97AF-B66D5868FEC7}" presName="horz1" presStyleCnt="0"/>
      <dgm:spPr/>
    </dgm:pt>
    <dgm:pt modelId="{F7236DD7-AEDC-4933-BCBA-0B23BF0BEA48}" type="pres">
      <dgm:prSet presAssocID="{F9BF4150-CE1E-4142-97AF-B66D5868FEC7}" presName="tx1" presStyleLbl="revTx" presStyleIdx="2" presStyleCnt="3"/>
      <dgm:spPr/>
    </dgm:pt>
    <dgm:pt modelId="{98B8B621-3C13-437A-BF62-26FD686EED5B}" type="pres">
      <dgm:prSet presAssocID="{F9BF4150-CE1E-4142-97AF-B66D5868FEC7}" presName="vert1" presStyleCnt="0"/>
      <dgm:spPr/>
    </dgm:pt>
  </dgm:ptLst>
  <dgm:cxnLst>
    <dgm:cxn modelId="{E3AB5E08-00D0-4748-B7E7-D6438845AABC}" srcId="{315F9135-76B0-4D1C-8462-EDC2916DC05D}" destId="{F822F08E-5C9A-4CB6-A4B0-03ABFA02C790}" srcOrd="0" destOrd="0" parTransId="{5CC5DC84-46E3-4AB4-95FD-78F27D1B36C4}" sibTransId="{51EEB7CE-27CF-4D14-84D1-BF946B910B54}"/>
    <dgm:cxn modelId="{37DC2516-A3FA-4260-A442-0F30DC46FB52}" srcId="{315F9135-76B0-4D1C-8462-EDC2916DC05D}" destId="{F9BF4150-CE1E-4142-97AF-B66D5868FEC7}" srcOrd="2" destOrd="0" parTransId="{F03B6051-7D96-4D7F-BE39-1146424B5D18}" sibTransId="{29C575F3-674C-433F-A0E5-433BD6CDC612}"/>
    <dgm:cxn modelId="{296B9B21-59FC-4C8E-85C5-56C5572227E8}" type="presOf" srcId="{522BB7B5-F3D7-4CCA-B56E-FD321E6F7CF1}" destId="{96118313-AA86-49B0-84F9-C634855EF8B5}" srcOrd="0" destOrd="0" presId="urn:microsoft.com/office/officeart/2008/layout/LinedList"/>
    <dgm:cxn modelId="{296EAD91-AAF9-4BF1-949D-FAF28938DA25}" type="presOf" srcId="{F822F08E-5C9A-4CB6-A4B0-03ABFA02C790}" destId="{C30E140B-8BA2-4166-AE84-5C246B963F45}" srcOrd="0" destOrd="0" presId="urn:microsoft.com/office/officeart/2008/layout/LinedList"/>
    <dgm:cxn modelId="{F35D18CA-7DE9-420C-A7FE-8FA27CD4C1D0}" type="presOf" srcId="{315F9135-76B0-4D1C-8462-EDC2916DC05D}" destId="{C7EDDC10-D310-4BE1-87DA-20B3BCBCA553}" srcOrd="0" destOrd="0" presId="urn:microsoft.com/office/officeart/2008/layout/LinedList"/>
    <dgm:cxn modelId="{5598A3D2-1138-4422-A3A5-701F0D7C7D42}" srcId="{315F9135-76B0-4D1C-8462-EDC2916DC05D}" destId="{522BB7B5-F3D7-4CCA-B56E-FD321E6F7CF1}" srcOrd="1" destOrd="0" parTransId="{5A957D38-435C-4010-8AF1-4FAB833AF337}" sibTransId="{9C0E1149-73CA-4183-AEB2-3F9B35114CF3}"/>
    <dgm:cxn modelId="{6562F7DB-CA28-4029-B332-F3211B7D46B2}" type="presOf" srcId="{F9BF4150-CE1E-4142-97AF-B66D5868FEC7}" destId="{F7236DD7-AEDC-4933-BCBA-0B23BF0BEA48}" srcOrd="0" destOrd="0" presId="urn:microsoft.com/office/officeart/2008/layout/LinedList"/>
    <dgm:cxn modelId="{9B069507-B835-458C-90A7-24D286205189}" type="presParOf" srcId="{C7EDDC10-D310-4BE1-87DA-20B3BCBCA553}" destId="{427E8093-4C35-4B3D-BFC0-6B98C653876D}" srcOrd="0" destOrd="0" presId="urn:microsoft.com/office/officeart/2008/layout/LinedList"/>
    <dgm:cxn modelId="{6061D54F-0957-46E2-89EC-067038C78A1D}" type="presParOf" srcId="{C7EDDC10-D310-4BE1-87DA-20B3BCBCA553}" destId="{97CF31E9-B4BA-4874-9465-C15D1075841F}" srcOrd="1" destOrd="0" presId="urn:microsoft.com/office/officeart/2008/layout/LinedList"/>
    <dgm:cxn modelId="{A04D8D58-8994-45CC-9EB3-462E8D7B7C87}" type="presParOf" srcId="{97CF31E9-B4BA-4874-9465-C15D1075841F}" destId="{C30E140B-8BA2-4166-AE84-5C246B963F45}" srcOrd="0" destOrd="0" presId="urn:microsoft.com/office/officeart/2008/layout/LinedList"/>
    <dgm:cxn modelId="{4D68BEE5-C126-48DB-ABF0-98BE5B18B825}" type="presParOf" srcId="{97CF31E9-B4BA-4874-9465-C15D1075841F}" destId="{92195F60-27AC-427F-8974-6C70E84784AC}" srcOrd="1" destOrd="0" presId="urn:microsoft.com/office/officeart/2008/layout/LinedList"/>
    <dgm:cxn modelId="{68496AEC-4CA4-4CE5-8A39-004FED615286}" type="presParOf" srcId="{C7EDDC10-D310-4BE1-87DA-20B3BCBCA553}" destId="{FB7B1FD9-DA66-47BA-935D-D3CDC0012AF9}" srcOrd="2" destOrd="0" presId="urn:microsoft.com/office/officeart/2008/layout/LinedList"/>
    <dgm:cxn modelId="{EBA8DC56-8D1D-4DB9-B198-92B4F7322062}" type="presParOf" srcId="{C7EDDC10-D310-4BE1-87DA-20B3BCBCA553}" destId="{D1550569-56A4-4DD9-88C6-2AE61DC1E538}" srcOrd="3" destOrd="0" presId="urn:microsoft.com/office/officeart/2008/layout/LinedList"/>
    <dgm:cxn modelId="{A84C95E0-96CB-46FC-8576-1939CA4B79B3}" type="presParOf" srcId="{D1550569-56A4-4DD9-88C6-2AE61DC1E538}" destId="{96118313-AA86-49B0-84F9-C634855EF8B5}" srcOrd="0" destOrd="0" presId="urn:microsoft.com/office/officeart/2008/layout/LinedList"/>
    <dgm:cxn modelId="{A517C209-858D-40D1-8BA9-BC76AE6E7B97}" type="presParOf" srcId="{D1550569-56A4-4DD9-88C6-2AE61DC1E538}" destId="{014C2242-08D9-4970-A22A-83A41DFF5458}" srcOrd="1" destOrd="0" presId="urn:microsoft.com/office/officeart/2008/layout/LinedList"/>
    <dgm:cxn modelId="{1F4F5EA2-969E-4FEE-9B50-D2088B5CCFC9}" type="presParOf" srcId="{C7EDDC10-D310-4BE1-87DA-20B3BCBCA553}" destId="{18D9FC98-44FD-49B0-946D-F5934DA6D2A0}" srcOrd="4" destOrd="0" presId="urn:microsoft.com/office/officeart/2008/layout/LinedList"/>
    <dgm:cxn modelId="{A9F19895-4DBF-4E9B-A3C3-37C3552C2036}" type="presParOf" srcId="{C7EDDC10-D310-4BE1-87DA-20B3BCBCA553}" destId="{17386314-33D5-4397-8C86-E3D2BFF9FFBB}" srcOrd="5" destOrd="0" presId="urn:microsoft.com/office/officeart/2008/layout/LinedList"/>
    <dgm:cxn modelId="{E561770F-B526-4C7F-B6B2-BE4B9FC998AB}" type="presParOf" srcId="{17386314-33D5-4397-8C86-E3D2BFF9FFBB}" destId="{F7236DD7-AEDC-4933-BCBA-0B23BF0BEA48}" srcOrd="0" destOrd="0" presId="urn:microsoft.com/office/officeart/2008/layout/LinedList"/>
    <dgm:cxn modelId="{1D9EC1DF-8565-4218-9A14-1564DB9CB0AC}" type="presParOf" srcId="{17386314-33D5-4397-8C86-E3D2BFF9FFBB}" destId="{98B8B621-3C13-437A-BF62-26FD686EED5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9F68E1-5459-41D2-85D1-A0FA3CC9B50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C35AFC6-858A-4A91-BD67-1121B7EB80ED}">
      <dgm:prSet phldrT="[Text]" custT="1"/>
      <dgm:spPr/>
      <dgm:t>
        <a:bodyPr/>
        <a:lstStyle/>
        <a:p>
          <a:r>
            <a:rPr lang="en-US" sz="1800" dirty="0">
              <a:solidFill>
                <a:schemeClr val="bg1"/>
              </a:solidFill>
            </a:rPr>
            <a:t>Inaccurate Assessments: Overlooking or misjudging risks.</a:t>
          </a:r>
          <a:endParaRPr lang="en-US" sz="1800" dirty="0"/>
        </a:p>
      </dgm:t>
    </dgm:pt>
    <dgm:pt modelId="{68EC72D5-E19D-4EB6-9587-668DD810C6C3}" type="parTrans" cxnId="{5069D7AB-CF3A-48B0-BBA7-4DAD115BE93F}">
      <dgm:prSet/>
      <dgm:spPr/>
      <dgm:t>
        <a:bodyPr/>
        <a:lstStyle/>
        <a:p>
          <a:endParaRPr lang="en-US" sz="1200"/>
        </a:p>
      </dgm:t>
    </dgm:pt>
    <dgm:pt modelId="{F1410842-BFBE-43C0-882B-13F64D7717A4}" type="sibTrans" cxnId="{5069D7AB-CF3A-48B0-BBA7-4DAD115BE93F}">
      <dgm:prSet/>
      <dgm:spPr/>
      <dgm:t>
        <a:bodyPr/>
        <a:lstStyle/>
        <a:p>
          <a:endParaRPr lang="en-US" sz="1200"/>
        </a:p>
      </dgm:t>
    </dgm:pt>
    <dgm:pt modelId="{A92D5DA1-CE59-47DE-9A73-10A14C3B00CF}">
      <dgm:prSet custT="1"/>
      <dgm:spPr/>
      <dgm:t>
        <a:bodyPr/>
        <a:lstStyle/>
        <a:p>
          <a:r>
            <a:rPr lang="en-US" sz="1800" dirty="0">
              <a:solidFill>
                <a:schemeClr val="bg1"/>
              </a:solidFill>
            </a:rPr>
            <a:t>Unfair Treatment: Disproportionate scrutiny of certain departments or individuals.</a:t>
          </a:r>
        </a:p>
      </dgm:t>
    </dgm:pt>
    <dgm:pt modelId="{8F316D98-AF8D-4FB5-BB77-180C1B9C84C7}" type="parTrans" cxnId="{19332169-DC21-4052-B9CF-6151D6E3A38A}">
      <dgm:prSet/>
      <dgm:spPr/>
      <dgm:t>
        <a:bodyPr/>
        <a:lstStyle/>
        <a:p>
          <a:endParaRPr lang="en-US" sz="1200"/>
        </a:p>
      </dgm:t>
    </dgm:pt>
    <dgm:pt modelId="{5F29C274-4EDA-4D9C-AFA4-989ABD7DD0D4}" type="sibTrans" cxnId="{19332169-DC21-4052-B9CF-6151D6E3A38A}">
      <dgm:prSet/>
      <dgm:spPr/>
      <dgm:t>
        <a:bodyPr/>
        <a:lstStyle/>
        <a:p>
          <a:endParaRPr lang="en-US" sz="1200"/>
        </a:p>
      </dgm:t>
    </dgm:pt>
    <dgm:pt modelId="{3E99E2F0-56D9-4ED1-B1B6-A44075A61E3B}">
      <dgm:prSet custT="1"/>
      <dgm:spPr/>
      <dgm:t>
        <a:bodyPr/>
        <a:lstStyle/>
        <a:p>
          <a:r>
            <a:rPr lang="en-US" sz="1800">
              <a:solidFill>
                <a:schemeClr val="bg1"/>
              </a:solidFill>
            </a:rPr>
            <a:t>Reputational Damage: Loss of trust from stakeholders and regulatory bodies.</a:t>
          </a:r>
          <a:endParaRPr lang="en-US" sz="1800" dirty="0">
            <a:solidFill>
              <a:schemeClr val="bg1"/>
            </a:solidFill>
          </a:endParaRPr>
        </a:p>
      </dgm:t>
    </dgm:pt>
    <dgm:pt modelId="{1E580FF7-CFF9-46B4-AC65-EF7ED60770C0}" type="parTrans" cxnId="{C74791FC-6A84-40E9-8C35-E008AAEDB247}">
      <dgm:prSet/>
      <dgm:spPr/>
      <dgm:t>
        <a:bodyPr/>
        <a:lstStyle/>
        <a:p>
          <a:endParaRPr lang="en-US" sz="1200"/>
        </a:p>
      </dgm:t>
    </dgm:pt>
    <dgm:pt modelId="{9539CE0E-F84B-4F85-9CC1-7803790C9A12}" type="sibTrans" cxnId="{C74791FC-6A84-40E9-8C35-E008AAEDB247}">
      <dgm:prSet/>
      <dgm:spPr/>
      <dgm:t>
        <a:bodyPr/>
        <a:lstStyle/>
        <a:p>
          <a:endParaRPr lang="en-US" sz="1200"/>
        </a:p>
      </dgm:t>
    </dgm:pt>
    <dgm:pt modelId="{2B221774-6846-4EC8-A68A-1624A63B952D}" type="pres">
      <dgm:prSet presAssocID="{789F68E1-5459-41D2-85D1-A0FA3CC9B508}" presName="vert0" presStyleCnt="0">
        <dgm:presLayoutVars>
          <dgm:dir/>
          <dgm:animOne val="branch"/>
          <dgm:animLvl val="lvl"/>
        </dgm:presLayoutVars>
      </dgm:prSet>
      <dgm:spPr/>
    </dgm:pt>
    <dgm:pt modelId="{61F51875-4828-420F-8BD1-A3DE2E7BF0A6}" type="pres">
      <dgm:prSet presAssocID="{7C35AFC6-858A-4A91-BD67-1121B7EB80ED}" presName="thickLine" presStyleLbl="alignNode1" presStyleIdx="0" presStyleCnt="3"/>
      <dgm:spPr/>
    </dgm:pt>
    <dgm:pt modelId="{D529478D-7AFF-43C3-8219-CC1AB1769C09}" type="pres">
      <dgm:prSet presAssocID="{7C35AFC6-858A-4A91-BD67-1121B7EB80ED}" presName="horz1" presStyleCnt="0"/>
      <dgm:spPr/>
    </dgm:pt>
    <dgm:pt modelId="{05B4BF3D-4EED-4263-8AEC-7D4B5B93B021}" type="pres">
      <dgm:prSet presAssocID="{7C35AFC6-858A-4A91-BD67-1121B7EB80ED}" presName="tx1" presStyleLbl="revTx" presStyleIdx="0" presStyleCnt="3"/>
      <dgm:spPr/>
    </dgm:pt>
    <dgm:pt modelId="{62FA1FDA-BAC0-4269-B8EF-C6351D8DE135}" type="pres">
      <dgm:prSet presAssocID="{7C35AFC6-858A-4A91-BD67-1121B7EB80ED}" presName="vert1" presStyleCnt="0"/>
      <dgm:spPr/>
    </dgm:pt>
    <dgm:pt modelId="{DD96894B-D71C-424E-866F-1EE24BF0A74A}" type="pres">
      <dgm:prSet presAssocID="{A92D5DA1-CE59-47DE-9A73-10A14C3B00CF}" presName="thickLine" presStyleLbl="alignNode1" presStyleIdx="1" presStyleCnt="3"/>
      <dgm:spPr/>
    </dgm:pt>
    <dgm:pt modelId="{637000B7-BECF-4914-BCA4-34A03AA170DD}" type="pres">
      <dgm:prSet presAssocID="{A92D5DA1-CE59-47DE-9A73-10A14C3B00CF}" presName="horz1" presStyleCnt="0"/>
      <dgm:spPr/>
    </dgm:pt>
    <dgm:pt modelId="{AA5B73B5-BA53-4DE6-ADD6-60D48A21B6C9}" type="pres">
      <dgm:prSet presAssocID="{A92D5DA1-CE59-47DE-9A73-10A14C3B00CF}" presName="tx1" presStyleLbl="revTx" presStyleIdx="1" presStyleCnt="3"/>
      <dgm:spPr/>
    </dgm:pt>
    <dgm:pt modelId="{8F2AEA56-DF15-412D-8E27-3631DF6961AD}" type="pres">
      <dgm:prSet presAssocID="{A92D5DA1-CE59-47DE-9A73-10A14C3B00CF}" presName="vert1" presStyleCnt="0"/>
      <dgm:spPr/>
    </dgm:pt>
    <dgm:pt modelId="{C482571A-2E2D-4BF5-85C6-EB21090F1221}" type="pres">
      <dgm:prSet presAssocID="{3E99E2F0-56D9-4ED1-B1B6-A44075A61E3B}" presName="thickLine" presStyleLbl="alignNode1" presStyleIdx="2" presStyleCnt="3"/>
      <dgm:spPr/>
    </dgm:pt>
    <dgm:pt modelId="{2573A845-F06E-40D3-9623-D48C3FA4811D}" type="pres">
      <dgm:prSet presAssocID="{3E99E2F0-56D9-4ED1-B1B6-A44075A61E3B}" presName="horz1" presStyleCnt="0"/>
      <dgm:spPr/>
    </dgm:pt>
    <dgm:pt modelId="{99C32947-54EC-4127-B56F-59FCE7BED3CC}" type="pres">
      <dgm:prSet presAssocID="{3E99E2F0-56D9-4ED1-B1B6-A44075A61E3B}" presName="tx1" presStyleLbl="revTx" presStyleIdx="2" presStyleCnt="3"/>
      <dgm:spPr/>
    </dgm:pt>
    <dgm:pt modelId="{F2ADC47E-3BE4-4AA6-8A1F-653282FEA141}" type="pres">
      <dgm:prSet presAssocID="{3E99E2F0-56D9-4ED1-B1B6-A44075A61E3B}" presName="vert1" presStyleCnt="0"/>
      <dgm:spPr/>
    </dgm:pt>
  </dgm:ptLst>
  <dgm:cxnLst>
    <dgm:cxn modelId="{EA4F1459-661C-405B-93A0-3C54B80CC461}" type="presOf" srcId="{3E99E2F0-56D9-4ED1-B1B6-A44075A61E3B}" destId="{99C32947-54EC-4127-B56F-59FCE7BED3CC}" srcOrd="0" destOrd="0" presId="urn:microsoft.com/office/officeart/2008/layout/LinedList"/>
    <dgm:cxn modelId="{12F7B564-CE05-4A3E-976D-360E17C295E6}" type="presOf" srcId="{A92D5DA1-CE59-47DE-9A73-10A14C3B00CF}" destId="{AA5B73B5-BA53-4DE6-ADD6-60D48A21B6C9}" srcOrd="0" destOrd="0" presId="urn:microsoft.com/office/officeart/2008/layout/LinedList"/>
    <dgm:cxn modelId="{19332169-DC21-4052-B9CF-6151D6E3A38A}" srcId="{789F68E1-5459-41D2-85D1-A0FA3CC9B508}" destId="{A92D5DA1-CE59-47DE-9A73-10A14C3B00CF}" srcOrd="1" destOrd="0" parTransId="{8F316D98-AF8D-4FB5-BB77-180C1B9C84C7}" sibTransId="{5F29C274-4EDA-4D9C-AFA4-989ABD7DD0D4}"/>
    <dgm:cxn modelId="{24E54674-21EA-41FC-A2CB-4CBAF1C8ABAD}" type="presOf" srcId="{7C35AFC6-858A-4A91-BD67-1121B7EB80ED}" destId="{05B4BF3D-4EED-4263-8AEC-7D4B5B93B021}" srcOrd="0" destOrd="0" presId="urn:microsoft.com/office/officeart/2008/layout/LinedList"/>
    <dgm:cxn modelId="{5069D7AB-CF3A-48B0-BBA7-4DAD115BE93F}" srcId="{789F68E1-5459-41D2-85D1-A0FA3CC9B508}" destId="{7C35AFC6-858A-4A91-BD67-1121B7EB80ED}" srcOrd="0" destOrd="0" parTransId="{68EC72D5-E19D-4EB6-9587-668DD810C6C3}" sibTransId="{F1410842-BFBE-43C0-882B-13F64D7717A4}"/>
    <dgm:cxn modelId="{1A591AB4-357A-4B7C-9161-785CBF19EE34}" type="presOf" srcId="{789F68E1-5459-41D2-85D1-A0FA3CC9B508}" destId="{2B221774-6846-4EC8-A68A-1624A63B952D}" srcOrd="0" destOrd="0" presId="urn:microsoft.com/office/officeart/2008/layout/LinedList"/>
    <dgm:cxn modelId="{C74791FC-6A84-40E9-8C35-E008AAEDB247}" srcId="{789F68E1-5459-41D2-85D1-A0FA3CC9B508}" destId="{3E99E2F0-56D9-4ED1-B1B6-A44075A61E3B}" srcOrd="2" destOrd="0" parTransId="{1E580FF7-CFF9-46B4-AC65-EF7ED60770C0}" sibTransId="{9539CE0E-F84B-4F85-9CC1-7803790C9A12}"/>
    <dgm:cxn modelId="{AD4DAFC1-0EC9-4E04-B3F3-1BFBD224B682}" type="presParOf" srcId="{2B221774-6846-4EC8-A68A-1624A63B952D}" destId="{61F51875-4828-420F-8BD1-A3DE2E7BF0A6}" srcOrd="0" destOrd="0" presId="urn:microsoft.com/office/officeart/2008/layout/LinedList"/>
    <dgm:cxn modelId="{22F1E00E-7E76-42EE-A959-203A0067749F}" type="presParOf" srcId="{2B221774-6846-4EC8-A68A-1624A63B952D}" destId="{D529478D-7AFF-43C3-8219-CC1AB1769C09}" srcOrd="1" destOrd="0" presId="urn:microsoft.com/office/officeart/2008/layout/LinedList"/>
    <dgm:cxn modelId="{01B47B94-DC6F-4F8D-9E98-CBECE4AA68FE}" type="presParOf" srcId="{D529478D-7AFF-43C3-8219-CC1AB1769C09}" destId="{05B4BF3D-4EED-4263-8AEC-7D4B5B93B021}" srcOrd="0" destOrd="0" presId="urn:microsoft.com/office/officeart/2008/layout/LinedList"/>
    <dgm:cxn modelId="{F0A33D2A-C5B5-4902-814E-BA0D4A6718B6}" type="presParOf" srcId="{D529478D-7AFF-43C3-8219-CC1AB1769C09}" destId="{62FA1FDA-BAC0-4269-B8EF-C6351D8DE135}" srcOrd="1" destOrd="0" presId="urn:microsoft.com/office/officeart/2008/layout/LinedList"/>
    <dgm:cxn modelId="{6FAC6B1D-7B3B-4AC8-ABEF-8FE8C330CC16}" type="presParOf" srcId="{2B221774-6846-4EC8-A68A-1624A63B952D}" destId="{DD96894B-D71C-424E-866F-1EE24BF0A74A}" srcOrd="2" destOrd="0" presId="urn:microsoft.com/office/officeart/2008/layout/LinedList"/>
    <dgm:cxn modelId="{DAD4345F-EC22-413A-93BA-6F60B3BFC4CF}" type="presParOf" srcId="{2B221774-6846-4EC8-A68A-1624A63B952D}" destId="{637000B7-BECF-4914-BCA4-34A03AA170DD}" srcOrd="3" destOrd="0" presId="urn:microsoft.com/office/officeart/2008/layout/LinedList"/>
    <dgm:cxn modelId="{6EA62171-BE45-480E-B91D-9F184C99107B}" type="presParOf" srcId="{637000B7-BECF-4914-BCA4-34A03AA170DD}" destId="{AA5B73B5-BA53-4DE6-ADD6-60D48A21B6C9}" srcOrd="0" destOrd="0" presId="urn:microsoft.com/office/officeart/2008/layout/LinedList"/>
    <dgm:cxn modelId="{11DC9F1B-C7F1-4335-9DAF-A4F52F260D27}" type="presParOf" srcId="{637000B7-BECF-4914-BCA4-34A03AA170DD}" destId="{8F2AEA56-DF15-412D-8E27-3631DF6961AD}" srcOrd="1" destOrd="0" presId="urn:microsoft.com/office/officeart/2008/layout/LinedList"/>
    <dgm:cxn modelId="{D49499C3-E7B0-4B25-8E8B-5A80396A40E1}" type="presParOf" srcId="{2B221774-6846-4EC8-A68A-1624A63B952D}" destId="{C482571A-2E2D-4BF5-85C6-EB21090F1221}" srcOrd="4" destOrd="0" presId="urn:microsoft.com/office/officeart/2008/layout/LinedList"/>
    <dgm:cxn modelId="{C1254BC6-F0B6-460E-919F-B2B160181366}" type="presParOf" srcId="{2B221774-6846-4EC8-A68A-1624A63B952D}" destId="{2573A845-F06E-40D3-9623-D48C3FA4811D}" srcOrd="5" destOrd="0" presId="urn:microsoft.com/office/officeart/2008/layout/LinedList"/>
    <dgm:cxn modelId="{A314E8D7-65E9-491F-BBED-DB8A17BC6A0D}" type="presParOf" srcId="{2573A845-F06E-40D3-9623-D48C3FA4811D}" destId="{99C32947-54EC-4127-B56F-59FCE7BED3CC}" srcOrd="0" destOrd="0" presId="urn:microsoft.com/office/officeart/2008/layout/LinedList"/>
    <dgm:cxn modelId="{376FF1D3-6D13-4B40-924A-FD8B919F7C31}" type="presParOf" srcId="{2573A845-F06E-40D3-9623-D48C3FA4811D}" destId="{F2ADC47E-3BE4-4AA6-8A1F-653282FEA14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032692-F3FA-42C6-B64E-A71E1950471B}" type="doc">
      <dgm:prSet loTypeId="urn:microsoft.com/office/officeart/2008/layout/CaptionedPictures" loCatId="picture" qsTypeId="urn:microsoft.com/office/officeart/2005/8/quickstyle/simple1" qsCatId="simple" csTypeId="urn:microsoft.com/office/officeart/2005/8/colors/accent3_1" csCatId="accent3" phldr="1"/>
      <dgm:spPr/>
      <dgm:t>
        <a:bodyPr/>
        <a:lstStyle/>
        <a:p>
          <a:endParaRPr lang="en-US"/>
        </a:p>
      </dgm:t>
    </dgm:pt>
    <dgm:pt modelId="{BF28F65B-448C-43A9-871C-9F578F98A19B}">
      <dgm:prSet phldrT="[Text]"/>
      <dgm:spPr/>
      <dgm:t>
        <a:bodyPr/>
        <a:lstStyle/>
        <a:p>
          <a:r>
            <a:rPr lang="en-US" dirty="0"/>
            <a:t>University of Oregon</a:t>
          </a:r>
        </a:p>
      </dgm:t>
    </dgm:pt>
    <dgm:pt modelId="{35020E4C-59E8-4137-8BF2-D1FE31A9466C}" type="parTrans" cxnId="{3E56D8B7-4142-4047-8BE1-F0926A4DC6C7}">
      <dgm:prSet/>
      <dgm:spPr/>
      <dgm:t>
        <a:bodyPr/>
        <a:lstStyle/>
        <a:p>
          <a:endParaRPr lang="en-US"/>
        </a:p>
      </dgm:t>
    </dgm:pt>
    <dgm:pt modelId="{676D8410-8D2A-4C31-9667-1275E5597F72}" type="sibTrans" cxnId="{3E56D8B7-4142-4047-8BE1-F0926A4DC6C7}">
      <dgm:prSet/>
      <dgm:spPr/>
      <dgm:t>
        <a:bodyPr/>
        <a:lstStyle/>
        <a:p>
          <a:endParaRPr lang="en-US"/>
        </a:p>
      </dgm:t>
    </dgm:pt>
    <dgm:pt modelId="{41A22E39-7DA3-4E20-8256-3C9D0C2F10FB}">
      <dgm:prSet phldrT="[Text]"/>
      <dgm:spPr/>
      <dgm:t>
        <a:bodyPr/>
        <a:lstStyle/>
        <a:p>
          <a:r>
            <a:rPr lang="en-US" dirty="0"/>
            <a:t>Anta Coulibaly</a:t>
          </a:r>
        </a:p>
      </dgm:t>
    </dgm:pt>
    <dgm:pt modelId="{2CD893B4-03D6-4A3E-B1F4-D2C6A82B8864}" type="parTrans" cxnId="{D78559C0-D562-44DA-8F28-168C879AA1F3}">
      <dgm:prSet/>
      <dgm:spPr/>
      <dgm:t>
        <a:bodyPr/>
        <a:lstStyle/>
        <a:p>
          <a:endParaRPr lang="en-US"/>
        </a:p>
      </dgm:t>
    </dgm:pt>
    <dgm:pt modelId="{471E30A1-93BF-4D66-A024-689A6C2613F8}" type="sibTrans" cxnId="{D78559C0-D562-44DA-8F28-168C879AA1F3}">
      <dgm:prSet/>
      <dgm:spPr/>
      <dgm:t>
        <a:bodyPr/>
        <a:lstStyle/>
        <a:p>
          <a:endParaRPr lang="en-US"/>
        </a:p>
      </dgm:t>
    </dgm:pt>
    <dgm:pt modelId="{6F876128-884F-4782-92AA-905C832AB72B}">
      <dgm:prSet phldrT="[Text]"/>
      <dgm:spPr/>
      <dgm:t>
        <a:bodyPr/>
        <a:lstStyle/>
        <a:p>
          <a:r>
            <a:rPr lang="en-US" dirty="0"/>
            <a:t>Yale University</a:t>
          </a:r>
        </a:p>
      </dgm:t>
    </dgm:pt>
    <dgm:pt modelId="{6D6FA1C9-B506-4F02-AB47-E5FACE871C79}" type="parTrans" cxnId="{B316AF47-79A8-478B-A96E-E5297C2DA986}">
      <dgm:prSet/>
      <dgm:spPr/>
      <dgm:t>
        <a:bodyPr/>
        <a:lstStyle/>
        <a:p>
          <a:endParaRPr lang="en-US"/>
        </a:p>
      </dgm:t>
    </dgm:pt>
    <dgm:pt modelId="{AAA809D1-5CE1-4506-B8A2-957059165C2A}" type="sibTrans" cxnId="{B316AF47-79A8-478B-A96E-E5297C2DA986}">
      <dgm:prSet/>
      <dgm:spPr/>
      <dgm:t>
        <a:bodyPr/>
        <a:lstStyle/>
        <a:p>
          <a:endParaRPr lang="en-US"/>
        </a:p>
      </dgm:t>
    </dgm:pt>
    <dgm:pt modelId="{71E106BA-8E82-4186-A800-BB210C9B29AF}">
      <dgm:prSet phldrT="[Text]"/>
      <dgm:spPr/>
      <dgm:t>
        <a:bodyPr/>
        <a:lstStyle/>
        <a:p>
          <a:r>
            <a:rPr lang="en-US" dirty="0"/>
            <a:t>Scott Ngo</a:t>
          </a:r>
        </a:p>
      </dgm:t>
    </dgm:pt>
    <dgm:pt modelId="{13B80859-F60F-49EA-AF0B-CB4159F79E7D}" type="parTrans" cxnId="{A78318C7-446B-4F0D-9DFD-1243FC6A3940}">
      <dgm:prSet/>
      <dgm:spPr/>
      <dgm:t>
        <a:bodyPr/>
        <a:lstStyle/>
        <a:p>
          <a:endParaRPr lang="en-US"/>
        </a:p>
      </dgm:t>
    </dgm:pt>
    <dgm:pt modelId="{E7C774B3-DAC0-43C2-ACEE-CCD35680E1F7}" type="sibTrans" cxnId="{A78318C7-446B-4F0D-9DFD-1243FC6A3940}">
      <dgm:prSet/>
      <dgm:spPr/>
      <dgm:t>
        <a:bodyPr/>
        <a:lstStyle/>
        <a:p>
          <a:endParaRPr lang="en-US"/>
        </a:p>
      </dgm:t>
    </dgm:pt>
    <dgm:pt modelId="{34329376-C387-4DA8-9B4D-287FC00D7654}">
      <dgm:prSet phldrT="[Text]"/>
      <dgm:spPr/>
      <dgm:t>
        <a:bodyPr/>
        <a:lstStyle/>
        <a:p>
          <a:r>
            <a:rPr lang="en-US" dirty="0"/>
            <a:t>University of Tennessee</a:t>
          </a:r>
        </a:p>
      </dgm:t>
    </dgm:pt>
    <dgm:pt modelId="{88A3DCEA-48A4-4D26-95E5-CEFE01042DFA}" type="parTrans" cxnId="{7A05B4F7-36E1-4017-9F36-29EE0E1F44E6}">
      <dgm:prSet/>
      <dgm:spPr/>
      <dgm:t>
        <a:bodyPr/>
        <a:lstStyle/>
        <a:p>
          <a:endParaRPr lang="en-US"/>
        </a:p>
      </dgm:t>
    </dgm:pt>
    <dgm:pt modelId="{15CADAD6-A2E6-4DF2-A4D3-BFE3353E30E6}" type="sibTrans" cxnId="{7A05B4F7-36E1-4017-9F36-29EE0E1F44E6}">
      <dgm:prSet/>
      <dgm:spPr/>
      <dgm:t>
        <a:bodyPr/>
        <a:lstStyle/>
        <a:p>
          <a:endParaRPr lang="en-US"/>
        </a:p>
      </dgm:t>
    </dgm:pt>
    <dgm:pt modelId="{41DF7F28-A576-48E9-A5E3-69A6C8D6D336}">
      <dgm:prSet phldrT="[Text]"/>
      <dgm:spPr/>
      <dgm:t>
        <a:bodyPr/>
        <a:lstStyle/>
        <a:p>
          <a:r>
            <a:rPr lang="en-US" dirty="0"/>
            <a:t>Amaya Beck</a:t>
          </a:r>
        </a:p>
      </dgm:t>
    </dgm:pt>
    <dgm:pt modelId="{F2CA2EF4-49AE-457F-86F0-AF4A622702D1}" type="parTrans" cxnId="{22BBBAD5-4819-4589-8E52-65829F83ABE3}">
      <dgm:prSet/>
      <dgm:spPr/>
      <dgm:t>
        <a:bodyPr/>
        <a:lstStyle/>
        <a:p>
          <a:endParaRPr lang="en-US"/>
        </a:p>
      </dgm:t>
    </dgm:pt>
    <dgm:pt modelId="{18BFD6D2-2F0B-483E-95CB-9359A96CA48D}" type="sibTrans" cxnId="{22BBBAD5-4819-4589-8E52-65829F83ABE3}">
      <dgm:prSet/>
      <dgm:spPr/>
      <dgm:t>
        <a:bodyPr/>
        <a:lstStyle/>
        <a:p>
          <a:endParaRPr lang="en-US"/>
        </a:p>
      </dgm:t>
    </dgm:pt>
    <dgm:pt modelId="{35BA4245-7ABA-4C35-999A-1D9B4DD7971B}" type="pres">
      <dgm:prSet presAssocID="{66032692-F3FA-42C6-B64E-A71E1950471B}" presName="Name0" presStyleCnt="0">
        <dgm:presLayoutVars>
          <dgm:chMax/>
          <dgm:chPref/>
          <dgm:dir/>
        </dgm:presLayoutVars>
      </dgm:prSet>
      <dgm:spPr/>
    </dgm:pt>
    <dgm:pt modelId="{6C809441-DC59-4B67-8183-743923C052C6}" type="pres">
      <dgm:prSet presAssocID="{BF28F65B-448C-43A9-871C-9F578F98A19B}" presName="composite" presStyleCnt="0">
        <dgm:presLayoutVars>
          <dgm:chMax val="1"/>
          <dgm:chPref val="1"/>
        </dgm:presLayoutVars>
      </dgm:prSet>
      <dgm:spPr/>
    </dgm:pt>
    <dgm:pt modelId="{DFA183F2-F50E-4658-B8DF-6F40CB3DE658}" type="pres">
      <dgm:prSet presAssocID="{BF28F65B-448C-43A9-871C-9F578F98A19B}" presName="Accent" presStyleLbl="trAlignAcc1" presStyleIdx="0" presStyleCnt="3">
        <dgm:presLayoutVars>
          <dgm:chMax val="0"/>
          <dgm:chPref val="0"/>
        </dgm:presLayoutVars>
      </dgm:prSet>
      <dgm:spPr/>
    </dgm:pt>
    <dgm:pt modelId="{3E2507B8-3366-4FCF-B528-AD6FBEC42608}" type="pres">
      <dgm:prSet presAssocID="{BF28F65B-448C-43A9-871C-9F578F98A19B}" presName="Image" presStyleLbl="alignImgPlace1" presStyleIdx="0" presStyleCnt="3">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5A977897-1219-495C-95A2-99D4F982E3B1}" type="pres">
      <dgm:prSet presAssocID="{BF28F65B-448C-43A9-871C-9F578F98A19B}" presName="ChildComposite" presStyleCnt="0"/>
      <dgm:spPr/>
    </dgm:pt>
    <dgm:pt modelId="{7D54412D-4AB2-4FC8-9666-D92C9A79F67D}" type="pres">
      <dgm:prSet presAssocID="{BF28F65B-448C-43A9-871C-9F578F98A19B}" presName="Child" presStyleLbl="node1" presStyleIdx="0" presStyleCnt="3">
        <dgm:presLayoutVars>
          <dgm:chMax val="0"/>
          <dgm:chPref val="0"/>
          <dgm:bulletEnabled val="1"/>
        </dgm:presLayoutVars>
      </dgm:prSet>
      <dgm:spPr/>
    </dgm:pt>
    <dgm:pt modelId="{FAC14A27-6454-470F-A71D-CE359C591454}" type="pres">
      <dgm:prSet presAssocID="{BF28F65B-448C-43A9-871C-9F578F98A19B}" presName="Parent" presStyleLbl="revTx" presStyleIdx="0" presStyleCnt="3">
        <dgm:presLayoutVars>
          <dgm:chMax val="1"/>
          <dgm:chPref val="0"/>
          <dgm:bulletEnabled val="1"/>
        </dgm:presLayoutVars>
      </dgm:prSet>
      <dgm:spPr/>
    </dgm:pt>
    <dgm:pt modelId="{2E45F0D0-83B3-4C64-84B4-A59BDF42FC94}" type="pres">
      <dgm:prSet presAssocID="{676D8410-8D2A-4C31-9667-1275E5597F72}" presName="sibTrans" presStyleCnt="0"/>
      <dgm:spPr/>
    </dgm:pt>
    <dgm:pt modelId="{5B626A02-3186-4840-B3F9-A24378E47245}" type="pres">
      <dgm:prSet presAssocID="{6F876128-884F-4782-92AA-905C832AB72B}" presName="composite" presStyleCnt="0">
        <dgm:presLayoutVars>
          <dgm:chMax val="1"/>
          <dgm:chPref val="1"/>
        </dgm:presLayoutVars>
      </dgm:prSet>
      <dgm:spPr/>
    </dgm:pt>
    <dgm:pt modelId="{B60233C1-0492-4F33-88F7-9FC5F7271735}" type="pres">
      <dgm:prSet presAssocID="{6F876128-884F-4782-92AA-905C832AB72B}" presName="Accent" presStyleLbl="trAlignAcc1" presStyleIdx="1" presStyleCnt="3">
        <dgm:presLayoutVars>
          <dgm:chMax val="0"/>
          <dgm:chPref val="0"/>
        </dgm:presLayoutVars>
      </dgm:prSet>
      <dgm:spPr/>
    </dgm:pt>
    <dgm:pt modelId="{5CB4A406-D0C0-4199-B591-8B9847CB6B13}" type="pres">
      <dgm:prSet presAssocID="{6F876128-884F-4782-92AA-905C832AB72B}"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9EF45E9A-14BE-4FD1-8762-CF1519AA7F35}" type="pres">
      <dgm:prSet presAssocID="{6F876128-884F-4782-92AA-905C832AB72B}" presName="ChildComposite" presStyleCnt="0"/>
      <dgm:spPr/>
    </dgm:pt>
    <dgm:pt modelId="{A1327E50-40A8-4502-9075-64CB898C96D0}" type="pres">
      <dgm:prSet presAssocID="{6F876128-884F-4782-92AA-905C832AB72B}" presName="Child" presStyleLbl="node1" presStyleIdx="1" presStyleCnt="3">
        <dgm:presLayoutVars>
          <dgm:chMax val="0"/>
          <dgm:chPref val="0"/>
          <dgm:bulletEnabled val="1"/>
        </dgm:presLayoutVars>
      </dgm:prSet>
      <dgm:spPr/>
    </dgm:pt>
    <dgm:pt modelId="{3C2C8274-E542-4A4B-8F26-0E056FA17C17}" type="pres">
      <dgm:prSet presAssocID="{6F876128-884F-4782-92AA-905C832AB72B}" presName="Parent" presStyleLbl="revTx" presStyleIdx="1" presStyleCnt="3">
        <dgm:presLayoutVars>
          <dgm:chMax val="1"/>
          <dgm:chPref val="0"/>
          <dgm:bulletEnabled val="1"/>
        </dgm:presLayoutVars>
      </dgm:prSet>
      <dgm:spPr/>
    </dgm:pt>
    <dgm:pt modelId="{21F71F8E-6E1F-4763-9504-5960A6A0E0F0}" type="pres">
      <dgm:prSet presAssocID="{AAA809D1-5CE1-4506-B8A2-957059165C2A}" presName="sibTrans" presStyleCnt="0"/>
      <dgm:spPr/>
    </dgm:pt>
    <dgm:pt modelId="{3433B139-5155-482D-81F7-367ADAF839E9}" type="pres">
      <dgm:prSet presAssocID="{34329376-C387-4DA8-9B4D-287FC00D7654}" presName="composite" presStyleCnt="0">
        <dgm:presLayoutVars>
          <dgm:chMax val="1"/>
          <dgm:chPref val="1"/>
        </dgm:presLayoutVars>
      </dgm:prSet>
      <dgm:spPr/>
    </dgm:pt>
    <dgm:pt modelId="{1D881B8F-5156-4502-86A1-428C59CCA44A}" type="pres">
      <dgm:prSet presAssocID="{34329376-C387-4DA8-9B4D-287FC00D7654}" presName="Accent" presStyleLbl="trAlignAcc1" presStyleIdx="2" presStyleCnt="3">
        <dgm:presLayoutVars>
          <dgm:chMax val="0"/>
          <dgm:chPref val="0"/>
        </dgm:presLayoutVars>
      </dgm:prSet>
      <dgm:spPr/>
    </dgm:pt>
    <dgm:pt modelId="{FB079B23-9572-4ADD-9B3F-8D3B93948B58}" type="pres">
      <dgm:prSet presAssocID="{34329376-C387-4DA8-9B4D-287FC00D7654}"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BEAED6DE-3817-41DA-B52D-95B3A0B79946}" type="pres">
      <dgm:prSet presAssocID="{34329376-C387-4DA8-9B4D-287FC00D7654}" presName="ChildComposite" presStyleCnt="0"/>
      <dgm:spPr/>
    </dgm:pt>
    <dgm:pt modelId="{F3CB4141-1E3F-4101-9CE1-8CBC00E46232}" type="pres">
      <dgm:prSet presAssocID="{34329376-C387-4DA8-9B4D-287FC00D7654}" presName="Child" presStyleLbl="node1" presStyleIdx="2" presStyleCnt="3">
        <dgm:presLayoutVars>
          <dgm:chMax val="0"/>
          <dgm:chPref val="0"/>
          <dgm:bulletEnabled val="1"/>
        </dgm:presLayoutVars>
      </dgm:prSet>
      <dgm:spPr/>
    </dgm:pt>
    <dgm:pt modelId="{6B478CD5-520C-45AA-985F-16477FA4FB14}" type="pres">
      <dgm:prSet presAssocID="{34329376-C387-4DA8-9B4D-287FC00D7654}" presName="Parent" presStyleLbl="revTx" presStyleIdx="2" presStyleCnt="3">
        <dgm:presLayoutVars>
          <dgm:chMax val="1"/>
          <dgm:chPref val="0"/>
          <dgm:bulletEnabled val="1"/>
        </dgm:presLayoutVars>
      </dgm:prSet>
      <dgm:spPr/>
    </dgm:pt>
  </dgm:ptLst>
  <dgm:cxnLst>
    <dgm:cxn modelId="{B316AF47-79A8-478B-A96E-E5297C2DA986}" srcId="{66032692-F3FA-42C6-B64E-A71E1950471B}" destId="{6F876128-884F-4782-92AA-905C832AB72B}" srcOrd="1" destOrd="0" parTransId="{6D6FA1C9-B506-4F02-AB47-E5FACE871C79}" sibTransId="{AAA809D1-5CE1-4506-B8A2-957059165C2A}"/>
    <dgm:cxn modelId="{390C4E5F-0CC3-4C6F-87C8-23B384A73677}" type="presOf" srcId="{41DF7F28-A576-48E9-A5E3-69A6C8D6D336}" destId="{F3CB4141-1E3F-4101-9CE1-8CBC00E46232}" srcOrd="0" destOrd="0" presId="urn:microsoft.com/office/officeart/2008/layout/CaptionedPictures"/>
    <dgm:cxn modelId="{8CBD4396-97DD-4558-A30E-C6B009DB90C2}" type="presOf" srcId="{34329376-C387-4DA8-9B4D-287FC00D7654}" destId="{6B478CD5-520C-45AA-985F-16477FA4FB14}" srcOrd="0" destOrd="0" presId="urn:microsoft.com/office/officeart/2008/layout/CaptionedPictures"/>
    <dgm:cxn modelId="{F9F7DFA7-0E10-4263-B74D-9DD6E9B2BD62}" type="presOf" srcId="{71E106BA-8E82-4186-A800-BB210C9B29AF}" destId="{A1327E50-40A8-4502-9075-64CB898C96D0}" srcOrd="0" destOrd="0" presId="urn:microsoft.com/office/officeart/2008/layout/CaptionedPictures"/>
    <dgm:cxn modelId="{3E56D8B7-4142-4047-8BE1-F0926A4DC6C7}" srcId="{66032692-F3FA-42C6-B64E-A71E1950471B}" destId="{BF28F65B-448C-43A9-871C-9F578F98A19B}" srcOrd="0" destOrd="0" parTransId="{35020E4C-59E8-4137-8BF2-D1FE31A9466C}" sibTransId="{676D8410-8D2A-4C31-9667-1275E5597F72}"/>
    <dgm:cxn modelId="{D78559C0-D562-44DA-8F28-168C879AA1F3}" srcId="{BF28F65B-448C-43A9-871C-9F578F98A19B}" destId="{41A22E39-7DA3-4E20-8256-3C9D0C2F10FB}" srcOrd="0" destOrd="0" parTransId="{2CD893B4-03D6-4A3E-B1F4-D2C6A82B8864}" sibTransId="{471E30A1-93BF-4D66-A024-689A6C2613F8}"/>
    <dgm:cxn modelId="{A78318C7-446B-4F0D-9DFD-1243FC6A3940}" srcId="{6F876128-884F-4782-92AA-905C832AB72B}" destId="{71E106BA-8E82-4186-A800-BB210C9B29AF}" srcOrd="0" destOrd="0" parTransId="{13B80859-F60F-49EA-AF0B-CB4159F79E7D}" sibTransId="{E7C774B3-DAC0-43C2-ACEE-CCD35680E1F7}"/>
    <dgm:cxn modelId="{22BBBAD5-4819-4589-8E52-65829F83ABE3}" srcId="{34329376-C387-4DA8-9B4D-287FC00D7654}" destId="{41DF7F28-A576-48E9-A5E3-69A6C8D6D336}" srcOrd="0" destOrd="0" parTransId="{F2CA2EF4-49AE-457F-86F0-AF4A622702D1}" sibTransId="{18BFD6D2-2F0B-483E-95CB-9359A96CA48D}"/>
    <dgm:cxn modelId="{F23D39E4-DF3E-4369-8E41-2DAF30F08EEA}" type="presOf" srcId="{6F876128-884F-4782-92AA-905C832AB72B}" destId="{3C2C8274-E542-4A4B-8F26-0E056FA17C17}" srcOrd="0" destOrd="0" presId="urn:microsoft.com/office/officeart/2008/layout/CaptionedPictures"/>
    <dgm:cxn modelId="{D18D6CE5-1136-4D87-A858-3A9B0E85269C}" type="presOf" srcId="{BF28F65B-448C-43A9-871C-9F578F98A19B}" destId="{FAC14A27-6454-470F-A71D-CE359C591454}" srcOrd="0" destOrd="0" presId="urn:microsoft.com/office/officeart/2008/layout/CaptionedPictures"/>
    <dgm:cxn modelId="{937C69E9-819C-42F1-87EA-1AEF5D666732}" type="presOf" srcId="{66032692-F3FA-42C6-B64E-A71E1950471B}" destId="{35BA4245-7ABA-4C35-999A-1D9B4DD7971B}" srcOrd="0" destOrd="0" presId="urn:microsoft.com/office/officeart/2008/layout/CaptionedPictures"/>
    <dgm:cxn modelId="{00CE3EEA-8A78-40DF-8A3E-8C8D4D15EDCC}" type="presOf" srcId="{41A22E39-7DA3-4E20-8256-3C9D0C2F10FB}" destId="{7D54412D-4AB2-4FC8-9666-D92C9A79F67D}" srcOrd="0" destOrd="0" presId="urn:microsoft.com/office/officeart/2008/layout/CaptionedPictures"/>
    <dgm:cxn modelId="{7A05B4F7-36E1-4017-9F36-29EE0E1F44E6}" srcId="{66032692-F3FA-42C6-B64E-A71E1950471B}" destId="{34329376-C387-4DA8-9B4D-287FC00D7654}" srcOrd="2" destOrd="0" parTransId="{88A3DCEA-48A4-4D26-95E5-CEFE01042DFA}" sibTransId="{15CADAD6-A2E6-4DF2-A4D3-BFE3353E30E6}"/>
    <dgm:cxn modelId="{6E300CB6-E6BB-407F-9BEF-D7D6A9B2814F}" type="presParOf" srcId="{35BA4245-7ABA-4C35-999A-1D9B4DD7971B}" destId="{6C809441-DC59-4B67-8183-743923C052C6}" srcOrd="0" destOrd="0" presId="urn:microsoft.com/office/officeart/2008/layout/CaptionedPictures"/>
    <dgm:cxn modelId="{C7829B86-4E9A-49F9-95EE-8DBFDADFAC9F}" type="presParOf" srcId="{6C809441-DC59-4B67-8183-743923C052C6}" destId="{DFA183F2-F50E-4658-B8DF-6F40CB3DE658}" srcOrd="0" destOrd="0" presId="urn:microsoft.com/office/officeart/2008/layout/CaptionedPictures"/>
    <dgm:cxn modelId="{0DE74267-F9C8-4D15-BC4F-890D5D870AD0}" type="presParOf" srcId="{6C809441-DC59-4B67-8183-743923C052C6}" destId="{3E2507B8-3366-4FCF-B528-AD6FBEC42608}" srcOrd="1" destOrd="0" presId="urn:microsoft.com/office/officeart/2008/layout/CaptionedPictures"/>
    <dgm:cxn modelId="{0A1DEC4E-BD6C-4AEC-A208-CA619E564A79}" type="presParOf" srcId="{6C809441-DC59-4B67-8183-743923C052C6}" destId="{5A977897-1219-495C-95A2-99D4F982E3B1}" srcOrd="2" destOrd="0" presId="urn:microsoft.com/office/officeart/2008/layout/CaptionedPictures"/>
    <dgm:cxn modelId="{9EE08241-0145-4AA6-8ACF-8526B491EE56}" type="presParOf" srcId="{5A977897-1219-495C-95A2-99D4F982E3B1}" destId="{7D54412D-4AB2-4FC8-9666-D92C9A79F67D}" srcOrd="0" destOrd="0" presId="urn:microsoft.com/office/officeart/2008/layout/CaptionedPictures"/>
    <dgm:cxn modelId="{F98F5A75-ADD5-4DF2-866B-8A159D25C263}" type="presParOf" srcId="{5A977897-1219-495C-95A2-99D4F982E3B1}" destId="{FAC14A27-6454-470F-A71D-CE359C591454}" srcOrd="1" destOrd="0" presId="urn:microsoft.com/office/officeart/2008/layout/CaptionedPictures"/>
    <dgm:cxn modelId="{4CEDA104-1F4C-48DC-8B18-0A9478D72B46}" type="presParOf" srcId="{35BA4245-7ABA-4C35-999A-1D9B4DD7971B}" destId="{2E45F0D0-83B3-4C64-84B4-A59BDF42FC94}" srcOrd="1" destOrd="0" presId="urn:microsoft.com/office/officeart/2008/layout/CaptionedPictures"/>
    <dgm:cxn modelId="{A1467F71-1C86-4998-8BD9-75B321902B09}" type="presParOf" srcId="{35BA4245-7ABA-4C35-999A-1D9B4DD7971B}" destId="{5B626A02-3186-4840-B3F9-A24378E47245}" srcOrd="2" destOrd="0" presId="urn:microsoft.com/office/officeart/2008/layout/CaptionedPictures"/>
    <dgm:cxn modelId="{16FB8F17-A9B6-4340-AB3F-2005808BFA29}" type="presParOf" srcId="{5B626A02-3186-4840-B3F9-A24378E47245}" destId="{B60233C1-0492-4F33-88F7-9FC5F7271735}" srcOrd="0" destOrd="0" presId="urn:microsoft.com/office/officeart/2008/layout/CaptionedPictures"/>
    <dgm:cxn modelId="{511B7F51-7594-45B7-859C-73B4C1A442EE}" type="presParOf" srcId="{5B626A02-3186-4840-B3F9-A24378E47245}" destId="{5CB4A406-D0C0-4199-B591-8B9847CB6B13}" srcOrd="1" destOrd="0" presId="urn:microsoft.com/office/officeart/2008/layout/CaptionedPictures"/>
    <dgm:cxn modelId="{56FCBFAC-520F-4F32-8D76-AC6AD2BCC5EF}" type="presParOf" srcId="{5B626A02-3186-4840-B3F9-A24378E47245}" destId="{9EF45E9A-14BE-4FD1-8762-CF1519AA7F35}" srcOrd="2" destOrd="0" presId="urn:microsoft.com/office/officeart/2008/layout/CaptionedPictures"/>
    <dgm:cxn modelId="{6EC06C55-411B-4182-A75E-8DA045525762}" type="presParOf" srcId="{9EF45E9A-14BE-4FD1-8762-CF1519AA7F35}" destId="{A1327E50-40A8-4502-9075-64CB898C96D0}" srcOrd="0" destOrd="0" presId="urn:microsoft.com/office/officeart/2008/layout/CaptionedPictures"/>
    <dgm:cxn modelId="{B122F38E-5117-4AFF-B0A6-87E20C4679D5}" type="presParOf" srcId="{9EF45E9A-14BE-4FD1-8762-CF1519AA7F35}" destId="{3C2C8274-E542-4A4B-8F26-0E056FA17C17}" srcOrd="1" destOrd="0" presId="urn:microsoft.com/office/officeart/2008/layout/CaptionedPictures"/>
    <dgm:cxn modelId="{A4DFA04F-ED19-4D4E-9A38-4842FD34D3C8}" type="presParOf" srcId="{35BA4245-7ABA-4C35-999A-1D9B4DD7971B}" destId="{21F71F8E-6E1F-4763-9504-5960A6A0E0F0}" srcOrd="3" destOrd="0" presId="urn:microsoft.com/office/officeart/2008/layout/CaptionedPictures"/>
    <dgm:cxn modelId="{DC9DBA54-4D34-4BF9-ABFE-E4794CB5CA21}" type="presParOf" srcId="{35BA4245-7ABA-4C35-999A-1D9B4DD7971B}" destId="{3433B139-5155-482D-81F7-367ADAF839E9}" srcOrd="4" destOrd="0" presId="urn:microsoft.com/office/officeart/2008/layout/CaptionedPictures"/>
    <dgm:cxn modelId="{3A109150-FD28-402A-B335-DC26D498E52B}" type="presParOf" srcId="{3433B139-5155-482D-81F7-367ADAF839E9}" destId="{1D881B8F-5156-4502-86A1-428C59CCA44A}" srcOrd="0" destOrd="0" presId="urn:microsoft.com/office/officeart/2008/layout/CaptionedPictures"/>
    <dgm:cxn modelId="{041F7002-F2A2-402A-8940-3E6BE40DE8AA}" type="presParOf" srcId="{3433B139-5155-482D-81F7-367ADAF839E9}" destId="{FB079B23-9572-4ADD-9B3F-8D3B93948B58}" srcOrd="1" destOrd="0" presId="urn:microsoft.com/office/officeart/2008/layout/CaptionedPictures"/>
    <dgm:cxn modelId="{89C6A506-EEF5-4804-96D3-31FC5BA7EC16}" type="presParOf" srcId="{3433B139-5155-482D-81F7-367ADAF839E9}" destId="{BEAED6DE-3817-41DA-B52D-95B3A0B79946}" srcOrd="2" destOrd="0" presId="urn:microsoft.com/office/officeart/2008/layout/CaptionedPictures"/>
    <dgm:cxn modelId="{477746D8-9899-4E63-8DF8-57EA4ED0E84D}" type="presParOf" srcId="{BEAED6DE-3817-41DA-B52D-95B3A0B79946}" destId="{F3CB4141-1E3F-4101-9CE1-8CBC00E46232}" srcOrd="0" destOrd="0" presId="urn:microsoft.com/office/officeart/2008/layout/CaptionedPictures"/>
    <dgm:cxn modelId="{30AA9F20-4AF7-4F44-B298-27C0BA30805F}" type="presParOf" srcId="{BEAED6DE-3817-41DA-B52D-95B3A0B79946}" destId="{6B478CD5-520C-45AA-985F-16477FA4FB14}"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99A25-338E-4A00-9524-0ACB62DC415F}">
      <dsp:nvSpPr>
        <dsp:cNvPr id="0" name=""/>
        <dsp:cNvSpPr/>
      </dsp:nvSpPr>
      <dsp:spPr>
        <a:xfrm>
          <a:off x="0" y="15126"/>
          <a:ext cx="8297017"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mn-lt"/>
            </a:rPr>
            <a:t>Recognize Different Types of Bias</a:t>
          </a:r>
        </a:p>
      </dsp:txBody>
      <dsp:txXfrm>
        <a:off x="24588" y="39714"/>
        <a:ext cx="8247841" cy="454509"/>
      </dsp:txXfrm>
    </dsp:sp>
    <dsp:sp modelId="{60924819-A87F-4931-8036-7D16B26C83D9}">
      <dsp:nvSpPr>
        <dsp:cNvPr id="0" name=""/>
        <dsp:cNvSpPr/>
      </dsp:nvSpPr>
      <dsp:spPr>
        <a:xfrm>
          <a:off x="0" y="518811"/>
          <a:ext cx="8297017"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43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mn-lt"/>
            </a:rPr>
            <a:t>Par</a:t>
          </a:r>
          <a:r>
            <a:rPr lang="en-US" sz="1600" kern="1200" dirty="0">
              <a:effectLst/>
              <a:latin typeface="+mn-lt"/>
              <a:ea typeface="Aptos" panose="020B0004020202020204" pitchFamily="34" charset="0"/>
              <a:cs typeface="Times New Roman" panose="02020603050405020304" pitchFamily="18" charset="0"/>
            </a:rPr>
            <a:t>ticipants will identify various forms of bias that can affect auditing decisions, including confirmation bias and implicit bias.</a:t>
          </a:r>
          <a:endParaRPr lang="en-US" sz="1600" kern="1200" dirty="0">
            <a:latin typeface="+mn-lt"/>
          </a:endParaRPr>
        </a:p>
      </dsp:txBody>
      <dsp:txXfrm>
        <a:off x="0" y="518811"/>
        <a:ext cx="8297017" cy="499904"/>
      </dsp:txXfrm>
    </dsp:sp>
    <dsp:sp modelId="{74F6A2DE-4086-4BFA-ABE5-ADDD2B458BE1}">
      <dsp:nvSpPr>
        <dsp:cNvPr id="0" name=""/>
        <dsp:cNvSpPr/>
      </dsp:nvSpPr>
      <dsp:spPr>
        <a:xfrm>
          <a:off x="0" y="1018716"/>
          <a:ext cx="8297017"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mn-lt"/>
            </a:rPr>
            <a:t>Evaluate Emotional Influences</a:t>
          </a:r>
        </a:p>
      </dsp:txBody>
      <dsp:txXfrm>
        <a:off x="24588" y="1043304"/>
        <a:ext cx="8247841" cy="454509"/>
      </dsp:txXfrm>
    </dsp:sp>
    <dsp:sp modelId="{A9E06D7C-5890-43B2-B85C-58D1BDBD7092}">
      <dsp:nvSpPr>
        <dsp:cNvPr id="0" name=""/>
        <dsp:cNvSpPr/>
      </dsp:nvSpPr>
      <dsp:spPr>
        <a:xfrm>
          <a:off x="0" y="1522401"/>
          <a:ext cx="8297017"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43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mn-lt"/>
            </a:rPr>
            <a:t>Attend</a:t>
          </a:r>
          <a:r>
            <a:rPr lang="en-US" sz="1600" kern="1200" dirty="0">
              <a:effectLst/>
              <a:latin typeface="+mn-lt"/>
              <a:ea typeface="Aptos" panose="020B0004020202020204" pitchFamily="34" charset="0"/>
              <a:cs typeface="Times New Roman" panose="02020603050405020304" pitchFamily="18" charset="0"/>
            </a:rPr>
            <a:t>ees will explore how personal emotions and experiences can shape their auditing perspectives and decision-making</a:t>
          </a:r>
          <a:endParaRPr lang="en-US" sz="1600" kern="1200" dirty="0">
            <a:latin typeface="+mn-lt"/>
          </a:endParaRPr>
        </a:p>
      </dsp:txBody>
      <dsp:txXfrm>
        <a:off x="0" y="1522401"/>
        <a:ext cx="8297017" cy="499904"/>
      </dsp:txXfrm>
    </dsp:sp>
    <dsp:sp modelId="{34036DCE-0F36-4CB0-8EE5-6BFEDDD36E41}">
      <dsp:nvSpPr>
        <dsp:cNvPr id="0" name=""/>
        <dsp:cNvSpPr/>
      </dsp:nvSpPr>
      <dsp:spPr>
        <a:xfrm>
          <a:off x="0" y="2022306"/>
          <a:ext cx="8297017"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mn-lt"/>
            </a:rPr>
            <a:t>Assess Risks and Consequences</a:t>
          </a:r>
        </a:p>
      </dsp:txBody>
      <dsp:txXfrm>
        <a:off x="24588" y="2046894"/>
        <a:ext cx="8247841" cy="454509"/>
      </dsp:txXfrm>
    </dsp:sp>
    <dsp:sp modelId="{E3DED0FC-194D-4521-A56B-9F16A91A4A66}">
      <dsp:nvSpPr>
        <dsp:cNvPr id="0" name=""/>
        <dsp:cNvSpPr/>
      </dsp:nvSpPr>
      <dsp:spPr>
        <a:xfrm>
          <a:off x="0" y="2525991"/>
          <a:ext cx="8297017"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43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mn-lt"/>
            </a:rPr>
            <a:t>Par</a:t>
          </a:r>
          <a:r>
            <a:rPr lang="en-US" sz="1600" kern="1200" dirty="0">
              <a:effectLst/>
              <a:latin typeface="+mn-lt"/>
              <a:ea typeface="Aptos" panose="020B0004020202020204" pitchFamily="34" charset="0"/>
              <a:cs typeface="Times New Roman" panose="02020603050405020304" pitchFamily="18" charset="0"/>
            </a:rPr>
            <a:t>ticipants will analyze case studies to understand the potential risks associated with bias in auditing and discuss strategies to mitigate these risks.</a:t>
          </a:r>
          <a:endParaRPr lang="en-US" sz="1600" kern="1200" dirty="0">
            <a:latin typeface="+mn-lt"/>
          </a:endParaRPr>
        </a:p>
      </dsp:txBody>
      <dsp:txXfrm>
        <a:off x="0" y="2525991"/>
        <a:ext cx="8297017" cy="499904"/>
      </dsp:txXfrm>
    </dsp:sp>
    <dsp:sp modelId="{84817340-19D8-4074-8806-EF36C36991A2}">
      <dsp:nvSpPr>
        <dsp:cNvPr id="0" name=""/>
        <dsp:cNvSpPr/>
      </dsp:nvSpPr>
      <dsp:spPr>
        <a:xfrm>
          <a:off x="0" y="3025896"/>
          <a:ext cx="8297017"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mn-lt"/>
            </a:rPr>
            <a:t>Implement Creative Solutions</a:t>
          </a:r>
        </a:p>
      </dsp:txBody>
      <dsp:txXfrm>
        <a:off x="24588" y="3050484"/>
        <a:ext cx="8247841" cy="454509"/>
      </dsp:txXfrm>
    </dsp:sp>
    <dsp:sp modelId="{E545AA4F-19A2-4EEB-BAB2-55C40F413F09}">
      <dsp:nvSpPr>
        <dsp:cNvPr id="0" name=""/>
        <dsp:cNvSpPr/>
      </dsp:nvSpPr>
      <dsp:spPr>
        <a:xfrm>
          <a:off x="0" y="3529581"/>
          <a:ext cx="8297017"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43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effectLst/>
              <a:latin typeface="+mn-lt"/>
              <a:ea typeface="Aptos" panose="020B0004020202020204" pitchFamily="34" charset="0"/>
              <a:cs typeface="Times New Roman" panose="02020603050405020304" pitchFamily="18" charset="0"/>
            </a:rPr>
            <a:t>Attendees will develop innovative strategies for reducing bias in audit processes, fostering a more inclusive and objective approach.</a:t>
          </a:r>
          <a:endParaRPr lang="en-US" sz="1600" kern="1200" dirty="0">
            <a:latin typeface="+mn-lt"/>
          </a:endParaRPr>
        </a:p>
      </dsp:txBody>
      <dsp:txXfrm>
        <a:off x="0" y="3529581"/>
        <a:ext cx="8297017" cy="499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E8093-4C35-4B3D-BFC0-6B98C653876D}">
      <dsp:nvSpPr>
        <dsp:cNvPr id="0" name=""/>
        <dsp:cNvSpPr/>
      </dsp:nvSpPr>
      <dsp:spPr>
        <a:xfrm>
          <a:off x="0" y="1620"/>
          <a:ext cx="64881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0E140B-8BA2-4166-AE84-5C246B963F45}">
      <dsp:nvSpPr>
        <dsp:cNvPr id="0" name=""/>
        <dsp:cNvSpPr/>
      </dsp:nvSpPr>
      <dsp:spPr>
        <a:xfrm>
          <a:off x="0" y="1620"/>
          <a:ext cx="6488157" cy="1104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Core Principles at Risk:</a:t>
          </a:r>
          <a:r>
            <a:rPr lang="en-US" sz="2000" kern="1200" dirty="0"/>
            <a:t> Bias undermines objectivity and independence.</a:t>
          </a:r>
        </a:p>
      </dsp:txBody>
      <dsp:txXfrm>
        <a:off x="0" y="1620"/>
        <a:ext cx="6488157" cy="1104993"/>
      </dsp:txXfrm>
    </dsp:sp>
    <dsp:sp modelId="{FB7B1FD9-DA66-47BA-935D-D3CDC0012AF9}">
      <dsp:nvSpPr>
        <dsp:cNvPr id="0" name=""/>
        <dsp:cNvSpPr/>
      </dsp:nvSpPr>
      <dsp:spPr>
        <a:xfrm>
          <a:off x="0" y="1106613"/>
          <a:ext cx="64881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18313-AA86-49B0-84F9-C634855EF8B5}">
      <dsp:nvSpPr>
        <dsp:cNvPr id="0" name=""/>
        <dsp:cNvSpPr/>
      </dsp:nvSpPr>
      <dsp:spPr>
        <a:xfrm>
          <a:off x="0" y="1106613"/>
          <a:ext cx="6488157" cy="1104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Decision-Making Impact:</a:t>
          </a:r>
          <a:r>
            <a:rPr lang="en-US" sz="2000" kern="1200" dirty="0"/>
            <a:t> Distorted findings lead to flawed organizational decisions.</a:t>
          </a:r>
        </a:p>
      </dsp:txBody>
      <dsp:txXfrm>
        <a:off x="0" y="1106613"/>
        <a:ext cx="6488157" cy="1104993"/>
      </dsp:txXfrm>
    </dsp:sp>
    <dsp:sp modelId="{18D9FC98-44FD-49B0-946D-F5934DA6D2A0}">
      <dsp:nvSpPr>
        <dsp:cNvPr id="0" name=""/>
        <dsp:cNvSpPr/>
      </dsp:nvSpPr>
      <dsp:spPr>
        <a:xfrm>
          <a:off x="0" y="2211607"/>
          <a:ext cx="64881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36DD7-AEDC-4933-BCBA-0B23BF0BEA48}">
      <dsp:nvSpPr>
        <dsp:cNvPr id="0" name=""/>
        <dsp:cNvSpPr/>
      </dsp:nvSpPr>
      <dsp:spPr>
        <a:xfrm>
          <a:off x="0" y="2211607"/>
          <a:ext cx="6488157" cy="1104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Stakeholder Confidence:</a:t>
          </a:r>
          <a:r>
            <a:rPr lang="en-US" sz="2000" kern="1200"/>
            <a:t> Trust in audit results and recommendations.</a:t>
          </a:r>
          <a:endParaRPr lang="en-US" sz="2000" kern="1200" dirty="0"/>
        </a:p>
      </dsp:txBody>
      <dsp:txXfrm>
        <a:off x="0" y="2211607"/>
        <a:ext cx="6488157" cy="1104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51875-4828-420F-8BD1-A3DE2E7BF0A6}">
      <dsp:nvSpPr>
        <dsp:cNvPr id="0" name=""/>
        <dsp:cNvSpPr/>
      </dsp:nvSpPr>
      <dsp:spPr>
        <a:xfrm>
          <a:off x="0" y="1460"/>
          <a:ext cx="61728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4BF3D-4EED-4263-8AEC-7D4B5B93B021}">
      <dsp:nvSpPr>
        <dsp:cNvPr id="0" name=""/>
        <dsp:cNvSpPr/>
      </dsp:nvSpPr>
      <dsp:spPr>
        <a:xfrm>
          <a:off x="0" y="1460"/>
          <a:ext cx="6172862" cy="99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Inaccurate Assessments: Overlooking or misjudging risks.</a:t>
          </a:r>
          <a:endParaRPr lang="en-US" sz="1800" kern="1200" dirty="0"/>
        </a:p>
      </dsp:txBody>
      <dsp:txXfrm>
        <a:off x="0" y="1460"/>
        <a:ext cx="6172862" cy="996035"/>
      </dsp:txXfrm>
    </dsp:sp>
    <dsp:sp modelId="{DD96894B-D71C-424E-866F-1EE24BF0A74A}">
      <dsp:nvSpPr>
        <dsp:cNvPr id="0" name=""/>
        <dsp:cNvSpPr/>
      </dsp:nvSpPr>
      <dsp:spPr>
        <a:xfrm>
          <a:off x="0" y="997496"/>
          <a:ext cx="61728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B73B5-BA53-4DE6-ADD6-60D48A21B6C9}">
      <dsp:nvSpPr>
        <dsp:cNvPr id="0" name=""/>
        <dsp:cNvSpPr/>
      </dsp:nvSpPr>
      <dsp:spPr>
        <a:xfrm>
          <a:off x="0" y="997496"/>
          <a:ext cx="6172862" cy="99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Unfair Treatment: Disproportionate scrutiny of certain departments or individuals.</a:t>
          </a:r>
        </a:p>
      </dsp:txBody>
      <dsp:txXfrm>
        <a:off x="0" y="997496"/>
        <a:ext cx="6172862" cy="996035"/>
      </dsp:txXfrm>
    </dsp:sp>
    <dsp:sp modelId="{C482571A-2E2D-4BF5-85C6-EB21090F1221}">
      <dsp:nvSpPr>
        <dsp:cNvPr id="0" name=""/>
        <dsp:cNvSpPr/>
      </dsp:nvSpPr>
      <dsp:spPr>
        <a:xfrm>
          <a:off x="0" y="1993531"/>
          <a:ext cx="61728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C32947-54EC-4127-B56F-59FCE7BED3CC}">
      <dsp:nvSpPr>
        <dsp:cNvPr id="0" name=""/>
        <dsp:cNvSpPr/>
      </dsp:nvSpPr>
      <dsp:spPr>
        <a:xfrm>
          <a:off x="0" y="1993531"/>
          <a:ext cx="6172862" cy="99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chemeClr val="bg1"/>
              </a:solidFill>
            </a:rPr>
            <a:t>Reputational Damage: Loss of trust from stakeholders and regulatory bodies.</a:t>
          </a:r>
          <a:endParaRPr lang="en-US" sz="1800" kern="1200" dirty="0">
            <a:solidFill>
              <a:schemeClr val="bg1"/>
            </a:solidFill>
          </a:endParaRPr>
        </a:p>
      </dsp:txBody>
      <dsp:txXfrm>
        <a:off x="0" y="1993531"/>
        <a:ext cx="6172862" cy="996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183F2-F50E-4658-B8DF-6F40CB3DE658}">
      <dsp:nvSpPr>
        <dsp:cNvPr id="0" name=""/>
        <dsp:cNvSpPr/>
      </dsp:nvSpPr>
      <dsp:spPr>
        <a:xfrm>
          <a:off x="7143" y="1285875"/>
          <a:ext cx="2419879" cy="2846916"/>
        </a:xfrm>
        <a:prstGeom prst="rect">
          <a:avLst/>
        </a:prstGeom>
        <a:solidFill>
          <a:schemeClr val="accent3">
            <a:alpha val="4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E2507B8-3366-4FCF-B528-AD6FBEC42608}">
      <dsp:nvSpPr>
        <dsp:cNvPr id="0" name=""/>
        <dsp:cNvSpPr/>
      </dsp:nvSpPr>
      <dsp:spPr>
        <a:xfrm>
          <a:off x="128137" y="1399751"/>
          <a:ext cx="2177891" cy="185049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54412D-4AB2-4FC8-9666-D92C9A79F67D}">
      <dsp:nvSpPr>
        <dsp:cNvPr id="0" name=""/>
        <dsp:cNvSpPr/>
      </dsp:nvSpPr>
      <dsp:spPr>
        <a:xfrm>
          <a:off x="128137" y="3534962"/>
          <a:ext cx="2177891" cy="48395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Anta Coulibaly</a:t>
          </a:r>
        </a:p>
      </dsp:txBody>
      <dsp:txXfrm>
        <a:off x="128137" y="3534962"/>
        <a:ext cx="2177891" cy="483953"/>
      </dsp:txXfrm>
    </dsp:sp>
    <dsp:sp modelId="{FAC14A27-6454-470F-A71D-CE359C591454}">
      <dsp:nvSpPr>
        <dsp:cNvPr id="0" name=""/>
        <dsp:cNvSpPr/>
      </dsp:nvSpPr>
      <dsp:spPr>
        <a:xfrm>
          <a:off x="128137" y="3250247"/>
          <a:ext cx="2177891" cy="284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University of Oregon</a:t>
          </a:r>
        </a:p>
      </dsp:txBody>
      <dsp:txXfrm>
        <a:off x="128137" y="3250247"/>
        <a:ext cx="2177891" cy="284714"/>
      </dsp:txXfrm>
    </dsp:sp>
    <dsp:sp modelId="{B60233C1-0492-4F33-88F7-9FC5F7271735}">
      <dsp:nvSpPr>
        <dsp:cNvPr id="0" name=""/>
        <dsp:cNvSpPr/>
      </dsp:nvSpPr>
      <dsp:spPr>
        <a:xfrm>
          <a:off x="2854060" y="1285875"/>
          <a:ext cx="2419879" cy="2846916"/>
        </a:xfrm>
        <a:prstGeom prst="rect">
          <a:avLst/>
        </a:prstGeom>
        <a:solidFill>
          <a:schemeClr val="accent3">
            <a:alpha val="4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CB4A406-D0C0-4199-B591-8B9847CB6B13}">
      <dsp:nvSpPr>
        <dsp:cNvPr id="0" name=""/>
        <dsp:cNvSpPr/>
      </dsp:nvSpPr>
      <dsp:spPr>
        <a:xfrm>
          <a:off x="2975054" y="1399751"/>
          <a:ext cx="2177891" cy="185049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327E50-40A8-4502-9075-64CB898C96D0}">
      <dsp:nvSpPr>
        <dsp:cNvPr id="0" name=""/>
        <dsp:cNvSpPr/>
      </dsp:nvSpPr>
      <dsp:spPr>
        <a:xfrm>
          <a:off x="2975054" y="3534962"/>
          <a:ext cx="2177891" cy="48395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Scott Ngo</a:t>
          </a:r>
        </a:p>
      </dsp:txBody>
      <dsp:txXfrm>
        <a:off x="2975054" y="3534962"/>
        <a:ext cx="2177891" cy="483953"/>
      </dsp:txXfrm>
    </dsp:sp>
    <dsp:sp modelId="{3C2C8274-E542-4A4B-8F26-0E056FA17C17}">
      <dsp:nvSpPr>
        <dsp:cNvPr id="0" name=""/>
        <dsp:cNvSpPr/>
      </dsp:nvSpPr>
      <dsp:spPr>
        <a:xfrm>
          <a:off x="2975054" y="3250247"/>
          <a:ext cx="2177891" cy="284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Yale University</a:t>
          </a:r>
        </a:p>
      </dsp:txBody>
      <dsp:txXfrm>
        <a:off x="2975054" y="3250247"/>
        <a:ext cx="2177891" cy="284714"/>
      </dsp:txXfrm>
    </dsp:sp>
    <dsp:sp modelId="{1D881B8F-5156-4502-86A1-428C59CCA44A}">
      <dsp:nvSpPr>
        <dsp:cNvPr id="0" name=""/>
        <dsp:cNvSpPr/>
      </dsp:nvSpPr>
      <dsp:spPr>
        <a:xfrm>
          <a:off x="5700977" y="1285875"/>
          <a:ext cx="2419879" cy="2846916"/>
        </a:xfrm>
        <a:prstGeom prst="rect">
          <a:avLst/>
        </a:prstGeom>
        <a:solidFill>
          <a:schemeClr val="accent3">
            <a:alpha val="4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B079B23-9572-4ADD-9B3F-8D3B93948B58}">
      <dsp:nvSpPr>
        <dsp:cNvPr id="0" name=""/>
        <dsp:cNvSpPr/>
      </dsp:nvSpPr>
      <dsp:spPr>
        <a:xfrm>
          <a:off x="5821971" y="1399751"/>
          <a:ext cx="2177891" cy="185049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CB4141-1E3F-4101-9CE1-8CBC00E46232}">
      <dsp:nvSpPr>
        <dsp:cNvPr id="0" name=""/>
        <dsp:cNvSpPr/>
      </dsp:nvSpPr>
      <dsp:spPr>
        <a:xfrm>
          <a:off x="5821971" y="3534962"/>
          <a:ext cx="2177891" cy="48395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Amaya Beck</a:t>
          </a:r>
        </a:p>
      </dsp:txBody>
      <dsp:txXfrm>
        <a:off x="5821971" y="3534962"/>
        <a:ext cx="2177891" cy="483953"/>
      </dsp:txXfrm>
    </dsp:sp>
    <dsp:sp modelId="{6B478CD5-520C-45AA-985F-16477FA4FB14}">
      <dsp:nvSpPr>
        <dsp:cNvPr id="0" name=""/>
        <dsp:cNvSpPr/>
      </dsp:nvSpPr>
      <dsp:spPr>
        <a:xfrm>
          <a:off x="5821971" y="3250247"/>
          <a:ext cx="2177891" cy="284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University of Tennessee</a:t>
          </a:r>
        </a:p>
      </dsp:txBody>
      <dsp:txXfrm>
        <a:off x="5821971" y="3250247"/>
        <a:ext cx="2177891" cy="2847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CEAE2-7C5A-4FC8-A2C4-5BC8FB2F0DAB}" type="datetimeFigureOut">
              <a:rPr lang="en-US" smtClean="0"/>
              <a:t>1/30/25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B6FF-B87C-4EE0-83AB-936C6341CB4B}" type="slidenum">
              <a:rPr lang="en-US" smtClean="0"/>
              <a:t>‹#›</a:t>
            </a:fld>
            <a:endParaRPr lang="en-US"/>
          </a:p>
        </p:txBody>
      </p:sp>
    </p:spTree>
    <p:extLst>
      <p:ext uri="{BB962C8B-B14F-4D97-AF65-F5344CB8AC3E}">
        <p14:creationId xmlns:p14="http://schemas.microsoft.com/office/powerpoint/2010/main" val="293020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SzPts val="1000"/>
              <a:buFont typeface="Symbol" panose="05050102010706020507" pitchFamily="18" charset="2"/>
              <a:buChar char=""/>
              <a:tabLst>
                <a:tab pos="457200" algn="l"/>
              </a:tabLst>
            </a:pPr>
            <a:r>
              <a:rPr lang="en-US" dirty="0"/>
              <a:t>Anta start with opening remarks - </a:t>
            </a:r>
            <a:r>
              <a:rPr lang="en-US" sz="1800" dirty="0">
                <a:effectLst/>
                <a:latin typeface="Aptos" panose="020B0004020202020204" pitchFamily="34" charset="0"/>
                <a:ea typeface="Times New Roman" panose="02020603050405020304" pitchFamily="18" charset="0"/>
                <a:cs typeface="Aptos" panose="020B0004020202020204" pitchFamily="34" charset="0"/>
              </a:rPr>
              <a:t>Welcome and Overview (10 minutes)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Scenario 1 (35 minutes)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Break (10 minutes)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Scenario (35 minutes)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Wrap Up (10 minutes)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9EBB6FF-B87C-4EE0-83AB-936C6341CB4B}" type="slidenum">
              <a:rPr lang="en-US" smtClean="0"/>
              <a:t>2</a:t>
            </a:fld>
            <a:endParaRPr lang="en-US"/>
          </a:p>
        </p:txBody>
      </p:sp>
    </p:spTree>
    <p:extLst>
      <p:ext uri="{BB962C8B-B14F-4D97-AF65-F5344CB8AC3E}">
        <p14:creationId xmlns:p14="http://schemas.microsoft.com/office/powerpoint/2010/main" val="344684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BB6FF-B87C-4EE0-83AB-936C6341CB4B}" type="slidenum">
              <a:rPr lang="en-US" smtClean="0"/>
              <a:t>3</a:t>
            </a:fld>
            <a:endParaRPr lang="en-US"/>
          </a:p>
        </p:txBody>
      </p:sp>
    </p:spTree>
    <p:extLst>
      <p:ext uri="{BB962C8B-B14F-4D97-AF65-F5344CB8AC3E}">
        <p14:creationId xmlns:p14="http://schemas.microsoft.com/office/powerpoint/2010/main" val="3913577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Scott to start here</a:t>
            </a:r>
          </a:p>
          <a:p>
            <a:endParaRPr lang="en-US" dirty="0"/>
          </a:p>
        </p:txBody>
      </p:sp>
      <p:sp>
        <p:nvSpPr>
          <p:cNvPr id="4" name="Slide Number Placeholder 3"/>
          <p:cNvSpPr>
            <a:spLocks noGrp="1"/>
          </p:cNvSpPr>
          <p:nvPr>
            <p:ph type="sldNum" sz="quarter" idx="5"/>
          </p:nvPr>
        </p:nvSpPr>
        <p:spPr/>
        <p:txBody>
          <a:bodyPr/>
          <a:lstStyle/>
          <a:p>
            <a:fld id="{69EBB6FF-B87C-4EE0-83AB-936C6341CB4B}" type="slidenum">
              <a:rPr lang="en-US" smtClean="0"/>
              <a:t>4</a:t>
            </a:fld>
            <a:endParaRPr lang="en-US"/>
          </a:p>
        </p:txBody>
      </p:sp>
    </p:spTree>
    <p:extLst>
      <p:ext uri="{BB962C8B-B14F-4D97-AF65-F5344CB8AC3E}">
        <p14:creationId xmlns:p14="http://schemas.microsoft.com/office/powerpoint/2010/main" val="280138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BB6FF-B87C-4EE0-83AB-936C6341CB4B}" type="slidenum">
              <a:rPr lang="en-US" smtClean="0"/>
              <a:t>5</a:t>
            </a:fld>
            <a:endParaRPr lang="en-US"/>
          </a:p>
        </p:txBody>
      </p:sp>
    </p:spTree>
    <p:extLst>
      <p:ext uri="{BB962C8B-B14F-4D97-AF65-F5344CB8AC3E}">
        <p14:creationId xmlns:p14="http://schemas.microsoft.com/office/powerpoint/2010/main" val="2103002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Amaya to start here</a:t>
            </a:r>
          </a:p>
          <a:p>
            <a:endParaRPr lang="en-US" dirty="0"/>
          </a:p>
        </p:txBody>
      </p:sp>
      <p:sp>
        <p:nvSpPr>
          <p:cNvPr id="4" name="Slide Number Placeholder 3"/>
          <p:cNvSpPr>
            <a:spLocks noGrp="1"/>
          </p:cNvSpPr>
          <p:nvPr>
            <p:ph type="sldNum" sz="quarter" idx="5"/>
          </p:nvPr>
        </p:nvSpPr>
        <p:spPr/>
        <p:txBody>
          <a:bodyPr/>
          <a:lstStyle/>
          <a:p>
            <a:fld id="{69EBB6FF-B87C-4EE0-83AB-936C6341CB4B}" type="slidenum">
              <a:rPr lang="en-US" smtClean="0"/>
              <a:t>12</a:t>
            </a:fld>
            <a:endParaRPr lang="en-US"/>
          </a:p>
        </p:txBody>
      </p:sp>
    </p:spTree>
    <p:extLst>
      <p:ext uri="{BB962C8B-B14F-4D97-AF65-F5344CB8AC3E}">
        <p14:creationId xmlns:p14="http://schemas.microsoft.com/office/powerpoint/2010/main" val="2340317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BB6FF-B87C-4EE0-83AB-936C6341CB4B}" type="slidenum">
              <a:rPr lang="en-US" smtClean="0"/>
              <a:t>13</a:t>
            </a:fld>
            <a:endParaRPr lang="en-US"/>
          </a:p>
        </p:txBody>
      </p:sp>
    </p:spTree>
    <p:extLst>
      <p:ext uri="{BB962C8B-B14F-4D97-AF65-F5344CB8AC3E}">
        <p14:creationId xmlns:p14="http://schemas.microsoft.com/office/powerpoint/2010/main" val="425982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handouts </a:t>
            </a:r>
            <a:r>
              <a:rPr lang="en-US"/>
              <a:t>to email</a:t>
            </a:r>
            <a:endParaRPr lang="en-US" dirty="0"/>
          </a:p>
        </p:txBody>
      </p:sp>
      <p:sp>
        <p:nvSpPr>
          <p:cNvPr id="4" name="Slide Number Placeholder 3"/>
          <p:cNvSpPr>
            <a:spLocks noGrp="1"/>
          </p:cNvSpPr>
          <p:nvPr>
            <p:ph type="sldNum" sz="quarter" idx="5"/>
          </p:nvPr>
        </p:nvSpPr>
        <p:spPr/>
        <p:txBody>
          <a:bodyPr/>
          <a:lstStyle/>
          <a:p>
            <a:fld id="{69EBB6FF-B87C-4EE0-83AB-936C6341CB4B}" type="slidenum">
              <a:rPr lang="en-US" smtClean="0"/>
              <a:t>16</a:t>
            </a:fld>
            <a:endParaRPr lang="en-US"/>
          </a:p>
        </p:txBody>
      </p:sp>
    </p:spTree>
    <p:extLst>
      <p:ext uri="{BB962C8B-B14F-4D97-AF65-F5344CB8AC3E}">
        <p14:creationId xmlns:p14="http://schemas.microsoft.com/office/powerpoint/2010/main" val="2964646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CFFE52-9906-7DF5-B717-ACDB6B3B5E4C}"/>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77120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BD4A-A9EA-6548-9B59-6516BA935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34A531-925B-AB4F-A642-F7DE703AA4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81617-5FE2-034A-B009-E1B3E1F6CABA}"/>
              </a:ext>
            </a:extLst>
          </p:cNvPr>
          <p:cNvSpPr>
            <a:spLocks noGrp="1"/>
          </p:cNvSpPr>
          <p:nvPr>
            <p:ph type="dt" sz="half" idx="10"/>
          </p:nvPr>
        </p:nvSpPr>
        <p:spPr/>
        <p:txBody>
          <a:bodyPr/>
          <a:lstStyle/>
          <a:p>
            <a:fld id="{C42E9816-5679-2B4B-8980-6562FEF6A073}" type="datetimeFigureOut">
              <a:rPr lang="en-US" smtClean="0"/>
              <a:t>1/30/25</a:t>
            </a:fld>
            <a:endParaRPr lang="en-US"/>
          </a:p>
        </p:txBody>
      </p:sp>
      <p:sp>
        <p:nvSpPr>
          <p:cNvPr id="5" name="Footer Placeholder 4">
            <a:extLst>
              <a:ext uri="{FF2B5EF4-FFF2-40B4-BE49-F238E27FC236}">
                <a16:creationId xmlns:a16="http://schemas.microsoft.com/office/drawing/2014/main" id="{960DC04B-0BC4-FF45-AFF8-448A6D411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ABB74-ABB7-FE4D-A3EA-0529ABFCED3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121169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609217-F8F2-AE46-8D6A-6585D15F2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2F6D6C-0AB2-AA40-B000-18F02D7B11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F3D104-33E5-4448-BA0F-047777FAC63C}"/>
              </a:ext>
            </a:extLst>
          </p:cNvPr>
          <p:cNvSpPr>
            <a:spLocks noGrp="1"/>
          </p:cNvSpPr>
          <p:nvPr>
            <p:ph type="dt" sz="half" idx="10"/>
          </p:nvPr>
        </p:nvSpPr>
        <p:spPr/>
        <p:txBody>
          <a:bodyPr/>
          <a:lstStyle/>
          <a:p>
            <a:fld id="{C42E9816-5679-2B4B-8980-6562FEF6A073}" type="datetimeFigureOut">
              <a:rPr lang="en-US" smtClean="0"/>
              <a:t>1/30/25</a:t>
            </a:fld>
            <a:endParaRPr lang="en-US"/>
          </a:p>
        </p:txBody>
      </p:sp>
      <p:sp>
        <p:nvSpPr>
          <p:cNvPr id="5" name="Footer Placeholder 4">
            <a:extLst>
              <a:ext uri="{FF2B5EF4-FFF2-40B4-BE49-F238E27FC236}">
                <a16:creationId xmlns:a16="http://schemas.microsoft.com/office/drawing/2014/main" id="{4863C034-366C-CC4B-84EA-39A8F921A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8C7D9-5DE6-D046-AC7A-BC6B676F9D9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351560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55AE58-C32B-514E-983F-93CE8B348BD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47449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3172D-D7BE-E645-8E1D-8B8EB6002619}"/>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17643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AD5DA-F8FE-93AD-22C3-AFFA1808845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45196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4F5C-3368-7B41-94A3-7B69B61C2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9D012-E979-C248-A39D-9ECF24D4EE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6D3C22-423F-9344-AA54-D27A006BB0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E3E13A-CAF0-6A46-99F3-A9A108D11CB9}"/>
              </a:ext>
            </a:extLst>
          </p:cNvPr>
          <p:cNvSpPr>
            <a:spLocks noGrp="1"/>
          </p:cNvSpPr>
          <p:nvPr>
            <p:ph type="dt" sz="half" idx="10"/>
          </p:nvPr>
        </p:nvSpPr>
        <p:spPr/>
        <p:txBody>
          <a:bodyPr/>
          <a:lstStyle/>
          <a:p>
            <a:fld id="{C42E9816-5679-2B4B-8980-6562FEF6A073}" type="datetimeFigureOut">
              <a:rPr lang="en-US" smtClean="0"/>
              <a:t>1/30/25</a:t>
            </a:fld>
            <a:endParaRPr lang="en-US"/>
          </a:p>
        </p:txBody>
      </p:sp>
      <p:sp>
        <p:nvSpPr>
          <p:cNvPr id="6" name="Footer Placeholder 5">
            <a:extLst>
              <a:ext uri="{FF2B5EF4-FFF2-40B4-BE49-F238E27FC236}">
                <a16:creationId xmlns:a16="http://schemas.microsoft.com/office/drawing/2014/main" id="{D31ED279-5716-A044-8A62-CA58B307B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C957E-3B82-E14A-90C1-4B8E77F8ECFA}"/>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54671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C31D-E608-D64A-BD88-C52B18A773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3EACAC-3E6E-6E4F-8779-2DF2C64CE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4A42AC-EB64-EF48-BAC2-452794B8BB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5F0766-EF70-524D-B3C3-F8F6EA2782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3EC751-E8DF-BB4B-BBB4-834105E6CE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4CA640-1CEA-3A43-B1C3-B0040CED254C}"/>
              </a:ext>
            </a:extLst>
          </p:cNvPr>
          <p:cNvSpPr>
            <a:spLocks noGrp="1"/>
          </p:cNvSpPr>
          <p:nvPr>
            <p:ph type="dt" sz="half" idx="10"/>
          </p:nvPr>
        </p:nvSpPr>
        <p:spPr/>
        <p:txBody>
          <a:bodyPr/>
          <a:lstStyle/>
          <a:p>
            <a:fld id="{C42E9816-5679-2B4B-8980-6562FEF6A073}" type="datetimeFigureOut">
              <a:rPr lang="en-US" smtClean="0"/>
              <a:t>1/30/25</a:t>
            </a:fld>
            <a:endParaRPr lang="en-US"/>
          </a:p>
        </p:txBody>
      </p:sp>
      <p:sp>
        <p:nvSpPr>
          <p:cNvPr id="8" name="Footer Placeholder 7">
            <a:extLst>
              <a:ext uri="{FF2B5EF4-FFF2-40B4-BE49-F238E27FC236}">
                <a16:creationId xmlns:a16="http://schemas.microsoft.com/office/drawing/2014/main" id="{FCCB52B4-5F8C-834F-ADDD-C86E5D0B22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1EAFF7-C3D1-0048-9483-C43DD997AB1C}"/>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206404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C504-A990-DA44-8B11-B2DB21E5F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DA600B-68F9-A248-A2A3-10B3D71FC7DF}"/>
              </a:ext>
            </a:extLst>
          </p:cNvPr>
          <p:cNvSpPr>
            <a:spLocks noGrp="1"/>
          </p:cNvSpPr>
          <p:nvPr>
            <p:ph type="dt" sz="half" idx="10"/>
          </p:nvPr>
        </p:nvSpPr>
        <p:spPr/>
        <p:txBody>
          <a:bodyPr/>
          <a:lstStyle/>
          <a:p>
            <a:fld id="{C42E9816-5679-2B4B-8980-6562FEF6A073}" type="datetimeFigureOut">
              <a:rPr lang="en-US" smtClean="0"/>
              <a:t>1/30/25</a:t>
            </a:fld>
            <a:endParaRPr lang="en-US"/>
          </a:p>
        </p:txBody>
      </p:sp>
      <p:sp>
        <p:nvSpPr>
          <p:cNvPr id="4" name="Footer Placeholder 3">
            <a:extLst>
              <a:ext uri="{FF2B5EF4-FFF2-40B4-BE49-F238E27FC236}">
                <a16:creationId xmlns:a16="http://schemas.microsoft.com/office/drawing/2014/main" id="{39E037EF-B62E-A040-A387-CBB8DF1E7D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290C0A-08F6-FF4F-8C99-52C44F418059}"/>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207011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90D0-6C6E-7F4B-AF91-66D11C685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0A005-AB1F-5D47-BCF0-055B0F25CE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EEEC75-C33C-A64C-A31A-7D445D674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27D3F2-A800-C74F-BB52-F4B32BEE197A}"/>
              </a:ext>
            </a:extLst>
          </p:cNvPr>
          <p:cNvSpPr>
            <a:spLocks noGrp="1"/>
          </p:cNvSpPr>
          <p:nvPr>
            <p:ph type="dt" sz="half" idx="10"/>
          </p:nvPr>
        </p:nvSpPr>
        <p:spPr/>
        <p:txBody>
          <a:bodyPr/>
          <a:lstStyle/>
          <a:p>
            <a:fld id="{C42E9816-5679-2B4B-8980-6562FEF6A073}" type="datetimeFigureOut">
              <a:rPr lang="en-US" smtClean="0"/>
              <a:t>1/30/25</a:t>
            </a:fld>
            <a:endParaRPr lang="en-US"/>
          </a:p>
        </p:txBody>
      </p:sp>
      <p:sp>
        <p:nvSpPr>
          <p:cNvPr id="6" name="Footer Placeholder 5">
            <a:extLst>
              <a:ext uri="{FF2B5EF4-FFF2-40B4-BE49-F238E27FC236}">
                <a16:creationId xmlns:a16="http://schemas.microsoft.com/office/drawing/2014/main" id="{CE3106EB-E6CC-0545-B252-7DAE00628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93EB0-BA37-CF4E-8989-3D473CB7C88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396302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10DF-DD6A-2B4E-A86B-85DF5C2D3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04A8A8-FA8B-B042-A0DE-0F2256D77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A67B0-85CB-4D47-A84D-ADE418807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3487E1-68EF-5E48-A49D-F2AF19CA0467}"/>
              </a:ext>
            </a:extLst>
          </p:cNvPr>
          <p:cNvSpPr>
            <a:spLocks noGrp="1"/>
          </p:cNvSpPr>
          <p:nvPr>
            <p:ph type="dt" sz="half" idx="10"/>
          </p:nvPr>
        </p:nvSpPr>
        <p:spPr/>
        <p:txBody>
          <a:bodyPr/>
          <a:lstStyle/>
          <a:p>
            <a:fld id="{C42E9816-5679-2B4B-8980-6562FEF6A073}" type="datetimeFigureOut">
              <a:rPr lang="en-US" smtClean="0"/>
              <a:t>1/30/25</a:t>
            </a:fld>
            <a:endParaRPr lang="en-US"/>
          </a:p>
        </p:txBody>
      </p:sp>
      <p:sp>
        <p:nvSpPr>
          <p:cNvPr id="6" name="Footer Placeholder 5">
            <a:extLst>
              <a:ext uri="{FF2B5EF4-FFF2-40B4-BE49-F238E27FC236}">
                <a16:creationId xmlns:a16="http://schemas.microsoft.com/office/drawing/2014/main" id="{80E13EEF-941A-7842-BE34-FB4060424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88333-4ED8-2B4D-AC82-CAB80DBC1308}"/>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188428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09EDC2-6606-CF4C-AEA8-356873FCF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DD5660-8EC0-454E-9C54-0B862CF0B8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2A46A-1841-E042-95CD-1B0A21160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E9816-5679-2B4B-8980-6562FEF6A073}" type="datetimeFigureOut">
              <a:rPr lang="en-US" smtClean="0"/>
              <a:t>1/30/25</a:t>
            </a:fld>
            <a:endParaRPr lang="en-US"/>
          </a:p>
        </p:txBody>
      </p:sp>
      <p:sp>
        <p:nvSpPr>
          <p:cNvPr id="5" name="Footer Placeholder 4">
            <a:extLst>
              <a:ext uri="{FF2B5EF4-FFF2-40B4-BE49-F238E27FC236}">
                <a16:creationId xmlns:a16="http://schemas.microsoft.com/office/drawing/2014/main" id="{CBCF0963-DEA1-D94C-8ACD-D8D5D0C390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F2D4EA-FB6B-9340-ABED-2822839F1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5512-6867-D244-8596-4F5D58D0C1A5}" type="slidenum">
              <a:rPr lang="en-US" smtClean="0"/>
              <a:t>‹#›</a:t>
            </a:fld>
            <a:endParaRPr lang="en-US"/>
          </a:p>
        </p:txBody>
      </p:sp>
    </p:spTree>
    <p:extLst>
      <p:ext uri="{BB962C8B-B14F-4D97-AF65-F5344CB8AC3E}">
        <p14:creationId xmlns:p14="http://schemas.microsoft.com/office/powerpoint/2010/main" val="325640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1/relationships/webextension" Target="../webextensions/webextension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1/relationships/webextension" Target="../webextensions/webextension3.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1"/><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rawpixel.com/image/380149/free-photo-image-business-help-achievemen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xhere.com/en/photo/7106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1/relationships/webextension" Target="../webextensions/webextension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takeaway-chinese-fast-food-box-154591/"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societybyte.swiss/en/2024/04/23/fairness-and-bias-in-ai-applications-for-the-labor-market/"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15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D11C9-243C-6205-9AE4-0A0E5705C5A9}"/>
            </a:ext>
          </a:extLst>
        </p:cNvPr>
        <p:cNvGrpSpPr/>
        <p:nvPr/>
      </p:nvGrpSpPr>
      <p:grpSpPr>
        <a:xfrm>
          <a:off x="0" y="0"/>
          <a:ext cx="0" cy="0"/>
          <a:chOff x="0" y="0"/>
          <a:chExt cx="0" cy="0"/>
        </a:xfrm>
      </p:grpSpPr>
      <p:sp>
        <p:nvSpPr>
          <p:cNvPr id="4" name="Title 7">
            <a:extLst>
              <a:ext uri="{FF2B5EF4-FFF2-40B4-BE49-F238E27FC236}">
                <a16:creationId xmlns:a16="http://schemas.microsoft.com/office/drawing/2014/main" id="{A63C1517-56CA-348A-61AD-4C11C45A69C1}"/>
              </a:ext>
            </a:extLst>
          </p:cNvPr>
          <p:cNvSpPr txBox="1">
            <a:spLocks/>
          </p:cNvSpPr>
          <p:nvPr/>
        </p:nvSpPr>
        <p:spPr>
          <a:xfrm>
            <a:off x="1245984" y="1339379"/>
            <a:ext cx="4861134" cy="769441"/>
          </a:xfrm>
          <a:prstGeom prst="rect">
            <a:avLst/>
          </a:prstGeom>
          <a:noFill/>
        </p:spPr>
        <p:txBody>
          <a:bodyPr wrap="square" rtlCol="0">
            <a:spAutoFit/>
          </a:bodyPr>
          <a:lstStyle>
            <a:defPPr>
              <a:defRPr lang="en-US"/>
            </a:defPPr>
            <a:lvl1pPr algn="ctr">
              <a:defRPr sz="4400" b="1">
                <a:solidFill>
                  <a:schemeClr val="bg1"/>
                </a:solidFill>
              </a:defRPr>
            </a:lvl1pPr>
          </a:lstStyle>
          <a:p>
            <a:r>
              <a:rPr lang="en-US" dirty="0"/>
              <a:t>Polling Question #2</a:t>
            </a:r>
          </a:p>
        </p:txBody>
      </p:sp>
      <p:sp>
        <p:nvSpPr>
          <p:cNvPr id="2" name="TextBox 1">
            <a:extLst>
              <a:ext uri="{FF2B5EF4-FFF2-40B4-BE49-F238E27FC236}">
                <a16:creationId xmlns:a16="http://schemas.microsoft.com/office/drawing/2014/main" id="{BDCE70F0-F822-5B97-C876-90A2C38AD4B5}"/>
              </a:ext>
            </a:extLst>
          </p:cNvPr>
          <p:cNvSpPr txBox="1"/>
          <p:nvPr/>
        </p:nvSpPr>
        <p:spPr>
          <a:xfrm>
            <a:off x="731521" y="2432304"/>
            <a:ext cx="11274551" cy="3293209"/>
          </a:xfrm>
          <a:prstGeom prst="rect">
            <a:avLst/>
          </a:prstGeom>
          <a:noFill/>
        </p:spPr>
        <p:txBody>
          <a:bodyPr wrap="square" rtlCol="0">
            <a:spAutoFit/>
          </a:bodyPr>
          <a:lstStyle/>
          <a:p>
            <a:r>
              <a:rPr lang="en-US" sz="2800" b="1" dirty="0">
                <a:solidFill>
                  <a:schemeClr val="bg1"/>
                </a:solidFill>
              </a:rPr>
              <a:t>How confident are you in your ability to identify bias in your own internal audit work?</a:t>
            </a:r>
          </a:p>
          <a:p>
            <a:endParaRPr lang="en-US" sz="2800" b="1" dirty="0">
              <a:solidFill>
                <a:schemeClr val="bg1"/>
              </a:solidFill>
            </a:endParaRPr>
          </a:p>
          <a:p>
            <a:pPr marL="342900" indent="-342900">
              <a:buFont typeface="Wingdings" panose="05000000000000000000" pitchFamily="2" charset="2"/>
              <a:buChar char="q"/>
            </a:pPr>
            <a:r>
              <a:rPr lang="en-US" sz="2400" dirty="0">
                <a:solidFill>
                  <a:schemeClr val="bg1"/>
                </a:solidFill>
              </a:rPr>
              <a:t>Very Confident</a:t>
            </a:r>
          </a:p>
          <a:p>
            <a:pPr marL="342900" indent="-342900">
              <a:buFont typeface="Wingdings" panose="05000000000000000000" pitchFamily="2" charset="2"/>
              <a:buChar char="q"/>
            </a:pPr>
            <a:r>
              <a:rPr lang="en-US" sz="2400" dirty="0">
                <a:solidFill>
                  <a:schemeClr val="bg1"/>
                </a:solidFill>
              </a:rPr>
              <a:t>Somewhat Confident </a:t>
            </a:r>
          </a:p>
          <a:p>
            <a:pPr marL="342900" indent="-342900">
              <a:buFont typeface="Wingdings" panose="05000000000000000000" pitchFamily="2" charset="2"/>
              <a:buChar char="q"/>
            </a:pPr>
            <a:r>
              <a:rPr lang="en-US" sz="2400" dirty="0">
                <a:solidFill>
                  <a:schemeClr val="bg1"/>
                </a:solidFill>
              </a:rPr>
              <a:t>Not Very Confident</a:t>
            </a:r>
          </a:p>
          <a:p>
            <a:pPr marL="342900" indent="-342900">
              <a:buFont typeface="Wingdings" panose="05000000000000000000" pitchFamily="2" charset="2"/>
              <a:buChar char="q"/>
            </a:pPr>
            <a:r>
              <a:rPr lang="en-US" sz="2400" dirty="0">
                <a:solidFill>
                  <a:schemeClr val="bg1"/>
                </a:solidFill>
              </a:rPr>
              <a:t>Not Confident at All</a:t>
            </a:r>
          </a:p>
          <a:p>
            <a:endParaRPr lang="en-US" sz="2800" b="1" dirty="0">
              <a:solidFill>
                <a:schemeClr val="bg1"/>
              </a:solidFill>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a:extLst>
                  <a:ext uri="{FF2B5EF4-FFF2-40B4-BE49-F238E27FC236}">
                    <a16:creationId xmlns:a16="http://schemas.microsoft.com/office/drawing/2014/main" id="{7491CC27-8220-2291-9674-54F71FCAAF2C}"/>
                  </a:ext>
                </a:extLst>
              </p:cNvPr>
              <p:cNvGraphicFramePr>
                <a:graphicFrameLocks noGrp="1"/>
              </p:cNvGraphicFramePr>
              <p:nvPr>
                <p:extLst>
                  <p:ext uri="{D42A27DB-BD31-4B8C-83A1-F6EECF244321}">
                    <p14:modId xmlns:p14="http://schemas.microsoft.com/office/powerpoint/2010/main" val="2250083598"/>
                  </p:ext>
                </p:extLst>
              </p:nvPr>
            </p:nvGraphicFramePr>
            <p:xfrm>
              <a:off x="322118" y="1339379"/>
              <a:ext cx="11488882" cy="530272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3" name="Add-in 2">
                <a:extLst>
                  <a:ext uri="{FF2B5EF4-FFF2-40B4-BE49-F238E27FC236}">
                    <a16:creationId xmlns:a16="http://schemas.microsoft.com/office/drawing/2014/main" id="{7491CC27-8220-2291-9674-54F71FCAAF2C}"/>
                  </a:ext>
                </a:extLst>
              </p:cNvPr>
              <p:cNvPicPr>
                <a:picLocks noGrp="1" noRot="1" noChangeAspect="1" noMove="1" noResize="1" noEditPoints="1" noAdjustHandles="1" noChangeArrowheads="1" noChangeShapeType="1"/>
              </p:cNvPicPr>
              <p:nvPr/>
            </p:nvPicPr>
            <p:blipFill>
              <a:blip r:embed="rId3"/>
              <a:stretch>
                <a:fillRect/>
              </a:stretch>
            </p:blipFill>
            <p:spPr>
              <a:xfrm>
                <a:off x="322118" y="1339379"/>
                <a:ext cx="11488882" cy="5302720"/>
              </a:xfrm>
              <a:prstGeom prst="rect">
                <a:avLst/>
              </a:prstGeom>
            </p:spPr>
          </p:pic>
        </mc:Fallback>
      </mc:AlternateContent>
    </p:spTree>
    <p:extLst>
      <p:ext uri="{BB962C8B-B14F-4D97-AF65-F5344CB8AC3E}">
        <p14:creationId xmlns:p14="http://schemas.microsoft.com/office/powerpoint/2010/main" val="240255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9548D-796F-B3A6-A5A1-E8EEE53E92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120531-D969-6A86-F170-8945A5ECC803}"/>
              </a:ext>
            </a:extLst>
          </p:cNvPr>
          <p:cNvSpPr txBox="1">
            <a:spLocks/>
          </p:cNvSpPr>
          <p:nvPr/>
        </p:nvSpPr>
        <p:spPr>
          <a:xfrm>
            <a:off x="838200" y="1316420"/>
            <a:ext cx="10515600" cy="769441"/>
          </a:xfrm>
          <a:prstGeom prst="rect">
            <a:avLst/>
          </a:prstGeom>
          <a:noFill/>
        </p:spPr>
        <p:txBody>
          <a:bodyPr wrap="square" rtlCol="0">
            <a:spAutoFit/>
          </a:bodyPr>
          <a:lstStyle>
            <a:defPPr>
              <a:defRPr lang="en-US"/>
            </a:defPPr>
            <a:lvl1pPr algn="ctr">
              <a:defRPr sz="4400" b="1"/>
            </a:lvl1pPr>
          </a:lstStyle>
          <a:p>
            <a:pPr algn="l"/>
            <a:r>
              <a:rPr lang="en-US" dirty="0"/>
              <a:t>Debrief….</a:t>
            </a:r>
          </a:p>
        </p:txBody>
      </p:sp>
      <p:pic>
        <p:nvPicPr>
          <p:cNvPr id="4" name="Picture 3">
            <a:extLst>
              <a:ext uri="{FF2B5EF4-FFF2-40B4-BE49-F238E27FC236}">
                <a16:creationId xmlns:a16="http://schemas.microsoft.com/office/drawing/2014/main" id="{CAB4ED8F-A461-FEAA-AC69-9FCE5637A867}"/>
              </a:ext>
            </a:extLst>
          </p:cNvPr>
          <p:cNvPicPr>
            <a:picLocks noChangeAspect="1"/>
          </p:cNvPicPr>
          <p:nvPr/>
        </p:nvPicPr>
        <p:blipFill>
          <a:blip r:embed="rId2"/>
          <a:stretch>
            <a:fillRect/>
          </a:stretch>
        </p:blipFill>
        <p:spPr>
          <a:xfrm>
            <a:off x="7571062" y="2806262"/>
            <a:ext cx="3162300" cy="2120296"/>
          </a:xfrm>
          <a:prstGeom prst="rect">
            <a:avLst/>
          </a:prstGeom>
        </p:spPr>
      </p:pic>
      <p:sp>
        <p:nvSpPr>
          <p:cNvPr id="5" name="Content Placeholder 3">
            <a:extLst>
              <a:ext uri="{FF2B5EF4-FFF2-40B4-BE49-F238E27FC236}">
                <a16:creationId xmlns:a16="http://schemas.microsoft.com/office/drawing/2014/main" id="{92048961-E6BE-5E3E-D85F-43835FD0291C}"/>
              </a:ext>
            </a:extLst>
          </p:cNvPr>
          <p:cNvSpPr txBox="1">
            <a:spLocks/>
          </p:cNvSpPr>
          <p:nvPr/>
        </p:nvSpPr>
        <p:spPr>
          <a:xfrm>
            <a:off x="838200" y="2148756"/>
            <a:ext cx="10188437" cy="5262979"/>
          </a:xfrm>
          <a:prstGeom prst="rect">
            <a:avLst/>
          </a:prstGeom>
          <a:noFill/>
        </p:spPr>
        <p:txBody>
          <a:bodyPr wrap="square" rtlCol="0">
            <a:spAutoFit/>
          </a:bodyPr>
          <a:lstStyle>
            <a:defPPr>
              <a:defRPr lang="en-US"/>
            </a:defPPr>
            <a:lvl1pPr>
              <a:defRPr sz="4400" b="1"/>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t>Each group presents its findings from the perspective of their assigned Thinking Hat.</a:t>
            </a:r>
          </a:p>
          <a:p>
            <a:endParaRPr lang="en-US" sz="2400" b="0" dirty="0"/>
          </a:p>
          <a:p>
            <a:r>
              <a:rPr lang="en-US" sz="2400" b="0" dirty="0"/>
              <a:t>Keep in mind…………………………………………………………</a:t>
            </a:r>
          </a:p>
          <a:p>
            <a:endParaRPr lang="en-US" sz="2400" b="0" i="1" dirty="0"/>
          </a:p>
          <a:p>
            <a:r>
              <a:rPr lang="en-US" sz="2400" b="0" i="1" dirty="0"/>
              <a:t>What should be prioritized in the audit? </a:t>
            </a:r>
          </a:p>
          <a:p>
            <a:endParaRPr lang="en-US" sz="2400" b="0" i="1" dirty="0"/>
          </a:p>
          <a:p>
            <a:r>
              <a:rPr lang="en-US" sz="2400" b="0" i="1" dirty="0"/>
              <a:t>How can biases be managed? </a:t>
            </a:r>
          </a:p>
          <a:p>
            <a:endParaRPr lang="en-US" sz="2400" b="0" i="1" dirty="0"/>
          </a:p>
          <a:p>
            <a:r>
              <a:rPr lang="en-US" sz="2400" b="0" i="1" dirty="0"/>
              <a:t>What steps should be taken to ensure fair financial practices that align with the institution’s core values?</a:t>
            </a:r>
          </a:p>
          <a:p>
            <a:endParaRPr lang="en-US" sz="2400" b="0" dirty="0"/>
          </a:p>
          <a:p>
            <a:endParaRPr lang="en-US" sz="2400" b="0" dirty="0"/>
          </a:p>
          <a:p>
            <a:endParaRPr lang="en-US" sz="2400" b="0" dirty="0"/>
          </a:p>
        </p:txBody>
      </p:sp>
    </p:spTree>
    <p:extLst>
      <p:ext uri="{BB962C8B-B14F-4D97-AF65-F5344CB8AC3E}">
        <p14:creationId xmlns:p14="http://schemas.microsoft.com/office/powerpoint/2010/main" val="357594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79728-778D-BC03-11A8-A1B66CF1917B}"/>
            </a:ext>
          </a:extLst>
        </p:cNvPr>
        <p:cNvGrpSpPr/>
        <p:nvPr/>
      </p:nvGrpSpPr>
      <p:grpSpPr>
        <a:xfrm>
          <a:off x="0" y="0"/>
          <a:ext cx="0" cy="0"/>
          <a:chOff x="0" y="0"/>
          <a:chExt cx="0" cy="0"/>
        </a:xfrm>
      </p:grpSpPr>
      <p:sp>
        <p:nvSpPr>
          <p:cNvPr id="4" name="Title 7">
            <a:extLst>
              <a:ext uri="{FF2B5EF4-FFF2-40B4-BE49-F238E27FC236}">
                <a16:creationId xmlns:a16="http://schemas.microsoft.com/office/drawing/2014/main" id="{BD16D8DA-FC9C-E497-2701-F4C5DF2AAF59}"/>
              </a:ext>
            </a:extLst>
          </p:cNvPr>
          <p:cNvSpPr txBox="1">
            <a:spLocks/>
          </p:cNvSpPr>
          <p:nvPr/>
        </p:nvSpPr>
        <p:spPr>
          <a:xfrm>
            <a:off x="1245984" y="1339379"/>
            <a:ext cx="4861134" cy="769441"/>
          </a:xfrm>
          <a:prstGeom prst="rect">
            <a:avLst/>
          </a:prstGeom>
          <a:noFill/>
        </p:spPr>
        <p:txBody>
          <a:bodyPr wrap="square" rtlCol="0">
            <a:spAutoFit/>
          </a:bodyPr>
          <a:lstStyle>
            <a:defPPr>
              <a:defRPr lang="en-US"/>
            </a:defPPr>
            <a:lvl1pPr algn="ctr">
              <a:defRPr sz="4400" b="1">
                <a:solidFill>
                  <a:schemeClr val="bg1"/>
                </a:solidFill>
              </a:defRPr>
            </a:lvl1pPr>
          </a:lstStyle>
          <a:p>
            <a:r>
              <a:rPr lang="en-US" dirty="0"/>
              <a:t>Polling Question #3 </a:t>
            </a:r>
          </a:p>
        </p:txBody>
      </p:sp>
      <p:sp>
        <p:nvSpPr>
          <p:cNvPr id="2" name="TextBox 1">
            <a:extLst>
              <a:ext uri="{FF2B5EF4-FFF2-40B4-BE49-F238E27FC236}">
                <a16:creationId xmlns:a16="http://schemas.microsoft.com/office/drawing/2014/main" id="{4E05C565-8E48-4F74-8B2F-BD55E5B4E911}"/>
              </a:ext>
            </a:extLst>
          </p:cNvPr>
          <p:cNvSpPr txBox="1"/>
          <p:nvPr/>
        </p:nvSpPr>
        <p:spPr>
          <a:xfrm>
            <a:off x="731521" y="2432304"/>
            <a:ext cx="11274551" cy="3293209"/>
          </a:xfrm>
          <a:prstGeom prst="rect">
            <a:avLst/>
          </a:prstGeom>
          <a:noFill/>
        </p:spPr>
        <p:txBody>
          <a:bodyPr wrap="square" rtlCol="0">
            <a:spAutoFit/>
          </a:bodyPr>
          <a:lstStyle/>
          <a:p>
            <a:r>
              <a:rPr lang="en-US" sz="2800" b="1" dirty="0">
                <a:solidFill>
                  <a:schemeClr val="bg1"/>
                </a:solidFill>
              </a:rPr>
              <a:t>Do you feel that your audit team actively discusses and addresses potential biases during audits?</a:t>
            </a:r>
          </a:p>
          <a:p>
            <a:endParaRPr lang="en-US" sz="2800" b="1" dirty="0">
              <a:solidFill>
                <a:schemeClr val="bg1"/>
              </a:solidFill>
            </a:endParaRPr>
          </a:p>
          <a:p>
            <a:pPr marL="342900" indent="-342900">
              <a:buFont typeface="Wingdings" panose="05000000000000000000" pitchFamily="2" charset="2"/>
              <a:buChar char="q"/>
            </a:pPr>
            <a:r>
              <a:rPr lang="en-US" sz="2400" dirty="0">
                <a:solidFill>
                  <a:schemeClr val="bg1"/>
                </a:solidFill>
              </a:rPr>
              <a:t>Yes, regularly</a:t>
            </a:r>
          </a:p>
          <a:p>
            <a:pPr marL="342900" indent="-342900">
              <a:buFont typeface="Wingdings" panose="05000000000000000000" pitchFamily="2" charset="2"/>
              <a:buChar char="q"/>
            </a:pPr>
            <a:r>
              <a:rPr lang="en-US" sz="2400" dirty="0">
                <a:solidFill>
                  <a:schemeClr val="bg1"/>
                </a:solidFill>
              </a:rPr>
              <a:t>Sometimes, when noticed</a:t>
            </a:r>
          </a:p>
          <a:p>
            <a:pPr marL="342900" indent="-342900">
              <a:buFont typeface="Wingdings" panose="05000000000000000000" pitchFamily="2" charset="2"/>
              <a:buChar char="q"/>
            </a:pPr>
            <a:r>
              <a:rPr lang="en-US" sz="2400" dirty="0">
                <a:solidFill>
                  <a:schemeClr val="bg1"/>
                </a:solidFill>
              </a:rPr>
              <a:t>Rarely, if ever</a:t>
            </a:r>
          </a:p>
          <a:p>
            <a:pPr marL="342900" indent="-342900">
              <a:buFont typeface="Wingdings" panose="05000000000000000000" pitchFamily="2" charset="2"/>
              <a:buChar char="q"/>
            </a:pPr>
            <a:r>
              <a:rPr lang="en-US" sz="2400" dirty="0">
                <a:solidFill>
                  <a:schemeClr val="bg1"/>
                </a:solidFill>
              </a:rPr>
              <a:t>No, never</a:t>
            </a:r>
          </a:p>
          <a:p>
            <a:endParaRPr lang="en-US" sz="2800" b="1" dirty="0">
              <a:solidFill>
                <a:schemeClr val="bg1"/>
              </a:solidFill>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a:extLst>
                  <a:ext uri="{FF2B5EF4-FFF2-40B4-BE49-F238E27FC236}">
                    <a16:creationId xmlns:a16="http://schemas.microsoft.com/office/drawing/2014/main" id="{53567118-3CCE-1EA8-7565-E9AEFAE7E147}"/>
                  </a:ext>
                </a:extLst>
              </p:cNvPr>
              <p:cNvGraphicFramePr>
                <a:graphicFrameLocks noGrp="1"/>
              </p:cNvGraphicFramePr>
              <p:nvPr>
                <p:extLst>
                  <p:ext uri="{D42A27DB-BD31-4B8C-83A1-F6EECF244321}">
                    <p14:modId xmlns:p14="http://schemas.microsoft.com/office/powerpoint/2010/main" val="3275475372"/>
                  </p:ext>
                </p:extLst>
              </p:nvPr>
            </p:nvGraphicFramePr>
            <p:xfrm>
              <a:off x="381000" y="1339379"/>
              <a:ext cx="11430000" cy="530272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3" name="Add-in 2">
                <a:extLst>
                  <a:ext uri="{FF2B5EF4-FFF2-40B4-BE49-F238E27FC236}">
                    <a16:creationId xmlns:a16="http://schemas.microsoft.com/office/drawing/2014/main" id="{53567118-3CCE-1EA8-7565-E9AEFAE7E147}"/>
                  </a:ext>
                </a:extLst>
              </p:cNvPr>
              <p:cNvPicPr>
                <a:picLocks noGrp="1" noRot="1" noChangeAspect="1" noMove="1" noResize="1" noEditPoints="1" noAdjustHandles="1" noChangeArrowheads="1" noChangeShapeType="1"/>
              </p:cNvPicPr>
              <p:nvPr/>
            </p:nvPicPr>
            <p:blipFill>
              <a:blip r:embed="rId4"/>
              <a:stretch>
                <a:fillRect/>
              </a:stretch>
            </p:blipFill>
            <p:spPr>
              <a:xfrm>
                <a:off x="381000" y="1339379"/>
                <a:ext cx="11430000" cy="5302720"/>
              </a:xfrm>
              <a:prstGeom prst="rect">
                <a:avLst/>
              </a:prstGeom>
            </p:spPr>
          </p:pic>
        </mc:Fallback>
      </mc:AlternateContent>
    </p:spTree>
    <p:extLst>
      <p:ext uri="{BB962C8B-B14F-4D97-AF65-F5344CB8AC3E}">
        <p14:creationId xmlns:p14="http://schemas.microsoft.com/office/powerpoint/2010/main" val="3300032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E9DA9-BB5A-DD1E-3811-0D41338DB9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D2EF88-2D12-6AAF-A125-582D4C72D645}"/>
              </a:ext>
            </a:extLst>
          </p:cNvPr>
          <p:cNvSpPr txBox="1">
            <a:spLocks/>
          </p:cNvSpPr>
          <p:nvPr/>
        </p:nvSpPr>
        <p:spPr>
          <a:xfrm>
            <a:off x="538385" y="1042571"/>
            <a:ext cx="10515600" cy="769441"/>
          </a:xfrm>
          <a:prstGeom prst="rect">
            <a:avLst/>
          </a:prstGeom>
          <a:noFill/>
        </p:spPr>
        <p:txBody>
          <a:bodyPr wrap="square" rtlCol="0">
            <a:spAutoFit/>
          </a:bodyPr>
          <a:lstStyle>
            <a:defPPr>
              <a:defRPr lang="en-US"/>
            </a:defPPr>
            <a:lvl1pPr algn="ctr">
              <a:defRPr sz="4400" b="1">
                <a:solidFill>
                  <a:schemeClr val="bg1"/>
                </a:solidFill>
              </a:defRPr>
            </a:lvl1pPr>
          </a:lstStyle>
          <a:p>
            <a:pPr algn="l"/>
            <a:r>
              <a:rPr lang="en-US" dirty="0"/>
              <a:t>Scenario 2</a:t>
            </a:r>
          </a:p>
        </p:txBody>
      </p:sp>
      <p:sp>
        <p:nvSpPr>
          <p:cNvPr id="5" name="TextBox 4">
            <a:extLst>
              <a:ext uri="{FF2B5EF4-FFF2-40B4-BE49-F238E27FC236}">
                <a16:creationId xmlns:a16="http://schemas.microsoft.com/office/drawing/2014/main" id="{D666789E-9A90-354A-A080-4D75EA086AA7}"/>
              </a:ext>
            </a:extLst>
          </p:cNvPr>
          <p:cNvSpPr txBox="1"/>
          <p:nvPr/>
        </p:nvSpPr>
        <p:spPr>
          <a:xfrm>
            <a:off x="538385" y="1812012"/>
            <a:ext cx="10815416" cy="3544368"/>
          </a:xfrm>
          <a:prstGeom prst="rect">
            <a:avLst/>
          </a:prstGeom>
          <a:noFill/>
        </p:spPr>
        <p:txBody>
          <a:bodyPr wrap="square" rtlCol="0">
            <a:spAutoFit/>
          </a:bodyPr>
          <a:lstStyle>
            <a:defPPr>
              <a:defRPr lang="en-US"/>
            </a:defPPr>
            <a:lvl1pPr algn="ctr">
              <a:defRPr sz="4400" b="1">
                <a:solidFill>
                  <a:schemeClr val="bg1"/>
                </a:solidFill>
              </a:defRPr>
            </a:lvl1pPr>
          </a:lstStyle>
          <a:p>
            <a:pPr marL="0" marR="0" indent="0" algn="l">
              <a:lnSpc>
                <a:spcPct val="107000"/>
              </a:lnSpc>
              <a:spcAft>
                <a:spcPts val="800"/>
              </a:spcAft>
              <a:buNone/>
            </a:pPr>
            <a:r>
              <a:rPr lang="en-US" sz="1800" b="0" kern="100" dirty="0">
                <a:effectLst/>
                <a:ea typeface="Aptos" panose="020B0004020202020204" pitchFamily="34" charset="0"/>
                <a:cs typeface="Times New Roman" panose="02020603050405020304" pitchFamily="18" charset="0"/>
              </a:rPr>
              <a:t>The university has implemented new hiring policies across departments to create a more representative workforce, with a focus on veterans and individuals with disabilities. These policies include mandatory implicit bias training for hiring committees, guidelines for fair candidate evaluations, and requirements to advertise positions broadly to attract applicants from these groups. The audit team is tasked with reviewing several departments to ensure compliance with these practices and to assess their effectiveness.</a:t>
            </a:r>
          </a:p>
          <a:p>
            <a:pPr marL="0" marR="0" indent="0" algn="l">
              <a:lnSpc>
                <a:spcPct val="107000"/>
              </a:lnSpc>
              <a:spcAft>
                <a:spcPts val="800"/>
              </a:spcAft>
              <a:buNone/>
            </a:pPr>
            <a:endParaRPr lang="en-US" sz="1800" b="0" kern="100" dirty="0">
              <a:ea typeface="Aptos" panose="020B0004020202020204" pitchFamily="34" charset="0"/>
              <a:cs typeface="Times New Roman" panose="02020603050405020304" pitchFamily="18" charset="0"/>
            </a:endParaRPr>
          </a:p>
          <a:p>
            <a:pPr marL="0" marR="0" indent="0" algn="l">
              <a:lnSpc>
                <a:spcPct val="107000"/>
              </a:lnSpc>
              <a:spcAft>
                <a:spcPts val="800"/>
              </a:spcAft>
              <a:buNone/>
            </a:pPr>
            <a:r>
              <a:rPr lang="en-US" sz="1800" b="0" kern="100" dirty="0">
                <a:effectLst/>
                <a:ea typeface="Aptos" panose="020B0004020202020204" pitchFamily="34" charset="0"/>
                <a:cs typeface="Times New Roman" panose="02020603050405020304" pitchFamily="18" charset="0"/>
              </a:rPr>
              <a:t>The audit team quickly discovers that departments vary widely in their adherence to the policies. Some have fully embraced the practices, while others are minimally compliant. Additionally, there is internal disagreement among the auditors: one team member believes strict adherence is necessary to meet the goals of supporting veterans and people with disabilities, while another feels that overly strict audits could discourage departments from genuinely engaging with these initiatives.</a:t>
            </a:r>
          </a:p>
        </p:txBody>
      </p:sp>
      <p:pic>
        <p:nvPicPr>
          <p:cNvPr id="2" name="Picture 1">
            <a:extLst>
              <a:ext uri="{FF2B5EF4-FFF2-40B4-BE49-F238E27FC236}">
                <a16:creationId xmlns:a16="http://schemas.microsoft.com/office/drawing/2014/main" id="{600B804E-388F-F043-D28B-4713DBDCAA7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63035" y="5186855"/>
            <a:ext cx="2008710" cy="1432210"/>
          </a:xfrm>
          <a:prstGeom prst="rect">
            <a:avLst/>
          </a:prstGeom>
        </p:spPr>
      </p:pic>
    </p:spTree>
    <p:extLst>
      <p:ext uri="{BB962C8B-B14F-4D97-AF65-F5344CB8AC3E}">
        <p14:creationId xmlns:p14="http://schemas.microsoft.com/office/powerpoint/2010/main" val="2194785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EF29D-8C40-4C4F-AF32-1EDC607744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BB368CE-9C00-9E64-744C-DD046FCC5D79}"/>
              </a:ext>
            </a:extLst>
          </p:cNvPr>
          <p:cNvSpPr txBox="1"/>
          <p:nvPr/>
        </p:nvSpPr>
        <p:spPr>
          <a:xfrm>
            <a:off x="359322" y="1479171"/>
            <a:ext cx="7015654" cy="769441"/>
          </a:xfrm>
          <a:prstGeom prst="rect">
            <a:avLst/>
          </a:prstGeom>
          <a:noFill/>
        </p:spPr>
        <p:txBody>
          <a:bodyPr wrap="square" rtlCol="0">
            <a:spAutoFit/>
          </a:bodyPr>
          <a:lstStyle>
            <a:defPPr>
              <a:defRPr lang="en-US"/>
            </a:defPPr>
            <a:lvl1pPr algn="ctr">
              <a:defRPr sz="4400" b="1"/>
            </a:lvl1pPr>
          </a:lstStyle>
          <a:p>
            <a:r>
              <a:rPr lang="en-US" dirty="0"/>
              <a:t>Put on your thinking hats…….</a:t>
            </a:r>
          </a:p>
        </p:txBody>
      </p:sp>
      <p:pic>
        <p:nvPicPr>
          <p:cNvPr id="4" name="Picture 3">
            <a:extLst>
              <a:ext uri="{FF2B5EF4-FFF2-40B4-BE49-F238E27FC236}">
                <a16:creationId xmlns:a16="http://schemas.microsoft.com/office/drawing/2014/main" id="{CDC25DA5-83A3-18DA-6611-0BB52FC41F60}"/>
              </a:ext>
            </a:extLst>
          </p:cNvPr>
          <p:cNvPicPr>
            <a:picLocks noChangeAspect="1"/>
          </p:cNvPicPr>
          <p:nvPr/>
        </p:nvPicPr>
        <p:blipFill>
          <a:blip r:embed="rId2"/>
          <a:stretch>
            <a:fillRect/>
          </a:stretch>
        </p:blipFill>
        <p:spPr>
          <a:xfrm>
            <a:off x="8842123" y="994242"/>
            <a:ext cx="2302059" cy="1558317"/>
          </a:xfrm>
          <a:prstGeom prst="rect">
            <a:avLst/>
          </a:prstGeom>
        </p:spPr>
      </p:pic>
      <p:sp>
        <p:nvSpPr>
          <p:cNvPr id="6" name="TextBox 5">
            <a:extLst>
              <a:ext uri="{FF2B5EF4-FFF2-40B4-BE49-F238E27FC236}">
                <a16:creationId xmlns:a16="http://schemas.microsoft.com/office/drawing/2014/main" id="{962580F5-A0EE-5847-5F79-5540734AA537}"/>
              </a:ext>
            </a:extLst>
          </p:cNvPr>
          <p:cNvSpPr txBox="1"/>
          <p:nvPr/>
        </p:nvSpPr>
        <p:spPr>
          <a:xfrm>
            <a:off x="359322" y="2552559"/>
            <a:ext cx="11473355" cy="3361241"/>
          </a:xfrm>
          <a:prstGeom prst="rect">
            <a:avLst/>
          </a:prstGeom>
          <a:noFill/>
        </p:spPr>
        <p:txBody>
          <a:bodyPr wrap="square">
            <a:spAutoFit/>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1400" b="1" kern="100" dirty="0">
                <a:effectLst/>
                <a:ea typeface="Aptos" panose="020B0004020202020204" pitchFamily="34" charset="0"/>
                <a:cs typeface="Times New Roman" panose="02020603050405020304" pitchFamily="18" charset="0"/>
              </a:rPr>
              <a:t>White Hat</a:t>
            </a:r>
            <a:r>
              <a:rPr lang="en-US" sz="1400" kern="100" dirty="0">
                <a:effectLst/>
                <a:ea typeface="Aptos" panose="020B0004020202020204" pitchFamily="34" charset="0"/>
                <a:cs typeface="Times New Roman" panose="02020603050405020304" pitchFamily="18" charset="0"/>
              </a:rPr>
              <a:t>: </a:t>
            </a:r>
            <a:r>
              <a:rPr lang="en-US" sz="1400" dirty="0">
                <a:effectLst/>
                <a:ea typeface="Aptos" panose="020B0004020202020204" pitchFamily="34" charset="0"/>
                <a:cs typeface="Times New Roman" panose="02020603050405020304" pitchFamily="18" charset="0"/>
              </a:rPr>
              <a:t>What data is available to assess compliance with the inclusive hiring policies? How can the audit team measure the effectiveness of implicit bias training and equitable candidate evaluations?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400" b="1" kern="100" dirty="0">
                <a:effectLst/>
                <a:ea typeface="Aptos" panose="020B0004020202020204" pitchFamily="34" charset="0"/>
                <a:cs typeface="Times New Roman" panose="02020603050405020304" pitchFamily="18" charset="0"/>
              </a:rPr>
              <a:t>Red Hat</a:t>
            </a:r>
            <a:r>
              <a:rPr lang="en-US" sz="1400" kern="100" dirty="0">
                <a:effectLst/>
                <a:ea typeface="Aptos" panose="020B0004020202020204" pitchFamily="34" charset="0"/>
                <a:cs typeface="Times New Roman" panose="02020603050405020304" pitchFamily="18" charset="0"/>
              </a:rPr>
              <a:t>: </a:t>
            </a:r>
            <a:r>
              <a:rPr lang="en-US" sz="1400" dirty="0">
                <a:effectLst/>
                <a:ea typeface="Aptos" panose="020B0004020202020204" pitchFamily="34" charset="0"/>
                <a:cs typeface="Times New Roman" panose="02020603050405020304" pitchFamily="18" charset="0"/>
              </a:rPr>
              <a:t>What are the emotional responses from the audit team members regarding the flexibility of the audit process? How might department heads feel about being scrutinized for compliance?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400" b="1" kern="100" dirty="0">
                <a:effectLst/>
                <a:ea typeface="Aptos" panose="020B0004020202020204" pitchFamily="34" charset="0"/>
                <a:cs typeface="Times New Roman" panose="02020603050405020304" pitchFamily="18" charset="0"/>
              </a:rPr>
              <a:t>Black Hat</a:t>
            </a:r>
            <a:r>
              <a:rPr lang="en-US" sz="1400" kern="100" dirty="0">
                <a:effectLst/>
                <a:ea typeface="Aptos" panose="020B0004020202020204" pitchFamily="34" charset="0"/>
                <a:cs typeface="Times New Roman" panose="02020603050405020304" pitchFamily="18" charset="0"/>
              </a:rPr>
              <a:t>: </a:t>
            </a:r>
            <a:r>
              <a:rPr lang="en-US" sz="1400" dirty="0">
                <a:effectLst/>
                <a:ea typeface="Aptos" panose="020B0004020202020204" pitchFamily="34" charset="0"/>
                <a:cs typeface="Times New Roman" panose="02020603050405020304" pitchFamily="18" charset="0"/>
              </a:rPr>
              <a:t>What potential risks exist in being too strict in the audit? Could overly strict audits alienate departments </a:t>
            </a:r>
            <a:r>
              <a:rPr lang="en-US" sz="1400" dirty="0">
                <a:ea typeface="Aptos" panose="020B0004020202020204" pitchFamily="34" charset="0"/>
                <a:cs typeface="Times New Roman" panose="02020603050405020304" pitchFamily="18" charset="0"/>
              </a:rPr>
              <a:t>this</a:t>
            </a:r>
            <a:r>
              <a:rPr lang="en-US" sz="1400" dirty="0">
                <a:effectLst/>
                <a:ea typeface="Aptos" panose="020B0004020202020204" pitchFamily="34" charset="0"/>
                <a:cs typeface="Times New Roman" panose="02020603050405020304" pitchFamily="18" charset="0"/>
              </a:rPr>
              <a:t> initiative? What are the risks of being too lenient in the audit process?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400" b="1" kern="100" dirty="0">
                <a:effectLst/>
                <a:ea typeface="Aptos" panose="020B0004020202020204" pitchFamily="34" charset="0"/>
                <a:cs typeface="Times New Roman" panose="02020603050405020304" pitchFamily="18" charset="0"/>
              </a:rPr>
              <a:t>Yellow Hat</a:t>
            </a:r>
            <a:r>
              <a:rPr lang="en-US" sz="1400" kern="100" dirty="0">
                <a:effectLst/>
                <a:ea typeface="Aptos" panose="020B0004020202020204" pitchFamily="34" charset="0"/>
                <a:cs typeface="Times New Roman" panose="02020603050405020304" pitchFamily="18" charset="0"/>
              </a:rPr>
              <a:t>: </a:t>
            </a:r>
            <a:r>
              <a:rPr lang="en-US" sz="1400" dirty="0">
                <a:effectLst/>
                <a:ea typeface="Aptos" panose="020B0004020202020204" pitchFamily="34" charset="0"/>
                <a:cs typeface="Times New Roman" panose="02020603050405020304" pitchFamily="18" charset="0"/>
              </a:rPr>
              <a:t>How might the hiring policies be improved to be more inclusive and engaging? What potential benefits could come from a more comprehensive implementation across departments?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400" b="1" kern="100" dirty="0">
                <a:effectLst/>
                <a:ea typeface="Aptos" panose="020B0004020202020204" pitchFamily="34" charset="0"/>
                <a:cs typeface="Times New Roman" panose="02020603050405020304" pitchFamily="18" charset="0"/>
              </a:rPr>
              <a:t>Green Hat</a:t>
            </a:r>
            <a:r>
              <a:rPr lang="en-US" sz="1400" kern="100" dirty="0">
                <a:effectLst/>
                <a:ea typeface="Aptos" panose="020B0004020202020204" pitchFamily="34" charset="0"/>
                <a:cs typeface="Times New Roman" panose="02020603050405020304" pitchFamily="18" charset="0"/>
              </a:rPr>
              <a:t>: </a:t>
            </a:r>
            <a:r>
              <a:rPr lang="en-US" sz="1400" dirty="0">
                <a:effectLst/>
                <a:ea typeface="Aptos" panose="020B0004020202020204" pitchFamily="34" charset="0"/>
                <a:cs typeface="Times New Roman" panose="02020603050405020304" pitchFamily="18" charset="0"/>
              </a:rPr>
              <a:t>What creative audit approaches could balance strictness with encouraging genuine engagement in </a:t>
            </a:r>
            <a:r>
              <a:rPr lang="en-US" sz="1400" dirty="0">
                <a:ea typeface="Aptos" panose="020B0004020202020204" pitchFamily="34" charset="0"/>
                <a:cs typeface="Times New Roman" panose="02020603050405020304" pitchFamily="18" charset="0"/>
              </a:rPr>
              <a:t>inclusive hiring</a:t>
            </a:r>
            <a:r>
              <a:rPr lang="en-US" sz="1400" dirty="0">
                <a:effectLst/>
                <a:ea typeface="Aptos" panose="020B0004020202020204" pitchFamily="34" charset="0"/>
                <a:cs typeface="Times New Roman" panose="02020603050405020304" pitchFamily="18" charset="0"/>
              </a:rPr>
              <a:t> practices? How can departments be motivated to embrace inclusivity rather than merely comply?</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400" b="1" kern="100" dirty="0">
                <a:effectLst/>
                <a:ea typeface="Aptos" panose="020B0004020202020204" pitchFamily="34" charset="0"/>
                <a:cs typeface="Times New Roman" panose="02020603050405020304" pitchFamily="18" charset="0"/>
              </a:rPr>
              <a:t>Blue Hat</a:t>
            </a:r>
            <a:r>
              <a:rPr lang="en-US" sz="1400" kern="100" dirty="0">
                <a:effectLst/>
                <a:ea typeface="Aptos" panose="020B0004020202020204" pitchFamily="34" charset="0"/>
                <a:cs typeface="Times New Roman" panose="02020603050405020304" pitchFamily="18" charset="0"/>
              </a:rPr>
              <a:t>: </a:t>
            </a:r>
            <a:r>
              <a:rPr lang="en-US" sz="1400" dirty="0">
                <a:effectLst/>
                <a:ea typeface="Aptos" panose="020B0004020202020204" pitchFamily="34" charset="0"/>
                <a:cs typeface="Times New Roman" panose="02020603050405020304" pitchFamily="18" charset="0"/>
              </a:rPr>
              <a:t>What audit methodology should the team adopt to ensure that they remain impartial and objective, despite internal disagreements about the degree of compliance needed? How can they foster collaboration within the audit team?</a:t>
            </a:r>
            <a:endParaRPr lang="en-US" sz="14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01262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A0B0B-E249-BC55-6F8B-39EAB0E52E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2BFF01-40FA-31C4-B2A9-9B80FFA66877}"/>
              </a:ext>
            </a:extLst>
          </p:cNvPr>
          <p:cNvSpPr txBox="1">
            <a:spLocks/>
          </p:cNvSpPr>
          <p:nvPr/>
        </p:nvSpPr>
        <p:spPr>
          <a:xfrm>
            <a:off x="674618" y="1083363"/>
            <a:ext cx="10515600" cy="769441"/>
          </a:xfrm>
          <a:prstGeom prst="rect">
            <a:avLst/>
          </a:prstGeom>
          <a:noFill/>
        </p:spPr>
        <p:txBody>
          <a:bodyPr wrap="square" rtlCol="0">
            <a:spAutoFit/>
          </a:bodyPr>
          <a:lstStyle>
            <a:defPPr>
              <a:defRPr lang="en-US"/>
            </a:defPPr>
            <a:lvl1pPr algn="ctr">
              <a:defRPr sz="4400" b="1">
                <a:solidFill>
                  <a:schemeClr val="bg1"/>
                </a:solidFill>
              </a:defRPr>
            </a:lvl1pPr>
          </a:lstStyle>
          <a:p>
            <a:pPr algn="l"/>
            <a:r>
              <a:rPr lang="en-US" dirty="0"/>
              <a:t>Debrief….</a:t>
            </a:r>
          </a:p>
        </p:txBody>
      </p:sp>
      <p:sp>
        <p:nvSpPr>
          <p:cNvPr id="5" name="Content Placeholder 3">
            <a:extLst>
              <a:ext uri="{FF2B5EF4-FFF2-40B4-BE49-F238E27FC236}">
                <a16:creationId xmlns:a16="http://schemas.microsoft.com/office/drawing/2014/main" id="{1973AD72-10AE-FCBA-7F84-AC14F14BEED4}"/>
              </a:ext>
            </a:extLst>
          </p:cNvPr>
          <p:cNvSpPr txBox="1">
            <a:spLocks/>
          </p:cNvSpPr>
          <p:nvPr/>
        </p:nvSpPr>
        <p:spPr>
          <a:xfrm>
            <a:off x="838200" y="2148756"/>
            <a:ext cx="10188437" cy="5262979"/>
          </a:xfrm>
          <a:prstGeom prst="rect">
            <a:avLst/>
          </a:prstGeom>
          <a:noFill/>
        </p:spPr>
        <p:txBody>
          <a:bodyPr wrap="square" rtlCol="0">
            <a:spAutoFit/>
          </a:bodyPr>
          <a:lstStyle>
            <a:defPPr>
              <a:defRPr lang="en-US"/>
            </a:defPPr>
            <a:lvl1pPr>
              <a:defRPr sz="4400" b="1">
                <a:solidFill>
                  <a:schemeClr val="bg1"/>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t>Each group presents its findings from the perspective of their assigned Thinking Hat.</a:t>
            </a:r>
          </a:p>
          <a:p>
            <a:endParaRPr lang="en-US" sz="2400" b="0" dirty="0"/>
          </a:p>
          <a:p>
            <a:r>
              <a:rPr lang="en-US" sz="2400" b="0" dirty="0"/>
              <a:t>Keep in mind…………………………………………………………</a:t>
            </a:r>
          </a:p>
          <a:p>
            <a:endParaRPr lang="en-US" sz="2400" b="0" dirty="0"/>
          </a:p>
          <a:p>
            <a:r>
              <a:rPr lang="en-US" sz="2400" b="0" dirty="0"/>
              <a:t>What should be prioritized in the audit? </a:t>
            </a:r>
          </a:p>
          <a:p>
            <a:endParaRPr lang="en-US" sz="2400" b="0" dirty="0"/>
          </a:p>
          <a:p>
            <a:r>
              <a:rPr lang="en-US" sz="2400" b="0" dirty="0"/>
              <a:t>How can biases be managed? </a:t>
            </a:r>
          </a:p>
          <a:p>
            <a:endParaRPr lang="en-US" sz="2400" b="0" dirty="0"/>
          </a:p>
          <a:p>
            <a:r>
              <a:rPr lang="en-US" sz="2400" b="0" dirty="0"/>
              <a:t>What steps should be taken to ensure fair financial practices that align with institutional values?</a:t>
            </a:r>
          </a:p>
          <a:p>
            <a:endParaRPr lang="en-US" sz="2400" b="0" dirty="0"/>
          </a:p>
          <a:p>
            <a:endParaRPr lang="en-US" sz="2400" b="0" dirty="0"/>
          </a:p>
          <a:p>
            <a:endParaRPr lang="en-US" sz="2400" b="0" dirty="0"/>
          </a:p>
        </p:txBody>
      </p:sp>
      <p:pic>
        <p:nvPicPr>
          <p:cNvPr id="6" name="Picture 5">
            <a:extLst>
              <a:ext uri="{FF2B5EF4-FFF2-40B4-BE49-F238E27FC236}">
                <a16:creationId xmlns:a16="http://schemas.microsoft.com/office/drawing/2014/main" id="{46C9790F-4966-78CF-47C6-D57A32B6B293}"/>
              </a:ext>
            </a:extLst>
          </p:cNvPr>
          <p:cNvPicPr>
            <a:picLocks noChangeAspect="1"/>
          </p:cNvPicPr>
          <p:nvPr/>
        </p:nvPicPr>
        <p:blipFill>
          <a:blip r:embed="rId2"/>
          <a:stretch>
            <a:fillRect/>
          </a:stretch>
        </p:blipFill>
        <p:spPr>
          <a:xfrm>
            <a:off x="7571062" y="2806262"/>
            <a:ext cx="3162300" cy="2120296"/>
          </a:xfrm>
          <a:prstGeom prst="rect">
            <a:avLst/>
          </a:prstGeom>
        </p:spPr>
      </p:pic>
    </p:spTree>
    <p:extLst>
      <p:ext uri="{BB962C8B-B14F-4D97-AF65-F5344CB8AC3E}">
        <p14:creationId xmlns:p14="http://schemas.microsoft.com/office/powerpoint/2010/main" val="132201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82880-5682-7AB0-A787-1385873744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4A63A0-1A87-0014-AD8F-3411319D8359}"/>
              </a:ext>
            </a:extLst>
          </p:cNvPr>
          <p:cNvSpPr txBox="1">
            <a:spLocks/>
          </p:cNvSpPr>
          <p:nvPr/>
        </p:nvSpPr>
        <p:spPr>
          <a:xfrm>
            <a:off x="929640" y="1349876"/>
            <a:ext cx="10515600" cy="769441"/>
          </a:xfrm>
          <a:prstGeom prst="rect">
            <a:avLst/>
          </a:prstGeom>
          <a:noFill/>
        </p:spPr>
        <p:txBody>
          <a:bodyPr wrap="square" rtlCol="0">
            <a:spAutoFit/>
          </a:bodyPr>
          <a:lstStyle>
            <a:defPPr>
              <a:defRPr lang="en-US"/>
            </a:defPPr>
            <a:lvl1pPr algn="ctr">
              <a:defRPr sz="4400" b="1"/>
            </a:lvl1pPr>
          </a:lstStyle>
          <a:p>
            <a:r>
              <a:rPr lang="en-US" dirty="0"/>
              <a:t>Reflection</a:t>
            </a:r>
          </a:p>
        </p:txBody>
      </p:sp>
      <p:sp>
        <p:nvSpPr>
          <p:cNvPr id="4" name="Content Placeholder 7">
            <a:extLst>
              <a:ext uri="{FF2B5EF4-FFF2-40B4-BE49-F238E27FC236}">
                <a16:creationId xmlns:a16="http://schemas.microsoft.com/office/drawing/2014/main" id="{44E513EA-EA29-E6BA-4A84-2213901D3492}"/>
              </a:ext>
            </a:extLst>
          </p:cNvPr>
          <p:cNvSpPr txBox="1">
            <a:spLocks/>
          </p:cNvSpPr>
          <p:nvPr/>
        </p:nvSpPr>
        <p:spPr>
          <a:xfrm>
            <a:off x="1013459" y="2232317"/>
            <a:ext cx="10347960" cy="1631216"/>
          </a:xfrm>
          <a:prstGeom prst="rect">
            <a:avLst/>
          </a:prstGeom>
          <a:noFill/>
        </p:spPr>
        <p:txBody>
          <a:bodyPr wrap="square" rtlCol="0">
            <a:spAutoFit/>
          </a:bodyPr>
          <a:lstStyle>
            <a:defPPr>
              <a:defRPr lang="en-US"/>
            </a:defPPr>
            <a:lvl1pPr algn="ctr">
              <a:defRPr sz="4400" b="1"/>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t>How did the Six Thinking Hats help you explore these complex audit challenges? </a:t>
            </a:r>
          </a:p>
          <a:p>
            <a:endParaRPr lang="en-US" sz="2000" b="0" dirty="0"/>
          </a:p>
          <a:p>
            <a:r>
              <a:rPr lang="en-US" sz="2000" b="0" dirty="0"/>
              <a:t>What did you learn from applying this methodology?</a:t>
            </a:r>
          </a:p>
          <a:p>
            <a:endParaRPr lang="en-US" sz="2000" b="0" dirty="0"/>
          </a:p>
          <a:p>
            <a:r>
              <a:rPr lang="en-US" sz="2000" b="0" dirty="0"/>
              <a:t>How can insights from the workshop be applied in your own audit practices?</a:t>
            </a:r>
          </a:p>
        </p:txBody>
      </p:sp>
      <p:pic>
        <p:nvPicPr>
          <p:cNvPr id="5" name="Picture 4" descr="A glass ball with a reflection of a house and a street&#10;&#10;Description automatically generated">
            <a:extLst>
              <a:ext uri="{FF2B5EF4-FFF2-40B4-BE49-F238E27FC236}">
                <a16:creationId xmlns:a16="http://schemas.microsoft.com/office/drawing/2014/main" id="{5A894A56-1C78-1FEB-4465-71B1879E538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64181" y="4023360"/>
            <a:ext cx="4063637" cy="2709091"/>
          </a:xfrm>
          <a:prstGeom prst="ellipse">
            <a:avLst/>
          </a:prstGeom>
          <a:ln>
            <a:noFill/>
          </a:ln>
          <a:effectLst>
            <a:softEdge rad="112500"/>
          </a:effectLst>
        </p:spPr>
      </p:pic>
    </p:spTree>
    <p:extLst>
      <p:ext uri="{BB962C8B-B14F-4D97-AF65-F5344CB8AC3E}">
        <p14:creationId xmlns:p14="http://schemas.microsoft.com/office/powerpoint/2010/main" val="516017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6D2DC-D39A-839F-43BB-01F986E28160}"/>
            </a:ext>
          </a:extLst>
        </p:cNvPr>
        <p:cNvGrpSpPr/>
        <p:nvPr/>
      </p:nvGrpSpPr>
      <p:grpSpPr>
        <a:xfrm>
          <a:off x="0" y="0"/>
          <a:ext cx="0" cy="0"/>
          <a:chOff x="0" y="0"/>
          <a:chExt cx="0" cy="0"/>
        </a:xfrm>
      </p:grpSpPr>
      <p:sp>
        <p:nvSpPr>
          <p:cNvPr id="4" name="Title 7">
            <a:extLst>
              <a:ext uri="{FF2B5EF4-FFF2-40B4-BE49-F238E27FC236}">
                <a16:creationId xmlns:a16="http://schemas.microsoft.com/office/drawing/2014/main" id="{D2A33CC9-7180-0FCD-FA28-6F36899116AA}"/>
              </a:ext>
            </a:extLst>
          </p:cNvPr>
          <p:cNvSpPr txBox="1">
            <a:spLocks/>
          </p:cNvSpPr>
          <p:nvPr/>
        </p:nvSpPr>
        <p:spPr>
          <a:xfrm>
            <a:off x="1245984" y="1339379"/>
            <a:ext cx="4861134" cy="769441"/>
          </a:xfrm>
          <a:prstGeom prst="rect">
            <a:avLst/>
          </a:prstGeom>
          <a:noFill/>
        </p:spPr>
        <p:txBody>
          <a:bodyPr wrap="square" rtlCol="0">
            <a:spAutoFit/>
          </a:bodyPr>
          <a:lstStyle>
            <a:defPPr>
              <a:defRPr lang="en-US"/>
            </a:defPPr>
            <a:lvl1pPr algn="ctr">
              <a:defRPr sz="4400" b="1">
                <a:solidFill>
                  <a:schemeClr val="bg1"/>
                </a:solidFill>
              </a:defRPr>
            </a:lvl1pPr>
          </a:lstStyle>
          <a:p>
            <a:r>
              <a:rPr lang="en-US" dirty="0"/>
              <a:t>Polling Question #4 </a:t>
            </a:r>
          </a:p>
        </p:txBody>
      </p:sp>
      <p:sp>
        <p:nvSpPr>
          <p:cNvPr id="2" name="TextBox 1">
            <a:extLst>
              <a:ext uri="{FF2B5EF4-FFF2-40B4-BE49-F238E27FC236}">
                <a16:creationId xmlns:a16="http://schemas.microsoft.com/office/drawing/2014/main" id="{5444B568-822B-4E50-C3D8-942C460D8F10}"/>
              </a:ext>
            </a:extLst>
          </p:cNvPr>
          <p:cNvSpPr txBox="1"/>
          <p:nvPr/>
        </p:nvSpPr>
        <p:spPr>
          <a:xfrm>
            <a:off x="731521" y="2432304"/>
            <a:ext cx="11274551" cy="3662541"/>
          </a:xfrm>
          <a:prstGeom prst="rect">
            <a:avLst/>
          </a:prstGeom>
          <a:noFill/>
        </p:spPr>
        <p:txBody>
          <a:bodyPr wrap="square" rtlCol="0">
            <a:spAutoFit/>
          </a:bodyPr>
          <a:lstStyle/>
          <a:p>
            <a:r>
              <a:rPr lang="en-US" sz="2800" b="1" dirty="0">
                <a:solidFill>
                  <a:schemeClr val="bg1"/>
                </a:solidFill>
              </a:rPr>
              <a:t>After this session, what is the most important step you will take to reduce bias in your audit process?</a:t>
            </a:r>
          </a:p>
          <a:p>
            <a:endParaRPr lang="en-US" sz="2800" b="1" dirty="0">
              <a:solidFill>
                <a:schemeClr val="bg1"/>
              </a:solidFill>
            </a:endParaRPr>
          </a:p>
          <a:p>
            <a:pPr marL="342900" indent="-342900">
              <a:buFont typeface="Wingdings" panose="05000000000000000000" pitchFamily="2" charset="2"/>
              <a:buChar char="q"/>
            </a:pPr>
            <a:r>
              <a:rPr lang="en-US" sz="2400" dirty="0">
                <a:solidFill>
                  <a:schemeClr val="bg1"/>
                </a:solidFill>
              </a:rPr>
              <a:t>Incorporate structure decision-making tools or checklist</a:t>
            </a:r>
          </a:p>
          <a:p>
            <a:pPr marL="342900" indent="-342900">
              <a:buFont typeface="Wingdings" panose="05000000000000000000" pitchFamily="2" charset="2"/>
              <a:buChar char="q"/>
            </a:pPr>
            <a:r>
              <a:rPr lang="en-US" sz="2400" dirty="0">
                <a:solidFill>
                  <a:schemeClr val="bg1"/>
                </a:solidFill>
              </a:rPr>
              <a:t>Engage in peer reviews or second opinions to challenge my findings</a:t>
            </a:r>
          </a:p>
          <a:p>
            <a:pPr marL="342900" indent="-342900">
              <a:buFont typeface="Wingdings" panose="05000000000000000000" pitchFamily="2" charset="2"/>
              <a:buChar char="q"/>
            </a:pPr>
            <a:r>
              <a:rPr lang="en-US" sz="2400" dirty="0">
                <a:solidFill>
                  <a:schemeClr val="bg1"/>
                </a:solidFill>
              </a:rPr>
              <a:t>Seek out diverse perspectives before finalizing audit conclusions</a:t>
            </a:r>
          </a:p>
          <a:p>
            <a:pPr marL="342900" indent="-342900">
              <a:buFont typeface="Wingdings" panose="05000000000000000000" pitchFamily="2" charset="2"/>
              <a:buChar char="q"/>
            </a:pPr>
            <a:r>
              <a:rPr lang="en-US" sz="2400" dirty="0">
                <a:solidFill>
                  <a:schemeClr val="bg1"/>
                </a:solidFill>
              </a:rPr>
              <a:t>Educate myself and my team on the different types of biases</a:t>
            </a:r>
          </a:p>
          <a:p>
            <a:pPr marL="342900" indent="-342900">
              <a:buFont typeface="Wingdings" panose="05000000000000000000" pitchFamily="2" charset="2"/>
              <a:buChar char="q"/>
            </a:pPr>
            <a:r>
              <a:rPr lang="en-US" sz="2400" dirty="0">
                <a:solidFill>
                  <a:schemeClr val="bg1"/>
                </a:solidFill>
              </a:rPr>
              <a:t>Other</a:t>
            </a:r>
          </a:p>
          <a:p>
            <a:endParaRPr lang="en-US" sz="2800" b="1" dirty="0">
              <a:solidFill>
                <a:schemeClr val="bg1"/>
              </a:solidFill>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a:extLst>
                  <a:ext uri="{FF2B5EF4-FFF2-40B4-BE49-F238E27FC236}">
                    <a16:creationId xmlns:a16="http://schemas.microsoft.com/office/drawing/2014/main" id="{097AC957-FE76-F594-D131-3A4D8E7380D1}"/>
                  </a:ext>
                </a:extLst>
              </p:cNvPr>
              <p:cNvGraphicFramePr>
                <a:graphicFrameLocks noGrp="1"/>
              </p:cNvGraphicFramePr>
              <p:nvPr>
                <p:extLst>
                  <p:ext uri="{D42A27DB-BD31-4B8C-83A1-F6EECF244321}">
                    <p14:modId xmlns:p14="http://schemas.microsoft.com/office/powerpoint/2010/main" val="3679996681"/>
                  </p:ext>
                </p:extLst>
              </p:nvPr>
            </p:nvGraphicFramePr>
            <p:xfrm>
              <a:off x="381000" y="1339379"/>
              <a:ext cx="11430000" cy="530272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3" name="Add-in 2">
                <a:extLst>
                  <a:ext uri="{FF2B5EF4-FFF2-40B4-BE49-F238E27FC236}">
                    <a16:creationId xmlns:a16="http://schemas.microsoft.com/office/drawing/2014/main" id="{097AC957-FE76-F594-D131-3A4D8E7380D1}"/>
                  </a:ext>
                </a:extLst>
              </p:cNvPr>
              <p:cNvPicPr>
                <a:picLocks noGrp="1" noRot="1" noChangeAspect="1" noMove="1" noResize="1" noEditPoints="1" noAdjustHandles="1" noChangeArrowheads="1" noChangeShapeType="1"/>
              </p:cNvPicPr>
              <p:nvPr/>
            </p:nvPicPr>
            <p:blipFill>
              <a:blip r:embed="rId3"/>
              <a:stretch>
                <a:fillRect/>
              </a:stretch>
            </p:blipFill>
            <p:spPr>
              <a:xfrm>
                <a:off x="381000" y="1339379"/>
                <a:ext cx="11430000" cy="5302720"/>
              </a:xfrm>
              <a:prstGeom prst="rect">
                <a:avLst/>
              </a:prstGeom>
            </p:spPr>
          </p:pic>
        </mc:Fallback>
      </mc:AlternateContent>
    </p:spTree>
    <p:extLst>
      <p:ext uri="{BB962C8B-B14F-4D97-AF65-F5344CB8AC3E}">
        <p14:creationId xmlns:p14="http://schemas.microsoft.com/office/powerpoint/2010/main" val="1141911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10F4F-5782-B767-7745-0C3A349FAE7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181E425-7848-ACE1-EAD2-919E8BAF5308}"/>
              </a:ext>
            </a:extLst>
          </p:cNvPr>
          <p:cNvSpPr txBox="1"/>
          <p:nvPr/>
        </p:nvSpPr>
        <p:spPr>
          <a:xfrm>
            <a:off x="2553604" y="1244025"/>
            <a:ext cx="12192000" cy="584775"/>
          </a:xfrm>
          <a:prstGeom prst="rect">
            <a:avLst/>
          </a:prstGeom>
          <a:noFill/>
        </p:spPr>
        <p:txBody>
          <a:bodyPr wrap="square" rtlCol="0">
            <a:spAutoFit/>
          </a:bodyPr>
          <a:lstStyle>
            <a:defPPr>
              <a:defRPr lang="en-US"/>
            </a:defPPr>
            <a:lvl1pPr algn="ctr">
              <a:defRPr sz="2400" b="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3200" b="1" dirty="0"/>
              <a:t>Key Takeaways</a:t>
            </a:r>
          </a:p>
        </p:txBody>
      </p:sp>
      <p:pic>
        <p:nvPicPr>
          <p:cNvPr id="3" name="Picture 2">
            <a:extLst>
              <a:ext uri="{FF2B5EF4-FFF2-40B4-BE49-F238E27FC236}">
                <a16:creationId xmlns:a16="http://schemas.microsoft.com/office/drawing/2014/main" id="{7F3D6149-55D9-C819-6A07-D4EB27C3105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6721" y="1474071"/>
            <a:ext cx="4213765" cy="5059680"/>
          </a:xfrm>
          <a:prstGeom prst="rect">
            <a:avLst/>
          </a:prstGeom>
        </p:spPr>
      </p:pic>
      <p:sp>
        <p:nvSpPr>
          <p:cNvPr id="4" name="Content Placeholder 6">
            <a:extLst>
              <a:ext uri="{FF2B5EF4-FFF2-40B4-BE49-F238E27FC236}">
                <a16:creationId xmlns:a16="http://schemas.microsoft.com/office/drawing/2014/main" id="{7A4BDD4A-4108-1B7B-F761-9B9D509D195B}"/>
              </a:ext>
            </a:extLst>
          </p:cNvPr>
          <p:cNvSpPr txBox="1">
            <a:spLocks/>
          </p:cNvSpPr>
          <p:nvPr/>
        </p:nvSpPr>
        <p:spPr>
          <a:xfrm>
            <a:off x="5520582" y="2050513"/>
            <a:ext cx="6258044" cy="3416320"/>
          </a:xfrm>
          <a:prstGeom prst="rect">
            <a:avLst/>
          </a:prstGeom>
          <a:noFill/>
        </p:spPr>
        <p:txBody>
          <a:bodyPr wrap="square" rtlCol="0">
            <a:spAutoFit/>
          </a:bodyPr>
          <a:lstStyle>
            <a:defPPr>
              <a:defRPr lang="en-US"/>
            </a:defPPr>
            <a:lvl1pPr algn="ctr">
              <a:defRPr sz="4400" b="1">
                <a:solidFill>
                  <a:schemeClr val="bg1"/>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t>The Six Thinking Hats can facilitate balanced, objective decision-making in complex audits.</a:t>
            </a:r>
          </a:p>
          <a:p>
            <a:endParaRPr lang="en-US" sz="2400" b="0" dirty="0"/>
          </a:p>
          <a:p>
            <a:r>
              <a:rPr lang="en-US" sz="2400" b="0" dirty="0"/>
              <a:t>It is important to manage personal biases, especially when auditing emotionally charged or high-profile areas.</a:t>
            </a:r>
          </a:p>
          <a:p>
            <a:endParaRPr lang="en-US" sz="2400" b="0" dirty="0"/>
          </a:p>
          <a:p>
            <a:r>
              <a:rPr lang="en-US" sz="2400" b="0" dirty="0"/>
              <a:t>.</a:t>
            </a:r>
          </a:p>
          <a:p>
            <a:endParaRPr lang="en-US" sz="2400" b="0" dirty="0"/>
          </a:p>
        </p:txBody>
      </p:sp>
    </p:spTree>
    <p:extLst>
      <p:ext uri="{BB962C8B-B14F-4D97-AF65-F5344CB8AC3E}">
        <p14:creationId xmlns:p14="http://schemas.microsoft.com/office/powerpoint/2010/main" val="545448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A0B2D-CC53-1959-43D9-1D5D4D84E8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043684-5794-128F-11D0-BBEB43D43538}"/>
              </a:ext>
            </a:extLst>
          </p:cNvPr>
          <p:cNvSpPr txBox="1"/>
          <p:nvPr/>
        </p:nvSpPr>
        <p:spPr>
          <a:xfrm>
            <a:off x="1598366" y="1244466"/>
            <a:ext cx="8995268" cy="584775"/>
          </a:xfrm>
          <a:prstGeom prst="rect">
            <a:avLst/>
          </a:prstGeom>
          <a:noFill/>
        </p:spPr>
        <p:txBody>
          <a:bodyPr wrap="square" rtlCol="0">
            <a:spAutoFit/>
          </a:bodyPr>
          <a:lstStyle>
            <a:defPPr>
              <a:defRPr lang="en-US"/>
            </a:defPPr>
            <a:lvl1pPr algn="ctr">
              <a:defRPr sz="2400" b="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3200" b="1" dirty="0"/>
              <a:t>Additional Resources</a:t>
            </a:r>
          </a:p>
        </p:txBody>
      </p:sp>
      <p:sp>
        <p:nvSpPr>
          <p:cNvPr id="4" name="Content Placeholder 6">
            <a:extLst>
              <a:ext uri="{FF2B5EF4-FFF2-40B4-BE49-F238E27FC236}">
                <a16:creationId xmlns:a16="http://schemas.microsoft.com/office/drawing/2014/main" id="{1707CE02-B79E-7834-6331-5375B1DFA099}"/>
              </a:ext>
            </a:extLst>
          </p:cNvPr>
          <p:cNvSpPr txBox="1">
            <a:spLocks/>
          </p:cNvSpPr>
          <p:nvPr/>
        </p:nvSpPr>
        <p:spPr>
          <a:xfrm>
            <a:off x="1115568" y="2050513"/>
            <a:ext cx="10663058" cy="1938992"/>
          </a:xfrm>
          <a:prstGeom prst="rect">
            <a:avLst/>
          </a:prstGeom>
          <a:noFill/>
        </p:spPr>
        <p:txBody>
          <a:bodyPr wrap="square" rtlCol="0">
            <a:spAutoFit/>
          </a:bodyPr>
          <a:lstStyle>
            <a:defPPr>
              <a:defRPr lang="en-US"/>
            </a:defPPr>
            <a:lvl1pPr algn="ctr">
              <a:defRPr sz="4400" b="1">
                <a:solidFill>
                  <a:schemeClr val="bg1"/>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400" b="0" dirty="0"/>
              <a:t>De Bono, E. (1985) </a:t>
            </a:r>
            <a:r>
              <a:rPr lang="en-US" sz="2400" b="0" i="1" dirty="0"/>
              <a:t>Six Thinking Hats</a:t>
            </a:r>
            <a:r>
              <a:rPr lang="en-US" sz="2400" b="0" dirty="0"/>
              <a:t>. Little, Brown and Company.</a:t>
            </a:r>
          </a:p>
          <a:p>
            <a:pPr marL="342900" indent="-342900" algn="l">
              <a:buFont typeface="Arial" panose="020B0604020202020204" pitchFamily="34" charset="0"/>
              <a:buChar char="•"/>
            </a:pPr>
            <a:r>
              <a:rPr lang="en-US" sz="2400" b="0" dirty="0"/>
              <a:t>Chin, A.K.Y (2022). </a:t>
            </a:r>
            <a:r>
              <a:rPr lang="en-US" sz="2400" b="0" i="1" dirty="0"/>
              <a:t>Recognizing and Mitigating Cognitive Biases</a:t>
            </a:r>
            <a:r>
              <a:rPr lang="en-US" sz="2400" b="0" dirty="0"/>
              <a:t>. Internal Audit Foundation.</a:t>
            </a:r>
          </a:p>
          <a:p>
            <a:pPr marL="342900" indent="-342900" algn="l">
              <a:buFont typeface="Arial" panose="020B0604020202020204" pitchFamily="34" charset="0"/>
              <a:buChar char="•"/>
            </a:pPr>
            <a:endParaRPr lang="en-US" sz="2400" b="0" dirty="0"/>
          </a:p>
          <a:p>
            <a:pPr marL="342900" indent="-342900" algn="l">
              <a:buFont typeface="Arial" panose="020B0604020202020204" pitchFamily="34" charset="0"/>
              <a:buChar char="•"/>
            </a:pPr>
            <a:endParaRPr lang="en-US" sz="2400" b="0" dirty="0"/>
          </a:p>
        </p:txBody>
      </p:sp>
    </p:spTree>
    <p:extLst>
      <p:ext uri="{BB962C8B-B14F-4D97-AF65-F5344CB8AC3E}">
        <p14:creationId xmlns:p14="http://schemas.microsoft.com/office/powerpoint/2010/main" val="284285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DD2FC-5807-594F-A267-3573650C17BB}"/>
              </a:ext>
            </a:extLst>
          </p:cNvPr>
          <p:cNvSpPr txBox="1"/>
          <p:nvPr/>
        </p:nvSpPr>
        <p:spPr>
          <a:xfrm>
            <a:off x="1481271" y="1636915"/>
            <a:ext cx="9229458" cy="1446550"/>
          </a:xfrm>
          <a:prstGeom prst="rect">
            <a:avLst/>
          </a:prstGeom>
          <a:noFill/>
        </p:spPr>
        <p:txBody>
          <a:bodyPr wrap="square" rtlCol="0">
            <a:spAutoFit/>
          </a:bodyPr>
          <a:lstStyle/>
          <a:p>
            <a:pPr algn="ctr"/>
            <a:r>
              <a:rPr lang="en-US" sz="4400" b="1" dirty="0">
                <a:solidFill>
                  <a:schemeClr val="bg1"/>
                </a:solidFill>
              </a:rPr>
              <a:t>Identifying and Mitigating Bias in Internal Auditing</a:t>
            </a:r>
          </a:p>
        </p:txBody>
      </p:sp>
      <p:pic>
        <p:nvPicPr>
          <p:cNvPr id="4" name="Picture 3" descr="A group of people's faces flying through the air&#10;&#10;Description automatically generated">
            <a:extLst>
              <a:ext uri="{FF2B5EF4-FFF2-40B4-BE49-F238E27FC236}">
                <a16:creationId xmlns:a16="http://schemas.microsoft.com/office/drawing/2014/main" id="{CE3853CB-44B8-2092-59A5-D706A2612D2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23622" y="3638967"/>
            <a:ext cx="4144755" cy="23299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62567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A9087-6462-53CD-D4C3-1B4C35B194E0}"/>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9354B88-7EE1-EB37-4B8C-EEFD21B01108}"/>
              </a:ext>
            </a:extLst>
          </p:cNvPr>
          <p:cNvGraphicFramePr/>
          <p:nvPr>
            <p:extLst>
              <p:ext uri="{D42A27DB-BD31-4B8C-83A1-F6EECF244321}">
                <p14:modId xmlns:p14="http://schemas.microsoft.com/office/powerpoint/2010/main" val="3542057325"/>
              </p:ext>
            </p:extLst>
          </p:nvPr>
        </p:nvGraphicFramePr>
        <p:xfrm>
          <a:off x="2031999" y="111155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2">
            <a:extLst>
              <a:ext uri="{FF2B5EF4-FFF2-40B4-BE49-F238E27FC236}">
                <a16:creationId xmlns:a16="http://schemas.microsoft.com/office/drawing/2014/main" id="{E9795A29-DF1C-AA54-9AE2-50950D7B7593}"/>
              </a:ext>
            </a:extLst>
          </p:cNvPr>
          <p:cNvSpPr txBox="1">
            <a:spLocks/>
          </p:cNvSpPr>
          <p:nvPr/>
        </p:nvSpPr>
        <p:spPr>
          <a:xfrm>
            <a:off x="837247" y="1275523"/>
            <a:ext cx="10517505" cy="21587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Questions and Thank you! </a:t>
            </a:r>
            <a:br>
              <a:rPr lang="en-US" dirty="0"/>
            </a:br>
            <a:endParaRPr lang="en-US" b="1" dirty="0"/>
          </a:p>
        </p:txBody>
      </p:sp>
    </p:spTree>
    <p:extLst>
      <p:ext uri="{BB962C8B-B14F-4D97-AF65-F5344CB8AC3E}">
        <p14:creationId xmlns:p14="http://schemas.microsoft.com/office/powerpoint/2010/main" val="73012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EDE6D-DABD-E788-C151-EC9E4C753BA5}"/>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8CCD96A2-F9A9-B686-3B99-D4BB531DA775}"/>
              </a:ext>
            </a:extLst>
          </p:cNvPr>
          <p:cNvSpPr txBox="1">
            <a:spLocks/>
          </p:cNvSpPr>
          <p:nvPr/>
        </p:nvSpPr>
        <p:spPr>
          <a:xfrm>
            <a:off x="3578338" y="1237142"/>
            <a:ext cx="5035324" cy="7112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Learning Objectives</a:t>
            </a:r>
          </a:p>
        </p:txBody>
      </p:sp>
      <p:graphicFrame>
        <p:nvGraphicFramePr>
          <p:cNvPr id="5" name="Diagram 4">
            <a:extLst>
              <a:ext uri="{FF2B5EF4-FFF2-40B4-BE49-F238E27FC236}">
                <a16:creationId xmlns:a16="http://schemas.microsoft.com/office/drawing/2014/main" id="{A0715F21-3E7B-9969-56A7-D8B85C366461}"/>
              </a:ext>
            </a:extLst>
          </p:cNvPr>
          <p:cNvGraphicFramePr/>
          <p:nvPr>
            <p:extLst>
              <p:ext uri="{D42A27DB-BD31-4B8C-83A1-F6EECF244321}">
                <p14:modId xmlns:p14="http://schemas.microsoft.com/office/powerpoint/2010/main" val="3742848121"/>
              </p:ext>
            </p:extLst>
          </p:nvPr>
        </p:nvGraphicFramePr>
        <p:xfrm>
          <a:off x="1862983" y="2093720"/>
          <a:ext cx="8297017" cy="4044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187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4F9F0F-1CEB-C533-C5E3-35F42496D1DA}"/>
              </a:ext>
            </a:extLst>
          </p:cNvPr>
          <p:cNvPicPr>
            <a:picLocks noChangeAspect="1"/>
          </p:cNvPicPr>
          <p:nvPr/>
        </p:nvPicPr>
        <p:blipFill>
          <a:blip r:embed="rId3"/>
          <a:stretch>
            <a:fillRect/>
          </a:stretch>
        </p:blipFill>
        <p:spPr>
          <a:xfrm>
            <a:off x="399873" y="2324456"/>
            <a:ext cx="4126692" cy="26759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aphicFrame>
        <p:nvGraphicFramePr>
          <p:cNvPr id="5" name="Diagram 4">
            <a:extLst>
              <a:ext uri="{FF2B5EF4-FFF2-40B4-BE49-F238E27FC236}">
                <a16:creationId xmlns:a16="http://schemas.microsoft.com/office/drawing/2014/main" id="{9C11310B-7926-A4FC-F56E-25BD75C84635}"/>
              </a:ext>
            </a:extLst>
          </p:cNvPr>
          <p:cNvGraphicFramePr/>
          <p:nvPr>
            <p:extLst>
              <p:ext uri="{D42A27DB-BD31-4B8C-83A1-F6EECF244321}">
                <p14:modId xmlns:p14="http://schemas.microsoft.com/office/powerpoint/2010/main" val="3346635672"/>
              </p:ext>
            </p:extLst>
          </p:nvPr>
        </p:nvGraphicFramePr>
        <p:xfrm>
          <a:off x="5472157" y="2324456"/>
          <a:ext cx="6488157" cy="3318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5D66A679-11CB-7E56-31F9-8B4F19C962FA}"/>
              </a:ext>
            </a:extLst>
          </p:cNvPr>
          <p:cNvSpPr txBox="1"/>
          <p:nvPr/>
        </p:nvSpPr>
        <p:spPr>
          <a:xfrm>
            <a:off x="5567110" y="1650419"/>
            <a:ext cx="6298250" cy="461665"/>
          </a:xfrm>
          <a:prstGeom prst="rect">
            <a:avLst/>
          </a:prstGeom>
          <a:noFill/>
        </p:spPr>
        <p:txBody>
          <a:bodyPr wrap="square">
            <a:spAutoFit/>
          </a:bodyPr>
          <a:lstStyle/>
          <a:p>
            <a:pPr algn="ctr"/>
            <a:r>
              <a:rPr lang="en-US" sz="2400" b="1" i="1" dirty="0"/>
              <a:t>Why Bias Matters in Internal Auditing</a:t>
            </a:r>
          </a:p>
        </p:txBody>
      </p:sp>
    </p:spTree>
    <p:extLst>
      <p:ext uri="{BB962C8B-B14F-4D97-AF65-F5344CB8AC3E}">
        <p14:creationId xmlns:p14="http://schemas.microsoft.com/office/powerpoint/2010/main" val="262468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B17BC-8B95-FAB5-7107-C00854623117}"/>
            </a:ext>
          </a:extLst>
        </p:cNvPr>
        <p:cNvGrpSpPr/>
        <p:nvPr/>
      </p:nvGrpSpPr>
      <p:grpSpPr>
        <a:xfrm>
          <a:off x="0" y="0"/>
          <a:ext cx="0" cy="0"/>
          <a:chOff x="0" y="0"/>
          <a:chExt cx="0" cy="0"/>
        </a:xfrm>
      </p:grpSpPr>
      <p:sp>
        <p:nvSpPr>
          <p:cNvPr id="4" name="Title 7">
            <a:extLst>
              <a:ext uri="{FF2B5EF4-FFF2-40B4-BE49-F238E27FC236}">
                <a16:creationId xmlns:a16="http://schemas.microsoft.com/office/drawing/2014/main" id="{9C4F88A8-B48B-1DCC-A69D-C326B9946E87}"/>
              </a:ext>
            </a:extLst>
          </p:cNvPr>
          <p:cNvSpPr txBox="1">
            <a:spLocks/>
          </p:cNvSpPr>
          <p:nvPr/>
        </p:nvSpPr>
        <p:spPr>
          <a:xfrm>
            <a:off x="1245984" y="1339379"/>
            <a:ext cx="4861134" cy="769441"/>
          </a:xfrm>
          <a:prstGeom prst="rect">
            <a:avLst/>
          </a:prstGeom>
          <a:noFill/>
        </p:spPr>
        <p:txBody>
          <a:bodyPr wrap="square" rtlCol="0">
            <a:spAutoFit/>
          </a:bodyPr>
          <a:lstStyle>
            <a:defPPr>
              <a:defRPr lang="en-US"/>
            </a:defPPr>
            <a:lvl1pPr algn="ctr">
              <a:defRPr sz="4400" b="1">
                <a:solidFill>
                  <a:schemeClr val="bg1"/>
                </a:solidFill>
              </a:defRPr>
            </a:lvl1pPr>
          </a:lstStyle>
          <a:p>
            <a:r>
              <a:rPr lang="en-US" dirty="0"/>
              <a:t>Polling Question #1</a:t>
            </a:r>
          </a:p>
        </p:txBody>
      </p:sp>
      <p:sp>
        <p:nvSpPr>
          <p:cNvPr id="2" name="TextBox 1">
            <a:extLst>
              <a:ext uri="{FF2B5EF4-FFF2-40B4-BE49-F238E27FC236}">
                <a16:creationId xmlns:a16="http://schemas.microsoft.com/office/drawing/2014/main" id="{95F291C6-6E85-037C-D86A-B19803747842}"/>
              </a:ext>
            </a:extLst>
          </p:cNvPr>
          <p:cNvSpPr txBox="1"/>
          <p:nvPr/>
        </p:nvSpPr>
        <p:spPr>
          <a:xfrm>
            <a:off x="685693" y="2400655"/>
            <a:ext cx="11274551" cy="3662541"/>
          </a:xfrm>
          <a:prstGeom prst="rect">
            <a:avLst/>
          </a:prstGeom>
          <a:noFill/>
        </p:spPr>
        <p:txBody>
          <a:bodyPr wrap="square" rtlCol="0">
            <a:spAutoFit/>
          </a:bodyPr>
          <a:lstStyle/>
          <a:p>
            <a:r>
              <a:rPr lang="en-US" sz="2800" b="1" dirty="0">
                <a:solidFill>
                  <a:schemeClr val="bg1"/>
                </a:solidFill>
              </a:rPr>
              <a:t>Which</a:t>
            </a:r>
            <a:r>
              <a:rPr lang="en-US" sz="2800" dirty="0"/>
              <a:t> </a:t>
            </a:r>
            <a:r>
              <a:rPr lang="en-US" sz="2800" b="1" dirty="0">
                <a:solidFill>
                  <a:schemeClr val="bg1"/>
                </a:solidFill>
              </a:rPr>
              <a:t>Type of bias do you believe most often impacts the internal audit process? </a:t>
            </a:r>
          </a:p>
          <a:p>
            <a:endParaRPr lang="en-US" sz="2800" b="1" dirty="0">
              <a:solidFill>
                <a:schemeClr val="bg1"/>
              </a:solidFill>
            </a:endParaRPr>
          </a:p>
          <a:p>
            <a:pPr marL="342900" indent="-342900">
              <a:buFont typeface="Wingdings" panose="05000000000000000000" pitchFamily="2" charset="2"/>
              <a:buChar char="q"/>
            </a:pPr>
            <a:r>
              <a:rPr lang="en-US" sz="2400" b="1" dirty="0">
                <a:solidFill>
                  <a:schemeClr val="bg1"/>
                </a:solidFill>
              </a:rPr>
              <a:t>Confirmation Bias </a:t>
            </a:r>
            <a:r>
              <a:rPr lang="en-US" sz="2400" dirty="0">
                <a:solidFill>
                  <a:schemeClr val="bg1"/>
                </a:solidFill>
              </a:rPr>
              <a:t>(favoring information that supports preconceived beliefs</a:t>
            </a:r>
          </a:p>
          <a:p>
            <a:pPr marL="342900" indent="-342900">
              <a:buFont typeface="Wingdings" panose="05000000000000000000" pitchFamily="2" charset="2"/>
              <a:buChar char="q"/>
            </a:pPr>
            <a:r>
              <a:rPr lang="en-US" sz="2400" b="1" dirty="0">
                <a:solidFill>
                  <a:schemeClr val="bg1"/>
                </a:solidFill>
              </a:rPr>
              <a:t>Anchoring Bias </a:t>
            </a:r>
            <a:r>
              <a:rPr lang="en-US" sz="2400" dirty="0">
                <a:solidFill>
                  <a:schemeClr val="bg1"/>
                </a:solidFill>
              </a:rPr>
              <a:t>(relying too heavily on initial information)</a:t>
            </a:r>
          </a:p>
          <a:p>
            <a:pPr marL="342900" indent="-342900">
              <a:buFont typeface="Wingdings" panose="05000000000000000000" pitchFamily="2" charset="2"/>
              <a:buChar char="q"/>
            </a:pPr>
            <a:r>
              <a:rPr lang="en-US" sz="2400" b="1" dirty="0">
                <a:solidFill>
                  <a:schemeClr val="bg1"/>
                </a:solidFill>
              </a:rPr>
              <a:t>Availability Bias </a:t>
            </a:r>
            <a:r>
              <a:rPr lang="en-US" sz="2400" dirty="0">
                <a:solidFill>
                  <a:schemeClr val="bg1"/>
                </a:solidFill>
              </a:rPr>
              <a:t>(relying on readily available information or examples)</a:t>
            </a:r>
          </a:p>
          <a:p>
            <a:pPr marL="342900" indent="-342900">
              <a:buFont typeface="Wingdings" panose="05000000000000000000" pitchFamily="2" charset="2"/>
              <a:buChar char="q"/>
            </a:pPr>
            <a:r>
              <a:rPr lang="en-US" sz="2400" b="1" dirty="0">
                <a:solidFill>
                  <a:schemeClr val="bg1"/>
                </a:solidFill>
              </a:rPr>
              <a:t>Overconfidence Bias </a:t>
            </a:r>
            <a:r>
              <a:rPr lang="en-US" sz="2400" dirty="0">
                <a:solidFill>
                  <a:schemeClr val="bg1"/>
                </a:solidFill>
              </a:rPr>
              <a:t>(placing too much trust in one's own knowledge or judgment)</a:t>
            </a:r>
          </a:p>
          <a:p>
            <a:pPr marL="342900" indent="-342900">
              <a:buFont typeface="Wingdings" panose="05000000000000000000" pitchFamily="2" charset="2"/>
              <a:buChar char="q"/>
            </a:pPr>
            <a:r>
              <a:rPr lang="en-US" sz="2400" b="1" dirty="0">
                <a:solidFill>
                  <a:schemeClr val="bg1"/>
                </a:solidFill>
              </a:rPr>
              <a:t>None of the Above</a:t>
            </a:r>
            <a:endParaRPr lang="en-US" sz="2400" dirty="0">
              <a:solidFill>
                <a:schemeClr val="bg1"/>
              </a:solidFill>
            </a:endParaRPr>
          </a:p>
          <a:p>
            <a:endParaRPr lang="en-US" sz="2800" b="1" dirty="0">
              <a:solidFill>
                <a:schemeClr val="bg1"/>
              </a:solidFill>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Add-in 6">
                <a:extLst>
                  <a:ext uri="{FF2B5EF4-FFF2-40B4-BE49-F238E27FC236}">
                    <a16:creationId xmlns:a16="http://schemas.microsoft.com/office/drawing/2014/main" id="{5E1C76FF-4A8B-45C1-C934-9641B5285F3E}"/>
                  </a:ext>
                </a:extLst>
              </p:cNvPr>
              <p:cNvGraphicFramePr>
                <a:graphicFrameLocks noGrp="1"/>
              </p:cNvGraphicFramePr>
              <p:nvPr>
                <p:extLst>
                  <p:ext uri="{D42A27DB-BD31-4B8C-83A1-F6EECF244321}">
                    <p14:modId xmlns:p14="http://schemas.microsoft.com/office/powerpoint/2010/main" val="1721922356"/>
                  </p:ext>
                </p:extLst>
              </p:nvPr>
            </p:nvGraphicFramePr>
            <p:xfrm>
              <a:off x="231756" y="1205345"/>
              <a:ext cx="11579244" cy="5436754"/>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7" name="Add-in 6">
                <a:extLst>
                  <a:ext uri="{FF2B5EF4-FFF2-40B4-BE49-F238E27FC236}">
                    <a16:creationId xmlns:a16="http://schemas.microsoft.com/office/drawing/2014/main" id="{5E1C76FF-4A8B-45C1-C934-9641B5285F3E}"/>
                  </a:ext>
                </a:extLst>
              </p:cNvPr>
              <p:cNvPicPr>
                <a:picLocks noGrp="1" noRot="1" noChangeAspect="1" noMove="1" noResize="1" noEditPoints="1" noAdjustHandles="1" noChangeArrowheads="1" noChangeShapeType="1"/>
              </p:cNvPicPr>
              <p:nvPr/>
            </p:nvPicPr>
            <p:blipFill>
              <a:blip r:embed="rId4"/>
              <a:stretch>
                <a:fillRect/>
              </a:stretch>
            </p:blipFill>
            <p:spPr>
              <a:xfrm>
                <a:off x="231756" y="1205345"/>
                <a:ext cx="11579244" cy="5436754"/>
              </a:xfrm>
              <a:prstGeom prst="rect">
                <a:avLst/>
              </a:prstGeom>
            </p:spPr>
          </p:pic>
        </mc:Fallback>
      </mc:AlternateContent>
    </p:spTree>
    <p:extLst>
      <p:ext uri="{BB962C8B-B14F-4D97-AF65-F5344CB8AC3E}">
        <p14:creationId xmlns:p14="http://schemas.microsoft.com/office/powerpoint/2010/main" val="372792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B17BC-8B95-FAB5-7107-C0085462311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4E1B36B-731E-F173-AC8A-DC01187276DE}"/>
              </a:ext>
            </a:extLst>
          </p:cNvPr>
          <p:cNvPicPr>
            <a:picLocks noChangeAspect="1"/>
          </p:cNvPicPr>
          <p:nvPr/>
        </p:nvPicPr>
        <p:blipFill>
          <a:blip r:embed="rId2"/>
          <a:stretch>
            <a:fillRect/>
          </a:stretch>
        </p:blipFill>
        <p:spPr>
          <a:xfrm>
            <a:off x="6954667" y="2189714"/>
            <a:ext cx="4126008" cy="3090801"/>
          </a:xfrm>
          <a:prstGeom prst="rect">
            <a:avLst/>
          </a:prstGeom>
        </p:spPr>
      </p:pic>
      <p:sp>
        <p:nvSpPr>
          <p:cNvPr id="4" name="Title 7">
            <a:extLst>
              <a:ext uri="{FF2B5EF4-FFF2-40B4-BE49-F238E27FC236}">
                <a16:creationId xmlns:a16="http://schemas.microsoft.com/office/drawing/2014/main" id="{9C4F88A8-B48B-1DCC-A69D-C326B9946E87}"/>
              </a:ext>
            </a:extLst>
          </p:cNvPr>
          <p:cNvSpPr txBox="1">
            <a:spLocks/>
          </p:cNvSpPr>
          <p:nvPr/>
        </p:nvSpPr>
        <p:spPr>
          <a:xfrm>
            <a:off x="1245984" y="1724100"/>
            <a:ext cx="4861134" cy="2123658"/>
          </a:xfrm>
          <a:prstGeom prst="rect">
            <a:avLst/>
          </a:prstGeom>
          <a:noFill/>
        </p:spPr>
        <p:txBody>
          <a:bodyPr wrap="square" rtlCol="0">
            <a:spAutoFit/>
          </a:bodyPr>
          <a:lstStyle>
            <a:defPPr>
              <a:defRPr lang="en-US"/>
            </a:defPPr>
            <a:lvl1pPr algn="ctr">
              <a:defRPr sz="4400" b="1">
                <a:solidFill>
                  <a:schemeClr val="bg1"/>
                </a:solidFill>
              </a:defRPr>
            </a:lvl1pPr>
          </a:lstStyle>
          <a:p>
            <a:r>
              <a:rPr lang="en-US" dirty="0"/>
              <a:t>Key Risks of Bias</a:t>
            </a:r>
            <a:br>
              <a:rPr lang="en-US" dirty="0"/>
            </a:br>
            <a:br>
              <a:rPr lang="en-US" dirty="0"/>
            </a:br>
            <a:endParaRPr lang="en-US" dirty="0"/>
          </a:p>
        </p:txBody>
      </p:sp>
      <p:graphicFrame>
        <p:nvGraphicFramePr>
          <p:cNvPr id="6" name="Diagram 5">
            <a:extLst>
              <a:ext uri="{FF2B5EF4-FFF2-40B4-BE49-F238E27FC236}">
                <a16:creationId xmlns:a16="http://schemas.microsoft.com/office/drawing/2014/main" id="{016A8E52-4E38-30AA-9194-E9DE6B1609D1}"/>
              </a:ext>
            </a:extLst>
          </p:cNvPr>
          <p:cNvGraphicFramePr/>
          <p:nvPr>
            <p:extLst>
              <p:ext uri="{D42A27DB-BD31-4B8C-83A1-F6EECF244321}">
                <p14:modId xmlns:p14="http://schemas.microsoft.com/office/powerpoint/2010/main" val="1546023115"/>
              </p:ext>
            </p:extLst>
          </p:nvPr>
        </p:nvGraphicFramePr>
        <p:xfrm>
          <a:off x="590120" y="2785929"/>
          <a:ext cx="6172862" cy="2991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5835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60180-7B22-0BC2-8B1E-DCE0FAC4DD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9DEEDB-BB87-B82A-2B54-059C904F3B2C}"/>
              </a:ext>
            </a:extLst>
          </p:cNvPr>
          <p:cNvSpPr txBox="1">
            <a:spLocks/>
          </p:cNvSpPr>
          <p:nvPr/>
        </p:nvSpPr>
        <p:spPr>
          <a:xfrm>
            <a:off x="538385" y="1042571"/>
            <a:ext cx="10515600" cy="769441"/>
          </a:xfrm>
          <a:prstGeom prst="rect">
            <a:avLst/>
          </a:prstGeom>
          <a:noFill/>
        </p:spPr>
        <p:txBody>
          <a:bodyPr wrap="square" rtlCol="0">
            <a:spAutoFit/>
          </a:bodyPr>
          <a:lstStyle>
            <a:defPPr>
              <a:defRPr lang="en-US"/>
            </a:defPPr>
            <a:lvl1pPr algn="ctr">
              <a:defRPr sz="4400" b="1">
                <a:solidFill>
                  <a:schemeClr val="bg1"/>
                </a:solidFill>
              </a:defRPr>
            </a:lvl1pPr>
          </a:lstStyle>
          <a:p>
            <a:pPr algn="l"/>
            <a:r>
              <a:rPr lang="en-US" dirty="0"/>
              <a:t>Scenario 1</a:t>
            </a:r>
          </a:p>
        </p:txBody>
      </p:sp>
      <p:sp>
        <p:nvSpPr>
          <p:cNvPr id="5" name="TextBox 4">
            <a:extLst>
              <a:ext uri="{FF2B5EF4-FFF2-40B4-BE49-F238E27FC236}">
                <a16:creationId xmlns:a16="http://schemas.microsoft.com/office/drawing/2014/main" id="{EEE0E588-B7A3-26D8-3025-5A3380A98EA9}"/>
              </a:ext>
            </a:extLst>
          </p:cNvPr>
          <p:cNvSpPr txBox="1"/>
          <p:nvPr/>
        </p:nvSpPr>
        <p:spPr>
          <a:xfrm>
            <a:off x="538385" y="1941970"/>
            <a:ext cx="10815416" cy="1754326"/>
          </a:xfrm>
          <a:prstGeom prst="rect">
            <a:avLst/>
          </a:prstGeom>
          <a:noFill/>
        </p:spPr>
        <p:txBody>
          <a:bodyPr wrap="square" rtlCol="0">
            <a:spAutoFit/>
          </a:bodyPr>
          <a:lstStyle>
            <a:defPPr>
              <a:defRPr lang="en-US"/>
            </a:defPPr>
            <a:lvl1pPr algn="ctr">
              <a:defRPr sz="4400" b="1">
                <a:solidFill>
                  <a:schemeClr val="bg1"/>
                </a:solidFill>
              </a:defRPr>
            </a:lvl1pPr>
          </a:lstStyle>
          <a:p>
            <a:pPr algn="l"/>
            <a:r>
              <a:rPr lang="en-US" sz="1800" b="0" dirty="0"/>
              <a:t>The Athletics Department, a major financial contributor to the university, is now under audit due to concerns about its fund allocation, including scholarships, travel budgets, and equipment expenditures. The Internal Audit team, representing a variety of viewpoints on collegiate sports, is leading the review. Given some team members’ previous conflicts with the department, the audit leader is mindful of any potential biases that could affect the process. The focus of the audit will be to determine if the department’s financial practices are in line with the university’s values, particularly regarding the fair distribution of scholarships and resources for student-athletes.</a:t>
            </a:r>
          </a:p>
        </p:txBody>
      </p:sp>
      <p:pic>
        <p:nvPicPr>
          <p:cNvPr id="6" name="Picture 5">
            <a:extLst>
              <a:ext uri="{FF2B5EF4-FFF2-40B4-BE49-F238E27FC236}">
                <a16:creationId xmlns:a16="http://schemas.microsoft.com/office/drawing/2014/main" id="{8ED43138-A730-83E9-4C27-2DFA8E0ABFA2}"/>
              </a:ext>
            </a:extLst>
          </p:cNvPr>
          <p:cNvPicPr>
            <a:picLocks noChangeAspect="1"/>
          </p:cNvPicPr>
          <p:nvPr/>
        </p:nvPicPr>
        <p:blipFill>
          <a:blip r:embed="rId2"/>
          <a:stretch>
            <a:fillRect/>
          </a:stretch>
        </p:blipFill>
        <p:spPr>
          <a:xfrm>
            <a:off x="3434377" y="4250294"/>
            <a:ext cx="4723616" cy="2404862"/>
          </a:xfrm>
          <a:prstGeom prst="rect">
            <a:avLst/>
          </a:prstGeom>
        </p:spPr>
      </p:pic>
    </p:spTree>
    <p:extLst>
      <p:ext uri="{BB962C8B-B14F-4D97-AF65-F5344CB8AC3E}">
        <p14:creationId xmlns:p14="http://schemas.microsoft.com/office/powerpoint/2010/main" val="93338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CD8EC-5614-A487-224C-C50E2C5D8368}"/>
            </a:ext>
          </a:extLst>
        </p:cNvPr>
        <p:cNvGrpSpPr/>
        <p:nvPr/>
      </p:nvGrpSpPr>
      <p:grpSpPr>
        <a:xfrm>
          <a:off x="0" y="0"/>
          <a:ext cx="0" cy="0"/>
          <a:chOff x="0" y="0"/>
          <a:chExt cx="0" cy="0"/>
        </a:xfrm>
      </p:grpSpPr>
      <p:sp>
        <p:nvSpPr>
          <p:cNvPr id="3" name="Title 8">
            <a:extLst>
              <a:ext uri="{FF2B5EF4-FFF2-40B4-BE49-F238E27FC236}">
                <a16:creationId xmlns:a16="http://schemas.microsoft.com/office/drawing/2014/main" id="{5574857F-D270-B638-4577-10FA5724ABB7}"/>
              </a:ext>
            </a:extLst>
          </p:cNvPr>
          <p:cNvSpPr txBox="1">
            <a:spLocks/>
          </p:cNvSpPr>
          <p:nvPr/>
        </p:nvSpPr>
        <p:spPr>
          <a:xfrm>
            <a:off x="5449249" y="1601825"/>
            <a:ext cx="6504497" cy="646331"/>
          </a:xfrm>
          <a:prstGeom prst="rect">
            <a:avLst/>
          </a:prstGeom>
          <a:noFill/>
        </p:spPr>
        <p:txBody>
          <a:bodyPr wrap="square" rtlCol="0">
            <a:spAutoFit/>
          </a:bodyPr>
          <a:lstStyle>
            <a:defPPr>
              <a:defRPr lang="en-US"/>
            </a:defPPr>
            <a:lvl1pPr algn="ctr">
              <a:defRPr sz="4400" b="1"/>
            </a:lvl1pPr>
          </a:lstStyle>
          <a:p>
            <a:pPr algn="r"/>
            <a:r>
              <a:rPr lang="en-US" sz="3600" dirty="0"/>
              <a:t>Approach to Scenario Evaluation</a:t>
            </a:r>
          </a:p>
        </p:txBody>
      </p:sp>
      <p:pic>
        <p:nvPicPr>
          <p:cNvPr id="4" name="Picture 3">
            <a:extLst>
              <a:ext uri="{FF2B5EF4-FFF2-40B4-BE49-F238E27FC236}">
                <a16:creationId xmlns:a16="http://schemas.microsoft.com/office/drawing/2014/main" id="{AF728A3D-932A-668F-F716-6CCE85723C69}"/>
              </a:ext>
            </a:extLst>
          </p:cNvPr>
          <p:cNvPicPr>
            <a:picLocks noChangeAspect="1"/>
          </p:cNvPicPr>
          <p:nvPr/>
        </p:nvPicPr>
        <p:blipFill>
          <a:blip r:embed="rId2"/>
          <a:stretch>
            <a:fillRect/>
          </a:stretch>
        </p:blipFill>
        <p:spPr>
          <a:xfrm>
            <a:off x="238254" y="1185609"/>
            <a:ext cx="5210995" cy="5407053"/>
          </a:xfrm>
          <a:prstGeom prst="rect">
            <a:avLst/>
          </a:prstGeom>
        </p:spPr>
      </p:pic>
      <p:sp>
        <p:nvSpPr>
          <p:cNvPr id="6" name="TextBox 5">
            <a:extLst>
              <a:ext uri="{FF2B5EF4-FFF2-40B4-BE49-F238E27FC236}">
                <a16:creationId xmlns:a16="http://schemas.microsoft.com/office/drawing/2014/main" id="{605BC5F9-C4A7-9925-C620-1CFCCDC806E6}"/>
              </a:ext>
            </a:extLst>
          </p:cNvPr>
          <p:cNvSpPr txBox="1"/>
          <p:nvPr/>
        </p:nvSpPr>
        <p:spPr>
          <a:xfrm>
            <a:off x="5654811" y="2711668"/>
            <a:ext cx="6093372" cy="1916166"/>
          </a:xfrm>
          <a:prstGeom prst="rect">
            <a:avLst/>
          </a:prstGeom>
          <a:noFill/>
        </p:spPr>
        <p:txBody>
          <a:bodyPr wrap="square">
            <a:spAutoFit/>
          </a:bodyPr>
          <a:lstStyle/>
          <a:p>
            <a:pPr marL="0" indent="0" algn="ctr">
              <a:lnSpc>
                <a:spcPts val="2400"/>
              </a:lnSpc>
              <a:buNone/>
            </a:pPr>
            <a:r>
              <a:rPr lang="en-US" b="0" dirty="0">
                <a:effectLst/>
                <a:ea typeface="STFangsong" panose="020B0503020204020204" pitchFamily="2" charset="-122"/>
                <a:cs typeface="Times New Roman" panose="02020603050405020304" pitchFamily="18" charset="0"/>
              </a:rPr>
              <a:t>The 6 Thinking Hats technique, developed by Edward de Bono, is a structured method for group discussion and individual thinking.</a:t>
            </a:r>
          </a:p>
          <a:p>
            <a:pPr marL="0" indent="0" algn="ctr">
              <a:lnSpc>
                <a:spcPts val="2400"/>
              </a:lnSpc>
              <a:buNone/>
            </a:pPr>
            <a:r>
              <a:rPr lang="en-US" b="0" dirty="0">
                <a:effectLst/>
                <a:ea typeface="STFangsong" panose="020B0503020204020204" pitchFamily="2" charset="-122"/>
                <a:cs typeface="Times New Roman" panose="02020603050405020304" pitchFamily="18" charset="0"/>
              </a:rPr>
              <a:t>It involves six metaphorical hats, each representing a different type of thinking. Each hat has a different color to help you remember the type of thinking involved.</a:t>
            </a:r>
          </a:p>
        </p:txBody>
      </p:sp>
    </p:spTree>
    <p:extLst>
      <p:ext uri="{BB962C8B-B14F-4D97-AF65-F5344CB8AC3E}">
        <p14:creationId xmlns:p14="http://schemas.microsoft.com/office/powerpoint/2010/main" val="295742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131C6-B3E0-5D9B-0C8C-322D1AF7F00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5D70C59-2DF3-1E32-4523-3E622029EF50}"/>
              </a:ext>
            </a:extLst>
          </p:cNvPr>
          <p:cNvSpPr txBox="1"/>
          <p:nvPr/>
        </p:nvSpPr>
        <p:spPr>
          <a:xfrm>
            <a:off x="365234" y="1357163"/>
            <a:ext cx="7015654" cy="769441"/>
          </a:xfrm>
          <a:prstGeom prst="rect">
            <a:avLst/>
          </a:prstGeom>
          <a:noFill/>
        </p:spPr>
        <p:txBody>
          <a:bodyPr wrap="square" rtlCol="0">
            <a:spAutoFit/>
          </a:bodyPr>
          <a:lstStyle>
            <a:defPPr>
              <a:defRPr lang="en-US"/>
            </a:defPPr>
            <a:lvl1pPr algn="ctr">
              <a:defRPr sz="4400" b="1">
                <a:solidFill>
                  <a:schemeClr val="bg1"/>
                </a:solidFill>
              </a:defRPr>
            </a:lvl1pPr>
          </a:lstStyle>
          <a:p>
            <a:r>
              <a:rPr lang="en-US" dirty="0"/>
              <a:t>Put on your thinking hats…….</a:t>
            </a:r>
          </a:p>
        </p:txBody>
      </p:sp>
      <p:pic>
        <p:nvPicPr>
          <p:cNvPr id="5" name="Picture 4">
            <a:extLst>
              <a:ext uri="{FF2B5EF4-FFF2-40B4-BE49-F238E27FC236}">
                <a16:creationId xmlns:a16="http://schemas.microsoft.com/office/drawing/2014/main" id="{6B577F44-F586-CE81-B047-1EA57DD07486}"/>
              </a:ext>
            </a:extLst>
          </p:cNvPr>
          <p:cNvPicPr>
            <a:picLocks noChangeAspect="1"/>
          </p:cNvPicPr>
          <p:nvPr/>
        </p:nvPicPr>
        <p:blipFill>
          <a:blip r:embed="rId2"/>
          <a:stretch>
            <a:fillRect/>
          </a:stretch>
        </p:blipFill>
        <p:spPr>
          <a:xfrm>
            <a:off x="8794237" y="1026915"/>
            <a:ext cx="2110197" cy="1428441"/>
          </a:xfrm>
          <a:prstGeom prst="rect">
            <a:avLst/>
          </a:prstGeom>
        </p:spPr>
      </p:pic>
      <p:sp>
        <p:nvSpPr>
          <p:cNvPr id="7" name="TextBox 6">
            <a:extLst>
              <a:ext uri="{FF2B5EF4-FFF2-40B4-BE49-F238E27FC236}">
                <a16:creationId xmlns:a16="http://schemas.microsoft.com/office/drawing/2014/main" id="{9953C80F-0B68-10C1-1460-D5E64F6B2781}"/>
              </a:ext>
            </a:extLst>
          </p:cNvPr>
          <p:cNvSpPr txBox="1"/>
          <p:nvPr/>
        </p:nvSpPr>
        <p:spPr>
          <a:xfrm>
            <a:off x="365234" y="2455356"/>
            <a:ext cx="11461531" cy="3539430"/>
          </a:xfrm>
          <a:prstGeom prst="rect">
            <a:avLst/>
          </a:prstGeom>
          <a:noFill/>
        </p:spPr>
        <p:txBody>
          <a:bodyPr wrap="square" rtlCol="0">
            <a:spAutoFit/>
          </a:bodyPr>
          <a:lstStyle>
            <a:defPPr>
              <a:defRPr lang="en-US"/>
            </a:defPPr>
            <a:lvl1pPr algn="ctr">
              <a:defRPr sz="4400" b="1">
                <a:solidFill>
                  <a:schemeClr val="bg1"/>
                </a:solidFill>
              </a:defRPr>
            </a:lvl1pPr>
          </a:lstStyle>
          <a:p>
            <a:pPr marL="342900" indent="-342900" algn="l">
              <a:buFont typeface="Arial" panose="020B0604020202020204" pitchFamily="34" charset="0"/>
              <a:buChar char="•"/>
            </a:pPr>
            <a:r>
              <a:rPr lang="en-US" sz="1400" b="0" dirty="0"/>
              <a:t>White Hat: What are the financial records for the athletics department? How are scholarships, travel budgets, and equipment allocations documented? What data is available to show financial fairness or inequality?</a:t>
            </a:r>
          </a:p>
          <a:p>
            <a:pPr marL="342900" indent="-342900" algn="l">
              <a:buFont typeface="Arial" panose="020B0604020202020204" pitchFamily="34" charset="0"/>
              <a:buChar char="•"/>
            </a:pPr>
            <a:endParaRPr lang="en-US" sz="1400" b="0" dirty="0"/>
          </a:p>
          <a:p>
            <a:pPr marL="342900" indent="-342900" algn="l">
              <a:buFont typeface="Arial" panose="020B0604020202020204" pitchFamily="34" charset="0"/>
              <a:buChar char="•"/>
            </a:pPr>
            <a:r>
              <a:rPr lang="en-US" sz="1400" b="0" dirty="0"/>
              <a:t>Red Hat: How might the auditors feel about auditing a department they may have personal biases toward? How might athletes feel about the distribution of resources?</a:t>
            </a:r>
          </a:p>
          <a:p>
            <a:pPr marL="342900" indent="-342900" algn="l">
              <a:buFont typeface="Arial" panose="020B0604020202020204" pitchFamily="34" charset="0"/>
              <a:buChar char="•"/>
            </a:pPr>
            <a:endParaRPr lang="en-US" sz="1400" b="0" dirty="0"/>
          </a:p>
          <a:p>
            <a:pPr marL="342900" indent="-342900" algn="l">
              <a:buFont typeface="Arial" panose="020B0604020202020204" pitchFamily="34" charset="0"/>
              <a:buChar char="•"/>
            </a:pPr>
            <a:r>
              <a:rPr lang="en-US" sz="1400" b="0" dirty="0"/>
              <a:t>Black Hat: What are the risks of inequitable fund allocation? How could financial mismanagement affect the university’s reputation?</a:t>
            </a:r>
          </a:p>
          <a:p>
            <a:pPr marL="342900" indent="-342900" algn="l">
              <a:buFont typeface="Arial" panose="020B0604020202020204" pitchFamily="34" charset="0"/>
              <a:buChar char="•"/>
            </a:pPr>
            <a:endParaRPr lang="en-US" sz="1400" b="0" dirty="0"/>
          </a:p>
          <a:p>
            <a:pPr marL="342900" indent="-342900" algn="l">
              <a:buFont typeface="Arial" panose="020B0604020202020204" pitchFamily="34" charset="0"/>
              <a:buChar char="•"/>
            </a:pPr>
            <a:r>
              <a:rPr lang="en-US" sz="1400" b="0" dirty="0"/>
              <a:t>Yellow Hat: What positive changes could the athletics department make to ensure fairer resource allocation? How might this improve the university’s image?</a:t>
            </a:r>
          </a:p>
          <a:p>
            <a:pPr marL="342900" indent="-342900" algn="l">
              <a:buFont typeface="Arial" panose="020B0604020202020204" pitchFamily="34" charset="0"/>
              <a:buChar char="•"/>
            </a:pPr>
            <a:endParaRPr lang="en-US" sz="1400" b="0" dirty="0"/>
          </a:p>
          <a:p>
            <a:pPr marL="342900" indent="-342900" algn="l">
              <a:buFont typeface="Arial" panose="020B0604020202020204" pitchFamily="34" charset="0"/>
              <a:buChar char="•"/>
            </a:pPr>
            <a:r>
              <a:rPr lang="en-US" sz="1400" b="0" dirty="0"/>
              <a:t>Green Hat: What creative solutions could the audit team propose to make financial practices more transparent and inclusive? How can they engage the department in the audit process?</a:t>
            </a:r>
          </a:p>
          <a:p>
            <a:pPr marL="342900" indent="-342900" algn="l">
              <a:buFont typeface="Arial" panose="020B0604020202020204" pitchFamily="34" charset="0"/>
              <a:buChar char="•"/>
            </a:pPr>
            <a:endParaRPr lang="en-US" sz="1400" b="0" dirty="0"/>
          </a:p>
          <a:p>
            <a:pPr marL="342900" indent="-342900" algn="l">
              <a:buFont typeface="Arial" panose="020B0604020202020204" pitchFamily="34" charset="0"/>
              <a:buChar char="•"/>
            </a:pPr>
            <a:r>
              <a:rPr lang="en-US" sz="1400" b="0" dirty="0"/>
              <a:t>Blue Hat: What steps should the audit team take to ensure objectivity and fairness in the audit process, despite the team’s varying backgrounds and biases?</a:t>
            </a:r>
          </a:p>
        </p:txBody>
      </p:sp>
    </p:spTree>
    <p:extLst>
      <p:ext uri="{BB962C8B-B14F-4D97-AF65-F5344CB8AC3E}">
        <p14:creationId xmlns:p14="http://schemas.microsoft.com/office/powerpoint/2010/main" val="54655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kz6hfy1o5vwdvxbpfgaraurvygxaq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7.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2.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4.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17.png"/></Relationships>
</file>

<file path=ppt/webextensions/webextension1.xml><?xml version="1.0" encoding="utf-8"?>
<we:webextension xmlns:we="http://schemas.microsoft.com/office/webextensions/webextension/2010/11" id="{500A9E10-2815-CB48-9ED2-B21F13D7C3DC}">
  <we:reference id="wa104379261" version="4.3.0.0" store="en-US" storeType="OMEX"/>
  <we:alternateReferences>
    <we:reference id="wa104379261" version="4.3.0.0" store="wa104379261" storeType="OMEX"/>
  </we:alternateReferences>
  <we:properties>
    <we:property name="MENTIMETER_QUESTION_ID_KEY" value="&quot;qt2x8nf9k115&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37CE3095-E969-FD4E-A15F-A21B31355E91}">
  <we:reference id="wa104379261" version="4.3.0.0" store="en-US" storeType="OMEX"/>
  <we:alternateReferences>
    <we:reference id="wa104379261" version="4.3.0.0" store="wa104379261" storeType="OMEX"/>
  </we:alternateReferences>
  <we:properties>
    <we:property name="MENTIMETER_QUESTION_ID_KEY" value="&quot;pv6i71nxet62&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D9D90C59-11B4-FA42-A6E0-EEA3C6DB01A2}">
  <we:reference id="wa104379261" version="4.3.0.0" store="en-US" storeType="OMEX"/>
  <we:alternateReferences>
    <we:reference id="wa104379261" version="4.3.0.0" store="wa104379261" storeType="OMEX"/>
  </we:alternateReferences>
  <we:properties>
    <we:property name="MENTIMETER_QUESTION_ID_KEY" value="&quot;67u29cnrobzk&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2E37105F-C2EB-1342-AC92-D834ACF57658}">
  <we:reference id="wa104379261" version="4.3.0.0" store="en-US" storeType="OMEX"/>
  <we:alternateReferences>
    <we:reference id="wa104379261" version="4.3.0.0" store="wa104379261" storeType="OMEX"/>
  </we:alternateReferences>
  <we:properties>
    <we:property name="MENTIMETER_QUESTION_ID_KEY" value="&quot;yp85jrq4n15t&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33c5f9c-3e24-4f7a-976a-7e11b5d0ad11" xsi:nil="true"/>
    <lcf76f155ced4ddcb4097134ff3c332f xmlns="6a14ffba-8f1c-4d10-af01-ae154dbd531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D8CECF97277543A5E9D3D1D281E1C9" ma:contentTypeVersion="15" ma:contentTypeDescription="Create a new document." ma:contentTypeScope="" ma:versionID="df07c17759c04d6de54271e1b1a1ddbc">
  <xsd:schema xmlns:xsd="http://www.w3.org/2001/XMLSchema" xmlns:xs="http://www.w3.org/2001/XMLSchema" xmlns:p="http://schemas.microsoft.com/office/2006/metadata/properties" xmlns:ns2="6a14ffba-8f1c-4d10-af01-ae154dbd531f" xmlns:ns3="133c5f9c-3e24-4f7a-976a-7e11b5d0ad11" targetNamespace="http://schemas.microsoft.com/office/2006/metadata/properties" ma:root="true" ma:fieldsID="a4625945977cbe70b864ceee9c3fe90d" ns2:_="" ns3:_="">
    <xsd:import namespace="6a14ffba-8f1c-4d10-af01-ae154dbd531f"/>
    <xsd:import namespace="133c5f9c-3e24-4f7a-976a-7e11b5d0ad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4ffba-8f1c-4d10-af01-ae154dbd5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eb52383-127c-47be-ae82-bafae2b4737f"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3c5f9c-3e24-4f7a-976a-7e11b5d0ad1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6f57eec-5ee8-41c2-9076-598c2bb67857}" ma:internalName="TaxCatchAll" ma:showField="CatchAllData" ma:web="133c5f9c-3e24-4f7a-976a-7e11b5d0ad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C31B97-89D3-49A1-86B9-71E828ADAAD8}">
  <ds:schemaRefs>
    <ds:schemaRef ds:uri="http://schemas.microsoft.com/office/2006/metadata/properties"/>
    <ds:schemaRef ds:uri="http://schemas.microsoft.com/office/infopath/2007/PartnerControls"/>
    <ds:schemaRef ds:uri="b8e1cea0-326a-4b23-9862-5807ba86ac07"/>
    <ds:schemaRef ds:uri="cbb4cac8-50bf-4832-b6f0-9a2fe9f1f70b"/>
    <ds:schemaRef ds:uri="82503f46-9826-42c2-86ff-ea7cbe387080"/>
    <ds:schemaRef ds:uri="213324f9-e58f-4f28-8a19-11da78aba3e3"/>
  </ds:schemaRefs>
</ds:datastoreItem>
</file>

<file path=customXml/itemProps2.xml><?xml version="1.0" encoding="utf-8"?>
<ds:datastoreItem xmlns:ds="http://schemas.openxmlformats.org/officeDocument/2006/customXml" ds:itemID="{D0235931-5565-4F19-A916-3C5A566408DF}">
  <ds:schemaRefs>
    <ds:schemaRef ds:uri="http://schemas.microsoft.com/sharepoint/v3/contenttype/forms"/>
  </ds:schemaRefs>
</ds:datastoreItem>
</file>

<file path=customXml/itemProps3.xml><?xml version="1.0" encoding="utf-8"?>
<ds:datastoreItem xmlns:ds="http://schemas.openxmlformats.org/officeDocument/2006/customXml" ds:itemID="{122EC055-1E58-4720-8B42-3B8FDE09A88C}"/>
</file>

<file path=docProps/app.xml><?xml version="1.0" encoding="utf-8"?>
<Properties xmlns="http://schemas.openxmlformats.org/officeDocument/2006/extended-properties" xmlns:vt="http://schemas.openxmlformats.org/officeDocument/2006/docPropsVTypes">
  <TotalTime>420</TotalTime>
  <Words>1372</Words>
  <Application>Microsoft Macintosh PowerPoint</Application>
  <PresentationFormat>Widescreen</PresentationFormat>
  <Paragraphs>135</Paragraphs>
  <Slides>20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STFangsong</vt:lpstr>
      <vt:lpstr>Aptos</vt: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Beck, Amaya</cp:lastModifiedBy>
  <cp:revision>11</cp:revision>
  <dcterms:created xsi:type="dcterms:W3CDTF">2020-01-09T16:16:43Z</dcterms:created>
  <dcterms:modified xsi:type="dcterms:W3CDTF">2025-01-30T21:16:28Z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0x010100A2D8CECF97277543A5E9D3D1D281E1C9</vt:lpwstr>
  </property>
  <property fmtid="{D5CDD505-2E9C-101B-9397-08002B2CF9AE}" pid="3" name="Order">
    <vt:r8>4399900</vt:r8>
  </property>
  <property fmtid="{D5CDD505-2E9C-101B-9397-08002B2CF9AE}" pid="4" name="MediaServiceImageTags">
    <vt:lpwstr/>
  </property>
  <property fmtid="{D5CDD505-2E9C-101B-9397-08002B2CF9AE}" pid="5" name="MSIP_Label_ae7542bc-63e5-412b-b0a0-d9586028a7d0_Enabled">
    <vt:lpwstr>true</vt:lpwstr>
  </property>
  <property fmtid="{D5CDD505-2E9C-101B-9397-08002B2CF9AE}" pid="6" name="MSIP_Label_ae7542bc-63e5-412b-b0a0-d9586028a7d0_SetDate">
    <vt:lpwstr>2025-01-30T21:16:23Z</vt:lpwstr>
  </property>
  <property fmtid="{D5CDD505-2E9C-101B-9397-08002B2CF9AE}" pid="7" name="MSIP_Label_ae7542bc-63e5-412b-b0a0-d9586028a7d0_Method">
    <vt:lpwstr>Standard</vt:lpwstr>
  </property>
  <property fmtid="{D5CDD505-2E9C-101B-9397-08002B2CF9AE}" pid="8" name="MSIP_Label_ae7542bc-63e5-412b-b0a0-d9586028a7d0_Name">
    <vt:lpwstr>Sensitive</vt:lpwstr>
  </property>
  <property fmtid="{D5CDD505-2E9C-101B-9397-08002B2CF9AE}" pid="9" name="MSIP_Label_ae7542bc-63e5-412b-b0a0-d9586028a7d0_SiteId">
    <vt:lpwstr>d8999fe4-76af-40b3-b435-1d8977abc08c</vt:lpwstr>
  </property>
  <property fmtid="{D5CDD505-2E9C-101B-9397-08002B2CF9AE}" pid="10" name="MSIP_Label_ae7542bc-63e5-412b-b0a0-d9586028a7d0_ActionId">
    <vt:lpwstr>6eb58d6b-60dc-495a-bcdb-6c33ea76a1c2</vt:lpwstr>
  </property>
  <property fmtid="{D5CDD505-2E9C-101B-9397-08002B2CF9AE}" pid="11" name="MSIP_Label_ae7542bc-63e5-412b-b0a0-d9586028a7d0_ContentBits">
    <vt:lpwstr>0</vt:lpwstr>
  </property>
  <property fmtid="{D5CDD505-2E9C-101B-9397-08002B2CF9AE}" pid="12" name="MSIP_Label_ae7542bc-63e5-412b-b0a0-d9586028a7d0_Tag">
    <vt:lpwstr>50, 3, 0, 1</vt:lpwstr>
  </property>
</Properties>
</file>