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4"/>
  </p:sldMasterIdLst>
  <p:sldIdLst>
    <p:sldId id="256" r:id="rId5"/>
    <p:sldId id="263" r:id="rId6"/>
    <p:sldId id="262" r:id="rId7"/>
    <p:sldId id="257" r:id="rId8"/>
    <p:sldId id="266" r:id="rId9"/>
    <p:sldId id="267" r:id="rId10"/>
    <p:sldId id="268" r:id="rId11"/>
    <p:sldId id="259" r:id="rId12"/>
    <p:sldId id="269" r:id="rId13"/>
    <p:sldId id="260" r:id="rId14"/>
    <p:sldId id="270" r:id="rId15"/>
    <p:sldId id="261" r:id="rId16"/>
    <p:sldId id="271" r:id="rId17"/>
    <p:sldId id="264" r:id="rId18"/>
    <p:sldId id="272" r:id="rId19"/>
    <p:sldId id="265" r:id="rId20"/>
    <p:sldId id="273" r:id="rId21"/>
    <p:sldId id="258" r:id="rId22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4995" autoAdjust="0"/>
    <p:restoredTop sz="94694"/>
  </p:normalViewPr>
  <p:slideViewPr>
    <p:cSldViewPr snapToGrid="0" snapToObjects="1">
      <p:cViewPr varScale="1">
        <p:scale>
          <a:sx n="105" d="100"/>
          <a:sy n="105" d="100"/>
        </p:scale>
        <p:origin x="834" y="96"/>
      </p:cViewPr>
      <p:guideLst/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slide" Target="slides/slide9.xml"/><Relationship Id="rId18" Type="http://schemas.openxmlformats.org/officeDocument/2006/relationships/slide" Target="slides/slide14.xml"/><Relationship Id="rId26" Type="http://schemas.openxmlformats.org/officeDocument/2006/relationships/tableStyles" Target="tableStyles.xml"/><Relationship Id="rId3" Type="http://schemas.openxmlformats.org/officeDocument/2006/relationships/customXml" Target="../customXml/item3.xml"/><Relationship Id="rId21" Type="http://schemas.openxmlformats.org/officeDocument/2006/relationships/slide" Target="slides/slide17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slide" Target="slides/slide13.xml"/><Relationship Id="rId25" Type="http://schemas.openxmlformats.org/officeDocument/2006/relationships/theme" Target="theme/theme1.xml"/><Relationship Id="rId2" Type="http://schemas.openxmlformats.org/officeDocument/2006/relationships/customXml" Target="../customXml/item2.xml"/><Relationship Id="rId16" Type="http://schemas.openxmlformats.org/officeDocument/2006/relationships/slide" Target="slides/slide12.xml"/><Relationship Id="rId20" Type="http://schemas.openxmlformats.org/officeDocument/2006/relationships/slide" Target="slides/slide16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24" Type="http://schemas.openxmlformats.org/officeDocument/2006/relationships/viewProps" Target="viewProps.xml"/><Relationship Id="rId5" Type="http://schemas.openxmlformats.org/officeDocument/2006/relationships/slide" Target="slides/slide1.xml"/><Relationship Id="rId15" Type="http://schemas.openxmlformats.org/officeDocument/2006/relationships/slide" Target="slides/slide11.xml"/><Relationship Id="rId23" Type="http://schemas.openxmlformats.org/officeDocument/2006/relationships/presProps" Target="presProps.xml"/><Relationship Id="rId10" Type="http://schemas.openxmlformats.org/officeDocument/2006/relationships/slide" Target="slides/slide6.xml"/><Relationship Id="rId19" Type="http://schemas.openxmlformats.org/officeDocument/2006/relationships/slide" Target="slides/slide15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slide" Target="slides/slide10.xml"/><Relationship Id="rId22" Type="http://schemas.openxmlformats.org/officeDocument/2006/relationships/slide" Target="slides/slide18.xml"/></Relationship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90CFFE52-9906-7DF5-B717-ACDB6B3B5E4C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rcRect/>
          <a:stretch/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7120740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6B55AE58-C32B-514E-983F-93CE8B348BD4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rcRect/>
          <a:stretch/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7449764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2943172D-D7BE-E645-8E1D-8B8EB6002619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rcRect/>
          <a:stretch/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7643413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C56AD5DA-F8FE-93AD-22C3-AFFA1808845E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rcRect/>
          <a:stretch/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5196163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FBB4F5C-3368-7B41-94A3-7B69B61C2E5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6A9D012-E979-C248-A39D-9ECF24D4EE78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0A6D3C22-423F-9344-AA54-D27A006BB0B8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4BE3E13A-CAF0-6A46-99F3-A9A108D11CB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42E9816-5679-2B4B-8980-6562FEF6A073}" type="datetimeFigureOut">
              <a:rPr lang="en-US" smtClean="0"/>
              <a:t>2/21/2025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D31ED279-5716-A044-8A62-CA58B307B1E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6F1C957E-3B82-E14A-90C1-4B8E77F8ECF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5335512-6867-D244-8596-4F5D58D0C1A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4671547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C7CC31D-E608-D64A-BD88-C52B18A773E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F3EACAC-3E6E-6E4F-8779-2DF2C64CE1E2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664A42AC-EB64-EF48-BAC2-452794B8BB4A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955F0766-EF70-524D-B3C3-F8F6EA2782ED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9D3EC751-E8DF-BB4B-BBB4-834105E6CE51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C54CA640-1CEA-3A43-B1C3-B0040CED254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42E9816-5679-2B4B-8980-6562FEF6A073}" type="datetimeFigureOut">
              <a:rPr lang="en-US" smtClean="0"/>
              <a:t>2/21/2025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FCCB52B4-5F8C-834F-ADDD-C86E5D0B227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6D1EAFF7-C3D1-0048-9483-C43DD997AB1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5335512-6867-D244-8596-4F5D58D0C1A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6404655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07EC504-A990-DA44-8B11-B2DB21E5FB0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B1DA600B-68F9-A248-A2A3-10B3D71FC7D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42E9816-5679-2B4B-8980-6562FEF6A073}" type="datetimeFigureOut">
              <a:rPr lang="en-US" smtClean="0"/>
              <a:t>2/21/2025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9E037EF-B62E-A040-A387-CBB8DF1E7DD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E7290C0A-08F6-FF4F-8C99-52C44F41805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5335512-6867-D244-8596-4F5D58D0C1A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7011517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FE290D0-6C6E-7F4B-AF91-66D11C685E8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140A005-AB1F-5D47-BCF0-055B0F25CEF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D0EEEC75-C33C-A64C-A31A-7D445D6747DC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5C27D3F2-A800-C74F-BB52-F4B32BEE197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42E9816-5679-2B4B-8980-6562FEF6A073}" type="datetimeFigureOut">
              <a:rPr lang="en-US" smtClean="0"/>
              <a:t>2/21/2025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CE3106EB-E6CC-0545-B252-7DAE00628C2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05593EB0-BA37-CF4E-8989-3D473CB7C88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5335512-6867-D244-8596-4F5D58D0C1A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63028973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C9810DF-DD6A-2B4E-A86B-85DF5C2D3EA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8C04A8A8-FA8B-B042-A0DE-0F2256D77AE6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EA2A67B0-85CB-4D47-A84D-ADE4188074C0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8A3487E1-68EF-5E48-A49D-F2AF19CA046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42E9816-5679-2B4B-8980-6562FEF6A073}" type="datetimeFigureOut">
              <a:rPr lang="en-US" smtClean="0"/>
              <a:t>2/21/2025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80E13EEF-941A-7842-BE34-FB406042444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25488333-4ED8-2B4D-AC82-CAB80DBC130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5335512-6867-D244-8596-4F5D58D0C1A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84280653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856BD4A-A9EA-6548-9B59-6516BA935E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C334A531-925B-AB4F-A642-F7DE703AA49D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1F81617-5FE2-034A-B009-E1B3E1F6CAB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42E9816-5679-2B4B-8980-6562FEF6A073}" type="datetimeFigureOut">
              <a:rPr lang="en-US" smtClean="0"/>
              <a:t>2/21/2025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60DC04B-0BC4-FF45-AFF8-448A6D4116B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1AABB74-ABB7-FE4D-A3EA-0529ABFCED3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5335512-6867-D244-8596-4F5D58D0C1A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1169015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B3609217-F8F2-AE46-8D6A-6585D15F2862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3A2F6D6C-0AB2-AA40-B000-18F02D7B111B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6F3D104-33E5-4448-BA0F-047777FAC63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42E9816-5679-2B4B-8980-6562FEF6A073}" type="datetimeFigureOut">
              <a:rPr lang="en-US" smtClean="0"/>
              <a:t>2/21/2025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863C034-366C-CC4B-84EA-39A8F921A4B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558C7D9-5DE6-D046-AC7A-BC6B676F9D9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5335512-6867-D244-8596-4F5D58D0C1A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1560008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8009EDC2-6606-CF4C-AEA8-356873FCF9B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37DD5660-8EC0-454E-9C54-0B862CF0B82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4C2A46A-1841-E042-95CD-1B0A21160237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42E9816-5679-2B4B-8980-6562FEF6A073}" type="datetimeFigureOut">
              <a:rPr lang="en-US" smtClean="0"/>
              <a:t>2/21/2025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BCF0963-DEA1-D94C-8ACD-D8D5D0C390C8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4F2D4EA-FB6B-9340-ABED-2822839F1DA5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5335512-6867-D244-8596-4F5D58D0C1A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5640293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5" r:id="rId4"/>
    <p:sldLayoutId id="2147483652" r:id="rId5"/>
    <p:sldLayoutId id="2147483653" r:id="rId6"/>
    <p:sldLayoutId id="2147483654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268151183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D5B0EA44-8A21-E44F-6295-94B9BACF8D5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817C045C-435C-D4A7-E911-AAF505D18F77}"/>
              </a:ext>
            </a:extLst>
          </p:cNvPr>
          <p:cNvSpPr txBox="1"/>
          <p:nvPr/>
        </p:nvSpPr>
        <p:spPr>
          <a:xfrm>
            <a:off x="0" y="1970201"/>
            <a:ext cx="1219200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400" b="1"/>
              <a:t>ACADEMIC MEDICAL CENTER ROUNDTABLE</a:t>
            </a:r>
            <a:endParaRPr lang="en-US" sz="4400" b="1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ABCEDACC-0B61-BC03-9CCF-45E30A4C700E}"/>
              </a:ext>
            </a:extLst>
          </p:cNvPr>
          <p:cNvSpPr txBox="1"/>
          <p:nvPr/>
        </p:nvSpPr>
        <p:spPr>
          <a:xfrm>
            <a:off x="4997513" y="3621386"/>
            <a:ext cx="3885294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JOHN MCDANIEL, CPA, CIA, CISA, CRMA</a:t>
            </a:r>
          </a:p>
          <a:p>
            <a:r>
              <a:rPr lang="en-US" dirty="0"/>
              <a:t>THE UNIVERSITY OF ALABAMA SYSTEM</a:t>
            </a:r>
          </a:p>
        </p:txBody>
      </p:sp>
    </p:spTree>
    <p:extLst>
      <p:ext uri="{BB962C8B-B14F-4D97-AF65-F5344CB8AC3E}">
        <p14:creationId xmlns:p14="http://schemas.microsoft.com/office/powerpoint/2010/main" val="539969508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416E0DAE-9BA9-934A-6255-234044B67E4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AF4DE37A-5909-2993-6046-81200665703D}"/>
              </a:ext>
            </a:extLst>
          </p:cNvPr>
          <p:cNvSpPr txBox="1"/>
          <p:nvPr/>
        </p:nvSpPr>
        <p:spPr>
          <a:xfrm>
            <a:off x="0" y="1970201"/>
            <a:ext cx="1219200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400" b="1" dirty="0"/>
              <a:t>ACADEMIC MEDICAL CENTER ROUNDTABLE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B5EC420C-ADC1-1EFD-E27E-E1931B464C44}"/>
              </a:ext>
            </a:extLst>
          </p:cNvPr>
          <p:cNvSpPr txBox="1"/>
          <p:nvPr/>
        </p:nvSpPr>
        <p:spPr>
          <a:xfrm>
            <a:off x="2625505" y="3829616"/>
            <a:ext cx="10065694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RISKS AND OPPORTUNITIES FOR ACADEMIC MEDICAL CENTERS</a:t>
            </a:r>
          </a:p>
          <a:p>
            <a:endParaRPr lang="en-US" dirty="0"/>
          </a:p>
          <a:p>
            <a:r>
              <a:rPr lang="en-US" dirty="0"/>
              <a:t>OBJECTIVE: TO DISCUSS CURRENT CHALLENGES AND POTENTIAL OPPORTUNITIES IN THE HEALTHCARE LANDSCAPE AND HOW INTERNAL AUDIT CAN BE A VALUED PARTNER</a:t>
            </a:r>
          </a:p>
        </p:txBody>
      </p:sp>
    </p:spTree>
    <p:extLst>
      <p:ext uri="{BB962C8B-B14F-4D97-AF65-F5344CB8AC3E}">
        <p14:creationId xmlns:p14="http://schemas.microsoft.com/office/powerpoint/2010/main" val="3224455962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4AA7D03B-2167-A54B-B6C8-6D0F1AE39AE0}"/>
              </a:ext>
            </a:extLst>
          </p:cNvPr>
          <p:cNvSpPr txBox="1"/>
          <p:nvPr/>
        </p:nvSpPr>
        <p:spPr>
          <a:xfrm>
            <a:off x="0" y="1970201"/>
            <a:ext cx="12192000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400" b="1" dirty="0"/>
              <a:t>FINANCIAL CHALLENGES</a:t>
            </a:r>
          </a:p>
          <a:p>
            <a:pPr algn="ctr"/>
            <a:endParaRPr lang="en-US" sz="4400" b="1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4A53B0BC-F016-10E8-3B02-FA71247DD6CB}"/>
              </a:ext>
            </a:extLst>
          </p:cNvPr>
          <p:cNvSpPr txBox="1"/>
          <p:nvPr/>
        </p:nvSpPr>
        <p:spPr>
          <a:xfrm>
            <a:off x="1282045" y="3525625"/>
            <a:ext cx="10605155" cy="20313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RISING COSTS: INCREASED LABOR, DRUG, SUPPLY, AND OPERATING COSTS</a:t>
            </a:r>
          </a:p>
          <a:p>
            <a:endParaRPr lang="en-US" dirty="0"/>
          </a:p>
          <a:p>
            <a:r>
              <a:rPr lang="en-US" dirty="0"/>
              <a:t>INTERNAL AUDITOR’S ROLE-IDENTIFY COST SAVING OPPORTUNITIES AND INEFFICIENCIES THROUGH PLANNED AUDITS</a:t>
            </a:r>
          </a:p>
          <a:p>
            <a:endParaRPr lang="en-US" dirty="0"/>
          </a:p>
          <a:p>
            <a:r>
              <a:rPr lang="en-US" b="0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Conduct detailed cost analysis to identify areas where expenses can be reduced without compromising quality. For example, auditors can review procurement processes to find more cost-effective suppliers.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24684999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6A14859-B6FF-1D99-0672-A19DBBF7FEC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67553B84-2AAC-1C46-4224-AC3F58B2FC0B}"/>
              </a:ext>
            </a:extLst>
          </p:cNvPr>
          <p:cNvSpPr txBox="1"/>
          <p:nvPr/>
        </p:nvSpPr>
        <p:spPr>
          <a:xfrm>
            <a:off x="0" y="1970201"/>
            <a:ext cx="12192000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400" b="1" dirty="0"/>
              <a:t>FINANCIAL CHALLENGES</a:t>
            </a:r>
          </a:p>
          <a:p>
            <a:pPr algn="ctr"/>
            <a:endParaRPr lang="en-US" sz="4400" b="1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3ED93554-726C-9C48-9451-2D1D4915ECEA}"/>
              </a:ext>
            </a:extLst>
          </p:cNvPr>
          <p:cNvSpPr txBox="1"/>
          <p:nvPr/>
        </p:nvSpPr>
        <p:spPr>
          <a:xfrm>
            <a:off x="1282045" y="3525625"/>
            <a:ext cx="10605155" cy="140551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>
              <a:spcBef>
                <a:spcPts val="750"/>
              </a:spcBef>
              <a:spcAft>
                <a:spcPts val="750"/>
              </a:spcAft>
              <a:buFont typeface="Arial" panose="020B0604020202020204" pitchFamily="34" charset="0"/>
              <a:buChar char="•"/>
            </a:pPr>
            <a:r>
              <a:rPr lang="en-US" b="1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Reduced Reimbursements:</a:t>
            </a:r>
            <a:r>
              <a:rPr lang="en-US" b="0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 Decline in private insurance and government payments. </a:t>
            </a:r>
            <a:endParaRPr lang="en-US" b="1" i="0" dirty="0">
              <a:solidFill>
                <a:srgbClr val="242424"/>
              </a:solidFill>
              <a:effectLst/>
              <a:latin typeface="Segoe UI" panose="020B0502040204020203" pitchFamily="34" charset="0"/>
            </a:endParaRPr>
          </a:p>
          <a:p>
            <a:pPr algn="l">
              <a:spcBef>
                <a:spcPts val="750"/>
              </a:spcBef>
              <a:spcAft>
                <a:spcPts val="750"/>
              </a:spcAft>
              <a:buFont typeface="Arial" panose="020B0604020202020204" pitchFamily="34" charset="0"/>
              <a:buChar char="•"/>
            </a:pPr>
            <a:r>
              <a:rPr lang="en-US" b="1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Internal Auditor's Role:</a:t>
            </a:r>
            <a:r>
              <a:rPr lang="en-US" b="0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 Perform audits on billing and coding practices to ensure accuracy and compliance, thereby maximizing reimbursements. Auditors can also recommend improvements in revenue cycle management</a:t>
            </a:r>
          </a:p>
        </p:txBody>
      </p:sp>
    </p:spTree>
    <p:extLst>
      <p:ext uri="{BB962C8B-B14F-4D97-AF65-F5344CB8AC3E}">
        <p14:creationId xmlns:p14="http://schemas.microsoft.com/office/powerpoint/2010/main" val="1016513996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5F5775BC-6CBF-1DD0-C7BA-1015AB2E831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E60BC0D5-1AEA-0A86-203C-50A527D5F9F6}"/>
              </a:ext>
            </a:extLst>
          </p:cNvPr>
          <p:cNvSpPr txBox="1"/>
          <p:nvPr/>
        </p:nvSpPr>
        <p:spPr>
          <a:xfrm>
            <a:off x="0" y="1970201"/>
            <a:ext cx="12192000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400" b="1" dirty="0"/>
              <a:t>FINANCIAL CHALLENGES</a:t>
            </a:r>
          </a:p>
          <a:p>
            <a:pPr algn="ctr"/>
            <a:endParaRPr lang="en-US" sz="4400" b="1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FBFFF063-E2E9-4164-3760-DA28A2C8D688}"/>
              </a:ext>
            </a:extLst>
          </p:cNvPr>
          <p:cNvSpPr txBox="1"/>
          <p:nvPr/>
        </p:nvSpPr>
        <p:spPr>
          <a:xfrm>
            <a:off x="1282045" y="3525625"/>
            <a:ext cx="10605155" cy="112851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>
              <a:spcBef>
                <a:spcPts val="750"/>
              </a:spcBef>
              <a:spcAft>
                <a:spcPts val="750"/>
              </a:spcAft>
              <a:buFont typeface="Arial" panose="020B0604020202020204" pitchFamily="34" charset="0"/>
              <a:buChar char="•"/>
            </a:pPr>
            <a:r>
              <a:rPr lang="en-US" b="1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Charity Care:</a:t>
            </a:r>
            <a:r>
              <a:rPr lang="en-US" b="0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 High costs associated with providing care for uninsured patients.</a:t>
            </a:r>
          </a:p>
          <a:p>
            <a:pPr algn="l">
              <a:spcBef>
                <a:spcPts val="750"/>
              </a:spcBef>
              <a:spcAft>
                <a:spcPts val="750"/>
              </a:spcAft>
              <a:buFont typeface="Arial" panose="020B0604020202020204" pitchFamily="34" charset="0"/>
              <a:buChar char="•"/>
            </a:pPr>
            <a:r>
              <a:rPr lang="en-US" b="1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Internal Auditor's Role:</a:t>
            </a:r>
            <a:r>
              <a:rPr lang="en-US" b="0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 Evaluate the efficiency and effectiveness of charity care programs and suggest ways to optimize resource allocation and reduce unnecessary expenses</a:t>
            </a:r>
          </a:p>
        </p:txBody>
      </p:sp>
    </p:spTree>
    <p:extLst>
      <p:ext uri="{BB962C8B-B14F-4D97-AF65-F5344CB8AC3E}">
        <p14:creationId xmlns:p14="http://schemas.microsoft.com/office/powerpoint/2010/main" val="1031686214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8FE5558E-761F-787D-243B-C7B0E845911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70D76236-54EA-A9EE-E2FF-F700944CCDE8}"/>
              </a:ext>
            </a:extLst>
          </p:cNvPr>
          <p:cNvSpPr txBox="1"/>
          <p:nvPr/>
        </p:nvSpPr>
        <p:spPr>
          <a:xfrm>
            <a:off x="0" y="1970201"/>
            <a:ext cx="12192000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400" b="1" dirty="0"/>
              <a:t>FINANCIAL CHALLENGES-CASE STUDY</a:t>
            </a:r>
          </a:p>
          <a:p>
            <a:pPr algn="ctr"/>
            <a:endParaRPr lang="en-US" sz="4400" b="1" dirty="0"/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7797250D-6DBC-7EC6-DDA3-F4942EED042F}"/>
              </a:ext>
            </a:extLst>
          </p:cNvPr>
          <p:cNvSpPr txBox="1"/>
          <p:nvPr/>
        </p:nvSpPr>
        <p:spPr>
          <a:xfrm>
            <a:off x="304799" y="2985128"/>
            <a:ext cx="5290243" cy="3724096"/>
          </a:xfrm>
          <a:prstGeom prst="rect">
            <a:avLst/>
          </a:prstGeom>
          <a:noFill/>
        </p:spPr>
        <p:txBody>
          <a:bodyPr wrap="square" rtlCol="0" anchor="ctr">
            <a:spAutoFit/>
          </a:bodyPr>
          <a:lstStyle/>
          <a:p>
            <a:pPr algn="l">
              <a:spcBef>
                <a:spcPts val="750"/>
              </a:spcBef>
              <a:spcAft>
                <a:spcPts val="750"/>
              </a:spcAft>
              <a:buFont typeface="Arial" panose="020B0604020202020204" pitchFamily="34" charset="0"/>
              <a:buChar char="•"/>
            </a:pPr>
            <a:r>
              <a:rPr lang="en-US" b="1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Situation:</a:t>
            </a:r>
            <a:r>
              <a:rPr lang="en-US" b="0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 An academic medical center faced a cash crisis due to an unstable revenue cycle following an electronic health record (EHR) implementation.</a:t>
            </a:r>
          </a:p>
          <a:p>
            <a:pPr algn="l">
              <a:spcBef>
                <a:spcPts val="750"/>
              </a:spcBef>
              <a:spcAft>
                <a:spcPts val="750"/>
              </a:spcAft>
              <a:buFont typeface="Arial" panose="020B0604020202020204" pitchFamily="34" charset="0"/>
              <a:buChar char="•"/>
            </a:pPr>
            <a:r>
              <a:rPr lang="en-US" b="1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Internal Auditor's Role:</a:t>
            </a:r>
            <a:r>
              <a:rPr lang="en-US" b="0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 IA </a:t>
            </a:r>
            <a:r>
              <a:rPr lang="en-US" dirty="0">
                <a:solidFill>
                  <a:srgbClr val="242424"/>
                </a:solidFill>
                <a:latin typeface="Segoe UI" panose="020B0502040204020203" pitchFamily="34" charset="0"/>
              </a:rPr>
              <a:t>is tasked to perform a </a:t>
            </a:r>
            <a:r>
              <a:rPr lang="en-US" b="0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Revenue Cycle Managed Services audit including a detailed analysis of accounts receivable (A/R) and cash performance. Stakeholders </a:t>
            </a:r>
            <a:r>
              <a:rPr lang="en-US" dirty="0">
                <a:solidFill>
                  <a:srgbClr val="242424"/>
                </a:solidFill>
                <a:latin typeface="Segoe UI" panose="020B0502040204020203" pitchFamily="34" charset="0"/>
              </a:rPr>
              <a:t>anticipate the audit will identify </a:t>
            </a:r>
            <a:r>
              <a:rPr lang="en-US" b="0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inefficiencies and optimized workflows, significantly improving cash performance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40694444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55C5AABC-9905-A639-7CC2-FFAB62BCA31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C4B3C085-EA28-6890-AB31-72192858F777}"/>
              </a:ext>
            </a:extLst>
          </p:cNvPr>
          <p:cNvSpPr txBox="1"/>
          <p:nvPr/>
        </p:nvSpPr>
        <p:spPr>
          <a:xfrm>
            <a:off x="2174033" y="1820402"/>
            <a:ext cx="761378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400" b="1" dirty="0"/>
              <a:t>WORKFORCE ISSUES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A4DF6EE2-21F5-2536-63CF-DC74BCC0E6E1}"/>
              </a:ext>
            </a:extLst>
          </p:cNvPr>
          <p:cNvSpPr txBox="1"/>
          <p:nvPr/>
        </p:nvSpPr>
        <p:spPr>
          <a:xfrm>
            <a:off x="121298" y="2481943"/>
            <a:ext cx="12792269" cy="447301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>
              <a:spcBef>
                <a:spcPts val="750"/>
              </a:spcBef>
              <a:spcAft>
                <a:spcPts val="750"/>
              </a:spcAft>
              <a:buFont typeface="Arial" panose="020B0604020202020204" pitchFamily="34" charset="0"/>
              <a:buChar char="•"/>
            </a:pPr>
            <a:r>
              <a:rPr lang="en-US" b="1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Staff Shortages:</a:t>
            </a:r>
            <a:r>
              <a:rPr lang="en-US" b="0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 Ongoing shortages of healthcare professionals.</a:t>
            </a:r>
          </a:p>
          <a:p>
            <a:pPr marL="742950" lvl="1" indent="-285750" algn="l">
              <a:spcBef>
                <a:spcPts val="750"/>
              </a:spcBef>
              <a:spcAft>
                <a:spcPts val="750"/>
              </a:spcAft>
              <a:buFont typeface="Arial" panose="020B0604020202020204" pitchFamily="34" charset="0"/>
              <a:buChar char="•"/>
            </a:pPr>
            <a:r>
              <a:rPr lang="en-US" b="1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Internal Auditor's Role:</a:t>
            </a:r>
            <a:r>
              <a:rPr lang="en-US" b="0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 Assess recruitment and retention strategies, and recommend improvements such as enhanced onboarding processes or competitive compensation packages</a:t>
            </a:r>
            <a:r>
              <a:rPr lang="en-US" b="0" i="0" u="none" strike="noStrike" dirty="0">
                <a:solidFill>
                  <a:srgbClr val="242424"/>
                </a:solidFill>
                <a:effectLst/>
                <a:latin typeface="var(--fontFamilyBase)"/>
              </a:rPr>
              <a:t>1</a:t>
            </a:r>
            <a:endParaRPr lang="en-US" b="0" i="0" dirty="0">
              <a:solidFill>
                <a:srgbClr val="242424"/>
              </a:solidFill>
              <a:effectLst/>
              <a:latin typeface="Segoe UI" panose="020B0502040204020203" pitchFamily="34" charset="0"/>
            </a:endParaRPr>
          </a:p>
          <a:p>
            <a:pPr marL="742950" lvl="1" indent="-285750" algn="l">
              <a:spcBef>
                <a:spcPts val="750"/>
              </a:spcBef>
              <a:spcAft>
                <a:spcPts val="750"/>
              </a:spcAft>
              <a:buFont typeface="Arial" panose="020B0604020202020204" pitchFamily="34" charset="0"/>
              <a:buChar char="•"/>
            </a:pPr>
            <a:r>
              <a:rPr lang="en-US" b="0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.</a:t>
            </a:r>
          </a:p>
          <a:p>
            <a:pPr algn="l">
              <a:spcBef>
                <a:spcPts val="750"/>
              </a:spcBef>
              <a:spcAft>
                <a:spcPts val="750"/>
              </a:spcAft>
              <a:buFont typeface="Arial" panose="020B0604020202020204" pitchFamily="34" charset="0"/>
              <a:buChar char="•"/>
            </a:pPr>
            <a:r>
              <a:rPr lang="en-US" b="1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Burnout:</a:t>
            </a:r>
            <a:r>
              <a:rPr lang="en-US" b="0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 High levels of burnout among medical staff.</a:t>
            </a:r>
          </a:p>
          <a:p>
            <a:pPr marL="742950" lvl="1" indent="-285750" algn="l">
              <a:spcBef>
                <a:spcPts val="750"/>
              </a:spcBef>
              <a:spcAft>
                <a:spcPts val="750"/>
              </a:spcAft>
              <a:buFont typeface="Arial" panose="020B0604020202020204" pitchFamily="34" charset="0"/>
              <a:buChar char="•"/>
            </a:pPr>
            <a:r>
              <a:rPr lang="en-US" b="1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Internal Auditor's Role:</a:t>
            </a:r>
            <a:r>
              <a:rPr lang="en-US" b="0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 Review employee wellness programs and work-life balance initiatives, and suggest enhancements to reduce burnout and improve job satisfaction</a:t>
            </a:r>
            <a:r>
              <a:rPr lang="en-US" b="0" i="0" u="none" strike="noStrike" dirty="0">
                <a:solidFill>
                  <a:srgbClr val="242424"/>
                </a:solidFill>
                <a:effectLst/>
                <a:latin typeface="var(--fontFamilyBase)"/>
              </a:rPr>
              <a:t>1</a:t>
            </a:r>
            <a:endParaRPr lang="en-US" b="0" i="0" dirty="0">
              <a:solidFill>
                <a:srgbClr val="242424"/>
              </a:solidFill>
              <a:effectLst/>
              <a:latin typeface="Segoe UI" panose="020B0502040204020203" pitchFamily="34" charset="0"/>
            </a:endParaRPr>
          </a:p>
          <a:p>
            <a:pPr algn="l">
              <a:spcBef>
                <a:spcPts val="750"/>
              </a:spcBef>
              <a:spcAft>
                <a:spcPts val="750"/>
              </a:spcAft>
              <a:buFont typeface="Arial" panose="020B0604020202020204" pitchFamily="34" charset="0"/>
              <a:buChar char="•"/>
            </a:pPr>
            <a:r>
              <a:rPr lang="en-US" b="1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Retention:</a:t>
            </a:r>
            <a:r>
              <a:rPr lang="en-US" b="0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 Strategies to retain skilled professionals.</a:t>
            </a:r>
          </a:p>
          <a:p>
            <a:pPr marL="742950" lvl="1" indent="-285750" algn="l">
              <a:spcBef>
                <a:spcPts val="750"/>
              </a:spcBef>
              <a:spcAft>
                <a:spcPts val="750"/>
              </a:spcAft>
              <a:buFont typeface="Arial" panose="020B0604020202020204" pitchFamily="34" charset="0"/>
              <a:buChar char="•"/>
            </a:pPr>
            <a:r>
              <a:rPr lang="en-US" b="1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Internal Auditor's Role:</a:t>
            </a:r>
            <a:r>
              <a:rPr lang="en-US" b="0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 Analyze turnover rates and exit interview data to identify trends and root causes, and recommend strategies to improve retention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72643330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BFA921E6-6CB7-13FE-183E-2266DAEDE92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3F97C1A3-02B0-456C-1A56-0985E366200F}"/>
              </a:ext>
            </a:extLst>
          </p:cNvPr>
          <p:cNvSpPr txBox="1"/>
          <p:nvPr/>
        </p:nvSpPr>
        <p:spPr>
          <a:xfrm>
            <a:off x="186612" y="1054359"/>
            <a:ext cx="11719249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400" b="1" dirty="0"/>
              <a:t>WORKFORCE ISSUES-CASE STUDY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9D7E0427-35F4-AB07-AC06-32CCDAA97372}"/>
              </a:ext>
            </a:extLst>
          </p:cNvPr>
          <p:cNvSpPr txBox="1"/>
          <p:nvPr/>
        </p:nvSpPr>
        <p:spPr>
          <a:xfrm>
            <a:off x="363895" y="2547257"/>
            <a:ext cx="11719249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US" b="1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Situation:</a:t>
            </a:r>
            <a:r>
              <a:rPr lang="en-US" b="0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 A large academic medical center was experiencing high turnover rates among newly graduated nurses, leading to increased recruitment costs and staffing shortages.</a:t>
            </a:r>
          </a:p>
          <a:p>
            <a:pPr algn="l"/>
            <a:r>
              <a:rPr lang="en-US" b="1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Internal Auditor's Role:</a:t>
            </a:r>
            <a:r>
              <a:rPr lang="en-US" b="0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 The internal audit team </a:t>
            </a:r>
            <a:r>
              <a:rPr lang="en-US" dirty="0">
                <a:solidFill>
                  <a:srgbClr val="242424"/>
                </a:solidFill>
                <a:latin typeface="Segoe UI" panose="020B0502040204020203" pitchFamily="34" charset="0"/>
              </a:rPr>
              <a:t>is asked to </a:t>
            </a:r>
            <a:r>
              <a:rPr lang="en-US" b="0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conduct an audit related to the recruitment, onboarding, training, and other related support and mentorship for new nursing graduates.</a:t>
            </a:r>
          </a:p>
        </p:txBody>
      </p:sp>
    </p:spTree>
    <p:extLst>
      <p:ext uri="{BB962C8B-B14F-4D97-AF65-F5344CB8AC3E}">
        <p14:creationId xmlns:p14="http://schemas.microsoft.com/office/powerpoint/2010/main" val="1357603162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977D90A7-0BCB-9E13-1B1C-49F552F20D0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8D7937F3-1C8E-34B8-6C8C-454655FE878F}"/>
              </a:ext>
            </a:extLst>
          </p:cNvPr>
          <p:cNvSpPr txBox="1"/>
          <p:nvPr/>
        </p:nvSpPr>
        <p:spPr>
          <a:xfrm>
            <a:off x="2677886" y="1007706"/>
            <a:ext cx="6195526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400" b="1" dirty="0"/>
              <a:t>COMPLIANCE AND REGULATORY RISKS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8E73735B-EB14-1DCE-F4AF-C486702982B0}"/>
              </a:ext>
            </a:extLst>
          </p:cNvPr>
          <p:cNvSpPr txBox="1"/>
          <p:nvPr/>
        </p:nvSpPr>
        <p:spPr>
          <a:xfrm>
            <a:off x="235391" y="2454255"/>
            <a:ext cx="11244404" cy="399083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>
              <a:spcBef>
                <a:spcPts val="750"/>
              </a:spcBef>
              <a:spcAft>
                <a:spcPts val="750"/>
              </a:spcAft>
              <a:buFont typeface="Arial" panose="020B0604020202020204" pitchFamily="34" charset="0"/>
              <a:buChar char="•"/>
            </a:pPr>
            <a:r>
              <a:rPr lang="en-US" b="1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Regulatory Changes:</a:t>
            </a:r>
            <a:r>
              <a:rPr lang="en-US" b="0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 Navigating complex federal, state, and local regulations.</a:t>
            </a:r>
          </a:p>
          <a:p>
            <a:pPr marL="742950" lvl="1" indent="-285750" algn="l">
              <a:spcBef>
                <a:spcPts val="750"/>
              </a:spcBef>
              <a:spcAft>
                <a:spcPts val="750"/>
              </a:spcAft>
              <a:buFont typeface="Arial" panose="020B0604020202020204" pitchFamily="34" charset="0"/>
              <a:buChar char="•"/>
            </a:pPr>
            <a:r>
              <a:rPr lang="en-US" b="1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Internal Auditor's Role:</a:t>
            </a:r>
            <a:r>
              <a:rPr lang="en-US" b="0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 Conduct regular compliance audits to ensure adherence to regulations and identify areas of non-compliance. Auditors can also provide training on new regulatory requirements.</a:t>
            </a:r>
          </a:p>
          <a:p>
            <a:pPr algn="l">
              <a:spcBef>
                <a:spcPts val="750"/>
              </a:spcBef>
              <a:spcAft>
                <a:spcPts val="750"/>
              </a:spcAft>
              <a:buFont typeface="Arial" panose="020B0604020202020204" pitchFamily="34" charset="0"/>
              <a:buChar char="•"/>
            </a:pPr>
            <a:r>
              <a:rPr lang="en-US" b="1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Fraud and Abuse:</a:t>
            </a:r>
            <a:r>
              <a:rPr lang="en-US" b="0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 Risks associated with financial relationships and compliance.</a:t>
            </a:r>
          </a:p>
          <a:p>
            <a:pPr marL="742950" lvl="1" indent="-285750" algn="l">
              <a:spcBef>
                <a:spcPts val="750"/>
              </a:spcBef>
              <a:spcAft>
                <a:spcPts val="750"/>
              </a:spcAft>
              <a:buFont typeface="Arial" panose="020B0604020202020204" pitchFamily="34" charset="0"/>
              <a:buChar char="•"/>
            </a:pPr>
            <a:r>
              <a:rPr lang="en-US" b="1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Internal Auditor's Role:</a:t>
            </a:r>
            <a:r>
              <a:rPr lang="en-US" b="0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 Implement and monitor anti-fraud programs, conduct regular audits to detect and prevent fraud, and recommend controls to mitigate risks</a:t>
            </a:r>
            <a:r>
              <a:rPr lang="en-US" b="0" i="0" u="none" strike="noStrike" dirty="0">
                <a:solidFill>
                  <a:srgbClr val="242424"/>
                </a:solidFill>
                <a:effectLst/>
                <a:latin typeface="var(--fontFamilyBase)"/>
              </a:rPr>
              <a:t>2</a:t>
            </a:r>
            <a:endParaRPr lang="en-US" b="0" i="0" dirty="0">
              <a:solidFill>
                <a:srgbClr val="242424"/>
              </a:solidFill>
              <a:effectLst/>
              <a:latin typeface="Segoe UI" panose="020B0502040204020203" pitchFamily="34" charset="0"/>
            </a:endParaRPr>
          </a:p>
          <a:p>
            <a:pPr marL="742950" lvl="1" indent="-285750" algn="l">
              <a:spcBef>
                <a:spcPts val="750"/>
              </a:spcBef>
              <a:spcAft>
                <a:spcPts val="750"/>
              </a:spcAft>
              <a:buFont typeface="Arial" panose="020B0604020202020204" pitchFamily="34" charset="0"/>
              <a:buChar char="•"/>
            </a:pPr>
            <a:r>
              <a:rPr lang="en-US" b="1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Compliance Programs:</a:t>
            </a:r>
            <a:r>
              <a:rPr lang="en-US" b="0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 Importance of effective compliance programs.</a:t>
            </a:r>
          </a:p>
          <a:p>
            <a:pPr marL="742950" lvl="1" indent="-285750" algn="l">
              <a:spcBef>
                <a:spcPts val="750"/>
              </a:spcBef>
              <a:spcAft>
                <a:spcPts val="750"/>
              </a:spcAft>
              <a:buFont typeface="Arial" panose="020B0604020202020204" pitchFamily="34" charset="0"/>
              <a:buChar char="•"/>
            </a:pPr>
            <a:r>
              <a:rPr lang="en-US" b="1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Internal Auditor's Role:</a:t>
            </a:r>
            <a:r>
              <a:rPr lang="en-US" b="0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 Evaluate the effectiveness of existing compliance programs and recommend improvements to ensure they meet regulatory standards and organizational goals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12080906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E088DDF-DACB-7E96-711C-5823973CC63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756023F2-C8DC-B5A4-8445-09F05456F78E}"/>
              </a:ext>
            </a:extLst>
          </p:cNvPr>
          <p:cNvSpPr txBox="1"/>
          <p:nvPr/>
        </p:nvSpPr>
        <p:spPr>
          <a:xfrm>
            <a:off x="2677886" y="1007706"/>
            <a:ext cx="6195526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400" b="1" dirty="0"/>
              <a:t>COMPLIANCE AND REGULATORY RISKS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CEB1B45A-85BE-D9F4-E8AF-76D73F9C8FE1}"/>
              </a:ext>
            </a:extLst>
          </p:cNvPr>
          <p:cNvSpPr txBox="1"/>
          <p:nvPr/>
        </p:nvSpPr>
        <p:spPr>
          <a:xfrm>
            <a:off x="235391" y="2454255"/>
            <a:ext cx="11244404" cy="230832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Situation: An academic medical center faced significant regulatory scrutiny due to non-compliance with federal healthcare regulations, resulting in substantial fines and reputational damage.</a:t>
            </a:r>
          </a:p>
          <a:p>
            <a:endParaRPr lang="en-US" dirty="0"/>
          </a:p>
          <a:p>
            <a:r>
              <a:rPr lang="en-US" dirty="0"/>
              <a:t>Internal Auditor's Role: The internal audit team was requested to perform a comprehensive review of the existing compliance program and to identify several gaps and weaknesses. </a:t>
            </a:r>
          </a:p>
          <a:p>
            <a:endParaRPr lang="en-US" dirty="0"/>
          </a:p>
          <a:p>
            <a:r>
              <a:rPr lang="en-US" dirty="0"/>
              <a:t>Stakeholder Expectation : Recommendations for a series of enhancements to strengthen the program and ensure ongoing compliance.</a:t>
            </a:r>
          </a:p>
        </p:txBody>
      </p:sp>
    </p:spTree>
    <p:extLst>
      <p:ext uri="{BB962C8B-B14F-4D97-AF65-F5344CB8AC3E}">
        <p14:creationId xmlns:p14="http://schemas.microsoft.com/office/powerpoint/2010/main" val="2638059013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4F415743-F17C-09D2-58AF-B78E34C19C7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8412C3E7-59FF-1088-49F9-D385BB5C9CF4}"/>
              </a:ext>
            </a:extLst>
          </p:cNvPr>
          <p:cNvSpPr txBox="1"/>
          <p:nvPr/>
        </p:nvSpPr>
        <p:spPr>
          <a:xfrm>
            <a:off x="262550" y="977774"/>
            <a:ext cx="8428777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400" b="1" dirty="0"/>
              <a:t>TECHNOLOGY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894DB7CE-79CA-AEB3-06CE-256352EC46EF}"/>
              </a:ext>
            </a:extLst>
          </p:cNvPr>
          <p:cNvSpPr txBox="1"/>
          <p:nvPr/>
        </p:nvSpPr>
        <p:spPr>
          <a:xfrm>
            <a:off x="65315" y="1632857"/>
            <a:ext cx="12126686" cy="426783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>
              <a:spcBef>
                <a:spcPts val="750"/>
              </a:spcBef>
              <a:spcAft>
                <a:spcPts val="750"/>
              </a:spcAft>
              <a:buFont typeface="Arial" panose="020B0604020202020204" pitchFamily="34" charset="0"/>
              <a:buChar char="•"/>
            </a:pPr>
            <a:r>
              <a:rPr lang="en-US" b="1" dirty="0">
                <a:solidFill>
                  <a:srgbClr val="242424"/>
                </a:solidFill>
                <a:latin typeface="Segoe UI" panose="020B0502040204020203" pitchFamily="34" charset="0"/>
              </a:rPr>
              <a:t>I</a:t>
            </a:r>
            <a:r>
              <a:rPr lang="en-US" b="1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nnovation:</a:t>
            </a:r>
            <a:r>
              <a:rPr lang="en-US" b="0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 Opportunities in diagnostics, therapeutics, and healthcare devices.</a:t>
            </a:r>
          </a:p>
          <a:p>
            <a:pPr marL="742950" lvl="1" indent="-285750" algn="l">
              <a:spcBef>
                <a:spcPts val="750"/>
              </a:spcBef>
              <a:spcAft>
                <a:spcPts val="750"/>
              </a:spcAft>
              <a:buFont typeface="Arial" panose="020B0604020202020204" pitchFamily="34" charset="0"/>
              <a:buChar char="•"/>
            </a:pPr>
            <a:r>
              <a:rPr lang="en-US" b="1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Internal Auditor's Role:</a:t>
            </a:r>
            <a:r>
              <a:rPr lang="en-US" b="0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 Assess the implementation and integration of new technologies to ensure they meet organizational goals and compliance standards. For example, auditors can evaluate the ROI of new diagnostic tools</a:t>
            </a:r>
            <a:r>
              <a:rPr lang="en-US" b="0" i="0" u="none" strike="noStrike" dirty="0">
                <a:solidFill>
                  <a:srgbClr val="242424"/>
                </a:solidFill>
                <a:effectLst/>
                <a:latin typeface="var(--fontFamilyBase)"/>
              </a:rPr>
              <a:t>1</a:t>
            </a:r>
            <a:endParaRPr lang="en-US" b="0" i="0" dirty="0">
              <a:solidFill>
                <a:srgbClr val="242424"/>
              </a:solidFill>
              <a:effectLst/>
              <a:latin typeface="Segoe UI" panose="020B0502040204020203" pitchFamily="34" charset="0"/>
            </a:endParaRPr>
          </a:p>
          <a:p>
            <a:pPr marL="742950" lvl="1" indent="-285750" algn="l">
              <a:spcBef>
                <a:spcPts val="750"/>
              </a:spcBef>
              <a:spcAft>
                <a:spcPts val="750"/>
              </a:spcAft>
              <a:buFont typeface="Arial" panose="020B0604020202020204" pitchFamily="34" charset="0"/>
              <a:buChar char="•"/>
            </a:pPr>
            <a:r>
              <a:rPr lang="en-US" b="0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.</a:t>
            </a:r>
            <a:r>
              <a:rPr lang="en-US" b="1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Telemedicine:</a:t>
            </a:r>
            <a:r>
              <a:rPr lang="en-US" b="0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 Expansion and integration of telehealth services.</a:t>
            </a:r>
          </a:p>
          <a:p>
            <a:pPr marL="742950" lvl="1" indent="-285750" algn="l">
              <a:spcBef>
                <a:spcPts val="750"/>
              </a:spcBef>
              <a:spcAft>
                <a:spcPts val="750"/>
              </a:spcAft>
              <a:buFont typeface="Arial" panose="020B0604020202020204" pitchFamily="34" charset="0"/>
              <a:buChar char="•"/>
            </a:pPr>
            <a:r>
              <a:rPr lang="en-US" b="1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Internal Auditor's Role:</a:t>
            </a:r>
            <a:r>
              <a:rPr lang="en-US" b="0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 Evaluate telehealth programs for efficiency, effectiveness, and compliance with regulations. Auditors can also assess patient satisfaction and outcomes related to telehealth services</a:t>
            </a:r>
          </a:p>
          <a:p>
            <a:pPr marL="742950" lvl="1" indent="-285750" algn="l">
              <a:spcBef>
                <a:spcPts val="750"/>
              </a:spcBef>
              <a:spcAft>
                <a:spcPts val="750"/>
              </a:spcAft>
              <a:buFont typeface="Arial" panose="020B0604020202020204" pitchFamily="34" charset="0"/>
              <a:buChar char="•"/>
            </a:pPr>
            <a:r>
              <a:rPr lang="en-US" b="0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.</a:t>
            </a:r>
            <a:r>
              <a:rPr lang="en-US" b="1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Data Security:</a:t>
            </a:r>
            <a:r>
              <a:rPr lang="en-US" b="0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 Ensuring patient data privacy and security.</a:t>
            </a:r>
          </a:p>
          <a:p>
            <a:pPr marL="742950" lvl="1" indent="-285750" algn="l">
              <a:spcBef>
                <a:spcPts val="750"/>
              </a:spcBef>
              <a:spcAft>
                <a:spcPts val="750"/>
              </a:spcAft>
              <a:buFont typeface="Arial" panose="020B0604020202020204" pitchFamily="34" charset="0"/>
              <a:buChar char="•"/>
            </a:pPr>
            <a:r>
              <a:rPr lang="en-US" b="1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Internal Auditor's Role:</a:t>
            </a:r>
            <a:r>
              <a:rPr lang="en-US" b="0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 Conduct cybersecurity audits to identify vulnerabilities and recommend security enhancements. Auditors can also ensure compliance with data protection regulations such as HIPAA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49271974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90E7253-30BE-C573-6068-44835FEDA84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7C0BA35A-C51C-F258-F038-C3DA23477DD3}"/>
              </a:ext>
            </a:extLst>
          </p:cNvPr>
          <p:cNvSpPr txBox="1"/>
          <p:nvPr/>
        </p:nvSpPr>
        <p:spPr>
          <a:xfrm>
            <a:off x="262550" y="977774"/>
            <a:ext cx="8428777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400" b="1" dirty="0"/>
              <a:t>TECHNOLOGY-CASE STUDY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05DB4767-9396-2E9F-37AE-DE98CDADD84F}"/>
              </a:ext>
            </a:extLst>
          </p:cNvPr>
          <p:cNvSpPr txBox="1"/>
          <p:nvPr/>
        </p:nvSpPr>
        <p:spPr>
          <a:xfrm>
            <a:off x="186613" y="2516863"/>
            <a:ext cx="11877870" cy="14773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US" b="1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Situation:</a:t>
            </a:r>
            <a:r>
              <a:rPr lang="en-US" b="0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 On October 28, 2020, the University of Vermont (UVM) Medical Center experienced a ransomware attack that severely disrupted its operations. The attack encrypted critical files and systems, rendering electronic health records (EHRs), payroll programs, and other vital digital tools inaccessible.</a:t>
            </a:r>
          </a:p>
          <a:p>
            <a:endParaRPr lang="en-US" dirty="0">
              <a:effectLst/>
            </a:endParaRPr>
          </a:p>
          <a:p>
            <a:pPr algn="l"/>
            <a:r>
              <a:rPr lang="en-US" b="1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Internal Auditor's Role: </a:t>
            </a:r>
            <a:r>
              <a:rPr lang="en-US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Executive Stakeholders call the CAE and shout </a:t>
            </a:r>
            <a:r>
              <a:rPr lang="en-US" b="1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HELP!!!!!!!!!!!!!!!!!!</a:t>
            </a:r>
          </a:p>
        </p:txBody>
      </p:sp>
    </p:spTree>
    <p:extLst>
      <p:ext uri="{BB962C8B-B14F-4D97-AF65-F5344CB8AC3E}">
        <p14:creationId xmlns:p14="http://schemas.microsoft.com/office/powerpoint/2010/main" val="850250918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1E2FB5E6-73D1-028D-D695-2CC55E97187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0361E5F4-B709-F4CD-C226-491366223802}"/>
              </a:ext>
            </a:extLst>
          </p:cNvPr>
          <p:cNvSpPr txBox="1"/>
          <p:nvPr/>
        </p:nvSpPr>
        <p:spPr>
          <a:xfrm>
            <a:off x="1394235" y="1032096"/>
            <a:ext cx="6862526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400" b="1" dirty="0"/>
              <a:t>SPONSORED RESEARCH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F86D948-5140-2916-0794-AAA27036DD28}"/>
              </a:ext>
            </a:extLst>
          </p:cNvPr>
          <p:cNvSpPr txBox="1"/>
          <p:nvPr/>
        </p:nvSpPr>
        <p:spPr>
          <a:xfrm>
            <a:off x="190123" y="1575303"/>
            <a:ext cx="11253457" cy="534505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>
              <a:spcBef>
                <a:spcPts val="750"/>
              </a:spcBef>
              <a:spcAft>
                <a:spcPts val="750"/>
              </a:spcAft>
            </a:pPr>
            <a:r>
              <a:rPr lang="en-US" sz="1400" b="1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Introduction:</a:t>
            </a:r>
            <a:r>
              <a:rPr lang="en-US" sz="1400" b="0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 Sponsored research, particularly clinical trials, is a critical component of academic hospitals' missions to advance medical knowledge and improve patient care. However, it comes with its own set of risks and opportunities.</a:t>
            </a:r>
          </a:p>
          <a:p>
            <a:pPr algn="l"/>
            <a:r>
              <a:rPr lang="en-US" sz="1400" b="1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Risks:</a:t>
            </a:r>
            <a:endParaRPr lang="en-US" sz="1400" b="0" i="0" dirty="0">
              <a:solidFill>
                <a:srgbClr val="242424"/>
              </a:solidFill>
              <a:effectLst/>
              <a:latin typeface="Segoe UI" panose="020B0502040204020203" pitchFamily="34" charset="0"/>
            </a:endParaRPr>
          </a:p>
          <a:p>
            <a:pPr algn="l">
              <a:buFont typeface="+mj-lt"/>
              <a:buAutoNum type="arabicPeriod"/>
            </a:pPr>
            <a:r>
              <a:rPr lang="en-US" sz="1400" b="1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Regulatory Compliance:</a:t>
            </a:r>
            <a:endParaRPr lang="en-US" sz="1400" b="0" i="0" dirty="0">
              <a:solidFill>
                <a:srgbClr val="242424"/>
              </a:solidFill>
              <a:effectLst/>
              <a:latin typeface="Segoe UI" panose="020B0502040204020203" pitchFamily="34" charset="0"/>
            </a:endParaRPr>
          </a:p>
          <a:p>
            <a:pPr marL="742950" lvl="1" indent="-285750" algn="l">
              <a:spcBef>
                <a:spcPts val="750"/>
              </a:spcBef>
              <a:spcAft>
                <a:spcPts val="750"/>
              </a:spcAft>
              <a:buFont typeface="+mj-lt"/>
              <a:buAutoNum type="arabicPeriod"/>
            </a:pPr>
            <a:r>
              <a:rPr lang="en-US" sz="1400" b="0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Navigating complex regulations from bodies like the FDA and NIH</a:t>
            </a:r>
          </a:p>
          <a:p>
            <a:pPr marL="742950" lvl="1" indent="-285750" algn="l">
              <a:spcBef>
                <a:spcPts val="750"/>
              </a:spcBef>
              <a:spcAft>
                <a:spcPts val="750"/>
              </a:spcAft>
              <a:buFont typeface="+mj-lt"/>
              <a:buAutoNum type="arabicPeriod"/>
            </a:pPr>
            <a:r>
              <a:rPr lang="en-US" sz="1400" b="0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Risk of non-compliance leading to fines, sanctions, or loss of funding</a:t>
            </a:r>
          </a:p>
          <a:p>
            <a:pPr algn="l">
              <a:buFont typeface="+mj-lt"/>
              <a:buAutoNum type="arabicPeriod"/>
            </a:pPr>
            <a:r>
              <a:rPr lang="en-US" sz="1400" b="1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Financial Management:</a:t>
            </a:r>
            <a:endParaRPr lang="en-US" sz="1400" b="0" i="0" dirty="0">
              <a:solidFill>
                <a:srgbClr val="242424"/>
              </a:solidFill>
              <a:effectLst/>
              <a:latin typeface="Segoe UI" panose="020B0502040204020203" pitchFamily="34" charset="0"/>
            </a:endParaRPr>
          </a:p>
          <a:p>
            <a:pPr marL="742950" lvl="1" indent="-285750" algn="l">
              <a:spcBef>
                <a:spcPts val="750"/>
              </a:spcBef>
              <a:spcAft>
                <a:spcPts val="750"/>
              </a:spcAft>
              <a:buFont typeface="+mj-lt"/>
              <a:buAutoNum type="arabicPeriod"/>
            </a:pPr>
            <a:r>
              <a:rPr lang="en-US" sz="1400" b="0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Budget overruns and mismanagement of funds</a:t>
            </a:r>
          </a:p>
          <a:p>
            <a:pPr marL="742950" lvl="1" indent="-285750" algn="l">
              <a:spcBef>
                <a:spcPts val="750"/>
              </a:spcBef>
              <a:spcAft>
                <a:spcPts val="750"/>
              </a:spcAft>
              <a:buFont typeface="+mj-lt"/>
              <a:buAutoNum type="arabicPeriod"/>
            </a:pPr>
            <a:r>
              <a:rPr lang="en-US" sz="1400" b="0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Dependence on fluctuating external funding sources</a:t>
            </a:r>
          </a:p>
          <a:p>
            <a:pPr algn="l">
              <a:buFont typeface="+mj-lt"/>
              <a:buAutoNum type="arabicPeriod"/>
            </a:pPr>
            <a:r>
              <a:rPr lang="en-US" sz="1400" b="1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Data Security:</a:t>
            </a:r>
            <a:endParaRPr lang="en-US" sz="1400" b="0" i="0" dirty="0">
              <a:solidFill>
                <a:srgbClr val="242424"/>
              </a:solidFill>
              <a:effectLst/>
              <a:latin typeface="Segoe UI" panose="020B0502040204020203" pitchFamily="34" charset="0"/>
            </a:endParaRPr>
          </a:p>
          <a:p>
            <a:pPr marL="742950" lvl="1" indent="-285750" algn="l">
              <a:spcBef>
                <a:spcPts val="750"/>
              </a:spcBef>
              <a:spcAft>
                <a:spcPts val="750"/>
              </a:spcAft>
              <a:buFont typeface="+mj-lt"/>
              <a:buAutoNum type="arabicPeriod"/>
            </a:pPr>
            <a:r>
              <a:rPr lang="en-US" sz="1400" b="0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Protecting sensitive patient data from breaches and cyberattacks</a:t>
            </a:r>
          </a:p>
          <a:p>
            <a:pPr marL="742950" lvl="1" indent="-285750" algn="l">
              <a:spcBef>
                <a:spcPts val="750"/>
              </a:spcBef>
              <a:spcAft>
                <a:spcPts val="750"/>
              </a:spcAft>
              <a:buFont typeface="+mj-lt"/>
              <a:buAutoNum type="arabicPeriod"/>
            </a:pPr>
            <a:r>
              <a:rPr lang="en-US" sz="1400" b="0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Ensuring compliance with data protection laws like HIPAA.</a:t>
            </a:r>
          </a:p>
          <a:p>
            <a:pPr algn="l">
              <a:buFont typeface="+mj-lt"/>
              <a:buAutoNum type="arabicPeriod"/>
            </a:pPr>
            <a:r>
              <a:rPr lang="en-US" sz="1400" b="1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Participant Recruitment and Retention:</a:t>
            </a:r>
            <a:endParaRPr lang="en-US" sz="1400" b="0" i="0" dirty="0">
              <a:solidFill>
                <a:srgbClr val="242424"/>
              </a:solidFill>
              <a:effectLst/>
              <a:latin typeface="Segoe UI" panose="020B0502040204020203" pitchFamily="34" charset="0"/>
            </a:endParaRPr>
          </a:p>
          <a:p>
            <a:pPr marL="742950" lvl="1" indent="-285750" algn="l">
              <a:spcBef>
                <a:spcPts val="750"/>
              </a:spcBef>
              <a:spcAft>
                <a:spcPts val="750"/>
              </a:spcAft>
              <a:buFont typeface="+mj-lt"/>
              <a:buAutoNum type="arabicPeriod"/>
            </a:pPr>
            <a:r>
              <a:rPr lang="en-US" sz="1400" b="0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Challenges in recruiting and retaining participants for clinical trials</a:t>
            </a:r>
            <a:r>
              <a:rPr lang="en-US" sz="1400" b="0" i="0" u="none" strike="noStrike" dirty="0">
                <a:solidFill>
                  <a:srgbClr val="242424"/>
                </a:solidFill>
                <a:effectLst/>
                <a:latin typeface="var(--fontFamilyBase)"/>
              </a:rPr>
              <a:t>1</a:t>
            </a:r>
            <a:endParaRPr lang="en-US" sz="1400" b="0" i="0" dirty="0">
              <a:solidFill>
                <a:srgbClr val="242424"/>
              </a:solidFill>
              <a:effectLst/>
              <a:latin typeface="Segoe UI" panose="020B0502040204020203" pitchFamily="34" charset="0"/>
            </a:endParaRPr>
          </a:p>
          <a:p>
            <a:pPr marL="742950" lvl="1" indent="-285750" algn="l">
              <a:spcBef>
                <a:spcPts val="750"/>
              </a:spcBef>
              <a:spcAft>
                <a:spcPts val="750"/>
              </a:spcAft>
              <a:buFont typeface="+mj-lt"/>
              <a:buAutoNum type="arabicPeriod"/>
            </a:pPr>
            <a:r>
              <a:rPr lang="en-US" sz="1400" b="0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Potential delays and increased costs due to low enrollment</a:t>
            </a:r>
            <a:r>
              <a:rPr lang="en-US" sz="1400" b="0" i="0" u="none" strike="noStrike" dirty="0">
                <a:solidFill>
                  <a:srgbClr val="242424"/>
                </a:solidFill>
                <a:effectLst/>
                <a:latin typeface="var(--fontFamilyBase)"/>
              </a:rPr>
              <a:t>1</a:t>
            </a:r>
            <a:endParaRPr lang="en-US" sz="1400" b="0" i="0" dirty="0">
              <a:solidFill>
                <a:srgbClr val="242424"/>
              </a:solidFill>
              <a:effectLst/>
              <a:latin typeface="Segoe UI" panose="020B0502040204020203" pitchFamily="34" charset="0"/>
            </a:endParaRP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29915361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EE13481C-A42F-30F2-5800-294323AF7D9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48243856-194E-37CA-29BB-44E98643F89D}"/>
              </a:ext>
            </a:extLst>
          </p:cNvPr>
          <p:cNvSpPr txBox="1"/>
          <p:nvPr/>
        </p:nvSpPr>
        <p:spPr>
          <a:xfrm>
            <a:off x="1394235" y="1032096"/>
            <a:ext cx="6862526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400" b="1" dirty="0"/>
              <a:t>SPONSORED RESEARCH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83CE1671-C55D-0874-145A-39229844EF66}"/>
              </a:ext>
            </a:extLst>
          </p:cNvPr>
          <p:cNvSpPr txBox="1"/>
          <p:nvPr/>
        </p:nvSpPr>
        <p:spPr>
          <a:xfrm>
            <a:off x="190123" y="1575303"/>
            <a:ext cx="11253457" cy="462690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US" sz="1400" b="1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Situation:</a:t>
            </a:r>
            <a:r>
              <a:rPr lang="en-US" sz="1400" b="0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 A prominent academic hospital faced challenges in managing its sponsored research programs, particularly clinical trials. Issues included regulatory compliance, financial management, and data security.</a:t>
            </a:r>
          </a:p>
          <a:p>
            <a:pPr algn="l"/>
            <a:endParaRPr lang="en-US" sz="1400" b="1" i="0" dirty="0">
              <a:solidFill>
                <a:srgbClr val="242424"/>
              </a:solidFill>
              <a:effectLst/>
              <a:latin typeface="Segoe UI" panose="020B0502040204020203" pitchFamily="34" charset="0"/>
            </a:endParaRPr>
          </a:p>
          <a:p>
            <a:pPr algn="l"/>
            <a:r>
              <a:rPr lang="en-US" sz="1400" b="1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Internal Auditor's Role:</a:t>
            </a:r>
            <a:endParaRPr lang="en-US" sz="1400" b="0" i="0" dirty="0">
              <a:solidFill>
                <a:srgbClr val="242424"/>
              </a:solidFill>
              <a:effectLst/>
              <a:latin typeface="Segoe UI" panose="020B0502040204020203" pitchFamily="34" charset="0"/>
            </a:endParaRPr>
          </a:p>
          <a:p>
            <a:pPr algn="l">
              <a:buFont typeface="+mj-lt"/>
              <a:buAutoNum type="arabicPeriod"/>
            </a:pPr>
            <a:r>
              <a:rPr lang="en-US" sz="1400" b="1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Regulatory Compliance:</a:t>
            </a:r>
            <a:endParaRPr lang="en-US" sz="1400" b="0" i="0" dirty="0">
              <a:solidFill>
                <a:srgbClr val="242424"/>
              </a:solidFill>
              <a:effectLst/>
              <a:latin typeface="Segoe UI" panose="020B0502040204020203" pitchFamily="34" charset="0"/>
            </a:endParaRPr>
          </a:p>
          <a:p>
            <a:pPr marL="742950" lvl="1" indent="-285750" algn="l">
              <a:spcBef>
                <a:spcPts val="750"/>
              </a:spcBef>
              <a:spcAft>
                <a:spcPts val="750"/>
              </a:spcAft>
              <a:buFont typeface="+mj-lt"/>
              <a:buAutoNum type="arabicPeriod"/>
            </a:pPr>
            <a:r>
              <a:rPr lang="en-US" sz="1400" b="1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Action:</a:t>
            </a:r>
            <a:r>
              <a:rPr lang="en-US" sz="1400" b="0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 Conducted a comprehensive audit of the hospital's clinical trial processes to ensure compliance with FDA and NIH regulations</a:t>
            </a:r>
            <a:r>
              <a:rPr lang="en-US" sz="1400" dirty="0">
                <a:solidFill>
                  <a:srgbClr val="242424"/>
                </a:solidFill>
                <a:latin typeface="var(--fontFamilyBase)"/>
              </a:rPr>
              <a:t>.</a:t>
            </a:r>
            <a:endParaRPr lang="en-US" sz="1400" b="0" i="0" dirty="0">
              <a:solidFill>
                <a:srgbClr val="242424"/>
              </a:solidFill>
              <a:effectLst/>
              <a:latin typeface="Segoe UI" panose="020B0502040204020203" pitchFamily="34" charset="0"/>
            </a:endParaRPr>
          </a:p>
          <a:p>
            <a:pPr algn="l">
              <a:buFont typeface="+mj-lt"/>
              <a:buAutoNum type="arabicPeriod"/>
            </a:pPr>
            <a:r>
              <a:rPr lang="en-US" sz="1400" b="1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Financial Management:</a:t>
            </a:r>
            <a:endParaRPr lang="en-US" sz="1400" b="0" i="0" dirty="0">
              <a:solidFill>
                <a:srgbClr val="242424"/>
              </a:solidFill>
              <a:effectLst/>
              <a:latin typeface="Segoe UI" panose="020B0502040204020203" pitchFamily="34" charset="0"/>
            </a:endParaRPr>
          </a:p>
          <a:p>
            <a:pPr marL="742950" lvl="1" indent="-285750" algn="l">
              <a:spcBef>
                <a:spcPts val="750"/>
              </a:spcBef>
              <a:spcAft>
                <a:spcPts val="750"/>
              </a:spcAft>
              <a:buFont typeface="+mj-lt"/>
              <a:buAutoNum type="arabicPeriod"/>
            </a:pPr>
            <a:r>
              <a:rPr lang="en-US" sz="1400" b="1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Action:</a:t>
            </a:r>
            <a:r>
              <a:rPr lang="en-US" sz="1400" b="0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 Reviewed the financial management of research grants and budgets to identify inefficiencies and potential mismanagement</a:t>
            </a:r>
            <a:r>
              <a:rPr lang="en-US" sz="1400" dirty="0">
                <a:solidFill>
                  <a:srgbClr val="242424"/>
                </a:solidFill>
                <a:latin typeface="var(--fontFamilyBase)"/>
              </a:rPr>
              <a:t>.</a:t>
            </a:r>
            <a:endParaRPr lang="en-US" sz="1400" b="0" i="0" dirty="0">
              <a:solidFill>
                <a:srgbClr val="242424"/>
              </a:solidFill>
              <a:effectLst/>
              <a:latin typeface="Segoe UI" panose="020B0502040204020203" pitchFamily="34" charset="0"/>
            </a:endParaRPr>
          </a:p>
          <a:p>
            <a:pPr algn="l">
              <a:buFont typeface="+mj-lt"/>
              <a:buAutoNum type="arabicPeriod"/>
            </a:pPr>
            <a:r>
              <a:rPr lang="en-US" sz="1400" b="1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Data Security:</a:t>
            </a:r>
            <a:endParaRPr lang="en-US" sz="1400" b="0" i="0" dirty="0">
              <a:solidFill>
                <a:srgbClr val="242424"/>
              </a:solidFill>
              <a:effectLst/>
              <a:latin typeface="Segoe UI" panose="020B0502040204020203" pitchFamily="34" charset="0"/>
            </a:endParaRPr>
          </a:p>
          <a:p>
            <a:pPr marL="742950" lvl="1" indent="-285750" algn="l">
              <a:spcBef>
                <a:spcPts val="750"/>
              </a:spcBef>
              <a:spcAft>
                <a:spcPts val="750"/>
              </a:spcAft>
              <a:buFont typeface="+mj-lt"/>
              <a:buAutoNum type="arabicPeriod"/>
            </a:pPr>
            <a:r>
              <a:rPr lang="en-US" sz="1400" b="1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Action:</a:t>
            </a:r>
            <a:r>
              <a:rPr lang="en-US" sz="1400" b="0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 Assessed the hospital's data security measures to protect sensitive patient information involved in clinical trials</a:t>
            </a:r>
            <a:r>
              <a:rPr lang="en-US" sz="1400" b="0" i="0" u="none" strike="noStrike" dirty="0">
                <a:solidFill>
                  <a:srgbClr val="242424"/>
                </a:solidFill>
                <a:effectLst/>
                <a:latin typeface="var(--fontFamilyBase)"/>
              </a:rPr>
              <a:t>2</a:t>
            </a:r>
            <a:endParaRPr lang="en-US" sz="1400" b="0" i="0" dirty="0">
              <a:solidFill>
                <a:srgbClr val="242424"/>
              </a:solidFill>
              <a:effectLst/>
              <a:latin typeface="Segoe UI" panose="020B0502040204020203" pitchFamily="34" charset="0"/>
            </a:endParaRPr>
          </a:p>
          <a:p>
            <a:pPr algn="l">
              <a:buFont typeface="+mj-lt"/>
              <a:buAutoNum type="arabicPeriod"/>
            </a:pPr>
            <a:r>
              <a:rPr lang="en-US" sz="1400" b="1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Participant Recruitment and Retention:</a:t>
            </a:r>
            <a:endParaRPr lang="en-US" sz="1400" b="0" i="0" dirty="0">
              <a:solidFill>
                <a:srgbClr val="242424"/>
              </a:solidFill>
              <a:effectLst/>
              <a:latin typeface="Segoe UI" panose="020B0502040204020203" pitchFamily="34" charset="0"/>
            </a:endParaRPr>
          </a:p>
          <a:p>
            <a:pPr marL="742950" lvl="1" indent="-285750" algn="l">
              <a:spcBef>
                <a:spcPts val="750"/>
              </a:spcBef>
              <a:spcAft>
                <a:spcPts val="750"/>
              </a:spcAft>
              <a:buFont typeface="+mj-lt"/>
              <a:buAutoNum type="arabicPeriod"/>
            </a:pPr>
            <a:r>
              <a:rPr lang="en-US" sz="1400" b="1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Action:</a:t>
            </a:r>
            <a:r>
              <a:rPr lang="en-US" sz="1400" b="0" i="0" dirty="0">
                <a:solidFill>
                  <a:srgbClr val="242424"/>
                </a:solidFill>
                <a:effectLst/>
                <a:latin typeface="Segoe UI" panose="020B0502040204020203" pitchFamily="34" charset="0"/>
              </a:rPr>
              <a:t> Evaluated the recruitment and retention strategies for clinical trial participants</a:t>
            </a:r>
            <a:r>
              <a:rPr lang="en-US" sz="1400" b="0" i="0" u="none" strike="noStrike" dirty="0">
                <a:solidFill>
                  <a:srgbClr val="242424"/>
                </a:solidFill>
                <a:effectLst/>
                <a:latin typeface="var(--fontFamilyBase)"/>
              </a:rPr>
              <a:t>2</a:t>
            </a:r>
            <a:endParaRPr lang="en-US" sz="1400" b="0" i="0" dirty="0">
              <a:solidFill>
                <a:srgbClr val="242424"/>
              </a:solidFill>
              <a:effectLst/>
              <a:latin typeface="Segoe UI" panose="020B0502040204020203" pitchFamily="34" charset="0"/>
            </a:endParaRPr>
          </a:p>
          <a:p>
            <a:pPr lvl="1" algn="l">
              <a:spcBef>
                <a:spcPts val="750"/>
              </a:spcBef>
              <a:spcAft>
                <a:spcPts val="750"/>
              </a:spcAft>
            </a:pPr>
            <a:endParaRPr lang="en-US" sz="1400" b="0" i="0" dirty="0">
              <a:solidFill>
                <a:srgbClr val="242424"/>
              </a:solidFill>
              <a:effectLst/>
              <a:latin typeface="Segoe UI" panose="020B0502040204020203" pitchFamily="34" charset="0"/>
            </a:endParaRP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43728214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6DDC798A-3C73-C59F-BA97-359E08FC6E6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C8EA16E5-5DA2-0C37-656F-99F21494CA14}"/>
              </a:ext>
            </a:extLst>
          </p:cNvPr>
          <p:cNvSpPr txBox="1"/>
          <p:nvPr/>
        </p:nvSpPr>
        <p:spPr>
          <a:xfrm>
            <a:off x="126749" y="986829"/>
            <a:ext cx="10094614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400" b="1" dirty="0"/>
              <a:t>THE RISK OF MISSED OPPORTUNITIES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B1C4582A-D336-1DC5-EE0D-4B00F386EF04}"/>
              </a:ext>
            </a:extLst>
          </p:cNvPr>
          <p:cNvSpPr txBox="1"/>
          <p:nvPr/>
        </p:nvSpPr>
        <p:spPr>
          <a:xfrm>
            <a:off x="244444" y="3304515"/>
            <a:ext cx="1103617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dirty="0"/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A4D38539-586E-FEF9-5509-25E290C18ED0}"/>
              </a:ext>
            </a:extLst>
          </p:cNvPr>
          <p:cNvSpPr txBox="1"/>
          <p:nvPr/>
        </p:nvSpPr>
        <p:spPr>
          <a:xfrm>
            <a:off x="191729" y="1997839"/>
            <a:ext cx="11862619" cy="286232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dirty="0"/>
              <a:t>Impact of a Weak Control Environment</a:t>
            </a:r>
          </a:p>
          <a:p>
            <a:r>
              <a:rPr lang="en-US" dirty="0"/>
              <a:t>A. Missed Opportunities for Growth</a:t>
            </a:r>
          </a:p>
          <a:p>
            <a:r>
              <a:rPr lang="en-US" dirty="0"/>
              <a:t>Inability to capitalize on new initiatives and innovations</a:t>
            </a:r>
          </a:p>
          <a:p>
            <a:r>
              <a:rPr lang="en-US" dirty="0"/>
              <a:t>Reduced competitiveness in the healthcare market</a:t>
            </a:r>
          </a:p>
          <a:p>
            <a:r>
              <a:rPr lang="en-US" dirty="0"/>
              <a:t>B. Poor Financial Performance</a:t>
            </a:r>
          </a:p>
          <a:p>
            <a:r>
              <a:rPr lang="en-US" dirty="0"/>
              <a:t>Increased risk of financial misstatements and fraud</a:t>
            </a:r>
          </a:p>
          <a:p>
            <a:r>
              <a:rPr lang="en-US" dirty="0"/>
              <a:t>Higher costs due to inefficiencies and waste</a:t>
            </a:r>
          </a:p>
          <a:p>
            <a:r>
              <a:rPr lang="en-US" dirty="0"/>
              <a:t>C. Negative Patient Outcomes</a:t>
            </a:r>
          </a:p>
          <a:p>
            <a:r>
              <a:rPr lang="en-US" dirty="0"/>
              <a:t>Compromised quality of care and patient safety</a:t>
            </a:r>
          </a:p>
          <a:p>
            <a:r>
              <a:rPr lang="en-US" dirty="0"/>
              <a:t>Lower patient satisfaction and trust</a:t>
            </a:r>
          </a:p>
        </p:txBody>
      </p:sp>
    </p:spTree>
    <p:extLst>
      <p:ext uri="{BB962C8B-B14F-4D97-AF65-F5344CB8AC3E}">
        <p14:creationId xmlns:p14="http://schemas.microsoft.com/office/powerpoint/2010/main" val="3447495038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95F64D0-A5B7-6D61-5200-56C700EAECB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59E16D64-B9BE-3E2D-950B-F12E2C97933F}"/>
              </a:ext>
            </a:extLst>
          </p:cNvPr>
          <p:cNvSpPr txBox="1"/>
          <p:nvPr/>
        </p:nvSpPr>
        <p:spPr>
          <a:xfrm>
            <a:off x="126749" y="986829"/>
            <a:ext cx="10094614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400" b="1" dirty="0"/>
              <a:t>WRAP-UP</a:t>
            </a:r>
          </a:p>
          <a:p>
            <a:pPr algn="ctr"/>
            <a:endParaRPr lang="en-US" sz="4400" b="1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6E85663F-2003-6FD9-BF9B-6A895AAEEDC7}"/>
              </a:ext>
            </a:extLst>
          </p:cNvPr>
          <p:cNvSpPr txBox="1"/>
          <p:nvPr/>
        </p:nvSpPr>
        <p:spPr>
          <a:xfrm>
            <a:off x="244444" y="3304515"/>
            <a:ext cx="1103617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dirty="0"/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71690D13-AD68-907D-AA4F-BBC2DE5E81EB}"/>
              </a:ext>
            </a:extLst>
          </p:cNvPr>
          <p:cNvSpPr txBox="1"/>
          <p:nvPr/>
        </p:nvSpPr>
        <p:spPr>
          <a:xfrm>
            <a:off x="191729" y="1997839"/>
            <a:ext cx="11862619" cy="143116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l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b="0" i="0" dirty="0">
                <a:solidFill>
                  <a:srgbClr val="424242"/>
                </a:solidFill>
                <a:effectLst/>
                <a:latin typeface="Segoe Sans"/>
              </a:rPr>
              <a:t>How can ACUA enhance its current offerings to meet the needs of our Academic Medical Center members?</a:t>
            </a:r>
          </a:p>
          <a:p>
            <a:pPr algn="l">
              <a:spcAft>
                <a:spcPts val="600"/>
              </a:spcAft>
              <a:buFont typeface="Arial" panose="020B0604020202020204" pitchFamily="34" charset="0"/>
              <a:buChar char="•"/>
            </a:pPr>
            <a:endParaRPr lang="en-US" dirty="0">
              <a:solidFill>
                <a:srgbClr val="424242"/>
              </a:solidFill>
              <a:latin typeface="Segoe Sans"/>
            </a:endParaRPr>
          </a:p>
          <a:p>
            <a:pPr algn="l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b="0" i="0" dirty="0">
                <a:solidFill>
                  <a:srgbClr val="424242"/>
                </a:solidFill>
                <a:effectLst/>
                <a:latin typeface="Segoe Sans"/>
              </a:rPr>
              <a:t>Let’s brainstorm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99935359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568DD2FC-5807-594F-A267-3573650C17BB}"/>
              </a:ext>
            </a:extLst>
          </p:cNvPr>
          <p:cNvSpPr txBox="1"/>
          <p:nvPr/>
        </p:nvSpPr>
        <p:spPr>
          <a:xfrm>
            <a:off x="0" y="1970201"/>
            <a:ext cx="1219200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400" b="1">
                <a:solidFill>
                  <a:schemeClr val="bg1"/>
                </a:solidFill>
              </a:rPr>
              <a:t>Thank You</a:t>
            </a:r>
            <a:endParaRPr lang="en-US" sz="4400" b="1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62567062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2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TaxCatchAll xmlns="133c5f9c-3e24-4f7a-976a-7e11b5d0ad11" xsi:nil="true"/>
    <lcf76f155ced4ddcb4097134ff3c332f xmlns="6a14ffba-8f1c-4d10-af01-ae154dbd531f">
      <Terms xmlns="http://schemas.microsoft.com/office/infopath/2007/PartnerControls"/>
    </lcf76f155ced4ddcb4097134ff3c332f>
  </documentManagement>
</p:properties>
</file>

<file path=customXml/item3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A2D8CECF97277543A5E9D3D1D281E1C9" ma:contentTypeVersion="15" ma:contentTypeDescription="Create a new document." ma:contentTypeScope="" ma:versionID="df07c17759c04d6de54271e1b1a1ddbc">
  <xsd:schema xmlns:xsd="http://www.w3.org/2001/XMLSchema" xmlns:xs="http://www.w3.org/2001/XMLSchema" xmlns:p="http://schemas.microsoft.com/office/2006/metadata/properties" xmlns:ns2="6a14ffba-8f1c-4d10-af01-ae154dbd531f" xmlns:ns3="133c5f9c-3e24-4f7a-976a-7e11b5d0ad11" targetNamespace="http://schemas.microsoft.com/office/2006/metadata/properties" ma:root="true" ma:fieldsID="a4625945977cbe70b864ceee9c3fe90d" ns2:_="" ns3:_="">
    <xsd:import namespace="6a14ffba-8f1c-4d10-af01-ae154dbd531f"/>
    <xsd:import namespace="133c5f9c-3e24-4f7a-976a-7e11b5d0ad11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SearchProperties" minOccurs="0"/>
                <xsd:element ref="ns2:MediaServiceDateTaken" minOccurs="0"/>
                <xsd:element ref="ns2:MediaServiceObjectDetectorVersions" minOccurs="0"/>
                <xsd:element ref="ns2:MediaServiceGenerationTime" minOccurs="0"/>
                <xsd:element ref="ns2:MediaServiceEventHashCode" minOccurs="0"/>
                <xsd:element ref="ns2:MediaLengthInSeconds" minOccurs="0"/>
                <xsd:element ref="ns2:lcf76f155ced4ddcb4097134ff3c332f" minOccurs="0"/>
                <xsd:element ref="ns3:TaxCatchAll" minOccurs="0"/>
                <xsd:element ref="ns2:MediaServiceLocation" minOccurs="0"/>
                <xsd:element ref="ns2:MediaServiceOCR" minOccurs="0"/>
                <xsd:element ref="ns3:SharedWithUsers" minOccurs="0"/>
                <xsd:element ref="ns3:SharedWithDetail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6a14ffba-8f1c-4d10-af01-ae154dbd531f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SearchProperties" ma:index="10" nillable="true" ma:displayName="MediaServiceSearchProperties" ma:hidden="true" ma:internalName="MediaServiceSearchProperties" ma:readOnly="true">
      <xsd:simpleType>
        <xsd:restriction base="dms:Note"/>
      </xsd:simpleType>
    </xsd:element>
    <xsd:element name="MediaServiceDateTaken" ma:index="11" nillable="true" ma:displayName="MediaServiceDateTaken" ma:hidden="true" ma:indexed="true" ma:internalName="MediaServiceDateTaken" ma:readOnly="true">
      <xsd:simpleType>
        <xsd:restriction base="dms:Text"/>
      </xsd:simpleType>
    </xsd:element>
    <xsd:element name="MediaServiceObjectDetectorVersions" ma:index="12" nillable="true" ma:displayName="MediaServiceObjectDetectorVersions" ma:hidden="true" ma:indexed="true" ma:internalName="MediaServiceObjectDetectorVersions" ma:readOnly="true">
      <xsd:simpleType>
        <xsd:restriction base="dms:Text"/>
      </xsd:simpleType>
    </xsd:element>
    <xsd:element name="MediaServiceGenerationTime" ma:index="13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4" nillable="true" ma:displayName="MediaServiceEventHashCode" ma:hidden="true" ma:internalName="MediaServiceEventHashCode" ma:readOnly="true">
      <xsd:simpleType>
        <xsd:restriction base="dms:Text"/>
      </xsd:simpleType>
    </xsd:element>
    <xsd:element name="MediaLengthInSeconds" ma:index="15" nillable="true" ma:displayName="MediaLengthInSeconds" ma:hidden="true" ma:internalName="MediaLengthInSeconds" ma:readOnly="true">
      <xsd:simpleType>
        <xsd:restriction base="dms:Unknown"/>
      </xsd:simpleType>
    </xsd:element>
    <xsd:element name="lcf76f155ced4ddcb4097134ff3c332f" ma:index="17" nillable="true" ma:taxonomy="true" ma:internalName="lcf76f155ced4ddcb4097134ff3c332f" ma:taxonomyFieldName="MediaServiceImageTags" ma:displayName="Image Tags" ma:readOnly="false" ma:fieldId="{5cf76f15-5ced-4ddc-b409-7134ff3c332f}" ma:taxonomyMulti="true" ma:sspId="5eb52383-127c-47be-ae82-bafae2b4737f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  <xsd:element name="MediaServiceLocation" ma:index="19" nillable="true" ma:displayName="Location" ma:description="" ma:indexed="true" ma:internalName="MediaServiceLocation" ma:readOnly="true">
      <xsd:simpleType>
        <xsd:restriction base="dms:Text"/>
      </xsd:simpleType>
    </xsd:element>
    <xsd:element name="MediaServiceOCR" ma:index="20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133c5f9c-3e24-4f7a-976a-7e11b5d0ad11" elementFormDefault="qualified">
    <xsd:import namespace="http://schemas.microsoft.com/office/2006/documentManagement/types"/>
    <xsd:import namespace="http://schemas.microsoft.com/office/infopath/2007/PartnerControls"/>
    <xsd:element name="TaxCatchAll" ma:index="18" nillable="true" ma:displayName="Taxonomy Catch All Column" ma:hidden="true" ma:list="{76f57eec-5ee8-41c2-9076-598c2bb67857}" ma:internalName="TaxCatchAll" ma:showField="CatchAllData" ma:web="133c5f9c-3e24-4f7a-976a-7e11b5d0ad11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  <xsd:element name="SharedWithUsers" ma:index="21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22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Props1.xml><?xml version="1.0" encoding="utf-8"?>
<ds:datastoreItem xmlns:ds="http://schemas.openxmlformats.org/officeDocument/2006/customXml" ds:itemID="{D0235931-5565-4F19-A916-3C5A566408DF}">
  <ds:schemaRefs>
    <ds:schemaRef ds:uri="http://schemas.microsoft.com/sharepoint/v3/contenttype/forms"/>
  </ds:schemaRefs>
</ds:datastoreItem>
</file>

<file path=customXml/itemProps2.xml><?xml version="1.0" encoding="utf-8"?>
<ds:datastoreItem xmlns:ds="http://schemas.openxmlformats.org/officeDocument/2006/customXml" ds:itemID="{B0C31B97-89D3-49A1-86B9-71E828ADAAD8}">
  <ds:schemaRefs>
    <ds:schemaRef ds:uri="http://schemas.microsoft.com/office/2006/metadata/properties"/>
    <ds:schemaRef ds:uri="http://schemas.microsoft.com/office/infopath/2007/PartnerControls"/>
    <ds:schemaRef ds:uri="b8e1cea0-326a-4b23-9862-5807ba86ac07"/>
    <ds:schemaRef ds:uri="cbb4cac8-50bf-4832-b6f0-9a2fe9f1f70b"/>
    <ds:schemaRef ds:uri="82503f46-9826-42c2-86ff-ea7cbe387080"/>
    <ds:schemaRef ds:uri="213324f9-e58f-4f28-8a19-11da78aba3e3"/>
    <ds:schemaRef ds:uri="133c5f9c-3e24-4f7a-976a-7e11b5d0ad11"/>
    <ds:schemaRef ds:uri="6a14ffba-8f1c-4d10-af01-ae154dbd531f"/>
  </ds:schemaRefs>
</ds:datastoreItem>
</file>

<file path=customXml/itemProps3.xml><?xml version="1.0" encoding="utf-8"?>
<ds:datastoreItem xmlns:ds="http://schemas.openxmlformats.org/officeDocument/2006/customXml" ds:itemID="{D3EB0178-2C1B-4408-8392-5F5C48F18467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6a14ffba-8f1c-4d10-af01-ae154dbd531f"/>
    <ds:schemaRef ds:uri="133c5f9c-3e24-4f7a-976a-7e11b5d0ad11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otalTime>2299</TotalTime>
  <Words>1146</Words>
  <Application>Microsoft Office PowerPoint</Application>
  <PresentationFormat>Widescreen</PresentationFormat>
  <Paragraphs>100</Paragraphs>
  <Slides>18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6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18</vt:i4>
      </vt:variant>
    </vt:vector>
  </HeadingPairs>
  <TitlesOfParts>
    <vt:vector size="25" baseType="lpstr">
      <vt:lpstr>Arial</vt:lpstr>
      <vt:lpstr>Calibri</vt:lpstr>
      <vt:lpstr>Calibri Light</vt:lpstr>
      <vt:lpstr>Segoe Sans</vt:lpstr>
      <vt:lpstr>Segoe UI</vt:lpstr>
      <vt:lpstr>var(--fontFamilyBase)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Microsoft Office User</dc:creator>
  <cp:lastModifiedBy>John W. McDaniel</cp:lastModifiedBy>
  <cp:revision>18</cp:revision>
  <dcterms:created xsi:type="dcterms:W3CDTF">2020-01-09T16:16:43Z</dcterms:created>
  <dcterms:modified xsi:type="dcterms:W3CDTF">2025-02-21T14:53:41Z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0x010100A2D8CECF97277543A5E9D3D1D281E1C9</vt:lpwstr>
  </property>
  <property fmtid="{D5CDD505-2E9C-101B-9397-08002B2CF9AE}" pid="3" name="Order">
    <vt:r8>4399900</vt:r8>
  </property>
  <property fmtid="{D5CDD505-2E9C-101B-9397-08002B2CF9AE}" pid="4" name="MediaServiceImageTags">
    <vt:lpwstr/>
  </property>
</Properties>
</file>