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59" r:id="rId8"/>
    <p:sldId id="260" r:id="rId9"/>
    <p:sldId id="273" r:id="rId10"/>
    <p:sldId id="274"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94"/>
  </p:normalViewPr>
  <p:slideViewPr>
    <p:cSldViewPr snapToGrid="0" snapToObjects="1">
      <p:cViewPr varScale="1">
        <p:scale>
          <a:sx n="106" d="100"/>
          <a:sy n="106" d="100"/>
        </p:scale>
        <p:origin x="792"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CFFE52-9906-7DF5-B717-ACDB6B3B5E4C}"/>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771207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6BD4A-A9EA-6548-9B59-6516BA935E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34A531-925B-AB4F-A642-F7DE703AA4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81617-5FE2-034A-B009-E1B3E1F6CABA}"/>
              </a:ext>
            </a:extLst>
          </p:cNvPr>
          <p:cNvSpPr>
            <a:spLocks noGrp="1"/>
          </p:cNvSpPr>
          <p:nvPr>
            <p:ph type="dt" sz="half" idx="10"/>
          </p:nvPr>
        </p:nvSpPr>
        <p:spPr/>
        <p:txBody>
          <a:bodyPr/>
          <a:lstStyle/>
          <a:p>
            <a:fld id="{C42E9816-5679-2B4B-8980-6562FEF6A073}" type="datetimeFigureOut">
              <a:rPr lang="en-US" smtClean="0"/>
              <a:t>2/11/2025</a:t>
            </a:fld>
            <a:endParaRPr lang="en-US"/>
          </a:p>
        </p:txBody>
      </p:sp>
      <p:sp>
        <p:nvSpPr>
          <p:cNvPr id="5" name="Footer Placeholder 4">
            <a:extLst>
              <a:ext uri="{FF2B5EF4-FFF2-40B4-BE49-F238E27FC236}">
                <a16:creationId xmlns:a16="http://schemas.microsoft.com/office/drawing/2014/main" id="{960DC04B-0BC4-FF45-AFF8-448A6D411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AABB74-ABB7-FE4D-A3EA-0529ABFCED35}"/>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1211690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609217-F8F2-AE46-8D6A-6585D15F28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2F6D6C-0AB2-AA40-B000-18F02D7B111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F3D104-33E5-4448-BA0F-047777FAC63C}"/>
              </a:ext>
            </a:extLst>
          </p:cNvPr>
          <p:cNvSpPr>
            <a:spLocks noGrp="1"/>
          </p:cNvSpPr>
          <p:nvPr>
            <p:ph type="dt" sz="half" idx="10"/>
          </p:nvPr>
        </p:nvSpPr>
        <p:spPr/>
        <p:txBody>
          <a:bodyPr/>
          <a:lstStyle/>
          <a:p>
            <a:fld id="{C42E9816-5679-2B4B-8980-6562FEF6A073}" type="datetimeFigureOut">
              <a:rPr lang="en-US" smtClean="0"/>
              <a:t>2/11/2025</a:t>
            </a:fld>
            <a:endParaRPr lang="en-US"/>
          </a:p>
        </p:txBody>
      </p:sp>
      <p:sp>
        <p:nvSpPr>
          <p:cNvPr id="5" name="Footer Placeholder 4">
            <a:extLst>
              <a:ext uri="{FF2B5EF4-FFF2-40B4-BE49-F238E27FC236}">
                <a16:creationId xmlns:a16="http://schemas.microsoft.com/office/drawing/2014/main" id="{4863C034-366C-CC4B-84EA-39A8F921A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8C7D9-5DE6-D046-AC7A-BC6B676F9D95}"/>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3515600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55AE58-C32B-514E-983F-93CE8B348BD4}"/>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474497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43172D-D7BE-E645-8E1D-8B8EB6002619}"/>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17643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6AD5DA-F8FE-93AD-22C3-AFFA1808845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451961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B4F5C-3368-7B41-94A3-7B69B61C2E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A9D012-E979-C248-A39D-9ECF24D4EE7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6D3C22-423F-9344-AA54-D27A006BB0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E3E13A-CAF0-6A46-99F3-A9A108D11CB9}"/>
              </a:ext>
            </a:extLst>
          </p:cNvPr>
          <p:cNvSpPr>
            <a:spLocks noGrp="1"/>
          </p:cNvSpPr>
          <p:nvPr>
            <p:ph type="dt" sz="half" idx="10"/>
          </p:nvPr>
        </p:nvSpPr>
        <p:spPr/>
        <p:txBody>
          <a:bodyPr/>
          <a:lstStyle/>
          <a:p>
            <a:fld id="{C42E9816-5679-2B4B-8980-6562FEF6A073}" type="datetimeFigureOut">
              <a:rPr lang="en-US" smtClean="0"/>
              <a:t>2/11/2025</a:t>
            </a:fld>
            <a:endParaRPr lang="en-US"/>
          </a:p>
        </p:txBody>
      </p:sp>
      <p:sp>
        <p:nvSpPr>
          <p:cNvPr id="6" name="Footer Placeholder 5">
            <a:extLst>
              <a:ext uri="{FF2B5EF4-FFF2-40B4-BE49-F238E27FC236}">
                <a16:creationId xmlns:a16="http://schemas.microsoft.com/office/drawing/2014/main" id="{D31ED279-5716-A044-8A62-CA58B307B1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1C957E-3B82-E14A-90C1-4B8E77F8ECFA}"/>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546715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CC31D-E608-D64A-BD88-C52B18A773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3EACAC-3E6E-6E4F-8779-2DF2C64CE1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64A42AC-EB64-EF48-BAC2-452794B8BB4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5F0766-EF70-524D-B3C3-F8F6EA2782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D3EC751-E8DF-BB4B-BBB4-834105E6CE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4CA640-1CEA-3A43-B1C3-B0040CED254C}"/>
              </a:ext>
            </a:extLst>
          </p:cNvPr>
          <p:cNvSpPr>
            <a:spLocks noGrp="1"/>
          </p:cNvSpPr>
          <p:nvPr>
            <p:ph type="dt" sz="half" idx="10"/>
          </p:nvPr>
        </p:nvSpPr>
        <p:spPr/>
        <p:txBody>
          <a:bodyPr/>
          <a:lstStyle/>
          <a:p>
            <a:fld id="{C42E9816-5679-2B4B-8980-6562FEF6A073}" type="datetimeFigureOut">
              <a:rPr lang="en-US" smtClean="0"/>
              <a:t>2/11/2025</a:t>
            </a:fld>
            <a:endParaRPr lang="en-US"/>
          </a:p>
        </p:txBody>
      </p:sp>
      <p:sp>
        <p:nvSpPr>
          <p:cNvPr id="8" name="Footer Placeholder 7">
            <a:extLst>
              <a:ext uri="{FF2B5EF4-FFF2-40B4-BE49-F238E27FC236}">
                <a16:creationId xmlns:a16="http://schemas.microsoft.com/office/drawing/2014/main" id="{FCCB52B4-5F8C-834F-ADDD-C86E5D0B22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1EAFF7-C3D1-0048-9483-C43DD997AB1C}"/>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2064046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EC504-A990-DA44-8B11-B2DB21E5FB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DA600B-68F9-A248-A2A3-10B3D71FC7DF}"/>
              </a:ext>
            </a:extLst>
          </p:cNvPr>
          <p:cNvSpPr>
            <a:spLocks noGrp="1"/>
          </p:cNvSpPr>
          <p:nvPr>
            <p:ph type="dt" sz="half" idx="10"/>
          </p:nvPr>
        </p:nvSpPr>
        <p:spPr/>
        <p:txBody>
          <a:bodyPr/>
          <a:lstStyle/>
          <a:p>
            <a:fld id="{C42E9816-5679-2B4B-8980-6562FEF6A073}" type="datetimeFigureOut">
              <a:rPr lang="en-US" smtClean="0"/>
              <a:t>2/11/2025</a:t>
            </a:fld>
            <a:endParaRPr lang="en-US"/>
          </a:p>
        </p:txBody>
      </p:sp>
      <p:sp>
        <p:nvSpPr>
          <p:cNvPr id="4" name="Footer Placeholder 3">
            <a:extLst>
              <a:ext uri="{FF2B5EF4-FFF2-40B4-BE49-F238E27FC236}">
                <a16:creationId xmlns:a16="http://schemas.microsoft.com/office/drawing/2014/main" id="{39E037EF-B62E-A040-A387-CBB8DF1E7D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290C0A-08F6-FF4F-8C99-52C44F418059}"/>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2070115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290D0-6C6E-7F4B-AF91-66D11C685E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40A005-AB1F-5D47-BCF0-055B0F25CE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EEEC75-C33C-A64C-A31A-7D445D6747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27D3F2-A800-C74F-BB52-F4B32BEE197A}"/>
              </a:ext>
            </a:extLst>
          </p:cNvPr>
          <p:cNvSpPr>
            <a:spLocks noGrp="1"/>
          </p:cNvSpPr>
          <p:nvPr>
            <p:ph type="dt" sz="half" idx="10"/>
          </p:nvPr>
        </p:nvSpPr>
        <p:spPr/>
        <p:txBody>
          <a:bodyPr/>
          <a:lstStyle/>
          <a:p>
            <a:fld id="{C42E9816-5679-2B4B-8980-6562FEF6A073}" type="datetimeFigureOut">
              <a:rPr lang="en-US" smtClean="0"/>
              <a:t>2/11/2025</a:t>
            </a:fld>
            <a:endParaRPr lang="en-US"/>
          </a:p>
        </p:txBody>
      </p:sp>
      <p:sp>
        <p:nvSpPr>
          <p:cNvPr id="6" name="Footer Placeholder 5">
            <a:extLst>
              <a:ext uri="{FF2B5EF4-FFF2-40B4-BE49-F238E27FC236}">
                <a16:creationId xmlns:a16="http://schemas.microsoft.com/office/drawing/2014/main" id="{CE3106EB-E6CC-0545-B252-7DAE00628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93EB0-BA37-CF4E-8989-3D473CB7C885}"/>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3963028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10DF-DD6A-2B4E-A86B-85DF5C2D3E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04A8A8-FA8B-B042-A0DE-0F2256D77A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2A67B0-85CB-4D47-A84D-ADE418807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3487E1-68EF-5E48-A49D-F2AF19CA0467}"/>
              </a:ext>
            </a:extLst>
          </p:cNvPr>
          <p:cNvSpPr>
            <a:spLocks noGrp="1"/>
          </p:cNvSpPr>
          <p:nvPr>
            <p:ph type="dt" sz="half" idx="10"/>
          </p:nvPr>
        </p:nvSpPr>
        <p:spPr/>
        <p:txBody>
          <a:bodyPr/>
          <a:lstStyle/>
          <a:p>
            <a:fld id="{C42E9816-5679-2B4B-8980-6562FEF6A073}" type="datetimeFigureOut">
              <a:rPr lang="en-US" smtClean="0"/>
              <a:t>2/11/2025</a:t>
            </a:fld>
            <a:endParaRPr lang="en-US"/>
          </a:p>
        </p:txBody>
      </p:sp>
      <p:sp>
        <p:nvSpPr>
          <p:cNvPr id="6" name="Footer Placeholder 5">
            <a:extLst>
              <a:ext uri="{FF2B5EF4-FFF2-40B4-BE49-F238E27FC236}">
                <a16:creationId xmlns:a16="http://schemas.microsoft.com/office/drawing/2014/main" id="{80E13EEF-941A-7842-BE34-FB40604244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488333-4ED8-2B4D-AC82-CAB80DBC1308}"/>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188428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09EDC2-6606-CF4C-AEA8-356873FCF9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DD5660-8EC0-454E-9C54-0B862CF0B8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C2A46A-1841-E042-95CD-1B0A21160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E9816-5679-2B4B-8980-6562FEF6A073}" type="datetimeFigureOut">
              <a:rPr lang="en-US" smtClean="0"/>
              <a:t>2/11/2025</a:t>
            </a:fld>
            <a:endParaRPr lang="en-US"/>
          </a:p>
        </p:txBody>
      </p:sp>
      <p:sp>
        <p:nvSpPr>
          <p:cNvPr id="5" name="Footer Placeholder 4">
            <a:extLst>
              <a:ext uri="{FF2B5EF4-FFF2-40B4-BE49-F238E27FC236}">
                <a16:creationId xmlns:a16="http://schemas.microsoft.com/office/drawing/2014/main" id="{CBCF0963-DEA1-D94C-8ACD-D8D5D0C390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F2D4EA-FB6B-9340-ABED-2822839F1D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35512-6867-D244-8596-4F5D58D0C1A5}" type="slidenum">
              <a:rPr lang="en-US" smtClean="0"/>
              <a:t>‹#›</a:t>
            </a:fld>
            <a:endParaRPr lang="en-US"/>
          </a:p>
        </p:txBody>
      </p:sp>
    </p:spTree>
    <p:extLst>
      <p:ext uri="{BB962C8B-B14F-4D97-AF65-F5344CB8AC3E}">
        <p14:creationId xmlns:p14="http://schemas.microsoft.com/office/powerpoint/2010/main" val="325640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2" r:id="rId5"/>
    <p:sldLayoutId id="2147483653" r:id="rId6"/>
    <p:sldLayoutId id="2147483654"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151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0D1C7-C06B-88E9-9D17-BFA46FB5CF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525331-EDCF-0181-3509-66EAFEC97FC7}"/>
              </a:ext>
            </a:extLst>
          </p:cNvPr>
          <p:cNvSpPr>
            <a:spLocks noGrp="1"/>
          </p:cNvSpPr>
          <p:nvPr/>
        </p:nvSpPr>
        <p:spPr>
          <a:xfrm>
            <a:off x="192049" y="1035321"/>
            <a:ext cx="5629800" cy="871556"/>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1" kern="1200">
                <a:solidFill>
                  <a:schemeClr val="accent1"/>
                </a:solidFill>
                <a:latin typeface="+mj-lt"/>
                <a:ea typeface="+mj-ea"/>
                <a:cs typeface="+mj-cs"/>
              </a:defRPr>
            </a:lvl1pPr>
          </a:lstStyle>
          <a:p>
            <a:r>
              <a:rPr lang="en-US" sz="2400" dirty="0"/>
              <a:t>Objectives of audits in university foundations</a:t>
            </a:r>
          </a:p>
        </p:txBody>
      </p:sp>
      <p:sp>
        <p:nvSpPr>
          <p:cNvPr id="4" name="Content Placeholder 3">
            <a:extLst>
              <a:ext uri="{FF2B5EF4-FFF2-40B4-BE49-F238E27FC236}">
                <a16:creationId xmlns:a16="http://schemas.microsoft.com/office/drawing/2014/main" id="{3EEA0E0D-23CF-ED09-CB2E-AD296C9BB59F}"/>
              </a:ext>
            </a:extLst>
          </p:cNvPr>
          <p:cNvSpPr>
            <a:spLocks noGrp="1"/>
          </p:cNvSpPr>
          <p:nvPr/>
        </p:nvSpPr>
        <p:spPr>
          <a:xfrm>
            <a:off x="432863" y="2047144"/>
            <a:ext cx="7656778" cy="1589226"/>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2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Segoe UI" panose="020B0502040204020203"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Segoe UI" panose="020B0502040204020203" pitchFamily="34" charset="0"/>
              <a:buChar char="​"/>
              <a:tabLst/>
              <a:defRPr sz="1600" kern="1200">
                <a:solidFill>
                  <a:schemeClr val="tx1"/>
                </a:solidFill>
                <a:latin typeface="+mn-lt"/>
                <a:ea typeface="+mn-ea"/>
                <a:cs typeface="+mn-cs"/>
              </a:defRPr>
            </a:lvl5pPr>
            <a:lvl6pPr marL="90000" indent="-9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0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Segoe UI" panose="020B0502040204020203" pitchFamily="34" charset="0"/>
              <a:buChar char="​"/>
              <a:defRPr sz="900" b="1" kern="1200" cap="all"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Segoe UI" panose="020B0502040204020203" pitchFamily="34" charset="0"/>
              <a:buChar char="​"/>
              <a:defRPr sz="900" kern="1200">
                <a:solidFill>
                  <a:schemeClr val="tx1"/>
                </a:solidFill>
                <a:latin typeface="+mn-lt"/>
                <a:ea typeface="+mn-ea"/>
                <a:cs typeface="+mn-cs"/>
              </a:defRPr>
            </a:lvl8pPr>
            <a:lvl9pPr marL="0" indent="0" algn="l" defTabSz="914400" rtl="0" eaLnBrk="1" latinLnBrk="0" hangingPunct="1">
              <a:lnSpc>
                <a:spcPct val="83000"/>
              </a:lnSpc>
              <a:spcBef>
                <a:spcPts val="600"/>
              </a:spcBef>
              <a:spcAft>
                <a:spcPts val="0"/>
              </a:spcAft>
              <a:buFont typeface="Segoe UI" panose="020B0502040204020203" pitchFamily="34" charset="0"/>
              <a:buChar char="​"/>
              <a:defRPr sz="4000" kern="1200" baseline="0">
                <a:solidFill>
                  <a:schemeClr val="tx1"/>
                </a:solidFill>
                <a:latin typeface="Segoe UI Semilight" panose="020B0402040204020203" pitchFamily="34" charset="0"/>
                <a:ea typeface="+mn-ea"/>
                <a:cs typeface="Segoe UI Semilight" panose="020B0402040204020203" pitchFamily="34" charset="0"/>
              </a:defRPr>
            </a:lvl9pPr>
          </a:lstStyle>
          <a:p>
            <a:endParaRPr lang="en-US" sz="1400" dirty="0"/>
          </a:p>
        </p:txBody>
      </p:sp>
      <p:sp>
        <p:nvSpPr>
          <p:cNvPr id="7" name="TextBox 6">
            <a:extLst>
              <a:ext uri="{FF2B5EF4-FFF2-40B4-BE49-F238E27FC236}">
                <a16:creationId xmlns:a16="http://schemas.microsoft.com/office/drawing/2014/main" id="{921E64EA-A958-4552-D22F-BDE21ABE063A}"/>
              </a:ext>
            </a:extLst>
          </p:cNvPr>
          <p:cNvSpPr txBox="1"/>
          <p:nvPr/>
        </p:nvSpPr>
        <p:spPr>
          <a:xfrm>
            <a:off x="660140" y="1826094"/>
            <a:ext cx="9258301" cy="2308324"/>
          </a:xfrm>
          <a:prstGeom prst="rect">
            <a:avLst/>
          </a:prstGeom>
          <a:noFill/>
        </p:spPr>
        <p:txBody>
          <a:bodyPr wrap="square">
            <a:spAutoFit/>
          </a:bodyPr>
          <a:lstStyle/>
          <a:p>
            <a:r>
              <a:rPr lang="en-US" b="1" dirty="0"/>
              <a:t>Types of Audits</a:t>
            </a:r>
          </a:p>
          <a:p>
            <a:pPr>
              <a:buFont typeface="Arial" panose="020B0604020202020204" pitchFamily="34" charset="0"/>
              <a:buChar char="•"/>
            </a:pPr>
            <a:endParaRPr lang="en-US" dirty="0"/>
          </a:p>
          <a:p>
            <a:pPr marL="742950" lvl="1" indent="-285750">
              <a:buFont typeface="Arial" panose="020B0604020202020204" pitchFamily="34" charset="0"/>
              <a:buChar char="•"/>
            </a:pPr>
            <a:r>
              <a:rPr lang="en-US" b="1" dirty="0"/>
              <a:t>Financial Audits</a:t>
            </a:r>
            <a:r>
              <a:rPr lang="en-US" dirty="0"/>
              <a:t>: Focus on accuracy and integrity of financial records.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b="1" dirty="0"/>
              <a:t>Operational Audits</a:t>
            </a:r>
            <a:r>
              <a:rPr lang="en-US" dirty="0"/>
              <a:t>: Examine efficiency and effectiveness of university foundation programs.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b="1" dirty="0"/>
              <a:t>Compliance Audits</a:t>
            </a:r>
            <a:r>
              <a:rPr lang="en-US" dirty="0"/>
              <a:t>: Assess adherence to laws, regulations, and internal policies.</a:t>
            </a:r>
          </a:p>
        </p:txBody>
      </p:sp>
    </p:spTree>
    <p:extLst>
      <p:ext uri="{BB962C8B-B14F-4D97-AF65-F5344CB8AC3E}">
        <p14:creationId xmlns:p14="http://schemas.microsoft.com/office/powerpoint/2010/main" val="18738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AC6C6-3715-1E2D-E676-DA379AE3CA8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1E5307D-096B-60A2-C887-80109323D9EF}"/>
              </a:ext>
            </a:extLst>
          </p:cNvPr>
          <p:cNvSpPr>
            <a:spLocks noGrp="1"/>
          </p:cNvSpPr>
          <p:nvPr/>
        </p:nvSpPr>
        <p:spPr>
          <a:xfrm>
            <a:off x="192049" y="1035321"/>
            <a:ext cx="5629800" cy="871556"/>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1" kern="1200">
                <a:solidFill>
                  <a:schemeClr val="accent1"/>
                </a:solidFill>
                <a:latin typeface="+mj-lt"/>
                <a:ea typeface="+mj-ea"/>
                <a:cs typeface="+mj-cs"/>
              </a:defRPr>
            </a:lvl1pPr>
          </a:lstStyle>
          <a:p>
            <a:r>
              <a:rPr lang="en-US" sz="2400" dirty="0"/>
              <a:t>continued</a:t>
            </a:r>
          </a:p>
        </p:txBody>
      </p:sp>
      <p:sp>
        <p:nvSpPr>
          <p:cNvPr id="4" name="Content Placeholder 3">
            <a:extLst>
              <a:ext uri="{FF2B5EF4-FFF2-40B4-BE49-F238E27FC236}">
                <a16:creationId xmlns:a16="http://schemas.microsoft.com/office/drawing/2014/main" id="{B4DD8DA5-4DFA-1BEF-876B-53361CDAA263}"/>
              </a:ext>
            </a:extLst>
          </p:cNvPr>
          <p:cNvSpPr>
            <a:spLocks noGrp="1"/>
          </p:cNvSpPr>
          <p:nvPr/>
        </p:nvSpPr>
        <p:spPr>
          <a:xfrm>
            <a:off x="432863" y="2047144"/>
            <a:ext cx="7656778" cy="1589226"/>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2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Segoe UI" panose="020B0502040204020203"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Segoe UI" panose="020B0502040204020203" pitchFamily="34" charset="0"/>
              <a:buChar char="​"/>
              <a:tabLst/>
              <a:defRPr sz="1600" kern="1200">
                <a:solidFill>
                  <a:schemeClr val="tx1"/>
                </a:solidFill>
                <a:latin typeface="+mn-lt"/>
                <a:ea typeface="+mn-ea"/>
                <a:cs typeface="+mn-cs"/>
              </a:defRPr>
            </a:lvl5pPr>
            <a:lvl6pPr marL="90000" indent="-9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0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Segoe UI" panose="020B0502040204020203" pitchFamily="34" charset="0"/>
              <a:buChar char="​"/>
              <a:defRPr sz="900" b="1" kern="1200" cap="all"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Segoe UI" panose="020B0502040204020203" pitchFamily="34" charset="0"/>
              <a:buChar char="​"/>
              <a:defRPr sz="900" kern="1200">
                <a:solidFill>
                  <a:schemeClr val="tx1"/>
                </a:solidFill>
                <a:latin typeface="+mn-lt"/>
                <a:ea typeface="+mn-ea"/>
                <a:cs typeface="+mn-cs"/>
              </a:defRPr>
            </a:lvl8pPr>
            <a:lvl9pPr marL="0" indent="0" algn="l" defTabSz="914400" rtl="0" eaLnBrk="1" latinLnBrk="0" hangingPunct="1">
              <a:lnSpc>
                <a:spcPct val="83000"/>
              </a:lnSpc>
              <a:spcBef>
                <a:spcPts val="600"/>
              </a:spcBef>
              <a:spcAft>
                <a:spcPts val="0"/>
              </a:spcAft>
              <a:buFont typeface="Segoe UI" panose="020B0502040204020203" pitchFamily="34" charset="0"/>
              <a:buChar char="​"/>
              <a:defRPr sz="4000" kern="1200" baseline="0">
                <a:solidFill>
                  <a:schemeClr val="tx1"/>
                </a:solidFill>
                <a:latin typeface="Segoe UI Semilight" panose="020B0402040204020203" pitchFamily="34" charset="0"/>
                <a:ea typeface="+mn-ea"/>
                <a:cs typeface="Segoe UI Semilight" panose="020B0402040204020203" pitchFamily="34" charset="0"/>
              </a:defRPr>
            </a:lvl9pPr>
          </a:lstStyle>
          <a:p>
            <a:endParaRPr lang="en-US" sz="1400" dirty="0"/>
          </a:p>
        </p:txBody>
      </p:sp>
      <p:sp>
        <p:nvSpPr>
          <p:cNvPr id="7" name="TextBox 6">
            <a:extLst>
              <a:ext uri="{FF2B5EF4-FFF2-40B4-BE49-F238E27FC236}">
                <a16:creationId xmlns:a16="http://schemas.microsoft.com/office/drawing/2014/main" id="{AE2AE045-60E7-7B24-2B09-39D32C934EAD}"/>
              </a:ext>
            </a:extLst>
          </p:cNvPr>
          <p:cNvSpPr txBox="1"/>
          <p:nvPr/>
        </p:nvSpPr>
        <p:spPr>
          <a:xfrm>
            <a:off x="660140" y="1826094"/>
            <a:ext cx="9258301" cy="3693319"/>
          </a:xfrm>
          <a:prstGeom prst="rect">
            <a:avLst/>
          </a:prstGeom>
          <a:noFill/>
        </p:spPr>
        <p:txBody>
          <a:bodyPr wrap="square">
            <a:spAutoFit/>
          </a:bodyPr>
          <a:lstStyle/>
          <a:p>
            <a:r>
              <a:rPr lang="en-US" b="1" dirty="0"/>
              <a:t>Types of Audits</a:t>
            </a:r>
          </a:p>
          <a:p>
            <a:endParaRPr lang="en-US" dirty="0"/>
          </a:p>
          <a:p>
            <a:pPr>
              <a:buFont typeface="Arial" panose="020B0604020202020204" pitchFamily="34" charset="0"/>
              <a:buChar char="•"/>
            </a:pPr>
            <a:r>
              <a:rPr lang="en-US" b="1" dirty="0"/>
              <a:t>Risk Management and Governance</a:t>
            </a:r>
            <a:r>
              <a:rPr lang="en-US" dirty="0"/>
              <a:t>:</a:t>
            </a:r>
          </a:p>
          <a:p>
            <a:pPr marL="742950" lvl="1" indent="-285750">
              <a:buFont typeface="Arial" panose="020B0604020202020204" pitchFamily="34" charset="0"/>
              <a:buChar char="•"/>
            </a:pPr>
            <a:r>
              <a:rPr lang="en-US" dirty="0"/>
              <a:t>Identify and assess risks to the foundation’s financial health and reputation.</a:t>
            </a:r>
          </a:p>
          <a:p>
            <a:pPr lvl="1"/>
            <a:endParaRPr lang="en-US" dirty="0"/>
          </a:p>
          <a:p>
            <a:pPr>
              <a:buFont typeface="Arial" panose="020B0604020202020204" pitchFamily="34" charset="0"/>
              <a:buChar char="•"/>
            </a:pPr>
            <a:r>
              <a:rPr lang="en-US" b="1" dirty="0"/>
              <a:t>Financial Integrity and Transparency</a:t>
            </a:r>
            <a:r>
              <a:rPr lang="en-US" dirty="0"/>
              <a:t>:</a:t>
            </a:r>
          </a:p>
          <a:p>
            <a:pPr marL="742950" lvl="1" indent="-285750">
              <a:buFont typeface="Arial" panose="020B0604020202020204" pitchFamily="34" charset="0"/>
              <a:buChar char="•"/>
            </a:pPr>
            <a:r>
              <a:rPr lang="en-US" dirty="0"/>
              <a:t>Ensure that funds are used for their intended purposes, reducing the risk of mismanagement.</a:t>
            </a:r>
          </a:p>
          <a:p>
            <a:pPr lvl="1"/>
            <a:endParaRPr lang="en-US" dirty="0"/>
          </a:p>
          <a:p>
            <a:pPr>
              <a:buFont typeface="Arial" panose="020B0604020202020204" pitchFamily="34" charset="0"/>
              <a:buChar char="•"/>
            </a:pPr>
            <a:r>
              <a:rPr lang="en-US" b="1" dirty="0"/>
              <a:t>Legal and Regulatory Compliance</a:t>
            </a:r>
            <a:r>
              <a:rPr lang="en-US" dirty="0"/>
              <a:t>:</a:t>
            </a:r>
          </a:p>
          <a:p>
            <a:pPr marL="742950" lvl="1" indent="-285750">
              <a:buFont typeface="Arial" panose="020B0604020202020204" pitchFamily="34" charset="0"/>
              <a:buChar char="•"/>
            </a:pPr>
            <a:r>
              <a:rPr lang="en-US" dirty="0"/>
              <a:t>Ensure that the foundation complies with tax laws, donor agreements, and other regulations.</a:t>
            </a:r>
          </a:p>
          <a:p>
            <a:endParaRPr lang="en-US" dirty="0"/>
          </a:p>
        </p:txBody>
      </p:sp>
    </p:spTree>
    <p:extLst>
      <p:ext uri="{BB962C8B-B14F-4D97-AF65-F5344CB8AC3E}">
        <p14:creationId xmlns:p14="http://schemas.microsoft.com/office/powerpoint/2010/main" val="226576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8FAAE-E9D1-5635-1E9E-CCA4CBE0C49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8DC7D20-6E28-246B-DD4C-A58CFF77A596}"/>
              </a:ext>
            </a:extLst>
          </p:cNvPr>
          <p:cNvSpPr>
            <a:spLocks noGrp="1"/>
          </p:cNvSpPr>
          <p:nvPr/>
        </p:nvSpPr>
        <p:spPr>
          <a:xfrm>
            <a:off x="192049" y="1035321"/>
            <a:ext cx="5629800" cy="871556"/>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1" kern="1200">
                <a:solidFill>
                  <a:schemeClr val="accent1"/>
                </a:solidFill>
                <a:latin typeface="+mj-lt"/>
                <a:ea typeface="+mj-ea"/>
                <a:cs typeface="+mj-cs"/>
              </a:defRPr>
            </a:lvl1pPr>
          </a:lstStyle>
          <a:p>
            <a:r>
              <a:rPr lang="en-US" sz="2400" dirty="0"/>
              <a:t>Objectives of audits in university foundations</a:t>
            </a:r>
          </a:p>
        </p:txBody>
      </p:sp>
      <p:sp>
        <p:nvSpPr>
          <p:cNvPr id="4" name="Content Placeholder 3">
            <a:extLst>
              <a:ext uri="{FF2B5EF4-FFF2-40B4-BE49-F238E27FC236}">
                <a16:creationId xmlns:a16="http://schemas.microsoft.com/office/drawing/2014/main" id="{6BA3F228-F340-EF23-1A8E-6A72F605BBA9}"/>
              </a:ext>
            </a:extLst>
          </p:cNvPr>
          <p:cNvSpPr>
            <a:spLocks noGrp="1"/>
          </p:cNvSpPr>
          <p:nvPr/>
        </p:nvSpPr>
        <p:spPr>
          <a:xfrm>
            <a:off x="432863" y="2047144"/>
            <a:ext cx="7656778" cy="1589226"/>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2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Segoe UI" panose="020B0502040204020203"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Segoe UI" panose="020B0502040204020203" pitchFamily="34" charset="0"/>
              <a:buChar char="​"/>
              <a:tabLst/>
              <a:defRPr sz="1600" kern="1200">
                <a:solidFill>
                  <a:schemeClr val="tx1"/>
                </a:solidFill>
                <a:latin typeface="+mn-lt"/>
                <a:ea typeface="+mn-ea"/>
                <a:cs typeface="+mn-cs"/>
              </a:defRPr>
            </a:lvl5pPr>
            <a:lvl6pPr marL="90000" indent="-9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0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Segoe UI" panose="020B0502040204020203" pitchFamily="34" charset="0"/>
              <a:buChar char="​"/>
              <a:defRPr sz="900" b="1" kern="1200" cap="all"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Segoe UI" panose="020B0502040204020203" pitchFamily="34" charset="0"/>
              <a:buChar char="​"/>
              <a:defRPr sz="900" kern="1200">
                <a:solidFill>
                  <a:schemeClr val="tx1"/>
                </a:solidFill>
                <a:latin typeface="+mn-lt"/>
                <a:ea typeface="+mn-ea"/>
                <a:cs typeface="+mn-cs"/>
              </a:defRPr>
            </a:lvl8pPr>
            <a:lvl9pPr marL="0" indent="0" algn="l" defTabSz="914400" rtl="0" eaLnBrk="1" latinLnBrk="0" hangingPunct="1">
              <a:lnSpc>
                <a:spcPct val="83000"/>
              </a:lnSpc>
              <a:spcBef>
                <a:spcPts val="600"/>
              </a:spcBef>
              <a:spcAft>
                <a:spcPts val="0"/>
              </a:spcAft>
              <a:buFont typeface="Segoe UI" panose="020B0502040204020203" pitchFamily="34" charset="0"/>
              <a:buChar char="​"/>
              <a:defRPr sz="4000" kern="1200" baseline="0">
                <a:solidFill>
                  <a:schemeClr val="tx1"/>
                </a:solidFill>
                <a:latin typeface="Segoe UI Semilight" panose="020B0402040204020203" pitchFamily="34" charset="0"/>
                <a:ea typeface="+mn-ea"/>
                <a:cs typeface="Segoe UI Semilight" panose="020B0402040204020203" pitchFamily="34" charset="0"/>
              </a:defRPr>
            </a:lvl9pPr>
          </a:lstStyle>
          <a:p>
            <a:endParaRPr lang="en-US" sz="1400" dirty="0"/>
          </a:p>
        </p:txBody>
      </p:sp>
      <p:sp>
        <p:nvSpPr>
          <p:cNvPr id="6" name="TextBox 5">
            <a:extLst>
              <a:ext uri="{FF2B5EF4-FFF2-40B4-BE49-F238E27FC236}">
                <a16:creationId xmlns:a16="http://schemas.microsoft.com/office/drawing/2014/main" id="{EB1FFED5-0C72-6D55-C761-A0B65F11E0D4}"/>
              </a:ext>
            </a:extLst>
          </p:cNvPr>
          <p:cNvSpPr txBox="1"/>
          <p:nvPr/>
        </p:nvSpPr>
        <p:spPr>
          <a:xfrm>
            <a:off x="353085" y="1738265"/>
            <a:ext cx="9451818" cy="258532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Key Stakeholders</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Board of Directors</a:t>
            </a:r>
            <a:r>
              <a:rPr kumimoji="0" lang="en-US" altLang="en-US" sz="1800" b="0" i="0" u="none" strike="noStrike" cap="none" normalizeH="0" baseline="0" dirty="0">
                <a:ln>
                  <a:noFill/>
                </a:ln>
                <a:solidFill>
                  <a:schemeClr val="tx1"/>
                </a:solidFill>
                <a:effectLst/>
                <a:latin typeface="Arial" panose="020B0604020202020204" pitchFamily="34" charset="0"/>
              </a:rPr>
              <a:t>: Oversee foundation operations and decision-making.</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University Administration</a:t>
            </a:r>
            <a:r>
              <a:rPr kumimoji="0" lang="en-US" altLang="en-US" sz="1800" b="0" i="0" u="none" strike="noStrike" cap="none" normalizeH="0" baseline="0" dirty="0">
                <a:ln>
                  <a:noFill/>
                </a:ln>
                <a:solidFill>
                  <a:schemeClr val="tx1"/>
                </a:solidFill>
                <a:effectLst/>
                <a:latin typeface="Arial" panose="020B0604020202020204" pitchFamily="34" charset="0"/>
              </a:rPr>
              <a:t>: Ensures alignment with university goals.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Donors and Sponsors</a:t>
            </a:r>
            <a:r>
              <a:rPr kumimoji="0" lang="en-US" altLang="en-US" sz="1800" b="0" i="0" u="none" strike="noStrike" cap="none" normalizeH="0" baseline="0" dirty="0">
                <a:ln>
                  <a:noFill/>
                </a:ln>
                <a:solidFill>
                  <a:schemeClr val="tx1"/>
                </a:solidFill>
                <a:effectLst/>
                <a:latin typeface="Arial" panose="020B0604020202020204" pitchFamily="34" charset="0"/>
              </a:rPr>
              <a:t>: Have expectations of transparency and accountability.</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Government Agencies</a:t>
            </a:r>
            <a:r>
              <a:rPr kumimoji="0" lang="en-US" altLang="en-US" sz="1800" b="0" i="0" u="none" strike="noStrike" cap="none" normalizeH="0" baseline="0" dirty="0">
                <a:ln>
                  <a:noFill/>
                </a:ln>
                <a:solidFill>
                  <a:schemeClr val="tx1"/>
                </a:solidFill>
                <a:effectLst/>
                <a:latin typeface="Arial" panose="020B0604020202020204" pitchFamily="34" charset="0"/>
              </a:rPr>
              <a:t>: Enforce regulations and tax policies. </a:t>
            </a:r>
          </a:p>
        </p:txBody>
      </p:sp>
    </p:spTree>
    <p:extLst>
      <p:ext uri="{BB962C8B-B14F-4D97-AF65-F5344CB8AC3E}">
        <p14:creationId xmlns:p14="http://schemas.microsoft.com/office/powerpoint/2010/main" val="270064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BC565-D289-D645-FDC9-14636545A08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C41F86B-0456-157E-9C60-B5836CD36588}"/>
              </a:ext>
            </a:extLst>
          </p:cNvPr>
          <p:cNvSpPr>
            <a:spLocks noGrp="1"/>
          </p:cNvSpPr>
          <p:nvPr/>
        </p:nvSpPr>
        <p:spPr>
          <a:xfrm>
            <a:off x="192049" y="1035321"/>
            <a:ext cx="5629800" cy="871556"/>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1" kern="1200">
                <a:solidFill>
                  <a:schemeClr val="accent1"/>
                </a:solidFill>
                <a:latin typeface="+mj-lt"/>
                <a:ea typeface="+mj-ea"/>
                <a:cs typeface="+mj-cs"/>
              </a:defRPr>
            </a:lvl1pPr>
          </a:lstStyle>
          <a:p>
            <a:r>
              <a:rPr lang="en-US" sz="2400" dirty="0"/>
              <a:t>Audit Process, methods, and tools</a:t>
            </a:r>
          </a:p>
        </p:txBody>
      </p:sp>
      <p:sp>
        <p:nvSpPr>
          <p:cNvPr id="4" name="Content Placeholder 3">
            <a:extLst>
              <a:ext uri="{FF2B5EF4-FFF2-40B4-BE49-F238E27FC236}">
                <a16:creationId xmlns:a16="http://schemas.microsoft.com/office/drawing/2014/main" id="{28EC4806-D99E-028F-364A-366273F921C2}"/>
              </a:ext>
            </a:extLst>
          </p:cNvPr>
          <p:cNvSpPr>
            <a:spLocks noGrp="1"/>
          </p:cNvSpPr>
          <p:nvPr/>
        </p:nvSpPr>
        <p:spPr>
          <a:xfrm>
            <a:off x="432863" y="2047144"/>
            <a:ext cx="7656778" cy="1589226"/>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2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Segoe UI" panose="020B0502040204020203"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Segoe UI" panose="020B0502040204020203" pitchFamily="34" charset="0"/>
              <a:buChar char="​"/>
              <a:tabLst/>
              <a:defRPr sz="1600" kern="1200">
                <a:solidFill>
                  <a:schemeClr val="tx1"/>
                </a:solidFill>
                <a:latin typeface="+mn-lt"/>
                <a:ea typeface="+mn-ea"/>
                <a:cs typeface="+mn-cs"/>
              </a:defRPr>
            </a:lvl5pPr>
            <a:lvl6pPr marL="90000" indent="-9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0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Segoe UI" panose="020B0502040204020203" pitchFamily="34" charset="0"/>
              <a:buChar char="​"/>
              <a:defRPr sz="900" b="1" kern="1200" cap="all"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Segoe UI" panose="020B0502040204020203" pitchFamily="34" charset="0"/>
              <a:buChar char="​"/>
              <a:defRPr sz="900" kern="1200">
                <a:solidFill>
                  <a:schemeClr val="tx1"/>
                </a:solidFill>
                <a:latin typeface="+mn-lt"/>
                <a:ea typeface="+mn-ea"/>
                <a:cs typeface="+mn-cs"/>
              </a:defRPr>
            </a:lvl8pPr>
            <a:lvl9pPr marL="0" indent="0" algn="l" defTabSz="914400" rtl="0" eaLnBrk="1" latinLnBrk="0" hangingPunct="1">
              <a:lnSpc>
                <a:spcPct val="83000"/>
              </a:lnSpc>
              <a:spcBef>
                <a:spcPts val="600"/>
              </a:spcBef>
              <a:spcAft>
                <a:spcPts val="0"/>
              </a:spcAft>
              <a:buFont typeface="Segoe UI" panose="020B0502040204020203" pitchFamily="34" charset="0"/>
              <a:buChar char="​"/>
              <a:defRPr sz="4000" kern="1200" baseline="0">
                <a:solidFill>
                  <a:schemeClr val="tx1"/>
                </a:solidFill>
                <a:latin typeface="Segoe UI Semilight" panose="020B0402040204020203" pitchFamily="34" charset="0"/>
                <a:ea typeface="+mn-ea"/>
                <a:cs typeface="Segoe UI Semilight" panose="020B0402040204020203" pitchFamily="34" charset="0"/>
              </a:defRPr>
            </a:lvl9pPr>
          </a:lstStyle>
          <a:p>
            <a:endParaRPr lang="en-US" sz="1400" dirty="0"/>
          </a:p>
        </p:txBody>
      </p:sp>
      <p:sp>
        <p:nvSpPr>
          <p:cNvPr id="6" name="TextBox 5">
            <a:extLst>
              <a:ext uri="{FF2B5EF4-FFF2-40B4-BE49-F238E27FC236}">
                <a16:creationId xmlns:a16="http://schemas.microsoft.com/office/drawing/2014/main" id="{3D652E40-06B8-16D6-A782-81EF9CFD304C}"/>
              </a:ext>
            </a:extLst>
          </p:cNvPr>
          <p:cNvSpPr txBox="1"/>
          <p:nvPr/>
        </p:nvSpPr>
        <p:spPr>
          <a:xfrm>
            <a:off x="353085" y="1738265"/>
            <a:ext cx="9451818" cy="1754326"/>
          </a:xfrm>
          <a:prstGeom prst="rect">
            <a:avLst/>
          </a:prstGeom>
          <a:noFill/>
        </p:spPr>
        <p:txBody>
          <a:bodyPr wrap="square">
            <a:spAutoFit/>
          </a:bodyPr>
          <a:lstStyle/>
          <a:p>
            <a:r>
              <a:rPr lang="en-US" b="1" u="sng" dirty="0"/>
              <a:t>Audit Planning</a:t>
            </a:r>
          </a:p>
          <a:p>
            <a:endParaRPr lang="en-US" b="1" dirty="0"/>
          </a:p>
          <a:p>
            <a:pPr>
              <a:buFont typeface="Arial" panose="020B0604020202020204" pitchFamily="34" charset="0"/>
              <a:buChar char="•"/>
            </a:pPr>
            <a:r>
              <a:rPr lang="en-US" b="1" dirty="0"/>
              <a:t>Steps</a:t>
            </a:r>
            <a:r>
              <a:rPr lang="en-US" dirty="0"/>
              <a:t>:</a:t>
            </a:r>
          </a:p>
          <a:p>
            <a:pPr marL="742950" lvl="1" indent="-285750">
              <a:buFont typeface="Arial" panose="020B0604020202020204" pitchFamily="34" charset="0"/>
              <a:buChar char="•"/>
            </a:pPr>
            <a:r>
              <a:rPr lang="en-US" b="1" dirty="0"/>
              <a:t>Understand the Foundation’s Structure</a:t>
            </a:r>
            <a:r>
              <a:rPr lang="en-US" dirty="0"/>
              <a:t>: Review mission, programs, financials.</a:t>
            </a:r>
          </a:p>
          <a:p>
            <a:pPr marL="742950" lvl="1" indent="-285750">
              <a:buFont typeface="Arial" panose="020B0604020202020204" pitchFamily="34" charset="0"/>
              <a:buChar char="•"/>
            </a:pPr>
            <a:r>
              <a:rPr lang="en-US" b="1" dirty="0"/>
              <a:t>Define Audit Scope</a:t>
            </a:r>
            <a:r>
              <a:rPr lang="en-US" dirty="0"/>
              <a:t>: Set boundaries of audit focus (financial, operational, etc.).</a:t>
            </a:r>
          </a:p>
          <a:p>
            <a:pPr marL="742950" lvl="1" indent="-285750">
              <a:buFont typeface="Arial" panose="020B0604020202020204" pitchFamily="34" charset="0"/>
              <a:buChar char="•"/>
            </a:pPr>
            <a:r>
              <a:rPr lang="en-US" b="1" dirty="0"/>
              <a:t>Risk Assessment</a:t>
            </a:r>
            <a:r>
              <a:rPr lang="en-US" dirty="0"/>
              <a:t>: Identify potential risks and areas of focus.</a:t>
            </a:r>
          </a:p>
        </p:txBody>
      </p:sp>
      <p:sp>
        <p:nvSpPr>
          <p:cNvPr id="5" name="TextBox 4">
            <a:extLst>
              <a:ext uri="{FF2B5EF4-FFF2-40B4-BE49-F238E27FC236}">
                <a16:creationId xmlns:a16="http://schemas.microsoft.com/office/drawing/2014/main" id="{F83CFE30-6B0F-4533-B395-C778C7C88236}"/>
              </a:ext>
            </a:extLst>
          </p:cNvPr>
          <p:cNvSpPr txBox="1"/>
          <p:nvPr/>
        </p:nvSpPr>
        <p:spPr>
          <a:xfrm>
            <a:off x="353084" y="3452750"/>
            <a:ext cx="8383509" cy="2308324"/>
          </a:xfrm>
          <a:prstGeom prst="rect">
            <a:avLst/>
          </a:prstGeom>
          <a:noFill/>
        </p:spPr>
        <p:txBody>
          <a:bodyPr wrap="square">
            <a:spAutoFit/>
          </a:bodyPr>
          <a:lstStyle/>
          <a:p>
            <a:r>
              <a:rPr lang="en-US" b="1" u="sng" dirty="0"/>
              <a:t>Risk Assessment</a:t>
            </a:r>
          </a:p>
          <a:p>
            <a:endParaRPr lang="en-US" b="1" dirty="0"/>
          </a:p>
          <a:p>
            <a:pPr>
              <a:buFont typeface="Arial" panose="020B0604020202020204" pitchFamily="34" charset="0"/>
              <a:buChar char="•"/>
            </a:pPr>
            <a:r>
              <a:rPr lang="en-US" b="1" dirty="0"/>
              <a:t>Identifying Risks</a:t>
            </a:r>
            <a:r>
              <a:rPr lang="en-US" dirty="0"/>
              <a:t>:</a:t>
            </a:r>
          </a:p>
          <a:p>
            <a:pPr marL="742950" lvl="1" indent="-285750">
              <a:buFont typeface="Arial" panose="020B0604020202020204" pitchFamily="34" charset="0"/>
              <a:buChar char="•"/>
            </a:pPr>
            <a:r>
              <a:rPr lang="en-US" b="1" dirty="0"/>
              <a:t>Financial Risks</a:t>
            </a:r>
            <a:r>
              <a:rPr lang="en-US" dirty="0"/>
              <a:t>: Mismanagement of funds, fraudulent activities.</a:t>
            </a:r>
          </a:p>
          <a:p>
            <a:pPr marL="742950" lvl="1" indent="-285750">
              <a:buFont typeface="Arial" panose="020B0604020202020204" pitchFamily="34" charset="0"/>
              <a:buChar char="•"/>
            </a:pPr>
            <a:r>
              <a:rPr lang="en-US" b="1" dirty="0"/>
              <a:t>Operational Risks</a:t>
            </a:r>
            <a:r>
              <a:rPr lang="en-US" dirty="0"/>
              <a:t>: Inefficient processes, lack of transparency.</a:t>
            </a:r>
          </a:p>
          <a:p>
            <a:pPr marL="742950" lvl="1" indent="-285750">
              <a:buFont typeface="Arial" panose="020B0604020202020204" pitchFamily="34" charset="0"/>
              <a:buChar char="•"/>
            </a:pPr>
            <a:r>
              <a:rPr lang="en-US" b="1" dirty="0"/>
              <a:t>Compliance Risks</a:t>
            </a:r>
            <a:r>
              <a:rPr lang="en-US" dirty="0"/>
              <a:t>: Failure to comply with tax or regulatory requirements.</a:t>
            </a:r>
          </a:p>
          <a:p>
            <a:pPr>
              <a:buFont typeface="Arial" panose="020B0604020202020204" pitchFamily="34" charset="0"/>
              <a:buChar char="•"/>
            </a:pPr>
            <a:r>
              <a:rPr lang="en-US" b="1" dirty="0"/>
              <a:t>Methods Used</a:t>
            </a:r>
            <a:r>
              <a:rPr lang="en-US" dirty="0"/>
              <a:t>:</a:t>
            </a:r>
          </a:p>
          <a:p>
            <a:pPr marL="742950" lvl="1" indent="-285750">
              <a:buFont typeface="Arial" panose="020B0604020202020204" pitchFamily="34" charset="0"/>
              <a:buChar char="•"/>
            </a:pPr>
            <a:r>
              <a:rPr lang="en-US" dirty="0"/>
              <a:t>Risk-based assessments, data analytics, and interviews with key stakeholders.</a:t>
            </a:r>
          </a:p>
        </p:txBody>
      </p:sp>
    </p:spTree>
    <p:extLst>
      <p:ext uri="{BB962C8B-B14F-4D97-AF65-F5344CB8AC3E}">
        <p14:creationId xmlns:p14="http://schemas.microsoft.com/office/powerpoint/2010/main" val="347470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28F79-8B39-D292-061B-E8447EE2871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D580DDB-28C4-DA46-AFD8-3F5A46C9AB5F}"/>
              </a:ext>
            </a:extLst>
          </p:cNvPr>
          <p:cNvSpPr>
            <a:spLocks noGrp="1"/>
          </p:cNvSpPr>
          <p:nvPr/>
        </p:nvSpPr>
        <p:spPr>
          <a:xfrm>
            <a:off x="192049" y="1035321"/>
            <a:ext cx="5629800" cy="871556"/>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1" kern="1200">
                <a:solidFill>
                  <a:schemeClr val="accent1"/>
                </a:solidFill>
                <a:latin typeface="+mj-lt"/>
                <a:ea typeface="+mj-ea"/>
                <a:cs typeface="+mj-cs"/>
              </a:defRPr>
            </a:lvl1pPr>
          </a:lstStyle>
          <a:p>
            <a:r>
              <a:rPr lang="en-US" sz="2400" dirty="0"/>
              <a:t>continued</a:t>
            </a:r>
          </a:p>
        </p:txBody>
      </p:sp>
      <p:sp>
        <p:nvSpPr>
          <p:cNvPr id="4" name="Content Placeholder 3">
            <a:extLst>
              <a:ext uri="{FF2B5EF4-FFF2-40B4-BE49-F238E27FC236}">
                <a16:creationId xmlns:a16="http://schemas.microsoft.com/office/drawing/2014/main" id="{0CA8D787-CBDA-A69B-0C5C-47FE1F5E8B90}"/>
              </a:ext>
            </a:extLst>
          </p:cNvPr>
          <p:cNvSpPr>
            <a:spLocks noGrp="1"/>
          </p:cNvSpPr>
          <p:nvPr/>
        </p:nvSpPr>
        <p:spPr>
          <a:xfrm>
            <a:off x="432863" y="2047144"/>
            <a:ext cx="7656778" cy="1589226"/>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2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Segoe UI" panose="020B0502040204020203"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Segoe UI" panose="020B0502040204020203" pitchFamily="34" charset="0"/>
              <a:buChar char="​"/>
              <a:tabLst/>
              <a:defRPr sz="1600" kern="1200">
                <a:solidFill>
                  <a:schemeClr val="tx1"/>
                </a:solidFill>
                <a:latin typeface="+mn-lt"/>
                <a:ea typeface="+mn-ea"/>
                <a:cs typeface="+mn-cs"/>
              </a:defRPr>
            </a:lvl5pPr>
            <a:lvl6pPr marL="90000" indent="-9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0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Segoe UI" panose="020B0502040204020203" pitchFamily="34" charset="0"/>
              <a:buChar char="​"/>
              <a:defRPr sz="900" b="1" kern="1200" cap="all"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Segoe UI" panose="020B0502040204020203" pitchFamily="34" charset="0"/>
              <a:buChar char="​"/>
              <a:defRPr sz="900" kern="1200">
                <a:solidFill>
                  <a:schemeClr val="tx1"/>
                </a:solidFill>
                <a:latin typeface="+mn-lt"/>
                <a:ea typeface="+mn-ea"/>
                <a:cs typeface="+mn-cs"/>
              </a:defRPr>
            </a:lvl8pPr>
            <a:lvl9pPr marL="0" indent="0" algn="l" defTabSz="914400" rtl="0" eaLnBrk="1" latinLnBrk="0" hangingPunct="1">
              <a:lnSpc>
                <a:spcPct val="83000"/>
              </a:lnSpc>
              <a:spcBef>
                <a:spcPts val="600"/>
              </a:spcBef>
              <a:spcAft>
                <a:spcPts val="0"/>
              </a:spcAft>
              <a:buFont typeface="Segoe UI" panose="020B0502040204020203" pitchFamily="34" charset="0"/>
              <a:buChar char="​"/>
              <a:defRPr sz="4000" kern="1200" baseline="0">
                <a:solidFill>
                  <a:schemeClr val="tx1"/>
                </a:solidFill>
                <a:latin typeface="Segoe UI Semilight" panose="020B0402040204020203" pitchFamily="34" charset="0"/>
                <a:ea typeface="+mn-ea"/>
                <a:cs typeface="Segoe UI Semilight" panose="020B0402040204020203" pitchFamily="34" charset="0"/>
              </a:defRPr>
            </a:lvl9pPr>
          </a:lstStyle>
          <a:p>
            <a:endParaRPr lang="en-US" sz="1400" dirty="0"/>
          </a:p>
        </p:txBody>
      </p:sp>
      <p:sp>
        <p:nvSpPr>
          <p:cNvPr id="6" name="TextBox 5">
            <a:extLst>
              <a:ext uri="{FF2B5EF4-FFF2-40B4-BE49-F238E27FC236}">
                <a16:creationId xmlns:a16="http://schemas.microsoft.com/office/drawing/2014/main" id="{7B8629C8-D84D-74A0-CEA7-7AF558AB6CDE}"/>
              </a:ext>
            </a:extLst>
          </p:cNvPr>
          <p:cNvSpPr txBox="1"/>
          <p:nvPr/>
        </p:nvSpPr>
        <p:spPr>
          <a:xfrm>
            <a:off x="353085" y="1738265"/>
            <a:ext cx="9451818" cy="2585323"/>
          </a:xfrm>
          <a:prstGeom prst="rect">
            <a:avLst/>
          </a:prstGeom>
          <a:noFill/>
        </p:spPr>
        <p:txBody>
          <a:bodyPr wrap="square">
            <a:spAutoFit/>
          </a:bodyPr>
          <a:lstStyle/>
          <a:p>
            <a:r>
              <a:rPr lang="en-US" b="1" dirty="0"/>
              <a:t>Audit Fieldwork</a:t>
            </a:r>
          </a:p>
          <a:p>
            <a:pPr>
              <a:buFont typeface="Arial" panose="020B0604020202020204" pitchFamily="34" charset="0"/>
              <a:buChar char="•"/>
            </a:pPr>
            <a:r>
              <a:rPr lang="en-US" b="1" dirty="0"/>
              <a:t>Process</a:t>
            </a:r>
            <a:r>
              <a:rPr lang="en-US" dirty="0"/>
              <a:t>:</a:t>
            </a:r>
          </a:p>
          <a:p>
            <a:pPr marL="742950" lvl="1" indent="-285750">
              <a:buFont typeface="Arial" panose="020B0604020202020204" pitchFamily="34" charset="0"/>
              <a:buChar char="•"/>
            </a:pPr>
            <a:r>
              <a:rPr lang="en-US" dirty="0"/>
              <a:t>Collect data through document reviews, interviews, and sample testing.</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Test the effectiveness of internal controls and verify the accuracy of financial statements.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Gain an understanding of management reporting structure of Foundations</a:t>
            </a:r>
          </a:p>
          <a:p>
            <a:pPr marL="742950" lvl="1" indent="-285750">
              <a:buFont typeface="Arial" panose="020B0604020202020204" pitchFamily="34" charset="0"/>
              <a:buChar char="•"/>
            </a:pPr>
            <a:r>
              <a:rPr lang="en-US" dirty="0"/>
              <a:t> </a:t>
            </a:r>
          </a:p>
          <a:p>
            <a:pPr marL="742950" lvl="1" indent="-285750">
              <a:buFont typeface="Arial" panose="020B0604020202020204" pitchFamily="34" charset="0"/>
              <a:buChar char="•"/>
            </a:pPr>
            <a:r>
              <a:rPr lang="en-US" dirty="0"/>
              <a:t>Identify management CRM tool used for management of Foundation funds</a:t>
            </a:r>
          </a:p>
        </p:txBody>
      </p:sp>
    </p:spTree>
    <p:extLst>
      <p:ext uri="{BB962C8B-B14F-4D97-AF65-F5344CB8AC3E}">
        <p14:creationId xmlns:p14="http://schemas.microsoft.com/office/powerpoint/2010/main" val="123911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E981F-FFCC-E005-F1E2-025D73BADC2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40D6CD8-E210-C45A-CD5A-DA5D5E760ECB}"/>
              </a:ext>
            </a:extLst>
          </p:cNvPr>
          <p:cNvSpPr>
            <a:spLocks noGrp="1"/>
          </p:cNvSpPr>
          <p:nvPr/>
        </p:nvSpPr>
        <p:spPr>
          <a:xfrm>
            <a:off x="192049" y="1035321"/>
            <a:ext cx="5629800" cy="871556"/>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1" kern="1200">
                <a:solidFill>
                  <a:schemeClr val="accent1"/>
                </a:solidFill>
                <a:latin typeface="+mj-lt"/>
                <a:ea typeface="+mj-ea"/>
                <a:cs typeface="+mj-cs"/>
              </a:defRPr>
            </a:lvl1pPr>
          </a:lstStyle>
          <a:p>
            <a:r>
              <a:rPr lang="en-US" sz="2400" dirty="0"/>
              <a:t>continued</a:t>
            </a:r>
          </a:p>
        </p:txBody>
      </p:sp>
      <p:sp>
        <p:nvSpPr>
          <p:cNvPr id="4" name="Content Placeholder 3">
            <a:extLst>
              <a:ext uri="{FF2B5EF4-FFF2-40B4-BE49-F238E27FC236}">
                <a16:creationId xmlns:a16="http://schemas.microsoft.com/office/drawing/2014/main" id="{E52CAAD3-BF36-A06E-1CD0-D4CC925BBED1}"/>
              </a:ext>
            </a:extLst>
          </p:cNvPr>
          <p:cNvSpPr>
            <a:spLocks noGrp="1"/>
          </p:cNvSpPr>
          <p:nvPr/>
        </p:nvSpPr>
        <p:spPr>
          <a:xfrm>
            <a:off x="432863" y="2047144"/>
            <a:ext cx="7656778" cy="1589226"/>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2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Segoe UI" panose="020B0502040204020203"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Segoe UI" panose="020B0502040204020203" pitchFamily="34" charset="0"/>
              <a:buChar char="​"/>
              <a:tabLst/>
              <a:defRPr sz="1600" kern="1200">
                <a:solidFill>
                  <a:schemeClr val="tx1"/>
                </a:solidFill>
                <a:latin typeface="+mn-lt"/>
                <a:ea typeface="+mn-ea"/>
                <a:cs typeface="+mn-cs"/>
              </a:defRPr>
            </a:lvl5pPr>
            <a:lvl6pPr marL="90000" indent="-9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0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Segoe UI" panose="020B0502040204020203" pitchFamily="34" charset="0"/>
              <a:buChar char="​"/>
              <a:defRPr sz="900" b="1" kern="1200" cap="all"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Segoe UI" panose="020B0502040204020203" pitchFamily="34" charset="0"/>
              <a:buChar char="​"/>
              <a:defRPr sz="900" kern="1200">
                <a:solidFill>
                  <a:schemeClr val="tx1"/>
                </a:solidFill>
                <a:latin typeface="+mn-lt"/>
                <a:ea typeface="+mn-ea"/>
                <a:cs typeface="+mn-cs"/>
              </a:defRPr>
            </a:lvl8pPr>
            <a:lvl9pPr marL="0" indent="0" algn="l" defTabSz="914400" rtl="0" eaLnBrk="1" latinLnBrk="0" hangingPunct="1">
              <a:lnSpc>
                <a:spcPct val="83000"/>
              </a:lnSpc>
              <a:spcBef>
                <a:spcPts val="600"/>
              </a:spcBef>
              <a:spcAft>
                <a:spcPts val="0"/>
              </a:spcAft>
              <a:buFont typeface="Segoe UI" panose="020B0502040204020203" pitchFamily="34" charset="0"/>
              <a:buChar char="​"/>
              <a:defRPr sz="4000" kern="1200" baseline="0">
                <a:solidFill>
                  <a:schemeClr val="tx1"/>
                </a:solidFill>
                <a:latin typeface="Segoe UI Semilight" panose="020B0402040204020203" pitchFamily="34" charset="0"/>
                <a:ea typeface="+mn-ea"/>
                <a:cs typeface="Segoe UI Semilight" panose="020B0402040204020203" pitchFamily="34" charset="0"/>
              </a:defRPr>
            </a:lvl9pPr>
          </a:lstStyle>
          <a:p>
            <a:endParaRPr lang="en-US" sz="1400" dirty="0"/>
          </a:p>
        </p:txBody>
      </p:sp>
      <p:sp>
        <p:nvSpPr>
          <p:cNvPr id="6" name="TextBox 5">
            <a:extLst>
              <a:ext uri="{FF2B5EF4-FFF2-40B4-BE49-F238E27FC236}">
                <a16:creationId xmlns:a16="http://schemas.microsoft.com/office/drawing/2014/main" id="{D621BE11-2416-4A94-E95F-3B04D0D0C80E}"/>
              </a:ext>
            </a:extLst>
          </p:cNvPr>
          <p:cNvSpPr txBox="1"/>
          <p:nvPr/>
        </p:nvSpPr>
        <p:spPr>
          <a:xfrm>
            <a:off x="289711" y="1397675"/>
            <a:ext cx="9451818" cy="2031325"/>
          </a:xfrm>
          <a:prstGeom prst="rect">
            <a:avLst/>
          </a:prstGeom>
          <a:noFill/>
        </p:spPr>
        <p:txBody>
          <a:bodyPr wrap="square">
            <a:spAutoFit/>
          </a:bodyPr>
          <a:lstStyle/>
          <a:p>
            <a:r>
              <a:rPr lang="en-US" b="1" dirty="0"/>
              <a:t>Key Areas of Focus</a:t>
            </a:r>
          </a:p>
          <a:p>
            <a:endParaRPr lang="en-US" b="1" dirty="0"/>
          </a:p>
          <a:p>
            <a:r>
              <a:rPr lang="en-US" b="1" dirty="0"/>
              <a:t>Financial Audits</a:t>
            </a:r>
          </a:p>
          <a:p>
            <a:endParaRPr lang="en-US" b="1" dirty="0"/>
          </a:p>
          <a:p>
            <a:pPr marL="742950" lvl="1" indent="-285750">
              <a:buFont typeface="Arial" panose="020B0604020202020204" pitchFamily="34" charset="0"/>
              <a:buChar char="•"/>
            </a:pPr>
            <a:r>
              <a:rPr lang="en-US" b="1" dirty="0"/>
              <a:t>Revenue Sources</a:t>
            </a:r>
            <a:r>
              <a:rPr lang="en-US" dirty="0"/>
              <a:t>: Donations, grants, investments, endowments.</a:t>
            </a:r>
          </a:p>
          <a:p>
            <a:pPr marL="742950" lvl="1" indent="-285750">
              <a:buFont typeface="Arial" panose="020B0604020202020204" pitchFamily="34" charset="0"/>
              <a:buChar char="•"/>
            </a:pPr>
            <a:r>
              <a:rPr lang="en-US" b="1" dirty="0"/>
              <a:t>Financial Records</a:t>
            </a:r>
            <a:r>
              <a:rPr lang="en-US" dirty="0"/>
              <a:t>: Ensure proper documentation and transparency.</a:t>
            </a:r>
          </a:p>
          <a:p>
            <a:pPr marL="742950" lvl="1"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8C9ABC6F-8506-F601-973C-1CFAB1B892D9}"/>
              </a:ext>
            </a:extLst>
          </p:cNvPr>
          <p:cNvSpPr txBox="1"/>
          <p:nvPr/>
        </p:nvSpPr>
        <p:spPr>
          <a:xfrm>
            <a:off x="289711" y="3171839"/>
            <a:ext cx="7226369" cy="1754326"/>
          </a:xfrm>
          <a:prstGeom prst="rect">
            <a:avLst/>
          </a:prstGeom>
          <a:noFill/>
        </p:spPr>
        <p:txBody>
          <a:bodyPr wrap="square">
            <a:spAutoFit/>
          </a:bodyPr>
          <a:lstStyle/>
          <a:p>
            <a:r>
              <a:rPr lang="en-US" b="1" dirty="0"/>
              <a:t>Operational Audits</a:t>
            </a:r>
          </a:p>
          <a:p>
            <a:endParaRPr lang="en-US" b="1" dirty="0"/>
          </a:p>
          <a:p>
            <a:pPr marL="742950" lvl="1" indent="-285750">
              <a:buFont typeface="Arial" panose="020B0604020202020204" pitchFamily="34" charset="0"/>
              <a:buChar char="•"/>
            </a:pPr>
            <a:r>
              <a:rPr lang="en-US" b="1" dirty="0"/>
              <a:t>Program Effectiveness</a:t>
            </a:r>
            <a:r>
              <a:rPr lang="en-US" dirty="0"/>
              <a:t>: Review how resources are allocated and spent on foundation programs.</a:t>
            </a:r>
          </a:p>
          <a:p>
            <a:pPr marL="742950" lvl="1" indent="-285750">
              <a:buFont typeface="Arial" panose="020B0604020202020204" pitchFamily="34" charset="0"/>
              <a:buChar char="•"/>
            </a:pPr>
            <a:r>
              <a:rPr lang="en-US" b="1" dirty="0"/>
              <a:t>Efficiency</a:t>
            </a:r>
            <a:r>
              <a:rPr lang="en-US" dirty="0"/>
              <a:t>: Assess whether the foundation is achieving its goals with minimal waste.</a:t>
            </a:r>
          </a:p>
        </p:txBody>
      </p:sp>
      <p:sp>
        <p:nvSpPr>
          <p:cNvPr id="8" name="TextBox 7">
            <a:extLst>
              <a:ext uri="{FF2B5EF4-FFF2-40B4-BE49-F238E27FC236}">
                <a16:creationId xmlns:a16="http://schemas.microsoft.com/office/drawing/2014/main" id="{6A8D4DDD-FDB8-A88C-B9F2-6536206CCCEA}"/>
              </a:ext>
            </a:extLst>
          </p:cNvPr>
          <p:cNvSpPr txBox="1"/>
          <p:nvPr/>
        </p:nvSpPr>
        <p:spPr>
          <a:xfrm>
            <a:off x="289710" y="4945516"/>
            <a:ext cx="7226369" cy="1477328"/>
          </a:xfrm>
          <a:prstGeom prst="rect">
            <a:avLst/>
          </a:prstGeom>
          <a:noFill/>
        </p:spPr>
        <p:txBody>
          <a:bodyPr wrap="square">
            <a:spAutoFit/>
          </a:bodyPr>
          <a:lstStyle/>
          <a:p>
            <a:r>
              <a:rPr lang="en-US" b="1" dirty="0"/>
              <a:t>Compliance Audits</a:t>
            </a:r>
          </a:p>
          <a:p>
            <a:pPr marL="742950" lvl="1"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a:t>Adherence to Donor Agreements</a:t>
            </a:r>
            <a:r>
              <a:rPr lang="en-US" dirty="0"/>
              <a:t>: Ensure donations are used as per donor specifications.</a:t>
            </a:r>
          </a:p>
          <a:p>
            <a:pPr marL="742950" lvl="1" indent="-285750">
              <a:buFont typeface="Arial" panose="020B0604020202020204" pitchFamily="34" charset="0"/>
              <a:buChar char="•"/>
            </a:pPr>
            <a:r>
              <a:rPr lang="en-US" b="1" dirty="0"/>
              <a:t>Regulatory Compliance</a:t>
            </a:r>
            <a:r>
              <a:rPr lang="en-US" dirty="0"/>
              <a:t>: Follow tax and legal obligations.</a:t>
            </a:r>
          </a:p>
        </p:txBody>
      </p:sp>
    </p:spTree>
    <p:extLst>
      <p:ext uri="{BB962C8B-B14F-4D97-AF65-F5344CB8AC3E}">
        <p14:creationId xmlns:p14="http://schemas.microsoft.com/office/powerpoint/2010/main" val="267607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48DFD-35CF-BAFC-F0ED-4675EA75A13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93FF445-5B1E-C72C-E336-7D5DCE96377B}"/>
              </a:ext>
            </a:extLst>
          </p:cNvPr>
          <p:cNvSpPr>
            <a:spLocks noGrp="1"/>
          </p:cNvSpPr>
          <p:nvPr/>
        </p:nvSpPr>
        <p:spPr>
          <a:xfrm>
            <a:off x="192049" y="1035321"/>
            <a:ext cx="5629800" cy="871556"/>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1" kern="1200">
                <a:solidFill>
                  <a:schemeClr val="accent1"/>
                </a:solidFill>
                <a:latin typeface="+mj-lt"/>
                <a:ea typeface="+mj-ea"/>
                <a:cs typeface="+mj-cs"/>
              </a:defRPr>
            </a:lvl1pPr>
          </a:lstStyle>
          <a:p>
            <a:r>
              <a:rPr lang="en-US" sz="2400" dirty="0"/>
              <a:t>continued</a:t>
            </a:r>
          </a:p>
        </p:txBody>
      </p:sp>
      <p:sp>
        <p:nvSpPr>
          <p:cNvPr id="4" name="Content Placeholder 3">
            <a:extLst>
              <a:ext uri="{FF2B5EF4-FFF2-40B4-BE49-F238E27FC236}">
                <a16:creationId xmlns:a16="http://schemas.microsoft.com/office/drawing/2014/main" id="{84045FE9-CC89-3A41-CB9F-09A17CC9C247}"/>
              </a:ext>
            </a:extLst>
          </p:cNvPr>
          <p:cNvSpPr>
            <a:spLocks noGrp="1"/>
          </p:cNvSpPr>
          <p:nvPr/>
        </p:nvSpPr>
        <p:spPr>
          <a:xfrm>
            <a:off x="432863" y="2047144"/>
            <a:ext cx="7656778" cy="1589226"/>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2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Segoe UI" panose="020B0502040204020203"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Segoe UI" panose="020B0502040204020203" pitchFamily="34" charset="0"/>
              <a:buChar char="​"/>
              <a:tabLst/>
              <a:defRPr sz="1600" kern="1200">
                <a:solidFill>
                  <a:schemeClr val="tx1"/>
                </a:solidFill>
                <a:latin typeface="+mn-lt"/>
                <a:ea typeface="+mn-ea"/>
                <a:cs typeface="+mn-cs"/>
              </a:defRPr>
            </a:lvl5pPr>
            <a:lvl6pPr marL="90000" indent="-9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0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Segoe UI" panose="020B0502040204020203" pitchFamily="34" charset="0"/>
              <a:buChar char="​"/>
              <a:defRPr sz="900" b="1" kern="1200" cap="all"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Segoe UI" panose="020B0502040204020203" pitchFamily="34" charset="0"/>
              <a:buChar char="​"/>
              <a:defRPr sz="900" kern="1200">
                <a:solidFill>
                  <a:schemeClr val="tx1"/>
                </a:solidFill>
                <a:latin typeface="+mn-lt"/>
                <a:ea typeface="+mn-ea"/>
                <a:cs typeface="+mn-cs"/>
              </a:defRPr>
            </a:lvl8pPr>
            <a:lvl9pPr marL="0" indent="0" algn="l" defTabSz="914400" rtl="0" eaLnBrk="1" latinLnBrk="0" hangingPunct="1">
              <a:lnSpc>
                <a:spcPct val="83000"/>
              </a:lnSpc>
              <a:spcBef>
                <a:spcPts val="600"/>
              </a:spcBef>
              <a:spcAft>
                <a:spcPts val="0"/>
              </a:spcAft>
              <a:buFont typeface="Segoe UI" panose="020B0502040204020203" pitchFamily="34" charset="0"/>
              <a:buChar char="​"/>
              <a:defRPr sz="4000" kern="1200" baseline="0">
                <a:solidFill>
                  <a:schemeClr val="tx1"/>
                </a:solidFill>
                <a:latin typeface="Segoe UI Semilight" panose="020B0402040204020203" pitchFamily="34" charset="0"/>
                <a:ea typeface="+mn-ea"/>
                <a:cs typeface="Segoe UI Semilight" panose="020B0402040204020203" pitchFamily="34" charset="0"/>
              </a:defRPr>
            </a:lvl9pPr>
          </a:lstStyle>
          <a:p>
            <a:endParaRPr lang="en-US" sz="1400" dirty="0"/>
          </a:p>
        </p:txBody>
      </p:sp>
      <p:sp>
        <p:nvSpPr>
          <p:cNvPr id="6" name="TextBox 5">
            <a:extLst>
              <a:ext uri="{FF2B5EF4-FFF2-40B4-BE49-F238E27FC236}">
                <a16:creationId xmlns:a16="http://schemas.microsoft.com/office/drawing/2014/main" id="{78D2FF2E-3EC3-8CE2-4F71-2E87E896165F}"/>
              </a:ext>
            </a:extLst>
          </p:cNvPr>
          <p:cNvSpPr txBox="1"/>
          <p:nvPr/>
        </p:nvSpPr>
        <p:spPr>
          <a:xfrm>
            <a:off x="487184" y="1397675"/>
            <a:ext cx="9451818" cy="2862322"/>
          </a:xfrm>
          <a:prstGeom prst="rect">
            <a:avLst/>
          </a:prstGeom>
          <a:noFill/>
        </p:spPr>
        <p:txBody>
          <a:bodyPr wrap="square">
            <a:spAutoFit/>
          </a:bodyPr>
          <a:lstStyle/>
          <a:p>
            <a:r>
              <a:rPr lang="en-US" b="1" dirty="0"/>
              <a:t>Key Areas of Focus</a:t>
            </a:r>
          </a:p>
          <a:p>
            <a:endParaRPr lang="en-US" b="1" dirty="0"/>
          </a:p>
          <a:p>
            <a:r>
              <a:rPr lang="en-US" b="1" dirty="0"/>
              <a:t>Fraud Detection</a:t>
            </a:r>
          </a:p>
          <a:p>
            <a:endParaRPr lang="en-US" b="1" dirty="0"/>
          </a:p>
          <a:p>
            <a:pPr>
              <a:buFont typeface="Arial" panose="020B0604020202020204" pitchFamily="34" charset="0"/>
              <a:buChar char="•"/>
            </a:pPr>
            <a:r>
              <a:rPr lang="en-US" b="1" dirty="0"/>
              <a:t>Red Flags of Fraud</a:t>
            </a:r>
            <a:r>
              <a:rPr lang="en-US" dirty="0"/>
              <a:t>:</a:t>
            </a:r>
          </a:p>
          <a:p>
            <a:pPr>
              <a:buFont typeface="Arial" panose="020B0604020202020204" pitchFamily="34" charset="0"/>
              <a:buChar char="•"/>
            </a:pPr>
            <a:endParaRPr lang="en-US" dirty="0"/>
          </a:p>
          <a:p>
            <a:pPr marL="742950" lvl="1" indent="-285750">
              <a:buFont typeface="Arial" panose="020B0604020202020204" pitchFamily="34" charset="0"/>
              <a:buChar char="•"/>
            </a:pPr>
            <a:r>
              <a:rPr lang="en-US" dirty="0"/>
              <a:t>Unexplained discrepancies in financial reports.</a:t>
            </a:r>
          </a:p>
          <a:p>
            <a:pPr marL="742950" lvl="1" indent="-285750">
              <a:buFont typeface="Arial" panose="020B0604020202020204" pitchFamily="34" charset="0"/>
              <a:buChar char="•"/>
            </a:pPr>
            <a:r>
              <a:rPr lang="en-US" dirty="0"/>
              <a:t>Overly complex financial transactions.</a:t>
            </a:r>
          </a:p>
          <a:p>
            <a:pPr marL="742950" lvl="1" indent="-285750">
              <a:buFont typeface="Arial" panose="020B0604020202020204" pitchFamily="34" charset="0"/>
              <a:buChar char="•"/>
            </a:pPr>
            <a:r>
              <a:rPr lang="en-US" dirty="0"/>
              <a:t>Inconsistent or vague accounting practices.</a:t>
            </a:r>
          </a:p>
          <a:p>
            <a:pPr marL="742950" lvl="1" indent="-285750">
              <a:buFont typeface="Arial" panose="020B0604020202020204" pitchFamily="34" charset="0"/>
              <a:buChar char="•"/>
            </a:pPr>
            <a:endParaRPr lang="en-US" dirty="0"/>
          </a:p>
        </p:txBody>
      </p:sp>
      <p:pic>
        <p:nvPicPr>
          <p:cNvPr id="2" name="Picture 1">
            <a:extLst>
              <a:ext uri="{FF2B5EF4-FFF2-40B4-BE49-F238E27FC236}">
                <a16:creationId xmlns:a16="http://schemas.microsoft.com/office/drawing/2014/main" id="{3CA7A2DB-CD3F-7AD2-3B18-1BE69AAE1817}"/>
              </a:ext>
            </a:extLst>
          </p:cNvPr>
          <p:cNvPicPr>
            <a:picLocks noChangeAspect="1"/>
          </p:cNvPicPr>
          <p:nvPr/>
        </p:nvPicPr>
        <p:blipFill>
          <a:blip r:embed="rId2"/>
          <a:stretch>
            <a:fillRect/>
          </a:stretch>
        </p:blipFill>
        <p:spPr>
          <a:xfrm>
            <a:off x="6330715" y="1471099"/>
            <a:ext cx="5384918" cy="3607895"/>
          </a:xfrm>
          <a:prstGeom prst="rect">
            <a:avLst/>
          </a:prstGeom>
        </p:spPr>
      </p:pic>
    </p:spTree>
    <p:extLst>
      <p:ext uri="{BB962C8B-B14F-4D97-AF65-F5344CB8AC3E}">
        <p14:creationId xmlns:p14="http://schemas.microsoft.com/office/powerpoint/2010/main" val="183005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07C57-DF41-D633-C214-8594C72FD0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5F213E4-FB0B-8942-2058-49798152D275}"/>
              </a:ext>
            </a:extLst>
          </p:cNvPr>
          <p:cNvSpPr>
            <a:spLocks noGrp="1"/>
          </p:cNvSpPr>
          <p:nvPr/>
        </p:nvSpPr>
        <p:spPr>
          <a:xfrm>
            <a:off x="192049" y="1035321"/>
            <a:ext cx="5629800" cy="871556"/>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1" kern="1200">
                <a:solidFill>
                  <a:schemeClr val="accent1"/>
                </a:solidFill>
                <a:latin typeface="+mj-lt"/>
                <a:ea typeface="+mj-ea"/>
                <a:cs typeface="+mj-cs"/>
              </a:defRPr>
            </a:lvl1pPr>
          </a:lstStyle>
          <a:p>
            <a:r>
              <a:rPr lang="en-US" sz="2400" dirty="0"/>
              <a:t>continued</a:t>
            </a:r>
          </a:p>
        </p:txBody>
      </p:sp>
      <p:sp>
        <p:nvSpPr>
          <p:cNvPr id="4" name="Content Placeholder 3">
            <a:extLst>
              <a:ext uri="{FF2B5EF4-FFF2-40B4-BE49-F238E27FC236}">
                <a16:creationId xmlns:a16="http://schemas.microsoft.com/office/drawing/2014/main" id="{6D1F30BF-8310-6131-249D-59427BF81E8D}"/>
              </a:ext>
            </a:extLst>
          </p:cNvPr>
          <p:cNvSpPr>
            <a:spLocks noGrp="1"/>
          </p:cNvSpPr>
          <p:nvPr/>
        </p:nvSpPr>
        <p:spPr>
          <a:xfrm>
            <a:off x="432863" y="2047144"/>
            <a:ext cx="7656778" cy="1589226"/>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2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Segoe UI" panose="020B0502040204020203"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Segoe UI" panose="020B0502040204020203" pitchFamily="34" charset="0"/>
              <a:buChar char="​"/>
              <a:tabLst/>
              <a:defRPr sz="1600" kern="1200">
                <a:solidFill>
                  <a:schemeClr val="tx1"/>
                </a:solidFill>
                <a:latin typeface="+mn-lt"/>
                <a:ea typeface="+mn-ea"/>
                <a:cs typeface="+mn-cs"/>
              </a:defRPr>
            </a:lvl5pPr>
            <a:lvl6pPr marL="90000" indent="-9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0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Segoe UI" panose="020B0502040204020203" pitchFamily="34" charset="0"/>
              <a:buChar char="​"/>
              <a:defRPr sz="900" b="1" kern="1200" cap="all"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Segoe UI" panose="020B0502040204020203" pitchFamily="34" charset="0"/>
              <a:buChar char="​"/>
              <a:defRPr sz="900" kern="1200">
                <a:solidFill>
                  <a:schemeClr val="tx1"/>
                </a:solidFill>
                <a:latin typeface="+mn-lt"/>
                <a:ea typeface="+mn-ea"/>
                <a:cs typeface="+mn-cs"/>
              </a:defRPr>
            </a:lvl8pPr>
            <a:lvl9pPr marL="0" indent="0" algn="l" defTabSz="914400" rtl="0" eaLnBrk="1" latinLnBrk="0" hangingPunct="1">
              <a:lnSpc>
                <a:spcPct val="83000"/>
              </a:lnSpc>
              <a:spcBef>
                <a:spcPts val="600"/>
              </a:spcBef>
              <a:spcAft>
                <a:spcPts val="0"/>
              </a:spcAft>
              <a:buFont typeface="Segoe UI" panose="020B0502040204020203" pitchFamily="34" charset="0"/>
              <a:buChar char="​"/>
              <a:defRPr sz="4000" kern="1200" baseline="0">
                <a:solidFill>
                  <a:schemeClr val="tx1"/>
                </a:solidFill>
                <a:latin typeface="Segoe UI Semilight" panose="020B0402040204020203" pitchFamily="34" charset="0"/>
                <a:ea typeface="+mn-ea"/>
                <a:cs typeface="Segoe UI Semilight" panose="020B0402040204020203" pitchFamily="34" charset="0"/>
              </a:defRPr>
            </a:lvl9pPr>
          </a:lstStyle>
          <a:p>
            <a:endParaRPr lang="en-US" sz="1400" dirty="0"/>
          </a:p>
        </p:txBody>
      </p:sp>
      <p:sp>
        <p:nvSpPr>
          <p:cNvPr id="6" name="TextBox 5">
            <a:extLst>
              <a:ext uri="{FF2B5EF4-FFF2-40B4-BE49-F238E27FC236}">
                <a16:creationId xmlns:a16="http://schemas.microsoft.com/office/drawing/2014/main" id="{3E0CFE79-C4FF-9EDF-E8AE-AF984840E4D5}"/>
              </a:ext>
            </a:extLst>
          </p:cNvPr>
          <p:cNvSpPr txBox="1"/>
          <p:nvPr/>
        </p:nvSpPr>
        <p:spPr>
          <a:xfrm>
            <a:off x="487184" y="1397675"/>
            <a:ext cx="9451818" cy="2308324"/>
          </a:xfrm>
          <a:prstGeom prst="rect">
            <a:avLst/>
          </a:prstGeom>
          <a:noFill/>
        </p:spPr>
        <p:txBody>
          <a:bodyPr wrap="square">
            <a:spAutoFit/>
          </a:bodyPr>
          <a:lstStyle/>
          <a:p>
            <a:r>
              <a:rPr lang="en-US" b="1" dirty="0"/>
              <a:t>Challenges in Auditing Foundations</a:t>
            </a:r>
          </a:p>
          <a:p>
            <a:endParaRPr lang="en-US" b="1" dirty="0"/>
          </a:p>
          <a:p>
            <a:r>
              <a:rPr lang="en-US" b="1" dirty="0"/>
              <a:t>Complex Financial Structures</a:t>
            </a:r>
          </a:p>
          <a:p>
            <a:endParaRPr lang="en-US" b="1" dirty="0"/>
          </a:p>
          <a:p>
            <a:pPr>
              <a:buFont typeface="Arial" panose="020B0604020202020204" pitchFamily="34" charset="0"/>
              <a:buChar char="•"/>
            </a:pPr>
            <a:r>
              <a:rPr lang="en-US" b="1" dirty="0"/>
              <a:t>Challenges</a:t>
            </a:r>
            <a:r>
              <a:rPr lang="en-US" dirty="0"/>
              <a:t>:</a:t>
            </a:r>
          </a:p>
          <a:p>
            <a:pPr marL="742950" lvl="1" indent="-285750">
              <a:buFont typeface="Arial" panose="020B0604020202020204" pitchFamily="34" charset="0"/>
              <a:buChar char="•"/>
            </a:pPr>
            <a:r>
              <a:rPr lang="en-US" dirty="0"/>
              <a:t>Multiple revenue streams, each with different restrictions and reporting requirements.</a:t>
            </a:r>
          </a:p>
          <a:p>
            <a:pPr marL="742950" lvl="1" indent="-285750">
              <a:buFont typeface="Arial" panose="020B0604020202020204" pitchFamily="34" charset="0"/>
              <a:buChar char="•"/>
            </a:pPr>
            <a:r>
              <a:rPr lang="en-US" dirty="0"/>
              <a:t>Complexity of managing endowments, grants, and investments.</a:t>
            </a:r>
          </a:p>
          <a:p>
            <a:pPr marL="742950" lvl="1"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A75E465A-891D-1D5A-C440-ED94BF4A72D1}"/>
              </a:ext>
            </a:extLst>
          </p:cNvPr>
          <p:cNvSpPr txBox="1"/>
          <p:nvPr/>
        </p:nvSpPr>
        <p:spPr>
          <a:xfrm>
            <a:off x="432863" y="3468188"/>
            <a:ext cx="8928420" cy="1477328"/>
          </a:xfrm>
          <a:prstGeom prst="rect">
            <a:avLst/>
          </a:prstGeom>
          <a:noFill/>
        </p:spPr>
        <p:txBody>
          <a:bodyPr wrap="square">
            <a:spAutoFit/>
          </a:bodyPr>
          <a:lstStyle/>
          <a:p>
            <a:r>
              <a:rPr lang="en-US" b="1" dirty="0"/>
              <a:t>Legal and Regulatory Compliance</a:t>
            </a:r>
          </a:p>
          <a:p>
            <a:endParaRPr lang="en-US" b="1" dirty="0"/>
          </a:p>
          <a:p>
            <a:pPr>
              <a:buFont typeface="Arial" panose="020B0604020202020204" pitchFamily="34" charset="0"/>
              <a:buChar char="•"/>
            </a:pPr>
            <a:r>
              <a:rPr lang="en-US" b="1" dirty="0"/>
              <a:t>Challenges</a:t>
            </a:r>
            <a:r>
              <a:rPr lang="en-US" dirty="0"/>
              <a:t>:</a:t>
            </a:r>
          </a:p>
          <a:p>
            <a:pPr marL="742950" lvl="1" indent="-285750">
              <a:buFont typeface="Arial" panose="020B0604020202020204" pitchFamily="34" charset="0"/>
              <a:buChar char="•"/>
            </a:pPr>
            <a:r>
              <a:rPr lang="en-US" dirty="0"/>
              <a:t>Navigating a complex legal environment, including tax laws, state/federal regulations, and donor agreements.</a:t>
            </a:r>
          </a:p>
        </p:txBody>
      </p:sp>
      <p:sp>
        <p:nvSpPr>
          <p:cNvPr id="8" name="TextBox 7">
            <a:extLst>
              <a:ext uri="{FF2B5EF4-FFF2-40B4-BE49-F238E27FC236}">
                <a16:creationId xmlns:a16="http://schemas.microsoft.com/office/drawing/2014/main" id="{5439D07F-2B6C-1878-3962-39A73D564D17}"/>
              </a:ext>
            </a:extLst>
          </p:cNvPr>
          <p:cNvSpPr txBox="1"/>
          <p:nvPr/>
        </p:nvSpPr>
        <p:spPr>
          <a:xfrm>
            <a:off x="368929" y="4945516"/>
            <a:ext cx="9064781" cy="1754326"/>
          </a:xfrm>
          <a:prstGeom prst="rect">
            <a:avLst/>
          </a:prstGeom>
          <a:noFill/>
        </p:spPr>
        <p:txBody>
          <a:bodyPr wrap="square">
            <a:spAutoFit/>
          </a:bodyPr>
          <a:lstStyle/>
          <a:p>
            <a:r>
              <a:rPr lang="en-US" b="1" dirty="0"/>
              <a:t>Transparency and Accountability</a:t>
            </a:r>
          </a:p>
          <a:p>
            <a:endParaRPr lang="en-US" b="1" dirty="0"/>
          </a:p>
          <a:p>
            <a:pPr>
              <a:buFont typeface="Arial" panose="020B0604020202020204" pitchFamily="34" charset="0"/>
              <a:buChar char="•"/>
            </a:pPr>
            <a:r>
              <a:rPr lang="en-US" b="1" dirty="0"/>
              <a:t>Challenges</a:t>
            </a:r>
            <a:r>
              <a:rPr lang="en-US" dirty="0"/>
              <a:t>:</a:t>
            </a:r>
          </a:p>
          <a:p>
            <a:pPr marL="742950" lvl="1" indent="-285750">
              <a:buFont typeface="Arial" panose="020B0604020202020204" pitchFamily="34" charset="0"/>
              <a:buChar char="•"/>
            </a:pPr>
            <a:r>
              <a:rPr lang="en-US" dirty="0"/>
              <a:t>Ensuring transparency in a nonprofit environment while maintaining donor confidentiality.</a:t>
            </a:r>
          </a:p>
          <a:p>
            <a:pPr marL="742950" lvl="1" indent="-285750">
              <a:buFont typeface="Arial" panose="020B0604020202020204" pitchFamily="34" charset="0"/>
              <a:buChar char="•"/>
            </a:pPr>
            <a:r>
              <a:rPr lang="en-US" dirty="0"/>
              <a:t>Managing the expectations of stakeholders and the public.</a:t>
            </a:r>
          </a:p>
        </p:txBody>
      </p:sp>
    </p:spTree>
    <p:extLst>
      <p:ext uri="{BB962C8B-B14F-4D97-AF65-F5344CB8AC3E}">
        <p14:creationId xmlns:p14="http://schemas.microsoft.com/office/powerpoint/2010/main" val="261662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01D7E-7E3B-2C28-4D4E-5004752576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24DE3CE-36F1-3968-6A58-5AB2AD76FF31}"/>
              </a:ext>
            </a:extLst>
          </p:cNvPr>
          <p:cNvSpPr>
            <a:spLocks noGrp="1"/>
          </p:cNvSpPr>
          <p:nvPr/>
        </p:nvSpPr>
        <p:spPr>
          <a:xfrm>
            <a:off x="192049" y="1035321"/>
            <a:ext cx="5629800" cy="871556"/>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1" kern="1200">
                <a:solidFill>
                  <a:schemeClr val="accent1"/>
                </a:solidFill>
                <a:latin typeface="+mj-lt"/>
                <a:ea typeface="+mj-ea"/>
                <a:cs typeface="+mj-cs"/>
              </a:defRPr>
            </a:lvl1pPr>
          </a:lstStyle>
          <a:p>
            <a:r>
              <a:rPr lang="en-US" sz="2400" dirty="0"/>
              <a:t>Case Study</a:t>
            </a:r>
          </a:p>
        </p:txBody>
      </p:sp>
      <p:sp>
        <p:nvSpPr>
          <p:cNvPr id="4" name="Content Placeholder 3">
            <a:extLst>
              <a:ext uri="{FF2B5EF4-FFF2-40B4-BE49-F238E27FC236}">
                <a16:creationId xmlns:a16="http://schemas.microsoft.com/office/drawing/2014/main" id="{C39D6977-9BF6-FC36-34E5-A93408BB5977}"/>
              </a:ext>
            </a:extLst>
          </p:cNvPr>
          <p:cNvSpPr>
            <a:spLocks noGrp="1"/>
          </p:cNvSpPr>
          <p:nvPr/>
        </p:nvSpPr>
        <p:spPr>
          <a:xfrm>
            <a:off x="432863" y="2047144"/>
            <a:ext cx="7656778" cy="1589226"/>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2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Segoe UI" panose="020B0502040204020203"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Segoe UI" panose="020B0502040204020203" pitchFamily="34" charset="0"/>
              <a:buChar char="​"/>
              <a:tabLst/>
              <a:defRPr sz="1600" kern="1200">
                <a:solidFill>
                  <a:schemeClr val="tx1"/>
                </a:solidFill>
                <a:latin typeface="+mn-lt"/>
                <a:ea typeface="+mn-ea"/>
                <a:cs typeface="+mn-cs"/>
              </a:defRPr>
            </a:lvl5pPr>
            <a:lvl6pPr marL="90000" indent="-9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0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Segoe UI" panose="020B0502040204020203" pitchFamily="34" charset="0"/>
              <a:buChar char="​"/>
              <a:defRPr sz="900" b="1" kern="1200" cap="all"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Segoe UI" panose="020B0502040204020203" pitchFamily="34" charset="0"/>
              <a:buChar char="​"/>
              <a:defRPr sz="900" kern="1200">
                <a:solidFill>
                  <a:schemeClr val="tx1"/>
                </a:solidFill>
                <a:latin typeface="+mn-lt"/>
                <a:ea typeface="+mn-ea"/>
                <a:cs typeface="+mn-cs"/>
              </a:defRPr>
            </a:lvl8pPr>
            <a:lvl9pPr marL="0" indent="0" algn="l" defTabSz="914400" rtl="0" eaLnBrk="1" latinLnBrk="0" hangingPunct="1">
              <a:lnSpc>
                <a:spcPct val="83000"/>
              </a:lnSpc>
              <a:spcBef>
                <a:spcPts val="600"/>
              </a:spcBef>
              <a:spcAft>
                <a:spcPts val="0"/>
              </a:spcAft>
              <a:buFont typeface="Segoe UI" panose="020B0502040204020203" pitchFamily="34" charset="0"/>
              <a:buChar char="​"/>
              <a:defRPr sz="4000" kern="1200" baseline="0">
                <a:solidFill>
                  <a:schemeClr val="tx1"/>
                </a:solidFill>
                <a:latin typeface="Segoe UI Semilight" panose="020B0402040204020203" pitchFamily="34" charset="0"/>
                <a:ea typeface="+mn-ea"/>
                <a:cs typeface="Segoe UI Semilight" panose="020B0402040204020203" pitchFamily="34" charset="0"/>
              </a:defRPr>
            </a:lvl9pPr>
          </a:lstStyle>
          <a:p>
            <a:endParaRPr lang="en-US" sz="1400" dirty="0"/>
          </a:p>
        </p:txBody>
      </p:sp>
      <p:sp>
        <p:nvSpPr>
          <p:cNvPr id="6" name="TextBox 5">
            <a:extLst>
              <a:ext uri="{FF2B5EF4-FFF2-40B4-BE49-F238E27FC236}">
                <a16:creationId xmlns:a16="http://schemas.microsoft.com/office/drawing/2014/main" id="{A8D3BB92-C638-BDF5-92C9-1F9EF27D95F5}"/>
              </a:ext>
            </a:extLst>
          </p:cNvPr>
          <p:cNvSpPr txBox="1"/>
          <p:nvPr/>
        </p:nvSpPr>
        <p:spPr>
          <a:xfrm>
            <a:off x="487184" y="1750760"/>
            <a:ext cx="9451818" cy="3970318"/>
          </a:xfrm>
          <a:prstGeom prst="rect">
            <a:avLst/>
          </a:prstGeom>
          <a:noFill/>
        </p:spPr>
        <p:txBody>
          <a:bodyPr wrap="square">
            <a:spAutoFit/>
          </a:bodyPr>
          <a:lstStyle/>
          <a:p>
            <a:r>
              <a:rPr lang="en-US" b="1" dirty="0"/>
              <a:t>Key Findings</a:t>
            </a:r>
          </a:p>
          <a:p>
            <a:endParaRPr lang="en-US" b="1" dirty="0"/>
          </a:p>
          <a:p>
            <a:pPr lvl="2"/>
            <a:r>
              <a:rPr lang="en-US" b="1" dirty="0"/>
              <a:t>Lack of Financial Controls: </a:t>
            </a:r>
            <a:r>
              <a:rPr lang="en-US" dirty="0"/>
              <a:t>Inadequate internal controls to prevent fraud, errors, or mismanagement of funds.</a:t>
            </a:r>
          </a:p>
          <a:p>
            <a:pPr marL="285750" indent="-285750">
              <a:buFont typeface="Arial" panose="020B0604020202020204" pitchFamily="34" charset="0"/>
              <a:buChar char="•"/>
            </a:pPr>
            <a:endParaRPr lang="en-US" b="1" dirty="0"/>
          </a:p>
          <a:p>
            <a:r>
              <a:rPr lang="en-US" b="1" dirty="0"/>
              <a:t>	Improper Allocation of Funds: </a:t>
            </a:r>
            <a:r>
              <a:rPr lang="en-US" dirty="0"/>
              <a:t>Funds not being used for their intended purposes or not 	aligned with the foundation's mission.</a:t>
            </a:r>
          </a:p>
          <a:p>
            <a:endParaRPr lang="en-US" b="1" dirty="0"/>
          </a:p>
          <a:p>
            <a:pPr lvl="1"/>
            <a:r>
              <a:rPr lang="en-US" dirty="0"/>
              <a:t>	</a:t>
            </a:r>
            <a:r>
              <a:rPr lang="en-US" b="1" dirty="0"/>
              <a:t>Breach of Donor Restrictions</a:t>
            </a:r>
            <a:r>
              <a:rPr lang="en-US" dirty="0"/>
              <a:t>: Funds used for purposes other than those specified by the 	donor, which can result in legal consequences and damage to donor trust.</a:t>
            </a:r>
          </a:p>
          <a:p>
            <a:pPr marL="742950" lvl="1" indent="-285750">
              <a:buFont typeface="Arial" panose="020B0604020202020204" pitchFamily="34" charset="0"/>
              <a:buChar char="•"/>
            </a:pPr>
            <a:endParaRPr lang="en-US" dirty="0"/>
          </a:p>
          <a:p>
            <a:pPr lvl="2"/>
            <a:r>
              <a:rPr lang="en-US" b="1" dirty="0"/>
              <a:t>Inadequate Documentation for Grant/Donation Use</a:t>
            </a:r>
            <a:r>
              <a:rPr lang="en-US" dirty="0"/>
              <a:t>: Insufficient record-keeping or failure to track how donations and grants are spent, which can lead to non-compliance with legal or donor-imposed restrictions.</a:t>
            </a:r>
          </a:p>
        </p:txBody>
      </p:sp>
    </p:spTree>
    <p:extLst>
      <p:ext uri="{BB962C8B-B14F-4D97-AF65-F5344CB8AC3E}">
        <p14:creationId xmlns:p14="http://schemas.microsoft.com/office/powerpoint/2010/main" val="277926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28DD4-3895-5E3C-CCED-06BA47389DA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DB6470B-F491-CF32-0D2D-B3EF69758B58}"/>
              </a:ext>
            </a:extLst>
          </p:cNvPr>
          <p:cNvSpPr>
            <a:spLocks noGrp="1"/>
          </p:cNvSpPr>
          <p:nvPr/>
        </p:nvSpPr>
        <p:spPr>
          <a:xfrm>
            <a:off x="192049" y="1035321"/>
            <a:ext cx="5629800" cy="871556"/>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1" kern="1200">
                <a:solidFill>
                  <a:schemeClr val="accent1"/>
                </a:solidFill>
                <a:latin typeface="+mj-lt"/>
                <a:ea typeface="+mj-ea"/>
                <a:cs typeface="+mj-cs"/>
              </a:defRPr>
            </a:lvl1pPr>
          </a:lstStyle>
          <a:p>
            <a:r>
              <a:rPr lang="en-US" sz="2400" dirty="0"/>
              <a:t>CRM</a:t>
            </a:r>
          </a:p>
        </p:txBody>
      </p:sp>
      <p:sp>
        <p:nvSpPr>
          <p:cNvPr id="4" name="Content Placeholder 3">
            <a:extLst>
              <a:ext uri="{FF2B5EF4-FFF2-40B4-BE49-F238E27FC236}">
                <a16:creationId xmlns:a16="http://schemas.microsoft.com/office/drawing/2014/main" id="{C80A464D-EB66-BA95-3B12-57897F4CD482}"/>
              </a:ext>
            </a:extLst>
          </p:cNvPr>
          <p:cNvSpPr>
            <a:spLocks noGrp="1"/>
          </p:cNvSpPr>
          <p:nvPr/>
        </p:nvSpPr>
        <p:spPr>
          <a:xfrm>
            <a:off x="432863" y="2047144"/>
            <a:ext cx="7656778" cy="1589226"/>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2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Segoe UI" panose="020B0502040204020203"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Segoe UI" panose="020B0502040204020203" pitchFamily="34" charset="0"/>
              <a:buChar char="​"/>
              <a:tabLst/>
              <a:defRPr sz="1600" kern="1200">
                <a:solidFill>
                  <a:schemeClr val="tx1"/>
                </a:solidFill>
                <a:latin typeface="+mn-lt"/>
                <a:ea typeface="+mn-ea"/>
                <a:cs typeface="+mn-cs"/>
              </a:defRPr>
            </a:lvl5pPr>
            <a:lvl6pPr marL="90000" indent="-9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0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Segoe UI" panose="020B0502040204020203" pitchFamily="34" charset="0"/>
              <a:buChar char="​"/>
              <a:defRPr sz="900" b="1" kern="1200" cap="all"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Segoe UI" panose="020B0502040204020203" pitchFamily="34" charset="0"/>
              <a:buChar char="​"/>
              <a:defRPr sz="900" kern="1200">
                <a:solidFill>
                  <a:schemeClr val="tx1"/>
                </a:solidFill>
                <a:latin typeface="+mn-lt"/>
                <a:ea typeface="+mn-ea"/>
                <a:cs typeface="+mn-cs"/>
              </a:defRPr>
            </a:lvl8pPr>
            <a:lvl9pPr marL="0" indent="0" algn="l" defTabSz="914400" rtl="0" eaLnBrk="1" latinLnBrk="0" hangingPunct="1">
              <a:lnSpc>
                <a:spcPct val="83000"/>
              </a:lnSpc>
              <a:spcBef>
                <a:spcPts val="600"/>
              </a:spcBef>
              <a:spcAft>
                <a:spcPts val="0"/>
              </a:spcAft>
              <a:buFont typeface="Segoe UI" panose="020B0502040204020203" pitchFamily="34" charset="0"/>
              <a:buChar char="​"/>
              <a:defRPr sz="4000" kern="1200" baseline="0">
                <a:solidFill>
                  <a:schemeClr val="tx1"/>
                </a:solidFill>
                <a:latin typeface="Segoe UI Semilight" panose="020B0402040204020203" pitchFamily="34" charset="0"/>
                <a:ea typeface="+mn-ea"/>
                <a:cs typeface="Segoe UI Semilight" panose="020B0402040204020203" pitchFamily="34" charset="0"/>
              </a:defRPr>
            </a:lvl9pPr>
          </a:lstStyle>
          <a:p>
            <a:endParaRPr lang="en-US" sz="1400" dirty="0"/>
          </a:p>
        </p:txBody>
      </p:sp>
      <p:sp>
        <p:nvSpPr>
          <p:cNvPr id="6" name="TextBox 5">
            <a:extLst>
              <a:ext uri="{FF2B5EF4-FFF2-40B4-BE49-F238E27FC236}">
                <a16:creationId xmlns:a16="http://schemas.microsoft.com/office/drawing/2014/main" id="{620CF99B-04A0-6904-23FC-1D11D49999AE}"/>
              </a:ext>
            </a:extLst>
          </p:cNvPr>
          <p:cNvSpPr txBox="1"/>
          <p:nvPr/>
        </p:nvSpPr>
        <p:spPr>
          <a:xfrm>
            <a:off x="487184" y="1750760"/>
            <a:ext cx="9451818" cy="4524315"/>
          </a:xfrm>
          <a:prstGeom prst="rect">
            <a:avLst/>
          </a:prstGeom>
          <a:noFill/>
        </p:spPr>
        <p:txBody>
          <a:bodyPr wrap="square">
            <a:spAutoFit/>
          </a:bodyPr>
          <a:lstStyle/>
          <a:p>
            <a:r>
              <a:rPr lang="en-US" dirty="0"/>
              <a:t>Internal auditing plays a crucial role in the financial and operational integrity of nonprofit organizations, particularly in managing and securing sensitive data, such as donor information and financial transactions. When nonprofits use a </a:t>
            </a:r>
            <a:r>
              <a:rPr lang="en-US" b="1" dirty="0"/>
              <a:t>Customer Relationship Management (CRM) tool</a:t>
            </a:r>
            <a:r>
              <a:rPr lang="en-US" dirty="0"/>
              <a:t> to track donations, manage relationships with donors, and store financial data, an internal audit becomes essential for ensuring the tool is being used effectively and securely. Here's why internal auditing is especially important for nonprofits using a CRM tool :</a:t>
            </a:r>
          </a:p>
          <a:p>
            <a:r>
              <a:rPr lang="en-US" b="1" dirty="0"/>
              <a:t>1. Data Security and Privacy Compliance</a:t>
            </a:r>
          </a:p>
          <a:p>
            <a:pPr>
              <a:buFont typeface="Arial" panose="020B0604020202020204" pitchFamily="34" charset="0"/>
              <a:buChar char="•"/>
            </a:pPr>
            <a:r>
              <a:rPr lang="en-US" b="1" dirty="0"/>
              <a:t>Importance</a:t>
            </a:r>
            <a:r>
              <a:rPr lang="en-US" dirty="0"/>
              <a:t>: Nonprofits handle sensitive donor data, including personally identifiable information (PII) and financial contributions. A CRM tool centralizes this data, making it vulnerable to security breaches or unauthorized access.</a:t>
            </a:r>
          </a:p>
          <a:p>
            <a:pPr>
              <a:buFont typeface="Arial" panose="020B0604020202020204" pitchFamily="34" charset="0"/>
              <a:buChar char="•"/>
            </a:pPr>
            <a:r>
              <a:rPr lang="en-US" b="1" dirty="0"/>
              <a:t>Internal Auditing Role</a:t>
            </a:r>
            <a:r>
              <a:rPr lang="en-US" dirty="0"/>
              <a:t>:</a:t>
            </a:r>
          </a:p>
          <a:p>
            <a:pPr marL="742950" lvl="1" indent="-285750">
              <a:buFont typeface="Arial" panose="020B0604020202020204" pitchFamily="34" charset="0"/>
              <a:buChar char="•"/>
            </a:pPr>
            <a:r>
              <a:rPr lang="en-US" dirty="0"/>
              <a:t>Audits can assess the security protocols of the CRM system, ensuring it meets industry standards. Auditors verify that data access controls are appropriately set, ensuring that only authorized personnel can access sensitive donor information.</a:t>
            </a:r>
          </a:p>
          <a:p>
            <a:pPr marL="742950" lvl="1" indent="-285750">
              <a:buFont typeface="Arial" panose="020B0604020202020204" pitchFamily="34" charset="0"/>
              <a:buChar char="•"/>
            </a:pPr>
            <a:r>
              <a:rPr lang="en-US" dirty="0"/>
              <a:t>Regular audits of the CRM tool help identify potential vulnerabilities and mitigate risks associated with data breaches.</a:t>
            </a:r>
          </a:p>
        </p:txBody>
      </p:sp>
    </p:spTree>
    <p:extLst>
      <p:ext uri="{BB962C8B-B14F-4D97-AF65-F5344CB8AC3E}">
        <p14:creationId xmlns:p14="http://schemas.microsoft.com/office/powerpoint/2010/main" val="199013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9358CB-F599-5BFC-D4C4-0A13DA58943F}"/>
              </a:ext>
            </a:extLst>
          </p:cNvPr>
          <p:cNvSpPr>
            <a:spLocks noGrp="1"/>
          </p:cNvSpPr>
          <p:nvPr/>
        </p:nvSpPr>
        <p:spPr>
          <a:xfrm>
            <a:off x="360000" y="1585826"/>
            <a:ext cx="5629800" cy="871556"/>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1" kern="1200">
                <a:solidFill>
                  <a:schemeClr val="accent1"/>
                </a:solidFill>
                <a:latin typeface="+mj-lt"/>
                <a:ea typeface="+mj-ea"/>
                <a:cs typeface="+mj-cs"/>
              </a:defRPr>
            </a:lvl1pPr>
          </a:lstStyle>
          <a:p>
            <a:r>
              <a:rPr lang="en-US" sz="2400" dirty="0">
                <a:latin typeface="Segoe UI"/>
                <a:cs typeface="Segoe UI"/>
              </a:rPr>
              <a:t>Cody Loup, Senior Manager</a:t>
            </a:r>
          </a:p>
        </p:txBody>
      </p:sp>
      <p:sp>
        <p:nvSpPr>
          <p:cNvPr id="4" name="Content Placeholder 3">
            <a:extLst>
              <a:ext uri="{FF2B5EF4-FFF2-40B4-BE49-F238E27FC236}">
                <a16:creationId xmlns:a16="http://schemas.microsoft.com/office/drawing/2014/main" id="{9D74B02A-9B85-8F8C-2DFA-024EFE3427F0}"/>
              </a:ext>
            </a:extLst>
          </p:cNvPr>
          <p:cNvSpPr>
            <a:spLocks noGrp="1"/>
          </p:cNvSpPr>
          <p:nvPr/>
        </p:nvSpPr>
        <p:spPr>
          <a:xfrm>
            <a:off x="432863" y="2047144"/>
            <a:ext cx="5993589" cy="1589226"/>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2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Segoe UI" panose="020B0502040204020203"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Segoe UI" panose="020B0502040204020203" pitchFamily="34" charset="0"/>
              <a:buChar char="​"/>
              <a:tabLst/>
              <a:defRPr sz="1600" kern="1200">
                <a:solidFill>
                  <a:schemeClr val="tx1"/>
                </a:solidFill>
                <a:latin typeface="+mn-lt"/>
                <a:ea typeface="+mn-ea"/>
                <a:cs typeface="+mn-cs"/>
              </a:defRPr>
            </a:lvl5pPr>
            <a:lvl6pPr marL="90000" indent="-9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0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Segoe UI" panose="020B0502040204020203" pitchFamily="34" charset="0"/>
              <a:buChar char="​"/>
              <a:defRPr sz="900" b="1" kern="1200" cap="all"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Segoe UI" panose="020B0502040204020203" pitchFamily="34" charset="0"/>
              <a:buChar char="​"/>
              <a:defRPr sz="900" kern="1200">
                <a:solidFill>
                  <a:schemeClr val="tx1"/>
                </a:solidFill>
                <a:latin typeface="+mn-lt"/>
                <a:ea typeface="+mn-ea"/>
                <a:cs typeface="+mn-cs"/>
              </a:defRPr>
            </a:lvl8pPr>
            <a:lvl9pPr marL="0" indent="0" algn="l" defTabSz="914400" rtl="0" eaLnBrk="1" latinLnBrk="0" hangingPunct="1">
              <a:lnSpc>
                <a:spcPct val="83000"/>
              </a:lnSpc>
              <a:spcBef>
                <a:spcPts val="600"/>
              </a:spcBef>
              <a:spcAft>
                <a:spcPts val="0"/>
              </a:spcAft>
              <a:buFont typeface="Segoe UI" panose="020B0502040204020203" pitchFamily="34" charset="0"/>
              <a:buChar char="​"/>
              <a:defRPr sz="4000" kern="1200" baseline="0">
                <a:solidFill>
                  <a:schemeClr val="tx1"/>
                </a:solidFill>
                <a:latin typeface="Segoe UI Semilight" panose="020B0402040204020203" pitchFamily="34" charset="0"/>
                <a:ea typeface="+mn-ea"/>
                <a:cs typeface="Segoe UI Semilight" panose="020B0402040204020203" pitchFamily="34" charset="0"/>
              </a:defRPr>
            </a:lvl9pPr>
          </a:lstStyle>
          <a:p>
            <a:r>
              <a:rPr lang="en-US" sz="1400" dirty="0"/>
              <a:t>EisnerAmper</a:t>
            </a:r>
          </a:p>
          <a:p>
            <a:r>
              <a:rPr lang="en-US" sz="1400" dirty="0"/>
              <a:t>Risk &amp; Compliance</a:t>
            </a:r>
          </a:p>
          <a:p>
            <a:r>
              <a:rPr lang="en-US" sz="1400" dirty="0"/>
              <a:t>10 Years of Internal Audit Experience</a:t>
            </a:r>
          </a:p>
        </p:txBody>
      </p:sp>
      <p:pic>
        <p:nvPicPr>
          <p:cNvPr id="5" name="Picture 4">
            <a:extLst>
              <a:ext uri="{FF2B5EF4-FFF2-40B4-BE49-F238E27FC236}">
                <a16:creationId xmlns:a16="http://schemas.microsoft.com/office/drawing/2014/main" id="{B38D9825-30D9-008D-7965-E71AB4EEC7E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6797" y="3217141"/>
            <a:ext cx="4241321" cy="2823129"/>
          </a:xfrm>
          <a:prstGeom prst="rect">
            <a:avLst/>
          </a:prstGeom>
        </p:spPr>
      </p:pic>
      <p:pic>
        <p:nvPicPr>
          <p:cNvPr id="6" name="Picture 5">
            <a:extLst>
              <a:ext uri="{FF2B5EF4-FFF2-40B4-BE49-F238E27FC236}">
                <a16:creationId xmlns:a16="http://schemas.microsoft.com/office/drawing/2014/main" id="{2B8ABB5F-529B-EAE0-EA60-0FCF74664A2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13734" y="1536247"/>
            <a:ext cx="3384887" cy="4200245"/>
          </a:xfrm>
          <a:prstGeom prst="rect">
            <a:avLst/>
          </a:prstGeom>
        </p:spPr>
      </p:pic>
    </p:spTree>
    <p:extLst>
      <p:ext uri="{BB962C8B-B14F-4D97-AF65-F5344CB8AC3E}">
        <p14:creationId xmlns:p14="http://schemas.microsoft.com/office/powerpoint/2010/main" val="262468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58B76-5420-7A06-FB43-0926AAC4C86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C6404D-6976-0588-2445-32D1692BE4A5}"/>
              </a:ext>
            </a:extLst>
          </p:cNvPr>
          <p:cNvSpPr>
            <a:spLocks noGrp="1"/>
          </p:cNvSpPr>
          <p:nvPr/>
        </p:nvSpPr>
        <p:spPr>
          <a:xfrm>
            <a:off x="192049" y="1035321"/>
            <a:ext cx="5629800" cy="871556"/>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1" kern="1200">
                <a:solidFill>
                  <a:schemeClr val="accent1"/>
                </a:solidFill>
                <a:latin typeface="+mj-lt"/>
                <a:ea typeface="+mj-ea"/>
                <a:cs typeface="+mj-cs"/>
              </a:defRPr>
            </a:lvl1pPr>
          </a:lstStyle>
          <a:p>
            <a:r>
              <a:rPr lang="en-US" sz="2400" dirty="0"/>
              <a:t>Questions?</a:t>
            </a:r>
          </a:p>
        </p:txBody>
      </p:sp>
      <p:sp>
        <p:nvSpPr>
          <p:cNvPr id="4" name="Content Placeholder 3">
            <a:extLst>
              <a:ext uri="{FF2B5EF4-FFF2-40B4-BE49-F238E27FC236}">
                <a16:creationId xmlns:a16="http://schemas.microsoft.com/office/drawing/2014/main" id="{C4DC1A60-BCDF-F97F-4186-95BC6EE9C260}"/>
              </a:ext>
            </a:extLst>
          </p:cNvPr>
          <p:cNvSpPr>
            <a:spLocks noGrp="1"/>
          </p:cNvSpPr>
          <p:nvPr/>
        </p:nvSpPr>
        <p:spPr>
          <a:xfrm>
            <a:off x="432863" y="2047144"/>
            <a:ext cx="7656778" cy="1589226"/>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2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Segoe UI" panose="020B0502040204020203"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Segoe UI" panose="020B0502040204020203" pitchFamily="34" charset="0"/>
              <a:buChar char="​"/>
              <a:tabLst/>
              <a:defRPr sz="1600" kern="1200">
                <a:solidFill>
                  <a:schemeClr val="tx1"/>
                </a:solidFill>
                <a:latin typeface="+mn-lt"/>
                <a:ea typeface="+mn-ea"/>
                <a:cs typeface="+mn-cs"/>
              </a:defRPr>
            </a:lvl5pPr>
            <a:lvl6pPr marL="90000" indent="-9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0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Segoe UI" panose="020B0502040204020203" pitchFamily="34" charset="0"/>
              <a:buChar char="​"/>
              <a:defRPr sz="900" b="1" kern="1200" cap="all"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Segoe UI" panose="020B0502040204020203" pitchFamily="34" charset="0"/>
              <a:buChar char="​"/>
              <a:defRPr sz="900" kern="1200">
                <a:solidFill>
                  <a:schemeClr val="tx1"/>
                </a:solidFill>
                <a:latin typeface="+mn-lt"/>
                <a:ea typeface="+mn-ea"/>
                <a:cs typeface="+mn-cs"/>
              </a:defRPr>
            </a:lvl8pPr>
            <a:lvl9pPr marL="0" indent="0" algn="l" defTabSz="914400" rtl="0" eaLnBrk="1" latinLnBrk="0" hangingPunct="1">
              <a:lnSpc>
                <a:spcPct val="83000"/>
              </a:lnSpc>
              <a:spcBef>
                <a:spcPts val="600"/>
              </a:spcBef>
              <a:spcAft>
                <a:spcPts val="0"/>
              </a:spcAft>
              <a:buFont typeface="Segoe UI" panose="020B0502040204020203" pitchFamily="34" charset="0"/>
              <a:buChar char="​"/>
              <a:defRPr sz="4000" kern="1200" baseline="0">
                <a:solidFill>
                  <a:schemeClr val="tx1"/>
                </a:solidFill>
                <a:latin typeface="Segoe UI Semilight" panose="020B0402040204020203" pitchFamily="34" charset="0"/>
                <a:ea typeface="+mn-ea"/>
                <a:cs typeface="Segoe UI Semilight" panose="020B0402040204020203" pitchFamily="34" charset="0"/>
              </a:defRPr>
            </a:lvl9pPr>
          </a:lstStyle>
          <a:p>
            <a:endParaRPr lang="en-US" sz="1400" dirty="0"/>
          </a:p>
        </p:txBody>
      </p:sp>
      <p:pic>
        <p:nvPicPr>
          <p:cNvPr id="7170" name="Picture 2" descr="LSU is a very pretty campus - Review of Louisiana State University, Baton  Rouge, LA - Tripadvisor">
            <a:extLst>
              <a:ext uri="{FF2B5EF4-FFF2-40B4-BE49-F238E27FC236}">
                <a16:creationId xmlns:a16="http://schemas.microsoft.com/office/drawing/2014/main" id="{84BAE887-C534-8569-BAD4-514C3F7C42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552" y="1159032"/>
            <a:ext cx="7432895" cy="5567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90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8DD2FC-5807-594F-A267-3573650C17BB}"/>
              </a:ext>
            </a:extLst>
          </p:cNvPr>
          <p:cNvSpPr txBox="1"/>
          <p:nvPr/>
        </p:nvSpPr>
        <p:spPr>
          <a:xfrm>
            <a:off x="0" y="1970201"/>
            <a:ext cx="12192000" cy="1446550"/>
          </a:xfrm>
          <a:prstGeom prst="rect">
            <a:avLst/>
          </a:prstGeom>
          <a:noFill/>
        </p:spPr>
        <p:txBody>
          <a:bodyPr wrap="square" rtlCol="0">
            <a:spAutoFit/>
          </a:bodyPr>
          <a:lstStyle/>
          <a:p>
            <a:pPr algn="ctr"/>
            <a:r>
              <a:rPr lang="en-US" sz="4400" b="1" dirty="0">
                <a:solidFill>
                  <a:schemeClr val="bg1"/>
                </a:solidFill>
              </a:rPr>
              <a:t>Foundations in Focus: Strengthening Internal Audit Practices</a:t>
            </a:r>
          </a:p>
        </p:txBody>
      </p:sp>
    </p:spTree>
    <p:extLst>
      <p:ext uri="{BB962C8B-B14F-4D97-AF65-F5344CB8AC3E}">
        <p14:creationId xmlns:p14="http://schemas.microsoft.com/office/powerpoint/2010/main" val="2862567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4675B-CD76-CEAC-F7E9-AB97AD23CB5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83B081B-9CFF-04C5-260E-74F9EECD4F87}"/>
              </a:ext>
            </a:extLst>
          </p:cNvPr>
          <p:cNvSpPr>
            <a:spLocks noGrp="1"/>
          </p:cNvSpPr>
          <p:nvPr/>
        </p:nvSpPr>
        <p:spPr>
          <a:xfrm>
            <a:off x="192049" y="1035321"/>
            <a:ext cx="5629800" cy="871556"/>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1" kern="1200">
                <a:solidFill>
                  <a:schemeClr val="accent1"/>
                </a:solidFill>
                <a:latin typeface="+mj-lt"/>
                <a:ea typeface="+mj-ea"/>
                <a:cs typeface="+mj-cs"/>
              </a:defRPr>
            </a:lvl1pPr>
          </a:lstStyle>
          <a:p>
            <a:r>
              <a:rPr lang="en-US" sz="2400" dirty="0">
                <a:latin typeface="Segoe UI"/>
                <a:cs typeface="Segoe UI"/>
              </a:rPr>
              <a:t>Introduction to Foundations</a:t>
            </a:r>
          </a:p>
        </p:txBody>
      </p:sp>
      <p:sp>
        <p:nvSpPr>
          <p:cNvPr id="4" name="Content Placeholder 3">
            <a:extLst>
              <a:ext uri="{FF2B5EF4-FFF2-40B4-BE49-F238E27FC236}">
                <a16:creationId xmlns:a16="http://schemas.microsoft.com/office/drawing/2014/main" id="{7C60A141-0D69-EE87-C88D-C5795611A8FC}"/>
              </a:ext>
            </a:extLst>
          </p:cNvPr>
          <p:cNvSpPr>
            <a:spLocks noGrp="1"/>
          </p:cNvSpPr>
          <p:nvPr/>
        </p:nvSpPr>
        <p:spPr>
          <a:xfrm>
            <a:off x="432863" y="2047144"/>
            <a:ext cx="7656778" cy="1589226"/>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2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Segoe UI" panose="020B0502040204020203"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Segoe UI" panose="020B0502040204020203" pitchFamily="34" charset="0"/>
              <a:buChar char="​"/>
              <a:tabLst/>
              <a:defRPr sz="1600" kern="1200">
                <a:solidFill>
                  <a:schemeClr val="tx1"/>
                </a:solidFill>
                <a:latin typeface="+mn-lt"/>
                <a:ea typeface="+mn-ea"/>
                <a:cs typeface="+mn-cs"/>
              </a:defRPr>
            </a:lvl5pPr>
            <a:lvl6pPr marL="90000" indent="-9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0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Segoe UI" panose="020B0502040204020203" pitchFamily="34" charset="0"/>
              <a:buChar char="​"/>
              <a:defRPr sz="900" b="1" kern="1200" cap="all"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Segoe UI" panose="020B0502040204020203" pitchFamily="34" charset="0"/>
              <a:buChar char="​"/>
              <a:defRPr sz="900" kern="1200">
                <a:solidFill>
                  <a:schemeClr val="tx1"/>
                </a:solidFill>
                <a:latin typeface="+mn-lt"/>
                <a:ea typeface="+mn-ea"/>
                <a:cs typeface="+mn-cs"/>
              </a:defRPr>
            </a:lvl8pPr>
            <a:lvl9pPr marL="0" indent="0" algn="l" defTabSz="914400" rtl="0" eaLnBrk="1" latinLnBrk="0" hangingPunct="1">
              <a:lnSpc>
                <a:spcPct val="83000"/>
              </a:lnSpc>
              <a:spcBef>
                <a:spcPts val="600"/>
              </a:spcBef>
              <a:spcAft>
                <a:spcPts val="0"/>
              </a:spcAft>
              <a:buFont typeface="Segoe UI" panose="020B0502040204020203" pitchFamily="34" charset="0"/>
              <a:buChar char="​"/>
              <a:defRPr sz="4000" kern="1200" baseline="0">
                <a:solidFill>
                  <a:schemeClr val="tx1"/>
                </a:solidFill>
                <a:latin typeface="Segoe UI Semilight" panose="020B0402040204020203" pitchFamily="34" charset="0"/>
                <a:ea typeface="+mn-ea"/>
                <a:cs typeface="Segoe UI Semilight" panose="020B0402040204020203" pitchFamily="34" charset="0"/>
              </a:defRPr>
            </a:lvl9pPr>
          </a:lstStyle>
          <a:p>
            <a:endParaRPr lang="en-US" sz="1400" dirty="0"/>
          </a:p>
        </p:txBody>
      </p:sp>
      <p:sp>
        <p:nvSpPr>
          <p:cNvPr id="7" name="TextBox 6">
            <a:extLst>
              <a:ext uri="{FF2B5EF4-FFF2-40B4-BE49-F238E27FC236}">
                <a16:creationId xmlns:a16="http://schemas.microsoft.com/office/drawing/2014/main" id="{C569CE40-042A-AEAC-0247-0AE2F352290C}"/>
              </a:ext>
            </a:extLst>
          </p:cNvPr>
          <p:cNvSpPr txBox="1"/>
          <p:nvPr/>
        </p:nvSpPr>
        <p:spPr>
          <a:xfrm>
            <a:off x="660140" y="1826094"/>
            <a:ext cx="9258301" cy="2862322"/>
          </a:xfrm>
          <a:prstGeom prst="rect">
            <a:avLst/>
          </a:prstGeom>
          <a:noFill/>
        </p:spPr>
        <p:txBody>
          <a:bodyPr wrap="square">
            <a:spAutoFit/>
          </a:bodyPr>
          <a:lstStyle/>
          <a:p>
            <a:r>
              <a:rPr lang="en-US" b="1" dirty="0"/>
              <a:t>What is a university foundation?</a:t>
            </a:r>
          </a:p>
          <a:p>
            <a:endParaRPr lang="en-US" dirty="0"/>
          </a:p>
          <a:p>
            <a:pPr>
              <a:buFont typeface="Arial" panose="020B0604020202020204" pitchFamily="34" charset="0"/>
              <a:buChar char="•"/>
            </a:pPr>
            <a:r>
              <a:rPr lang="en-US" dirty="0"/>
              <a:t>Nonprofit organization that exists to support and enhance the mission of a university or educational institution. The foundation typically operates independently of the university but works closely with it to provide financial, operational, and philanthropic support.</a:t>
            </a:r>
          </a:p>
          <a:p>
            <a:endParaRPr lang="en-US" dirty="0"/>
          </a:p>
          <a:p>
            <a:pPr>
              <a:buFont typeface="Arial" panose="020B0604020202020204" pitchFamily="34" charset="0"/>
              <a:buChar char="•"/>
            </a:pPr>
            <a:r>
              <a:rPr lang="en-US" dirty="0"/>
              <a:t>It supports the university’s mission, often managing donations, endowments, and other philanthropic activities.</a:t>
            </a:r>
          </a:p>
          <a:p>
            <a:pPr>
              <a:buFont typeface="Arial" panose="020B0604020202020204" pitchFamily="34" charset="0"/>
              <a:buChar char="•"/>
            </a:pPr>
            <a:endParaRPr lang="en-US" dirty="0"/>
          </a:p>
          <a:p>
            <a:pPr>
              <a:buFont typeface="Arial" panose="020B0604020202020204" pitchFamily="34" charset="0"/>
              <a:buChar char="•"/>
            </a:pPr>
            <a:r>
              <a:rPr lang="en-US" dirty="0"/>
              <a:t>Provides scholarships, faculty support, research grants, and more.</a:t>
            </a:r>
          </a:p>
        </p:txBody>
      </p:sp>
    </p:spTree>
    <p:extLst>
      <p:ext uri="{BB962C8B-B14F-4D97-AF65-F5344CB8AC3E}">
        <p14:creationId xmlns:p14="http://schemas.microsoft.com/office/powerpoint/2010/main" val="245576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033C3-91CF-6599-DBC0-9F41BE1B53F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E4C781-CEDC-34EA-6599-4A68C36BF9A7}"/>
              </a:ext>
            </a:extLst>
          </p:cNvPr>
          <p:cNvSpPr>
            <a:spLocks noGrp="1"/>
          </p:cNvSpPr>
          <p:nvPr/>
        </p:nvSpPr>
        <p:spPr>
          <a:xfrm>
            <a:off x="192049" y="1035321"/>
            <a:ext cx="5629800" cy="871556"/>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1" kern="1200">
                <a:solidFill>
                  <a:schemeClr val="accent1"/>
                </a:solidFill>
                <a:latin typeface="+mj-lt"/>
                <a:ea typeface="+mj-ea"/>
                <a:cs typeface="+mj-cs"/>
              </a:defRPr>
            </a:lvl1pPr>
          </a:lstStyle>
          <a:p>
            <a:r>
              <a:rPr lang="en-US" sz="2400" dirty="0">
                <a:latin typeface="Segoe UI"/>
                <a:cs typeface="Segoe UI"/>
              </a:rPr>
              <a:t>continued</a:t>
            </a:r>
          </a:p>
        </p:txBody>
      </p:sp>
      <p:sp>
        <p:nvSpPr>
          <p:cNvPr id="4" name="Content Placeholder 3">
            <a:extLst>
              <a:ext uri="{FF2B5EF4-FFF2-40B4-BE49-F238E27FC236}">
                <a16:creationId xmlns:a16="http://schemas.microsoft.com/office/drawing/2014/main" id="{60C9D503-FDCB-E9BB-53E5-F328D0CC430F}"/>
              </a:ext>
            </a:extLst>
          </p:cNvPr>
          <p:cNvSpPr>
            <a:spLocks noGrp="1"/>
          </p:cNvSpPr>
          <p:nvPr/>
        </p:nvSpPr>
        <p:spPr>
          <a:xfrm>
            <a:off x="432863" y="2047144"/>
            <a:ext cx="7656778" cy="1589226"/>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2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Segoe UI" panose="020B0502040204020203"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Segoe UI" panose="020B0502040204020203" pitchFamily="34" charset="0"/>
              <a:buChar char="​"/>
              <a:tabLst/>
              <a:defRPr sz="1600" kern="1200">
                <a:solidFill>
                  <a:schemeClr val="tx1"/>
                </a:solidFill>
                <a:latin typeface="+mn-lt"/>
                <a:ea typeface="+mn-ea"/>
                <a:cs typeface="+mn-cs"/>
              </a:defRPr>
            </a:lvl5pPr>
            <a:lvl6pPr marL="90000" indent="-9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0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Segoe UI" panose="020B0502040204020203" pitchFamily="34" charset="0"/>
              <a:buChar char="​"/>
              <a:defRPr sz="900" b="1" kern="1200" cap="all"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Segoe UI" panose="020B0502040204020203" pitchFamily="34" charset="0"/>
              <a:buChar char="​"/>
              <a:defRPr sz="900" kern="1200">
                <a:solidFill>
                  <a:schemeClr val="tx1"/>
                </a:solidFill>
                <a:latin typeface="+mn-lt"/>
                <a:ea typeface="+mn-ea"/>
                <a:cs typeface="+mn-cs"/>
              </a:defRPr>
            </a:lvl8pPr>
            <a:lvl9pPr marL="0" indent="0" algn="l" defTabSz="914400" rtl="0" eaLnBrk="1" latinLnBrk="0" hangingPunct="1">
              <a:lnSpc>
                <a:spcPct val="83000"/>
              </a:lnSpc>
              <a:spcBef>
                <a:spcPts val="600"/>
              </a:spcBef>
              <a:spcAft>
                <a:spcPts val="0"/>
              </a:spcAft>
              <a:buFont typeface="Segoe UI" panose="020B0502040204020203" pitchFamily="34" charset="0"/>
              <a:buChar char="​"/>
              <a:defRPr sz="4000" kern="1200" baseline="0">
                <a:solidFill>
                  <a:schemeClr val="tx1"/>
                </a:solidFill>
                <a:latin typeface="Segoe UI Semilight" panose="020B0402040204020203" pitchFamily="34" charset="0"/>
                <a:ea typeface="+mn-ea"/>
                <a:cs typeface="Segoe UI Semilight" panose="020B0402040204020203" pitchFamily="34" charset="0"/>
              </a:defRPr>
            </a:lvl9pPr>
          </a:lstStyle>
          <a:p>
            <a:endParaRPr lang="en-US" sz="1400" dirty="0"/>
          </a:p>
        </p:txBody>
      </p:sp>
      <p:sp>
        <p:nvSpPr>
          <p:cNvPr id="7" name="TextBox 6">
            <a:extLst>
              <a:ext uri="{FF2B5EF4-FFF2-40B4-BE49-F238E27FC236}">
                <a16:creationId xmlns:a16="http://schemas.microsoft.com/office/drawing/2014/main" id="{C35F2305-764D-9EA7-ADD4-874BD99942C9}"/>
              </a:ext>
            </a:extLst>
          </p:cNvPr>
          <p:cNvSpPr txBox="1"/>
          <p:nvPr/>
        </p:nvSpPr>
        <p:spPr>
          <a:xfrm>
            <a:off x="660140" y="1826094"/>
            <a:ext cx="9258301" cy="1477328"/>
          </a:xfrm>
          <a:prstGeom prst="rect">
            <a:avLst/>
          </a:prstGeom>
          <a:noFill/>
        </p:spPr>
        <p:txBody>
          <a:bodyPr wrap="square">
            <a:spAutoFit/>
          </a:bodyPr>
          <a:lstStyle/>
          <a:p>
            <a:r>
              <a:rPr lang="en-US" b="1" dirty="0"/>
              <a:t>Purpose of Foundations:</a:t>
            </a:r>
          </a:p>
          <a:p>
            <a:endParaRPr lang="en-US" dirty="0"/>
          </a:p>
          <a:p>
            <a:pPr>
              <a:buFont typeface="Arial" panose="020B0604020202020204" pitchFamily="34" charset="0"/>
              <a:buChar char="•"/>
            </a:pPr>
            <a:r>
              <a:rPr lang="en-US" dirty="0"/>
              <a:t>Enhances the educational, research, and community service goals of universities.</a:t>
            </a:r>
          </a:p>
          <a:p>
            <a:endParaRPr lang="en-US" dirty="0"/>
          </a:p>
          <a:p>
            <a:pPr>
              <a:buFont typeface="Arial" panose="020B0604020202020204" pitchFamily="34" charset="0"/>
              <a:buChar char="•"/>
            </a:pPr>
            <a:r>
              <a:rPr lang="en-US" dirty="0"/>
              <a:t>Collects donations and manages endowments to support university initiatives.</a:t>
            </a:r>
          </a:p>
        </p:txBody>
      </p:sp>
      <p:pic>
        <p:nvPicPr>
          <p:cNvPr id="5122" name="Picture 2" descr="University Foundations Program - SMU">
            <a:extLst>
              <a:ext uri="{FF2B5EF4-FFF2-40B4-BE49-F238E27FC236}">
                <a16:creationId xmlns:a16="http://schemas.microsoft.com/office/drawing/2014/main" id="{8FEAF9B8-4278-B475-2ED2-ACCA3B4288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569" y="3443689"/>
            <a:ext cx="4565588" cy="3036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5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9FA4E-8BC6-4F03-D34B-C2B1B92DB14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22CC40A-1551-DA9A-F90B-1977FFE3AE7A}"/>
              </a:ext>
            </a:extLst>
          </p:cNvPr>
          <p:cNvSpPr>
            <a:spLocks noGrp="1"/>
          </p:cNvSpPr>
          <p:nvPr/>
        </p:nvSpPr>
        <p:spPr>
          <a:xfrm>
            <a:off x="192049" y="1035321"/>
            <a:ext cx="5629800" cy="871556"/>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1" kern="1200">
                <a:solidFill>
                  <a:schemeClr val="accent1"/>
                </a:solidFill>
                <a:latin typeface="+mj-lt"/>
                <a:ea typeface="+mj-ea"/>
                <a:cs typeface="+mj-cs"/>
              </a:defRPr>
            </a:lvl1pPr>
          </a:lstStyle>
          <a:p>
            <a:r>
              <a:rPr lang="en-US" sz="2400" dirty="0">
                <a:latin typeface="Segoe UI"/>
                <a:cs typeface="Segoe UI"/>
              </a:rPr>
              <a:t>continued</a:t>
            </a:r>
          </a:p>
        </p:txBody>
      </p:sp>
      <p:sp>
        <p:nvSpPr>
          <p:cNvPr id="4" name="Content Placeholder 3">
            <a:extLst>
              <a:ext uri="{FF2B5EF4-FFF2-40B4-BE49-F238E27FC236}">
                <a16:creationId xmlns:a16="http://schemas.microsoft.com/office/drawing/2014/main" id="{3E17D729-3B48-9249-237D-3EAFBE7A8605}"/>
              </a:ext>
            </a:extLst>
          </p:cNvPr>
          <p:cNvSpPr>
            <a:spLocks noGrp="1"/>
          </p:cNvSpPr>
          <p:nvPr/>
        </p:nvSpPr>
        <p:spPr>
          <a:xfrm>
            <a:off x="432863" y="2047144"/>
            <a:ext cx="7656778" cy="1589226"/>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2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Segoe UI" panose="020B0502040204020203"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Segoe UI" panose="020B0502040204020203" pitchFamily="34" charset="0"/>
              <a:buChar char="​"/>
              <a:tabLst/>
              <a:defRPr sz="1600" kern="1200">
                <a:solidFill>
                  <a:schemeClr val="tx1"/>
                </a:solidFill>
                <a:latin typeface="+mn-lt"/>
                <a:ea typeface="+mn-ea"/>
                <a:cs typeface="+mn-cs"/>
              </a:defRPr>
            </a:lvl5pPr>
            <a:lvl6pPr marL="90000" indent="-9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0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Segoe UI" panose="020B0502040204020203" pitchFamily="34" charset="0"/>
              <a:buChar char="​"/>
              <a:defRPr sz="900" b="1" kern="1200" cap="all"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Segoe UI" panose="020B0502040204020203" pitchFamily="34" charset="0"/>
              <a:buChar char="​"/>
              <a:defRPr sz="900" kern="1200">
                <a:solidFill>
                  <a:schemeClr val="tx1"/>
                </a:solidFill>
                <a:latin typeface="+mn-lt"/>
                <a:ea typeface="+mn-ea"/>
                <a:cs typeface="+mn-cs"/>
              </a:defRPr>
            </a:lvl8pPr>
            <a:lvl9pPr marL="0" indent="0" algn="l" defTabSz="914400" rtl="0" eaLnBrk="1" latinLnBrk="0" hangingPunct="1">
              <a:lnSpc>
                <a:spcPct val="83000"/>
              </a:lnSpc>
              <a:spcBef>
                <a:spcPts val="600"/>
              </a:spcBef>
              <a:spcAft>
                <a:spcPts val="0"/>
              </a:spcAft>
              <a:buFont typeface="Segoe UI" panose="020B0502040204020203" pitchFamily="34" charset="0"/>
              <a:buChar char="​"/>
              <a:defRPr sz="4000" kern="1200" baseline="0">
                <a:solidFill>
                  <a:schemeClr val="tx1"/>
                </a:solidFill>
                <a:latin typeface="Segoe UI Semilight" panose="020B0402040204020203" pitchFamily="34" charset="0"/>
                <a:ea typeface="+mn-ea"/>
                <a:cs typeface="Segoe UI Semilight" panose="020B0402040204020203" pitchFamily="34" charset="0"/>
              </a:defRPr>
            </a:lvl9pPr>
          </a:lstStyle>
          <a:p>
            <a:endParaRPr lang="en-US" sz="1400" dirty="0"/>
          </a:p>
        </p:txBody>
      </p:sp>
      <p:sp>
        <p:nvSpPr>
          <p:cNvPr id="7" name="TextBox 6">
            <a:extLst>
              <a:ext uri="{FF2B5EF4-FFF2-40B4-BE49-F238E27FC236}">
                <a16:creationId xmlns:a16="http://schemas.microsoft.com/office/drawing/2014/main" id="{3BA90094-C5CB-24DC-B975-031F53A000BD}"/>
              </a:ext>
            </a:extLst>
          </p:cNvPr>
          <p:cNvSpPr txBox="1"/>
          <p:nvPr/>
        </p:nvSpPr>
        <p:spPr>
          <a:xfrm>
            <a:off x="660140" y="1826094"/>
            <a:ext cx="9258301" cy="5355312"/>
          </a:xfrm>
          <a:prstGeom prst="rect">
            <a:avLst/>
          </a:prstGeom>
          <a:noFill/>
        </p:spPr>
        <p:txBody>
          <a:bodyPr wrap="square">
            <a:spAutoFit/>
          </a:bodyPr>
          <a:lstStyle/>
          <a:p>
            <a:r>
              <a:rPr lang="en-US" b="1" dirty="0"/>
              <a:t>Key Definitions:</a:t>
            </a:r>
          </a:p>
          <a:p>
            <a:endParaRPr lang="en-US" dirty="0"/>
          </a:p>
          <a:p>
            <a:pPr>
              <a:buFont typeface="Arial" panose="020B0604020202020204" pitchFamily="34" charset="0"/>
              <a:buChar char="•"/>
            </a:pPr>
            <a:r>
              <a:rPr lang="en-US" dirty="0"/>
              <a:t>Fund accounting is a specialized system of accounting used by non-profit organizations, including university foundations, to track and manage resources that are designated for specific purposes. It focuses on accountability rather than profitability and ensures that funds are used in accordance with donor restrictions, legal requirements, or organizational policies. Here are some key definitions related to fund accounting:</a:t>
            </a:r>
          </a:p>
          <a:p>
            <a:pPr>
              <a:buFont typeface="Arial" panose="020B0604020202020204" pitchFamily="34" charset="0"/>
              <a:buChar char="•"/>
            </a:pPr>
            <a:endParaRPr lang="en-US" dirty="0"/>
          </a:p>
          <a:p>
            <a:r>
              <a:rPr lang="en-US" b="1" dirty="0"/>
              <a:t>Unrestricted Fund</a:t>
            </a:r>
          </a:p>
          <a:p>
            <a:pPr>
              <a:buFont typeface="Arial" panose="020B0604020202020204" pitchFamily="34" charset="0"/>
              <a:buChar char="•"/>
            </a:pPr>
            <a:r>
              <a:rPr lang="en-US" b="1" dirty="0"/>
              <a:t>Definition</a:t>
            </a:r>
            <a:r>
              <a:rPr lang="en-US" dirty="0"/>
              <a:t>: A fund that is not subject to donor-imposed restrictions and can be used for general purposes, as determined by the organization. The foundation’s operating fund is usually an example of an unrestricted fund.</a:t>
            </a:r>
          </a:p>
          <a:p>
            <a:pPr>
              <a:buFont typeface="Arial" panose="020B0604020202020204" pitchFamily="34" charset="0"/>
              <a:buChar char="•"/>
            </a:pPr>
            <a:endParaRPr lang="en-US" dirty="0"/>
          </a:p>
          <a:p>
            <a:r>
              <a:rPr lang="en-US" b="1" dirty="0"/>
              <a:t>Temporarily Restricted Fund</a:t>
            </a:r>
          </a:p>
          <a:p>
            <a:pPr>
              <a:buFont typeface="Arial" panose="020B0604020202020204" pitchFamily="34" charset="0"/>
              <a:buChar char="•"/>
            </a:pPr>
            <a:r>
              <a:rPr lang="en-US" b="1" dirty="0"/>
              <a:t>Definition</a:t>
            </a:r>
            <a:r>
              <a:rPr lang="en-US" dirty="0"/>
              <a:t>: A fund that has restrictions imposed by the donor that can be fulfilled either by the passage of time or by meeting specific conditions. For example, donations for a specific program or project that can be spent once the program is established.</a:t>
            </a:r>
          </a:p>
          <a:p>
            <a:pP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48248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BD9E7-783C-7BEB-6036-9327C4DA277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6DEB2FA-85D7-8B87-D3FA-BB58BA84443A}"/>
              </a:ext>
            </a:extLst>
          </p:cNvPr>
          <p:cNvSpPr>
            <a:spLocks noGrp="1"/>
          </p:cNvSpPr>
          <p:nvPr/>
        </p:nvSpPr>
        <p:spPr>
          <a:xfrm>
            <a:off x="192049" y="1035321"/>
            <a:ext cx="5629800" cy="871556"/>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1" kern="1200">
                <a:solidFill>
                  <a:schemeClr val="accent1"/>
                </a:solidFill>
                <a:latin typeface="+mj-lt"/>
                <a:ea typeface="+mj-ea"/>
                <a:cs typeface="+mj-cs"/>
              </a:defRPr>
            </a:lvl1pPr>
          </a:lstStyle>
          <a:p>
            <a:r>
              <a:rPr lang="en-US" sz="2400" dirty="0">
                <a:latin typeface="Segoe UI"/>
                <a:cs typeface="Segoe UI"/>
              </a:rPr>
              <a:t>continued</a:t>
            </a:r>
          </a:p>
        </p:txBody>
      </p:sp>
      <p:sp>
        <p:nvSpPr>
          <p:cNvPr id="4" name="Content Placeholder 3">
            <a:extLst>
              <a:ext uri="{FF2B5EF4-FFF2-40B4-BE49-F238E27FC236}">
                <a16:creationId xmlns:a16="http://schemas.microsoft.com/office/drawing/2014/main" id="{7F735E5E-5831-3894-9FE3-A2781A8AA3F6}"/>
              </a:ext>
            </a:extLst>
          </p:cNvPr>
          <p:cNvSpPr>
            <a:spLocks noGrp="1"/>
          </p:cNvSpPr>
          <p:nvPr/>
        </p:nvSpPr>
        <p:spPr>
          <a:xfrm>
            <a:off x="432863" y="2047144"/>
            <a:ext cx="7656778" cy="1589226"/>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2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Segoe UI" panose="020B0502040204020203"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Segoe UI" panose="020B0502040204020203" pitchFamily="34" charset="0"/>
              <a:buChar char="​"/>
              <a:tabLst/>
              <a:defRPr sz="1600" kern="1200">
                <a:solidFill>
                  <a:schemeClr val="tx1"/>
                </a:solidFill>
                <a:latin typeface="+mn-lt"/>
                <a:ea typeface="+mn-ea"/>
                <a:cs typeface="+mn-cs"/>
              </a:defRPr>
            </a:lvl5pPr>
            <a:lvl6pPr marL="90000" indent="-9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0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Segoe UI" panose="020B0502040204020203" pitchFamily="34" charset="0"/>
              <a:buChar char="​"/>
              <a:defRPr sz="900" b="1" kern="1200" cap="all"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Segoe UI" panose="020B0502040204020203" pitchFamily="34" charset="0"/>
              <a:buChar char="​"/>
              <a:defRPr sz="900" kern="1200">
                <a:solidFill>
                  <a:schemeClr val="tx1"/>
                </a:solidFill>
                <a:latin typeface="+mn-lt"/>
                <a:ea typeface="+mn-ea"/>
                <a:cs typeface="+mn-cs"/>
              </a:defRPr>
            </a:lvl8pPr>
            <a:lvl9pPr marL="0" indent="0" algn="l" defTabSz="914400" rtl="0" eaLnBrk="1" latinLnBrk="0" hangingPunct="1">
              <a:lnSpc>
                <a:spcPct val="83000"/>
              </a:lnSpc>
              <a:spcBef>
                <a:spcPts val="600"/>
              </a:spcBef>
              <a:spcAft>
                <a:spcPts val="0"/>
              </a:spcAft>
              <a:buFont typeface="Segoe UI" panose="020B0502040204020203" pitchFamily="34" charset="0"/>
              <a:buChar char="​"/>
              <a:defRPr sz="4000" kern="1200" baseline="0">
                <a:solidFill>
                  <a:schemeClr val="tx1"/>
                </a:solidFill>
                <a:latin typeface="Segoe UI Semilight" panose="020B0402040204020203" pitchFamily="34" charset="0"/>
                <a:ea typeface="+mn-ea"/>
                <a:cs typeface="Segoe UI Semilight" panose="020B0402040204020203" pitchFamily="34" charset="0"/>
              </a:defRPr>
            </a:lvl9pPr>
          </a:lstStyle>
          <a:p>
            <a:endParaRPr lang="en-US" sz="1400" dirty="0"/>
          </a:p>
        </p:txBody>
      </p:sp>
      <p:sp>
        <p:nvSpPr>
          <p:cNvPr id="7" name="TextBox 6">
            <a:extLst>
              <a:ext uri="{FF2B5EF4-FFF2-40B4-BE49-F238E27FC236}">
                <a16:creationId xmlns:a16="http://schemas.microsoft.com/office/drawing/2014/main" id="{8C40361C-0C13-DB10-AB26-B4E449ADB3AC}"/>
              </a:ext>
            </a:extLst>
          </p:cNvPr>
          <p:cNvSpPr txBox="1"/>
          <p:nvPr/>
        </p:nvSpPr>
        <p:spPr>
          <a:xfrm>
            <a:off x="660140" y="1826094"/>
            <a:ext cx="9258301" cy="4247317"/>
          </a:xfrm>
          <a:prstGeom prst="rect">
            <a:avLst/>
          </a:prstGeom>
          <a:noFill/>
        </p:spPr>
        <p:txBody>
          <a:bodyPr wrap="square">
            <a:spAutoFit/>
          </a:bodyPr>
          <a:lstStyle/>
          <a:p>
            <a:r>
              <a:rPr lang="en-US" b="1" dirty="0"/>
              <a:t>Key Definitions:</a:t>
            </a:r>
          </a:p>
          <a:p>
            <a:endParaRPr lang="en-US" dirty="0"/>
          </a:p>
          <a:p>
            <a:r>
              <a:rPr lang="en-US" b="1" dirty="0"/>
              <a:t>Permanently Restricted Fund (Endowment Fund)</a:t>
            </a:r>
          </a:p>
          <a:p>
            <a:pPr>
              <a:buFont typeface="Arial" panose="020B0604020202020204" pitchFamily="34" charset="0"/>
              <a:buChar char="•"/>
            </a:pPr>
            <a:r>
              <a:rPr lang="en-US" b="1" dirty="0"/>
              <a:t>Definition</a:t>
            </a:r>
            <a:r>
              <a:rPr lang="en-US" dirty="0"/>
              <a:t>: A fund where the principal amount must be maintained permanently, and only the income generated from the fund can be spent. These funds are typically related to endowments, where the donor specifies that the principal is not to be spent but the income generated can be used for specific purposes.</a:t>
            </a:r>
          </a:p>
          <a:p>
            <a:endParaRPr lang="en-US" dirty="0"/>
          </a:p>
          <a:p>
            <a:r>
              <a:rPr lang="en-US" b="1" dirty="0"/>
              <a:t>Revenue Recognition</a:t>
            </a:r>
          </a:p>
          <a:p>
            <a:pPr>
              <a:buFont typeface="Arial" panose="020B0604020202020204" pitchFamily="34" charset="0"/>
              <a:buChar char="•"/>
            </a:pPr>
            <a:r>
              <a:rPr lang="en-US" b="1" dirty="0"/>
              <a:t>Definition</a:t>
            </a:r>
            <a:r>
              <a:rPr lang="en-US" dirty="0"/>
              <a:t>: The process of recognizing income or revenue when it is earned. In fund accounting, this can refer to when donations, grants, or other forms of revenue are recorded and recognized as either restricted or unrestricted, depending on the donor’s stipulations.</a:t>
            </a:r>
          </a:p>
          <a:p>
            <a:pPr>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229453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C5AF7-2534-9130-C912-C4A927CF6EA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932ADF9-8028-C828-2D93-802448FAF68B}"/>
              </a:ext>
            </a:extLst>
          </p:cNvPr>
          <p:cNvSpPr>
            <a:spLocks noGrp="1"/>
          </p:cNvSpPr>
          <p:nvPr/>
        </p:nvSpPr>
        <p:spPr>
          <a:xfrm>
            <a:off x="192049" y="1035321"/>
            <a:ext cx="5629800" cy="871556"/>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1" kern="1200">
                <a:solidFill>
                  <a:schemeClr val="accent1"/>
                </a:solidFill>
                <a:latin typeface="+mj-lt"/>
                <a:ea typeface="+mj-ea"/>
                <a:cs typeface="+mj-cs"/>
              </a:defRPr>
            </a:lvl1pPr>
          </a:lstStyle>
          <a:p>
            <a:r>
              <a:rPr lang="en-US" sz="2400" dirty="0">
                <a:latin typeface="Segoe UI"/>
                <a:cs typeface="Segoe UI"/>
              </a:rPr>
              <a:t>continued</a:t>
            </a:r>
          </a:p>
        </p:txBody>
      </p:sp>
      <p:sp>
        <p:nvSpPr>
          <p:cNvPr id="4" name="Content Placeholder 3">
            <a:extLst>
              <a:ext uri="{FF2B5EF4-FFF2-40B4-BE49-F238E27FC236}">
                <a16:creationId xmlns:a16="http://schemas.microsoft.com/office/drawing/2014/main" id="{78EA855B-35AE-B84F-C174-F082B2944035}"/>
              </a:ext>
            </a:extLst>
          </p:cNvPr>
          <p:cNvSpPr>
            <a:spLocks noGrp="1"/>
          </p:cNvSpPr>
          <p:nvPr/>
        </p:nvSpPr>
        <p:spPr>
          <a:xfrm>
            <a:off x="244861" y="1839773"/>
            <a:ext cx="9252224" cy="2279551"/>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2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Segoe UI" panose="020B0502040204020203"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Segoe UI" panose="020B0502040204020203" pitchFamily="34" charset="0"/>
              <a:buChar char="​"/>
              <a:tabLst/>
              <a:defRPr sz="1600" kern="1200">
                <a:solidFill>
                  <a:schemeClr val="tx1"/>
                </a:solidFill>
                <a:latin typeface="+mn-lt"/>
                <a:ea typeface="+mn-ea"/>
                <a:cs typeface="+mn-cs"/>
              </a:defRPr>
            </a:lvl5pPr>
            <a:lvl6pPr marL="90000" indent="-9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0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Segoe UI" panose="020B0502040204020203" pitchFamily="34" charset="0"/>
              <a:buChar char="​"/>
              <a:defRPr sz="900" b="1" kern="1200" cap="all"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Segoe UI" panose="020B0502040204020203" pitchFamily="34" charset="0"/>
              <a:buChar char="​"/>
              <a:defRPr sz="900" kern="1200">
                <a:solidFill>
                  <a:schemeClr val="tx1"/>
                </a:solidFill>
                <a:latin typeface="+mn-lt"/>
                <a:ea typeface="+mn-ea"/>
                <a:cs typeface="+mn-cs"/>
              </a:defRPr>
            </a:lvl8pPr>
            <a:lvl9pPr marL="0" indent="0" algn="l" defTabSz="914400" rtl="0" eaLnBrk="1" latinLnBrk="0" hangingPunct="1">
              <a:lnSpc>
                <a:spcPct val="83000"/>
              </a:lnSpc>
              <a:spcBef>
                <a:spcPts val="600"/>
              </a:spcBef>
              <a:spcAft>
                <a:spcPts val="0"/>
              </a:spcAft>
              <a:buFont typeface="Segoe UI" panose="020B0502040204020203" pitchFamily="34" charset="0"/>
              <a:buChar char="​"/>
              <a:defRPr sz="4000" kern="1200" baseline="0">
                <a:solidFill>
                  <a:schemeClr val="tx1"/>
                </a:solidFill>
                <a:latin typeface="Segoe UI Semilight" panose="020B0402040204020203" pitchFamily="34" charset="0"/>
                <a:ea typeface="+mn-ea"/>
                <a:cs typeface="Segoe UI Semilight" panose="020B0402040204020203" pitchFamily="34" charset="0"/>
              </a:defRPr>
            </a:lvl9pPr>
          </a:lstStyle>
          <a:p>
            <a:endParaRPr lang="en-US" sz="1400" dirty="0"/>
          </a:p>
        </p:txBody>
      </p:sp>
      <p:sp>
        <p:nvSpPr>
          <p:cNvPr id="5" name="Rectangle 2">
            <a:extLst>
              <a:ext uri="{FF2B5EF4-FFF2-40B4-BE49-F238E27FC236}">
                <a16:creationId xmlns:a16="http://schemas.microsoft.com/office/drawing/2014/main" id="{F16954DE-9FD7-E1F3-A318-307584D3DC92}"/>
              </a:ext>
            </a:extLst>
          </p:cNvPr>
          <p:cNvSpPr>
            <a:spLocks noChangeArrowheads="1"/>
          </p:cNvSpPr>
          <p:nvPr/>
        </p:nvSpPr>
        <p:spPr bwMode="auto">
          <a:xfrm>
            <a:off x="768035" y="1698095"/>
            <a:ext cx="7600157"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Why Internal Audits Are Critical</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To ensure transparency and accountability in financial management.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To protect the assets of the university and its stakeholders.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To ensure legal and regulatory compliance.</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Arial" panose="020B0604020202020204" pitchFamily="34" charset="0"/>
              </a:rPr>
              <a:t>Benefits</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Enhanced trust with donors and stakeholders.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Identifying areas of improvement in financial and operational processes.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715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21A5C-2DDE-34EC-7C61-559787D2DAD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591B2D3-CD98-FF1F-9507-87B6D3DEDCC2}"/>
              </a:ext>
            </a:extLst>
          </p:cNvPr>
          <p:cNvSpPr>
            <a:spLocks noGrp="1"/>
          </p:cNvSpPr>
          <p:nvPr/>
        </p:nvSpPr>
        <p:spPr>
          <a:xfrm>
            <a:off x="192049" y="1035321"/>
            <a:ext cx="5629800" cy="871556"/>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1" kern="1200">
                <a:solidFill>
                  <a:schemeClr val="accent1"/>
                </a:solidFill>
                <a:latin typeface="+mj-lt"/>
                <a:ea typeface="+mj-ea"/>
                <a:cs typeface="+mj-cs"/>
              </a:defRPr>
            </a:lvl1pPr>
          </a:lstStyle>
          <a:p>
            <a:r>
              <a:rPr lang="en-US" sz="2400" dirty="0">
                <a:latin typeface="Segoe UI"/>
                <a:cs typeface="Segoe UI"/>
              </a:rPr>
              <a:t>Overview</a:t>
            </a:r>
          </a:p>
        </p:txBody>
      </p:sp>
      <p:sp>
        <p:nvSpPr>
          <p:cNvPr id="4" name="Content Placeholder 3">
            <a:extLst>
              <a:ext uri="{FF2B5EF4-FFF2-40B4-BE49-F238E27FC236}">
                <a16:creationId xmlns:a16="http://schemas.microsoft.com/office/drawing/2014/main" id="{CB7284A9-02A8-03C1-ED74-2EBE223C744C}"/>
              </a:ext>
            </a:extLst>
          </p:cNvPr>
          <p:cNvSpPr>
            <a:spLocks noGrp="1"/>
          </p:cNvSpPr>
          <p:nvPr/>
        </p:nvSpPr>
        <p:spPr>
          <a:xfrm>
            <a:off x="432863" y="2047144"/>
            <a:ext cx="7656778" cy="1589226"/>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2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Segoe UI" panose="020B0502040204020203"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Segoe UI" panose="020B0502040204020203" pitchFamily="34" charset="0"/>
              <a:buChar char="​"/>
              <a:tabLst/>
              <a:defRPr sz="1600" kern="1200">
                <a:solidFill>
                  <a:schemeClr val="tx1"/>
                </a:solidFill>
                <a:latin typeface="+mn-lt"/>
                <a:ea typeface="+mn-ea"/>
                <a:cs typeface="+mn-cs"/>
              </a:defRPr>
            </a:lvl5pPr>
            <a:lvl6pPr marL="90000" indent="-9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0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Segoe UI" panose="020B0502040204020203" pitchFamily="34" charset="0"/>
              <a:buChar char="​"/>
              <a:defRPr sz="900" b="1" kern="1200" cap="all"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Segoe UI" panose="020B0502040204020203" pitchFamily="34" charset="0"/>
              <a:buChar char="​"/>
              <a:defRPr sz="900" kern="1200">
                <a:solidFill>
                  <a:schemeClr val="tx1"/>
                </a:solidFill>
                <a:latin typeface="+mn-lt"/>
                <a:ea typeface="+mn-ea"/>
                <a:cs typeface="+mn-cs"/>
              </a:defRPr>
            </a:lvl8pPr>
            <a:lvl9pPr marL="0" indent="0" algn="l" defTabSz="914400" rtl="0" eaLnBrk="1" latinLnBrk="0" hangingPunct="1">
              <a:lnSpc>
                <a:spcPct val="83000"/>
              </a:lnSpc>
              <a:spcBef>
                <a:spcPts val="600"/>
              </a:spcBef>
              <a:spcAft>
                <a:spcPts val="0"/>
              </a:spcAft>
              <a:buFont typeface="Segoe UI" panose="020B0502040204020203" pitchFamily="34" charset="0"/>
              <a:buChar char="​"/>
              <a:defRPr sz="4000" kern="1200" baseline="0">
                <a:solidFill>
                  <a:schemeClr val="tx1"/>
                </a:solidFill>
                <a:latin typeface="Segoe UI Semilight" panose="020B0402040204020203" pitchFamily="34" charset="0"/>
                <a:ea typeface="+mn-ea"/>
                <a:cs typeface="Segoe UI Semilight" panose="020B0402040204020203" pitchFamily="34" charset="0"/>
              </a:defRPr>
            </a:lvl9pPr>
          </a:lstStyle>
          <a:p>
            <a:endParaRPr lang="en-US" sz="1400" dirty="0"/>
          </a:p>
        </p:txBody>
      </p:sp>
      <p:sp>
        <p:nvSpPr>
          <p:cNvPr id="7" name="TextBox 6">
            <a:extLst>
              <a:ext uri="{FF2B5EF4-FFF2-40B4-BE49-F238E27FC236}">
                <a16:creationId xmlns:a16="http://schemas.microsoft.com/office/drawing/2014/main" id="{D90BCB1A-5443-F9AA-0E51-ABFDCA0720F0}"/>
              </a:ext>
            </a:extLst>
          </p:cNvPr>
          <p:cNvSpPr txBox="1"/>
          <p:nvPr/>
        </p:nvSpPr>
        <p:spPr>
          <a:xfrm>
            <a:off x="660140" y="1826094"/>
            <a:ext cx="9258301" cy="2585323"/>
          </a:xfrm>
          <a:prstGeom prst="rect">
            <a:avLst/>
          </a:prstGeom>
          <a:noFill/>
        </p:spPr>
        <p:txBody>
          <a:bodyPr wrap="square">
            <a:spAutoFit/>
          </a:bodyPr>
          <a:lstStyle/>
          <a:p>
            <a:pPr>
              <a:buFont typeface="Arial" panose="020B0604020202020204" pitchFamily="34" charset="0"/>
              <a:buChar char="•"/>
            </a:pPr>
            <a:r>
              <a:rPr lang="en-US" b="1" dirty="0"/>
              <a:t>Key Sections</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Objectives of audits in university foundations</a:t>
            </a:r>
          </a:p>
          <a:p>
            <a:pPr>
              <a:buFont typeface="Arial" panose="020B0604020202020204" pitchFamily="34" charset="0"/>
              <a:buChar char="•"/>
            </a:pPr>
            <a:endParaRPr lang="en-US" dirty="0"/>
          </a:p>
          <a:p>
            <a:pPr>
              <a:buFont typeface="Arial" panose="020B0604020202020204" pitchFamily="34" charset="0"/>
              <a:buChar char="•"/>
            </a:pPr>
            <a:r>
              <a:rPr lang="en-US" dirty="0"/>
              <a:t>Audit processes, methods, and tools</a:t>
            </a:r>
          </a:p>
          <a:p>
            <a:pPr>
              <a:buFont typeface="Arial" panose="020B0604020202020204" pitchFamily="34" charset="0"/>
              <a:buChar char="•"/>
            </a:pPr>
            <a:endParaRPr lang="en-US" dirty="0"/>
          </a:p>
          <a:p>
            <a:pPr>
              <a:buFont typeface="Arial" panose="020B0604020202020204" pitchFamily="34" charset="0"/>
              <a:buChar char="•"/>
            </a:pPr>
            <a:r>
              <a:rPr lang="en-US" dirty="0"/>
              <a:t>Case study and challenges faced in auditing</a:t>
            </a:r>
          </a:p>
          <a:p>
            <a:pPr>
              <a:buFont typeface="Arial" panose="020B0604020202020204" pitchFamily="34" charset="0"/>
              <a:buChar char="•"/>
            </a:pPr>
            <a:endParaRPr lang="en-US" dirty="0"/>
          </a:p>
          <a:p>
            <a:pPr>
              <a:buFont typeface="Arial" panose="020B0604020202020204" pitchFamily="34" charset="0"/>
              <a:buChar char="•"/>
            </a:pPr>
            <a:r>
              <a:rPr lang="en-US" dirty="0"/>
              <a:t>CRM Software</a:t>
            </a:r>
          </a:p>
        </p:txBody>
      </p:sp>
      <p:pic>
        <p:nvPicPr>
          <p:cNvPr id="6146" name="Picture 2" descr="The college campus to New Urbanist pipeline | CNU">
            <a:extLst>
              <a:ext uri="{FF2B5EF4-FFF2-40B4-BE49-F238E27FC236}">
                <a16:creationId xmlns:a16="http://schemas.microsoft.com/office/drawing/2014/main" id="{AB191F8D-BD99-7BCF-51BE-60408A395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8056" y="1738265"/>
            <a:ext cx="5091971" cy="325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01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D8CECF97277543A5E9D3D1D281E1C9" ma:contentTypeVersion="15" ma:contentTypeDescription="Create a new document." ma:contentTypeScope="" ma:versionID="df07c17759c04d6de54271e1b1a1ddbc">
  <xsd:schema xmlns:xsd="http://www.w3.org/2001/XMLSchema" xmlns:xs="http://www.w3.org/2001/XMLSchema" xmlns:p="http://schemas.microsoft.com/office/2006/metadata/properties" xmlns:ns2="6a14ffba-8f1c-4d10-af01-ae154dbd531f" xmlns:ns3="133c5f9c-3e24-4f7a-976a-7e11b5d0ad11" targetNamespace="http://schemas.microsoft.com/office/2006/metadata/properties" ma:root="true" ma:fieldsID="a4625945977cbe70b864ceee9c3fe90d" ns2:_="" ns3:_="">
    <xsd:import namespace="6a14ffba-8f1c-4d10-af01-ae154dbd531f"/>
    <xsd:import namespace="133c5f9c-3e24-4f7a-976a-7e11b5d0ad1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14ffba-8f1c-4d10-af01-ae154dbd53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eb52383-127c-47be-ae82-bafae2b4737f"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descrip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3c5f9c-3e24-4f7a-976a-7e11b5d0ad1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6f57eec-5ee8-41c2-9076-598c2bb67857}" ma:internalName="TaxCatchAll" ma:showField="CatchAllData" ma:web="133c5f9c-3e24-4f7a-976a-7e11b5d0ad1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33c5f9c-3e24-4f7a-976a-7e11b5d0ad11" xsi:nil="true"/>
    <lcf76f155ced4ddcb4097134ff3c332f xmlns="6a14ffba-8f1c-4d10-af01-ae154dbd531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0235931-5565-4F19-A916-3C5A566408DF}">
  <ds:schemaRefs>
    <ds:schemaRef ds:uri="http://schemas.microsoft.com/sharepoint/v3/contenttype/forms"/>
  </ds:schemaRefs>
</ds:datastoreItem>
</file>

<file path=customXml/itemProps2.xml><?xml version="1.0" encoding="utf-8"?>
<ds:datastoreItem xmlns:ds="http://schemas.openxmlformats.org/officeDocument/2006/customXml" ds:itemID="{D3EB0178-2C1B-4408-8392-5F5C48F184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14ffba-8f1c-4d10-af01-ae154dbd531f"/>
    <ds:schemaRef ds:uri="133c5f9c-3e24-4f7a-976a-7e11b5d0ad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C31B97-89D3-49A1-86B9-71E828ADAAD8}">
  <ds:schemaRefs>
    <ds:schemaRef ds:uri="http://schemas.microsoft.com/office/2006/metadata/properties"/>
    <ds:schemaRef ds:uri="http://schemas.microsoft.com/office/infopath/2007/PartnerControls"/>
    <ds:schemaRef ds:uri="b8e1cea0-326a-4b23-9862-5807ba86ac07"/>
    <ds:schemaRef ds:uri="cbb4cac8-50bf-4832-b6f0-9a2fe9f1f70b"/>
    <ds:schemaRef ds:uri="82503f46-9826-42c2-86ff-ea7cbe387080"/>
    <ds:schemaRef ds:uri="213324f9-e58f-4f28-8a19-11da78aba3e3"/>
    <ds:schemaRef ds:uri="133c5f9c-3e24-4f7a-976a-7e11b5d0ad11"/>
    <ds:schemaRef ds:uri="6a14ffba-8f1c-4d10-af01-ae154dbd531f"/>
  </ds:schemaRefs>
</ds:datastoreItem>
</file>

<file path=docProps/app.xml><?xml version="1.0" encoding="utf-8"?>
<Properties xmlns="http://schemas.openxmlformats.org/officeDocument/2006/extended-properties" xmlns:vt="http://schemas.openxmlformats.org/officeDocument/2006/docPropsVTypes">
  <TotalTime>402</TotalTime>
  <Words>1288</Words>
  <Application>Microsoft Office PowerPoint</Application>
  <PresentationFormat>Widescreen</PresentationFormat>
  <Paragraphs>176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Loup, Cody</cp:lastModifiedBy>
  <cp:revision>15</cp:revision>
  <dcterms:created xsi:type="dcterms:W3CDTF">2020-01-09T16:16:43Z</dcterms:created>
  <dcterms:modified xsi:type="dcterms:W3CDTF">2025-02-11T18:42:39Z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0x010100A2D8CECF97277543A5E9D3D1D281E1C9</vt:lpwstr>
  </property>
  <property fmtid="{D5CDD505-2E9C-101B-9397-08002B2CF9AE}" pid="3" name="Order">
    <vt:r8>4399900</vt:r8>
  </property>
  <property fmtid="{D5CDD505-2E9C-101B-9397-08002B2CF9AE}" pid="4" name="MediaServiceImageTags">
    <vt:lpwstr/>
  </property>
</Properties>
</file>