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74" r:id="rId6"/>
    <p:sldId id="257" r:id="rId7"/>
    <p:sldId id="275" r:id="rId8"/>
    <p:sldId id="273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68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4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CFFE52-9906-7DF5-B717-ACDB6B3B5E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8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55AE58-C32B-514E-983F-93CE8B348B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83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43172D-D7BE-E645-8E1D-8B8EB60026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7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7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8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7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B34DC4-41CB-CBD1-E41C-A0A02439E8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4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3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9816-5679-2B4B-8980-6562FEF6A0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15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DCF4DC-6926-2DD9-5DAF-D3D638194161}"/>
              </a:ext>
            </a:extLst>
          </p:cNvPr>
          <p:cNvSpPr txBox="1"/>
          <p:nvPr/>
        </p:nvSpPr>
        <p:spPr>
          <a:xfrm>
            <a:off x="71770" y="1676925"/>
            <a:ext cx="89393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kern="10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Lessons Learned - Managing Contracted Workload</a:t>
            </a:r>
            <a:endParaRPr lang="en-US" sz="2700" kern="10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736F0A-BE91-5585-73D6-BD685B999C6A}"/>
              </a:ext>
            </a:extLst>
          </p:cNvPr>
          <p:cNvSpPr txBox="1"/>
          <p:nvPr/>
        </p:nvSpPr>
        <p:spPr>
          <a:xfrm>
            <a:off x="190057" y="2610307"/>
            <a:ext cx="8763887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Planned based on funds, but underestimated personal capacity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Struggled with reallocating resources when audits were canceled</a:t>
            </a:r>
          </a:p>
          <a:p>
            <a:pPr>
              <a:lnSpc>
                <a:spcPct val="200000"/>
              </a:lnSpc>
            </a:pPr>
            <a:r>
              <a:rPr lang="en-US" sz="135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 #4:</a:t>
            </a:r>
            <a:r>
              <a:rPr lang="en-US" sz="13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Need a plan for reassigning resources efficiently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722906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449B2C-F3AF-B38A-206F-D862F123E6DC}"/>
              </a:ext>
            </a:extLst>
          </p:cNvPr>
          <p:cNvSpPr txBox="1"/>
          <p:nvPr/>
        </p:nvSpPr>
        <p:spPr>
          <a:xfrm>
            <a:off x="135565" y="1694565"/>
            <a:ext cx="88595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+mj-lt"/>
              </a:rPr>
              <a:t>Lessons Learned - Contract Management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B980A-90FB-AB6D-F5B1-AA10C9FEF1BD}"/>
              </a:ext>
            </a:extLst>
          </p:cNvPr>
          <p:cNvSpPr txBox="1"/>
          <p:nvPr/>
        </p:nvSpPr>
        <p:spPr>
          <a:xfrm>
            <a:off x="271130" y="2729547"/>
            <a:ext cx="8636295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initially experienced in contract setup &amp; invoice approvals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Early struggles with procurement &amp; payment processes</a:t>
            </a:r>
          </a:p>
          <a:p>
            <a:pPr>
              <a:lnSpc>
                <a:spcPct val="200000"/>
              </a:lnSpc>
            </a:pPr>
            <a:r>
              <a:rPr lang="en-US" sz="135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 #5:</a:t>
            </a:r>
            <a:r>
              <a:rPr lang="en-US" sz="13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Clarify administrative requirements in advance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39069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56957A-36ED-9D00-2538-A7C903E708A2}"/>
              </a:ext>
            </a:extLst>
          </p:cNvPr>
          <p:cNvSpPr txBox="1"/>
          <p:nvPr/>
        </p:nvSpPr>
        <p:spPr>
          <a:xfrm>
            <a:off x="175437" y="1750386"/>
            <a:ext cx="88197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+mj-lt"/>
              </a:rPr>
              <a:t>Audit Selection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F6F8BD-2A88-2C3E-6436-4D86E7B5B91C}"/>
              </a:ext>
            </a:extLst>
          </p:cNvPr>
          <p:cNvSpPr txBox="1"/>
          <p:nvPr/>
        </p:nvSpPr>
        <p:spPr>
          <a:xfrm>
            <a:off x="175437" y="2455368"/>
            <a:ext cx="8716040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Prioritizing audits with the highest return on investment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Avoiding areas already covered by external audits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Early co-sourced audits required high involvement by CAE but will improve over time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08691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BC5190-77F9-4896-B26F-2092DBF70ADD}"/>
              </a:ext>
            </a:extLst>
          </p:cNvPr>
          <p:cNvSpPr txBox="1"/>
          <p:nvPr/>
        </p:nvSpPr>
        <p:spPr>
          <a:xfrm>
            <a:off x="189393" y="1799128"/>
            <a:ext cx="875790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700" b="1" dirty="0">
                <a:latin typeface="+mj-lt"/>
                <a:cs typeface="Times New Roman" panose="02020603050405020304" pitchFamily="18" charset="0"/>
              </a:rPr>
              <a:t>Northern Virginia Community College</a:t>
            </a:r>
            <a:endParaRPr lang="en-US" sz="27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CD614A-C690-0B0A-FA90-DCFECF9F3222}"/>
              </a:ext>
            </a:extLst>
          </p:cNvPr>
          <p:cNvSpPr txBox="1"/>
          <p:nvPr/>
        </p:nvSpPr>
        <p:spPr>
          <a:xfrm>
            <a:off x="353865" y="2634750"/>
            <a:ext cx="8428961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NOVA proposed funding an internal auditor (failed searches)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Alternative: Use co-sourced auditors for targeted audits, paid by NOVA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Potential Model: </a:t>
            </a:r>
            <a:r>
              <a:rPr lang="en-US" sz="13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Colleges fund specific audits without hiring permanent staff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5894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360FAA-635D-27C8-AA5D-32179D0DFBB2}"/>
              </a:ext>
            </a:extLst>
          </p:cNvPr>
          <p:cNvSpPr txBox="1"/>
          <p:nvPr/>
        </p:nvSpPr>
        <p:spPr>
          <a:xfrm>
            <a:off x="79745" y="1590897"/>
            <a:ext cx="86841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Implementation &amp; Supervision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4CFD3E-B287-9DF8-36AE-C3C62F185E8D}"/>
              </a:ext>
            </a:extLst>
          </p:cNvPr>
          <p:cNvSpPr txBox="1"/>
          <p:nvPr/>
        </p:nvSpPr>
        <p:spPr>
          <a:xfrm>
            <a:off x="207336" y="2308594"/>
            <a:ext cx="8333267" cy="211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ea typeface="Aptos" panose="020B0004020202020204" pitchFamily="34" charset="0"/>
                <a:cs typeface="Times New Roman" panose="02020603050405020304" pitchFamily="18" charset="0"/>
              </a:rPr>
              <a:t>Launched three audits:</a:t>
            </a:r>
          </a:p>
          <a:p>
            <a:pPr marL="557213" lvl="1" indent="-214313">
              <a:lnSpc>
                <a:spcPct val="200000"/>
              </a:lnSpc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50" kern="100" dirty="0">
                <a:ea typeface="Aptos" panose="020B0004020202020204" pitchFamily="34" charset="0"/>
                <a:cs typeface="Times New Roman" panose="02020603050405020304" pitchFamily="18" charset="0"/>
              </a:rPr>
              <a:t>HR Orientation</a:t>
            </a:r>
          </a:p>
          <a:p>
            <a:pPr marL="557213" lvl="1" indent="-214313">
              <a:lnSpc>
                <a:spcPct val="200000"/>
              </a:lnSpc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50" kern="100" dirty="0">
                <a:ea typeface="Aptos" panose="020B0004020202020204" pitchFamily="34" charset="0"/>
                <a:cs typeface="Times New Roman" panose="02020603050405020304" pitchFamily="18" charset="0"/>
              </a:rPr>
              <a:t>Funding Model</a:t>
            </a:r>
          </a:p>
          <a:p>
            <a:pPr marL="557213" lvl="1" indent="-214313">
              <a:lnSpc>
                <a:spcPct val="200000"/>
              </a:lnSpc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50" kern="100" dirty="0">
                <a:ea typeface="Aptos" panose="020B0004020202020204" pitchFamily="34" charset="0"/>
                <a:cs typeface="Times New Roman" panose="02020603050405020304" pitchFamily="18" charset="0"/>
              </a:rPr>
              <a:t>Student Travel (later replaced by Dual Enrollment)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350" dirty="0">
                <a:ea typeface="Aptos" panose="020B0004020202020204" pitchFamily="34" charset="0"/>
                <a:cs typeface="Times New Roman" panose="02020603050405020304" pitchFamily="18" charset="0"/>
              </a:rPr>
              <a:t>Required separate contracts, invoices, and procurement navigation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92320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7345CD-7FC0-D562-05CF-DAC2A617829A}"/>
              </a:ext>
            </a:extLst>
          </p:cNvPr>
          <p:cNvSpPr txBox="1"/>
          <p:nvPr/>
        </p:nvSpPr>
        <p:spPr>
          <a:xfrm>
            <a:off x="95694" y="1630769"/>
            <a:ext cx="8875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Unique Challenges in a Community College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34F70-EDA6-231F-6F40-47271E533994}"/>
              </a:ext>
            </a:extLst>
          </p:cNvPr>
          <p:cNvSpPr txBox="1"/>
          <p:nvPr/>
        </p:nvSpPr>
        <p:spPr>
          <a:xfrm>
            <a:off x="259168" y="2563775"/>
            <a:ext cx="8548577" cy="1280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ea typeface="Aptos" panose="020B0004020202020204" pitchFamily="34" charset="0"/>
                <a:cs typeface="Times New Roman" panose="02020603050405020304" pitchFamily="18" charset="0"/>
              </a:rPr>
              <a:t>23 colleges = 23 CFOs, 23 CAOs, and multiple business officers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ea typeface="Aptos" panose="020B0004020202020204" pitchFamily="34" charset="0"/>
                <a:cs typeface="Times New Roman" panose="02020603050405020304" pitchFamily="18" charset="0"/>
              </a:rPr>
              <a:t>Each audit involves new stakeholders, increasing complexity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ea typeface="Aptos" panose="020B0004020202020204" pitchFamily="34" charset="0"/>
                <a:cs typeface="Times New Roman" panose="02020603050405020304" pitchFamily="18" charset="0"/>
              </a:rPr>
              <a:t>Continued involvement from CAE/Assistant Director likely necessary in many cases</a:t>
            </a:r>
          </a:p>
        </p:txBody>
      </p:sp>
    </p:spTree>
    <p:extLst>
      <p:ext uri="{BB962C8B-B14F-4D97-AF65-F5344CB8AC3E}">
        <p14:creationId xmlns:p14="http://schemas.microsoft.com/office/powerpoint/2010/main" val="2778414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23BD0B-873A-6074-F317-E2F29DBA3B61}"/>
              </a:ext>
            </a:extLst>
          </p:cNvPr>
          <p:cNvSpPr txBox="1"/>
          <p:nvPr/>
        </p:nvSpPr>
        <p:spPr>
          <a:xfrm>
            <a:off x="175437" y="1742411"/>
            <a:ext cx="86841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122D7A-E407-C15A-CB72-3780FC10D015}"/>
              </a:ext>
            </a:extLst>
          </p:cNvPr>
          <p:cNvSpPr txBox="1"/>
          <p:nvPr/>
        </p:nvSpPr>
        <p:spPr>
          <a:xfrm>
            <a:off x="175438" y="2527062"/>
            <a:ext cx="8604398" cy="16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Co-sourcing ensures audits get done despite staffing challenges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Higher per-hour cost but only pay for necessary work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Contract oversight delegation is key to long-term sustainability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b="1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Final Lesson:</a:t>
            </a:r>
            <a:r>
              <a:rPr lang="en-US" sz="135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A structured, strategic approach makes co-sourcing a success</a:t>
            </a:r>
          </a:p>
        </p:txBody>
      </p:sp>
    </p:spTree>
    <p:extLst>
      <p:ext uri="{BB962C8B-B14F-4D97-AF65-F5344CB8AC3E}">
        <p14:creationId xmlns:p14="http://schemas.microsoft.com/office/powerpoint/2010/main" val="3821838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8DD2FC-5807-594F-A267-3573650C17BB}"/>
              </a:ext>
            </a:extLst>
          </p:cNvPr>
          <p:cNvSpPr txBox="1"/>
          <p:nvPr/>
        </p:nvSpPr>
        <p:spPr>
          <a:xfrm>
            <a:off x="0" y="2334901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6256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386F60-2E41-C330-8B12-AD9B24DED5E3}"/>
              </a:ext>
            </a:extLst>
          </p:cNvPr>
          <p:cNvSpPr txBox="1"/>
          <p:nvPr/>
        </p:nvSpPr>
        <p:spPr>
          <a:xfrm>
            <a:off x="297633" y="2427460"/>
            <a:ext cx="85487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Could Co-Sourcing Some Audits be the Answer?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787B90-CBA0-6EDA-4AC3-900BAF646095}"/>
              </a:ext>
            </a:extLst>
          </p:cNvPr>
          <p:cNvSpPr txBox="1"/>
          <p:nvPr/>
        </p:nvSpPr>
        <p:spPr>
          <a:xfrm>
            <a:off x="1276538" y="3232792"/>
            <a:ext cx="6783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accent5">
                    <a:lumMod val="50000"/>
                  </a:schemeClr>
                </a:solidFill>
              </a:rPr>
              <a:t>Enhancing Audit Efficiency Through Strategic Partnerships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AD20C0-4BF7-D4B2-9AE2-A7A14916B213}"/>
              </a:ext>
            </a:extLst>
          </p:cNvPr>
          <p:cNvSpPr txBox="1"/>
          <p:nvPr/>
        </p:nvSpPr>
        <p:spPr>
          <a:xfrm>
            <a:off x="1894438" y="4204769"/>
            <a:ext cx="4746279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pPr algn="ctr"/>
            <a:r>
              <a:rPr lang="en-US" sz="2100" b="1" dirty="0">
                <a:solidFill>
                  <a:srgbClr val="A40000"/>
                </a:solidFill>
              </a:rPr>
              <a:t>Mary M. Barnett</a:t>
            </a:r>
          </a:p>
          <a:p>
            <a:pPr algn="ctr"/>
            <a:r>
              <a:rPr lang="en-US" sz="2100" b="1" dirty="0">
                <a:solidFill>
                  <a:srgbClr val="A40000"/>
                </a:solidFill>
              </a:rPr>
              <a:t>Chief Audit Executive</a:t>
            </a:r>
          </a:p>
          <a:p>
            <a:pPr algn="ctr"/>
            <a:r>
              <a:rPr lang="en-US" sz="2100" b="1" dirty="0">
                <a:solidFill>
                  <a:srgbClr val="A40000"/>
                </a:solidFill>
              </a:rPr>
              <a:t>Virginia Community College System</a:t>
            </a:r>
          </a:p>
          <a:p>
            <a:pPr algn="ctr"/>
            <a:endParaRPr lang="en-US" sz="2100" b="1" dirty="0"/>
          </a:p>
          <a:p>
            <a:pPr algn="ctr"/>
            <a:r>
              <a:rPr lang="en-US" sz="2100" b="1" dirty="0">
                <a:solidFill>
                  <a:schemeClr val="accent5">
                    <a:lumMod val="50000"/>
                  </a:schemeClr>
                </a:solidFill>
              </a:rPr>
              <a:t>March 11, 2025</a:t>
            </a:r>
          </a:p>
        </p:txBody>
      </p:sp>
    </p:spTree>
    <p:extLst>
      <p:ext uri="{BB962C8B-B14F-4D97-AF65-F5344CB8AC3E}">
        <p14:creationId xmlns:p14="http://schemas.microsoft.com/office/powerpoint/2010/main" val="259220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5A8EC6-A30B-09FE-3BA6-048AD04AFEC6}"/>
              </a:ext>
            </a:extLst>
          </p:cNvPr>
          <p:cNvSpPr txBox="1"/>
          <p:nvPr/>
        </p:nvSpPr>
        <p:spPr>
          <a:xfrm>
            <a:off x="95693" y="1654693"/>
            <a:ext cx="8692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Background &amp; Initial Challenges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8AD420-F707-1F7E-06E6-3C18C0A632B0}"/>
              </a:ext>
            </a:extLst>
          </p:cNvPr>
          <p:cNvSpPr txBox="1"/>
          <p:nvPr/>
        </p:nvSpPr>
        <p:spPr>
          <a:xfrm>
            <a:off x="167463" y="2372390"/>
            <a:ext cx="6858000" cy="1697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Original team: Four auditors, an admin assistant, and CAE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Attempted to replace our IT auditor but faced budget limitations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Pivoted to co-sourcing IT audits instead</a:t>
            </a:r>
          </a:p>
          <a:p>
            <a:pPr>
              <a:lnSpc>
                <a:spcPct val="200000"/>
              </a:lnSpc>
            </a:pPr>
            <a:r>
              <a:rPr lang="en-US" sz="135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 #1:</a:t>
            </a:r>
            <a:r>
              <a:rPr lang="en-US" sz="13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Should have allocated full budget, including benefits, to co-sourcing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2468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B28F5-1CAD-16E4-41DB-4E042CD0247F}"/>
              </a:ext>
            </a:extLst>
          </p:cNvPr>
          <p:cNvSpPr txBox="1"/>
          <p:nvPr/>
        </p:nvSpPr>
        <p:spPr>
          <a:xfrm>
            <a:off x="87719" y="1598872"/>
            <a:ext cx="88436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The Move Toward More Co-Sourcing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47CF74-2AB4-DCE2-28E1-06ABE87C2B00}"/>
              </a:ext>
            </a:extLst>
          </p:cNvPr>
          <p:cNvSpPr txBox="1"/>
          <p:nvPr/>
        </p:nvSpPr>
        <p:spPr>
          <a:xfrm>
            <a:off x="87719" y="2570701"/>
            <a:ext cx="8532628" cy="1282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Two resignations, one retirement, one unfilled new position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Four failed searches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Audit Committee stepped in: Need to get some audits done</a:t>
            </a:r>
          </a:p>
        </p:txBody>
      </p:sp>
    </p:spTree>
    <p:extLst>
      <p:ext uri="{BB962C8B-B14F-4D97-AF65-F5344CB8AC3E}">
        <p14:creationId xmlns:p14="http://schemas.microsoft.com/office/powerpoint/2010/main" val="261454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456630-A0BE-D7F8-81D0-86E5F174C6C0}"/>
              </a:ext>
            </a:extLst>
          </p:cNvPr>
          <p:cNvSpPr txBox="1"/>
          <p:nvPr/>
        </p:nvSpPr>
        <p:spPr>
          <a:xfrm>
            <a:off x="111642" y="1638744"/>
            <a:ext cx="87240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Arguments in Favor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F718D5-D1A0-955A-360D-73B0E60ED340}"/>
              </a:ext>
            </a:extLst>
          </p:cNvPr>
          <p:cNvSpPr txBox="1"/>
          <p:nvPr/>
        </p:nvSpPr>
        <p:spPr>
          <a:xfrm>
            <a:off x="111642" y="2515930"/>
            <a:ext cx="7894674" cy="1282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Co-sourcing allows for flexible resource scaling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Eliminates time investment in one-time specialized areas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 utilize subject-matter experts instead</a:t>
            </a:r>
          </a:p>
        </p:txBody>
      </p:sp>
    </p:spTree>
    <p:extLst>
      <p:ext uri="{BB962C8B-B14F-4D97-AF65-F5344CB8AC3E}">
        <p14:creationId xmlns:p14="http://schemas.microsoft.com/office/powerpoint/2010/main" val="61715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CCA220-F635-8390-F97D-355241C1590B}"/>
              </a:ext>
            </a:extLst>
          </p:cNvPr>
          <p:cNvSpPr txBox="1"/>
          <p:nvPr/>
        </p:nvSpPr>
        <p:spPr>
          <a:xfrm>
            <a:off x="135565" y="1670641"/>
            <a:ext cx="86841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Selecting the Right Firm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6A89E-3809-73AA-B03B-142EBA205885}"/>
              </a:ext>
            </a:extLst>
          </p:cNvPr>
          <p:cNvSpPr txBox="1"/>
          <p:nvPr/>
        </p:nvSpPr>
        <p:spPr>
          <a:xfrm>
            <a:off x="135565" y="2507955"/>
            <a:ext cx="8157830" cy="193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First Step: IT Auditor</a:t>
            </a:r>
          </a:p>
          <a:p>
            <a:pPr marL="257175" indent="-257175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 criteria:</a:t>
            </a:r>
          </a:p>
          <a:p>
            <a:pPr marL="557213" lvl="1" indent="-214313">
              <a:lnSpc>
                <a:spcPct val="150000"/>
              </a:lnSpc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Strong recommendations</a:t>
            </a:r>
          </a:p>
          <a:p>
            <a:pPr marL="557213" lvl="1" indent="-214313">
              <a:lnSpc>
                <a:spcPct val="150000"/>
              </a:lnSpc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Higher education experience</a:t>
            </a:r>
          </a:p>
          <a:p>
            <a:pPr marL="557213" lvl="1" indent="-214313">
              <a:lnSpc>
                <a:spcPct val="150000"/>
              </a:lnSpc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Flexible contracts to bypass lengthy RFP processes</a:t>
            </a:r>
          </a:p>
          <a:p>
            <a:pPr marL="257175" indent="-257175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auditor provided valuable expertise during negotiations</a:t>
            </a:r>
          </a:p>
        </p:txBody>
      </p:sp>
    </p:spTree>
    <p:extLst>
      <p:ext uri="{BB962C8B-B14F-4D97-AF65-F5344CB8AC3E}">
        <p14:creationId xmlns:p14="http://schemas.microsoft.com/office/powerpoint/2010/main" val="356518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5610B-CC1A-FE72-0AD2-6D266AC7A025}"/>
              </a:ext>
            </a:extLst>
          </p:cNvPr>
          <p:cNvSpPr txBox="1"/>
          <p:nvPr/>
        </p:nvSpPr>
        <p:spPr>
          <a:xfrm>
            <a:off x="95693" y="1638744"/>
            <a:ext cx="8915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IT Audit Co-Sourcing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2A2199-AD26-4E44-3CE7-6B8213E3F276}"/>
              </a:ext>
            </a:extLst>
          </p:cNvPr>
          <p:cNvSpPr txBox="1"/>
          <p:nvPr/>
        </p:nvSpPr>
        <p:spPr>
          <a:xfrm>
            <a:off x="231259" y="2452134"/>
            <a:ext cx="8094035" cy="1697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Initially assigned specific audits but moved to a retainer model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 hours/week with a fixed monthly payment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Gary feels like a partner </a:t>
            </a:r>
          </a:p>
          <a:p>
            <a:pPr>
              <a:lnSpc>
                <a:spcPct val="200000"/>
              </a:lnSpc>
            </a:pPr>
            <a:r>
              <a:rPr lang="en-US" sz="135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 #2:</a:t>
            </a:r>
            <a:r>
              <a:rPr lang="en-US" sz="13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Work with someone you are comfortable with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5053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99D39D-610E-11D6-C4C1-5C6613A3F631}"/>
              </a:ext>
            </a:extLst>
          </p:cNvPr>
          <p:cNvSpPr txBox="1"/>
          <p:nvPr/>
        </p:nvSpPr>
        <p:spPr>
          <a:xfrm>
            <a:off x="223285" y="1798232"/>
            <a:ext cx="86761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General Audit Co-Sourcing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2554A-64B9-6836-71AC-B048DCB60F36}"/>
              </a:ext>
            </a:extLst>
          </p:cNvPr>
          <p:cNvSpPr txBox="1"/>
          <p:nvPr/>
        </p:nvSpPr>
        <p:spPr>
          <a:xfrm>
            <a:off x="366824" y="2769796"/>
            <a:ext cx="8117958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Focused on firms with broad expertise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 only for work performed (prevents charges while waiting on data)</a:t>
            </a:r>
          </a:p>
          <a:p>
            <a:pPr marL="600075" lvl="1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Aligns with internal auditors working on multiple projects simultaneously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73550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4B0CC6-7120-4872-E89D-B00970C32A49}"/>
              </a:ext>
            </a:extLst>
          </p:cNvPr>
          <p:cNvSpPr txBox="1"/>
          <p:nvPr/>
        </p:nvSpPr>
        <p:spPr>
          <a:xfrm>
            <a:off x="79745" y="1598872"/>
            <a:ext cx="89712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j-lt"/>
              </a:rPr>
              <a:t>Lessons Learned – Underestimating Bandwidth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8A429A-571E-2940-13D4-47BC042B09E7}"/>
              </a:ext>
            </a:extLst>
          </p:cNvPr>
          <p:cNvSpPr txBox="1"/>
          <p:nvPr/>
        </p:nvSpPr>
        <p:spPr>
          <a:xfrm>
            <a:off x="175437" y="2083620"/>
            <a:ext cx="7719238" cy="997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Assumed I could manage contracts &amp; audits while fulfilling CAE duties</a:t>
            </a:r>
          </a:p>
          <a:p>
            <a:pPr marL="257175" indent="-257175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George Mason model: CAE, Assistant Director, and IT Auditor roles</a:t>
            </a:r>
          </a:p>
          <a:p>
            <a:pPr marL="257175" indent="-257175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135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 #3:</a:t>
            </a:r>
            <a: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Cannot outsource the work of an Assistant Director</a:t>
            </a:r>
          </a:p>
        </p:txBody>
      </p:sp>
    </p:spTree>
    <p:extLst>
      <p:ext uri="{BB962C8B-B14F-4D97-AF65-F5344CB8AC3E}">
        <p14:creationId xmlns:p14="http://schemas.microsoft.com/office/powerpoint/2010/main" val="59263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3c5f9c-3e24-4f7a-976a-7e11b5d0ad11" xsi:nil="true"/>
    <lcf76f155ced4ddcb4097134ff3c332f xmlns="6a14ffba-8f1c-4d10-af01-ae154dbd531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8CECF97277543A5E9D3D1D281E1C9" ma:contentTypeVersion="15" ma:contentTypeDescription="Create a new document." ma:contentTypeScope="" ma:versionID="df07c17759c04d6de54271e1b1a1ddbc">
  <xsd:schema xmlns:xsd="http://www.w3.org/2001/XMLSchema" xmlns:xs="http://www.w3.org/2001/XMLSchema" xmlns:p="http://schemas.microsoft.com/office/2006/metadata/properties" xmlns:ns2="6a14ffba-8f1c-4d10-af01-ae154dbd531f" xmlns:ns3="133c5f9c-3e24-4f7a-976a-7e11b5d0ad11" targetNamespace="http://schemas.microsoft.com/office/2006/metadata/properties" ma:root="true" ma:fieldsID="a4625945977cbe70b864ceee9c3fe90d" ns2:_="" ns3:_="">
    <xsd:import namespace="6a14ffba-8f1c-4d10-af01-ae154dbd531f"/>
    <xsd:import namespace="133c5f9c-3e24-4f7a-976a-7e11b5d0ad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4ffba-8f1c-4d10-af01-ae154dbd5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eb52383-127c-47be-ae82-bafae2b473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c5f9c-3e24-4f7a-976a-7e11b5d0ad1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6f57eec-5ee8-41c2-9076-598c2bb67857}" ma:internalName="TaxCatchAll" ma:showField="CatchAllData" ma:web="133c5f9c-3e24-4f7a-976a-7e11b5d0ad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C31B97-89D3-49A1-86B9-71E828ADAAD8}">
  <ds:schemaRefs>
    <ds:schemaRef ds:uri="http://schemas.microsoft.com/office/2006/metadata/properties"/>
    <ds:schemaRef ds:uri="http://schemas.microsoft.com/office/infopath/2007/PartnerControls"/>
    <ds:schemaRef ds:uri="b8e1cea0-326a-4b23-9862-5807ba86ac07"/>
    <ds:schemaRef ds:uri="cbb4cac8-50bf-4832-b6f0-9a2fe9f1f70b"/>
    <ds:schemaRef ds:uri="82503f46-9826-42c2-86ff-ea7cbe387080"/>
    <ds:schemaRef ds:uri="213324f9-e58f-4f28-8a19-11da78aba3e3"/>
    <ds:schemaRef ds:uri="133c5f9c-3e24-4f7a-976a-7e11b5d0ad11"/>
    <ds:schemaRef ds:uri="6a14ffba-8f1c-4d10-af01-ae154dbd531f"/>
  </ds:schemaRefs>
</ds:datastoreItem>
</file>

<file path=customXml/itemProps2.xml><?xml version="1.0" encoding="utf-8"?>
<ds:datastoreItem xmlns:ds="http://schemas.openxmlformats.org/officeDocument/2006/customXml" ds:itemID="{D3EB0178-2C1B-4408-8392-5F5C48F18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4ffba-8f1c-4d10-af01-ae154dbd531f"/>
    <ds:schemaRef ds:uri="133c5f9c-3e24-4f7a-976a-7e11b5d0ad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235931-5565-4F19-A916-3C5A566408D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fa7a1fb-3f48-4fd9-bce0-6283cfafd648}" enabled="1" method="Standard" siteId="{fab6beb5-3604-42df-bddc-f4e9ddd654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555</TotalTime>
  <Words>510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Courier New</vt:lpstr>
      <vt:lpstr>Symbol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Mary Barnett</cp:lastModifiedBy>
  <cp:revision>15</cp:revision>
  <dcterms:created xsi:type="dcterms:W3CDTF">2020-01-09T16:16:43Z</dcterms:created>
  <dcterms:modified xsi:type="dcterms:W3CDTF">2025-02-12T17:30:28Z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0x010100A2D8CECF97277543A5E9D3D1D281E1C9</vt:lpwstr>
  </property>
  <property fmtid="{D5CDD505-2E9C-101B-9397-08002B2CF9AE}" pid="3" name="Order">
    <vt:r8>4399900</vt:r8>
  </property>
  <property fmtid="{D5CDD505-2E9C-101B-9397-08002B2CF9AE}" pid="4" name="MediaServiceImageTags">
    <vt:lpwstr/>
  </property>
</Properties>
</file>