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  <p:sldId id="274" r:id="rId6"/>
    <p:sldId id="257" r:id="rId7"/>
    <p:sldId id="275" r:id="rId8"/>
    <p:sldId id="273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58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66"/>
    <p:restoredTop sz="94694"/>
  </p:normalViewPr>
  <p:slideViewPr>
    <p:cSldViewPr snapToGrid="0" snapToObjects="1">
      <p:cViewPr varScale="1">
        <p:scale>
          <a:sx n="98" d="100"/>
          <a:sy n="98" d="100"/>
        </p:scale>
        <p:origin x="687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E9816-5679-2B4B-8980-6562FEF6A073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35512-6867-D244-8596-4F5D58D0C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93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E9816-5679-2B4B-8980-6562FEF6A073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35512-6867-D244-8596-4F5D58D0C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948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E9816-5679-2B4B-8980-6562FEF6A073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35512-6867-D244-8596-4F5D58D0C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5433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0CFFE52-9906-7DF5-B717-ACDB6B3B5E4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8817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B55AE58-C32B-514E-983F-93CE8B348BD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7833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943172D-D7BE-E645-8E1D-8B8EB600261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975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E9816-5679-2B4B-8980-6562FEF6A073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35512-6867-D244-8596-4F5D58D0C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074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E9816-5679-2B4B-8980-6562FEF6A073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35512-6867-D244-8596-4F5D58D0C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766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E9816-5679-2B4B-8980-6562FEF6A073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35512-6867-D244-8596-4F5D58D0C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522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E9816-5679-2B4B-8980-6562FEF6A073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35512-6867-D244-8596-4F5D58D0C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681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E9816-5679-2B4B-8980-6562FEF6A073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35512-6867-D244-8596-4F5D58D0C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577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9B34DC4-41CB-CBD1-E41C-A0A02439E8D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243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E9816-5679-2B4B-8980-6562FEF6A073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35512-6867-D244-8596-4F5D58D0C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838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E9816-5679-2B4B-8980-6562FEF6A073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35512-6867-D244-8596-4F5D58D0C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689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E9816-5679-2B4B-8980-6562FEF6A073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35512-6867-D244-8596-4F5D58D0C1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5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81511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CDCF4DC-6926-2DD9-5DAF-D3D638194161}"/>
              </a:ext>
            </a:extLst>
          </p:cNvPr>
          <p:cNvSpPr txBox="1"/>
          <p:nvPr/>
        </p:nvSpPr>
        <p:spPr>
          <a:xfrm>
            <a:off x="71770" y="1676925"/>
            <a:ext cx="893932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kern="100"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Lessons Learned - Managing Contracted Workload</a:t>
            </a:r>
            <a:endParaRPr lang="en-US" sz="2700" kern="100"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6736F0A-BE91-5585-73D6-BD685B999C6A}"/>
              </a:ext>
            </a:extLst>
          </p:cNvPr>
          <p:cNvSpPr txBox="1"/>
          <p:nvPr/>
        </p:nvSpPr>
        <p:spPr>
          <a:xfrm>
            <a:off x="190057" y="2610307"/>
            <a:ext cx="8763887" cy="12824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lnSpc>
                <a:spcPct val="200000"/>
              </a:lnSpc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en-US" sz="135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Planned based on funds, but underestimated personal capacity</a:t>
            </a:r>
          </a:p>
          <a:p>
            <a:pPr marL="257175" indent="-257175">
              <a:lnSpc>
                <a:spcPct val="200000"/>
              </a:lnSpc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en-US" sz="135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Struggled with reallocating resources when audits were canceled</a:t>
            </a:r>
          </a:p>
          <a:p>
            <a:pPr>
              <a:lnSpc>
                <a:spcPct val="200000"/>
              </a:lnSpc>
            </a:pPr>
            <a:r>
              <a:rPr lang="en-US" sz="1350" b="1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Lesson #4:</a:t>
            </a:r>
            <a:r>
              <a:rPr lang="en-US" sz="135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Need a plan for reassigning resources efficiently</a:t>
            </a: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7229062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4449B2C-F3AF-B38A-206F-D862F123E6DC}"/>
              </a:ext>
            </a:extLst>
          </p:cNvPr>
          <p:cNvSpPr txBox="1"/>
          <p:nvPr/>
        </p:nvSpPr>
        <p:spPr>
          <a:xfrm>
            <a:off x="135565" y="1694565"/>
            <a:ext cx="885958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dirty="0">
                <a:latin typeface="+mj-lt"/>
              </a:rPr>
              <a:t>Lessons Learned - Contract Management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32B980A-90FB-AB6D-F5B1-AA10C9FEF1BD}"/>
              </a:ext>
            </a:extLst>
          </p:cNvPr>
          <p:cNvSpPr txBox="1"/>
          <p:nvPr/>
        </p:nvSpPr>
        <p:spPr>
          <a:xfrm>
            <a:off x="271130" y="2729547"/>
            <a:ext cx="8636295" cy="12824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lnSpc>
                <a:spcPct val="200000"/>
              </a:lnSpc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en-US" sz="135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Not initially experienced in contract setup &amp; invoice approvals</a:t>
            </a:r>
          </a:p>
          <a:p>
            <a:pPr marL="257175" indent="-257175">
              <a:lnSpc>
                <a:spcPct val="200000"/>
              </a:lnSpc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en-US" sz="135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Early struggles with procurement &amp; payment processes</a:t>
            </a:r>
          </a:p>
          <a:p>
            <a:pPr>
              <a:lnSpc>
                <a:spcPct val="200000"/>
              </a:lnSpc>
            </a:pPr>
            <a:r>
              <a:rPr lang="en-US" sz="1350" b="1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Lesson #5:</a:t>
            </a:r>
            <a:r>
              <a:rPr lang="en-US" sz="135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Clarify administrative requirements in advance</a:t>
            </a: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3906958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256957A-36ED-9D00-2538-A7C903E708A2}"/>
              </a:ext>
            </a:extLst>
          </p:cNvPr>
          <p:cNvSpPr txBox="1"/>
          <p:nvPr/>
        </p:nvSpPr>
        <p:spPr>
          <a:xfrm>
            <a:off x="175437" y="1750386"/>
            <a:ext cx="881970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dirty="0">
                <a:latin typeface="+mj-lt"/>
              </a:rPr>
              <a:t>Audit Selection Strategy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2F6F8BD-2A88-2C3E-6436-4D86E7B5B91C}"/>
              </a:ext>
            </a:extLst>
          </p:cNvPr>
          <p:cNvSpPr txBox="1"/>
          <p:nvPr/>
        </p:nvSpPr>
        <p:spPr>
          <a:xfrm>
            <a:off x="175437" y="2455368"/>
            <a:ext cx="8716040" cy="12824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lnSpc>
                <a:spcPct val="200000"/>
              </a:lnSpc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en-US" sz="135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Prioritizing audits with the highest return on investment</a:t>
            </a:r>
          </a:p>
          <a:p>
            <a:pPr marL="257175" indent="-257175">
              <a:lnSpc>
                <a:spcPct val="200000"/>
              </a:lnSpc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en-US" sz="135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Avoiding areas already covered by external audits</a:t>
            </a:r>
          </a:p>
          <a:p>
            <a:pPr marL="257175" indent="-257175">
              <a:lnSpc>
                <a:spcPct val="200000"/>
              </a:lnSpc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en-US" sz="135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Early co-sourced audits required high involvement by CAE but will improve over time</a:t>
            </a: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4086915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FBC5190-77F9-4896-B26F-2092DBF70ADD}"/>
              </a:ext>
            </a:extLst>
          </p:cNvPr>
          <p:cNvSpPr txBox="1"/>
          <p:nvPr/>
        </p:nvSpPr>
        <p:spPr>
          <a:xfrm>
            <a:off x="189393" y="1799128"/>
            <a:ext cx="8757905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700" b="1" dirty="0">
                <a:latin typeface="+mj-lt"/>
                <a:cs typeface="Times New Roman" panose="02020603050405020304" pitchFamily="18" charset="0"/>
              </a:rPr>
              <a:t>Northern Virginia Community College</a:t>
            </a:r>
            <a:endParaRPr lang="en-US" sz="2700" dirty="0"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FCD614A-C690-0B0A-FA90-DCFECF9F3222}"/>
              </a:ext>
            </a:extLst>
          </p:cNvPr>
          <p:cNvSpPr txBox="1"/>
          <p:nvPr/>
        </p:nvSpPr>
        <p:spPr>
          <a:xfrm>
            <a:off x="353865" y="2634750"/>
            <a:ext cx="8428961" cy="12824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lnSpc>
                <a:spcPct val="200000"/>
              </a:lnSpc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en-US" sz="135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NOVA proposed funding an internal auditor (failed searches)</a:t>
            </a:r>
          </a:p>
          <a:p>
            <a:pPr marL="257175" indent="-257175">
              <a:lnSpc>
                <a:spcPct val="200000"/>
              </a:lnSpc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en-US" sz="135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Alternative: Use co-sourced auditors for targeted audits, paid by NOVA</a:t>
            </a:r>
          </a:p>
          <a:p>
            <a:pPr marL="257175" indent="-257175">
              <a:lnSpc>
                <a:spcPct val="200000"/>
              </a:lnSpc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en-US" sz="135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Potential Model: </a:t>
            </a:r>
            <a:r>
              <a:rPr lang="en-US" sz="135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Colleges fund specific audits without hiring permanent staff</a:t>
            </a: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558946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9360FAA-635D-27C8-AA5D-32179D0DFBB2}"/>
              </a:ext>
            </a:extLst>
          </p:cNvPr>
          <p:cNvSpPr txBox="1"/>
          <p:nvPr/>
        </p:nvSpPr>
        <p:spPr>
          <a:xfrm>
            <a:off x="79745" y="1590897"/>
            <a:ext cx="868414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>
                <a:latin typeface="+mj-lt"/>
              </a:rPr>
              <a:t>Implementation &amp; Supervision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24CFD3E-B287-9DF8-36AE-C3C62F185E8D}"/>
              </a:ext>
            </a:extLst>
          </p:cNvPr>
          <p:cNvSpPr txBox="1"/>
          <p:nvPr/>
        </p:nvSpPr>
        <p:spPr>
          <a:xfrm>
            <a:off x="207336" y="2308594"/>
            <a:ext cx="8333267" cy="21116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lnSpc>
                <a:spcPct val="200000"/>
              </a:lnSpc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en-US" sz="1350" kern="100" dirty="0">
                <a:ea typeface="Aptos" panose="020B0004020202020204" pitchFamily="34" charset="0"/>
                <a:cs typeface="Times New Roman" panose="02020603050405020304" pitchFamily="18" charset="0"/>
              </a:rPr>
              <a:t>Launched three audits:</a:t>
            </a:r>
          </a:p>
          <a:p>
            <a:pPr marL="557213" lvl="1" indent="-214313">
              <a:lnSpc>
                <a:spcPct val="200000"/>
              </a:lnSpc>
              <a:buSzPts val="1000"/>
              <a:buFont typeface="Courier New" panose="02070309020205020404" pitchFamily="49" charset="0"/>
              <a:buChar char="o"/>
              <a:tabLst>
                <a:tab pos="685800" algn="l"/>
              </a:tabLst>
            </a:pPr>
            <a:r>
              <a:rPr lang="en-US" sz="1350" kern="100" dirty="0">
                <a:ea typeface="Aptos" panose="020B0004020202020204" pitchFamily="34" charset="0"/>
                <a:cs typeface="Times New Roman" panose="02020603050405020304" pitchFamily="18" charset="0"/>
              </a:rPr>
              <a:t>HR Orientation</a:t>
            </a:r>
          </a:p>
          <a:p>
            <a:pPr marL="557213" lvl="1" indent="-214313">
              <a:lnSpc>
                <a:spcPct val="200000"/>
              </a:lnSpc>
              <a:buSzPts val="1000"/>
              <a:buFont typeface="Courier New" panose="02070309020205020404" pitchFamily="49" charset="0"/>
              <a:buChar char="o"/>
              <a:tabLst>
                <a:tab pos="685800" algn="l"/>
              </a:tabLst>
            </a:pPr>
            <a:r>
              <a:rPr lang="en-US" sz="1350" kern="100" dirty="0">
                <a:ea typeface="Aptos" panose="020B0004020202020204" pitchFamily="34" charset="0"/>
                <a:cs typeface="Times New Roman" panose="02020603050405020304" pitchFamily="18" charset="0"/>
              </a:rPr>
              <a:t>Funding Model</a:t>
            </a:r>
          </a:p>
          <a:p>
            <a:pPr marL="557213" lvl="1" indent="-214313">
              <a:lnSpc>
                <a:spcPct val="200000"/>
              </a:lnSpc>
              <a:buSzPts val="1000"/>
              <a:buFont typeface="Courier New" panose="02070309020205020404" pitchFamily="49" charset="0"/>
              <a:buChar char="o"/>
              <a:tabLst>
                <a:tab pos="685800" algn="l"/>
              </a:tabLst>
            </a:pPr>
            <a:r>
              <a:rPr lang="en-US" sz="1350" kern="100" dirty="0">
                <a:ea typeface="Aptos" panose="020B0004020202020204" pitchFamily="34" charset="0"/>
                <a:cs typeface="Times New Roman" panose="02020603050405020304" pitchFamily="18" charset="0"/>
              </a:rPr>
              <a:t>Student Travel (later replaced by Dual Enrollment)</a:t>
            </a:r>
          </a:p>
          <a:p>
            <a:pPr marL="214313" indent="-214313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1350" dirty="0">
                <a:ea typeface="Aptos" panose="020B0004020202020204" pitchFamily="34" charset="0"/>
                <a:cs typeface="Times New Roman" panose="02020603050405020304" pitchFamily="18" charset="0"/>
              </a:rPr>
              <a:t>Required separate contracts, invoices, and procurement navigation</a:t>
            </a: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29232014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77345CD-7FC0-D562-05CF-DAC2A617829A}"/>
              </a:ext>
            </a:extLst>
          </p:cNvPr>
          <p:cNvSpPr txBox="1"/>
          <p:nvPr/>
        </p:nvSpPr>
        <p:spPr>
          <a:xfrm>
            <a:off x="95694" y="1630769"/>
            <a:ext cx="887552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>
                <a:latin typeface="+mj-lt"/>
              </a:rPr>
              <a:t>Unique Challenges in a Community College System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F34F70-EDA6-231F-6F40-47271E533994}"/>
              </a:ext>
            </a:extLst>
          </p:cNvPr>
          <p:cNvSpPr txBox="1"/>
          <p:nvPr/>
        </p:nvSpPr>
        <p:spPr>
          <a:xfrm>
            <a:off x="259168" y="2563775"/>
            <a:ext cx="8548577" cy="12806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lnSpc>
                <a:spcPct val="200000"/>
              </a:lnSpc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en-US" sz="1350" kern="100" dirty="0">
                <a:ea typeface="Aptos" panose="020B0004020202020204" pitchFamily="34" charset="0"/>
                <a:cs typeface="Times New Roman" panose="02020603050405020304" pitchFamily="18" charset="0"/>
              </a:rPr>
              <a:t>23 colleges = 23 CFOs, 23 CAOs, and multiple business officers</a:t>
            </a:r>
          </a:p>
          <a:p>
            <a:pPr marL="257175" indent="-257175">
              <a:lnSpc>
                <a:spcPct val="200000"/>
              </a:lnSpc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en-US" sz="1350" kern="100" dirty="0">
                <a:ea typeface="Aptos" panose="020B0004020202020204" pitchFamily="34" charset="0"/>
                <a:cs typeface="Times New Roman" panose="02020603050405020304" pitchFamily="18" charset="0"/>
              </a:rPr>
              <a:t>Each audit involves new stakeholders, increasing complexity</a:t>
            </a:r>
          </a:p>
          <a:p>
            <a:pPr marL="257175" indent="-257175">
              <a:lnSpc>
                <a:spcPct val="200000"/>
              </a:lnSpc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en-US" sz="1350" kern="100" dirty="0">
                <a:ea typeface="Aptos" panose="020B0004020202020204" pitchFamily="34" charset="0"/>
                <a:cs typeface="Times New Roman" panose="02020603050405020304" pitchFamily="18" charset="0"/>
              </a:rPr>
              <a:t>Continued involvement from CAE/Assistant Director likely necessary in many cases</a:t>
            </a:r>
          </a:p>
        </p:txBody>
      </p:sp>
    </p:spTree>
    <p:extLst>
      <p:ext uri="{BB962C8B-B14F-4D97-AF65-F5344CB8AC3E}">
        <p14:creationId xmlns:p14="http://schemas.microsoft.com/office/powerpoint/2010/main" val="27784140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C23BD0B-873A-6074-F317-E2F29DBA3B61}"/>
              </a:ext>
            </a:extLst>
          </p:cNvPr>
          <p:cNvSpPr txBox="1"/>
          <p:nvPr/>
        </p:nvSpPr>
        <p:spPr>
          <a:xfrm>
            <a:off x="175437" y="1742411"/>
            <a:ext cx="868414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>
                <a:latin typeface="+mj-lt"/>
              </a:rPr>
              <a:t>Conclusion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122D7A-E407-C15A-CB72-3780FC10D015}"/>
              </a:ext>
            </a:extLst>
          </p:cNvPr>
          <p:cNvSpPr txBox="1"/>
          <p:nvPr/>
        </p:nvSpPr>
        <p:spPr>
          <a:xfrm>
            <a:off x="175438" y="2527062"/>
            <a:ext cx="8604398" cy="1696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lnSpc>
                <a:spcPct val="200000"/>
              </a:lnSpc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en-US" sz="1350" kern="100" dirty="0"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Co-sourcing ensures audits get done despite staffing challenges</a:t>
            </a:r>
          </a:p>
          <a:p>
            <a:pPr marL="257175" indent="-257175">
              <a:lnSpc>
                <a:spcPct val="200000"/>
              </a:lnSpc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en-US" sz="1350" kern="100" dirty="0"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Higher per-hour cost but only pay for necessary work</a:t>
            </a:r>
          </a:p>
          <a:p>
            <a:pPr marL="257175" indent="-257175">
              <a:lnSpc>
                <a:spcPct val="200000"/>
              </a:lnSpc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en-US" sz="1350" kern="100" dirty="0"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Contract oversight delegation is key to long-term sustainability</a:t>
            </a:r>
          </a:p>
          <a:p>
            <a:pPr marL="257175" indent="-257175">
              <a:lnSpc>
                <a:spcPct val="200000"/>
              </a:lnSpc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en-US" sz="1350" b="1" kern="100" dirty="0"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Final Lesson:</a:t>
            </a:r>
            <a:r>
              <a:rPr lang="en-US" sz="1350" kern="100" dirty="0"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A structured, strategic approach makes co-sourcing a success</a:t>
            </a:r>
          </a:p>
        </p:txBody>
      </p:sp>
    </p:spTree>
    <p:extLst>
      <p:ext uri="{BB962C8B-B14F-4D97-AF65-F5344CB8AC3E}">
        <p14:creationId xmlns:p14="http://schemas.microsoft.com/office/powerpoint/2010/main" val="38218383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68DD2FC-5807-594F-A267-3573650C17BB}"/>
              </a:ext>
            </a:extLst>
          </p:cNvPr>
          <p:cNvSpPr txBox="1"/>
          <p:nvPr/>
        </p:nvSpPr>
        <p:spPr>
          <a:xfrm>
            <a:off x="0" y="2334901"/>
            <a:ext cx="9144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300" b="1" dirty="0">
                <a:solidFill>
                  <a:schemeClr val="bg1"/>
                </a:solidFill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862567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C386F60-2E41-C330-8B12-AD9B24DED5E3}"/>
              </a:ext>
            </a:extLst>
          </p:cNvPr>
          <p:cNvSpPr txBox="1"/>
          <p:nvPr/>
        </p:nvSpPr>
        <p:spPr>
          <a:xfrm>
            <a:off x="297633" y="2427460"/>
            <a:ext cx="854873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3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Could Co-Sourcing Some Audits be the Answer?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787B90-CBA0-6EDA-4AC3-900BAF646095}"/>
              </a:ext>
            </a:extLst>
          </p:cNvPr>
          <p:cNvSpPr txBox="1"/>
          <p:nvPr/>
        </p:nvSpPr>
        <p:spPr>
          <a:xfrm>
            <a:off x="1276538" y="3232792"/>
            <a:ext cx="678330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>
                <a:solidFill>
                  <a:schemeClr val="accent5">
                    <a:lumMod val="50000"/>
                  </a:schemeClr>
                </a:solidFill>
              </a:rPr>
              <a:t>Enhancing Audit Efficiency Through Strategic Partnerships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AD20C0-4BF7-D4B2-9AE2-A7A14916B213}"/>
              </a:ext>
            </a:extLst>
          </p:cNvPr>
          <p:cNvSpPr txBox="1"/>
          <p:nvPr/>
        </p:nvSpPr>
        <p:spPr>
          <a:xfrm>
            <a:off x="1894438" y="4204769"/>
            <a:ext cx="4746279" cy="19159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350" dirty="0"/>
          </a:p>
          <a:p>
            <a:pPr algn="ctr"/>
            <a:r>
              <a:rPr lang="en-US" sz="2100" b="1" dirty="0">
                <a:solidFill>
                  <a:srgbClr val="A40000"/>
                </a:solidFill>
              </a:rPr>
              <a:t>Mary M. Barnett</a:t>
            </a:r>
          </a:p>
          <a:p>
            <a:pPr algn="ctr"/>
            <a:r>
              <a:rPr lang="en-US" sz="2100" b="1" dirty="0">
                <a:solidFill>
                  <a:srgbClr val="A40000"/>
                </a:solidFill>
              </a:rPr>
              <a:t>Chief Audit Executive</a:t>
            </a:r>
          </a:p>
          <a:p>
            <a:pPr algn="ctr"/>
            <a:r>
              <a:rPr lang="en-US" sz="2100" b="1" dirty="0">
                <a:solidFill>
                  <a:srgbClr val="A40000"/>
                </a:solidFill>
              </a:rPr>
              <a:t>Virginia Community College System</a:t>
            </a:r>
          </a:p>
          <a:p>
            <a:pPr algn="ctr"/>
            <a:endParaRPr lang="en-US" sz="2100" b="1" dirty="0"/>
          </a:p>
          <a:p>
            <a:pPr algn="ctr"/>
            <a:r>
              <a:rPr lang="en-US" sz="2100" b="1" dirty="0">
                <a:solidFill>
                  <a:schemeClr val="accent5">
                    <a:lumMod val="50000"/>
                  </a:schemeClr>
                </a:solidFill>
              </a:rPr>
              <a:t>March 11, 2025</a:t>
            </a:r>
          </a:p>
        </p:txBody>
      </p:sp>
    </p:spTree>
    <p:extLst>
      <p:ext uri="{BB962C8B-B14F-4D97-AF65-F5344CB8AC3E}">
        <p14:creationId xmlns:p14="http://schemas.microsoft.com/office/powerpoint/2010/main" val="2592203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15A8EC6-A30B-09FE-3BA6-048AD04AFEC6}"/>
              </a:ext>
            </a:extLst>
          </p:cNvPr>
          <p:cNvSpPr txBox="1"/>
          <p:nvPr/>
        </p:nvSpPr>
        <p:spPr>
          <a:xfrm>
            <a:off x="95693" y="1654693"/>
            <a:ext cx="869211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>
                <a:latin typeface="+mj-lt"/>
              </a:rPr>
              <a:t>Background &amp; Initial Challenges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8AD420-F707-1F7E-06E6-3C18C0A632B0}"/>
              </a:ext>
            </a:extLst>
          </p:cNvPr>
          <p:cNvSpPr txBox="1"/>
          <p:nvPr/>
        </p:nvSpPr>
        <p:spPr>
          <a:xfrm>
            <a:off x="167463" y="2372390"/>
            <a:ext cx="6858000" cy="16979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lnSpc>
                <a:spcPct val="200000"/>
              </a:lnSpc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en-US" sz="135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Original team: Four auditors, an admin assistant, and CAE</a:t>
            </a:r>
          </a:p>
          <a:p>
            <a:pPr marL="257175" indent="-257175">
              <a:lnSpc>
                <a:spcPct val="200000"/>
              </a:lnSpc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en-US" sz="135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Attempted to replace our IT auditor but faced budget limitations</a:t>
            </a:r>
          </a:p>
          <a:p>
            <a:pPr marL="257175" indent="-257175">
              <a:lnSpc>
                <a:spcPct val="200000"/>
              </a:lnSpc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en-US" sz="135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Pivoted to co-sourcing IT audits instead</a:t>
            </a:r>
          </a:p>
          <a:p>
            <a:pPr>
              <a:lnSpc>
                <a:spcPct val="200000"/>
              </a:lnSpc>
            </a:pPr>
            <a:r>
              <a:rPr lang="en-US" sz="1350" b="1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Lesson #1:</a:t>
            </a:r>
            <a:r>
              <a:rPr lang="en-US" sz="135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Should have allocated full budget, including benefits, to co-sourcing</a:t>
            </a: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2624684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FB28F5-1CAD-16E4-41DB-4E042CD0247F}"/>
              </a:ext>
            </a:extLst>
          </p:cNvPr>
          <p:cNvSpPr txBox="1"/>
          <p:nvPr/>
        </p:nvSpPr>
        <p:spPr>
          <a:xfrm>
            <a:off x="87719" y="1598872"/>
            <a:ext cx="884363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>
                <a:latin typeface="+mj-lt"/>
              </a:rPr>
              <a:t>The Move Toward More Co-Sourcing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47CF74-2AB4-DCE2-28E1-06ABE87C2B00}"/>
              </a:ext>
            </a:extLst>
          </p:cNvPr>
          <p:cNvSpPr txBox="1"/>
          <p:nvPr/>
        </p:nvSpPr>
        <p:spPr>
          <a:xfrm>
            <a:off x="87719" y="2570701"/>
            <a:ext cx="8532628" cy="1282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lnSpc>
                <a:spcPct val="200000"/>
              </a:lnSpc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en-US" sz="135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Two resignations, one retirement, one unfilled new position</a:t>
            </a:r>
          </a:p>
          <a:p>
            <a:pPr marL="257175" indent="-257175">
              <a:lnSpc>
                <a:spcPct val="200000"/>
              </a:lnSpc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en-US" sz="135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Four failed searches</a:t>
            </a:r>
          </a:p>
          <a:p>
            <a:pPr marL="257175" indent="-257175">
              <a:lnSpc>
                <a:spcPct val="200000"/>
              </a:lnSpc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en-US" sz="135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Audit Committee stepped in: Need to get some audits done</a:t>
            </a:r>
          </a:p>
        </p:txBody>
      </p:sp>
    </p:spTree>
    <p:extLst>
      <p:ext uri="{BB962C8B-B14F-4D97-AF65-F5344CB8AC3E}">
        <p14:creationId xmlns:p14="http://schemas.microsoft.com/office/powerpoint/2010/main" val="2614540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E456630-A0BE-D7F8-81D0-86E5F174C6C0}"/>
              </a:ext>
            </a:extLst>
          </p:cNvPr>
          <p:cNvSpPr txBox="1"/>
          <p:nvPr/>
        </p:nvSpPr>
        <p:spPr>
          <a:xfrm>
            <a:off x="111642" y="1638744"/>
            <a:ext cx="872401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>
                <a:latin typeface="+mj-lt"/>
              </a:rPr>
              <a:t>Arguments in Favor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5F718D5-D1A0-955A-360D-73B0E60ED340}"/>
              </a:ext>
            </a:extLst>
          </p:cNvPr>
          <p:cNvSpPr txBox="1"/>
          <p:nvPr/>
        </p:nvSpPr>
        <p:spPr>
          <a:xfrm>
            <a:off x="111642" y="2515930"/>
            <a:ext cx="7894674" cy="1282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lnSpc>
                <a:spcPct val="200000"/>
              </a:lnSpc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en-US" sz="135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Co-sourcing allows for flexible resource scaling</a:t>
            </a:r>
          </a:p>
          <a:p>
            <a:pPr marL="257175" indent="-257175">
              <a:lnSpc>
                <a:spcPct val="200000"/>
              </a:lnSpc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en-US" sz="135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Eliminates time investment in one-time specialized areas</a:t>
            </a:r>
          </a:p>
          <a:p>
            <a:pPr marL="257175" indent="-257175">
              <a:lnSpc>
                <a:spcPct val="200000"/>
              </a:lnSpc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en-US" sz="135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Can utilize subject-matter experts instead</a:t>
            </a:r>
          </a:p>
        </p:txBody>
      </p:sp>
    </p:spTree>
    <p:extLst>
      <p:ext uri="{BB962C8B-B14F-4D97-AF65-F5344CB8AC3E}">
        <p14:creationId xmlns:p14="http://schemas.microsoft.com/office/powerpoint/2010/main" val="617153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4CCA220-F635-8390-F97D-355241C1590B}"/>
              </a:ext>
            </a:extLst>
          </p:cNvPr>
          <p:cNvSpPr txBox="1"/>
          <p:nvPr/>
        </p:nvSpPr>
        <p:spPr>
          <a:xfrm>
            <a:off x="135565" y="1670641"/>
            <a:ext cx="868414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>
                <a:latin typeface="+mj-lt"/>
              </a:rPr>
              <a:t>Selecting the Right Firm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96A89E-3809-73AA-B03B-142EBA205885}"/>
              </a:ext>
            </a:extLst>
          </p:cNvPr>
          <p:cNvSpPr txBox="1"/>
          <p:nvPr/>
        </p:nvSpPr>
        <p:spPr>
          <a:xfrm>
            <a:off x="135565" y="2507955"/>
            <a:ext cx="8157830" cy="19321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en-US" sz="135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First Step: IT Auditor</a:t>
            </a:r>
          </a:p>
          <a:p>
            <a:pPr marL="257175" indent="-257175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en-US" sz="135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Key criteria:</a:t>
            </a:r>
          </a:p>
          <a:p>
            <a:pPr marL="557213" lvl="1" indent="-214313">
              <a:lnSpc>
                <a:spcPct val="150000"/>
              </a:lnSpc>
              <a:buSzPts val="1000"/>
              <a:buFont typeface="Courier New" panose="02070309020205020404" pitchFamily="49" charset="0"/>
              <a:buChar char="o"/>
              <a:tabLst>
                <a:tab pos="685800" algn="l"/>
              </a:tabLst>
            </a:pPr>
            <a:r>
              <a:rPr lang="en-US" sz="135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Strong recommendations</a:t>
            </a:r>
          </a:p>
          <a:p>
            <a:pPr marL="557213" lvl="1" indent="-214313">
              <a:lnSpc>
                <a:spcPct val="150000"/>
              </a:lnSpc>
              <a:buSzPts val="1000"/>
              <a:buFont typeface="Courier New" panose="02070309020205020404" pitchFamily="49" charset="0"/>
              <a:buChar char="o"/>
              <a:tabLst>
                <a:tab pos="685800" algn="l"/>
              </a:tabLst>
            </a:pPr>
            <a:r>
              <a:rPr lang="en-US" sz="135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Higher education experience</a:t>
            </a:r>
          </a:p>
          <a:p>
            <a:pPr marL="557213" lvl="1" indent="-214313">
              <a:lnSpc>
                <a:spcPct val="150000"/>
              </a:lnSpc>
              <a:buSzPts val="1000"/>
              <a:buFont typeface="Courier New" panose="02070309020205020404" pitchFamily="49" charset="0"/>
              <a:buChar char="o"/>
              <a:tabLst>
                <a:tab pos="685800" algn="l"/>
              </a:tabLst>
            </a:pPr>
            <a:r>
              <a:rPr lang="en-US" sz="135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Flexible contracts to bypass lengthy RFP processes</a:t>
            </a:r>
          </a:p>
          <a:p>
            <a:pPr marL="257175" indent="-257175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en-US" sz="135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IT auditor provided valuable expertise during negotiations</a:t>
            </a:r>
          </a:p>
        </p:txBody>
      </p:sp>
    </p:spTree>
    <p:extLst>
      <p:ext uri="{BB962C8B-B14F-4D97-AF65-F5344CB8AC3E}">
        <p14:creationId xmlns:p14="http://schemas.microsoft.com/office/powerpoint/2010/main" val="3565185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765610B-CC1A-FE72-0AD2-6D266AC7A025}"/>
              </a:ext>
            </a:extLst>
          </p:cNvPr>
          <p:cNvSpPr txBox="1"/>
          <p:nvPr/>
        </p:nvSpPr>
        <p:spPr>
          <a:xfrm>
            <a:off x="95693" y="1638744"/>
            <a:ext cx="89154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>
                <a:latin typeface="+mj-lt"/>
              </a:rPr>
              <a:t>IT Audit Co-Sourcing Model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72A2199-AD26-4E44-3CE7-6B8213E3F276}"/>
              </a:ext>
            </a:extLst>
          </p:cNvPr>
          <p:cNvSpPr txBox="1"/>
          <p:nvPr/>
        </p:nvSpPr>
        <p:spPr>
          <a:xfrm>
            <a:off x="231259" y="2452134"/>
            <a:ext cx="8094035" cy="16979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lnSpc>
                <a:spcPct val="200000"/>
              </a:lnSpc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en-US" sz="135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Initially assigned specific audits but moved to a retainer model</a:t>
            </a:r>
          </a:p>
          <a:p>
            <a:pPr marL="257175" indent="-257175">
              <a:lnSpc>
                <a:spcPct val="200000"/>
              </a:lnSpc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en-US" sz="135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13 hours/week with a fixed monthly payment</a:t>
            </a:r>
          </a:p>
          <a:p>
            <a:pPr marL="257175" indent="-257175">
              <a:lnSpc>
                <a:spcPct val="200000"/>
              </a:lnSpc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en-US" sz="135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Gary feels like a partner </a:t>
            </a:r>
          </a:p>
          <a:p>
            <a:pPr>
              <a:lnSpc>
                <a:spcPct val="200000"/>
              </a:lnSpc>
            </a:pPr>
            <a:r>
              <a:rPr lang="en-US" sz="1350" b="1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Lesson #2:</a:t>
            </a:r>
            <a:r>
              <a:rPr lang="en-US" sz="135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Work with someone you are comfortable with</a:t>
            </a: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250535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F99D39D-610E-11D6-C4C1-5C6613A3F631}"/>
              </a:ext>
            </a:extLst>
          </p:cNvPr>
          <p:cNvSpPr txBox="1"/>
          <p:nvPr/>
        </p:nvSpPr>
        <p:spPr>
          <a:xfrm>
            <a:off x="223285" y="1798232"/>
            <a:ext cx="867616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>
                <a:latin typeface="+mj-lt"/>
              </a:rPr>
              <a:t>General Audit Co-Sourcing Model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92554A-64B9-6836-71AC-B048DCB60F36}"/>
              </a:ext>
            </a:extLst>
          </p:cNvPr>
          <p:cNvSpPr txBox="1"/>
          <p:nvPr/>
        </p:nvSpPr>
        <p:spPr>
          <a:xfrm>
            <a:off x="366824" y="2769796"/>
            <a:ext cx="8117958" cy="12824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lnSpc>
                <a:spcPct val="200000"/>
              </a:lnSpc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en-US" sz="135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Focused on firms with broad expertise</a:t>
            </a:r>
          </a:p>
          <a:p>
            <a:pPr marL="257175" indent="-257175">
              <a:lnSpc>
                <a:spcPct val="200000"/>
              </a:lnSpc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en-US" sz="135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Pay only for work performed (prevents charges while waiting on data)</a:t>
            </a:r>
          </a:p>
          <a:p>
            <a:pPr marL="600075" lvl="1" indent="-257175">
              <a:lnSpc>
                <a:spcPct val="200000"/>
              </a:lnSpc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en-US" sz="135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Aligns with internal auditors working on multiple projects simultaneously</a:t>
            </a: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735505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74B0CC6-7120-4872-E89D-B00970C32A49}"/>
              </a:ext>
            </a:extLst>
          </p:cNvPr>
          <p:cNvSpPr txBox="1"/>
          <p:nvPr/>
        </p:nvSpPr>
        <p:spPr>
          <a:xfrm>
            <a:off x="79745" y="1598872"/>
            <a:ext cx="897122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>
                <a:latin typeface="+mj-lt"/>
              </a:rPr>
              <a:t>Lessons Learned – Underestimating Bandwidth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8A429A-571E-2940-13D4-47BC042B09E7}"/>
              </a:ext>
            </a:extLst>
          </p:cNvPr>
          <p:cNvSpPr txBox="1"/>
          <p:nvPr/>
        </p:nvSpPr>
        <p:spPr>
          <a:xfrm>
            <a:off x="175437" y="2083620"/>
            <a:ext cx="7719238" cy="997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en-US" sz="135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Assumed I could manage contracts &amp; audits while fulfilling CAE duties</a:t>
            </a:r>
          </a:p>
          <a:p>
            <a:pPr marL="257175" indent="-257175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en-US" sz="135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George Mason model: CAE, Assistant Director, and IT Auditor roles</a:t>
            </a:r>
          </a:p>
          <a:p>
            <a:pPr marL="257175" indent="-257175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en-US" sz="135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Lesson #3:</a:t>
            </a:r>
            <a:r>
              <a:rPr lang="en-US" sz="135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Cannot outsource the work of an Assistant Director</a:t>
            </a:r>
          </a:p>
        </p:txBody>
      </p:sp>
    </p:spTree>
    <p:extLst>
      <p:ext uri="{BB962C8B-B14F-4D97-AF65-F5344CB8AC3E}">
        <p14:creationId xmlns:p14="http://schemas.microsoft.com/office/powerpoint/2010/main" val="592635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33c5f9c-3e24-4f7a-976a-7e11b5d0ad11" xsi:nil="true"/>
    <lcf76f155ced4ddcb4097134ff3c332f xmlns="6a14ffba-8f1c-4d10-af01-ae154dbd531f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D8CECF97277543A5E9D3D1D281E1C9" ma:contentTypeVersion="15" ma:contentTypeDescription="Create a new document." ma:contentTypeScope="" ma:versionID="df07c17759c04d6de54271e1b1a1ddbc">
  <xsd:schema xmlns:xsd="http://www.w3.org/2001/XMLSchema" xmlns:xs="http://www.w3.org/2001/XMLSchema" xmlns:p="http://schemas.microsoft.com/office/2006/metadata/properties" xmlns:ns2="6a14ffba-8f1c-4d10-af01-ae154dbd531f" xmlns:ns3="133c5f9c-3e24-4f7a-976a-7e11b5d0ad11" targetNamespace="http://schemas.microsoft.com/office/2006/metadata/properties" ma:root="true" ma:fieldsID="a4625945977cbe70b864ceee9c3fe90d" ns2:_="" ns3:_="">
    <xsd:import namespace="6a14ffba-8f1c-4d10-af01-ae154dbd531f"/>
    <xsd:import namespace="133c5f9c-3e24-4f7a-976a-7e11b5d0ad1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14ffba-8f1c-4d10-af01-ae154dbd531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5eb52383-127c-47be-ae82-bafae2b4737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19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3c5f9c-3e24-4f7a-976a-7e11b5d0ad11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76f57eec-5ee8-41c2-9076-598c2bb67857}" ma:internalName="TaxCatchAll" ma:showField="CatchAllData" ma:web="133c5f9c-3e24-4f7a-976a-7e11b5d0ad1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0C31B97-89D3-49A1-86B9-71E828ADAAD8}">
  <ds:schemaRefs>
    <ds:schemaRef ds:uri="http://schemas.microsoft.com/office/2006/metadata/properties"/>
    <ds:schemaRef ds:uri="http://schemas.microsoft.com/office/infopath/2007/PartnerControls"/>
    <ds:schemaRef ds:uri="b8e1cea0-326a-4b23-9862-5807ba86ac07"/>
    <ds:schemaRef ds:uri="cbb4cac8-50bf-4832-b6f0-9a2fe9f1f70b"/>
    <ds:schemaRef ds:uri="82503f46-9826-42c2-86ff-ea7cbe387080"/>
    <ds:schemaRef ds:uri="213324f9-e58f-4f28-8a19-11da78aba3e3"/>
    <ds:schemaRef ds:uri="133c5f9c-3e24-4f7a-976a-7e11b5d0ad11"/>
    <ds:schemaRef ds:uri="6a14ffba-8f1c-4d10-af01-ae154dbd531f"/>
  </ds:schemaRefs>
</ds:datastoreItem>
</file>

<file path=customXml/itemProps2.xml><?xml version="1.0" encoding="utf-8"?>
<ds:datastoreItem xmlns:ds="http://schemas.openxmlformats.org/officeDocument/2006/customXml" ds:itemID="{D3EB0178-2C1B-4408-8392-5F5C48F184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a14ffba-8f1c-4d10-af01-ae154dbd531f"/>
    <ds:schemaRef ds:uri="133c5f9c-3e24-4f7a-976a-7e11b5d0ad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0235931-5565-4F19-A916-3C5A566408DF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ffa7a1fb-3f48-4fd9-bce0-6283cfafd648}" enabled="1" method="Standard" siteId="{fab6beb5-3604-42df-bddc-f4e9ddd654d5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555</TotalTime>
  <Words>510</Words>
  <Application>Microsoft Office PowerPoint</Application>
  <PresentationFormat>On-screen Show (4:3)</PresentationFormat>
  <Paragraphs>73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Aptos</vt:lpstr>
      <vt:lpstr>Arial</vt:lpstr>
      <vt:lpstr>Calibri</vt:lpstr>
      <vt:lpstr>Calibri Light</vt:lpstr>
      <vt:lpstr>Courier New</vt:lpstr>
      <vt:lpstr>Symbol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Mary Barnett</cp:lastModifiedBy>
  <cp:revision>15</cp:revision>
  <dcterms:created xsi:type="dcterms:W3CDTF">2020-01-09T16:16:43Z</dcterms:created>
  <dcterms:modified xsi:type="dcterms:W3CDTF">2025-02-12T17:30:28Z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0x010100A2D8CECF97277543A5E9D3D1D281E1C9</vt:lpwstr>
  </property>
  <property fmtid="{D5CDD505-2E9C-101B-9397-08002B2CF9AE}" pid="3" name="Order">
    <vt:r8>4399900</vt:r8>
  </property>
  <property fmtid="{D5CDD505-2E9C-101B-9397-08002B2CF9AE}" pid="4" name="MediaServiceImageTags">
    <vt:lpwstr/>
  </property>
</Properties>
</file>