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56" r:id="rId5"/>
    <p:sldId id="728" r:id="rId6"/>
    <p:sldId id="678" r:id="rId7"/>
    <p:sldId id="679" r:id="rId8"/>
    <p:sldId id="286" r:id="rId9"/>
    <p:sldId id="729" r:id="rId10"/>
    <p:sldId id="731" r:id="rId11"/>
    <p:sldId id="732" r:id="rId12"/>
    <p:sldId id="733" r:id="rId13"/>
    <p:sldId id="734" r:id="rId14"/>
    <p:sldId id="735" r:id="rId15"/>
    <p:sldId id="736" r:id="rId16"/>
    <p:sldId id="737" r:id="rId17"/>
    <p:sldId id="738" r:id="rId18"/>
    <p:sldId id="739" r:id="rId19"/>
    <p:sldId id="723" r:id="rId20"/>
    <p:sldId id="730" r:id="rId21"/>
    <p:sldId id="741" r:id="rId22"/>
    <p:sldId id="743" r:id="rId23"/>
    <p:sldId id="742" r:id="rId24"/>
    <p:sldId id="744" r:id="rId25"/>
    <p:sldId id="740" r:id="rId26"/>
    <p:sldId id="725" r:id="rId27"/>
    <p:sldId id="722" r:id="rId28"/>
    <p:sldId id="726" r:id="rId29"/>
    <p:sldId id="727" r:id="rId30"/>
    <p:sldId id="42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94"/>
  </p:normalViewPr>
  <p:slideViewPr>
    <p:cSldViewPr snapToGrid="0" snapToObjects="1">
      <p:cViewPr varScale="1">
        <p:scale>
          <a:sx n="102" d="100"/>
          <a:sy n="102" d="100"/>
        </p:scale>
        <p:origin x="119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40246-1C38-49C5-8310-8ED73776367B}" type="doc">
      <dgm:prSet loTypeId="urn:microsoft.com/office/officeart/2011/layout/CircleProcess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60EF1E-FA4A-4EA7-8C62-4746D260DB7B}">
      <dgm:prSet phldrT="[Text]"/>
      <dgm:spPr/>
      <dgm:t>
        <a:bodyPr/>
        <a:lstStyle/>
        <a:p>
          <a:r>
            <a:rPr lang="en-US" dirty="0"/>
            <a:t>Technology Supplemented Work</a:t>
          </a:r>
        </a:p>
      </dgm:t>
    </dgm:pt>
    <dgm:pt modelId="{D53EDC94-F4F1-4E2A-AF2F-7C4F77D0DA57}" type="parTrans" cxnId="{BA899072-3C9B-47C9-A289-3AD16F58D263}">
      <dgm:prSet/>
      <dgm:spPr/>
      <dgm:t>
        <a:bodyPr/>
        <a:lstStyle/>
        <a:p>
          <a:endParaRPr lang="en-US"/>
        </a:p>
      </dgm:t>
    </dgm:pt>
    <dgm:pt modelId="{F6A116FF-3222-4888-AAFD-4969DA129141}" type="sibTrans" cxnId="{BA899072-3C9B-47C9-A289-3AD16F58D263}">
      <dgm:prSet/>
      <dgm:spPr/>
      <dgm:t>
        <a:bodyPr/>
        <a:lstStyle/>
        <a:p>
          <a:endParaRPr lang="en-US"/>
        </a:p>
      </dgm:t>
    </dgm:pt>
    <dgm:pt modelId="{9DD68740-CDA4-42B8-954E-C697A21298B2}">
      <dgm:prSet phldrT="[Text]"/>
      <dgm:spPr/>
      <dgm:t>
        <a:bodyPr/>
        <a:lstStyle/>
        <a:p>
          <a:r>
            <a:rPr lang="en-US" dirty="0"/>
            <a:t>Technology is Where Work is Done</a:t>
          </a:r>
        </a:p>
      </dgm:t>
    </dgm:pt>
    <dgm:pt modelId="{A93A0E76-B8EF-49D4-87AA-184DD6951F95}" type="parTrans" cxnId="{C77F4529-B6AA-4503-B858-C4AD5AE0319F}">
      <dgm:prSet/>
      <dgm:spPr/>
      <dgm:t>
        <a:bodyPr/>
        <a:lstStyle/>
        <a:p>
          <a:endParaRPr lang="en-US"/>
        </a:p>
      </dgm:t>
    </dgm:pt>
    <dgm:pt modelId="{127F8DCE-37D9-4844-AF56-6995308685DA}" type="sibTrans" cxnId="{C77F4529-B6AA-4503-B858-C4AD5AE0319F}">
      <dgm:prSet/>
      <dgm:spPr/>
      <dgm:t>
        <a:bodyPr/>
        <a:lstStyle/>
        <a:p>
          <a:endParaRPr lang="en-US"/>
        </a:p>
      </dgm:t>
    </dgm:pt>
    <dgm:pt modelId="{73ED2D80-C68E-4116-BB7C-61DA2C3E00F4}">
      <dgm:prSet phldrT="[Text]"/>
      <dgm:spPr/>
      <dgm:t>
        <a:bodyPr/>
        <a:lstStyle/>
        <a:p>
          <a:r>
            <a:rPr lang="en-US" dirty="0"/>
            <a:t>Technology Does the Work</a:t>
          </a:r>
        </a:p>
      </dgm:t>
    </dgm:pt>
    <dgm:pt modelId="{8AD0419D-B8DF-46DC-8F6B-5895C749F8DE}" type="parTrans" cxnId="{D7DE7DD7-8107-4D72-8C2E-C743FA3C20DA}">
      <dgm:prSet/>
      <dgm:spPr/>
      <dgm:t>
        <a:bodyPr/>
        <a:lstStyle/>
        <a:p>
          <a:endParaRPr lang="en-US"/>
        </a:p>
      </dgm:t>
    </dgm:pt>
    <dgm:pt modelId="{8CF12923-2D48-4216-A8CA-967E225A939D}" type="sibTrans" cxnId="{D7DE7DD7-8107-4D72-8C2E-C743FA3C20DA}">
      <dgm:prSet/>
      <dgm:spPr/>
      <dgm:t>
        <a:bodyPr/>
        <a:lstStyle/>
        <a:p>
          <a:endParaRPr lang="en-US"/>
        </a:p>
      </dgm:t>
    </dgm:pt>
    <dgm:pt modelId="{6C0CC602-5801-4201-BD3D-423B000700C1}" type="pres">
      <dgm:prSet presAssocID="{C5340246-1C38-49C5-8310-8ED73776367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E9374C8-D93A-47C8-B5CE-C55CDE1FFB28}" type="pres">
      <dgm:prSet presAssocID="{73ED2D80-C68E-4116-BB7C-61DA2C3E00F4}" presName="Accent3" presStyleCnt="0"/>
      <dgm:spPr/>
    </dgm:pt>
    <dgm:pt modelId="{DCF1DC3D-C302-4A78-B2AA-897941957162}" type="pres">
      <dgm:prSet presAssocID="{73ED2D80-C68E-4116-BB7C-61DA2C3E00F4}" presName="Accent" presStyleLbl="node1" presStyleIdx="0" presStyleCnt="3"/>
      <dgm:spPr/>
    </dgm:pt>
    <dgm:pt modelId="{FD52BD94-B31B-49C7-ACF8-AC7D661BF33A}" type="pres">
      <dgm:prSet presAssocID="{73ED2D80-C68E-4116-BB7C-61DA2C3E00F4}" presName="ParentBackground3" presStyleCnt="0"/>
      <dgm:spPr/>
    </dgm:pt>
    <dgm:pt modelId="{D1D79188-693C-4EB9-B847-E4C31457E444}" type="pres">
      <dgm:prSet presAssocID="{73ED2D80-C68E-4116-BB7C-61DA2C3E00F4}" presName="ParentBackground" presStyleLbl="fgAcc1" presStyleIdx="0" presStyleCnt="3"/>
      <dgm:spPr/>
    </dgm:pt>
    <dgm:pt modelId="{836C1388-9863-4FD8-BBE0-CDED097594FE}" type="pres">
      <dgm:prSet presAssocID="{73ED2D80-C68E-4116-BB7C-61DA2C3E00F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6016C48-01D8-4B9B-91FE-5DBCEE8FF14A}" type="pres">
      <dgm:prSet presAssocID="{9DD68740-CDA4-42B8-954E-C697A21298B2}" presName="Accent2" presStyleCnt="0"/>
      <dgm:spPr/>
    </dgm:pt>
    <dgm:pt modelId="{7FEEDAE0-B563-4052-868C-E4A80950E6A4}" type="pres">
      <dgm:prSet presAssocID="{9DD68740-CDA4-42B8-954E-C697A21298B2}" presName="Accent" presStyleLbl="node1" presStyleIdx="1" presStyleCnt="3"/>
      <dgm:spPr/>
    </dgm:pt>
    <dgm:pt modelId="{E6380703-5CE1-4910-98B9-0A90C94B95DB}" type="pres">
      <dgm:prSet presAssocID="{9DD68740-CDA4-42B8-954E-C697A21298B2}" presName="ParentBackground2" presStyleCnt="0"/>
      <dgm:spPr/>
    </dgm:pt>
    <dgm:pt modelId="{F428373C-35E9-4398-93D8-76E8B05B791A}" type="pres">
      <dgm:prSet presAssocID="{9DD68740-CDA4-42B8-954E-C697A21298B2}" presName="ParentBackground" presStyleLbl="fgAcc1" presStyleIdx="1" presStyleCnt="3"/>
      <dgm:spPr/>
    </dgm:pt>
    <dgm:pt modelId="{283C60FA-76E1-463F-B28D-5037C57414EA}" type="pres">
      <dgm:prSet presAssocID="{9DD68740-CDA4-42B8-954E-C697A21298B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950D5BB-493D-460D-9797-821C2402F084}" type="pres">
      <dgm:prSet presAssocID="{2760EF1E-FA4A-4EA7-8C62-4746D260DB7B}" presName="Accent1" presStyleCnt="0"/>
      <dgm:spPr/>
    </dgm:pt>
    <dgm:pt modelId="{6748F5BE-4257-4D01-BABE-84C2801F478D}" type="pres">
      <dgm:prSet presAssocID="{2760EF1E-FA4A-4EA7-8C62-4746D260DB7B}" presName="Accent" presStyleLbl="node1" presStyleIdx="2" presStyleCnt="3"/>
      <dgm:spPr/>
    </dgm:pt>
    <dgm:pt modelId="{5BD5BBA0-6912-4AEF-8FC1-ECC810AD29C9}" type="pres">
      <dgm:prSet presAssocID="{2760EF1E-FA4A-4EA7-8C62-4746D260DB7B}" presName="ParentBackground1" presStyleCnt="0"/>
      <dgm:spPr/>
    </dgm:pt>
    <dgm:pt modelId="{DF7D4050-C745-4337-916C-6413F1AC9289}" type="pres">
      <dgm:prSet presAssocID="{2760EF1E-FA4A-4EA7-8C62-4746D260DB7B}" presName="ParentBackground" presStyleLbl="fgAcc1" presStyleIdx="2" presStyleCnt="3"/>
      <dgm:spPr/>
    </dgm:pt>
    <dgm:pt modelId="{D0533760-DA10-4753-9676-49AFA7792B60}" type="pres">
      <dgm:prSet presAssocID="{2760EF1E-FA4A-4EA7-8C62-4746D260DB7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4C21B28-DBCA-4488-B4CF-261041AA7B80}" type="presOf" srcId="{73ED2D80-C68E-4116-BB7C-61DA2C3E00F4}" destId="{836C1388-9863-4FD8-BBE0-CDED097594FE}" srcOrd="1" destOrd="0" presId="urn:microsoft.com/office/officeart/2011/layout/CircleProcess"/>
    <dgm:cxn modelId="{C77F4529-B6AA-4503-B858-C4AD5AE0319F}" srcId="{C5340246-1C38-49C5-8310-8ED73776367B}" destId="{9DD68740-CDA4-42B8-954E-C697A21298B2}" srcOrd="1" destOrd="0" parTransId="{A93A0E76-B8EF-49D4-87AA-184DD6951F95}" sibTransId="{127F8DCE-37D9-4844-AF56-6995308685DA}"/>
    <dgm:cxn modelId="{8216814E-AAD2-4D74-B810-CCE6EC4E917D}" type="presOf" srcId="{2760EF1E-FA4A-4EA7-8C62-4746D260DB7B}" destId="{D0533760-DA10-4753-9676-49AFA7792B60}" srcOrd="1" destOrd="0" presId="urn:microsoft.com/office/officeart/2011/layout/CircleProcess"/>
    <dgm:cxn modelId="{BA899072-3C9B-47C9-A289-3AD16F58D263}" srcId="{C5340246-1C38-49C5-8310-8ED73776367B}" destId="{2760EF1E-FA4A-4EA7-8C62-4746D260DB7B}" srcOrd="0" destOrd="0" parTransId="{D53EDC94-F4F1-4E2A-AF2F-7C4F77D0DA57}" sibTransId="{F6A116FF-3222-4888-AAFD-4969DA129141}"/>
    <dgm:cxn modelId="{F137C554-A1B1-4BCE-9EE9-1F6680456F1C}" type="presOf" srcId="{9DD68740-CDA4-42B8-954E-C697A21298B2}" destId="{F428373C-35E9-4398-93D8-76E8B05B791A}" srcOrd="0" destOrd="0" presId="urn:microsoft.com/office/officeart/2011/layout/CircleProcess"/>
    <dgm:cxn modelId="{E0C9A179-F1A6-446D-86E7-1449446894E4}" type="presOf" srcId="{2760EF1E-FA4A-4EA7-8C62-4746D260DB7B}" destId="{DF7D4050-C745-4337-916C-6413F1AC9289}" srcOrd="0" destOrd="0" presId="urn:microsoft.com/office/officeart/2011/layout/CircleProcess"/>
    <dgm:cxn modelId="{2364C885-FC60-40C7-922F-DD4B7A311087}" type="presOf" srcId="{73ED2D80-C68E-4116-BB7C-61DA2C3E00F4}" destId="{D1D79188-693C-4EB9-B847-E4C31457E444}" srcOrd="0" destOrd="0" presId="urn:microsoft.com/office/officeart/2011/layout/CircleProcess"/>
    <dgm:cxn modelId="{07DA79CA-8475-4D96-BFB1-E7E8DA4A9273}" type="presOf" srcId="{9DD68740-CDA4-42B8-954E-C697A21298B2}" destId="{283C60FA-76E1-463F-B28D-5037C57414EA}" srcOrd="1" destOrd="0" presId="urn:microsoft.com/office/officeart/2011/layout/CircleProcess"/>
    <dgm:cxn modelId="{D7DE7DD7-8107-4D72-8C2E-C743FA3C20DA}" srcId="{C5340246-1C38-49C5-8310-8ED73776367B}" destId="{73ED2D80-C68E-4116-BB7C-61DA2C3E00F4}" srcOrd="2" destOrd="0" parTransId="{8AD0419D-B8DF-46DC-8F6B-5895C749F8DE}" sibTransId="{8CF12923-2D48-4216-A8CA-967E225A939D}"/>
    <dgm:cxn modelId="{595C99F9-BA28-4DB7-B991-A55ED230EA20}" type="presOf" srcId="{C5340246-1C38-49C5-8310-8ED73776367B}" destId="{6C0CC602-5801-4201-BD3D-423B000700C1}" srcOrd="0" destOrd="0" presId="urn:microsoft.com/office/officeart/2011/layout/CircleProcess"/>
    <dgm:cxn modelId="{6BF7F514-BD1C-4479-B9F2-39636AF53379}" type="presParOf" srcId="{6C0CC602-5801-4201-BD3D-423B000700C1}" destId="{4E9374C8-D93A-47C8-B5CE-C55CDE1FFB28}" srcOrd="0" destOrd="0" presId="urn:microsoft.com/office/officeart/2011/layout/CircleProcess"/>
    <dgm:cxn modelId="{48796DE8-0799-437E-AFE6-10985AE82F79}" type="presParOf" srcId="{4E9374C8-D93A-47C8-B5CE-C55CDE1FFB28}" destId="{DCF1DC3D-C302-4A78-B2AA-897941957162}" srcOrd="0" destOrd="0" presId="urn:microsoft.com/office/officeart/2011/layout/CircleProcess"/>
    <dgm:cxn modelId="{5989FC9E-56A9-4607-9195-F5E767BB5A43}" type="presParOf" srcId="{6C0CC602-5801-4201-BD3D-423B000700C1}" destId="{FD52BD94-B31B-49C7-ACF8-AC7D661BF33A}" srcOrd="1" destOrd="0" presId="urn:microsoft.com/office/officeart/2011/layout/CircleProcess"/>
    <dgm:cxn modelId="{3668E351-75EF-4E9A-902C-95E3C6BED888}" type="presParOf" srcId="{FD52BD94-B31B-49C7-ACF8-AC7D661BF33A}" destId="{D1D79188-693C-4EB9-B847-E4C31457E444}" srcOrd="0" destOrd="0" presId="urn:microsoft.com/office/officeart/2011/layout/CircleProcess"/>
    <dgm:cxn modelId="{F72D385F-C90A-4BE8-B4FE-6810E3737EB5}" type="presParOf" srcId="{6C0CC602-5801-4201-BD3D-423B000700C1}" destId="{836C1388-9863-4FD8-BBE0-CDED097594FE}" srcOrd="2" destOrd="0" presId="urn:microsoft.com/office/officeart/2011/layout/CircleProcess"/>
    <dgm:cxn modelId="{12B1A061-C1FD-425D-9AFD-CDF0382E8D1A}" type="presParOf" srcId="{6C0CC602-5801-4201-BD3D-423B000700C1}" destId="{36016C48-01D8-4B9B-91FE-5DBCEE8FF14A}" srcOrd="3" destOrd="0" presId="urn:microsoft.com/office/officeart/2011/layout/CircleProcess"/>
    <dgm:cxn modelId="{69731CE2-ADF7-4315-9A79-C96B0F11C388}" type="presParOf" srcId="{36016C48-01D8-4B9B-91FE-5DBCEE8FF14A}" destId="{7FEEDAE0-B563-4052-868C-E4A80950E6A4}" srcOrd="0" destOrd="0" presId="urn:microsoft.com/office/officeart/2011/layout/CircleProcess"/>
    <dgm:cxn modelId="{4543B860-57F3-4285-B394-D31E72002245}" type="presParOf" srcId="{6C0CC602-5801-4201-BD3D-423B000700C1}" destId="{E6380703-5CE1-4910-98B9-0A90C94B95DB}" srcOrd="4" destOrd="0" presId="urn:microsoft.com/office/officeart/2011/layout/CircleProcess"/>
    <dgm:cxn modelId="{24A32078-2F04-4CD0-93DE-A8BAECD12BAB}" type="presParOf" srcId="{E6380703-5CE1-4910-98B9-0A90C94B95DB}" destId="{F428373C-35E9-4398-93D8-76E8B05B791A}" srcOrd="0" destOrd="0" presId="urn:microsoft.com/office/officeart/2011/layout/CircleProcess"/>
    <dgm:cxn modelId="{A7346AC1-778F-4FF6-A4B4-3AB4C4DF69AF}" type="presParOf" srcId="{6C0CC602-5801-4201-BD3D-423B000700C1}" destId="{283C60FA-76E1-463F-B28D-5037C57414EA}" srcOrd="5" destOrd="0" presId="urn:microsoft.com/office/officeart/2011/layout/CircleProcess"/>
    <dgm:cxn modelId="{64BB27EB-E5BE-4C9B-AAC9-323F12BAA030}" type="presParOf" srcId="{6C0CC602-5801-4201-BD3D-423B000700C1}" destId="{1950D5BB-493D-460D-9797-821C2402F084}" srcOrd="6" destOrd="0" presId="urn:microsoft.com/office/officeart/2011/layout/CircleProcess"/>
    <dgm:cxn modelId="{947922DE-52B4-4EF2-AF62-AFC4FBCEBA07}" type="presParOf" srcId="{1950D5BB-493D-460D-9797-821C2402F084}" destId="{6748F5BE-4257-4D01-BABE-84C2801F478D}" srcOrd="0" destOrd="0" presId="urn:microsoft.com/office/officeart/2011/layout/CircleProcess"/>
    <dgm:cxn modelId="{CD0ECDEF-6CD4-4D1A-AA22-451E05D225D7}" type="presParOf" srcId="{6C0CC602-5801-4201-BD3D-423B000700C1}" destId="{5BD5BBA0-6912-4AEF-8FC1-ECC810AD29C9}" srcOrd="7" destOrd="0" presId="urn:microsoft.com/office/officeart/2011/layout/CircleProcess"/>
    <dgm:cxn modelId="{053080C7-6526-4C33-9430-8DA8D0003632}" type="presParOf" srcId="{5BD5BBA0-6912-4AEF-8FC1-ECC810AD29C9}" destId="{DF7D4050-C745-4337-916C-6413F1AC9289}" srcOrd="0" destOrd="0" presId="urn:microsoft.com/office/officeart/2011/layout/CircleProcess"/>
    <dgm:cxn modelId="{81414756-7254-4CCA-963F-75276511BD9E}" type="presParOf" srcId="{6C0CC602-5801-4201-BD3D-423B000700C1}" destId="{D0533760-DA10-4753-9676-49AFA7792B60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E44353-295F-4E22-8636-F117E0F02812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79D1F02-DB14-4B3D-93D4-4F770E02FCAF}">
      <dgm:prSet/>
      <dgm:spPr/>
      <dgm:t>
        <a:bodyPr/>
        <a:lstStyle/>
        <a:p>
          <a:r>
            <a: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 set of “guiding principals” or foundational decisions </a:t>
          </a:r>
        </a:p>
      </dgm:t>
    </dgm:pt>
    <dgm:pt modelId="{8E62E0F4-C4AF-4EA2-A563-D080B9480079}" type="parTrans" cxnId="{53AA4817-F17B-45DE-8AFF-B3126C1F5FF6}">
      <dgm:prSet/>
      <dgm:spPr/>
      <dgm:t>
        <a:bodyPr/>
        <a:lstStyle/>
        <a:p>
          <a:endParaRPr lang="en-US"/>
        </a:p>
      </dgm:t>
    </dgm:pt>
    <dgm:pt modelId="{21FA03BC-3ACF-47A2-9FE8-C3EC471F2AF9}" type="sibTrans" cxnId="{53AA4817-F17B-45DE-8AFF-B3126C1F5FF6}">
      <dgm:prSet/>
      <dgm:spPr/>
      <dgm:t>
        <a:bodyPr/>
        <a:lstStyle/>
        <a:p>
          <a:endParaRPr lang="en-US"/>
        </a:p>
      </dgm:t>
    </dgm:pt>
    <dgm:pt modelId="{1609E1E1-3DA3-43FF-BE2E-7968A1067717}">
      <dgm:prSet/>
      <dgm:spPr/>
      <dgm:t>
        <a:bodyPr/>
        <a:lstStyle/>
        <a:p>
          <a:r>
            <a: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 historical context of processed data </a:t>
          </a:r>
        </a:p>
      </dgm:t>
    </dgm:pt>
    <dgm:pt modelId="{6793A5A9-BA2B-44A6-86CD-C9AA64E47AAE}" type="parTrans" cxnId="{5F130484-D23C-4DFD-8522-7660250B4C44}">
      <dgm:prSet/>
      <dgm:spPr/>
      <dgm:t>
        <a:bodyPr/>
        <a:lstStyle/>
        <a:p>
          <a:endParaRPr lang="en-US"/>
        </a:p>
      </dgm:t>
    </dgm:pt>
    <dgm:pt modelId="{CBC012F0-479C-48BE-986D-28722B063A4E}" type="sibTrans" cxnId="{5F130484-D23C-4DFD-8522-7660250B4C44}">
      <dgm:prSet/>
      <dgm:spPr/>
      <dgm:t>
        <a:bodyPr/>
        <a:lstStyle/>
        <a:p>
          <a:endParaRPr lang="en-US"/>
        </a:p>
      </dgm:t>
    </dgm:pt>
    <dgm:pt modelId="{7F4A83F6-DE36-4839-88F8-34F4D66495AD}">
      <dgm:prSet/>
      <dgm:spPr/>
      <dgm:t>
        <a:bodyPr/>
        <a:lstStyle/>
        <a:p>
          <a:r>
            <a: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 heuristic relational evaluation function </a:t>
          </a:r>
        </a:p>
      </dgm:t>
    </dgm:pt>
    <dgm:pt modelId="{205E7BB0-7635-42B2-BE92-FFAD5982679D}" type="parTrans" cxnId="{C1366830-A3D2-4668-A0CA-20A17F5DED9F}">
      <dgm:prSet/>
      <dgm:spPr/>
      <dgm:t>
        <a:bodyPr/>
        <a:lstStyle/>
        <a:p>
          <a:endParaRPr lang="en-US"/>
        </a:p>
      </dgm:t>
    </dgm:pt>
    <dgm:pt modelId="{7FE31DC5-1F54-453A-BEBA-23764D7C69A1}" type="sibTrans" cxnId="{C1366830-A3D2-4668-A0CA-20A17F5DED9F}">
      <dgm:prSet/>
      <dgm:spPr/>
      <dgm:t>
        <a:bodyPr/>
        <a:lstStyle/>
        <a:p>
          <a:endParaRPr lang="en-US"/>
        </a:p>
      </dgm:t>
    </dgm:pt>
    <dgm:pt modelId="{551C7AAA-6E3B-48CA-AE2A-4C6AB633691F}" type="pres">
      <dgm:prSet presAssocID="{9FE44353-295F-4E22-8636-F117E0F02812}" presName="root" presStyleCnt="0">
        <dgm:presLayoutVars>
          <dgm:dir/>
          <dgm:resizeHandles val="exact"/>
        </dgm:presLayoutVars>
      </dgm:prSet>
      <dgm:spPr/>
    </dgm:pt>
    <dgm:pt modelId="{B3337D16-50B3-49B2-A433-FD8A839D3A5C}" type="pres">
      <dgm:prSet presAssocID="{179D1F02-DB14-4B3D-93D4-4F770E02FCAF}" presName="compNode" presStyleCnt="0"/>
      <dgm:spPr/>
    </dgm:pt>
    <dgm:pt modelId="{AD1308B2-2AFD-424C-A78E-E0766EE12322}" type="pres">
      <dgm:prSet presAssocID="{179D1F02-DB14-4B3D-93D4-4F770E02FCA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ass"/>
        </a:ext>
      </dgm:extLst>
    </dgm:pt>
    <dgm:pt modelId="{6C4E0285-79E5-49A2-90AB-B0B789D749F8}" type="pres">
      <dgm:prSet presAssocID="{179D1F02-DB14-4B3D-93D4-4F770E02FCAF}" presName="spaceRect" presStyleCnt="0"/>
      <dgm:spPr/>
    </dgm:pt>
    <dgm:pt modelId="{3F50034F-32B8-4B27-9D5F-D7D7FA9A90C4}" type="pres">
      <dgm:prSet presAssocID="{179D1F02-DB14-4B3D-93D4-4F770E02FCAF}" presName="textRect" presStyleLbl="revTx" presStyleIdx="0" presStyleCnt="3">
        <dgm:presLayoutVars>
          <dgm:chMax val="1"/>
          <dgm:chPref val="1"/>
        </dgm:presLayoutVars>
      </dgm:prSet>
      <dgm:spPr/>
    </dgm:pt>
    <dgm:pt modelId="{93EBA2E1-E04A-4EE0-AD40-2EEDFE7593FB}" type="pres">
      <dgm:prSet presAssocID="{21FA03BC-3ACF-47A2-9FE8-C3EC471F2AF9}" presName="sibTrans" presStyleCnt="0"/>
      <dgm:spPr/>
    </dgm:pt>
    <dgm:pt modelId="{55530578-CABA-438B-888C-FBB03A2C5FF9}" type="pres">
      <dgm:prSet presAssocID="{1609E1E1-3DA3-43FF-BE2E-7968A1067717}" presName="compNode" presStyleCnt="0"/>
      <dgm:spPr/>
    </dgm:pt>
    <dgm:pt modelId="{4E346EB6-DA11-4564-A13E-D5FDAC1F98C1}" type="pres">
      <dgm:prSet presAssocID="{1609E1E1-3DA3-43FF-BE2E-7968A106771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34090E76-A278-4F46-8FD7-A8C02D13343C}" type="pres">
      <dgm:prSet presAssocID="{1609E1E1-3DA3-43FF-BE2E-7968A1067717}" presName="spaceRect" presStyleCnt="0"/>
      <dgm:spPr/>
    </dgm:pt>
    <dgm:pt modelId="{DC7E8863-C597-4E6E-986B-515294ED7009}" type="pres">
      <dgm:prSet presAssocID="{1609E1E1-3DA3-43FF-BE2E-7968A1067717}" presName="textRect" presStyleLbl="revTx" presStyleIdx="1" presStyleCnt="3">
        <dgm:presLayoutVars>
          <dgm:chMax val="1"/>
          <dgm:chPref val="1"/>
        </dgm:presLayoutVars>
      </dgm:prSet>
      <dgm:spPr/>
    </dgm:pt>
    <dgm:pt modelId="{4DEACC45-B69A-473F-9047-FBB5FDB7E666}" type="pres">
      <dgm:prSet presAssocID="{CBC012F0-479C-48BE-986D-28722B063A4E}" presName="sibTrans" presStyleCnt="0"/>
      <dgm:spPr/>
    </dgm:pt>
    <dgm:pt modelId="{2AAD08BF-B531-42D8-A340-6FD337B6A7E3}" type="pres">
      <dgm:prSet presAssocID="{7F4A83F6-DE36-4839-88F8-34F4D66495AD}" presName="compNode" presStyleCnt="0"/>
      <dgm:spPr/>
    </dgm:pt>
    <dgm:pt modelId="{670197CB-7735-418A-82AF-C25FB951E258}" type="pres">
      <dgm:prSet presAssocID="{7F4A83F6-DE36-4839-88F8-34F4D66495A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3F6C4E1-23C5-4414-837A-73182F647651}" type="pres">
      <dgm:prSet presAssocID="{7F4A83F6-DE36-4839-88F8-34F4D66495AD}" presName="spaceRect" presStyleCnt="0"/>
      <dgm:spPr/>
    </dgm:pt>
    <dgm:pt modelId="{C1F22942-5AC8-4717-AA48-BB9D5C8CBB34}" type="pres">
      <dgm:prSet presAssocID="{7F4A83F6-DE36-4839-88F8-34F4D66495A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3AA4817-F17B-45DE-8AFF-B3126C1F5FF6}" srcId="{9FE44353-295F-4E22-8636-F117E0F02812}" destId="{179D1F02-DB14-4B3D-93D4-4F770E02FCAF}" srcOrd="0" destOrd="0" parTransId="{8E62E0F4-C4AF-4EA2-A563-D080B9480079}" sibTransId="{21FA03BC-3ACF-47A2-9FE8-C3EC471F2AF9}"/>
    <dgm:cxn modelId="{C1366830-A3D2-4668-A0CA-20A17F5DED9F}" srcId="{9FE44353-295F-4E22-8636-F117E0F02812}" destId="{7F4A83F6-DE36-4839-88F8-34F4D66495AD}" srcOrd="2" destOrd="0" parTransId="{205E7BB0-7635-42B2-BE92-FFAD5982679D}" sibTransId="{7FE31DC5-1F54-453A-BEBA-23764D7C69A1}"/>
    <dgm:cxn modelId="{A9ECB95C-4D65-4AEE-826B-41C744AE34C3}" type="presOf" srcId="{7F4A83F6-DE36-4839-88F8-34F4D66495AD}" destId="{C1F22942-5AC8-4717-AA48-BB9D5C8CBB34}" srcOrd="0" destOrd="0" presId="urn:microsoft.com/office/officeart/2018/2/layout/IconLabelList"/>
    <dgm:cxn modelId="{AB1EDD4D-809C-411A-8EE9-51D8CC6C5D25}" type="presOf" srcId="{1609E1E1-3DA3-43FF-BE2E-7968A1067717}" destId="{DC7E8863-C597-4E6E-986B-515294ED7009}" srcOrd="0" destOrd="0" presId="urn:microsoft.com/office/officeart/2018/2/layout/IconLabelList"/>
    <dgm:cxn modelId="{0B6BF14D-77AC-49F1-82A2-319C92B3247F}" type="presOf" srcId="{179D1F02-DB14-4B3D-93D4-4F770E02FCAF}" destId="{3F50034F-32B8-4B27-9D5F-D7D7FA9A90C4}" srcOrd="0" destOrd="0" presId="urn:microsoft.com/office/officeart/2018/2/layout/IconLabelList"/>
    <dgm:cxn modelId="{9EC5BD53-538B-4D75-8608-3CD0F5EE0D12}" type="presOf" srcId="{9FE44353-295F-4E22-8636-F117E0F02812}" destId="{551C7AAA-6E3B-48CA-AE2A-4C6AB633691F}" srcOrd="0" destOrd="0" presId="urn:microsoft.com/office/officeart/2018/2/layout/IconLabelList"/>
    <dgm:cxn modelId="{5F130484-D23C-4DFD-8522-7660250B4C44}" srcId="{9FE44353-295F-4E22-8636-F117E0F02812}" destId="{1609E1E1-3DA3-43FF-BE2E-7968A1067717}" srcOrd="1" destOrd="0" parTransId="{6793A5A9-BA2B-44A6-86CD-C9AA64E47AAE}" sibTransId="{CBC012F0-479C-48BE-986D-28722B063A4E}"/>
    <dgm:cxn modelId="{C6B85455-8842-4789-A3F6-A27AC532EAA2}" type="presParOf" srcId="{551C7AAA-6E3B-48CA-AE2A-4C6AB633691F}" destId="{B3337D16-50B3-49B2-A433-FD8A839D3A5C}" srcOrd="0" destOrd="0" presId="urn:microsoft.com/office/officeart/2018/2/layout/IconLabelList"/>
    <dgm:cxn modelId="{EF490452-7681-4CDA-994A-F0BF42583352}" type="presParOf" srcId="{B3337D16-50B3-49B2-A433-FD8A839D3A5C}" destId="{AD1308B2-2AFD-424C-A78E-E0766EE12322}" srcOrd="0" destOrd="0" presId="urn:microsoft.com/office/officeart/2018/2/layout/IconLabelList"/>
    <dgm:cxn modelId="{AD2EBA64-1474-45EC-80A2-EFCE4A769657}" type="presParOf" srcId="{B3337D16-50B3-49B2-A433-FD8A839D3A5C}" destId="{6C4E0285-79E5-49A2-90AB-B0B789D749F8}" srcOrd="1" destOrd="0" presId="urn:microsoft.com/office/officeart/2018/2/layout/IconLabelList"/>
    <dgm:cxn modelId="{3AB77A2D-AC51-4905-BC4F-21644A928B8F}" type="presParOf" srcId="{B3337D16-50B3-49B2-A433-FD8A839D3A5C}" destId="{3F50034F-32B8-4B27-9D5F-D7D7FA9A90C4}" srcOrd="2" destOrd="0" presId="urn:microsoft.com/office/officeart/2018/2/layout/IconLabelList"/>
    <dgm:cxn modelId="{1215BEC7-37C0-46AC-99B1-23A697625A8F}" type="presParOf" srcId="{551C7AAA-6E3B-48CA-AE2A-4C6AB633691F}" destId="{93EBA2E1-E04A-4EE0-AD40-2EEDFE7593FB}" srcOrd="1" destOrd="0" presId="urn:microsoft.com/office/officeart/2018/2/layout/IconLabelList"/>
    <dgm:cxn modelId="{1AB612E5-EAB1-4258-A168-47E45CD024CA}" type="presParOf" srcId="{551C7AAA-6E3B-48CA-AE2A-4C6AB633691F}" destId="{55530578-CABA-438B-888C-FBB03A2C5FF9}" srcOrd="2" destOrd="0" presId="urn:microsoft.com/office/officeart/2018/2/layout/IconLabelList"/>
    <dgm:cxn modelId="{E04377E3-0ED0-41A2-852E-3D6F2114BAEA}" type="presParOf" srcId="{55530578-CABA-438B-888C-FBB03A2C5FF9}" destId="{4E346EB6-DA11-4564-A13E-D5FDAC1F98C1}" srcOrd="0" destOrd="0" presId="urn:microsoft.com/office/officeart/2018/2/layout/IconLabelList"/>
    <dgm:cxn modelId="{7961DE36-5660-48A0-A389-00AABE47A834}" type="presParOf" srcId="{55530578-CABA-438B-888C-FBB03A2C5FF9}" destId="{34090E76-A278-4F46-8FD7-A8C02D13343C}" srcOrd="1" destOrd="0" presId="urn:microsoft.com/office/officeart/2018/2/layout/IconLabelList"/>
    <dgm:cxn modelId="{F4510F9F-6AA8-4F00-9BD0-07545F33DB2B}" type="presParOf" srcId="{55530578-CABA-438B-888C-FBB03A2C5FF9}" destId="{DC7E8863-C597-4E6E-986B-515294ED7009}" srcOrd="2" destOrd="0" presId="urn:microsoft.com/office/officeart/2018/2/layout/IconLabelList"/>
    <dgm:cxn modelId="{D97131D1-3947-4630-A57A-26370DC392EF}" type="presParOf" srcId="{551C7AAA-6E3B-48CA-AE2A-4C6AB633691F}" destId="{4DEACC45-B69A-473F-9047-FBB5FDB7E666}" srcOrd="3" destOrd="0" presId="urn:microsoft.com/office/officeart/2018/2/layout/IconLabelList"/>
    <dgm:cxn modelId="{9928803A-0D61-4D64-9E07-7248E9E4D90A}" type="presParOf" srcId="{551C7AAA-6E3B-48CA-AE2A-4C6AB633691F}" destId="{2AAD08BF-B531-42D8-A340-6FD337B6A7E3}" srcOrd="4" destOrd="0" presId="urn:microsoft.com/office/officeart/2018/2/layout/IconLabelList"/>
    <dgm:cxn modelId="{54EAB250-4D3A-4044-ACC4-450552303DD1}" type="presParOf" srcId="{2AAD08BF-B531-42D8-A340-6FD337B6A7E3}" destId="{670197CB-7735-418A-82AF-C25FB951E258}" srcOrd="0" destOrd="0" presId="urn:microsoft.com/office/officeart/2018/2/layout/IconLabelList"/>
    <dgm:cxn modelId="{0EB8B9DB-4A9B-4858-A774-5FB8A3586813}" type="presParOf" srcId="{2AAD08BF-B531-42D8-A340-6FD337B6A7E3}" destId="{E3F6C4E1-23C5-4414-837A-73182F647651}" srcOrd="1" destOrd="0" presId="urn:microsoft.com/office/officeart/2018/2/layout/IconLabelList"/>
    <dgm:cxn modelId="{47C3230A-A524-4043-BBF7-78AD9521CF1D}" type="presParOf" srcId="{2AAD08BF-B531-42D8-A340-6FD337B6A7E3}" destId="{C1F22942-5AC8-4717-AA48-BB9D5C8CBB3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1DC3D-C302-4A78-B2AA-897941957162}">
      <dsp:nvSpPr>
        <dsp:cNvPr id="0" name=""/>
        <dsp:cNvSpPr/>
      </dsp:nvSpPr>
      <dsp:spPr>
        <a:xfrm>
          <a:off x="5625185" y="1482419"/>
          <a:ext cx="2453805" cy="2454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79188-693C-4EB9-B847-E4C31457E444}">
      <dsp:nvSpPr>
        <dsp:cNvPr id="0" name=""/>
        <dsp:cNvSpPr/>
      </dsp:nvSpPr>
      <dsp:spPr>
        <a:xfrm>
          <a:off x="5706659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Technology Does the Work</a:t>
          </a:r>
        </a:p>
      </dsp:txBody>
      <dsp:txXfrm>
        <a:off x="6034153" y="1891534"/>
        <a:ext cx="1635870" cy="1636029"/>
      </dsp:txXfrm>
    </dsp:sp>
    <dsp:sp modelId="{7FEEDAE0-B563-4052-868C-E4A80950E6A4}">
      <dsp:nvSpPr>
        <dsp:cNvPr id="0" name=""/>
        <dsp:cNvSpPr/>
      </dsp:nvSpPr>
      <dsp:spPr>
        <a:xfrm rot="2700000">
          <a:off x="3092062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8373C-35E9-4398-93D8-76E8B05B791A}">
      <dsp:nvSpPr>
        <dsp:cNvPr id="0" name=""/>
        <dsp:cNvSpPr/>
      </dsp:nvSpPr>
      <dsp:spPr>
        <a:xfrm>
          <a:off x="3170581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Technology is Where Work is Done</a:t>
          </a:r>
        </a:p>
      </dsp:txBody>
      <dsp:txXfrm>
        <a:off x="3498075" y="1891534"/>
        <a:ext cx="1635870" cy="1636029"/>
      </dsp:txXfrm>
    </dsp:sp>
    <dsp:sp modelId="{6748F5BE-4257-4D01-BABE-84C2801F478D}">
      <dsp:nvSpPr>
        <dsp:cNvPr id="0" name=""/>
        <dsp:cNvSpPr/>
      </dsp:nvSpPr>
      <dsp:spPr>
        <a:xfrm rot="2700000">
          <a:off x="555984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D4050-C745-4337-916C-6413F1AC9289}">
      <dsp:nvSpPr>
        <dsp:cNvPr id="0" name=""/>
        <dsp:cNvSpPr/>
      </dsp:nvSpPr>
      <dsp:spPr>
        <a:xfrm>
          <a:off x="634503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Technology Supplemented Work</a:t>
          </a:r>
        </a:p>
      </dsp:txBody>
      <dsp:txXfrm>
        <a:off x="961997" y="1891534"/>
        <a:ext cx="1635870" cy="1636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308B2-2AFD-424C-A78E-E0766EE12322}">
      <dsp:nvSpPr>
        <dsp:cNvPr id="0" name=""/>
        <dsp:cNvSpPr/>
      </dsp:nvSpPr>
      <dsp:spPr>
        <a:xfrm>
          <a:off x="1002712" y="539102"/>
          <a:ext cx="1465678" cy="14656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0034F-32B8-4B27-9D5F-D7D7FA9A90C4}">
      <dsp:nvSpPr>
        <dsp:cNvPr id="0" name=""/>
        <dsp:cNvSpPr/>
      </dsp:nvSpPr>
      <dsp:spPr>
        <a:xfrm>
          <a:off x="107020" y="2390560"/>
          <a:ext cx="32570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 set of “guiding principals” or foundational decisions </a:t>
          </a:r>
        </a:p>
      </dsp:txBody>
      <dsp:txXfrm>
        <a:off x="107020" y="2390560"/>
        <a:ext cx="3257062" cy="720000"/>
      </dsp:txXfrm>
    </dsp:sp>
    <dsp:sp modelId="{4E346EB6-DA11-4564-A13E-D5FDAC1F98C1}">
      <dsp:nvSpPr>
        <dsp:cNvPr id="0" name=""/>
        <dsp:cNvSpPr/>
      </dsp:nvSpPr>
      <dsp:spPr>
        <a:xfrm>
          <a:off x="4829760" y="539102"/>
          <a:ext cx="1465678" cy="14656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E8863-C597-4E6E-986B-515294ED7009}">
      <dsp:nvSpPr>
        <dsp:cNvPr id="0" name=""/>
        <dsp:cNvSpPr/>
      </dsp:nvSpPr>
      <dsp:spPr>
        <a:xfrm>
          <a:off x="3934068" y="2390560"/>
          <a:ext cx="32570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 historical context of processed data </a:t>
          </a:r>
        </a:p>
      </dsp:txBody>
      <dsp:txXfrm>
        <a:off x="3934068" y="2390560"/>
        <a:ext cx="3257062" cy="720000"/>
      </dsp:txXfrm>
    </dsp:sp>
    <dsp:sp modelId="{670197CB-7735-418A-82AF-C25FB951E258}">
      <dsp:nvSpPr>
        <dsp:cNvPr id="0" name=""/>
        <dsp:cNvSpPr/>
      </dsp:nvSpPr>
      <dsp:spPr>
        <a:xfrm>
          <a:off x="8656809" y="539102"/>
          <a:ext cx="1465678" cy="14656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22942-5AC8-4717-AA48-BB9D5C8CBB34}">
      <dsp:nvSpPr>
        <dsp:cNvPr id="0" name=""/>
        <dsp:cNvSpPr/>
      </dsp:nvSpPr>
      <dsp:spPr>
        <a:xfrm>
          <a:off x="7761117" y="2390560"/>
          <a:ext cx="32570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 heuristic relational evaluation function </a:t>
          </a:r>
        </a:p>
      </dsp:txBody>
      <dsp:txXfrm>
        <a:off x="7761117" y="2390560"/>
        <a:ext cx="325706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1B958-A355-4B76-947C-630E84CF39A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E8D0B-9671-46DF-93AA-E0701B521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3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45885-B781-4310-A86F-B064636C10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40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85D79-BECA-42C7-A76B-AB960B6A53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7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CFFE52-9906-7DF5-B717-ACDB6B3B5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0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BD4A-A9EA-6548-9B59-6516BA93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4A531-925B-AB4F-A642-F7DE703AA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1617-5FE2-034A-B009-E1B3E1F6C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9816-5679-2B4B-8980-6562FEF6A07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C04B-0BC4-FF45-AFF8-448A6D41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ABB74-ABB7-FE4D-A3EA-0529ABFC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5512-6867-D244-8596-4F5D58D0C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9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609217-F8F2-AE46-8D6A-6585D15F2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F6D6C-0AB2-AA40-B000-18F02D7B1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3D104-33E5-4448-BA0F-047777FA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9816-5679-2B4B-8980-6562FEF6A07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3C034-366C-CC4B-84EA-39A8F921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8C7D9-5DE6-D046-AC7A-BC6B676F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5512-6867-D244-8596-4F5D58D0C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00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B2769792-D17C-266D-8E8F-287DD9F39C3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brima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4C47BB5-25BA-447B-A0ED-A821B7D67C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565332" cy="981075"/>
          </a:xfrm>
        </p:spPr>
        <p:txBody>
          <a:bodyPr/>
          <a:lstStyle>
            <a:lvl1pPr>
              <a:defRPr cap="none" baseline="0">
                <a:solidFill>
                  <a:srgbClr val="0F152D"/>
                </a:solidFill>
                <a:latin typeface="Ebrima" panose="02000000000000000000" pitchFamily="2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pic>
        <p:nvPicPr>
          <p:cNvPr id="10" name="Picture 9" descr="Weaver-Logo-4C-indentifier-black.eps">
            <a:extLst>
              <a:ext uri="{FF2B5EF4-FFF2-40B4-BE49-F238E27FC236}">
                <a16:creationId xmlns:a16="http://schemas.microsoft.com/office/drawing/2014/main" id="{58173222-C223-4FF4-93A1-5952C18DD9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200" y="378054"/>
            <a:ext cx="2279650" cy="66918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84C783-6E47-49CC-98FA-6B106C2B9FAC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46200"/>
            <a:ext cx="113538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953BE00E-02D2-FC2E-6E3E-2A757E3B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8101" y="6487841"/>
            <a:ext cx="2743200" cy="365125"/>
          </a:xfrm>
        </p:spPr>
        <p:txBody>
          <a:bodyPr/>
          <a:lstStyle>
            <a:lvl1pPr>
              <a:defRPr>
                <a:latin typeface="Ebrima" panose="02000000000000000000" pitchFamily="2" charset="0"/>
              </a:defRPr>
            </a:lvl1pPr>
          </a:lstStyle>
          <a:p>
            <a:fld id="{851D1F7E-E3CD-4584-8D72-669F83DE1E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58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- Thi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C2F7A-3306-4B24-94D4-C4CCD18F4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11302"/>
            <a:ext cx="10515600" cy="4665661"/>
          </a:xfrm>
        </p:spPr>
        <p:txBody>
          <a:bodyPr/>
          <a:lstStyle>
            <a:lvl1pPr marL="344488" indent="-344488">
              <a:defRPr/>
            </a:lvl1pPr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E1077-AC9B-46B3-B201-5FE875F42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6E3-3EFD-4DF5-906D-F99D11E2D8B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B9FBC-6836-4A97-9676-DF16D8CC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9078B-B433-4569-A0F4-CF0396A5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1F7E-E3CD-4584-8D72-669F83DE1E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5205BE3-CD2B-4A69-A2B1-80EEEAEAB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565332" cy="981075"/>
          </a:xfrm>
        </p:spPr>
        <p:txBody>
          <a:bodyPr/>
          <a:lstStyle>
            <a:lvl1pPr>
              <a:defRPr cap="none" baseline="0">
                <a:solidFill>
                  <a:srgbClr val="0F152D"/>
                </a:solidFill>
                <a:latin typeface="Ebrima" panose="02000000000000000000" pitchFamily="2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pic>
        <p:nvPicPr>
          <p:cNvPr id="10" name="Picture 9" descr="Weaver-Logo-4C-indentifier-black.eps">
            <a:extLst>
              <a:ext uri="{FF2B5EF4-FFF2-40B4-BE49-F238E27FC236}">
                <a16:creationId xmlns:a16="http://schemas.microsoft.com/office/drawing/2014/main" id="{067A63B3-0D47-4BD3-AA3B-B8B6FACD4D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200" y="378054"/>
            <a:ext cx="2279650" cy="66918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4A90CD-6672-4BF9-8754-95798D7782C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46200"/>
            <a:ext cx="113538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70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509BB-7812-427D-A830-1CEB0570316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78638"/>
            <a:ext cx="5181600" cy="4598325"/>
          </a:xfrm>
        </p:spPr>
        <p:txBody>
          <a:bodyPr/>
          <a:lstStyle>
            <a:lvl1pPr marL="344488" indent="-344488">
              <a:defRPr/>
            </a:lvl1pPr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A35B8-D8E4-47DA-9649-47CA5E409F8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78638"/>
            <a:ext cx="5181600" cy="4598325"/>
          </a:xfrm>
        </p:spPr>
        <p:txBody>
          <a:bodyPr/>
          <a:lstStyle>
            <a:lvl1pPr marL="228600" indent="-228600">
              <a:defRPr lang="en-US" sz="2800" kern="1200" dirty="0">
                <a:solidFill>
                  <a:schemeClr val="tx1"/>
                </a:solidFill>
                <a:latin typeface="Ebrima" panose="02000000000000000000" pitchFamily="2" charset="0"/>
                <a:ea typeface="+mn-ea"/>
                <a:cs typeface="+mn-cs"/>
              </a:defRPr>
            </a:lvl1pPr>
            <a:lvl2pPr marL="685800" indent="-228600">
              <a:defRPr lang="en-US" sz="2400" kern="1200" dirty="0">
                <a:solidFill>
                  <a:schemeClr val="tx1"/>
                </a:solidFill>
                <a:latin typeface="Ebrima" panose="02000000000000000000" pitchFamily="2" charset="0"/>
                <a:ea typeface="+mn-ea"/>
                <a:cs typeface="+mn-cs"/>
              </a:defRPr>
            </a:lvl2pPr>
          </a:lstStyle>
          <a:p>
            <a:pPr marL="344488" lvl="0" indent="-3444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"/>
            </a:pPr>
            <a:r>
              <a:rPr lang="en-US" dirty="0"/>
              <a:t>Insert text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F1DCA-2490-4C9B-A20D-38DE150A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6E3-3EFD-4DF5-906D-F99D11E2D8B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2D30B-0A25-4315-85E9-BF45EBEC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BA16D-09E8-46D2-B856-9C232B6B2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1F7E-E3CD-4584-8D72-669F83DE1EC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650458-7973-4FEF-ACDB-06761751B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565332" cy="981075"/>
          </a:xfrm>
        </p:spPr>
        <p:txBody>
          <a:bodyPr/>
          <a:lstStyle>
            <a:lvl1pPr>
              <a:defRPr cap="none" baseline="0">
                <a:solidFill>
                  <a:srgbClr val="0F152D"/>
                </a:solidFill>
                <a:latin typeface="Ebrima" panose="02000000000000000000" pitchFamily="2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pic>
        <p:nvPicPr>
          <p:cNvPr id="13" name="Picture 12" descr="Weaver-Logo-4C-indentifier-black.eps">
            <a:extLst>
              <a:ext uri="{FF2B5EF4-FFF2-40B4-BE49-F238E27FC236}">
                <a16:creationId xmlns:a16="http://schemas.microsoft.com/office/drawing/2014/main" id="{CC2BF566-5B93-4D35-A166-20B3E6930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200" y="378054"/>
            <a:ext cx="2279650" cy="66918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B16F3B-1D9C-4DFB-B62C-7BB51FCE2D9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46200"/>
            <a:ext cx="113538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54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- Arrow Overl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tallic spheres connected in mesh">
            <a:extLst>
              <a:ext uri="{FF2B5EF4-FFF2-40B4-BE49-F238E27FC236}">
                <a16:creationId xmlns:a16="http://schemas.microsoft.com/office/drawing/2014/main" id="{7095B72F-EBDB-FE43-3F97-ED40311C1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A8E700-05E7-644F-8E76-2A27A975EE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C56E1B-656F-4640-AEF3-F343B34862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" y="-1"/>
            <a:ext cx="12186584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45CE5-20AD-43CD-8367-9B7D91E66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6E3-3EFD-4DF5-906D-F99D11E2D8B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A2513-C076-46C3-A2BA-FA1DF5B0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1BB2E-91A3-4EEC-9904-B2604AFB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1F7E-E3CD-4584-8D72-669F83DE1EC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921F93-C261-4615-9B24-9F20CD1ED2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332879"/>
            <a:ext cx="5840392" cy="2192240"/>
          </a:xfrm>
          <a:noFill/>
        </p:spPr>
        <p:txBody>
          <a:bodyPr anchor="ctr" anchorCtr="0">
            <a:normAutofit/>
          </a:bodyPr>
          <a:lstStyle>
            <a:lvl1pPr algn="l">
              <a:lnSpc>
                <a:spcPts val="63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6776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Green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B88F1C-6A61-2934-F91E-50DDCE960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accent1"/>
              </a:gs>
              <a:gs pos="36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brima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A38D69-26F3-A545-E3A5-3AF09322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/>
        </p:blipFill>
        <p:spPr>
          <a:xfrm>
            <a:off x="0" y="0"/>
            <a:ext cx="8721969" cy="6858000"/>
          </a:xfrm>
          <a:prstGeom prst="rect">
            <a:avLst/>
          </a:prstGeom>
          <a:effectLst>
            <a:outerShdw blurRad="25400" dist="12700" dir="8100000" algn="tr" rotWithShape="0">
              <a:schemeClr val="tx1"/>
            </a:outerShdw>
          </a:effectLst>
        </p:spPr>
      </p:pic>
      <p:sp>
        <p:nvSpPr>
          <p:cNvPr id="9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brima" panose="020000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A26329-E7AB-4114-912E-B49C073E4A1A}"/>
              </a:ext>
            </a:extLst>
          </p:cNvPr>
          <p:cNvCxnSpPr>
            <a:cxnSpLocks/>
          </p:cNvCxnSpPr>
          <p:nvPr userDrawn="1"/>
        </p:nvCxnSpPr>
        <p:spPr>
          <a:xfrm>
            <a:off x="6743700" y="2123593"/>
            <a:ext cx="0" cy="30219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D931FB8-9090-4B42-9B5F-5BA0C93A43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322" y="2947244"/>
            <a:ext cx="4575057" cy="1374651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B769626-8905-422B-B2C2-754BF842EA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31099" y="1841500"/>
            <a:ext cx="3822697" cy="543571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22BEAA7-22A1-428F-8DC3-2867006A13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1100" y="2413329"/>
            <a:ext cx="3817618" cy="12607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2B88C745-8B28-4DF6-AEEC-00BDF754B7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54599" y="4478184"/>
            <a:ext cx="3817618" cy="137590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6621DC96-6D5B-4CEC-8097-D5D38F4C64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4441" y="3902075"/>
            <a:ext cx="3837934" cy="571500"/>
          </a:xfrm>
        </p:spPr>
        <p:txBody>
          <a:bodyPr/>
          <a:lstStyle>
            <a:lvl1pPr marL="0" indent="0">
              <a:buNone/>
              <a:defRPr lang="en-US" sz="3200" b="1" kern="1200" dirty="0">
                <a:solidFill>
                  <a:schemeClr val="bg1"/>
                </a:solidFill>
                <a:latin typeface="Ebrima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788313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0F3C17-90A8-8215-2263-DFD9BD6EBB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89292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3BDB18-AC5D-83AE-C6DC-48D327214F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22"/>
            <a:ext cx="12192000" cy="6885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8501CE-B684-4734-BD42-06DB44D049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5619" y="2139721"/>
            <a:ext cx="6528574" cy="1884363"/>
          </a:xfrm>
        </p:spPr>
        <p:txBody>
          <a:bodyPr anchor="b"/>
          <a:lstStyle>
            <a:lvl1pPr algn="l">
              <a:lnSpc>
                <a:spcPts val="5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782030-9A15-4842-9737-FA175BEA99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35619" y="4072501"/>
            <a:ext cx="6528573" cy="597876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DDF8DBF-C4E5-43EE-8A12-F702716B6C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807" y="2778396"/>
            <a:ext cx="3429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06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- Arrow Overla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24FF42-D762-4066-8654-4BCC4A082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DB9647-D35C-4243-A4A5-C333AE6842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" y="-1"/>
            <a:ext cx="12186584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45CE5-20AD-43CD-8367-9B7D91E66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6E3-3EFD-4DF5-906D-F99D11E2D8B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A2513-C076-46C3-A2BA-FA1DF5B0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1BB2E-91A3-4EEC-9904-B2604AFB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1F7E-E3CD-4584-8D72-669F83DE1EC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921F93-C261-4615-9B24-9F20CD1ED2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332879"/>
            <a:ext cx="5840392" cy="2192240"/>
          </a:xfrm>
          <a:noFill/>
        </p:spPr>
        <p:txBody>
          <a:bodyPr anchor="ctr" anchorCtr="0">
            <a:normAutofit/>
          </a:bodyPr>
          <a:lstStyle>
            <a:lvl1pPr algn="l">
              <a:lnSpc>
                <a:spcPts val="63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89676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- Arrow Overla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84282A-2B8D-4BE8-AA94-AF17753CC3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929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DB9647-D35C-4243-A4A5-C333AE6842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45CE5-20AD-43CD-8367-9B7D91E66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6E3-3EFD-4DF5-906D-F99D11E2D8B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A2513-C076-46C3-A2BA-FA1DF5B0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1BB2E-91A3-4EEC-9904-B2604AFB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1F7E-E3CD-4584-8D72-669F83DE1EC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921F93-C261-4615-9B24-9F20CD1ED2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332879"/>
            <a:ext cx="5840392" cy="2192240"/>
          </a:xfrm>
          <a:noFill/>
        </p:spPr>
        <p:txBody>
          <a:bodyPr anchor="ctr" anchorCtr="0">
            <a:normAutofit/>
          </a:bodyPr>
          <a:lstStyle>
            <a:lvl1pPr algn="l">
              <a:lnSpc>
                <a:spcPts val="63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1927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55AE58-C32B-514E-983F-93CE8B348B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9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43172D-D7BE-E645-8E1D-8B8EB60026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3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AD5DA-F8FE-93AD-22C3-AFFA18088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6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B4F5C-3368-7B41-94A3-7B69B61C2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9D012-E979-C248-A39D-9ECF24D4E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D3C22-423F-9344-AA54-D27A006BB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3E13A-CAF0-6A46-99F3-A9A108D1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9816-5679-2B4B-8980-6562FEF6A07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ED279-5716-A044-8A62-CA58B307B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C957E-3B82-E14A-90C1-4B8E77F8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5512-6867-D244-8596-4F5D58D0C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1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C31D-E608-D64A-BD88-C52B18A77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EACAC-3E6E-6E4F-8779-2DF2C64CE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A42AC-EB64-EF48-BAC2-452794B8B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5F0766-EF70-524D-B3C3-F8F6EA278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3EC751-E8DF-BB4B-BBB4-834105E6C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CA640-1CEA-3A43-B1C3-B0040CED2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9816-5679-2B4B-8980-6562FEF6A07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CB52B4-5F8C-834F-ADDD-C86E5D0B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EAFF7-C3D1-0048-9483-C43DD997A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5512-6867-D244-8596-4F5D58D0C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4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EC504-A990-DA44-8B11-B2DB21E5F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DA600B-68F9-A248-A2A3-10B3D71F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9816-5679-2B4B-8980-6562FEF6A07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037EF-B62E-A040-A387-CBB8DF1E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90C0A-08F6-FF4F-8C99-52C44F41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5512-6867-D244-8596-4F5D58D0C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1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290D0-6C6E-7F4B-AF91-66D11C68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0A005-AB1F-5D47-BCF0-055B0F25C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EEC75-C33C-A64C-A31A-7D445D674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7D3F2-A800-C74F-BB52-F4B32BEE1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9816-5679-2B4B-8980-6562FEF6A07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106EB-E6CC-0545-B252-7DAE0062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93EB0-BA37-CF4E-8989-3D473CB7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5512-6867-D244-8596-4F5D58D0C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2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10DF-DD6A-2B4E-A86B-85DF5C2D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04A8A8-FA8B-B042-A0DE-0F2256D77A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A67B0-85CB-4D47-A84D-ADE418807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487E1-68EF-5E48-A49D-F2AF19CA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9816-5679-2B4B-8980-6562FEF6A07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13EEF-941A-7842-BE34-FB406042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88333-4ED8-2B4D-AC82-CAB80DBC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5512-6867-D244-8596-4F5D58D0C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09EDC2-6606-CF4C-AEA8-356873FCF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D5660-8EC0-454E-9C54-0B862CF0B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2A46A-1841-E042-95CD-1B0A21160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E9816-5679-2B4B-8980-6562FEF6A07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F0963-DEA1-D94C-8ACD-D8D5D0C39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2D4EA-FB6B-9340-ABED-2822839F1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35512-6867-D244-8596-4F5D58D0C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0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hyperlink" Target="https://www.linkedin.com/in/morganpage/" TargetMode="Externa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151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1F3BF-DC79-C66A-CB8D-46F0D031E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168EF-A2FA-CC36-624A-8196F5B8F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850"/>
            <a:ext cx="10515600" cy="4612114"/>
          </a:xfrm>
        </p:spPr>
        <p:txBody>
          <a:bodyPr/>
          <a:lstStyle/>
          <a:p>
            <a:pPr algn="l"/>
            <a:r>
              <a:rPr lang="en-US" b="1" i="0" dirty="0">
                <a:effectLst/>
                <a:latin typeface="ui-sans-serif"/>
              </a:rPr>
              <a:t>Enhanced Risk Identification and Management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latin typeface="ui-sans-serif"/>
              </a:rPr>
              <a:t>Proactive identification of emerging risks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latin typeface="ui-sans-serif"/>
              </a:rPr>
              <a:t>Continuous monitoring of key risk indicators</a:t>
            </a:r>
          </a:p>
          <a:p>
            <a:r>
              <a:rPr lang="en-US" b="1" dirty="0">
                <a:latin typeface="ui-sans-serif"/>
              </a:rPr>
              <a:t>Improved Audit Efficiency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latin typeface="ui-sans-serif"/>
              </a:rPr>
              <a:t>Streamlined audit processes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latin typeface="ui-sans-serif"/>
              </a:rPr>
              <a:t>Reduced time and effort for data collection</a:t>
            </a:r>
          </a:p>
          <a:p>
            <a:pPr algn="l"/>
            <a:r>
              <a:rPr lang="en-US" b="1" i="0" dirty="0">
                <a:effectLst/>
                <a:latin typeface="ui-sans-serif"/>
              </a:rPr>
              <a:t>Real-Time Insights and Decision Making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latin typeface="ui-sans-serif"/>
              </a:rPr>
              <a:t>Real-time data analysis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latin typeface="ui-sans-serif"/>
              </a:rPr>
              <a:t>Faster identification of anomalies and issues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CDB937-0038-3520-2A31-6183FA34A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Analytics Awesomeness</a:t>
            </a:r>
          </a:p>
        </p:txBody>
      </p:sp>
    </p:spTree>
    <p:extLst>
      <p:ext uri="{BB962C8B-B14F-4D97-AF65-F5344CB8AC3E}">
        <p14:creationId xmlns:p14="http://schemas.microsoft.com/office/powerpoint/2010/main" val="346620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82A85-D130-3B05-0DFF-F77FD0EC6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E4B1-E863-0BAF-63D0-3DAFC539B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850"/>
            <a:ext cx="10515600" cy="4612114"/>
          </a:xfrm>
        </p:spPr>
        <p:txBody>
          <a:bodyPr>
            <a:normAutofit/>
          </a:bodyPr>
          <a:lstStyle/>
          <a:p>
            <a:pPr algn="l"/>
            <a:r>
              <a:rPr lang="en-US" b="1" i="0" dirty="0">
                <a:effectLst/>
                <a:latin typeface="ui-sans-serif"/>
              </a:rPr>
              <a:t>General Ledger Error Modeling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latin typeface="ui-sans-serif"/>
              </a:rPr>
              <a:t>A Machine Learning Model trained on historical errors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latin typeface="ui-sans-serif"/>
              </a:rPr>
              <a:t>Evaluated posted entries weekly 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latin typeface="ui-sans-serif"/>
              </a:rPr>
              <a:t>Identified high-likelihood error entries for review</a:t>
            </a:r>
          </a:p>
          <a:p>
            <a:pPr marL="742950" lvl="1" indent="-285750"/>
            <a:endParaRPr lang="en-US" dirty="0">
              <a:solidFill>
                <a:srgbClr val="000000"/>
              </a:solidFill>
              <a:latin typeface="ui-sans-serif"/>
            </a:endParaRPr>
          </a:p>
          <a:p>
            <a:r>
              <a:rPr lang="en-US" b="1" dirty="0">
                <a:latin typeface="ui-sans-serif"/>
              </a:rPr>
              <a:t>Duplicates Analysis and Vendor Integrity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latin typeface="ui-sans-serif"/>
              </a:rPr>
              <a:t>Identifies potential duplicate transactions outside of the </a:t>
            </a:r>
            <a:br>
              <a:rPr lang="en-US" dirty="0">
                <a:solidFill>
                  <a:srgbClr val="000000"/>
                </a:solidFill>
                <a:latin typeface="ui-sans-serif"/>
              </a:rPr>
            </a:br>
            <a:r>
              <a:rPr lang="en-US" dirty="0">
                <a:solidFill>
                  <a:srgbClr val="000000"/>
                </a:solidFill>
                <a:latin typeface="ui-sans-serif"/>
              </a:rPr>
              <a:t>standard application controls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latin typeface="ui-sans-serif"/>
              </a:rPr>
              <a:t>Identifies data-import control circumventions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latin typeface="ui-sans-serif"/>
              </a:rPr>
              <a:t>Identifies operationally unused vendors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latin typeface="ui-sans-serif"/>
              </a:rPr>
              <a:t>Identifies statistically significant item level spend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737D40-44E2-161E-F31A-274580A5A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Case In Action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D2BAC70-766B-8640-FF97-912524995A8C}"/>
              </a:ext>
            </a:extLst>
          </p:cNvPr>
          <p:cNvSpPr/>
          <p:nvPr/>
        </p:nvSpPr>
        <p:spPr>
          <a:xfrm>
            <a:off x="8968819" y="4251489"/>
            <a:ext cx="2384981" cy="251936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One client saved over $500,000 of duplicate payments in a 3 year period.</a:t>
            </a:r>
          </a:p>
        </p:txBody>
      </p:sp>
    </p:spTree>
    <p:extLst>
      <p:ext uri="{BB962C8B-B14F-4D97-AF65-F5344CB8AC3E}">
        <p14:creationId xmlns:p14="http://schemas.microsoft.com/office/powerpoint/2010/main" val="640893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145ED-326C-1B37-4517-9170AF248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6C1042-9F19-6596-CDF2-FF8C1E49C2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have Analytics Failed in the Past? </a:t>
            </a:r>
          </a:p>
        </p:txBody>
      </p:sp>
    </p:spTree>
    <p:extLst>
      <p:ext uri="{BB962C8B-B14F-4D97-AF65-F5344CB8AC3E}">
        <p14:creationId xmlns:p14="http://schemas.microsoft.com/office/powerpoint/2010/main" val="4129956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DEC63-36D0-3343-AB53-8FE30BA9F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C5C0B-D6B6-9538-1FDA-6BA279BD5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850"/>
            <a:ext cx="10515600" cy="4612114"/>
          </a:xfrm>
        </p:spPr>
        <p:txBody>
          <a:bodyPr/>
          <a:lstStyle/>
          <a:p>
            <a:pPr algn="l"/>
            <a:r>
              <a:rPr lang="en-US" b="1" i="0" dirty="0">
                <a:effectLst/>
                <a:latin typeface="ui-sans-serif"/>
              </a:rPr>
              <a:t>Lack of Clear Objectives and Scope</a:t>
            </a:r>
          </a:p>
          <a:p>
            <a:pPr lvl="1"/>
            <a:r>
              <a:rPr lang="en-US" b="1" i="0" dirty="0">
                <a:solidFill>
                  <a:srgbClr val="000000"/>
                </a:solidFill>
                <a:effectLst/>
                <a:latin typeface="ui-sans-serif"/>
              </a:rPr>
              <a:t>Undefined Goals:</a:t>
            </a:r>
            <a:r>
              <a:rPr lang="en-US" b="0" i="0" dirty="0">
                <a:solidFill>
                  <a:srgbClr val="000000"/>
                </a:solidFill>
                <a:effectLst/>
                <a:latin typeface="ui-sans-serif"/>
              </a:rPr>
              <a:t> Programs often fail due to the absence of clear and specific objectives.</a:t>
            </a:r>
          </a:p>
          <a:p>
            <a:pPr lvl="1"/>
            <a:r>
              <a:rPr lang="en-US" b="1" i="0" dirty="0">
                <a:solidFill>
                  <a:srgbClr val="000000"/>
                </a:solidFill>
                <a:effectLst/>
                <a:latin typeface="ui-sans-serif"/>
              </a:rPr>
              <a:t>Misaligned Scope:</a:t>
            </a:r>
            <a:r>
              <a:rPr lang="en-US" b="0" i="0" dirty="0">
                <a:solidFill>
                  <a:srgbClr val="000000"/>
                </a:solidFill>
                <a:effectLst/>
                <a:latin typeface="ui-sans-serif"/>
              </a:rPr>
              <a:t> If the scope is too broad or not well-defined, it can lead to inefficiencies and missed targets.</a:t>
            </a:r>
          </a:p>
          <a:p>
            <a:pPr algn="l"/>
            <a:r>
              <a:rPr lang="en-US" b="1" i="0" dirty="0">
                <a:effectLst/>
                <a:latin typeface="ui-sans-serif"/>
              </a:rPr>
              <a:t>Insufficient Stakeholder Engagement</a:t>
            </a:r>
          </a:p>
          <a:p>
            <a:pPr lvl="1"/>
            <a:r>
              <a:rPr lang="en-US" b="1" i="0" dirty="0">
                <a:solidFill>
                  <a:srgbClr val="000000"/>
                </a:solidFill>
                <a:effectLst/>
                <a:latin typeface="ui-sans-serif"/>
              </a:rPr>
              <a:t>Lack of Collaboration:</a:t>
            </a:r>
            <a:r>
              <a:rPr lang="en-US" b="0" i="0" dirty="0">
                <a:solidFill>
                  <a:srgbClr val="000000"/>
                </a:solidFill>
                <a:effectLst/>
                <a:latin typeface="ui-sans-serif"/>
              </a:rPr>
              <a:t> Failing to engage key stakeholders, including business owners and IT, can result in misaligned priorities and lack of support.</a:t>
            </a:r>
          </a:p>
          <a:p>
            <a:pPr lvl="1"/>
            <a:r>
              <a:rPr lang="en-US" b="1" i="0" dirty="0">
                <a:solidFill>
                  <a:srgbClr val="000000"/>
                </a:solidFill>
                <a:effectLst/>
                <a:latin typeface="ui-sans-serif"/>
              </a:rPr>
              <a:t>Poor Communication:</a:t>
            </a:r>
            <a:r>
              <a:rPr lang="en-US" b="0" i="0" dirty="0">
                <a:solidFill>
                  <a:srgbClr val="000000"/>
                </a:solidFill>
                <a:effectLst/>
                <a:latin typeface="ui-sans-serif"/>
              </a:rPr>
              <a:t> Inadequate communication channels can lead to misunderstandings and resistance.</a:t>
            </a:r>
          </a:p>
          <a:p>
            <a:pPr lvl="1"/>
            <a:endParaRPr lang="en-US" b="0" i="0" dirty="0">
              <a:solidFill>
                <a:srgbClr val="000000"/>
              </a:solidFill>
              <a:effectLst/>
              <a:latin typeface="ui-sans-serif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992470-00F7-BD98-0ADB-B4FB5BD43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Analytics Awesomeness</a:t>
            </a:r>
          </a:p>
        </p:txBody>
      </p:sp>
    </p:spTree>
    <p:extLst>
      <p:ext uri="{BB962C8B-B14F-4D97-AF65-F5344CB8AC3E}">
        <p14:creationId xmlns:p14="http://schemas.microsoft.com/office/powerpoint/2010/main" val="145521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8DF1F-DCE3-D911-39E8-F6AC6C97E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0497B-3BC3-7534-D704-3028B429F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850"/>
            <a:ext cx="10515600" cy="4612114"/>
          </a:xfrm>
        </p:spPr>
        <p:txBody>
          <a:bodyPr>
            <a:normAutofit/>
          </a:bodyPr>
          <a:lstStyle/>
          <a:p>
            <a:pPr algn="l"/>
            <a:r>
              <a:rPr lang="en-US" b="1" i="0" dirty="0">
                <a:effectLst/>
                <a:latin typeface="ui-sans-serif"/>
              </a:rPr>
              <a:t>Inadequate Technology and Data Infrastructure</a:t>
            </a:r>
          </a:p>
          <a:p>
            <a:pPr lvl="1"/>
            <a:r>
              <a:rPr lang="en-US" b="1" i="0" dirty="0">
                <a:solidFill>
                  <a:srgbClr val="000000"/>
                </a:solidFill>
                <a:effectLst/>
                <a:latin typeface="ui-sans-serif"/>
              </a:rPr>
              <a:t>Outdated Tools:</a:t>
            </a:r>
            <a:r>
              <a:rPr lang="en-US" b="0" i="0" dirty="0">
                <a:solidFill>
                  <a:srgbClr val="000000"/>
                </a:solidFill>
                <a:effectLst/>
                <a:latin typeface="ui-sans-serif"/>
              </a:rPr>
              <a:t> Using outdated or inappropriate tools can hinder the efficiency and effectiveness of the program.</a:t>
            </a:r>
          </a:p>
          <a:p>
            <a:pPr lvl="1"/>
            <a:r>
              <a:rPr lang="en-US" b="1" i="0" dirty="0">
                <a:solidFill>
                  <a:srgbClr val="000000"/>
                </a:solidFill>
                <a:effectLst/>
                <a:latin typeface="ui-sans-serif"/>
              </a:rPr>
              <a:t>Data Quality Issues:</a:t>
            </a:r>
            <a:r>
              <a:rPr lang="en-US" b="0" i="0" dirty="0">
                <a:solidFill>
                  <a:srgbClr val="000000"/>
                </a:solidFill>
                <a:effectLst/>
                <a:latin typeface="ui-sans-serif"/>
              </a:rPr>
              <a:t> Poor data quality and integration problems can lead to inaccurate analysis and insights.</a:t>
            </a:r>
          </a:p>
          <a:p>
            <a:pPr lvl="1"/>
            <a:endParaRPr lang="en-US" b="0" i="0" dirty="0">
              <a:solidFill>
                <a:srgbClr val="000000"/>
              </a:solidFill>
              <a:effectLst/>
              <a:latin typeface="ui-sans-serif"/>
            </a:endParaRPr>
          </a:p>
          <a:p>
            <a:pPr algn="l"/>
            <a:r>
              <a:rPr lang="en-US" b="1" i="0" dirty="0">
                <a:effectLst/>
                <a:latin typeface="ui-sans-serif"/>
              </a:rPr>
              <a:t>Insufficient Expertise and Training</a:t>
            </a:r>
          </a:p>
          <a:p>
            <a:pPr lvl="1"/>
            <a:r>
              <a:rPr lang="en-US" b="1" i="0" dirty="0">
                <a:solidFill>
                  <a:srgbClr val="000000"/>
                </a:solidFill>
                <a:effectLst/>
                <a:latin typeface="ui-sans-serif"/>
              </a:rPr>
              <a:t>Lack of Skilled Personnel:</a:t>
            </a:r>
            <a:r>
              <a:rPr lang="en-US" b="0" i="0" dirty="0">
                <a:solidFill>
                  <a:srgbClr val="000000"/>
                </a:solidFill>
                <a:effectLst/>
                <a:latin typeface="ui-sans-serif"/>
              </a:rPr>
              <a:t> The absence of team members with the necessary skills to manage and analyze data can cripple the program.</a:t>
            </a:r>
          </a:p>
          <a:p>
            <a:pPr lvl="1"/>
            <a:r>
              <a:rPr lang="en-US" b="1" i="0" dirty="0">
                <a:solidFill>
                  <a:srgbClr val="000000"/>
                </a:solidFill>
                <a:effectLst/>
                <a:latin typeface="ui-sans-serif"/>
              </a:rPr>
              <a:t>Inadequate Training:</a:t>
            </a:r>
            <a:r>
              <a:rPr lang="en-US" b="0" i="0" dirty="0">
                <a:solidFill>
                  <a:srgbClr val="000000"/>
                </a:solidFill>
                <a:effectLst/>
                <a:latin typeface="ui-sans-serif"/>
              </a:rPr>
              <a:t> Failing to provide continuous training and development can result in skill gaps.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36BF7B-7432-5D21-4892-26E1BFD1E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Analytics Awesomeness</a:t>
            </a:r>
          </a:p>
        </p:txBody>
      </p:sp>
    </p:spTree>
    <p:extLst>
      <p:ext uri="{BB962C8B-B14F-4D97-AF65-F5344CB8AC3E}">
        <p14:creationId xmlns:p14="http://schemas.microsoft.com/office/powerpoint/2010/main" val="608091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1ADEB-DC6D-7D16-4765-CE0456109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A719E-9ECA-B585-4FBB-74888ABC4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850"/>
            <a:ext cx="10515600" cy="4612114"/>
          </a:xfrm>
        </p:spPr>
        <p:txBody>
          <a:bodyPr>
            <a:normAutofit/>
          </a:bodyPr>
          <a:lstStyle/>
          <a:p>
            <a:pPr algn="l"/>
            <a:r>
              <a:rPr lang="en-US" b="1" i="0" dirty="0">
                <a:effectLst/>
                <a:latin typeface="ui-sans-serif"/>
              </a:rPr>
              <a:t>Resistance to Change and Organizational Culture</a:t>
            </a:r>
          </a:p>
          <a:p>
            <a:pPr lvl="1"/>
            <a:r>
              <a:rPr lang="en-US" b="1" i="0" dirty="0">
                <a:solidFill>
                  <a:srgbClr val="000000"/>
                </a:solidFill>
                <a:effectLst/>
                <a:latin typeface="ui-sans-serif"/>
              </a:rPr>
              <a:t>Change Management Issues:</a:t>
            </a:r>
            <a:r>
              <a:rPr lang="en-US" b="0" i="0" dirty="0">
                <a:solidFill>
                  <a:srgbClr val="000000"/>
                </a:solidFill>
                <a:effectLst/>
                <a:latin typeface="ui-sans-serif"/>
              </a:rPr>
              <a:t> Resistance from staff due to fear of change or lack of understanding can impede program implementation.</a:t>
            </a:r>
          </a:p>
          <a:p>
            <a:pPr lvl="1"/>
            <a:r>
              <a:rPr lang="en-US" b="1" i="0" dirty="0">
                <a:solidFill>
                  <a:srgbClr val="000000"/>
                </a:solidFill>
                <a:effectLst/>
                <a:latin typeface="ui-sans-serif"/>
              </a:rPr>
              <a:t>Cultural Barriers:</a:t>
            </a:r>
            <a:r>
              <a:rPr lang="en-US" b="0" i="0" dirty="0">
                <a:solidFill>
                  <a:srgbClr val="000000"/>
                </a:solidFill>
                <a:effectLst/>
                <a:latin typeface="ui-sans-serif"/>
              </a:rPr>
              <a:t> An organizational culture that is not supportive of continuous auditing can lead to failure.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B149DF-DCFA-2BF6-CEA4-C115B9EE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Analytics Awesomeness</a:t>
            </a:r>
          </a:p>
        </p:txBody>
      </p:sp>
    </p:spTree>
    <p:extLst>
      <p:ext uri="{BB962C8B-B14F-4D97-AF65-F5344CB8AC3E}">
        <p14:creationId xmlns:p14="http://schemas.microsoft.com/office/powerpoint/2010/main" val="1018856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E26D8C-DE27-BE70-F79D-FC5AE8653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332879"/>
            <a:ext cx="6014663" cy="21922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What are Collaborative Analytics… </a:t>
            </a:r>
            <a:br>
              <a:rPr lang="en-US" dirty="0"/>
            </a:br>
            <a:r>
              <a:rPr lang="en-US" sz="4900" b="1" dirty="0"/>
              <a:t>and What is Different?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1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27906-EAD9-E863-79F5-3AE877BAA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Collaborative analytics are analytics that 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  <a:t>align and support the business process objectives </a:t>
            </a:r>
            <a:r>
              <a:rPr lang="en-US" sz="3200" dirty="0"/>
              <a:t>through the use of descriptive, predictive, or proscriptive analytics and also serve to </a:t>
            </a:r>
            <a:r>
              <a:rPr lang="en-US" sz="3200" b="1" dirty="0">
                <a:solidFill>
                  <a:schemeClr val="accent2"/>
                </a:solidFill>
              </a:rPr>
              <a:t>enhance the operation or visibility of the control environment</a:t>
            </a:r>
            <a:r>
              <a:rPr lang="en-US" sz="3200" dirty="0"/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E1C08-2DA0-6A2A-AFF4-043E3A21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Collaborative Analytics?</a:t>
            </a:r>
          </a:p>
        </p:txBody>
      </p:sp>
    </p:spTree>
    <p:extLst>
      <p:ext uri="{BB962C8B-B14F-4D97-AF65-F5344CB8AC3E}">
        <p14:creationId xmlns:p14="http://schemas.microsoft.com/office/powerpoint/2010/main" val="2953921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C489E-DF49-0A77-4E57-0121DCB98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D4B77-8512-367D-2EB0-D7A4804E2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How is this different than what we did before? </a:t>
            </a:r>
          </a:p>
          <a:p>
            <a:pPr lvl="1"/>
            <a:r>
              <a:rPr lang="en-US" sz="2800" dirty="0"/>
              <a:t>Historically continuous analytics or continuous audit were performed </a:t>
            </a:r>
            <a:r>
              <a:rPr lang="en-US" sz="2800" b="1" u="sng" dirty="0"/>
              <a:t>to</a:t>
            </a:r>
            <a:r>
              <a:rPr lang="en-US" sz="2800" dirty="0"/>
              <a:t> the auditee, not </a:t>
            </a:r>
            <a:r>
              <a:rPr lang="en-US" sz="2800" b="1" u="sng" dirty="0"/>
              <a:t>with</a:t>
            </a:r>
            <a:r>
              <a:rPr lang="en-US" sz="2800" dirty="0"/>
              <a:t> them. </a:t>
            </a:r>
          </a:p>
          <a:p>
            <a:pPr lvl="1"/>
            <a:r>
              <a:rPr lang="en-US" sz="2800" dirty="0"/>
              <a:t>This process also engages the organic knowledge of the business rather than the academic knowledge of the audit shop. </a:t>
            </a:r>
          </a:p>
          <a:p>
            <a:pPr lvl="1"/>
            <a:r>
              <a:rPr lang="en-US" sz="2800" dirty="0"/>
              <a:t>Collaborative analytics are different because they (or their boss) cares about the results being generated.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9C354-88D4-210A-E592-6A30951D7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Collaborative Analytics?</a:t>
            </a:r>
          </a:p>
        </p:txBody>
      </p:sp>
    </p:spTree>
    <p:extLst>
      <p:ext uri="{BB962C8B-B14F-4D97-AF65-F5344CB8AC3E}">
        <p14:creationId xmlns:p14="http://schemas.microsoft.com/office/powerpoint/2010/main" val="1926602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4A8E3-6720-64DA-2C64-95E08DAB0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ECE23-ABDA-F176-3651-73C1BEEBC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Nearly every organization has some digital project, your goal is to identify:  </a:t>
            </a:r>
          </a:p>
          <a:p>
            <a:pPr lvl="1"/>
            <a:r>
              <a:rPr lang="en-US" sz="2800" dirty="0"/>
              <a:t>Who is upgrading / implementing an analytics platform </a:t>
            </a:r>
          </a:p>
          <a:p>
            <a:pPr lvl="1"/>
            <a:r>
              <a:rPr lang="en-US" sz="2800" dirty="0"/>
              <a:t>Who is looking at KPI’s and how to better monitor them</a:t>
            </a:r>
          </a:p>
          <a:p>
            <a:pPr lvl="1"/>
            <a:r>
              <a:rPr lang="en-US" sz="2800" dirty="0"/>
              <a:t>Who has difficulty filling FTE’s</a:t>
            </a:r>
          </a:p>
          <a:p>
            <a:pPr lvl="1"/>
            <a:r>
              <a:rPr lang="en-US" sz="2800" dirty="0"/>
              <a:t>Who is on a modernization journey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38415-D7FF-3DCB-596E-01AB57C72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find them?</a:t>
            </a:r>
          </a:p>
        </p:txBody>
      </p:sp>
    </p:spTree>
    <p:extLst>
      <p:ext uri="{BB962C8B-B14F-4D97-AF65-F5344CB8AC3E}">
        <p14:creationId xmlns:p14="http://schemas.microsoft.com/office/powerpoint/2010/main" val="390063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8D6F-4886-442E-B11A-98896C8D3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5617" y="4024084"/>
            <a:ext cx="7019607" cy="1884363"/>
          </a:xfrm>
        </p:spPr>
        <p:txBody>
          <a:bodyPr>
            <a:normAutofit fontScale="90000"/>
          </a:bodyPr>
          <a:lstStyle/>
          <a:p>
            <a:r>
              <a:rPr lang="en-US" dirty="0"/>
              <a:t>Continuous Audit is Dead...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Long Live Collaborative Analytics!</a:t>
            </a:r>
          </a:p>
        </p:txBody>
      </p:sp>
      <p:cxnSp>
        <p:nvCxnSpPr>
          <p:cNvPr id="5" name="Straight Connector 4" descr="line">
            <a:extLst>
              <a:ext uri="{FF2B5EF4-FFF2-40B4-BE49-F238E27FC236}">
                <a16:creationId xmlns:a16="http://schemas.microsoft.com/office/drawing/2014/main" id="{BCA8F250-C5BB-9074-FD46-777CBAF74D18}"/>
              </a:ext>
            </a:extLst>
          </p:cNvPr>
          <p:cNvCxnSpPr>
            <a:cxnSpLocks/>
          </p:cNvCxnSpPr>
          <p:nvPr/>
        </p:nvCxnSpPr>
        <p:spPr>
          <a:xfrm>
            <a:off x="4823012" y="4086839"/>
            <a:ext cx="1272988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447642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DF120-4508-656F-0B87-9CAAE8B6E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AAD1E-3348-75C2-DA90-B0950F82E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Step 1: Identify key stakeholders</a:t>
            </a:r>
          </a:p>
          <a:p>
            <a:pPr lvl="1"/>
            <a:r>
              <a:rPr lang="en-US" sz="2800" dirty="0"/>
              <a:t>Not just executives, but the people who do the processing</a:t>
            </a:r>
          </a:p>
          <a:p>
            <a:endParaRPr lang="en-US" sz="2800" dirty="0"/>
          </a:p>
          <a:p>
            <a:r>
              <a:rPr lang="en-US" sz="3200" dirty="0"/>
              <a:t>Step 2: Define objectives and expectations</a:t>
            </a:r>
          </a:p>
          <a:p>
            <a:pPr lvl="1"/>
            <a:r>
              <a:rPr lang="en-US" sz="2800" dirty="0"/>
              <a:t>Align both business AND internal audit objectives</a:t>
            </a:r>
          </a:p>
          <a:p>
            <a:pPr lvl="1"/>
            <a:endParaRPr lang="en-US" sz="2800" dirty="0"/>
          </a:p>
          <a:p>
            <a:r>
              <a:rPr lang="en-US" sz="3200" dirty="0"/>
              <a:t>Step 3: Establish clear communication channels</a:t>
            </a:r>
          </a:p>
          <a:p>
            <a:pPr lvl="1"/>
            <a:r>
              <a:rPr lang="en-US" sz="2800" dirty="0"/>
              <a:t>Development is a process, every mistake does not need to wind up at the executive table</a:t>
            </a: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13B85-D122-A72D-A6E3-DCF2AEEFD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build them?</a:t>
            </a:r>
          </a:p>
        </p:txBody>
      </p:sp>
    </p:spTree>
    <p:extLst>
      <p:ext uri="{BB962C8B-B14F-4D97-AF65-F5344CB8AC3E}">
        <p14:creationId xmlns:p14="http://schemas.microsoft.com/office/powerpoint/2010/main" val="1750114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510785A-6E13-4C70-2541-F4DD53E0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332879"/>
            <a:ext cx="6015527" cy="219224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has made Collaborative Analytics Possible? </a:t>
            </a: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4298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E0408-3760-3016-09C4-47EDF6F77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74EC-0C38-6929-00BF-D0807D834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changing?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A7F2DD2-D5AA-BE98-D6B0-3E6DA70EA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0424526"/>
              </p:ext>
            </p:extLst>
          </p:nvPr>
        </p:nvGraphicFramePr>
        <p:xfrm>
          <a:off x="211684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D016A85-D13E-D037-4775-C0F984AA83ED}"/>
              </a:ext>
            </a:extLst>
          </p:cNvPr>
          <p:cNvSpPr txBox="1"/>
          <p:nvPr/>
        </p:nvSpPr>
        <p:spPr>
          <a:xfrm>
            <a:off x="2771480" y="5279010"/>
            <a:ext cx="812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Drive for AI has created an ecosystem of technology that not only supports analytics but demands it! </a:t>
            </a:r>
          </a:p>
        </p:txBody>
      </p:sp>
    </p:spTree>
    <p:extLst>
      <p:ext uri="{BB962C8B-B14F-4D97-AF65-F5344CB8AC3E}">
        <p14:creationId xmlns:p14="http://schemas.microsoft.com/office/powerpoint/2010/main" val="3357322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9AFB-56B3-1E15-FFE7-6D94F08B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What IS AI (in General)?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915D5-401C-214D-7649-669EE8985C4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793558"/>
            <a:ext cx="11125200" cy="74612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AI is a decisioning feature focused on returning results positively inclined toward an objective that uses three primary avenues to perform its functional operation including:</a:t>
            </a:r>
          </a:p>
        </p:txBody>
      </p:sp>
      <p:graphicFrame>
        <p:nvGraphicFramePr>
          <p:cNvPr id="6" name="Content Placeholder 3" descr="three icons identifying a set of guiding principals, a historical context of processed data, and a heuristic relational evaluation function. ">
            <a:extLst>
              <a:ext uri="{FF2B5EF4-FFF2-40B4-BE49-F238E27FC236}">
                <a16:creationId xmlns:a16="http://schemas.microsoft.com/office/drawing/2014/main" id="{25C12BBB-108C-8243-C9F7-C93B35619B81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533400" y="2602706"/>
          <a:ext cx="11125200" cy="3649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3697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E3364-163B-539C-B5AF-28DD4826F0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AI is a decisioning </a:t>
            </a:r>
            <a:r>
              <a:rPr lang="en-US" sz="2400" b="1" dirty="0">
                <a:solidFill>
                  <a:schemeClr val="accent2"/>
                </a:solidFill>
              </a:rPr>
              <a:t>feature</a:t>
            </a:r>
            <a:r>
              <a:rPr lang="en-US" sz="2400" dirty="0"/>
              <a:t> focused on returning results </a:t>
            </a:r>
            <a:r>
              <a:rPr lang="en-US" sz="2400" b="1" dirty="0">
                <a:solidFill>
                  <a:schemeClr val="accent1"/>
                </a:solidFill>
              </a:rPr>
              <a:t>positively inclined </a:t>
            </a:r>
            <a:r>
              <a:rPr lang="en-US" sz="2400" dirty="0"/>
              <a:t>toward an objective that uses three primary avenues to perform its functional operation including: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 set of “</a:t>
            </a:r>
            <a:r>
              <a:rPr lang="en-US" sz="2400" b="1" dirty="0">
                <a:solidFill>
                  <a:schemeClr val="accent6"/>
                </a:solidFill>
              </a:rPr>
              <a:t>guiding principals</a:t>
            </a:r>
            <a:r>
              <a:rPr lang="en-US" sz="2400" dirty="0"/>
              <a:t>” or foundational decisions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 </a:t>
            </a:r>
            <a:r>
              <a:rPr lang="en-US" sz="2400" b="1" dirty="0">
                <a:solidFill>
                  <a:schemeClr val="accent4"/>
                </a:solidFill>
              </a:rPr>
              <a:t>historical context</a:t>
            </a:r>
            <a:r>
              <a:rPr lang="en-US" sz="2400" dirty="0"/>
              <a:t> of processed data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 </a:t>
            </a:r>
            <a:r>
              <a:rPr lang="en-US" sz="2400" b="1" dirty="0">
                <a:solidFill>
                  <a:schemeClr val="accent3"/>
                </a:solidFill>
              </a:rPr>
              <a:t>heuristic relational evaluation function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88574-2EFE-42E6-AAA2-3130F21400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Feature</a:t>
            </a:r>
            <a:r>
              <a:rPr lang="en-US" dirty="0"/>
              <a:t> – AI is a component, not an end in and of itself.</a:t>
            </a:r>
          </a:p>
          <a:p>
            <a:r>
              <a:rPr lang="en-US" b="1" dirty="0">
                <a:solidFill>
                  <a:schemeClr val="accent1"/>
                </a:solidFill>
              </a:rPr>
              <a:t>Positively Inclined </a:t>
            </a:r>
            <a:r>
              <a:rPr lang="en-US" dirty="0"/>
              <a:t>– It is never certain, but is as certain as the threshold you assign.</a:t>
            </a:r>
          </a:p>
          <a:p>
            <a:r>
              <a:rPr lang="en-US" b="1" dirty="0">
                <a:solidFill>
                  <a:schemeClr val="accent6"/>
                </a:solidFill>
              </a:rPr>
              <a:t>Guiding Principals </a:t>
            </a:r>
            <a:r>
              <a:rPr lang="en-US" dirty="0"/>
              <a:t>– Like the </a:t>
            </a:r>
            <a:r>
              <a:rPr lang="en-US" dirty="0" err="1"/>
              <a:t>speedlimit</a:t>
            </a:r>
            <a:r>
              <a:rPr lang="en-US" dirty="0"/>
              <a:t>… you generally stay near it.</a:t>
            </a:r>
          </a:p>
          <a:p>
            <a:r>
              <a:rPr lang="en-US" b="1" dirty="0">
                <a:solidFill>
                  <a:schemeClr val="accent4"/>
                </a:solidFill>
              </a:rPr>
              <a:t>Historical Context </a:t>
            </a:r>
            <a:r>
              <a:rPr lang="en-US" dirty="0"/>
              <a:t>– Telling it times where it worked or didn’t … this is a plane, this is not.</a:t>
            </a:r>
          </a:p>
          <a:p>
            <a:r>
              <a:rPr lang="en-US" b="1" dirty="0">
                <a:solidFill>
                  <a:schemeClr val="accent3"/>
                </a:solidFill>
              </a:rPr>
              <a:t>Heuristic Relational Evaluation Function</a:t>
            </a:r>
            <a:r>
              <a:rPr lang="en-US" dirty="0"/>
              <a:t> – You didn’t tell me this, but when Billy wears a yellow tie, he orders 10% extra.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3EB5F-AEDA-33B7-8367-164397D5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Break It Down </a:t>
            </a:r>
          </a:p>
        </p:txBody>
      </p:sp>
    </p:spTree>
    <p:extLst>
      <p:ext uri="{BB962C8B-B14F-4D97-AF65-F5344CB8AC3E}">
        <p14:creationId xmlns:p14="http://schemas.microsoft.com/office/powerpoint/2010/main" val="2498182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C796B0-4E6E-5A38-DC80-2EA9EC1EF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 (and analytics) Kryptonite Is Data!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6A6E735-8410-6A67-4D3C-85117503E7A5}"/>
              </a:ext>
            </a:extLst>
          </p:cNvPr>
          <p:cNvSpPr txBox="1">
            <a:spLocks/>
          </p:cNvSpPr>
          <p:nvPr/>
        </p:nvSpPr>
        <p:spPr>
          <a:xfrm>
            <a:off x="628651" y="2527069"/>
            <a:ext cx="3344834" cy="36498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"/>
              <a:defRPr sz="2800" kern="1200">
                <a:solidFill>
                  <a:schemeClr val="tx1"/>
                </a:solidFill>
                <a:latin typeface="Ebrima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AI requires a curated data set that limits “null” values or values outside of the expected parameters.</a:t>
            </a:r>
          </a:p>
          <a:p>
            <a:r>
              <a:rPr lang="en-US" sz="2000" dirty="0"/>
              <a:t>Quantity can make up for quality by allowing you to throw out transactions not to specification.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4492FA4C-D7A7-81B0-2408-88162563BA75}"/>
              </a:ext>
            </a:extLst>
          </p:cNvPr>
          <p:cNvSpPr txBox="1">
            <a:spLocks/>
          </p:cNvSpPr>
          <p:nvPr/>
        </p:nvSpPr>
        <p:spPr>
          <a:xfrm>
            <a:off x="4423583" y="2535382"/>
            <a:ext cx="3344834" cy="364989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"/>
            </a:pPr>
            <a:r>
              <a:rPr lang="en-US" sz="2000" dirty="0">
                <a:solidFill>
                  <a:schemeClr val="tx1"/>
                </a:solidFill>
              </a:rPr>
              <a:t>AI requires people with knowledge of the data story at least initially.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"/>
            </a:pPr>
            <a:r>
              <a:rPr lang="en-US" sz="2000" dirty="0">
                <a:solidFill>
                  <a:schemeClr val="tx1"/>
                </a:solidFill>
              </a:rPr>
              <a:t>More than knowing what the data </a:t>
            </a:r>
            <a:r>
              <a:rPr lang="en-US" sz="2000" i="1" dirty="0">
                <a:solidFill>
                  <a:schemeClr val="tx1"/>
                </a:solidFill>
              </a:rPr>
              <a:t>says</a:t>
            </a:r>
            <a:r>
              <a:rPr lang="en-US" sz="2000" dirty="0">
                <a:solidFill>
                  <a:schemeClr val="tx1"/>
                </a:solidFill>
              </a:rPr>
              <a:t>, these people have to explain what that </a:t>
            </a:r>
            <a:r>
              <a:rPr lang="en-US" sz="2000" i="1" dirty="0">
                <a:solidFill>
                  <a:schemeClr val="tx1"/>
                </a:solidFill>
              </a:rPr>
              <a:t>means</a:t>
            </a:r>
            <a:r>
              <a:rPr lang="en-US" sz="2000" dirty="0">
                <a:solidFill>
                  <a:schemeClr val="tx1"/>
                </a:solidFill>
              </a:rPr>
              <a:t> to the transactional process.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5D1EF1D-A3B2-8F35-ACAF-DA6C1CF55588}"/>
              </a:ext>
            </a:extLst>
          </p:cNvPr>
          <p:cNvSpPr txBox="1">
            <a:spLocks/>
          </p:cNvSpPr>
          <p:nvPr/>
        </p:nvSpPr>
        <p:spPr>
          <a:xfrm>
            <a:off x="628650" y="1684229"/>
            <a:ext cx="3344834" cy="74612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CURATED DATA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B4B13076-CBD9-3D1B-84B5-F95C381E4E86}"/>
              </a:ext>
            </a:extLst>
          </p:cNvPr>
          <p:cNvSpPr txBox="1">
            <a:spLocks/>
          </p:cNvSpPr>
          <p:nvPr/>
        </p:nvSpPr>
        <p:spPr>
          <a:xfrm>
            <a:off x="8218515" y="2527069"/>
            <a:ext cx="3344834" cy="36498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"/>
              <a:defRPr sz="2800" kern="1200">
                <a:solidFill>
                  <a:schemeClr val="tx1"/>
                </a:solidFill>
                <a:latin typeface="Ebrima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Changes in data collapse model capability.</a:t>
            </a:r>
          </a:p>
          <a:p>
            <a:r>
              <a:rPr lang="en-US" sz="2000" dirty="0"/>
              <a:t>Integration methodologies must adapt to embed consistency checks within the process.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DE97A94-58BE-A63B-0B02-E4B25363D030}"/>
              </a:ext>
            </a:extLst>
          </p:cNvPr>
          <p:cNvSpPr txBox="1">
            <a:spLocks/>
          </p:cNvSpPr>
          <p:nvPr/>
        </p:nvSpPr>
        <p:spPr>
          <a:xfrm>
            <a:off x="4423582" y="1684228"/>
            <a:ext cx="3344834" cy="74612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DATA LITERACY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DC5E499-9C14-7984-8CA2-349E244F9A14}"/>
              </a:ext>
            </a:extLst>
          </p:cNvPr>
          <p:cNvSpPr txBox="1">
            <a:spLocks/>
          </p:cNvSpPr>
          <p:nvPr/>
        </p:nvSpPr>
        <p:spPr>
          <a:xfrm>
            <a:off x="8218514" y="1684227"/>
            <a:ext cx="3344834" cy="74612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DATA CONSISTENCY</a:t>
            </a:r>
          </a:p>
        </p:txBody>
      </p:sp>
      <p:pic>
        <p:nvPicPr>
          <p:cNvPr id="6" name="Picture 5" descr="QR Code for submitting survey responses. ">
            <a:extLst>
              <a:ext uri="{FF2B5EF4-FFF2-40B4-BE49-F238E27FC236}">
                <a16:creationId xmlns:a16="http://schemas.microsoft.com/office/drawing/2014/main" id="{BA6624FF-A9CF-AB83-7CD4-F2E4798691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946" t="18785" r="12670" b="16877"/>
          <a:stretch/>
        </p:blipFill>
        <p:spPr>
          <a:xfrm>
            <a:off x="190129" y="6096494"/>
            <a:ext cx="648071" cy="6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51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57638FA-FADC-9047-CC6A-04624477B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AI implementation increases organizational agility but decreases process adaptability.</a:t>
            </a:r>
          </a:p>
          <a:p>
            <a:pPr lvl="1">
              <a:buFont typeface="Century Gothic" panose="020B0502020202020204" pitchFamily="34" charset="0"/>
              <a:buChar char="»"/>
            </a:pPr>
            <a:r>
              <a:rPr lang="en-US" sz="2000" dirty="0"/>
              <a:t>AI provides better insights, lets you operate faster, helps adapt decisioning to a near real time cadence.</a:t>
            </a:r>
          </a:p>
          <a:p>
            <a:pPr lvl="1">
              <a:buFont typeface="Century Gothic" panose="020B0502020202020204" pitchFamily="34" charset="0"/>
              <a:buChar char="»"/>
            </a:pPr>
            <a:r>
              <a:rPr lang="en-US" sz="2000" dirty="0"/>
              <a:t>You cannot change the foundational processes without significant reinvestment in the AI support.</a:t>
            </a:r>
          </a:p>
          <a:p>
            <a:r>
              <a:rPr lang="en-US" sz="2400" dirty="0"/>
              <a:t>The development of an AI solution follows the </a:t>
            </a:r>
            <a:br>
              <a:rPr lang="en-US" sz="2400" dirty="0"/>
            </a:br>
            <a:r>
              <a:rPr lang="en-US" sz="2400" dirty="0"/>
              <a:t>same developmental path as a person including </a:t>
            </a:r>
            <a:br>
              <a:rPr lang="en-US" sz="2400" dirty="0"/>
            </a:br>
            <a:r>
              <a:rPr lang="en-US" sz="2400" dirty="0"/>
              <a:t>the Dunning-Kruger Effect.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67402B5-A392-0DE6-DED5-01F464E6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Adapts While Not Adapting</a:t>
            </a:r>
          </a:p>
        </p:txBody>
      </p:sp>
      <p:pic>
        <p:nvPicPr>
          <p:cNvPr id="11" name="Picture 2" descr="Dunning-Kruger Effect which compares level of confidence with level of competence">
            <a:extLst>
              <a:ext uri="{FF2B5EF4-FFF2-40B4-BE49-F238E27FC236}">
                <a16:creationId xmlns:a16="http://schemas.microsoft.com/office/drawing/2014/main" id="{489D0DD4-F650-E51F-B6B4-AD3271AE0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892" y="3567181"/>
            <a:ext cx="2942165" cy="244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93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386245" y="2730200"/>
            <a:ext cx="3817618" cy="1260792"/>
          </a:xfrm>
        </p:spPr>
        <p:txBody>
          <a:bodyPr>
            <a:normAutofit/>
          </a:bodyPr>
          <a:lstStyle/>
          <a:p>
            <a:r>
              <a:rPr lang="en-US" dirty="0"/>
              <a:t>Partner-in-Charge, Digital Transformation &amp; Automation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82467-83A3-479E-8D01-B0884CE036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86638" y="2032000"/>
            <a:ext cx="3822700" cy="542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brima" panose="02000000000000000000" pitchFamily="2" charset="0"/>
                <a:ea typeface="+mn-ea"/>
                <a:cs typeface="+mn-cs"/>
              </a:rPr>
              <a:t>Morgan Page, CIA</a:t>
            </a:r>
          </a:p>
        </p:txBody>
      </p:sp>
      <p:pic>
        <p:nvPicPr>
          <p:cNvPr id="2" name="Picture 1" descr="A QR Code for connecting on LinkedIn">
            <a:extLst>
              <a:ext uri="{FF2B5EF4-FFF2-40B4-BE49-F238E27FC236}">
                <a16:creationId xmlns:a16="http://schemas.microsoft.com/office/drawing/2014/main" id="{9009675F-FBC1-D457-32E2-8F1E6BE603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9" y="4137388"/>
            <a:ext cx="1016046" cy="1261872"/>
          </a:xfrm>
          <a:prstGeom prst="rect">
            <a:avLst/>
          </a:prstGeom>
        </p:spPr>
      </p:pic>
      <p:pic>
        <p:nvPicPr>
          <p:cNvPr id="4" name="Picture 3" descr="A QR code for sending the presenter an email">
            <a:extLst>
              <a:ext uri="{FF2B5EF4-FFF2-40B4-BE49-F238E27FC236}">
                <a16:creationId xmlns:a16="http://schemas.microsoft.com/office/drawing/2014/main" id="{F95E440F-1B3E-E89B-74C6-1681176331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231" y="4137388"/>
            <a:ext cx="1014911" cy="1261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5636CF-A9C4-6A45-24FC-B5D6D7393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07" y="3915853"/>
            <a:ext cx="443070" cy="443070"/>
          </a:xfrm>
          <a:prstGeom prst="rect">
            <a:avLst/>
          </a:prstGeom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5B488C63-B869-6280-A3C2-2E71A3506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245" y="3889698"/>
            <a:ext cx="412677" cy="4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6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2398AF-B76D-FD39-037F-C4FDCADC2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Today’s Presenter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4976CEA-F3A6-4A65-E9CE-DC1B8912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D1F7E-E3CD-4584-8D72-669F83DE1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brima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brima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34" name="Group 33" descr="Headshot of male presenter Morgan Page. ">
            <a:extLst>
              <a:ext uri="{FF2B5EF4-FFF2-40B4-BE49-F238E27FC236}">
                <a16:creationId xmlns:a16="http://schemas.microsoft.com/office/drawing/2014/main" id="{F2FD33DE-9320-4D36-96FB-A8BC8BC1887C}"/>
              </a:ext>
            </a:extLst>
          </p:cNvPr>
          <p:cNvGrpSpPr/>
          <p:nvPr/>
        </p:nvGrpSpPr>
        <p:grpSpPr>
          <a:xfrm>
            <a:off x="824503" y="1832883"/>
            <a:ext cx="10514712" cy="2283103"/>
            <a:chOff x="1089490" y="1575973"/>
            <a:chExt cx="11735105" cy="254809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5869BD8-31B1-4436-BF0F-804D760672A2}"/>
                </a:ext>
              </a:extLst>
            </p:cNvPr>
            <p:cNvSpPr/>
            <p:nvPr/>
          </p:nvSpPr>
          <p:spPr>
            <a:xfrm>
              <a:off x="2495550" y="1575973"/>
              <a:ext cx="10329045" cy="8369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brima" panose="02000000000000000000" pitchFamily="2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D584B96-80F3-4E3C-9D33-AFDBD171A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9490" y="1577113"/>
              <a:ext cx="1245585" cy="17438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DB70992-0588-4CB6-9C42-53FF91E890F1}"/>
                </a:ext>
              </a:extLst>
            </p:cNvPr>
            <p:cNvSpPr txBox="1"/>
            <p:nvPr/>
          </p:nvSpPr>
          <p:spPr>
            <a:xfrm>
              <a:off x="2508420" y="2432333"/>
              <a:ext cx="10299898" cy="1691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300"/>
                </a:spcAft>
                <a:buClr>
                  <a:schemeClr val="accent1"/>
                </a:buClr>
                <a:buFont typeface="Century Gothic" panose="020B0502020202020204" pitchFamily="34" charset="0"/>
                <a:buChar char="»"/>
              </a:pPr>
              <a:r>
                <a:rPr lang="en-US" dirty="0">
                  <a:latin typeface="Ebrima" panose="02000000000000000000" pitchFamily="2" charset="0"/>
                </a:rPr>
                <a:t>13+ years of experience working with organizations at all stages of their digital transformation journey defining and delivering results that are sustainable, scalable and aligned with the needs of the organization.</a:t>
              </a:r>
            </a:p>
            <a:p>
              <a:pPr marL="171450" indent="-171450">
                <a:spcAft>
                  <a:spcPts val="300"/>
                </a:spcAft>
                <a:buClr>
                  <a:schemeClr val="accent1"/>
                </a:buClr>
                <a:buFont typeface="Century Gothic" panose="020B0502020202020204" pitchFamily="34" charset="0"/>
                <a:buChar char="»"/>
              </a:pPr>
              <a:r>
                <a:rPr lang="en-US" dirty="0">
                  <a:latin typeface="Ebrima" panose="02000000000000000000" pitchFamily="2" charset="0"/>
                </a:rPr>
                <a:t>Programs in multiple languages and has an in-depth knowledge of accounting and operations, which provides unique insights for his clients.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91ED8FA-5DE8-4955-8378-07C643F08C51}"/>
                </a:ext>
              </a:extLst>
            </p:cNvPr>
            <p:cNvSpPr txBox="1"/>
            <p:nvPr/>
          </p:nvSpPr>
          <p:spPr>
            <a:xfrm>
              <a:off x="2508421" y="1614265"/>
              <a:ext cx="8453322" cy="798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2000" b="1" dirty="0">
                  <a:solidFill>
                    <a:schemeClr val="accent1"/>
                  </a:solidFill>
                  <a:latin typeface="Ebrima" panose="02000000000000000000" pitchFamily="2" charset="0"/>
                </a:rPr>
                <a:t>Morgan Page, CIA</a:t>
              </a:r>
            </a:p>
            <a:p>
              <a:pPr>
                <a:spcAft>
                  <a:spcPts val="300"/>
                </a:spcAft>
              </a:pPr>
              <a:r>
                <a:rPr lang="en-US" dirty="0">
                  <a:latin typeface="Ebrima" panose="02000000000000000000" pitchFamily="2" charset="0"/>
                </a:rPr>
                <a:t>Partner-in-Charge, Digital Transformation and Automation Services 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3FBAF15-0678-4EFD-89EE-0B5D3631EBE9}"/>
                </a:ext>
              </a:extLst>
            </p:cNvPr>
            <p:cNvCxnSpPr>
              <a:cxnSpLocks/>
            </p:cNvCxnSpPr>
            <p:nvPr/>
          </p:nvCxnSpPr>
          <p:spPr>
            <a:xfrm>
              <a:off x="2603671" y="2411685"/>
              <a:ext cx="6477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2435221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D296A-F724-B22F-0CBA-F061FEFD6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11302"/>
            <a:ext cx="10058400" cy="46656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 Brief History of Continuous Analytics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What is the Pot at the End of the Rainbow?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Why have Analytics Failed in the Past?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What are Collaborative Analytics… and What is Different?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What has made Collaborative Analytics Possible?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3FAC3-8780-6ECC-023E-E5B4E1FE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C6E548D9-942D-AFF1-8B45-6193E7E76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8950" y="1511302"/>
            <a:ext cx="626450" cy="626450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FA16E4EB-6583-2A7D-B404-211612DC9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8950" y="2194314"/>
            <a:ext cx="626450" cy="626450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CE7CBF58-D2EC-7431-8822-205A48A3D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9813" y="2864462"/>
            <a:ext cx="626450" cy="626450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977D4904-BD64-C5B9-35CE-5E56FF3C3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9813" y="3605299"/>
            <a:ext cx="626450" cy="626450"/>
          </a:xfrm>
          <a:prstGeom prst="rect">
            <a:avLst/>
          </a:prstGeom>
        </p:spPr>
      </p:pic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862B2971-8809-2637-10C7-4417AF8A1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9813" y="4384149"/>
            <a:ext cx="626450" cy="626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063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A4813B-6A1D-C755-3168-9B0F7D8E0F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Brief History of Continuous Analytics 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113446584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8BE0F-BB5C-32FE-E019-881D5DD85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494"/>
            <a:ext cx="10515600" cy="401646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ui-sans-serif"/>
              </a:rPr>
              <a:t>Early Adoption: 1980s-1990s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ui-sans-serif"/>
              </a:rPr>
              <a:t>Emergence of basic computer-assisted audit tools (CAATs)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ui-sans-serif"/>
              </a:rPr>
              <a:t>Use of spreadsheets for data analysis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ui-sans-serif"/>
              </a:rPr>
              <a:t>Initial focus on data sampling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FF68A4-8B59-1ECD-1C22-8465D289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Brief History of Continuous Analytics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C2C7B7-527A-04F1-CD3C-7A9FB8F0D6E5}"/>
              </a:ext>
            </a:extLst>
          </p:cNvPr>
          <p:cNvSpPr/>
          <p:nvPr/>
        </p:nvSpPr>
        <p:spPr>
          <a:xfrm>
            <a:off x="8493551" y="3685880"/>
            <a:ext cx="2743200" cy="2743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1985 a tool was created that brought analytics to the world… Excel!</a:t>
            </a:r>
          </a:p>
        </p:txBody>
      </p:sp>
    </p:spTree>
    <p:extLst>
      <p:ext uri="{BB962C8B-B14F-4D97-AF65-F5344CB8AC3E}">
        <p14:creationId xmlns:p14="http://schemas.microsoft.com/office/powerpoint/2010/main" val="411583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EC039-91B5-E391-FD9D-005D9D34E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204A5-60E9-9F9D-6752-CBAD40A06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3224"/>
            <a:ext cx="10515600" cy="369373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ui-sans-serif"/>
              </a:rPr>
              <a:t>Development Phase: 2000s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ui-sans-serif"/>
              </a:rPr>
              <a:t>Introduction of more sophisticated auditing software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ui-sans-serif"/>
              </a:rPr>
              <a:t>Increased use of data analytics for fraud detection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ui-sans-serif"/>
              </a:rPr>
              <a:t>Integration of data analytics into audit planning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193AD2-0D9C-CDCC-F10B-696570EA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Brief History of Continuous Analytics </a:t>
            </a:r>
          </a:p>
        </p:txBody>
      </p:sp>
    </p:spTree>
    <p:extLst>
      <p:ext uri="{BB962C8B-B14F-4D97-AF65-F5344CB8AC3E}">
        <p14:creationId xmlns:p14="http://schemas.microsoft.com/office/powerpoint/2010/main" val="322149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0D527-4AF2-6E4A-A3F8-BB0AE1CB2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F8E1E-2118-6A53-6AB4-91F0B4518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ui-sans-serif"/>
              </a:rPr>
              <a:t>Modern Era: 2010s-Present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ui-sans-serif"/>
              </a:rPr>
              <a:t>Adoption of continuous auditing and monitoring techniques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ui-sans-serif"/>
              </a:rPr>
              <a:t>Real-time data analytics and big data integration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ui-sans-serif"/>
              </a:rPr>
              <a:t>Artificial intelligence and machine learning in audit processes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C47B44-5B42-4D64-AC92-CB78AC7C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Brief History of Continuous Analytics </a:t>
            </a:r>
          </a:p>
        </p:txBody>
      </p:sp>
    </p:spTree>
    <p:extLst>
      <p:ext uri="{BB962C8B-B14F-4D97-AF65-F5344CB8AC3E}">
        <p14:creationId xmlns:p14="http://schemas.microsoft.com/office/powerpoint/2010/main" val="426230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896F34-5C7D-F0E7-84D0-C01612ACE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Pot at the End of the Rainbow?</a:t>
            </a:r>
          </a:p>
        </p:txBody>
      </p:sp>
    </p:spTree>
    <p:extLst>
      <p:ext uri="{BB962C8B-B14F-4D97-AF65-F5344CB8AC3E}">
        <p14:creationId xmlns:p14="http://schemas.microsoft.com/office/powerpoint/2010/main" val="2928455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3c5f9c-3e24-4f7a-976a-7e11b5d0ad11" xsi:nil="true"/>
    <lcf76f155ced4ddcb4097134ff3c332f xmlns="6a14ffba-8f1c-4d10-af01-ae154dbd531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D8CECF97277543A5E9D3D1D281E1C9" ma:contentTypeVersion="15" ma:contentTypeDescription="Create a new document." ma:contentTypeScope="" ma:versionID="df07c17759c04d6de54271e1b1a1ddbc">
  <xsd:schema xmlns:xsd="http://www.w3.org/2001/XMLSchema" xmlns:xs="http://www.w3.org/2001/XMLSchema" xmlns:p="http://schemas.microsoft.com/office/2006/metadata/properties" xmlns:ns2="6a14ffba-8f1c-4d10-af01-ae154dbd531f" xmlns:ns3="133c5f9c-3e24-4f7a-976a-7e11b5d0ad11" targetNamespace="http://schemas.microsoft.com/office/2006/metadata/properties" ma:root="true" ma:fieldsID="a4625945977cbe70b864ceee9c3fe90d" ns2:_="" ns3:_="">
    <xsd:import namespace="6a14ffba-8f1c-4d10-af01-ae154dbd531f"/>
    <xsd:import namespace="133c5f9c-3e24-4f7a-976a-7e11b5d0ad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4ffba-8f1c-4d10-af01-ae154dbd53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eb52383-127c-47be-ae82-bafae2b473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c5f9c-3e24-4f7a-976a-7e11b5d0ad1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6f57eec-5ee8-41c2-9076-598c2bb67857}" ma:internalName="TaxCatchAll" ma:showField="CatchAllData" ma:web="133c5f9c-3e24-4f7a-976a-7e11b5d0ad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C31B97-89D3-49A1-86B9-71E828ADAAD8}">
  <ds:schemaRefs>
    <ds:schemaRef ds:uri="http://schemas.microsoft.com/office/2006/metadata/properties"/>
    <ds:schemaRef ds:uri="http://schemas.microsoft.com/office/infopath/2007/PartnerControls"/>
    <ds:schemaRef ds:uri="b8e1cea0-326a-4b23-9862-5807ba86ac07"/>
    <ds:schemaRef ds:uri="cbb4cac8-50bf-4832-b6f0-9a2fe9f1f70b"/>
    <ds:schemaRef ds:uri="82503f46-9826-42c2-86ff-ea7cbe387080"/>
    <ds:schemaRef ds:uri="213324f9-e58f-4f28-8a19-11da78aba3e3"/>
    <ds:schemaRef ds:uri="133c5f9c-3e24-4f7a-976a-7e11b5d0ad11"/>
    <ds:schemaRef ds:uri="6a14ffba-8f1c-4d10-af01-ae154dbd531f"/>
  </ds:schemaRefs>
</ds:datastoreItem>
</file>

<file path=customXml/itemProps2.xml><?xml version="1.0" encoding="utf-8"?>
<ds:datastoreItem xmlns:ds="http://schemas.openxmlformats.org/officeDocument/2006/customXml" ds:itemID="{D0235931-5565-4F19-A916-3C5A566408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EB0178-2C1B-4408-8392-5F5C48F184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14ffba-8f1c-4d10-af01-ae154dbd531f"/>
    <ds:schemaRef ds:uri="133c5f9c-3e24-4f7a-976a-7e11b5d0ad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1265</Words>
  <Application>Microsoft Office PowerPoint</Application>
  <PresentationFormat>Widescreen</PresentationFormat>
  <Paragraphs>136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Aptos</vt:lpstr>
      <vt:lpstr>Arial</vt:lpstr>
      <vt:lpstr>Calibri</vt:lpstr>
      <vt:lpstr>Calibri Light</vt:lpstr>
      <vt:lpstr>Century Gothic</vt:lpstr>
      <vt:lpstr>Ebrima</vt:lpstr>
      <vt:lpstr>ui-sans-serif</vt:lpstr>
      <vt:lpstr>Wingdings</vt:lpstr>
      <vt:lpstr>Wingdings 3</vt:lpstr>
      <vt:lpstr>Office Theme</vt:lpstr>
      <vt:lpstr>PowerPoint Presentation</vt:lpstr>
      <vt:lpstr>Continuous Audit is Dead...   Long Live Collaborative Analytics!</vt:lpstr>
      <vt:lpstr>Today’s Presenter</vt:lpstr>
      <vt:lpstr>Today’s Agenda</vt:lpstr>
      <vt:lpstr>A Brief History of Continuous Analytics </vt:lpstr>
      <vt:lpstr>A Brief History of Continuous Analytics </vt:lpstr>
      <vt:lpstr>A Brief History of Continuous Analytics </vt:lpstr>
      <vt:lpstr>A Brief History of Continuous Analytics </vt:lpstr>
      <vt:lpstr>What is the Pot at the End of the Rainbow?</vt:lpstr>
      <vt:lpstr>The Analytics Awesomeness</vt:lpstr>
      <vt:lpstr>A Case In Action</vt:lpstr>
      <vt:lpstr>Why have Analytics Failed in the Past? </vt:lpstr>
      <vt:lpstr>The Analytics Awesomeness</vt:lpstr>
      <vt:lpstr>The Analytics Awesomeness</vt:lpstr>
      <vt:lpstr>The Analytics Awesomeness</vt:lpstr>
      <vt:lpstr>What are Collaborative Analytics…  and What is Different?  </vt:lpstr>
      <vt:lpstr>What are Collaborative Analytics?</vt:lpstr>
      <vt:lpstr>What are Collaborative Analytics?</vt:lpstr>
      <vt:lpstr>How do you find them?</vt:lpstr>
      <vt:lpstr>How do you build them?</vt:lpstr>
      <vt:lpstr>What has made Collaborative Analytics Possible?   </vt:lpstr>
      <vt:lpstr>What is changing?</vt:lpstr>
      <vt:lpstr>What IS AI (in General)? </vt:lpstr>
      <vt:lpstr>Let’s Break It Down </vt:lpstr>
      <vt:lpstr>AI (and analytics) Kryptonite Is Data!</vt:lpstr>
      <vt:lpstr>AI Adapts While Not Adapting</vt:lpstr>
      <vt:lpstr>Morgan Page, CIA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Morgan Page</cp:lastModifiedBy>
  <cp:revision>10</cp:revision>
  <dcterms:created xsi:type="dcterms:W3CDTF">2020-01-09T16:16:43Z</dcterms:created>
  <dcterms:modified xsi:type="dcterms:W3CDTF">2025-02-11T00:53:15Z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0x010100A2D8CECF97277543A5E9D3D1D281E1C9</vt:lpwstr>
  </property>
  <property fmtid="{D5CDD505-2E9C-101B-9397-08002B2CF9AE}" pid="3" name="Order">
    <vt:r8>4399900</vt:r8>
  </property>
  <property fmtid="{D5CDD505-2E9C-101B-9397-08002B2CF9AE}" pid="4" name="MediaServiceImageTags">
    <vt:lpwstr/>
  </property>
</Properties>
</file>