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74" r:id="rId6"/>
    <p:sldId id="257" r:id="rId7"/>
    <p:sldId id="269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A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6"/>
    <p:restoredTop sz="94694"/>
  </p:normalViewPr>
  <p:slideViewPr>
    <p:cSldViewPr snapToGrid="0" snapToObjects="1">
      <p:cViewPr varScale="1">
        <p:scale>
          <a:sx n="105" d="100"/>
          <a:sy n="105" d="100"/>
        </p:scale>
        <p:origin x="193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E9816-5679-2B4B-8980-6562FEF6A073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35512-6867-D244-8596-4F5D58D0C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93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E9816-5679-2B4B-8980-6562FEF6A073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35512-6867-D244-8596-4F5D58D0C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948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E9816-5679-2B4B-8980-6562FEF6A073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35512-6867-D244-8596-4F5D58D0C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543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0CFFE52-9906-7DF5-B717-ACDB6B3B5E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881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B55AE58-C32B-514E-983F-93CE8B348BD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7833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943172D-D7BE-E645-8E1D-8B8EB60026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975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E9816-5679-2B4B-8980-6562FEF6A073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35512-6867-D244-8596-4F5D58D0C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74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E9816-5679-2B4B-8980-6562FEF6A073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35512-6867-D244-8596-4F5D58D0C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766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E9816-5679-2B4B-8980-6562FEF6A073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35512-6867-D244-8596-4F5D58D0C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522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E9816-5679-2B4B-8980-6562FEF6A073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35512-6867-D244-8596-4F5D58D0C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681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E9816-5679-2B4B-8980-6562FEF6A073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35512-6867-D244-8596-4F5D58D0C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577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9B34DC4-41CB-CBD1-E41C-A0A02439E8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243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E9816-5679-2B4B-8980-6562FEF6A073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35512-6867-D244-8596-4F5D58D0C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838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E9816-5679-2B4B-8980-6562FEF6A073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35512-6867-D244-8596-4F5D58D0C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689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E9816-5679-2B4B-8980-6562FEF6A073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35512-6867-D244-8596-4F5D58D0C1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mbarnett@vccs.edu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8151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C386F60-2E41-C330-8B12-AD9B24DED5E3}"/>
              </a:ext>
            </a:extLst>
          </p:cNvPr>
          <p:cNvSpPr txBox="1"/>
          <p:nvPr/>
        </p:nvSpPr>
        <p:spPr>
          <a:xfrm>
            <a:off x="2556828" y="1850832"/>
            <a:ext cx="403034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b="1" dirty="0">
                <a:solidFill>
                  <a:srgbClr val="1F497D"/>
                </a:solidFill>
                <a:latin typeface="+mj-lt"/>
              </a:rPr>
              <a:t>Small-Shop Roundtable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787B90-CBA0-6EDA-4AC3-900BAF646095}"/>
              </a:ext>
            </a:extLst>
          </p:cNvPr>
          <p:cNvSpPr txBox="1"/>
          <p:nvPr/>
        </p:nvSpPr>
        <p:spPr>
          <a:xfrm>
            <a:off x="1623443" y="2453229"/>
            <a:ext cx="58971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>
                <a:solidFill>
                  <a:srgbClr val="1F497D"/>
                </a:solidFill>
              </a:rPr>
              <a:t>When Everybody can Ride to Lunch in the Same Car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AD20C0-4BF7-D4B2-9AE2-A7A14916B213}"/>
              </a:ext>
            </a:extLst>
          </p:cNvPr>
          <p:cNvSpPr txBox="1"/>
          <p:nvPr/>
        </p:nvSpPr>
        <p:spPr>
          <a:xfrm>
            <a:off x="2198860" y="4225707"/>
            <a:ext cx="4746279" cy="1915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350" dirty="0"/>
          </a:p>
          <a:p>
            <a:pPr algn="ctr"/>
            <a:r>
              <a:rPr lang="en-US" sz="2100" b="1" dirty="0">
                <a:solidFill>
                  <a:srgbClr val="A40000"/>
                </a:solidFill>
              </a:rPr>
              <a:t>Mary M. Barnett</a:t>
            </a:r>
          </a:p>
          <a:p>
            <a:pPr algn="ctr"/>
            <a:r>
              <a:rPr lang="en-US" sz="2100" b="1" dirty="0">
                <a:solidFill>
                  <a:srgbClr val="A40000"/>
                </a:solidFill>
              </a:rPr>
              <a:t>Chief Audit Executive</a:t>
            </a:r>
          </a:p>
          <a:p>
            <a:pPr algn="ctr"/>
            <a:r>
              <a:rPr lang="en-US" sz="2100" b="1" dirty="0">
                <a:solidFill>
                  <a:srgbClr val="A40000"/>
                </a:solidFill>
              </a:rPr>
              <a:t>Virginia Community College System</a:t>
            </a:r>
          </a:p>
          <a:p>
            <a:pPr algn="ctr"/>
            <a:endParaRPr lang="en-US" sz="2100" b="1" dirty="0"/>
          </a:p>
          <a:p>
            <a:pPr algn="ctr"/>
            <a:r>
              <a:rPr lang="en-US" sz="2100" b="1" dirty="0">
                <a:solidFill>
                  <a:srgbClr val="1F497D"/>
                </a:solidFill>
              </a:rPr>
              <a:t>March 12, 2025</a:t>
            </a:r>
          </a:p>
        </p:txBody>
      </p:sp>
    </p:spTree>
    <p:extLst>
      <p:ext uri="{BB962C8B-B14F-4D97-AF65-F5344CB8AC3E}">
        <p14:creationId xmlns:p14="http://schemas.microsoft.com/office/powerpoint/2010/main" val="2592203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15A8EC6-A30B-09FE-3BA6-048AD04AFEC6}"/>
              </a:ext>
            </a:extLst>
          </p:cNvPr>
          <p:cNvSpPr txBox="1"/>
          <p:nvPr/>
        </p:nvSpPr>
        <p:spPr>
          <a:xfrm>
            <a:off x="579662" y="1756502"/>
            <a:ext cx="59090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1F497D"/>
                </a:solidFill>
                <a:latin typeface="+mj-lt"/>
              </a:rPr>
              <a:t>What Shall We Talk About?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8AD420-F707-1F7E-06E6-3C18C0A632B0}"/>
              </a:ext>
            </a:extLst>
          </p:cNvPr>
          <p:cNvSpPr txBox="1"/>
          <p:nvPr/>
        </p:nvSpPr>
        <p:spPr>
          <a:xfrm>
            <a:off x="537140" y="2612752"/>
            <a:ext cx="7759778" cy="2230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lnSpc>
                <a:spcPct val="200000"/>
              </a:lnSpc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kern="100" dirty="0">
                <a:ea typeface="Aptos" panose="020B0004020202020204" pitchFamily="34" charset="0"/>
                <a:cs typeface="Times New Roman" panose="02020603050405020304" pitchFamily="18" charset="0"/>
              </a:rPr>
              <a:t>How to Become a Big Shop </a:t>
            </a:r>
            <a:r>
              <a:rPr lang="en-US" kern="100" dirty="0">
                <a:ea typeface="Aptos" panose="020B000402020202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 </a:t>
            </a:r>
            <a:endParaRPr lang="en-US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57175" indent="-257175">
              <a:lnSpc>
                <a:spcPct val="200000"/>
              </a:lnSpc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kern="100" dirty="0">
                <a:ea typeface="Aptos" panose="020B0004020202020204" pitchFamily="34" charset="0"/>
                <a:cs typeface="Times New Roman" panose="02020603050405020304" pitchFamily="18" charset="0"/>
              </a:rPr>
              <a:t>Popular Topics Submitted in Advance</a:t>
            </a:r>
          </a:p>
          <a:p>
            <a:pPr marL="257175" indent="-257175">
              <a:lnSpc>
                <a:spcPct val="200000"/>
              </a:lnSpc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kern="100" dirty="0">
                <a:ea typeface="Aptos" panose="020B0004020202020204" pitchFamily="34" charset="0"/>
                <a:cs typeface="Times New Roman" panose="02020603050405020304" pitchFamily="18" charset="0"/>
              </a:rPr>
              <a:t>Groundswell of Support for Other Topics</a:t>
            </a:r>
          </a:p>
          <a:p>
            <a:pPr marL="257175" indent="-257175">
              <a:lnSpc>
                <a:spcPct val="200000"/>
              </a:lnSpc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kern="100" dirty="0">
                <a:ea typeface="Aptos" panose="020B0004020202020204" pitchFamily="34" charset="0"/>
                <a:cs typeface="Times New Roman" panose="02020603050405020304" pitchFamily="18" charset="0"/>
              </a:rPr>
              <a:t>Importance of Leaning on Each Other – Kitchen Cabinet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5ADD590-54BB-3797-B371-2D00C79811A6}"/>
              </a:ext>
            </a:extLst>
          </p:cNvPr>
          <p:cNvSpPr txBox="1"/>
          <p:nvPr/>
        </p:nvSpPr>
        <p:spPr>
          <a:xfrm>
            <a:off x="249304" y="6172200"/>
            <a:ext cx="7924800" cy="6858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l"/>
            <a:r>
              <a:rPr lang="en-US" sz="1400" dirty="0">
                <a:solidFill>
                  <a:schemeClr val="tx2"/>
                </a:solidFill>
              </a:rPr>
              <a:t>Support important operational decisions through trustworthy opinions and realistic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2624684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C23BD0B-873A-6074-F317-E2F29DBA3B61}"/>
              </a:ext>
            </a:extLst>
          </p:cNvPr>
          <p:cNvSpPr txBox="1"/>
          <p:nvPr/>
        </p:nvSpPr>
        <p:spPr>
          <a:xfrm>
            <a:off x="672508" y="1793523"/>
            <a:ext cx="28936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1F497D"/>
                </a:solidFill>
                <a:latin typeface="+mj-lt"/>
              </a:rPr>
              <a:t>Thank You!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122D7A-E407-C15A-CB72-3780FC10D015}"/>
              </a:ext>
            </a:extLst>
          </p:cNvPr>
          <p:cNvSpPr txBox="1"/>
          <p:nvPr/>
        </p:nvSpPr>
        <p:spPr>
          <a:xfrm>
            <a:off x="672509" y="2508012"/>
            <a:ext cx="4978483" cy="1676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lnSpc>
                <a:spcPct val="200000"/>
              </a:lnSpc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kern="100" dirty="0">
                <a:ea typeface="Aptos" panose="020B0004020202020204" pitchFamily="34" charset="0"/>
                <a:cs typeface="Times New Roman" panose="02020603050405020304" pitchFamily="18" charset="0"/>
              </a:rPr>
              <a:t>What’s Next When We Get Home?</a:t>
            </a:r>
          </a:p>
          <a:p>
            <a:pPr marL="257175" indent="-257175">
              <a:lnSpc>
                <a:spcPct val="200000"/>
              </a:lnSpc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kern="100" dirty="0">
                <a:ea typeface="Aptos" panose="020B0004020202020204" pitchFamily="34" charset="0"/>
                <a:cs typeface="Times New Roman" panose="02020603050405020304" pitchFamily="18" charset="0"/>
              </a:rPr>
              <a:t>Did You Meet a New Collaborator?</a:t>
            </a:r>
          </a:p>
          <a:p>
            <a:pPr marL="257175" indent="-257175">
              <a:lnSpc>
                <a:spcPct val="200000"/>
              </a:lnSpc>
              <a:buSzPts val="1000"/>
              <a:buFont typeface="Symbol" panose="05050102010706020507" pitchFamily="18" charset="2"/>
              <a:buChar char=""/>
              <a:tabLst>
                <a:tab pos="342900" algn="l"/>
              </a:tabLst>
            </a:pPr>
            <a:r>
              <a:rPr lang="en-US" kern="100" dirty="0">
                <a:ea typeface="Aptos" panose="020B0004020202020204" pitchFamily="34" charset="0"/>
                <a:cs typeface="Times New Roman" panose="02020603050405020304" pitchFamily="18" charset="0"/>
              </a:rPr>
              <a:t>Remember to Lean on Each Other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441C9D-DBBE-991F-68D0-8CB9D3C52BF8}"/>
              </a:ext>
            </a:extLst>
          </p:cNvPr>
          <p:cNvSpPr txBox="1"/>
          <p:nvPr/>
        </p:nvSpPr>
        <p:spPr>
          <a:xfrm>
            <a:off x="270569" y="6172200"/>
            <a:ext cx="7924800" cy="6858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algn="l"/>
            <a:r>
              <a:rPr lang="en-US" sz="1400" dirty="0">
                <a:solidFill>
                  <a:schemeClr val="tx2"/>
                </a:solidFill>
              </a:rPr>
              <a:t>Support important operational decisions through trustworthy opinions and realistic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3821838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68DD2FC-5807-594F-A267-3573650C17BB}"/>
              </a:ext>
            </a:extLst>
          </p:cNvPr>
          <p:cNvSpPr txBox="1"/>
          <p:nvPr/>
        </p:nvSpPr>
        <p:spPr>
          <a:xfrm>
            <a:off x="0" y="2621087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00" b="1" dirty="0">
                <a:solidFill>
                  <a:schemeClr val="bg1"/>
                </a:solidFill>
              </a:rPr>
              <a:t>Mary Barnett</a:t>
            </a:r>
          </a:p>
          <a:p>
            <a:pPr algn="ctr"/>
            <a:r>
              <a:rPr lang="en-US" sz="3300" b="1" dirty="0">
                <a:solidFill>
                  <a:schemeClr val="bg1"/>
                </a:solidFill>
                <a:hlinkClick r:id="rId2"/>
              </a:rPr>
              <a:t>mbarnett@vccs.edu</a:t>
            </a:r>
            <a:endParaRPr lang="en-US" sz="3300" b="1" dirty="0">
              <a:solidFill>
                <a:schemeClr val="bg1"/>
              </a:solidFill>
            </a:endParaRPr>
          </a:p>
          <a:p>
            <a:pPr algn="ctr"/>
            <a:r>
              <a:rPr lang="en-US" sz="3300" b="1" dirty="0">
                <a:solidFill>
                  <a:schemeClr val="bg1"/>
                </a:solidFill>
              </a:rPr>
              <a:t>804-819-4955</a:t>
            </a:r>
          </a:p>
          <a:p>
            <a:pPr algn="ctr"/>
            <a:r>
              <a:rPr lang="en-US" sz="3300" b="1" dirty="0">
                <a:solidFill>
                  <a:schemeClr val="bg1"/>
                </a:solidFill>
              </a:rPr>
              <a:t>(Until June 30, that is!)</a:t>
            </a:r>
          </a:p>
        </p:txBody>
      </p:sp>
    </p:spTree>
    <p:extLst>
      <p:ext uri="{BB962C8B-B14F-4D97-AF65-F5344CB8AC3E}">
        <p14:creationId xmlns:p14="http://schemas.microsoft.com/office/powerpoint/2010/main" val="2862567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D8CECF97277543A5E9D3D1D281E1C9" ma:contentTypeVersion="15" ma:contentTypeDescription="Create a new document." ma:contentTypeScope="" ma:versionID="df07c17759c04d6de54271e1b1a1ddbc">
  <xsd:schema xmlns:xsd="http://www.w3.org/2001/XMLSchema" xmlns:xs="http://www.w3.org/2001/XMLSchema" xmlns:p="http://schemas.microsoft.com/office/2006/metadata/properties" xmlns:ns2="6a14ffba-8f1c-4d10-af01-ae154dbd531f" xmlns:ns3="133c5f9c-3e24-4f7a-976a-7e11b5d0ad11" targetNamespace="http://schemas.microsoft.com/office/2006/metadata/properties" ma:root="true" ma:fieldsID="a4625945977cbe70b864ceee9c3fe90d" ns2:_="" ns3:_="">
    <xsd:import namespace="6a14ffba-8f1c-4d10-af01-ae154dbd531f"/>
    <xsd:import namespace="133c5f9c-3e24-4f7a-976a-7e11b5d0ad1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14ffba-8f1c-4d10-af01-ae154dbd531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5eb52383-127c-47be-ae82-bafae2b4737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9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3c5f9c-3e24-4f7a-976a-7e11b5d0ad11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76f57eec-5ee8-41c2-9076-598c2bb67857}" ma:internalName="TaxCatchAll" ma:showField="CatchAllData" ma:web="133c5f9c-3e24-4f7a-976a-7e11b5d0ad1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33c5f9c-3e24-4f7a-976a-7e11b5d0ad11" xsi:nil="true"/>
    <lcf76f155ced4ddcb4097134ff3c332f xmlns="6a14ffba-8f1c-4d10-af01-ae154dbd531f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3EB0178-2C1B-4408-8392-5F5C48F184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a14ffba-8f1c-4d10-af01-ae154dbd531f"/>
    <ds:schemaRef ds:uri="133c5f9c-3e24-4f7a-976a-7e11b5d0ad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0C31B97-89D3-49A1-86B9-71E828ADAAD8}">
  <ds:schemaRefs>
    <ds:schemaRef ds:uri="http://schemas.microsoft.com/office/2006/metadata/properties"/>
    <ds:schemaRef ds:uri="http://schemas.microsoft.com/office/infopath/2007/PartnerControls"/>
    <ds:schemaRef ds:uri="b8e1cea0-326a-4b23-9862-5807ba86ac07"/>
    <ds:schemaRef ds:uri="cbb4cac8-50bf-4832-b6f0-9a2fe9f1f70b"/>
    <ds:schemaRef ds:uri="82503f46-9826-42c2-86ff-ea7cbe387080"/>
    <ds:schemaRef ds:uri="213324f9-e58f-4f28-8a19-11da78aba3e3"/>
    <ds:schemaRef ds:uri="133c5f9c-3e24-4f7a-976a-7e11b5d0ad11"/>
    <ds:schemaRef ds:uri="6a14ffba-8f1c-4d10-af01-ae154dbd531f"/>
  </ds:schemaRefs>
</ds:datastoreItem>
</file>

<file path=customXml/itemProps3.xml><?xml version="1.0" encoding="utf-8"?>
<ds:datastoreItem xmlns:ds="http://schemas.openxmlformats.org/officeDocument/2006/customXml" ds:itemID="{D0235931-5565-4F19-A916-3C5A566408DF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fa7a1fb-3f48-4fd9-bce0-6283cfafd648}" enabled="1" method="Standard" siteId="{fab6beb5-3604-42df-bddc-f4e9ddd654d5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824</TotalTime>
  <Words>119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Aptos</vt:lpstr>
      <vt:lpstr>Arial</vt:lpstr>
      <vt:lpstr>Calibri</vt:lpstr>
      <vt:lpstr>Calibri Light</vt:lpstr>
      <vt:lpstr>Symbol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Mary Barnett</cp:lastModifiedBy>
  <cp:revision>33</cp:revision>
  <dcterms:created xsi:type="dcterms:W3CDTF">2020-01-09T16:16:43Z</dcterms:created>
  <dcterms:modified xsi:type="dcterms:W3CDTF">2025-02-17T15:56:35Z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0x010100A2D8CECF97277543A5E9D3D1D281E1C9</vt:lpwstr>
  </property>
  <property fmtid="{D5CDD505-2E9C-101B-9397-08002B2CF9AE}" pid="3" name="Order">
    <vt:r8>4399900</vt:r8>
  </property>
  <property fmtid="{D5CDD505-2E9C-101B-9397-08002B2CF9AE}" pid="4" name="MediaServiceImageTags">
    <vt:lpwstr/>
  </property>
</Properties>
</file>