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74" r:id="rId6"/>
    <p:sldId id="257" r:id="rId7"/>
    <p:sldId id="26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05" d="100"/>
          <a:sy n="105" d="100"/>
        </p:scale>
        <p:origin x="193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4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4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CFFE52-9906-7DF5-B717-ACDB6B3B5E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8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55AE58-C32B-514E-983F-93CE8B348B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83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3172D-D7BE-E645-8E1D-8B8EB60026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7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7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6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2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8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7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B34DC4-41CB-CBD1-E41C-A0A02439E8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4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8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9816-5679-2B4B-8980-6562FEF6A07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barnett@vccs.edu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15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386F60-2E41-C330-8B12-AD9B24DED5E3}"/>
              </a:ext>
            </a:extLst>
          </p:cNvPr>
          <p:cNvSpPr txBox="1"/>
          <p:nvPr/>
        </p:nvSpPr>
        <p:spPr>
          <a:xfrm>
            <a:off x="2556828" y="1850832"/>
            <a:ext cx="40303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rgbClr val="1F497D"/>
                </a:solidFill>
                <a:latin typeface="+mj-lt"/>
              </a:rPr>
              <a:t>Small-Shop Roundtable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787B90-CBA0-6EDA-4AC3-900BAF646095}"/>
              </a:ext>
            </a:extLst>
          </p:cNvPr>
          <p:cNvSpPr txBox="1"/>
          <p:nvPr/>
        </p:nvSpPr>
        <p:spPr>
          <a:xfrm>
            <a:off x="1623443" y="2453229"/>
            <a:ext cx="58971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1F497D"/>
                </a:solidFill>
              </a:rPr>
              <a:t>When Everybody can Ride to Lunch in the Same Car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AD20C0-4BF7-D4B2-9AE2-A7A14916B213}"/>
              </a:ext>
            </a:extLst>
          </p:cNvPr>
          <p:cNvSpPr txBox="1"/>
          <p:nvPr/>
        </p:nvSpPr>
        <p:spPr>
          <a:xfrm>
            <a:off x="2198860" y="4225707"/>
            <a:ext cx="4746279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Mary M. Barnett</a:t>
            </a:r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Chief Audit Executive</a:t>
            </a:r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Virginia Community College System</a:t>
            </a:r>
          </a:p>
          <a:p>
            <a:pPr algn="ctr"/>
            <a:endParaRPr lang="en-US" sz="2100" b="1" dirty="0"/>
          </a:p>
          <a:p>
            <a:pPr algn="ctr"/>
            <a:r>
              <a:rPr lang="en-US" sz="2100" b="1" dirty="0">
                <a:solidFill>
                  <a:srgbClr val="1F497D"/>
                </a:solidFill>
              </a:rPr>
              <a:t>March 12, 2025</a:t>
            </a:r>
          </a:p>
        </p:txBody>
      </p:sp>
    </p:spTree>
    <p:extLst>
      <p:ext uri="{BB962C8B-B14F-4D97-AF65-F5344CB8AC3E}">
        <p14:creationId xmlns:p14="http://schemas.microsoft.com/office/powerpoint/2010/main" val="259220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5A8EC6-A30B-09FE-3BA6-048AD04AFEC6}"/>
              </a:ext>
            </a:extLst>
          </p:cNvPr>
          <p:cNvSpPr txBox="1"/>
          <p:nvPr/>
        </p:nvSpPr>
        <p:spPr>
          <a:xfrm>
            <a:off x="579662" y="1756502"/>
            <a:ext cx="590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F497D"/>
                </a:solidFill>
                <a:latin typeface="+mj-lt"/>
              </a:rPr>
              <a:t>What Shall We Talk About?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8AD420-F707-1F7E-06E6-3C18C0A632B0}"/>
              </a:ext>
            </a:extLst>
          </p:cNvPr>
          <p:cNvSpPr txBox="1"/>
          <p:nvPr/>
        </p:nvSpPr>
        <p:spPr>
          <a:xfrm>
            <a:off x="537140" y="2612752"/>
            <a:ext cx="7759778" cy="223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How to Become a Big Shop 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Popular Topics Submitted in Advance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Groundswell of Support for Other Topics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Importance of Leaning on Each Other – Kitchen Cabinet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ADD590-54BB-3797-B371-2D00C79811A6}"/>
              </a:ext>
            </a:extLst>
          </p:cNvPr>
          <p:cNvSpPr txBox="1"/>
          <p:nvPr/>
        </p:nvSpPr>
        <p:spPr>
          <a:xfrm>
            <a:off x="249304" y="6172200"/>
            <a:ext cx="7924800" cy="685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/>
            <a:r>
              <a:rPr lang="en-US" sz="1400" dirty="0">
                <a:solidFill>
                  <a:schemeClr val="tx2"/>
                </a:solidFill>
              </a:rPr>
              <a:t>Support important operational decisions through trustworthy opinions and realistic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62468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23BD0B-873A-6074-F317-E2F29DBA3B61}"/>
              </a:ext>
            </a:extLst>
          </p:cNvPr>
          <p:cNvSpPr txBox="1"/>
          <p:nvPr/>
        </p:nvSpPr>
        <p:spPr>
          <a:xfrm>
            <a:off x="672508" y="1793523"/>
            <a:ext cx="2893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F497D"/>
                </a:solidFill>
                <a:latin typeface="+mj-lt"/>
              </a:rPr>
              <a:t>Thank You!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122D7A-E407-C15A-CB72-3780FC10D015}"/>
              </a:ext>
            </a:extLst>
          </p:cNvPr>
          <p:cNvSpPr txBox="1"/>
          <p:nvPr/>
        </p:nvSpPr>
        <p:spPr>
          <a:xfrm>
            <a:off x="672509" y="2508012"/>
            <a:ext cx="4978483" cy="1676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What’s Next When We Get Home?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Did You Meet a New Collaborator?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Remember to Lean on Each Other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441C9D-DBBE-991F-68D0-8CB9D3C52BF8}"/>
              </a:ext>
            </a:extLst>
          </p:cNvPr>
          <p:cNvSpPr txBox="1"/>
          <p:nvPr/>
        </p:nvSpPr>
        <p:spPr>
          <a:xfrm>
            <a:off x="270569" y="6172200"/>
            <a:ext cx="7924800" cy="685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/>
            <a:r>
              <a:rPr lang="en-US" sz="1400" dirty="0">
                <a:solidFill>
                  <a:schemeClr val="tx2"/>
                </a:solidFill>
              </a:rPr>
              <a:t>Support important operational decisions through trustworthy opinions and realistic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82183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8DD2FC-5807-594F-A267-3573650C17BB}"/>
              </a:ext>
            </a:extLst>
          </p:cNvPr>
          <p:cNvSpPr txBox="1"/>
          <p:nvPr/>
        </p:nvSpPr>
        <p:spPr>
          <a:xfrm>
            <a:off x="0" y="2621087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chemeClr val="bg1"/>
                </a:solidFill>
              </a:rPr>
              <a:t>Mary Barnett</a:t>
            </a:r>
          </a:p>
          <a:p>
            <a:pPr algn="ctr"/>
            <a:r>
              <a:rPr lang="en-US" sz="3300" b="1" dirty="0">
                <a:solidFill>
                  <a:schemeClr val="bg1"/>
                </a:solidFill>
                <a:hlinkClick r:id="rId2"/>
              </a:rPr>
              <a:t>mbarnett@vccs.edu</a:t>
            </a:r>
            <a:endParaRPr lang="en-US" sz="3300" b="1" dirty="0">
              <a:solidFill>
                <a:schemeClr val="bg1"/>
              </a:solidFill>
            </a:endParaRPr>
          </a:p>
          <a:p>
            <a:pPr algn="ctr"/>
            <a:r>
              <a:rPr lang="en-US" sz="3300" b="1" dirty="0">
                <a:solidFill>
                  <a:schemeClr val="bg1"/>
                </a:solidFill>
              </a:rPr>
              <a:t>804-819-4955</a:t>
            </a:r>
          </a:p>
          <a:p>
            <a:pPr algn="ctr"/>
            <a:r>
              <a:rPr lang="en-US" sz="3300" b="1" dirty="0">
                <a:solidFill>
                  <a:schemeClr val="bg1"/>
                </a:solidFill>
              </a:rPr>
              <a:t>(Until June 30, that is!)</a:t>
            </a:r>
          </a:p>
        </p:txBody>
      </p:sp>
    </p:spTree>
    <p:extLst>
      <p:ext uri="{BB962C8B-B14F-4D97-AF65-F5344CB8AC3E}">
        <p14:creationId xmlns:p14="http://schemas.microsoft.com/office/powerpoint/2010/main" val="286256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8CECF97277543A5E9D3D1D281E1C9" ma:contentTypeVersion="15" ma:contentTypeDescription="Create a new document." ma:contentTypeScope="" ma:versionID="df07c17759c04d6de54271e1b1a1ddbc">
  <xsd:schema xmlns:xsd="http://www.w3.org/2001/XMLSchema" xmlns:xs="http://www.w3.org/2001/XMLSchema" xmlns:p="http://schemas.microsoft.com/office/2006/metadata/properties" xmlns:ns2="6a14ffba-8f1c-4d10-af01-ae154dbd531f" xmlns:ns3="133c5f9c-3e24-4f7a-976a-7e11b5d0ad11" targetNamespace="http://schemas.microsoft.com/office/2006/metadata/properties" ma:root="true" ma:fieldsID="a4625945977cbe70b864ceee9c3fe90d" ns2:_="" ns3:_="">
    <xsd:import namespace="6a14ffba-8f1c-4d10-af01-ae154dbd531f"/>
    <xsd:import namespace="133c5f9c-3e24-4f7a-976a-7e11b5d0a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4ffba-8f1c-4d10-af01-ae154dbd5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eb52383-127c-47be-ae82-bafae2b473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c5f9c-3e24-4f7a-976a-7e11b5d0ad1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6f57eec-5ee8-41c2-9076-598c2bb67857}" ma:internalName="TaxCatchAll" ma:showField="CatchAllData" ma:web="133c5f9c-3e24-4f7a-976a-7e11b5d0ad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3c5f9c-3e24-4f7a-976a-7e11b5d0ad11" xsi:nil="true"/>
    <lcf76f155ced4ddcb4097134ff3c332f xmlns="6a14ffba-8f1c-4d10-af01-ae154dbd53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EB0178-2C1B-4408-8392-5F5C48F18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4ffba-8f1c-4d10-af01-ae154dbd531f"/>
    <ds:schemaRef ds:uri="133c5f9c-3e24-4f7a-976a-7e11b5d0ad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C31B97-89D3-49A1-86B9-71E828ADAAD8}">
  <ds:schemaRefs>
    <ds:schemaRef ds:uri="http://schemas.microsoft.com/office/2006/metadata/properties"/>
    <ds:schemaRef ds:uri="http://schemas.microsoft.com/office/infopath/2007/PartnerControls"/>
    <ds:schemaRef ds:uri="b8e1cea0-326a-4b23-9862-5807ba86ac07"/>
    <ds:schemaRef ds:uri="cbb4cac8-50bf-4832-b6f0-9a2fe9f1f70b"/>
    <ds:schemaRef ds:uri="82503f46-9826-42c2-86ff-ea7cbe387080"/>
    <ds:schemaRef ds:uri="213324f9-e58f-4f28-8a19-11da78aba3e3"/>
    <ds:schemaRef ds:uri="133c5f9c-3e24-4f7a-976a-7e11b5d0ad11"/>
    <ds:schemaRef ds:uri="6a14ffba-8f1c-4d10-af01-ae154dbd531f"/>
  </ds:schemaRefs>
</ds:datastoreItem>
</file>

<file path=customXml/itemProps3.xml><?xml version="1.0" encoding="utf-8"?>
<ds:datastoreItem xmlns:ds="http://schemas.openxmlformats.org/officeDocument/2006/customXml" ds:itemID="{D0235931-5565-4F19-A916-3C5A566408D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fa7a1fb-3f48-4fd9-bce0-6283cfafd648}" enabled="1" method="Standard" siteId="{fab6beb5-3604-42df-bddc-f4e9ddd654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824</TotalTime>
  <Words>119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Symbol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Mary Barnett</cp:lastModifiedBy>
  <cp:revision>33</cp:revision>
  <dcterms:created xsi:type="dcterms:W3CDTF">2020-01-09T16:16:43Z</dcterms:created>
  <dcterms:modified xsi:type="dcterms:W3CDTF">2025-02-17T15:56:35Z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0x010100A2D8CECF97277543A5E9D3D1D281E1C9</vt:lpwstr>
  </property>
  <property fmtid="{D5CDD505-2E9C-101B-9397-08002B2CF9AE}" pid="3" name="Order">
    <vt:r8>4399900</vt:r8>
  </property>
  <property fmtid="{D5CDD505-2E9C-101B-9397-08002B2CF9AE}" pid="4" name="MediaServiceImageTags">
    <vt:lpwstr/>
  </property>
</Properties>
</file>