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sldIdLst>
    <p:sldId id="256" r:id="rId5"/>
    <p:sldId id="258" r:id="rId6"/>
    <p:sldId id="257" r:id="rId7"/>
    <p:sldId id="282" r:id="rId8"/>
    <p:sldId id="770" r:id="rId9"/>
    <p:sldId id="769" r:id="rId10"/>
    <p:sldId id="768" r:id="rId11"/>
    <p:sldId id="781" r:id="rId12"/>
    <p:sldId id="780" r:id="rId13"/>
    <p:sldId id="743" r:id="rId14"/>
    <p:sldId id="283" r:id="rId15"/>
    <p:sldId id="284" r:id="rId16"/>
    <p:sldId id="285" r:id="rId17"/>
    <p:sldId id="286" r:id="rId18"/>
    <p:sldId id="766" r:id="rId19"/>
    <p:sldId id="287" r:id="rId20"/>
    <p:sldId id="288" r:id="rId21"/>
    <p:sldId id="289" r:id="rId22"/>
    <p:sldId id="290" r:id="rId23"/>
    <p:sldId id="785" r:id="rId24"/>
    <p:sldId id="786" r:id="rId25"/>
    <p:sldId id="790" r:id="rId26"/>
    <p:sldId id="291" r:id="rId27"/>
    <p:sldId id="292" r:id="rId28"/>
    <p:sldId id="293" r:id="rId29"/>
    <p:sldId id="294" r:id="rId30"/>
    <p:sldId id="767" r:id="rId31"/>
    <p:sldId id="787" r:id="rId32"/>
    <p:sldId id="789" r:id="rId33"/>
    <p:sldId id="777" r:id="rId34"/>
    <p:sldId id="78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16E107-DFE9-49D4-9A2E-A113694C3711}" v="29" dt="2025-01-31T18:19:35.1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907" autoAdjust="0"/>
    <p:restoredTop sz="60951" autoAdjust="0"/>
  </p:normalViewPr>
  <p:slideViewPr>
    <p:cSldViewPr snapToGrid="0" snapToObjects="1">
      <p:cViewPr varScale="1">
        <p:scale>
          <a:sx n="61" d="100"/>
          <a:sy n="61" d="100"/>
        </p:scale>
        <p:origin x="1266" y="78"/>
      </p:cViewPr>
      <p:guideLst/>
    </p:cSldViewPr>
  </p:slideViewPr>
  <p:outlineViewPr>
    <p:cViewPr>
      <p:scale>
        <a:sx n="33" d="100"/>
        <a:sy n="33" d="100"/>
      </p:scale>
      <p:origin x="0" y="0"/>
    </p:cViewPr>
  </p:outlineViewPr>
  <p:notesTextViewPr>
    <p:cViewPr>
      <p:scale>
        <a:sx n="1" d="1"/>
        <a:sy n="1" d="1"/>
      </p:scale>
      <p:origin x="0" y="-1668"/>
    </p:cViewPr>
  </p:notesTextViewPr>
  <p:sorterViewPr>
    <p:cViewPr>
      <p:scale>
        <a:sx n="100" d="100"/>
        <a:sy n="100" d="100"/>
      </p:scale>
      <p:origin x="0" y="-28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rner, Kim" userId="deb09813-78e5-4fae-b573-4fc233cd06dd" providerId="ADAL" clId="{C816E107-DFE9-49D4-9A2E-A113694C3711}"/>
    <pc:docChg chg="undo custSel addSld delSld modSld sldOrd">
      <pc:chgData name="Turner, Kim" userId="deb09813-78e5-4fae-b573-4fc233cd06dd" providerId="ADAL" clId="{C816E107-DFE9-49D4-9A2E-A113694C3711}" dt="2025-01-31T18:20:35.773" v="6748" actId="113"/>
      <pc:docMkLst>
        <pc:docMk/>
      </pc:docMkLst>
      <pc:sldChg chg="modSp mod">
        <pc:chgData name="Turner, Kim" userId="deb09813-78e5-4fae-b573-4fc233cd06dd" providerId="ADAL" clId="{C816E107-DFE9-49D4-9A2E-A113694C3711}" dt="2025-01-31T18:14:28.238" v="6610" actId="179"/>
        <pc:sldMkLst>
          <pc:docMk/>
          <pc:sldMk cId="2624684999" sldId="257"/>
        </pc:sldMkLst>
        <pc:spChg chg="mod">
          <ac:chgData name="Turner, Kim" userId="deb09813-78e5-4fae-b573-4fc233cd06dd" providerId="ADAL" clId="{C816E107-DFE9-49D4-9A2E-A113694C3711}" dt="2025-01-31T18:14:28.238" v="6610" actId="179"/>
          <ac:spMkLst>
            <pc:docMk/>
            <pc:sldMk cId="2624684999" sldId="257"/>
            <ac:spMk id="2" creationId="{4AA7D03B-2167-A54B-B6C8-6D0F1AE39AE0}"/>
          </ac:spMkLst>
        </pc:spChg>
      </pc:sldChg>
      <pc:sldChg chg="addSp modSp mod ord">
        <pc:chgData name="Turner, Kim" userId="deb09813-78e5-4fae-b573-4fc233cd06dd" providerId="ADAL" clId="{C816E107-DFE9-49D4-9A2E-A113694C3711}" dt="2025-01-31T18:13:19.287" v="6604" actId="20577"/>
        <pc:sldMkLst>
          <pc:docMk/>
          <pc:sldMk cId="2862567062" sldId="258"/>
        </pc:sldMkLst>
        <pc:spChg chg="mod">
          <ac:chgData name="Turner, Kim" userId="deb09813-78e5-4fae-b573-4fc233cd06dd" providerId="ADAL" clId="{C816E107-DFE9-49D4-9A2E-A113694C3711}" dt="2025-01-31T18:13:19.287" v="6604" actId="20577"/>
          <ac:spMkLst>
            <pc:docMk/>
            <pc:sldMk cId="2862567062" sldId="258"/>
            <ac:spMk id="2" creationId="{568DD2FC-5807-594F-A267-3573650C17BB}"/>
          </ac:spMkLst>
        </pc:spChg>
        <pc:spChg chg="add mod">
          <ac:chgData name="Turner, Kim" userId="deb09813-78e5-4fae-b573-4fc233cd06dd" providerId="ADAL" clId="{C816E107-DFE9-49D4-9A2E-A113694C3711}" dt="2025-01-28T19:04:05.855" v="348" actId="20577"/>
          <ac:spMkLst>
            <pc:docMk/>
            <pc:sldMk cId="2862567062" sldId="258"/>
            <ac:spMk id="3" creationId="{D57767CB-0201-AF98-DF67-B9C9F7B14F80}"/>
          </ac:spMkLst>
        </pc:spChg>
      </pc:sldChg>
      <pc:sldChg chg="modNotesTx">
        <pc:chgData name="Turner, Kim" userId="deb09813-78e5-4fae-b573-4fc233cd06dd" providerId="ADAL" clId="{C816E107-DFE9-49D4-9A2E-A113694C3711}" dt="2025-01-28T19:04:51.793" v="364" actId="20577"/>
        <pc:sldMkLst>
          <pc:docMk/>
          <pc:sldMk cId="1731428937" sldId="282"/>
        </pc:sldMkLst>
      </pc:sldChg>
      <pc:sldChg chg="modSp mod">
        <pc:chgData name="Turner, Kim" userId="deb09813-78e5-4fae-b573-4fc233cd06dd" providerId="ADAL" clId="{C816E107-DFE9-49D4-9A2E-A113694C3711}" dt="2025-01-31T16:33:24.767" v="2376" actId="27636"/>
        <pc:sldMkLst>
          <pc:docMk/>
          <pc:sldMk cId="4201585619" sldId="287"/>
        </pc:sldMkLst>
        <pc:spChg chg="mod">
          <ac:chgData name="Turner, Kim" userId="deb09813-78e5-4fae-b573-4fc233cd06dd" providerId="ADAL" clId="{C816E107-DFE9-49D4-9A2E-A113694C3711}" dt="2025-01-31T16:33:24.767" v="2376" actId="27636"/>
          <ac:spMkLst>
            <pc:docMk/>
            <pc:sldMk cId="4201585619" sldId="287"/>
            <ac:spMk id="3" creationId="{21BA0B68-96A1-404A-910C-6186EABEC5E6}"/>
          </ac:spMkLst>
        </pc:spChg>
      </pc:sldChg>
      <pc:sldChg chg="modSp mod modNotesTx">
        <pc:chgData name="Turner, Kim" userId="deb09813-78e5-4fae-b573-4fc233cd06dd" providerId="ADAL" clId="{C816E107-DFE9-49D4-9A2E-A113694C3711}" dt="2025-01-31T16:31:41.780" v="2344" actId="20577"/>
        <pc:sldMkLst>
          <pc:docMk/>
          <pc:sldMk cId="3374423724" sldId="288"/>
        </pc:sldMkLst>
        <pc:spChg chg="mod">
          <ac:chgData name="Turner, Kim" userId="deb09813-78e5-4fae-b573-4fc233cd06dd" providerId="ADAL" clId="{C816E107-DFE9-49D4-9A2E-A113694C3711}" dt="2025-01-31T16:31:01.538" v="2310" actId="27636"/>
          <ac:spMkLst>
            <pc:docMk/>
            <pc:sldMk cId="3374423724" sldId="288"/>
            <ac:spMk id="3" creationId="{ADDF1DA7-0CDF-4091-A2D3-2F7B14BCA5FB}"/>
          </ac:spMkLst>
        </pc:spChg>
      </pc:sldChg>
      <pc:sldChg chg="modSp mod modNotesTx">
        <pc:chgData name="Turner, Kim" userId="deb09813-78e5-4fae-b573-4fc233cd06dd" providerId="ADAL" clId="{C816E107-DFE9-49D4-9A2E-A113694C3711}" dt="2025-01-31T16:36:07.172" v="2529" actId="20577"/>
        <pc:sldMkLst>
          <pc:docMk/>
          <pc:sldMk cId="2375544706" sldId="289"/>
        </pc:sldMkLst>
        <pc:spChg chg="mod">
          <ac:chgData name="Turner, Kim" userId="deb09813-78e5-4fae-b573-4fc233cd06dd" providerId="ADAL" clId="{C816E107-DFE9-49D4-9A2E-A113694C3711}" dt="2025-01-31T16:34:53.245" v="2464" actId="20577"/>
          <ac:spMkLst>
            <pc:docMk/>
            <pc:sldMk cId="2375544706" sldId="289"/>
            <ac:spMk id="3" creationId="{714AEFA6-6FA8-4EEB-B0EB-CA0F6EFDF737}"/>
          </ac:spMkLst>
        </pc:spChg>
      </pc:sldChg>
      <pc:sldChg chg="addSp delSp modSp mod modNotesTx">
        <pc:chgData name="Turner, Kim" userId="deb09813-78e5-4fae-b573-4fc233cd06dd" providerId="ADAL" clId="{C816E107-DFE9-49D4-9A2E-A113694C3711}" dt="2025-01-31T16:48:48.535" v="3250" actId="14100"/>
        <pc:sldMkLst>
          <pc:docMk/>
          <pc:sldMk cId="3398581289" sldId="290"/>
        </pc:sldMkLst>
        <pc:spChg chg="mod">
          <ac:chgData name="Turner, Kim" userId="deb09813-78e5-4fae-b573-4fc233cd06dd" providerId="ADAL" clId="{C816E107-DFE9-49D4-9A2E-A113694C3711}" dt="2025-01-31T16:48:48.535" v="3250" actId="14100"/>
          <ac:spMkLst>
            <pc:docMk/>
            <pc:sldMk cId="3398581289" sldId="290"/>
            <ac:spMk id="3" creationId="{2AA74A1D-0502-40E6-BE12-BFEDCAE87ED1}"/>
          </ac:spMkLst>
        </pc:spChg>
        <pc:picChg chg="del">
          <ac:chgData name="Turner, Kim" userId="deb09813-78e5-4fae-b573-4fc233cd06dd" providerId="ADAL" clId="{C816E107-DFE9-49D4-9A2E-A113694C3711}" dt="2025-01-31T16:48:32.591" v="3184" actId="478"/>
          <ac:picMkLst>
            <pc:docMk/>
            <pc:sldMk cId="3398581289" sldId="290"/>
            <ac:picMk id="4" creationId="{0E784CC4-9F02-4C8B-AFDB-B9274F7B7AD3}"/>
          </ac:picMkLst>
        </pc:picChg>
        <pc:picChg chg="add mod">
          <ac:chgData name="Turner, Kim" userId="deb09813-78e5-4fae-b573-4fc233cd06dd" providerId="ADAL" clId="{C816E107-DFE9-49D4-9A2E-A113694C3711}" dt="2025-01-31T16:48:40.726" v="3249" actId="1035"/>
          <ac:picMkLst>
            <pc:docMk/>
            <pc:sldMk cId="3398581289" sldId="290"/>
            <ac:picMk id="6" creationId="{7D7841FA-A31A-73A5-E520-8B9B226787D7}"/>
          </ac:picMkLst>
        </pc:picChg>
      </pc:sldChg>
      <pc:sldChg chg="modSp mod modNotesTx">
        <pc:chgData name="Turner, Kim" userId="deb09813-78e5-4fae-b573-4fc233cd06dd" providerId="ADAL" clId="{C816E107-DFE9-49D4-9A2E-A113694C3711}" dt="2025-01-31T17:22:57.621" v="4552" actId="20577"/>
        <pc:sldMkLst>
          <pc:docMk/>
          <pc:sldMk cId="1513829725" sldId="294"/>
        </pc:sldMkLst>
        <pc:spChg chg="mod">
          <ac:chgData name="Turner, Kim" userId="deb09813-78e5-4fae-b573-4fc233cd06dd" providerId="ADAL" clId="{C816E107-DFE9-49D4-9A2E-A113694C3711}" dt="2025-01-31T17:20:39.746" v="4391" actId="20578"/>
          <ac:spMkLst>
            <pc:docMk/>
            <pc:sldMk cId="1513829725" sldId="294"/>
            <ac:spMk id="3" creationId="{78DDA304-91C9-4D47-B799-C736AB8ABBF5}"/>
          </ac:spMkLst>
        </pc:spChg>
      </pc:sldChg>
      <pc:sldChg chg="modSp mod modNotesTx">
        <pc:chgData name="Turner, Kim" userId="deb09813-78e5-4fae-b573-4fc233cd06dd" providerId="ADAL" clId="{C816E107-DFE9-49D4-9A2E-A113694C3711}" dt="2025-01-31T16:54:07.077" v="3413" actId="20577"/>
        <pc:sldMkLst>
          <pc:docMk/>
          <pc:sldMk cId="1895251362" sldId="766"/>
        </pc:sldMkLst>
        <pc:spChg chg="mod">
          <ac:chgData name="Turner, Kim" userId="deb09813-78e5-4fae-b573-4fc233cd06dd" providerId="ADAL" clId="{C816E107-DFE9-49D4-9A2E-A113694C3711}" dt="2025-01-31T16:53:58.847" v="3406" actId="20577"/>
          <ac:spMkLst>
            <pc:docMk/>
            <pc:sldMk cId="1895251362" sldId="766"/>
            <ac:spMk id="2" creationId="{6FB281D8-FC48-4544-BB05-44D873DF7791}"/>
          </ac:spMkLst>
        </pc:spChg>
      </pc:sldChg>
      <pc:sldChg chg="ord modNotesTx">
        <pc:chgData name="Turner, Kim" userId="deb09813-78e5-4fae-b573-4fc233cd06dd" providerId="ADAL" clId="{C816E107-DFE9-49D4-9A2E-A113694C3711}" dt="2025-01-31T16:55:03.131" v="3419" actId="20577"/>
        <pc:sldMkLst>
          <pc:docMk/>
          <pc:sldMk cId="2630532007" sldId="767"/>
        </pc:sldMkLst>
      </pc:sldChg>
      <pc:sldChg chg="modNotesTx">
        <pc:chgData name="Turner, Kim" userId="deb09813-78e5-4fae-b573-4fc233cd06dd" providerId="ADAL" clId="{C816E107-DFE9-49D4-9A2E-A113694C3711}" dt="2025-01-28T19:17:02.493" v="1331" actId="20577"/>
        <pc:sldMkLst>
          <pc:docMk/>
          <pc:sldMk cId="1590530358" sldId="768"/>
        </pc:sldMkLst>
      </pc:sldChg>
      <pc:sldChg chg="modSp mod modNotesTx">
        <pc:chgData name="Turner, Kim" userId="deb09813-78e5-4fae-b573-4fc233cd06dd" providerId="ADAL" clId="{C816E107-DFE9-49D4-9A2E-A113694C3711}" dt="2025-01-28T19:15:28.678" v="1194" actId="113"/>
        <pc:sldMkLst>
          <pc:docMk/>
          <pc:sldMk cId="2344615330" sldId="769"/>
        </pc:sldMkLst>
        <pc:spChg chg="mod">
          <ac:chgData name="Turner, Kim" userId="deb09813-78e5-4fae-b573-4fc233cd06dd" providerId="ADAL" clId="{C816E107-DFE9-49D4-9A2E-A113694C3711}" dt="2025-01-28T19:14:55.374" v="1090" actId="20577"/>
          <ac:spMkLst>
            <pc:docMk/>
            <pc:sldMk cId="2344615330" sldId="769"/>
            <ac:spMk id="4" creationId="{777C97F9-0147-CB58-B6EF-51075AD2D089}"/>
          </ac:spMkLst>
        </pc:spChg>
      </pc:sldChg>
      <pc:sldChg chg="modSp mod modNotesTx">
        <pc:chgData name="Turner, Kim" userId="deb09813-78e5-4fae-b573-4fc233cd06dd" providerId="ADAL" clId="{C816E107-DFE9-49D4-9A2E-A113694C3711}" dt="2025-01-28T19:08:08.984" v="574" actId="20577"/>
        <pc:sldMkLst>
          <pc:docMk/>
          <pc:sldMk cId="2739653443" sldId="770"/>
        </pc:sldMkLst>
        <pc:spChg chg="mod">
          <ac:chgData name="Turner, Kim" userId="deb09813-78e5-4fae-b573-4fc233cd06dd" providerId="ADAL" clId="{C816E107-DFE9-49D4-9A2E-A113694C3711}" dt="2025-01-28T19:05:51.415" v="392" actId="20577"/>
          <ac:spMkLst>
            <pc:docMk/>
            <pc:sldMk cId="2739653443" sldId="770"/>
            <ac:spMk id="14" creationId="{A7D25F50-230E-7008-6AD4-C00520D842CF}"/>
          </ac:spMkLst>
        </pc:spChg>
      </pc:sldChg>
      <pc:sldChg chg="del modNotesTx">
        <pc:chgData name="Turner, Kim" userId="deb09813-78e5-4fae-b573-4fc233cd06dd" providerId="ADAL" clId="{C816E107-DFE9-49D4-9A2E-A113694C3711}" dt="2025-01-31T18:09:26.499" v="6433" actId="47"/>
        <pc:sldMkLst>
          <pc:docMk/>
          <pc:sldMk cId="3142495042" sldId="772"/>
        </pc:sldMkLst>
      </pc:sldChg>
      <pc:sldChg chg="addSp modSp del modNotesTx">
        <pc:chgData name="Turner, Kim" userId="deb09813-78e5-4fae-b573-4fc233cd06dd" providerId="ADAL" clId="{C816E107-DFE9-49D4-9A2E-A113694C3711}" dt="2025-01-31T18:09:30.167" v="6434" actId="47"/>
        <pc:sldMkLst>
          <pc:docMk/>
          <pc:sldMk cId="1134742889" sldId="775"/>
        </pc:sldMkLst>
        <pc:picChg chg="add mod">
          <ac:chgData name="Turner, Kim" userId="deb09813-78e5-4fae-b573-4fc233cd06dd" providerId="ADAL" clId="{C816E107-DFE9-49D4-9A2E-A113694C3711}" dt="2025-01-31T17:32:34.485" v="4784"/>
          <ac:picMkLst>
            <pc:docMk/>
            <pc:sldMk cId="1134742889" sldId="775"/>
            <ac:picMk id="2" creationId="{6ED8923E-A39A-846B-846E-FA64152A87E0}"/>
          </ac:picMkLst>
        </pc:picChg>
      </pc:sldChg>
      <pc:sldChg chg="add del modNotesTx">
        <pc:chgData name="Turner, Kim" userId="deb09813-78e5-4fae-b573-4fc233cd06dd" providerId="ADAL" clId="{C816E107-DFE9-49D4-9A2E-A113694C3711}" dt="2025-01-31T18:10:52.056" v="6472" actId="47"/>
        <pc:sldMkLst>
          <pc:docMk/>
          <pc:sldMk cId="670185994" sldId="776"/>
        </pc:sldMkLst>
      </pc:sldChg>
      <pc:sldChg chg="addSp modSp mod ord modAnim modNotesTx">
        <pc:chgData name="Turner, Kim" userId="deb09813-78e5-4fae-b573-4fc233cd06dd" providerId="ADAL" clId="{C816E107-DFE9-49D4-9A2E-A113694C3711}" dt="2025-01-31T18:20:35.773" v="6748" actId="113"/>
        <pc:sldMkLst>
          <pc:docMk/>
          <pc:sldMk cId="1348664792" sldId="777"/>
        </pc:sldMkLst>
        <pc:picChg chg="mod">
          <ac:chgData name="Turner, Kim" userId="deb09813-78e5-4fae-b573-4fc233cd06dd" providerId="ADAL" clId="{C816E107-DFE9-49D4-9A2E-A113694C3711}" dt="2025-01-31T18:09:47.144" v="6438" actId="14100"/>
          <ac:picMkLst>
            <pc:docMk/>
            <pc:sldMk cId="1348664792" sldId="777"/>
            <ac:picMk id="3" creationId="{C2F15192-4DFB-C670-C942-1BBB523B2D4A}"/>
          </ac:picMkLst>
        </pc:picChg>
        <pc:picChg chg="add mod modCrop">
          <ac:chgData name="Turner, Kim" userId="deb09813-78e5-4fae-b573-4fc233cd06dd" providerId="ADAL" clId="{C816E107-DFE9-49D4-9A2E-A113694C3711}" dt="2025-01-31T18:19:21.076" v="6629" actId="1076"/>
          <ac:picMkLst>
            <pc:docMk/>
            <pc:sldMk cId="1348664792" sldId="777"/>
            <ac:picMk id="4" creationId="{EAD8757D-3708-8B18-ECC7-AE5BA95D78F2}"/>
          </ac:picMkLst>
        </pc:picChg>
        <pc:picChg chg="add mod">
          <ac:chgData name="Turner, Kim" userId="deb09813-78e5-4fae-b573-4fc233cd06dd" providerId="ADAL" clId="{C816E107-DFE9-49D4-9A2E-A113694C3711}" dt="2025-01-31T18:19:22.991" v="6630" actId="1076"/>
          <ac:picMkLst>
            <pc:docMk/>
            <pc:sldMk cId="1348664792" sldId="777"/>
            <ac:picMk id="5" creationId="{E861FEBA-C01E-6AFA-229B-51CBDD3E1E77}"/>
          </ac:picMkLst>
        </pc:picChg>
        <pc:picChg chg="add mod">
          <ac:chgData name="Turner, Kim" userId="deb09813-78e5-4fae-b573-4fc233cd06dd" providerId="ADAL" clId="{C816E107-DFE9-49D4-9A2E-A113694C3711}" dt="2025-01-31T18:19:27.422" v="6631" actId="1076"/>
          <ac:picMkLst>
            <pc:docMk/>
            <pc:sldMk cId="1348664792" sldId="777"/>
            <ac:picMk id="6" creationId="{8943C8F3-674D-CFFF-FA31-26FD6DFA784C}"/>
          </ac:picMkLst>
        </pc:picChg>
        <pc:picChg chg="add mod">
          <ac:chgData name="Turner, Kim" userId="deb09813-78e5-4fae-b573-4fc233cd06dd" providerId="ADAL" clId="{C816E107-DFE9-49D4-9A2E-A113694C3711}" dt="2025-01-31T18:19:29.831" v="6632" actId="1076"/>
          <ac:picMkLst>
            <pc:docMk/>
            <pc:sldMk cId="1348664792" sldId="777"/>
            <ac:picMk id="7" creationId="{9258DB89-6AF1-E9C9-F538-B9693F81CF4C}"/>
          </ac:picMkLst>
        </pc:picChg>
        <pc:picChg chg="add mod">
          <ac:chgData name="Turner, Kim" userId="deb09813-78e5-4fae-b573-4fc233cd06dd" providerId="ADAL" clId="{C816E107-DFE9-49D4-9A2E-A113694C3711}" dt="2025-01-31T18:19:31.334" v="6633" actId="1076"/>
          <ac:picMkLst>
            <pc:docMk/>
            <pc:sldMk cId="1348664792" sldId="777"/>
            <ac:picMk id="9" creationId="{4E819F55-5AD0-D8CE-9A01-7828FDC5FEDF}"/>
          </ac:picMkLst>
        </pc:picChg>
      </pc:sldChg>
      <pc:sldChg chg="del">
        <pc:chgData name="Turner, Kim" userId="deb09813-78e5-4fae-b573-4fc233cd06dd" providerId="ADAL" clId="{C816E107-DFE9-49D4-9A2E-A113694C3711}" dt="2025-01-31T18:10:54.056" v="6473" actId="47"/>
        <pc:sldMkLst>
          <pc:docMk/>
          <pc:sldMk cId="3533536401" sldId="778"/>
        </pc:sldMkLst>
      </pc:sldChg>
      <pc:sldChg chg="del">
        <pc:chgData name="Turner, Kim" userId="deb09813-78e5-4fae-b573-4fc233cd06dd" providerId="ADAL" clId="{C816E107-DFE9-49D4-9A2E-A113694C3711}" dt="2025-01-31T18:12:58.207" v="6603" actId="47"/>
        <pc:sldMkLst>
          <pc:docMk/>
          <pc:sldMk cId="260558040" sldId="779"/>
        </pc:sldMkLst>
      </pc:sldChg>
      <pc:sldChg chg="modNotesTx">
        <pc:chgData name="Turner, Kim" userId="deb09813-78e5-4fae-b573-4fc233cd06dd" providerId="ADAL" clId="{C816E107-DFE9-49D4-9A2E-A113694C3711}" dt="2025-01-28T17:00:46.333" v="10" actId="20577"/>
        <pc:sldMkLst>
          <pc:docMk/>
          <pc:sldMk cId="1930275040" sldId="780"/>
        </pc:sldMkLst>
      </pc:sldChg>
      <pc:sldChg chg="modSp mod modNotesTx">
        <pc:chgData name="Turner, Kim" userId="deb09813-78e5-4fae-b573-4fc233cd06dd" providerId="ADAL" clId="{C816E107-DFE9-49D4-9A2E-A113694C3711}" dt="2025-01-31T17:45:59.127" v="5074" actId="1035"/>
        <pc:sldMkLst>
          <pc:docMk/>
          <pc:sldMk cId="3917498091" sldId="787"/>
        </pc:sldMkLst>
        <pc:spChg chg="mod">
          <ac:chgData name="Turner, Kim" userId="deb09813-78e5-4fae-b573-4fc233cd06dd" providerId="ADAL" clId="{C816E107-DFE9-49D4-9A2E-A113694C3711}" dt="2025-01-31T17:41:19.442" v="5060" actId="20577"/>
          <ac:spMkLst>
            <pc:docMk/>
            <pc:sldMk cId="3917498091" sldId="787"/>
            <ac:spMk id="2" creationId="{DE5B557F-215D-62ED-73F6-778D74779E1D}"/>
          </ac:spMkLst>
        </pc:spChg>
        <pc:spChg chg="mod">
          <ac:chgData name="Turner, Kim" userId="deb09813-78e5-4fae-b573-4fc233cd06dd" providerId="ADAL" clId="{C816E107-DFE9-49D4-9A2E-A113694C3711}" dt="2025-01-31T17:45:59.127" v="5074" actId="1035"/>
          <ac:spMkLst>
            <pc:docMk/>
            <pc:sldMk cId="3917498091" sldId="787"/>
            <ac:spMk id="3" creationId="{76EE7961-E483-90BE-F9F5-E6F54811BD21}"/>
          </ac:spMkLst>
        </pc:spChg>
      </pc:sldChg>
      <pc:sldChg chg="add ord modNotesTx">
        <pc:chgData name="Turner, Kim" userId="deb09813-78e5-4fae-b573-4fc233cd06dd" providerId="ADAL" clId="{C816E107-DFE9-49D4-9A2E-A113694C3711}" dt="2025-01-31T16:54:46.118" v="3416"/>
        <pc:sldMkLst>
          <pc:docMk/>
          <pc:sldMk cId="2475765276" sldId="7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FDF3B-5ED6-4D48-A1D4-D0201615A974}"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0AD7D0-8C1A-4DC6-82AF-6D774869A539}" type="slidenum">
              <a:rPr lang="en-US" smtClean="0"/>
              <a:t>‹#›</a:t>
            </a:fld>
            <a:endParaRPr lang="en-US"/>
          </a:p>
        </p:txBody>
      </p:sp>
    </p:spTree>
    <p:extLst>
      <p:ext uri="{BB962C8B-B14F-4D97-AF65-F5344CB8AC3E}">
        <p14:creationId xmlns:p14="http://schemas.microsoft.com/office/powerpoint/2010/main" val="1682422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0AD7D0-8C1A-4DC6-82AF-6D774869A539}" type="slidenum">
              <a:rPr lang="en-US" smtClean="0"/>
              <a:t>1</a:t>
            </a:fld>
            <a:endParaRPr lang="en-US"/>
          </a:p>
        </p:txBody>
      </p:sp>
    </p:spTree>
    <p:extLst>
      <p:ext uri="{BB962C8B-B14F-4D97-AF65-F5344CB8AC3E}">
        <p14:creationId xmlns:p14="http://schemas.microsoft.com/office/powerpoint/2010/main" val="670878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Sandy</a:t>
            </a:r>
          </a:p>
          <a:p>
            <a:r>
              <a:rPr lang="en-US" dirty="0"/>
              <a:t>HIGH LEVEL HERE</a:t>
            </a:r>
          </a:p>
          <a:p>
            <a:endParaRPr lang="en-US" dirty="0"/>
          </a:p>
          <a:p>
            <a:r>
              <a:rPr lang="en-US" dirty="0"/>
              <a:t>We will</a:t>
            </a:r>
            <a:r>
              <a:rPr lang="en-US" baseline="0" dirty="0"/>
              <a:t> delve into each of these – both from an operational standpoint and to examine current events and emerging risks related to them. Break out after each 2 risk areas. </a:t>
            </a:r>
            <a:endParaRPr lang="en-US" dirty="0"/>
          </a:p>
          <a:p>
            <a:endParaRPr lang="en-US" dirty="0"/>
          </a:p>
        </p:txBody>
      </p:sp>
      <p:sp>
        <p:nvSpPr>
          <p:cNvPr id="4" name="Slide Number Placeholder 3"/>
          <p:cNvSpPr>
            <a:spLocks noGrp="1"/>
          </p:cNvSpPr>
          <p:nvPr>
            <p:ph type="sldNum" sz="quarter" idx="5"/>
          </p:nvPr>
        </p:nvSpPr>
        <p:spPr/>
        <p:txBody>
          <a:bodyPr/>
          <a:lstStyle/>
          <a:p>
            <a:fld id="{C7A8ECC1-BCFA-4647-BC5A-A01FB102F1E3}" type="slidenum">
              <a:rPr lang="en-US" smtClean="0"/>
              <a:t>10</a:t>
            </a:fld>
            <a:endParaRPr lang="en-US"/>
          </a:p>
        </p:txBody>
      </p:sp>
    </p:spTree>
    <p:extLst>
      <p:ext uri="{BB962C8B-B14F-4D97-AF65-F5344CB8AC3E}">
        <p14:creationId xmlns:p14="http://schemas.microsoft.com/office/powerpoint/2010/main" val="1404736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SANDY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Financial control usually ranges from moderately centralized to highly decentralized. Some funds are normally controlled by President/CFO/Provost; each college/dean usually controls some funds; department chairs may or may not control funding, but are normally involved in financial decisions; sometimes individual faculty members may control some institutional funds in addition to any grant funds they’re PI for.  Strong Provost/Weak Dean |  CFO-controlled vs. Provost-controlled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Decentralized control structure. Example: 19 colleges and schools with deans, with a number of departments within each department. 1 college, Liberal Arts has 25 departments.. All with their own departmental controls and structures.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differences in organizational structures for where specific departments/areas report – example: SFA may report to CFO, student affairs, or provost. Physical plant may report to CFO, FP&amp;C, or COO. Or be a VP themselves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Deferred maintenance – huge cost, why are we so</a:t>
            </a:r>
            <a:r>
              <a:rPr lang="en-US" sz="1200" kern="1200" baseline="0" dirty="0">
                <a:solidFill>
                  <a:schemeClr val="tx1"/>
                </a:solidFill>
                <a:effectLst/>
                <a:latin typeface="+mn-lt"/>
                <a:ea typeface="+mn-ea"/>
                <a:cs typeface="+mn-cs"/>
              </a:rPr>
              <a:t> far behind? It’s like the national debt – just keeps building. At UT Austin--$2Billion. Other large publics in the same exact boat.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P3s and the future of P3s on infrastructure.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Space utilization – as campuses grow student bodies, they try to do more with existing resources. State institutions require reporting and may not approve new buildings if existing spaces aren’t utilized fully. COVID impacts to space utilization.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7A8ECC1-BCFA-4647-BC5A-A01FB102F1E3}" type="slidenum">
              <a:rPr lang="en-US" smtClean="0"/>
              <a:t>11</a:t>
            </a:fld>
            <a:endParaRPr lang="en-US"/>
          </a:p>
        </p:txBody>
      </p:sp>
    </p:spTree>
    <p:extLst>
      <p:ext uri="{BB962C8B-B14F-4D97-AF65-F5344CB8AC3E}">
        <p14:creationId xmlns:p14="http://schemas.microsoft.com/office/powerpoint/2010/main" val="3276257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SANDY</a:t>
            </a:r>
          </a:p>
          <a:p>
            <a:pPr lvl="0"/>
            <a:r>
              <a:rPr lang="en-US" sz="1200" kern="1200" dirty="0">
                <a:solidFill>
                  <a:schemeClr val="tx1"/>
                </a:solidFill>
                <a:effectLst/>
                <a:latin typeface="+mn-lt"/>
                <a:ea typeface="+mn-ea"/>
                <a:cs typeface="+mn-cs"/>
              </a:rPr>
              <a:t>Reductions in state support, federal grant funds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Declining</a:t>
            </a:r>
            <a:r>
              <a:rPr lang="en-US" sz="1200" kern="1200" baseline="0" dirty="0">
                <a:solidFill>
                  <a:schemeClr val="tx1"/>
                </a:solidFill>
                <a:effectLst/>
                <a:latin typeface="+mn-lt"/>
                <a:ea typeface="+mn-ea"/>
                <a:cs typeface="+mn-cs"/>
              </a:rPr>
              <a:t> enrollments—enrollments were declining until fall 2024, now back to pre-pandemic levels.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Higher tuition/fees (leads to demands for accountability in spending, questions about the value of degrees, more dual enrollment coursework)  BUT WAIT… many schools are experiencing tuition freezes since the pandemic!</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Increased reliance on “outside income” – endowment earnings, grant funding, donations, business enterprises (e.g., athletics), public</a:t>
            </a:r>
            <a:r>
              <a:rPr lang="en-US" sz="1200" kern="1200" baseline="0" dirty="0">
                <a:solidFill>
                  <a:schemeClr val="tx1"/>
                </a:solidFill>
                <a:effectLst/>
                <a:latin typeface="+mn-lt"/>
                <a:ea typeface="+mn-ea"/>
                <a:cs typeface="+mn-cs"/>
              </a:rPr>
              <a:t> private partnerships</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Student options – universities starting to focus on student debt impacts—schools offering “free” tuition to certain groups under $. Last dollar scholarships.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Demonstration of economic impact to stakeholders – including feds, state (for publics), students/parents—and demonstrating that careers will cover debt for college.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Lack of investment in infrastructure. Buildings. IT.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C7A8ECC1-BCFA-4647-BC5A-A01FB102F1E3}" type="slidenum">
              <a:rPr lang="en-US" smtClean="0"/>
              <a:t>12</a:t>
            </a:fld>
            <a:endParaRPr lang="en-US"/>
          </a:p>
        </p:txBody>
      </p:sp>
    </p:spTree>
    <p:extLst>
      <p:ext uri="{BB962C8B-B14F-4D97-AF65-F5344CB8AC3E}">
        <p14:creationId xmlns:p14="http://schemas.microsoft.com/office/powerpoint/2010/main" val="1718665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SANDY</a:t>
            </a:r>
          </a:p>
          <a:p>
            <a:pPr lvl="0"/>
            <a:r>
              <a:rPr lang="en-US" sz="1200" kern="1200" dirty="0">
                <a:solidFill>
                  <a:schemeClr val="tx1"/>
                </a:solidFill>
                <a:effectLst/>
                <a:latin typeface="+mn-lt"/>
                <a:ea typeface="+mn-ea"/>
                <a:cs typeface="+mn-cs"/>
              </a:rPr>
              <a:t>Ranges from almost complete control (centralization of all major systems and IT input to those owned/managed by others) to a small central IT function to manage enterprise resource planning (ERP) systems (HR, student, financial), central email, the network, and other centralized technology solutions with all other IT decentralized.</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 of the confidential reporting packet that Cam (ISO) provides to the audit committee: On average, UT Austin experiences 15 million attacks each day. </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7A8ECC1-BCFA-4647-BC5A-A01FB102F1E3}" type="slidenum">
              <a:rPr lang="en-US" smtClean="0"/>
              <a:t>13</a:t>
            </a:fld>
            <a:endParaRPr lang="en-US"/>
          </a:p>
        </p:txBody>
      </p:sp>
    </p:spTree>
    <p:extLst>
      <p:ext uri="{BB962C8B-B14F-4D97-AF65-F5344CB8AC3E}">
        <p14:creationId xmlns:p14="http://schemas.microsoft.com/office/powerpoint/2010/main" val="333692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SANDY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“Securing the human” (© SANS    Institute)</a:t>
            </a:r>
          </a:p>
          <a:p>
            <a:endParaRPr lang="en-US" dirty="0"/>
          </a:p>
        </p:txBody>
      </p:sp>
      <p:sp>
        <p:nvSpPr>
          <p:cNvPr id="4" name="Slide Number Placeholder 3"/>
          <p:cNvSpPr>
            <a:spLocks noGrp="1"/>
          </p:cNvSpPr>
          <p:nvPr>
            <p:ph type="sldNum" sz="quarter" idx="5"/>
          </p:nvPr>
        </p:nvSpPr>
        <p:spPr/>
        <p:txBody>
          <a:bodyPr/>
          <a:lstStyle/>
          <a:p>
            <a:fld id="{C7A8ECC1-BCFA-4647-BC5A-A01FB102F1E3}" type="slidenum">
              <a:rPr lang="en-US" smtClean="0"/>
              <a:t>14</a:t>
            </a:fld>
            <a:endParaRPr lang="en-US"/>
          </a:p>
        </p:txBody>
      </p:sp>
    </p:spTree>
    <p:extLst>
      <p:ext uri="{BB962C8B-B14F-4D97-AF65-F5344CB8AC3E}">
        <p14:creationId xmlns:p14="http://schemas.microsoft.com/office/powerpoint/2010/main" val="1596084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1000"/>
              </a:spcBef>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STOP FOR</a:t>
            </a:r>
            <a:r>
              <a:rPr lang="en-US" sz="1200" b="1" baseline="0" dirty="0"/>
              <a:t> BREAKOUT </a:t>
            </a:r>
            <a:r>
              <a:rPr lang="en-US" sz="1200" b="1" dirty="0"/>
              <a:t>–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STOP FOR</a:t>
            </a:r>
            <a:r>
              <a:rPr lang="en-US" sz="1200" b="1" baseline="0" dirty="0"/>
              <a:t> BREAKOUT </a:t>
            </a:r>
            <a:r>
              <a:rPr lang="en-US" sz="1200" b="1" dirty="0"/>
              <a:t>– WHAT AUDITS COULD YOU DO THAT WOULD ADDRESS THESE FINANCIAL OR IT-RELATED RISKS?</a:t>
            </a:r>
          </a:p>
          <a:p>
            <a:endParaRPr lang="en-US" b="1" dirty="0"/>
          </a:p>
        </p:txBody>
      </p:sp>
      <p:sp>
        <p:nvSpPr>
          <p:cNvPr id="4" name="Slide Number Placeholder 3"/>
          <p:cNvSpPr>
            <a:spLocks noGrp="1"/>
          </p:cNvSpPr>
          <p:nvPr>
            <p:ph type="sldNum" sz="quarter" idx="5"/>
          </p:nvPr>
        </p:nvSpPr>
        <p:spPr/>
        <p:txBody>
          <a:bodyPr/>
          <a:lstStyle/>
          <a:p>
            <a:fld id="{C7A8ECC1-BCFA-4647-BC5A-A01FB102F1E3}" type="slidenum">
              <a:rPr lang="en-US" smtClean="0"/>
              <a:t>15</a:t>
            </a:fld>
            <a:endParaRPr lang="en-US"/>
          </a:p>
        </p:txBody>
      </p:sp>
    </p:spTree>
    <p:extLst>
      <p:ext uri="{BB962C8B-B14F-4D97-AF65-F5344CB8AC3E}">
        <p14:creationId xmlns:p14="http://schemas.microsoft.com/office/powerpoint/2010/main" val="535409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KIM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Compliance: Significant regulatory requirements from many sources: federal regulatory or funding agencies (OCR, DOL, DHHS, IRS, Depts of Ag, Energy, Defense, Education, Homeland Security, HUD, Transportation, VA, the Interior, etc.), state agencies/legislative bodies, grantors, donors, accreditation bodies, hospitals, etc.  Related to HR, student affairs, research, athletics, investigations, health care, privacy/security, IT resources, bond compliance, investments, other business activities (which may be taxable).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Resource: Catholic University’s compliance universe</a:t>
            </a:r>
          </a:p>
          <a:p>
            <a:endParaRPr lang="en-US" dirty="0"/>
          </a:p>
        </p:txBody>
      </p:sp>
      <p:sp>
        <p:nvSpPr>
          <p:cNvPr id="4" name="Slide Number Placeholder 3"/>
          <p:cNvSpPr>
            <a:spLocks noGrp="1"/>
          </p:cNvSpPr>
          <p:nvPr>
            <p:ph type="sldNum" sz="quarter" idx="5"/>
          </p:nvPr>
        </p:nvSpPr>
        <p:spPr/>
        <p:txBody>
          <a:bodyPr/>
          <a:lstStyle/>
          <a:p>
            <a:fld id="{C7A8ECC1-BCFA-4647-BC5A-A01FB102F1E3}" type="slidenum">
              <a:rPr lang="en-US" smtClean="0"/>
              <a:t>16</a:t>
            </a:fld>
            <a:endParaRPr lang="en-US"/>
          </a:p>
        </p:txBody>
      </p:sp>
    </p:spTree>
    <p:extLst>
      <p:ext uri="{BB962C8B-B14F-4D97-AF65-F5344CB8AC3E}">
        <p14:creationId xmlns:p14="http://schemas.microsoft.com/office/powerpoint/2010/main" val="4123143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Trump’s Exec Orders: A lot of these impact higher education! Title IX, funding for scientific research, DEI prohibitions, foreign influence, immigration and international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Foreign influence, including CMMC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College athletics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The House Settlement and Biden’s last minute exec order stating funding from NIL and even from revenue distribution must be distributed in accordance with Title IX.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Since football and men’s basketball (and occasionally baseball and women’s basketball) provide funding for all other sports, this requirement could inadvertently cause the loss of most women’s and Olympic sport programs currently in existence.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Privacy - GDPR (Europe) and CCCP (California)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both have </a:t>
            </a:r>
            <a:r>
              <a:rPr lang="en-US" sz="1200" kern="1200" baseline="0" dirty="0">
                <a:solidFill>
                  <a:schemeClr val="tx1"/>
                </a:solidFill>
                <a:effectLst/>
                <a:latin typeface="+mn-lt"/>
                <a:ea typeface="+mn-ea"/>
                <a:cs typeface="+mn-cs"/>
              </a:rPr>
              <a:t>worldwide implications. FERPA, HIPAA (PHI), GLBA (banking info),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WHAT OTHER COMPLIANCE ISSUES ARE YOU DEALING WITH? </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STOP – WHAT AUDITS COULD YOU DO THAT WOULD ADDRESS THESE RISKS?</a:t>
            </a:r>
          </a:p>
          <a:p>
            <a:endParaRPr lang="en-US" dirty="0"/>
          </a:p>
        </p:txBody>
      </p:sp>
      <p:sp>
        <p:nvSpPr>
          <p:cNvPr id="4" name="Slide Number Placeholder 3"/>
          <p:cNvSpPr>
            <a:spLocks noGrp="1"/>
          </p:cNvSpPr>
          <p:nvPr>
            <p:ph type="sldNum" sz="quarter" idx="5"/>
          </p:nvPr>
        </p:nvSpPr>
        <p:spPr/>
        <p:txBody>
          <a:bodyPr/>
          <a:lstStyle/>
          <a:p>
            <a:fld id="{C7A8ECC1-BCFA-4647-BC5A-A01FB102F1E3}" type="slidenum">
              <a:rPr lang="en-US" smtClean="0"/>
              <a:t>17</a:t>
            </a:fld>
            <a:endParaRPr lang="en-US"/>
          </a:p>
        </p:txBody>
      </p:sp>
    </p:spTree>
    <p:extLst>
      <p:ext uri="{BB962C8B-B14F-4D97-AF65-F5344CB8AC3E}">
        <p14:creationId xmlns:p14="http://schemas.microsoft.com/office/powerpoint/2010/main" val="414571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 </a:t>
            </a:r>
          </a:p>
          <a:p>
            <a:endParaRPr lang="en-US" dirty="0"/>
          </a:p>
          <a:p>
            <a:r>
              <a:rPr lang="en-US" dirty="0"/>
              <a:t>Campus PD and fire</a:t>
            </a:r>
          </a:p>
          <a:p>
            <a:pPr marL="171450" indent="-171450">
              <a:buFont typeface="Arial" panose="020B0604020202020204" pitchFamily="34" charset="0"/>
              <a:buChar char="•"/>
            </a:pPr>
            <a:r>
              <a:rPr lang="en-US" dirty="0"/>
              <a:t>Clery Act</a:t>
            </a:r>
            <a:r>
              <a:rPr lang="en-US" baseline="0" dirty="0"/>
              <a:t> and relationships with City PD/Fire</a:t>
            </a:r>
          </a:p>
          <a:p>
            <a:pPr marL="171450" indent="-171450">
              <a:buFont typeface="Arial" panose="020B0604020202020204" pitchFamily="34" charset="0"/>
              <a:buChar char="•"/>
            </a:pPr>
            <a:r>
              <a:rPr lang="en-US" baseline="0" dirty="0"/>
              <a:t>Emergency planning</a:t>
            </a:r>
          </a:p>
          <a:p>
            <a:pPr marL="171450" indent="-171450">
              <a:buFont typeface="Arial" panose="020B0604020202020204" pitchFamily="34" charset="0"/>
              <a:buChar char="•"/>
            </a:pPr>
            <a:r>
              <a:rPr lang="en-US" baseline="0" dirty="0"/>
              <a:t>Notifications </a:t>
            </a:r>
          </a:p>
          <a:p>
            <a:pPr marL="171450" indent="-171450">
              <a:buFont typeface="Arial" panose="020B0604020202020204" pitchFamily="34" charset="0"/>
              <a:buChar char="•"/>
            </a:pPr>
            <a:r>
              <a:rPr lang="en-US" baseline="0" dirty="0"/>
              <a:t>Assessments and drills</a:t>
            </a:r>
          </a:p>
          <a:p>
            <a:endParaRPr lang="en-US" baseline="0" dirty="0"/>
          </a:p>
          <a:p>
            <a:r>
              <a:rPr lang="en-US" dirty="0"/>
              <a:t>Event</a:t>
            </a:r>
            <a:r>
              <a:rPr lang="en-US" baseline="0" dirty="0"/>
              <a:t> management – games, concerts, graduations, PROTESTS</a:t>
            </a:r>
          </a:p>
          <a:p>
            <a:endParaRPr lang="en-US" baseline="0" dirty="0"/>
          </a:p>
          <a:p>
            <a:r>
              <a:rPr lang="en-US" baseline="0" dirty="0"/>
              <a:t>Campus living – fire safety, food safety, security of entrances</a:t>
            </a:r>
          </a:p>
          <a:p>
            <a:endParaRPr lang="en-US" baseline="0" dirty="0"/>
          </a:p>
          <a:p>
            <a:r>
              <a:rPr lang="en-US" baseline="0" dirty="0"/>
              <a:t>Emergency response plans –</a:t>
            </a:r>
          </a:p>
          <a:p>
            <a:pPr marL="171450" indent="-171450">
              <a:buFont typeface="Arial" panose="020B0604020202020204" pitchFamily="34" charset="0"/>
              <a:buChar char="•"/>
            </a:pPr>
            <a:r>
              <a:rPr lang="en-US" baseline="0" dirty="0"/>
              <a:t>TTU Shooting of Officer East</a:t>
            </a:r>
          </a:p>
          <a:p>
            <a:pPr marL="171450" indent="-171450">
              <a:buFont typeface="Arial" panose="020B0604020202020204" pitchFamily="34" charset="0"/>
              <a:buChar char="•"/>
            </a:pPr>
            <a:r>
              <a:rPr lang="en-US" baseline="0" dirty="0"/>
              <a:t>DPS safety review</a:t>
            </a:r>
          </a:p>
          <a:p>
            <a:pPr marL="171450" indent="-171450">
              <a:buFont typeface="Arial" panose="020B0604020202020204" pitchFamily="34" charset="0"/>
              <a:buChar char="•"/>
            </a:pPr>
            <a:r>
              <a:rPr lang="en-US" baseline="0" dirty="0"/>
              <a:t>CS Gold audit</a:t>
            </a:r>
          </a:p>
          <a:p>
            <a:pPr marL="171450" indent="-171450">
              <a:buFont typeface="Arial" panose="020B0604020202020204" pitchFamily="34" charset="0"/>
              <a:buChar char="•"/>
            </a:pPr>
            <a:r>
              <a:rPr lang="en-US" baseline="0" dirty="0"/>
              <a:t>Lockdown capability</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Traffic/pedestrians – ASU considering closing a city street through campus. Working with City.</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Golf carts, scooters</a:t>
            </a:r>
            <a:endParaRPr lang="en-US" dirty="0"/>
          </a:p>
        </p:txBody>
      </p:sp>
      <p:sp>
        <p:nvSpPr>
          <p:cNvPr id="4" name="Slide Number Placeholder 3"/>
          <p:cNvSpPr>
            <a:spLocks noGrp="1"/>
          </p:cNvSpPr>
          <p:nvPr>
            <p:ph type="sldNum" sz="quarter" idx="5"/>
          </p:nvPr>
        </p:nvSpPr>
        <p:spPr/>
        <p:txBody>
          <a:bodyPr/>
          <a:lstStyle/>
          <a:p>
            <a:fld id="{C7A8ECC1-BCFA-4647-BC5A-A01FB102F1E3}" type="slidenum">
              <a:rPr lang="en-US" smtClean="0"/>
              <a:t>18</a:t>
            </a:fld>
            <a:endParaRPr lang="en-US"/>
          </a:p>
        </p:txBody>
      </p:sp>
    </p:spTree>
    <p:extLst>
      <p:ext uri="{BB962C8B-B14F-4D97-AF65-F5344CB8AC3E}">
        <p14:creationId xmlns:p14="http://schemas.microsoft.com/office/powerpoint/2010/main" val="318780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KIM</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First amendment rights – TX changes</a:t>
            </a:r>
            <a:r>
              <a:rPr lang="en-US" sz="1200" kern="1200" baseline="0" dirty="0">
                <a:solidFill>
                  <a:schemeClr val="tx1"/>
                </a:solidFill>
                <a:effectLst/>
                <a:latin typeface="+mn-lt"/>
                <a:ea typeface="+mn-ea"/>
                <a:cs typeface="+mn-cs"/>
              </a:rPr>
              <a:t> in free speech laws (SB 18) – 16 other states have adopted or are considering similar laws: </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Requires public colleges and universities in Texas to follow stricter, more uniform policies regarding free speech on campus.</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TX universities can’t decide whether or not to schedule a speaker based on “any anticipated controversy related to the event” — though they can consider security needs. </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Can’t limit free speech to certain zones on campus. Instead, all common outdoor areas will be treated as “traditional public forums.”</a:t>
            </a:r>
          </a:p>
          <a:p>
            <a:pPr marL="171450" lvl="0" indent="-171450">
              <a:buFont typeface="Arial" panose="020B0604020202020204" pitchFamily="34" charset="0"/>
              <a:buChar char="•"/>
            </a:pPr>
            <a:endParaRPr lang="en-US"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There will also be a new process for complaints of potential free speech violations. And Texas higher education institutions will have to submit reports to lawmakers on how they’ve followed the new free speech rules.</a:t>
            </a:r>
          </a:p>
          <a:p>
            <a:pPr marL="171450" lvl="0" indent="-171450">
              <a:buFont typeface="Arial" panose="020B0604020202020204" pitchFamily="34" charset="0"/>
              <a:buChar char="•"/>
            </a:pPr>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Protesters on campus</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Clery Act – in 2024, DOE assessed the highest Clery fine ever - $14M (previous highest $4.5M) to Liberty University for failures on multiple levels. Didn’t help victims, didn’t properly investigate crimes, didn’t disclose information to protect the campus community, created a “culture of silence.”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Campus carry – whose campus allows? Proposed federal legislation National Constitutional Carry Act would allow open carry in every state. Most states already allow open carry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Scooter/bike programs – UT has a geofence to slow down scooters after 2 student deaths (RIGHT?) – Sandy to discuss?</a:t>
            </a:r>
            <a:endParaRPr lang="en-US"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endParaRPr lang="en-US" dirty="0"/>
          </a:p>
          <a:p>
            <a:endParaRPr lang="en-US" dirty="0"/>
          </a:p>
        </p:txBody>
      </p:sp>
      <p:sp>
        <p:nvSpPr>
          <p:cNvPr id="4" name="Slide Number Placeholder 3"/>
          <p:cNvSpPr>
            <a:spLocks noGrp="1"/>
          </p:cNvSpPr>
          <p:nvPr>
            <p:ph type="sldNum" sz="quarter" idx="5"/>
          </p:nvPr>
        </p:nvSpPr>
        <p:spPr/>
        <p:txBody>
          <a:bodyPr/>
          <a:lstStyle/>
          <a:p>
            <a:fld id="{C7A8ECC1-BCFA-4647-BC5A-A01FB102F1E3}" type="slidenum">
              <a:rPr lang="en-US" smtClean="0"/>
              <a:t>19</a:t>
            </a:fld>
            <a:endParaRPr lang="en-US"/>
          </a:p>
        </p:txBody>
      </p:sp>
    </p:spTree>
    <p:extLst>
      <p:ext uri="{BB962C8B-B14F-4D97-AF65-F5344CB8AC3E}">
        <p14:creationId xmlns:p14="http://schemas.microsoft.com/office/powerpoint/2010/main" val="4246165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AD7D0-8C1A-4DC6-82AF-6D774869A539}" type="slidenum">
              <a:rPr lang="en-US" smtClean="0"/>
              <a:t>2</a:t>
            </a:fld>
            <a:endParaRPr lang="en-US" dirty="0"/>
          </a:p>
        </p:txBody>
      </p:sp>
    </p:spTree>
    <p:extLst>
      <p:ext uri="{BB962C8B-B14F-4D97-AF65-F5344CB8AC3E}">
        <p14:creationId xmlns:p14="http://schemas.microsoft.com/office/powerpoint/2010/main" val="694747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8E561-A0EC-C1F5-22A7-D83B7433A6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F15232-C978-0637-08DE-1D172EB0C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435B24-8152-CE3D-FD5B-DA0A6DDF7EBE}"/>
              </a:ext>
            </a:extLst>
          </p:cNvPr>
          <p:cNvSpPr>
            <a:spLocks noGrp="1"/>
          </p:cNvSpPr>
          <p:nvPr>
            <p:ph type="body" idx="1"/>
          </p:nvPr>
        </p:nvSpPr>
        <p:spPr/>
        <p:txBody>
          <a:bodyPr/>
          <a:lstStyle/>
          <a:p>
            <a:r>
              <a:rPr lang="en-US" dirty="0"/>
              <a:t>Sandy</a:t>
            </a:r>
          </a:p>
          <a:p>
            <a:endParaRPr lang="en-US" dirty="0"/>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Proposal Development and Submission</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Award Management-Post Award/ Sponsored Projects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Research Compliance—Key Committees/Processes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b="0" i="0" dirty="0">
                <a:effectLst/>
                <a:latin typeface="benton-sans"/>
              </a:rPr>
              <a:t>the Institutional Review Board (IRB), Institutional Animal Care and Use Committee (IACUC), Institutional Biosafety Committee (IBC), and Conflict of Interest (COI) sections. ensure that all research conducted on campus complies with all applicable laws, regulations, and University policies.</a:t>
            </a:r>
            <a:endParaRPr lang="en-US" dirty="0"/>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US" sz="1200" dirty="0">
              <a:solidFill>
                <a:prstClr val="black"/>
              </a:solidFill>
              <a:latin typeface="+mn-lt"/>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Campus-level collaborative research</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dirty="0">
                <a:solidFill>
                  <a:prstClr val="black"/>
                </a:solidFill>
                <a:latin typeface="+mn-lt"/>
              </a:rPr>
              <a:t>Commercialization –This team/office helps employees protect and commercialize the universities’ inventions that are patentable or copyrightable. Many faculty have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Research Integrity</a:t>
            </a:r>
          </a:p>
          <a:p>
            <a:endParaRPr lang="en-US" dirty="0"/>
          </a:p>
        </p:txBody>
      </p:sp>
      <p:sp>
        <p:nvSpPr>
          <p:cNvPr id="4" name="Slide Number Placeholder 3">
            <a:extLst>
              <a:ext uri="{FF2B5EF4-FFF2-40B4-BE49-F238E27FC236}">
                <a16:creationId xmlns:a16="http://schemas.microsoft.com/office/drawing/2014/main" id="{40D77CB8-C3AC-B7BD-139A-76C60DC40A6C}"/>
              </a:ext>
            </a:extLst>
          </p:cNvPr>
          <p:cNvSpPr>
            <a:spLocks noGrp="1"/>
          </p:cNvSpPr>
          <p:nvPr>
            <p:ph type="sldNum" sz="quarter" idx="5"/>
          </p:nvPr>
        </p:nvSpPr>
        <p:spPr/>
        <p:txBody>
          <a:bodyPr/>
          <a:lstStyle/>
          <a:p>
            <a:fld id="{C7A8ECC1-BCFA-4647-BC5A-A01FB102F1E3}" type="slidenum">
              <a:rPr lang="en-US" smtClean="0"/>
              <a:t>20</a:t>
            </a:fld>
            <a:endParaRPr lang="en-US" dirty="0"/>
          </a:p>
        </p:txBody>
      </p:sp>
    </p:spTree>
    <p:extLst>
      <p:ext uri="{BB962C8B-B14F-4D97-AF65-F5344CB8AC3E}">
        <p14:creationId xmlns:p14="http://schemas.microsoft.com/office/powerpoint/2010/main" val="2736757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67D89-D62E-C6CA-C417-0ED540999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427036-EC1A-F48C-20CE-12AD9DF00B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F5FCAE-BA2E-2A81-0621-1ABFABE74E22}"/>
              </a:ext>
            </a:extLst>
          </p:cNvPr>
          <p:cNvSpPr>
            <a:spLocks noGrp="1"/>
          </p:cNvSpPr>
          <p:nvPr>
            <p:ph type="body" idx="1"/>
          </p:nvPr>
        </p:nvSpPr>
        <p:spPr/>
        <p:txBody>
          <a:bodyPr/>
          <a:lstStyle/>
          <a:p>
            <a:pPr lvl="0"/>
            <a:r>
              <a:rPr lang="en-US" sz="1200" kern="1200" dirty="0">
                <a:solidFill>
                  <a:schemeClr val="tx1"/>
                </a:solidFill>
                <a:effectLst/>
                <a:latin typeface="+mn-lt"/>
                <a:ea typeface="+mn-ea"/>
                <a:cs typeface="+mn-cs"/>
              </a:rPr>
              <a:t>Sandy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NIH Freezes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Ex Order “Ending illegal Discrimination and restoring merit-based opportunity” Jan 21, 2025</a:t>
            </a:r>
          </a:p>
          <a:p>
            <a:pPr lvl="0"/>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Tranferring</a:t>
            </a:r>
            <a:r>
              <a:rPr lang="en-US" sz="1200" kern="1200" dirty="0">
                <a:solidFill>
                  <a:schemeClr val="tx1"/>
                </a:solidFill>
                <a:effectLst/>
                <a:latin typeface="+mn-lt"/>
                <a:ea typeface="+mn-ea"/>
                <a:cs typeface="+mn-cs"/>
              </a:rPr>
              <a:t> grants as high performing faculty are recruited.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Increase in research integrity issues. </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4972AFDF-D7D5-37ED-F551-4910C4938C7C}"/>
              </a:ext>
            </a:extLst>
          </p:cNvPr>
          <p:cNvSpPr>
            <a:spLocks noGrp="1"/>
          </p:cNvSpPr>
          <p:nvPr>
            <p:ph type="sldNum" sz="quarter" idx="5"/>
          </p:nvPr>
        </p:nvSpPr>
        <p:spPr/>
        <p:txBody>
          <a:bodyPr/>
          <a:lstStyle/>
          <a:p>
            <a:fld id="{C7A8ECC1-BCFA-4647-BC5A-A01FB102F1E3}" type="slidenum">
              <a:rPr lang="en-US" smtClean="0"/>
              <a:t>21</a:t>
            </a:fld>
            <a:endParaRPr lang="en-US"/>
          </a:p>
        </p:txBody>
      </p:sp>
    </p:spTree>
    <p:extLst>
      <p:ext uri="{BB962C8B-B14F-4D97-AF65-F5344CB8AC3E}">
        <p14:creationId xmlns:p14="http://schemas.microsoft.com/office/powerpoint/2010/main" val="3547084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FCFE7-AF28-82CA-D6E5-D1F4111652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0414A1-BFFA-37E3-CC02-9704A17E8F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AD8E52-B123-7C46-4E65-77EF6A264DFF}"/>
              </a:ext>
            </a:extLst>
          </p:cNvPr>
          <p:cNvSpPr>
            <a:spLocks noGrp="1"/>
          </p:cNvSpPr>
          <p:nvPr>
            <p:ph type="body" idx="1"/>
          </p:nvPr>
        </p:nvSpPr>
        <p:spPr/>
        <p:txBody>
          <a:bodyPr/>
          <a:lstStyle/>
          <a:p>
            <a:pPr marL="228600" indent="-228600">
              <a:lnSpc>
                <a:spcPct val="90000"/>
              </a:lnSpc>
              <a:spcBef>
                <a:spcPts val="1000"/>
              </a:spcBef>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STOP FOR</a:t>
            </a:r>
            <a:r>
              <a:rPr lang="en-US" sz="1200" b="1" baseline="0" dirty="0"/>
              <a:t> BREAKOUT </a:t>
            </a:r>
            <a:r>
              <a:rPr lang="en-US" sz="1200" b="1" dirty="0"/>
              <a:t>–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STOP FOR</a:t>
            </a:r>
            <a:r>
              <a:rPr lang="en-US" sz="1200" b="1" baseline="0" dirty="0"/>
              <a:t> BREAKOUT </a:t>
            </a:r>
            <a:r>
              <a:rPr lang="en-US" sz="1200" b="1" dirty="0"/>
              <a:t>– WHAT AUDITS COULD YOU DO THAT WOULD ADDRESS THESE COMPLIANCE, SAFETY,</a:t>
            </a:r>
            <a:r>
              <a:rPr lang="en-US" sz="1200" b="1" baseline="0" dirty="0"/>
              <a:t> &amp; </a:t>
            </a:r>
            <a:r>
              <a:rPr lang="en-US" sz="1200" b="1" dirty="0"/>
              <a:t>SECURITY RISKS?</a:t>
            </a:r>
          </a:p>
          <a:p>
            <a:endParaRPr lang="en-US" b="1" dirty="0"/>
          </a:p>
        </p:txBody>
      </p:sp>
      <p:sp>
        <p:nvSpPr>
          <p:cNvPr id="4" name="Slide Number Placeholder 3">
            <a:extLst>
              <a:ext uri="{FF2B5EF4-FFF2-40B4-BE49-F238E27FC236}">
                <a16:creationId xmlns:a16="http://schemas.microsoft.com/office/drawing/2014/main" id="{C4825718-7F88-0AFF-2A4A-CE355A22E28D}"/>
              </a:ext>
            </a:extLst>
          </p:cNvPr>
          <p:cNvSpPr>
            <a:spLocks noGrp="1"/>
          </p:cNvSpPr>
          <p:nvPr>
            <p:ph type="sldNum" sz="quarter" idx="5"/>
          </p:nvPr>
        </p:nvSpPr>
        <p:spPr/>
        <p:txBody>
          <a:bodyPr/>
          <a:lstStyle/>
          <a:p>
            <a:fld id="{C7A8ECC1-BCFA-4647-BC5A-A01FB102F1E3}" type="slidenum">
              <a:rPr lang="en-US" smtClean="0"/>
              <a:t>22</a:t>
            </a:fld>
            <a:endParaRPr lang="en-US"/>
          </a:p>
        </p:txBody>
      </p:sp>
    </p:spTree>
    <p:extLst>
      <p:ext uri="{BB962C8B-B14F-4D97-AF65-F5344CB8AC3E}">
        <p14:creationId xmlns:p14="http://schemas.microsoft.com/office/powerpoint/2010/main" val="1497156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SANDY</a:t>
            </a:r>
          </a:p>
          <a:p>
            <a:endParaRPr lang="en-US" dirty="0"/>
          </a:p>
          <a:p>
            <a:r>
              <a:rPr lang="en-US" dirty="0"/>
              <a:t>Online presence</a:t>
            </a:r>
            <a:r>
              <a:rPr lang="en-US" baseline="0" dirty="0"/>
              <a:t> that is</a:t>
            </a:r>
            <a:r>
              <a:rPr lang="en-US" dirty="0"/>
              <a:t> controlled by University</a:t>
            </a:r>
          </a:p>
          <a:p>
            <a:pPr marL="171450" indent="-171450">
              <a:buFont typeface="Arial" panose="020B0604020202020204" pitchFamily="34" charset="0"/>
              <a:buChar char="•"/>
            </a:pPr>
            <a:r>
              <a:rPr lang="en-US" dirty="0"/>
              <a:t>Who can access? </a:t>
            </a:r>
          </a:p>
          <a:p>
            <a:pPr marL="171450" indent="-171450">
              <a:buFont typeface="Arial" panose="020B0604020202020204" pitchFamily="34" charset="0"/>
              <a:buChar char="•"/>
            </a:pPr>
            <a:r>
              <a:rPr lang="en-US" dirty="0"/>
              <a:t>How monitored?</a:t>
            </a:r>
          </a:p>
          <a:p>
            <a:pPr marL="171450" indent="-171450">
              <a:buFont typeface="Arial" panose="020B0604020202020204" pitchFamily="34" charset="0"/>
              <a:buChar char="•"/>
            </a:pPr>
            <a:r>
              <a:rPr lang="en-US" dirty="0"/>
              <a:t>Outdated websites – risk for recruiting best students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Athletics is often the front door to the univ – especially</a:t>
            </a:r>
            <a:r>
              <a:rPr lang="en-US" baseline="0" dirty="0"/>
              <a:t> for D-1 schools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Greek – pros and cons</a:t>
            </a:r>
          </a:p>
          <a:p>
            <a:pPr marL="171450" indent="-171450">
              <a:buFont typeface="Arial" panose="020B0604020202020204" pitchFamily="34" charset="0"/>
              <a:buChar char="•"/>
            </a:pPr>
            <a:r>
              <a:rPr lang="en-US" baseline="0" dirty="0"/>
              <a:t>Public perception of negatives – alcohol, hazing</a:t>
            </a:r>
          </a:p>
          <a:p>
            <a:pPr marL="171450" indent="-171450">
              <a:buFont typeface="Arial" panose="020B0604020202020204" pitchFamily="34" charset="0"/>
              <a:buChar char="•"/>
            </a:pPr>
            <a:r>
              <a:rPr lang="en-US" baseline="0" dirty="0"/>
              <a:t>Positives – big donors, higher grades than non-Greeks, students more engaged on campus, leadership training</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Student organizations – can generate controversy</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Artistic endeavors</a:t>
            </a:r>
          </a:p>
          <a:p>
            <a:pPr marL="171450" indent="-171450">
              <a:buFont typeface="Arial" panose="020B0604020202020204" pitchFamily="34" charset="0"/>
              <a:buChar char="•"/>
            </a:pPr>
            <a:r>
              <a:rPr lang="en-US" baseline="0" dirty="0"/>
              <a:t>Lot of outside visitors</a:t>
            </a:r>
          </a:p>
          <a:p>
            <a:pPr marL="171450" indent="-171450">
              <a:buFont typeface="Arial" panose="020B0604020202020204" pitchFamily="34" charset="0"/>
              <a:buChar char="•"/>
            </a:pPr>
            <a:r>
              <a:rPr lang="en-US" baseline="0" dirty="0"/>
              <a:t>Protection of collections – fire, burglary, weather</a:t>
            </a:r>
            <a:endParaRPr lang="en-US" dirty="0"/>
          </a:p>
        </p:txBody>
      </p:sp>
      <p:sp>
        <p:nvSpPr>
          <p:cNvPr id="4" name="Slide Number Placeholder 3"/>
          <p:cNvSpPr>
            <a:spLocks noGrp="1"/>
          </p:cNvSpPr>
          <p:nvPr>
            <p:ph type="sldNum" sz="quarter" idx="5"/>
          </p:nvPr>
        </p:nvSpPr>
        <p:spPr/>
        <p:txBody>
          <a:bodyPr/>
          <a:lstStyle/>
          <a:p>
            <a:fld id="{C7A8ECC1-BCFA-4647-BC5A-A01FB102F1E3}" type="slidenum">
              <a:rPr lang="en-US" smtClean="0"/>
              <a:t>23</a:t>
            </a:fld>
            <a:endParaRPr lang="en-US"/>
          </a:p>
        </p:txBody>
      </p:sp>
    </p:spTree>
    <p:extLst>
      <p:ext uri="{BB962C8B-B14F-4D97-AF65-F5344CB8AC3E}">
        <p14:creationId xmlns:p14="http://schemas.microsoft.com/office/powerpoint/2010/main" val="1241857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SANDY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Post pandemic presence: Impacts to student learning. </a:t>
            </a:r>
          </a:p>
          <a:p>
            <a:pPr lvl="0"/>
            <a:r>
              <a:rPr lang="en-US" sz="1200" kern="1200" dirty="0">
                <a:solidFill>
                  <a:schemeClr val="tx1"/>
                </a:solidFill>
                <a:effectLst/>
                <a:latin typeface="+mn-lt"/>
                <a:ea typeface="+mn-ea"/>
                <a:cs typeface="+mn-cs"/>
              </a:rPr>
              <a:t>Social and cultural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Greater diversity than ever– multi-generational with more ‘non-traditional’ students, high number of first gen students, international students – especially graduate, women/men almost equal.</a:t>
            </a:r>
            <a:r>
              <a:rPr lang="en-US" sz="1200" kern="1200" baseline="0" dirty="0">
                <a:solidFill>
                  <a:schemeClr val="tx1"/>
                </a:solidFill>
                <a:effectLst/>
                <a:latin typeface="+mn-lt"/>
                <a:ea typeface="+mn-ea"/>
                <a:cs typeface="+mn-cs"/>
              </a:rPr>
              <a:t>  Trying to meet the needs of all groups.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Town/gown – Clash of cultures between campus and the city or state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Social media OUTSIDE</a:t>
            </a:r>
            <a:r>
              <a:rPr lang="en-US" sz="1200" kern="1200" baseline="0" dirty="0">
                <a:solidFill>
                  <a:schemeClr val="tx1"/>
                </a:solidFill>
                <a:effectLst/>
                <a:latin typeface="+mn-lt"/>
                <a:ea typeface="+mn-ea"/>
                <a:cs typeface="+mn-cs"/>
              </a:rPr>
              <a:t> of univ control </a:t>
            </a:r>
            <a:r>
              <a:rPr lang="en-US" sz="1200" kern="1200" dirty="0">
                <a:solidFill>
                  <a:schemeClr val="tx1"/>
                </a:solidFill>
                <a:effectLst/>
                <a:latin typeface="+mn-lt"/>
                <a:ea typeface="+mn-ea"/>
                <a:cs typeface="+mn-cs"/>
              </a:rPr>
              <a:t>– positive aspects mean instant marketing directly to consumers; negative aspects mean bad news (real or fake) travels instantaneously across the US and the world.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Politics</a:t>
            </a:r>
            <a:r>
              <a:rPr lang="en-US" sz="1200" kern="1200" baseline="0" dirty="0">
                <a:solidFill>
                  <a:schemeClr val="tx1"/>
                </a:solidFill>
                <a:effectLst/>
                <a:latin typeface="+mn-lt"/>
                <a:ea typeface="+mn-ea"/>
                <a:cs typeface="+mn-cs"/>
              </a:rPr>
              <a:t> are intensified on a college campus. Polarizing opinions, underdeveloped brains, lack of world experience</a:t>
            </a:r>
          </a:p>
          <a:p>
            <a:pPr marL="171450" lvl="0" indent="-171450">
              <a:buFont typeface="Arial" panose="020B0604020202020204" pitchFamily="34" charset="0"/>
              <a:buChar char="•"/>
            </a:pPr>
            <a:endParaRPr lang="en-US"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STOP – WHAT AUDITS COULD YOU DO THAT WOULD ADDRESS THESE RISKS?</a:t>
            </a:r>
          </a:p>
          <a:p>
            <a:endParaRPr lang="en-US" dirty="0"/>
          </a:p>
        </p:txBody>
      </p:sp>
      <p:sp>
        <p:nvSpPr>
          <p:cNvPr id="4" name="Slide Number Placeholder 3"/>
          <p:cNvSpPr>
            <a:spLocks noGrp="1"/>
          </p:cNvSpPr>
          <p:nvPr>
            <p:ph type="sldNum" sz="quarter" idx="5"/>
          </p:nvPr>
        </p:nvSpPr>
        <p:spPr/>
        <p:txBody>
          <a:bodyPr/>
          <a:lstStyle/>
          <a:p>
            <a:fld id="{C7A8ECC1-BCFA-4647-BC5A-A01FB102F1E3}" type="slidenum">
              <a:rPr lang="en-US" smtClean="0"/>
              <a:t>24</a:t>
            </a:fld>
            <a:endParaRPr lang="en-US"/>
          </a:p>
        </p:txBody>
      </p:sp>
    </p:spTree>
    <p:extLst>
      <p:ext uri="{BB962C8B-B14F-4D97-AF65-F5344CB8AC3E}">
        <p14:creationId xmlns:p14="http://schemas.microsoft.com/office/powerpoint/2010/main" val="1211109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a:t>
            </a:r>
          </a:p>
          <a:p>
            <a:endParaRPr lang="en-US" dirty="0"/>
          </a:p>
          <a:p>
            <a:r>
              <a:rPr lang="en-US" dirty="0"/>
              <a:t>Faculty –</a:t>
            </a:r>
            <a:r>
              <a:rPr lang="en-US" baseline="0" dirty="0"/>
              <a:t> includes PIs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 government</a:t>
            </a:r>
          </a:p>
          <a:p>
            <a:endParaRPr lang="en-US" dirty="0"/>
          </a:p>
          <a:p>
            <a:r>
              <a:rPr lang="en-US" dirty="0"/>
              <a:t>Interrelationships on campus</a:t>
            </a:r>
          </a:p>
          <a:p>
            <a:pPr marL="171450" indent="-171450">
              <a:buFont typeface="Arial" panose="020B0604020202020204" pitchFamily="34" charset="0"/>
              <a:buChar char="•"/>
            </a:pPr>
            <a:r>
              <a:rPr lang="en-US" dirty="0"/>
              <a:t>Academics and student affairs</a:t>
            </a:r>
          </a:p>
          <a:p>
            <a:pPr marL="171450" indent="-171450">
              <a:buFont typeface="Arial" panose="020B0604020202020204" pitchFamily="34" charset="0"/>
              <a:buChar char="•"/>
            </a:pPr>
            <a:r>
              <a:rPr lang="en-US" dirty="0"/>
              <a:t>Athletics and academics</a:t>
            </a:r>
          </a:p>
          <a:p>
            <a:pPr marL="171450" indent="-171450">
              <a:buFont typeface="Arial" panose="020B0604020202020204" pitchFamily="34" charset="0"/>
              <a:buChar char="•"/>
            </a:pPr>
            <a:r>
              <a:rPr lang="en-US" dirty="0"/>
              <a:t>Faculty and administration</a:t>
            </a:r>
          </a:p>
          <a:p>
            <a:endParaRPr lang="en-US" dirty="0"/>
          </a:p>
        </p:txBody>
      </p:sp>
      <p:sp>
        <p:nvSpPr>
          <p:cNvPr id="4" name="Slide Number Placeholder 3"/>
          <p:cNvSpPr>
            <a:spLocks noGrp="1"/>
          </p:cNvSpPr>
          <p:nvPr>
            <p:ph type="sldNum" sz="quarter" idx="5"/>
          </p:nvPr>
        </p:nvSpPr>
        <p:spPr/>
        <p:txBody>
          <a:bodyPr/>
          <a:lstStyle/>
          <a:p>
            <a:fld id="{C7A8ECC1-BCFA-4647-BC5A-A01FB102F1E3}" type="slidenum">
              <a:rPr lang="en-US" smtClean="0"/>
              <a:t>25</a:t>
            </a:fld>
            <a:endParaRPr lang="en-US"/>
          </a:p>
        </p:txBody>
      </p:sp>
    </p:spTree>
    <p:extLst>
      <p:ext uri="{BB962C8B-B14F-4D97-AF65-F5344CB8AC3E}">
        <p14:creationId xmlns:p14="http://schemas.microsoft.com/office/powerpoint/2010/main" val="342963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Kim</a:t>
            </a:r>
          </a:p>
          <a:p>
            <a:pPr lvl="0"/>
            <a:endParaRPr lang="en-US" dirty="0"/>
          </a:p>
          <a:p>
            <a:pPr lvl="0"/>
            <a:r>
              <a:rPr lang="en-US" dirty="0"/>
              <a:t>Protests on campus – balancing first amendment rights with the need for all campus constituents to feel safe. student safety (perception and reality)</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mn-lt"/>
              </a:rPr>
              <a:t>International faculty/staff/students from adversary countries – balancing foreign influence risks with human rights</a:t>
            </a:r>
            <a:endParaRPr lang="en-US" dirty="0"/>
          </a:p>
          <a:p>
            <a:pPr lvl="0"/>
            <a:endParaRPr lang="en-US" dirty="0"/>
          </a:p>
          <a:p>
            <a:pPr lvl="0"/>
            <a:r>
              <a:rPr lang="en-US" dirty="0"/>
              <a:t>Enrollment “cliff” and how to combat shrinking enrollments. TTU has a new degree program for people with SOME college hours – to </a:t>
            </a:r>
            <a:r>
              <a:rPr lang="en-US" dirty="0" err="1"/>
              <a:t>fasttrack</a:t>
            </a:r>
            <a:r>
              <a:rPr lang="en-US" dirty="0"/>
              <a:t> them toward a degree. </a:t>
            </a:r>
          </a:p>
          <a:p>
            <a:pPr lvl="0"/>
            <a:endParaRPr lang="en-US" dirty="0"/>
          </a:p>
          <a:p>
            <a:pPr lvl="0"/>
            <a:r>
              <a:rPr lang="en-US" dirty="0"/>
              <a:t>Mental health – more students than ever</a:t>
            </a:r>
            <a:r>
              <a:rPr lang="en-US" baseline="0" dirty="0"/>
              <a:t> come to college with mental health issues. </a:t>
            </a:r>
          </a:p>
          <a:p>
            <a:pPr lvl="0"/>
            <a:endParaRPr lang="en-US" dirty="0"/>
          </a:p>
          <a:p>
            <a:pPr lvl="0"/>
            <a:r>
              <a:rPr lang="en-US" dirty="0"/>
              <a:t>The future of tenure – who thinks</a:t>
            </a:r>
            <a:r>
              <a:rPr lang="en-US" baseline="0" dirty="0"/>
              <a:t> tenure will end in your lifetime?</a:t>
            </a:r>
            <a:endParaRPr lang="en-US" dirty="0"/>
          </a:p>
          <a:p>
            <a:pPr lvl="0"/>
            <a:endParaRPr lang="en-US" dirty="0"/>
          </a:p>
          <a:p>
            <a:pPr lvl="0"/>
            <a:r>
              <a:rPr lang="en-US" baseline="0" dirty="0"/>
              <a:t>Academic freedom – what it means/doesn’t mean. Some states are introducing legislation that impact teaching critical race theory or other controversial topics</a:t>
            </a:r>
          </a:p>
          <a:p>
            <a:pPr lvl="0"/>
            <a:endParaRPr lang="en-US" baseline="0" dirty="0"/>
          </a:p>
          <a:p>
            <a:pPr lvl="0"/>
            <a:r>
              <a:rPr lang="en-US" baseline="0" dirty="0"/>
              <a:t>Online program impacts – some univ may go out of business, student interaction with others changes</a:t>
            </a:r>
          </a:p>
          <a:p>
            <a:pPr lvl="0"/>
            <a:endParaRPr lang="en-US" baseline="0" dirty="0"/>
          </a:p>
          <a:p>
            <a:pPr lvl="0"/>
            <a:r>
              <a:rPr lang="en-US" baseline="0" dirty="0"/>
              <a:t>“Churn” – average time for college presidents is declining; some high profile very public resignations over handling of protests</a:t>
            </a:r>
          </a:p>
          <a:p>
            <a:pPr lvl="0"/>
            <a:endParaRPr lang="en-US" baseline="0" dirty="0"/>
          </a:p>
          <a:p>
            <a:pPr lvl="0"/>
            <a:r>
              <a:rPr lang="en-US" baseline="0" dirty="0"/>
              <a:t>Tailored programs – veterans, international, HSI, first gen</a:t>
            </a:r>
          </a:p>
          <a:p>
            <a:pPr lvl="0"/>
            <a:endParaRPr lang="en-US" baseline="0" dirty="0"/>
          </a:p>
          <a:p>
            <a:endParaRPr lang="en-US" dirty="0"/>
          </a:p>
          <a:p>
            <a:endParaRPr lang="en-US" dirty="0"/>
          </a:p>
        </p:txBody>
      </p:sp>
      <p:sp>
        <p:nvSpPr>
          <p:cNvPr id="4" name="Slide Number Placeholder 3"/>
          <p:cNvSpPr>
            <a:spLocks noGrp="1"/>
          </p:cNvSpPr>
          <p:nvPr>
            <p:ph type="sldNum" sz="quarter" idx="5"/>
          </p:nvPr>
        </p:nvSpPr>
        <p:spPr/>
        <p:txBody>
          <a:bodyPr/>
          <a:lstStyle/>
          <a:p>
            <a:fld id="{C7A8ECC1-BCFA-4647-BC5A-A01FB102F1E3}" type="slidenum">
              <a:rPr lang="en-US" smtClean="0"/>
              <a:t>26</a:t>
            </a:fld>
            <a:endParaRPr lang="en-US"/>
          </a:p>
        </p:txBody>
      </p:sp>
    </p:spTree>
    <p:extLst>
      <p:ext uri="{BB962C8B-B14F-4D97-AF65-F5344CB8AC3E}">
        <p14:creationId xmlns:p14="http://schemas.microsoft.com/office/powerpoint/2010/main" val="2398071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1000"/>
              </a:spcBef>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STOP FOR</a:t>
            </a:r>
            <a:r>
              <a:rPr lang="en-US" sz="1200" b="1" baseline="0" dirty="0"/>
              <a:t> BREAKOUT </a:t>
            </a:r>
            <a:r>
              <a:rPr lang="en-US" sz="1200" b="1" dirty="0"/>
              <a:t>–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STOP FOR</a:t>
            </a:r>
            <a:r>
              <a:rPr lang="en-US" sz="1200" b="1" baseline="0" dirty="0"/>
              <a:t> BREAKOUT </a:t>
            </a:r>
            <a:r>
              <a:rPr lang="en-US" sz="1200" b="1" dirty="0"/>
              <a:t>– WHAT AUDITS COULD YOU DO THAT WOULD ADDRESS THESE </a:t>
            </a:r>
            <a:r>
              <a:rPr lang="en-US" sz="1200" b="1" dirty="0">
                <a:solidFill>
                  <a:srgbClr val="FF0000"/>
                </a:solidFill>
              </a:rPr>
              <a:t>SOCIAL,</a:t>
            </a:r>
            <a:r>
              <a:rPr lang="en-US" sz="1200" b="1" baseline="0" dirty="0">
                <a:solidFill>
                  <a:srgbClr val="FF0000"/>
                </a:solidFill>
              </a:rPr>
              <a:t> CULTURE, AND PEOPLE-RELATED</a:t>
            </a:r>
            <a:r>
              <a:rPr lang="en-US" sz="1200" b="1" dirty="0">
                <a:solidFill>
                  <a:srgbClr val="FF0000"/>
                </a:solidFill>
              </a:rPr>
              <a:t> </a:t>
            </a:r>
            <a:r>
              <a:rPr lang="en-US" sz="1200" b="1" dirty="0"/>
              <a:t>RISKS?</a:t>
            </a:r>
          </a:p>
          <a:p>
            <a:endParaRPr lang="en-US" b="1" dirty="0"/>
          </a:p>
        </p:txBody>
      </p:sp>
      <p:sp>
        <p:nvSpPr>
          <p:cNvPr id="4" name="Slide Number Placeholder 3"/>
          <p:cNvSpPr>
            <a:spLocks noGrp="1"/>
          </p:cNvSpPr>
          <p:nvPr>
            <p:ph type="sldNum" sz="quarter" idx="5"/>
          </p:nvPr>
        </p:nvSpPr>
        <p:spPr/>
        <p:txBody>
          <a:bodyPr/>
          <a:lstStyle/>
          <a:p>
            <a:fld id="{C7A8ECC1-BCFA-4647-BC5A-A01FB102F1E3}" type="slidenum">
              <a:rPr lang="en-US" smtClean="0"/>
              <a:t>27</a:t>
            </a:fld>
            <a:endParaRPr lang="en-US"/>
          </a:p>
        </p:txBody>
      </p:sp>
    </p:spTree>
    <p:extLst>
      <p:ext uri="{BB962C8B-B14F-4D97-AF65-F5344CB8AC3E}">
        <p14:creationId xmlns:p14="http://schemas.microsoft.com/office/powerpoint/2010/main" val="2821032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3C579-5F8B-6617-0DA0-E037743BD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FD71C9-F8B0-8480-D2A4-FFFDFA978E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64FBF9-C402-DE84-CE2B-C57F7BA8F9ED}"/>
              </a:ext>
            </a:extLst>
          </p:cNvPr>
          <p:cNvSpPr>
            <a:spLocks noGrp="1"/>
          </p:cNvSpPr>
          <p:nvPr>
            <p:ph type="body" idx="1"/>
          </p:nvPr>
        </p:nvSpPr>
        <p:spPr/>
        <p:txBody>
          <a:bodyPr/>
          <a:lstStyle/>
          <a:p>
            <a:pPr lvl="0"/>
            <a:r>
              <a:rPr lang="en-US" dirty="0"/>
              <a:t>Sandy to Prep/Kim to edit—both to comment on this slide</a:t>
            </a:r>
          </a:p>
          <a:p>
            <a:pPr lvl="0"/>
            <a:endParaRPr lang="en-US" dirty="0"/>
          </a:p>
          <a:p>
            <a:pPr lvl="0"/>
            <a:r>
              <a:rPr lang="en-US" b="0" dirty="0"/>
              <a:t>Political landscape – </a:t>
            </a:r>
          </a:p>
          <a:p>
            <a:pPr lvl="0"/>
            <a:endParaRPr lang="en-US" b="0" dirty="0"/>
          </a:p>
          <a:p>
            <a:pPr lvl="0"/>
            <a:r>
              <a:rPr lang="en-US" b="0" dirty="0"/>
              <a:t>Value proposition – is </a:t>
            </a:r>
            <a:r>
              <a:rPr lang="en-US" sz="1200" b="0" kern="100" dirty="0">
                <a:effectLst/>
                <a:latin typeface="Aptos" panose="020B0004020202020204" pitchFamily="34" charset="0"/>
                <a:ea typeface="Aptos" panose="020B0004020202020204" pitchFamily="34" charset="0"/>
                <a:cs typeface="Times New Roman" panose="02020603050405020304" pitchFamily="18" charset="0"/>
              </a:rPr>
              <a:t>Higher </a:t>
            </a:r>
            <a:r>
              <a:rPr lang="en-US" sz="1200" b="0" kern="100" dirty="0" err="1">
                <a:effectLst/>
                <a:latin typeface="Aptos" panose="020B0004020202020204" pitchFamily="34" charset="0"/>
                <a:ea typeface="Aptos" panose="020B0004020202020204" pitchFamily="34" charset="0"/>
                <a:cs typeface="Times New Roman" panose="02020603050405020304" pitchFamily="18" charset="0"/>
              </a:rPr>
              <a:t>edu</a:t>
            </a:r>
            <a:r>
              <a:rPr lang="en-US" sz="1200" b="0" kern="100" dirty="0">
                <a:effectLst/>
                <a:latin typeface="Aptos" panose="020B0004020202020204" pitchFamily="34" charset="0"/>
                <a:ea typeface="Aptos" panose="020B0004020202020204" pitchFamily="34" charset="0"/>
                <a:cs typeface="Times New Roman" panose="02020603050405020304" pitchFamily="18" charset="0"/>
              </a:rPr>
              <a:t> worth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00" dirty="0">
                <a:effectLst/>
                <a:latin typeface="Aptos" panose="020B0004020202020204" pitchFamily="34" charset="0"/>
                <a:ea typeface="Aptos" panose="020B0004020202020204" pitchFamily="34" charset="0"/>
                <a:cs typeface="Times New Roman" panose="02020603050405020304" pitchFamily="18" charset="0"/>
              </a:rPr>
              <a:t>Data decisions? Male enrollment declining. 40.5% of undergrad students.  (Chronicle),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0" kern="100" dirty="0">
                <a:effectLst/>
                <a:latin typeface="Aptos" panose="020B0004020202020204" pitchFamily="34" charset="0"/>
                <a:ea typeface="Aptos" panose="020B0004020202020204" pitchFamily="34" charset="0"/>
                <a:cs typeface="Times New Roman" panose="02020603050405020304" pitchFamily="18" charset="0"/>
              </a:rPr>
              <a:t>Technical degrees. Trade school. Workforce development. </a:t>
            </a:r>
          </a:p>
          <a:p>
            <a:pPr marL="0" marR="0">
              <a:lnSpc>
                <a:spcPct val="107000"/>
              </a:lnSpc>
              <a:spcAft>
                <a:spcPts val="800"/>
              </a:spcAft>
            </a:pPr>
            <a:r>
              <a:rPr lang="en-US" sz="1800" b="0" kern="100" dirty="0">
                <a:effectLst/>
                <a:latin typeface="Aptos" panose="020B0004020202020204" pitchFamily="34" charset="0"/>
                <a:ea typeface="Aptos" panose="020B0004020202020204" pitchFamily="34" charset="0"/>
                <a:cs typeface="Times New Roman" panose="02020603050405020304" pitchFamily="18" charset="0"/>
              </a:rPr>
              <a:t>Certificate Programs.</a:t>
            </a:r>
          </a:p>
          <a:p>
            <a:pPr marL="0" marR="0">
              <a:lnSpc>
                <a:spcPct val="107000"/>
              </a:lnSpc>
              <a:spcAft>
                <a:spcPts val="800"/>
              </a:spcAft>
            </a:pPr>
            <a:endParaRPr lang="en-US" sz="1800" b="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0" kern="100" dirty="0">
                <a:effectLst/>
                <a:latin typeface="Aptos" panose="020B0004020202020204" pitchFamily="34" charset="0"/>
                <a:ea typeface="Aptos" panose="020B0004020202020204" pitchFamily="34" charset="0"/>
                <a:cs typeface="Times New Roman" panose="02020603050405020304" pitchFamily="18" charset="0"/>
              </a:rPr>
              <a:t>Non-traditional students: Attracting nontraditional students with different degree programs. </a:t>
            </a:r>
          </a:p>
          <a:p>
            <a:pPr marL="0" marR="0">
              <a:lnSpc>
                <a:spcPct val="107000"/>
              </a:lnSpc>
              <a:spcAft>
                <a:spcPts val="800"/>
              </a:spcAft>
            </a:pPr>
            <a:r>
              <a:rPr lang="en-US" sz="1800" b="0" kern="100" dirty="0">
                <a:effectLst/>
                <a:latin typeface="Aptos" panose="020B0004020202020204" pitchFamily="34" charset="0"/>
                <a:ea typeface="Aptos" panose="020B0004020202020204" pitchFamily="34" charset="0"/>
                <a:cs typeface="Times New Roman" panose="02020603050405020304" pitchFamily="18" charset="0"/>
              </a:rPr>
              <a:t>Gearing toward some college education who want to finish.  Degree completion.</a:t>
            </a:r>
          </a:p>
          <a:p>
            <a:r>
              <a:rPr lang="en-US" sz="1800" b="0" dirty="0">
                <a:effectLst/>
                <a:latin typeface="Aptos" panose="020B0004020202020204" pitchFamily="34" charset="0"/>
                <a:ea typeface="Aptos" panose="020B0004020202020204" pitchFamily="34" charset="0"/>
                <a:cs typeface="Times New Roman" panose="02020603050405020304" pitchFamily="18" charset="0"/>
              </a:rPr>
              <a:t>New Approaches to get students out quicker and cheaper.</a:t>
            </a:r>
          </a:p>
          <a:p>
            <a:r>
              <a:rPr lang="en-US" sz="1800" b="0" kern="100" dirty="0">
                <a:effectLst/>
                <a:latin typeface="Aptos" panose="020B0004020202020204" pitchFamily="34" charset="0"/>
                <a:ea typeface="Aptos" panose="020B0004020202020204" pitchFamily="34" charset="0"/>
                <a:cs typeface="Times New Roman" panose="02020603050405020304" pitchFamily="18" charset="0"/>
              </a:rPr>
              <a:t>Schools like Western Governors </a:t>
            </a:r>
          </a:p>
          <a:p>
            <a:endParaRPr lang="en-US" sz="1200" b="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00" dirty="0">
                <a:effectLst/>
                <a:latin typeface="Aptos" panose="020B0004020202020204" pitchFamily="34" charset="0"/>
                <a:ea typeface="Aptos" panose="020B0004020202020204" pitchFamily="34" charset="0"/>
                <a:cs typeface="Times New Roman" panose="02020603050405020304" pitchFamily="18" charset="0"/>
              </a:rPr>
              <a:t>The Chips Act—expected to be a game-changer.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00" dirty="0">
              <a:effectLst/>
              <a:latin typeface="Aptos" panose="020B0004020202020204" pitchFamily="34" charset="0"/>
              <a:ea typeface="Aptos" panose="020B0004020202020204" pitchFamily="34" charset="0"/>
              <a:cs typeface="Times New Roman" panose="02020603050405020304" pitchFamily="18" charset="0"/>
            </a:endParaRPr>
          </a:p>
          <a:p>
            <a:pPr lvl="0"/>
            <a:endParaRPr lang="en-US" b="0" dirty="0"/>
          </a:p>
          <a:p>
            <a:endParaRPr lang="en-US" dirty="0"/>
          </a:p>
        </p:txBody>
      </p:sp>
      <p:sp>
        <p:nvSpPr>
          <p:cNvPr id="4" name="Slide Number Placeholder 3">
            <a:extLst>
              <a:ext uri="{FF2B5EF4-FFF2-40B4-BE49-F238E27FC236}">
                <a16:creationId xmlns:a16="http://schemas.microsoft.com/office/drawing/2014/main" id="{FFF2F077-5505-CF68-2C42-6672F730A8CB}"/>
              </a:ext>
            </a:extLst>
          </p:cNvPr>
          <p:cNvSpPr>
            <a:spLocks noGrp="1"/>
          </p:cNvSpPr>
          <p:nvPr>
            <p:ph type="sldNum" sz="quarter" idx="5"/>
          </p:nvPr>
        </p:nvSpPr>
        <p:spPr/>
        <p:txBody>
          <a:bodyPr/>
          <a:lstStyle/>
          <a:p>
            <a:fld id="{C7A8ECC1-BCFA-4647-BC5A-A01FB102F1E3}" type="slidenum">
              <a:rPr lang="en-US" smtClean="0"/>
              <a:t>28</a:t>
            </a:fld>
            <a:endParaRPr lang="en-US"/>
          </a:p>
        </p:txBody>
      </p:sp>
    </p:spTree>
    <p:extLst>
      <p:ext uri="{BB962C8B-B14F-4D97-AF65-F5344CB8AC3E}">
        <p14:creationId xmlns:p14="http://schemas.microsoft.com/office/powerpoint/2010/main" val="4239664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767676"/>
                </a:solidFill>
                <a:effectLst/>
                <a:latin typeface="Roboto" panose="02000000000000000000" pitchFamily="2" charset="0"/>
              </a:rPr>
              <a:t>Abuse of faculty privilege and uncivil treatment of people at lower ranks in the campus hierarchy</a:t>
            </a:r>
            <a:r>
              <a:rPr lang="en-US" b="0" i="0" dirty="0">
                <a:solidFill>
                  <a:srgbClr val="474747"/>
                </a:solidFill>
                <a:effectLst/>
                <a:latin typeface="Roboto" panose="02000000000000000000" pitchFamily="2" charset="0"/>
              </a:rPr>
              <a:t> </a:t>
            </a:r>
          </a:p>
          <a:p>
            <a:endParaRPr lang="en-US" dirty="0"/>
          </a:p>
        </p:txBody>
      </p:sp>
      <p:sp>
        <p:nvSpPr>
          <p:cNvPr id="4" name="Slide Number Placeholder 3"/>
          <p:cNvSpPr>
            <a:spLocks noGrp="1"/>
          </p:cNvSpPr>
          <p:nvPr>
            <p:ph type="sldNum" sz="quarter" idx="5"/>
          </p:nvPr>
        </p:nvSpPr>
        <p:spPr/>
        <p:txBody>
          <a:bodyPr/>
          <a:lstStyle/>
          <a:p>
            <a:fld id="{500AD7D0-8C1A-4DC6-82AF-6D774869A539}" type="slidenum">
              <a:rPr lang="en-US" smtClean="0"/>
              <a:t>29</a:t>
            </a:fld>
            <a:endParaRPr lang="en-US"/>
          </a:p>
        </p:txBody>
      </p:sp>
    </p:spTree>
    <p:extLst>
      <p:ext uri="{BB962C8B-B14F-4D97-AF65-F5344CB8AC3E}">
        <p14:creationId xmlns:p14="http://schemas.microsoft.com/office/powerpoint/2010/main" val="1624366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AD7D0-8C1A-4DC6-82AF-6D774869A539}" type="slidenum">
              <a:rPr lang="en-US" smtClean="0"/>
              <a:t>3</a:t>
            </a:fld>
            <a:endParaRPr lang="en-US"/>
          </a:p>
        </p:txBody>
      </p:sp>
    </p:spTree>
    <p:extLst>
      <p:ext uri="{BB962C8B-B14F-4D97-AF65-F5344CB8AC3E}">
        <p14:creationId xmlns:p14="http://schemas.microsoft.com/office/powerpoint/2010/main" val="1294105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Sandy and Kim</a:t>
            </a:r>
          </a:p>
          <a:p>
            <a:endParaRPr lang="en-US" dirty="0"/>
          </a:p>
          <a:p>
            <a:r>
              <a:rPr lang="en-US" dirty="0"/>
              <a:t>Many of these reflect the expectation that high profile individuals MUST represent their employer 100% of the time. They don’t get to take a day off…or an hour….</a:t>
            </a:r>
          </a:p>
          <a:p>
            <a:endParaRPr lang="en-US" b="1" dirty="0"/>
          </a:p>
          <a:p>
            <a:r>
              <a:rPr lang="en-US" b="1" dirty="0"/>
              <a:t>Chris Beard/UT</a:t>
            </a:r>
          </a:p>
          <a:p>
            <a:r>
              <a:rPr lang="en-US" dirty="0"/>
              <a:t>UT Letter to Chris Beard:</a:t>
            </a:r>
          </a:p>
          <a:p>
            <a:r>
              <a:rPr lang="en-US" dirty="0"/>
              <a:t>UT is terminating your employment, effective Jan 5, 2023, pursuant to section 7A12 of your employment contract, </a:t>
            </a:r>
            <a:r>
              <a:rPr lang="en-US" i="1" dirty="0"/>
              <a:t>Suspension or termination by the University for Cause. </a:t>
            </a:r>
          </a:p>
          <a:p>
            <a:endParaRPr lang="en-US" i="1" dirty="0"/>
          </a:p>
          <a:p>
            <a:r>
              <a:rPr lang="en-US" i="0" dirty="0"/>
              <a:t>Excerpts from UT Letter to Coach Beard’s lawyer:</a:t>
            </a:r>
          </a:p>
          <a:p>
            <a:r>
              <a:rPr lang="en-US" i="0" dirty="0"/>
              <a:t>“Being a head coach at UT Austin is about more than winning games. The privilege of coaching comes with a great responsibility that goes beyond just avoiding improper conduct. A coach is a leader – a leader who develops student athletes’ positive character, supports their education, prepares them for success in lives after graduation, and represents the University of Texas with honor and respect. A coach’s influence is effected through both professional and personal interactions.</a:t>
            </a:r>
          </a:p>
          <a:p>
            <a:endParaRPr lang="en-US" i="0" dirty="0"/>
          </a:p>
          <a:p>
            <a:r>
              <a:rPr lang="en-US" i="0" dirty="0"/>
              <a:t>“Chris Beard engaged in unacceptable behavior that makes him unfit to serve as head coach at our university. Instead of immediately terminating Mr. Beard the university exercised thoughtful restraint to allow time for additional material facts to emerge Mr. Del Conte supported Mr. Beard and the program by supporting this pause before action and by presuming his innocence while the facts unfolded but that support was not a determination regarding Mr. Beard's conduct. It is his actual behavior that we consider not whether some acts also constitute a crime. Whether or not the district attorney ultimately charges Mr. Beard is not a determination of whether he engaged in conduct unbecoming a head coach at our university there seems to be an incorrect underlying assumption that the criminal process outcome dictates Mr. Beard's employment outcome. But these are different processes where different decision makers are weighing different factors.</a:t>
            </a:r>
          </a:p>
          <a:p>
            <a:endParaRPr lang="en-US" i="0" dirty="0"/>
          </a:p>
          <a:p>
            <a:r>
              <a:rPr lang="en-US" i="0" dirty="0"/>
              <a:t>“Your letter this morning reveals that Mr. Beard does not understand the significance of the behavior he knows he engaged in or the ensuing events that impair his ability to effectively lead our program. This lack of self-awareness is yet another failure of judgment that makes Mr. Beard unfit to serve as a head coach at our university.”</a:t>
            </a:r>
          </a:p>
          <a:p>
            <a:endParaRPr lang="en-US" i="0" dirty="0"/>
          </a:p>
          <a:p>
            <a:r>
              <a:rPr lang="en-US" b="1" i="0" dirty="0"/>
              <a:t>Presidents of Columbia, Harvard, and Penn</a:t>
            </a:r>
            <a:r>
              <a:rPr lang="en-US" i="0" dirty="0"/>
              <a:t> all resigned after backlash over Congressional testimony about on-campus protests related to Israel and Gaza. </a:t>
            </a:r>
          </a:p>
          <a:p>
            <a:endParaRPr lang="en-US" i="0" dirty="0"/>
          </a:p>
          <a:p>
            <a:r>
              <a:rPr lang="en-US" b="1" i="0" dirty="0"/>
              <a:t>Wisconsin Chancellor</a:t>
            </a:r>
            <a:r>
              <a:rPr lang="en-US" i="0" dirty="0"/>
              <a:t> </a:t>
            </a:r>
            <a:r>
              <a:rPr lang="en-US" dirty="0"/>
              <a:t>Interview – he did nothing wrong. “It was legal”</a:t>
            </a:r>
          </a:p>
          <a:p>
            <a:endParaRPr lang="en-US" i="0" dirty="0"/>
          </a:p>
          <a:p>
            <a:r>
              <a:rPr lang="en-US" b="1" i="0" dirty="0"/>
              <a:t>Sasse Univ of Florida president – </a:t>
            </a:r>
            <a:r>
              <a:rPr lang="en-US" i="0" dirty="0"/>
              <a:t>spending in his first year went from $5.6M by the former president to $17.3M. </a:t>
            </a:r>
            <a:r>
              <a:rPr lang="en-US" b="0" i="0" dirty="0">
                <a:solidFill>
                  <a:srgbClr val="444444"/>
                </a:solidFill>
                <a:effectLst/>
                <a:latin typeface="Noto Serif" panose="020F0502020204030204" pitchFamily="18" charset="0"/>
              </a:rPr>
              <a:t>A majority of the spending surge was driven by lucrative contracts with big-name consulting firms and high-salaried, remote positions for Sasse’s former U.S. Senate staff and Republican officials. </a:t>
            </a:r>
            <a:r>
              <a:rPr lang="en-US" b="0" i="0" dirty="0">
                <a:solidFill>
                  <a:srgbClr val="444444"/>
                </a:solidFill>
                <a:effectLst/>
                <a:latin typeface="Noto Serif" panose="02020600060500020200" pitchFamily="18" charset="0"/>
              </a:rPr>
              <a:t>Sasse’s consulting contracts have been kept largely under wraps, leaving the public in the dark about what the contracted firms did to earn their fees. The university also declined to clarify specific duties carried out by Sasse’s ex-Senate staff, several of whom were salaried as presidential advisers.</a:t>
            </a:r>
            <a:endParaRPr lang="en-US" i="0" dirty="0"/>
          </a:p>
          <a:p>
            <a:endParaRPr lang="en-US" i="0" dirty="0"/>
          </a:p>
          <a:p>
            <a:r>
              <a:rPr lang="en-US" b="1" i="0" dirty="0"/>
              <a:t>TTU Rodeo Coach </a:t>
            </a:r>
            <a:r>
              <a:rPr lang="en-US" i="0" dirty="0"/>
              <a:t>– fired after 2 audits and an IACUC investigation. HUGE uproar in the rodeo community. </a:t>
            </a:r>
          </a:p>
          <a:p>
            <a:endParaRPr lang="en-US" i="0" dirty="0"/>
          </a:p>
        </p:txBody>
      </p:sp>
      <p:sp>
        <p:nvSpPr>
          <p:cNvPr id="4" name="Slide Number Placeholder 3"/>
          <p:cNvSpPr>
            <a:spLocks noGrp="1"/>
          </p:cNvSpPr>
          <p:nvPr>
            <p:ph type="sldNum" sz="quarter" idx="5"/>
          </p:nvPr>
        </p:nvSpPr>
        <p:spPr/>
        <p:txBody>
          <a:bodyPr/>
          <a:lstStyle/>
          <a:p>
            <a:fld id="{500AD7D0-8C1A-4DC6-82AF-6D774869A539}" type="slidenum">
              <a:rPr lang="en-US" smtClean="0"/>
              <a:t>30</a:t>
            </a:fld>
            <a:endParaRPr lang="en-US"/>
          </a:p>
        </p:txBody>
      </p:sp>
    </p:spTree>
    <p:extLst>
      <p:ext uri="{BB962C8B-B14F-4D97-AF65-F5344CB8AC3E}">
        <p14:creationId xmlns:p14="http://schemas.microsoft.com/office/powerpoint/2010/main" val="509032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Glossary that might be helpful:</a:t>
            </a:r>
          </a:p>
          <a:p>
            <a:endParaRPr lang="en-US" dirty="0"/>
          </a:p>
        </p:txBody>
      </p:sp>
      <p:sp>
        <p:nvSpPr>
          <p:cNvPr id="4" name="Slide Number Placeholder 3"/>
          <p:cNvSpPr>
            <a:spLocks noGrp="1"/>
          </p:cNvSpPr>
          <p:nvPr>
            <p:ph type="sldNum" sz="quarter" idx="5"/>
          </p:nvPr>
        </p:nvSpPr>
        <p:spPr/>
        <p:txBody>
          <a:bodyPr/>
          <a:lstStyle/>
          <a:p>
            <a:fld id="{500AD7D0-8C1A-4DC6-82AF-6D774869A539}" type="slidenum">
              <a:rPr lang="en-US" smtClean="0"/>
              <a:t>31</a:t>
            </a:fld>
            <a:endParaRPr lang="en-US"/>
          </a:p>
        </p:txBody>
      </p:sp>
    </p:spTree>
    <p:extLst>
      <p:ext uri="{BB962C8B-B14F-4D97-AF65-F5344CB8AC3E}">
        <p14:creationId xmlns:p14="http://schemas.microsoft.com/office/powerpoint/2010/main" val="2010504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A8ECC1-BCFA-4647-BC5A-A01FB102F1E3}" type="slidenum">
              <a:rPr lang="en-US" smtClean="0"/>
              <a:t>4</a:t>
            </a:fld>
            <a:endParaRPr lang="en-US" dirty="0"/>
          </a:p>
        </p:txBody>
      </p:sp>
    </p:spTree>
    <p:extLst>
      <p:ext uri="{BB962C8B-B14F-4D97-AF65-F5344CB8AC3E}">
        <p14:creationId xmlns:p14="http://schemas.microsoft.com/office/powerpoint/2010/main" val="798746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B9875-4CE6-00DF-AECA-CDBF4EC74C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9F1835-7210-6F88-8F9F-93C9D080CF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4560EA-DCA1-2132-0314-B848EB066181}"/>
              </a:ext>
            </a:extLst>
          </p:cNvPr>
          <p:cNvSpPr>
            <a:spLocks noGrp="1"/>
          </p:cNvSpPr>
          <p:nvPr>
            <p:ph type="body" idx="1"/>
          </p:nvPr>
        </p:nvSpPr>
        <p:spPr/>
        <p:txBody>
          <a:bodyPr/>
          <a:lstStyle/>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Kim</a:t>
            </a:r>
          </a:p>
          <a:p>
            <a:pPr marL="0" marR="0">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Carnegie Classifications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Very high research = $50M in TRE and 70 doctoral degrees. High research = $5M and 20 doctoral degrees.</a:t>
            </a:r>
          </a:p>
          <a:p>
            <a:pPr marL="0" marR="0">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Military academies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college institutions that train students for military service. </a:t>
            </a:r>
          </a:p>
          <a:p>
            <a:pPr marL="285750" marR="0" indent="-285750">
              <a:lnSpc>
                <a:spcPct val="107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5 US Military Academies: USMA at West Point, NY, US Naval Academy in Annapolis, MD; USAF in Co Springs; US Coast Guard Academy in New London, CN; US Merchant Marine Academy in Kings Pt, NY. </a:t>
            </a:r>
          </a:p>
          <a:p>
            <a:pPr marL="285750" marR="0" indent="-285750">
              <a:lnSpc>
                <a:spcPct val="107000"/>
              </a:lnSpc>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Other Military Colleges – TAMU, Virginia Tech, Virginia Military Institute, Norwich University, The Citadel, Univ of N. Ga.</a:t>
            </a:r>
          </a:p>
          <a:p>
            <a:pPr marL="0" marR="0">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Land grants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in the 1800s, the federal govt granted federal land to states; the states then used proceeds from selling portions of the land to establish public colleges. The original mission of these colleges was to teach agriculture, military tactics, and “the mechanic arts” aka engineering – plus liberal arts – so members of the working class could gain a practical education. These universities had to establish an ag experiment station program, which is jointly funded by the feds and each state. </a:t>
            </a:r>
          </a:p>
          <a:p>
            <a:pPr marL="0" marR="0">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HRIs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health related with medical, nursing, pharmacy, health professions, etc.</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dirty="0"/>
              <a:t>HBU/Tribal/</a:t>
            </a:r>
            <a:r>
              <a:rPr lang="en-US" sz="1800" b="1" dirty="0" err="1"/>
              <a:t>Hisp</a:t>
            </a:r>
            <a:r>
              <a:rPr lang="en-US" sz="1800" b="1" dirty="0"/>
              <a:t>-serving </a:t>
            </a:r>
            <a:r>
              <a:rPr lang="en-US" sz="1800" dirty="0"/>
              <a:t>– originally defined by the communities they served, which were not otherwise served by early colleges/universities.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Liberal arts colleges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broad education focusing on arts, sciences, humanities, and social sciences.</a:t>
            </a:r>
          </a:p>
        </p:txBody>
      </p:sp>
      <p:sp>
        <p:nvSpPr>
          <p:cNvPr id="4" name="Slide Number Placeholder 3">
            <a:extLst>
              <a:ext uri="{FF2B5EF4-FFF2-40B4-BE49-F238E27FC236}">
                <a16:creationId xmlns:a16="http://schemas.microsoft.com/office/drawing/2014/main" id="{11E63A7C-0666-0ADB-DBA2-353E248F2CF9}"/>
              </a:ext>
            </a:extLst>
          </p:cNvPr>
          <p:cNvSpPr>
            <a:spLocks noGrp="1"/>
          </p:cNvSpPr>
          <p:nvPr>
            <p:ph type="sldNum" sz="quarter" idx="5"/>
          </p:nvPr>
        </p:nvSpPr>
        <p:spPr/>
        <p:txBody>
          <a:bodyPr/>
          <a:lstStyle/>
          <a:p>
            <a:fld id="{500AD7D0-8C1A-4DC6-82AF-6D774869A539}" type="slidenum">
              <a:rPr lang="en-US" smtClean="0"/>
              <a:t>5</a:t>
            </a:fld>
            <a:endParaRPr lang="en-US"/>
          </a:p>
        </p:txBody>
      </p:sp>
    </p:spTree>
    <p:extLst>
      <p:ext uri="{BB962C8B-B14F-4D97-AF65-F5344CB8AC3E}">
        <p14:creationId xmlns:p14="http://schemas.microsoft.com/office/powerpoint/2010/main" val="1223181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a:t>
            </a:r>
          </a:p>
          <a:p>
            <a:pPr marL="0" marR="0">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Board – </a:t>
            </a:r>
            <a:r>
              <a:rPr kumimoji="0" lang="en-US" sz="1800" b="0" i="0" u="none" strike="noStrike" kern="1200" cap="none" spc="0" normalizeH="0" baseline="0" noProof="0" dirty="0">
                <a:ln>
                  <a:noFill/>
                </a:ln>
                <a:solidFill>
                  <a:prstClr val="black"/>
                </a:solidFill>
                <a:effectLst/>
                <a:uLnTx/>
                <a:uFillTx/>
                <a:latin typeface="+mn-lt"/>
                <a:ea typeface="+mn-ea"/>
                <a:cs typeface="+mn-cs"/>
              </a:rPr>
              <a:t>public boards may be appointed by the governor, state legislature, or elected by the state’s voters. </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Old criteria said ideal board members have 2 of 3: </a:t>
            </a:r>
            <a:r>
              <a:rPr kumimoji="0" lang="en-US" sz="1800" b="1" i="0" u="none" strike="noStrike" kern="1200" cap="none" spc="0" normalizeH="0" baseline="0" noProof="0" dirty="0">
                <a:ln>
                  <a:noFill/>
                </a:ln>
                <a:solidFill>
                  <a:prstClr val="black"/>
                </a:solidFill>
                <a:effectLst/>
                <a:uLnTx/>
                <a:uFillTx/>
                <a:latin typeface="+mn-lt"/>
                <a:ea typeface="+mn-ea"/>
                <a:cs typeface="+mn-cs"/>
              </a:rPr>
              <a:t>Work, Wisdom, Wealth </a:t>
            </a:r>
            <a:r>
              <a:rPr kumimoji="0" lang="en-US" sz="1800" b="0" i="0" u="none" strike="noStrike" kern="1200" cap="none" spc="0" normalizeH="0" baseline="0" noProof="0" dirty="0">
                <a:ln>
                  <a:noFill/>
                </a:ln>
                <a:solidFill>
                  <a:prstClr val="black"/>
                </a:solidFill>
                <a:effectLst/>
                <a:uLnTx/>
                <a:uFillTx/>
                <a:latin typeface="+mn-lt"/>
                <a:ea typeface="+mn-ea"/>
                <a:cs typeface="+mn-cs"/>
              </a:rPr>
              <a:t>(or </a:t>
            </a:r>
            <a:r>
              <a:rPr kumimoji="0" lang="en-US" sz="1800" b="1" i="0" u="none" strike="noStrike" kern="1200" cap="none" spc="0" normalizeH="0" baseline="0" noProof="0" dirty="0">
                <a:ln>
                  <a:noFill/>
                </a:ln>
                <a:solidFill>
                  <a:prstClr val="black"/>
                </a:solidFill>
                <a:effectLst/>
                <a:uLnTx/>
                <a:uFillTx/>
                <a:latin typeface="+mn-lt"/>
                <a:ea typeface="+mn-ea"/>
                <a:cs typeface="+mn-cs"/>
              </a:rPr>
              <a:t>Time, Talent, and Treasure</a:t>
            </a:r>
            <a:r>
              <a:rPr kumimoji="0" lang="en-US" sz="1800" b="0" i="0" u="none" strike="noStrike" kern="1200" cap="none" spc="0" normalizeH="0" baseline="0" noProof="0" dirty="0">
                <a:ln>
                  <a:noFill/>
                </a:ln>
                <a:solidFill>
                  <a:prstClr val="black"/>
                </a:solidFill>
                <a:effectLst/>
                <a:uLnTx/>
                <a:uFillTx/>
                <a:latin typeface="+mn-lt"/>
                <a:ea typeface="+mn-ea"/>
                <a:cs typeface="+mn-cs"/>
              </a:rPr>
              <a:t>)</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New criteria include those 3 plus </a:t>
            </a:r>
            <a:r>
              <a:rPr kumimoji="0" lang="en-US" sz="1800" b="1" i="0" u="none" strike="noStrike" kern="1200" cap="none" spc="0" normalizeH="0" baseline="0" noProof="0" dirty="0">
                <a:ln>
                  <a:noFill/>
                </a:ln>
                <a:solidFill>
                  <a:prstClr val="black"/>
                </a:solidFill>
                <a:effectLst/>
                <a:uLnTx/>
                <a:uFillTx/>
                <a:latin typeface="+mn-lt"/>
                <a:ea typeface="+mn-ea"/>
                <a:cs typeface="+mn-cs"/>
              </a:rPr>
              <a:t>Witness</a:t>
            </a:r>
            <a:r>
              <a:rPr kumimoji="0" lang="en-US" sz="1800" b="0" i="0" u="none" strike="noStrike" kern="1200" cap="none" spc="0" normalizeH="0" baseline="0" noProof="0" dirty="0">
                <a:ln>
                  <a:noFill/>
                </a:ln>
                <a:solidFill>
                  <a:prstClr val="black"/>
                </a:solidFill>
                <a:effectLst/>
                <a:uLnTx/>
                <a:uFillTx/>
                <a:latin typeface="+mn-lt"/>
                <a:ea typeface="+mn-ea"/>
                <a:cs typeface="+mn-cs"/>
              </a:rPr>
              <a:t> (help integrate core values in setting policies and talk up the org) and </a:t>
            </a:r>
            <a:r>
              <a:rPr kumimoji="0" lang="en-US" sz="1800" b="1" i="0" u="none" strike="noStrike" kern="1200" cap="none" spc="0" normalizeH="0" baseline="0" noProof="0" dirty="0">
                <a:ln>
                  <a:noFill/>
                </a:ln>
                <a:solidFill>
                  <a:prstClr val="black"/>
                </a:solidFill>
                <a:effectLst/>
                <a:uLnTx/>
                <a:uFillTx/>
                <a:latin typeface="+mn-lt"/>
                <a:ea typeface="+mn-ea"/>
                <a:cs typeface="+mn-cs"/>
              </a:rPr>
              <a:t>Wallop</a:t>
            </a:r>
            <a:r>
              <a:rPr kumimoji="0" lang="en-US" sz="1800" b="0" i="0" u="none" strike="noStrike" kern="1200" cap="none" spc="0" normalizeH="0" baseline="0" noProof="0" dirty="0">
                <a:ln>
                  <a:noFill/>
                </a:ln>
                <a:solidFill>
                  <a:prstClr val="black"/>
                </a:solidFill>
                <a:effectLst/>
                <a:uLnTx/>
                <a:uFillTx/>
                <a:latin typeface="+mn-lt"/>
                <a:ea typeface="+mn-ea"/>
                <a:cs typeface="+mn-cs"/>
              </a:rPr>
              <a:t> (what one thing could my position and network accomplish that no one’s else can?)</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CEO</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 – different states/orgs use different terms.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b="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Cabinet</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 – hard for me to adjust to these weird titles when I first came into higher ed.</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Academic positions: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What the heck is a Provost?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Shared governance </a:t>
            </a:r>
            <a:r>
              <a:rPr kumimoji="0" lang="en-US" sz="1800" b="0" i="0" u="none" strike="noStrike" kern="1200" cap="none" spc="0" normalizeH="0" baseline="0" noProof="0" dirty="0">
                <a:ln>
                  <a:noFill/>
                </a:ln>
                <a:solidFill>
                  <a:prstClr val="black"/>
                </a:solidFill>
                <a:effectLst/>
                <a:uLnTx/>
                <a:uFillTx/>
                <a:latin typeface="+mn-lt"/>
                <a:ea typeface="+mn-ea"/>
                <a:cs typeface="+mn-cs"/>
              </a:rPr>
              <a:t>– AGB says “</a:t>
            </a:r>
            <a:r>
              <a:rPr lang="en-US" sz="1800" b="0" i="0" dirty="0">
                <a:solidFill>
                  <a:srgbClr val="001D35"/>
                </a:solidFill>
                <a:effectLst/>
                <a:latin typeface="Google Sans"/>
              </a:rPr>
              <a:t>Shared governance is foundational tenet of higher education. It acknowledges the final institutional authority of governing boards and distributed authority to the administration and faculty. </a:t>
            </a:r>
            <a:r>
              <a:rPr lang="en-US" sz="2800" b="0" i="0" dirty="0">
                <a:solidFill>
                  <a:srgbClr val="000000"/>
                </a:solidFill>
                <a:effectLst/>
                <a:latin typeface="Montserrat" panose="00000500000000000000" pitchFamily="2" charset="0"/>
              </a:rPr>
              <a:t>Traditionally, governing boards delegate the responsibility of strategic planning and daily management to presidents, while faculty lead educational delivery. Delegation of authority between key constituents on campus strengthens institutions by championing meaningful engagement and inclusive, transparent decision-making.</a:t>
            </a:r>
            <a:r>
              <a:rPr lang="en-US" sz="1800" b="0" i="0" dirty="0">
                <a:solidFill>
                  <a:srgbClr val="001D35"/>
                </a:solidFill>
                <a:effectLst/>
                <a:latin typeface="Google Sans"/>
              </a:rPr>
              <a: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00AD7D0-8C1A-4DC6-82AF-6D774869A539}" type="slidenum">
              <a:rPr lang="en-US" smtClean="0"/>
              <a:t>6</a:t>
            </a:fld>
            <a:endParaRPr lang="en-US"/>
          </a:p>
        </p:txBody>
      </p:sp>
    </p:spTree>
    <p:extLst>
      <p:ext uri="{BB962C8B-B14F-4D97-AF65-F5344CB8AC3E}">
        <p14:creationId xmlns:p14="http://schemas.microsoft.com/office/powerpoint/2010/main" val="3607655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Kim</a:t>
            </a:r>
          </a:p>
          <a:p>
            <a:r>
              <a:rPr lang="en-US" b="1" dirty="0"/>
              <a:t>Tenure and promotion – </a:t>
            </a:r>
            <a:r>
              <a:rPr lang="en-US" b="0" dirty="0"/>
              <a:t>TTU</a:t>
            </a:r>
            <a:r>
              <a:rPr lang="en-US" dirty="0"/>
              <a:t>: Tenure is designed to assure the faculty freedom in teaching, research, opinion, and full participation as citizens in the community. The purpose of academic tenure is also to retain a body of faculty best qualified to help develop and execute the core university mission of advancing knowledge and educating students. The purpose of promotion at TTU is to recognize and reward faculty with records of sustained professional accomplishment that contribute to that mission. </a:t>
            </a:r>
            <a:r>
              <a:rPr lang="en-US" b="0" i="0" dirty="0">
                <a:solidFill>
                  <a:srgbClr val="222222"/>
                </a:solidFill>
                <a:effectLst/>
                <a:latin typeface="Neue Helvetica W01"/>
              </a:rPr>
              <a:t>Tenure aims at the retention, encouragement, and promotion of the ablest and most promising faculty.</a:t>
            </a:r>
          </a:p>
          <a:p>
            <a:pPr marL="171450" indent="-171450">
              <a:buFont typeface="Arial" panose="020B0604020202020204" pitchFamily="34" charset="0"/>
              <a:buChar char="•"/>
            </a:pPr>
            <a:r>
              <a:rPr lang="en-US" b="0" i="0" dirty="0">
                <a:solidFill>
                  <a:srgbClr val="222222"/>
                </a:solidFill>
                <a:effectLst/>
                <a:latin typeface="Neue Helvetica W01"/>
              </a:rPr>
              <a:t>Involves a probationary period – often 6 years</a:t>
            </a:r>
          </a:p>
          <a:p>
            <a:pPr marL="171450" indent="-171450">
              <a:buFont typeface="Arial" panose="020B0604020202020204" pitchFamily="34" charset="0"/>
              <a:buChar char="•"/>
            </a:pPr>
            <a:r>
              <a:rPr lang="en-US" b="0" i="0" dirty="0">
                <a:solidFill>
                  <a:srgbClr val="222222"/>
                </a:solidFill>
                <a:effectLst/>
                <a:latin typeface="Neue Helvetica W01"/>
              </a:rPr>
              <a:t>Evaluation of work product by tenured faculty in dept, approval by college, and faculty vote</a:t>
            </a:r>
          </a:p>
          <a:p>
            <a:pPr marL="171450" indent="-171450">
              <a:buFont typeface="Arial" panose="020B0604020202020204" pitchFamily="34" charset="0"/>
              <a:buChar char="•"/>
            </a:pPr>
            <a:r>
              <a:rPr lang="en-US" b="0" i="0" dirty="0">
                <a:solidFill>
                  <a:srgbClr val="222222"/>
                </a:solidFill>
                <a:effectLst/>
                <a:latin typeface="Neue Helvetica W01"/>
              </a:rPr>
              <a:t>After tenure – periodic reviews to ensure continued work product, service, etc. </a:t>
            </a:r>
            <a:endParaRPr lang="en-US" dirty="0"/>
          </a:p>
          <a:p>
            <a:r>
              <a:rPr lang="en-US" b="1" dirty="0"/>
              <a:t>Academic freedom </a:t>
            </a:r>
            <a:r>
              <a:rPr lang="en-US" dirty="0"/>
              <a:t>– TTU: “A university is a community of scholars whose members are engaged in the discovery, evaluation, transmission, and extension of knowledge. As such, they must be free to search for and express the truth as they find it, whether in the classroom, research/creative activity, or service as members of the community, and regardless of their tenure status. They must also be free from undue constraints, whether imposed from inside or outside the university.”</a:t>
            </a:r>
          </a:p>
          <a:p>
            <a:r>
              <a:rPr lang="en-US" b="1" dirty="0"/>
              <a:t>Academic workload </a:t>
            </a:r>
            <a:r>
              <a:rPr lang="en-US" dirty="0"/>
              <a:t>– differs by university and even by school (i.e., SON, SOM, SOHP, etc.) but typically has an expectation of a combination of components including teaching, research, and service with complicated formulas for tradeoffs (e.g., serving as a chair/associate dean/etc. may replace most teaching requirements.)</a:t>
            </a:r>
          </a:p>
          <a:p>
            <a:r>
              <a:rPr lang="en-US" b="1" dirty="0"/>
              <a:t>Faculty development leave </a:t>
            </a:r>
            <a:r>
              <a:rPr lang="en-US" dirty="0"/>
              <a:t>– </a:t>
            </a:r>
            <a:r>
              <a:rPr lang="en-US" b="0" i="0" dirty="0">
                <a:solidFill>
                  <a:srgbClr val="222222"/>
                </a:solidFill>
                <a:effectLst/>
                <a:latin typeface="Neue Helvetica W01"/>
              </a:rPr>
              <a:t>leave for study, research, writing, field observations, or other suitable purposes. Usually paid but may be unpaid or supplemented by grants. </a:t>
            </a:r>
            <a:endParaRPr lang="en-US" dirty="0"/>
          </a:p>
          <a:p>
            <a:r>
              <a:rPr lang="en-US" b="1" dirty="0"/>
              <a:t>Adjunct faculty/prof of practice </a:t>
            </a:r>
            <a:r>
              <a:rPr lang="en-US" dirty="0"/>
              <a:t>– typically hired for their extensive experience or expertise in business, government, etc. Primary responsibility is usually teaching.</a:t>
            </a:r>
          </a:p>
          <a:p>
            <a:r>
              <a:rPr lang="en-US" b="1" dirty="0"/>
              <a:t>Principal Investigator </a:t>
            </a:r>
            <a:r>
              <a:rPr lang="en-US" dirty="0"/>
              <a:t>– term for faculty performing funded research. </a:t>
            </a:r>
          </a:p>
          <a:p>
            <a:endParaRPr lang="en-US" dirty="0"/>
          </a:p>
        </p:txBody>
      </p:sp>
      <p:sp>
        <p:nvSpPr>
          <p:cNvPr id="4" name="Slide Number Placeholder 3"/>
          <p:cNvSpPr>
            <a:spLocks noGrp="1"/>
          </p:cNvSpPr>
          <p:nvPr>
            <p:ph type="sldNum" sz="quarter" idx="5"/>
          </p:nvPr>
        </p:nvSpPr>
        <p:spPr/>
        <p:txBody>
          <a:bodyPr/>
          <a:lstStyle/>
          <a:p>
            <a:fld id="{500AD7D0-8C1A-4DC6-82AF-6D774869A539}" type="slidenum">
              <a:rPr lang="en-US" smtClean="0"/>
              <a:t>7</a:t>
            </a:fld>
            <a:endParaRPr lang="en-US"/>
          </a:p>
        </p:txBody>
      </p:sp>
    </p:spTree>
    <p:extLst>
      <p:ext uri="{BB962C8B-B14F-4D97-AF65-F5344CB8AC3E}">
        <p14:creationId xmlns:p14="http://schemas.microsoft.com/office/powerpoint/2010/main" val="3196380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 Quiz on the 10 oldest colleges in America. (10 minutes)</a:t>
            </a:r>
          </a:p>
          <a:p>
            <a:pPr marL="228600" indent="-228600">
              <a:buAutoNum type="arabicPeriod"/>
            </a:pPr>
            <a:r>
              <a:rPr lang="en-US" dirty="0"/>
              <a:t>Don’t look at phones… This is a quiz. Working with your tablemates, prepare a list of the 5 oldest schools in the US. And what year the school was founded within 10 years.</a:t>
            </a:r>
          </a:p>
          <a:p>
            <a:pPr marL="228600" indent="-228600">
              <a:buAutoNum type="arabicPeriod"/>
            </a:pPr>
            <a:r>
              <a:rPr lang="en-US" dirty="0"/>
              <a:t>5 oldest schools, what year founded.</a:t>
            </a:r>
          </a:p>
          <a:p>
            <a:pPr marL="228600" indent="-228600">
              <a:buAutoNum type="arabicPeriod"/>
            </a:pPr>
            <a:endParaRPr lang="en-US" dirty="0"/>
          </a:p>
          <a:p>
            <a:pPr marL="228600" indent="-228600">
              <a:buAutoNum type="arabicPeriod"/>
            </a:pPr>
            <a:r>
              <a:rPr lang="en-US" dirty="0"/>
              <a:t>Debrief.</a:t>
            </a:r>
          </a:p>
          <a:p>
            <a:pPr marL="228600" indent="-228600">
              <a:buAutoNum type="arabicPeriod"/>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Bonus—Who claims to be the oldest public university in the US?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What school is the birthplace of PUBLIC Higher Education in America: University of Georgia was chartered by the state of Georgia in 1785. University of North Carolina was the first public university to graduate students. College of William and Mary was a private institution for over 200 years until 1906. </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500AD7D0-8C1A-4DC6-82AF-6D774869A539}" type="slidenum">
              <a:rPr lang="en-US" smtClean="0"/>
              <a:t>8</a:t>
            </a:fld>
            <a:endParaRPr lang="en-US"/>
          </a:p>
        </p:txBody>
      </p:sp>
    </p:spTree>
    <p:extLst>
      <p:ext uri="{BB962C8B-B14F-4D97-AF65-F5344CB8AC3E}">
        <p14:creationId xmlns:p14="http://schemas.microsoft.com/office/powerpoint/2010/main" val="3463186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Sandy – Key historical events that have had an impact on higher education!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1862: The Morrill Act. Granted public land to states to establish colleges and universities. Proposed in 1857 by Rep. Justin Morrill. </a:t>
            </a:r>
            <a:r>
              <a:rPr lang="en-US" b="0" i="0" dirty="0">
                <a:solidFill>
                  <a:srgbClr val="001D35"/>
                </a:solidFill>
                <a:effectLst/>
                <a:latin typeface="Google Sans"/>
              </a:rPr>
              <a:t>The act laid the foundation for a national system of state colleges and universities.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1D35"/>
                </a:solidFill>
                <a:effectLst/>
                <a:latin typeface="Google Sans"/>
              </a:rPr>
              <a:t>1890: Second Morrill Act. Established separate land-grant institutions for black students. Historically black universities and colleges.</a:t>
            </a:r>
          </a:p>
          <a:p>
            <a:r>
              <a:rPr lang="en-US" dirty="0"/>
              <a:t>1944: The servicemen’s readjustment act—The GI Bill of Rights, provided to WWII Veterans. FDR signed into law June 22, 1944.</a:t>
            </a:r>
            <a:r>
              <a:rPr lang="en-US" b="0" i="0" dirty="0">
                <a:solidFill>
                  <a:srgbClr val="1F1F1F"/>
                </a:solidFill>
                <a:effectLst/>
                <a:latin typeface="Google Sans"/>
              </a:rPr>
              <a:t> It put higher education within the reach of millions of veterans of WWII and later military conflicts.</a:t>
            </a:r>
            <a:endParaRPr lang="en-US" dirty="0"/>
          </a:p>
          <a:p>
            <a:r>
              <a:rPr lang="en-US" dirty="0"/>
              <a:t>1958: National Defense Education Act.</a:t>
            </a:r>
          </a:p>
          <a:p>
            <a:r>
              <a:rPr lang="en-US" dirty="0"/>
              <a:t>1965: Higher Education Act.. Title IV—authorized financial aid to students (Pell, loans, work-study).</a:t>
            </a:r>
          </a:p>
          <a:p>
            <a:r>
              <a:rPr lang="en-US" dirty="0"/>
              <a:t>1972: Title IX amendment to the higher education act</a:t>
            </a:r>
          </a:p>
          <a:p>
            <a:r>
              <a:rPr lang="en-US" dirty="0"/>
              <a:t>1989: University of Phoenix offers the first fully online degree</a:t>
            </a:r>
          </a:p>
          <a:p>
            <a:r>
              <a:rPr lang="en-US" dirty="0"/>
              <a:t>1996: First online university</a:t>
            </a:r>
          </a:p>
          <a:p>
            <a:r>
              <a:rPr lang="en-US" dirty="0"/>
              <a:t>2010: Enrollment reached 21 million. All time high. </a:t>
            </a:r>
          </a:p>
          <a:p>
            <a:r>
              <a:rPr lang="en-US" dirty="0"/>
              <a:t>2014: First time that women earning bachelor’s degrees exceeded men in US.</a:t>
            </a:r>
          </a:p>
          <a:p>
            <a:r>
              <a:rPr lang="en-US" dirty="0"/>
              <a:t>2022: </a:t>
            </a:r>
            <a:r>
              <a:rPr lang="en-US" b="0" i="0" dirty="0">
                <a:solidFill>
                  <a:srgbClr val="031D32"/>
                </a:solidFill>
                <a:effectLst/>
                <a:latin typeface="Museo Sans"/>
              </a:rPr>
              <a:t>Creating Helpful Incentives to Produce Semiconductors for America Act (CHIPS) and Science Act of 2022</a:t>
            </a:r>
            <a:endParaRPr lang="en-US" dirty="0"/>
          </a:p>
          <a:p>
            <a:endParaRPr lang="en-US" dirty="0"/>
          </a:p>
          <a:p>
            <a:endParaRPr lang="en-US" dirty="0"/>
          </a:p>
          <a:p>
            <a:pPr algn="l"/>
            <a:r>
              <a:rPr lang="en-US" b="1" i="0" dirty="0">
                <a:solidFill>
                  <a:srgbClr val="001D35"/>
                </a:solidFill>
                <a:effectLst/>
                <a:latin typeface="Google Sans"/>
              </a:rPr>
              <a:t>Sputnik</a:t>
            </a:r>
            <a:endParaRPr lang="en-US" b="0" i="0" dirty="0">
              <a:solidFill>
                <a:srgbClr val="001D35"/>
              </a:solidFill>
              <a:effectLst/>
              <a:latin typeface="Google Sans"/>
            </a:endParaRPr>
          </a:p>
          <a:p>
            <a:pPr algn="l"/>
            <a:r>
              <a:rPr lang="en-US" b="0" i="0" dirty="0">
                <a:effectLst/>
                <a:latin typeface="Google Sans"/>
              </a:rPr>
              <a:t>The launch of Sputnik that focused the nation on science education and encouraged students to pursue science and engineering</a:t>
            </a:r>
          </a:p>
          <a:p>
            <a:endParaRPr lang="en-US" dirty="0"/>
          </a:p>
        </p:txBody>
      </p:sp>
      <p:sp>
        <p:nvSpPr>
          <p:cNvPr id="4" name="Slide Number Placeholder 3"/>
          <p:cNvSpPr>
            <a:spLocks noGrp="1"/>
          </p:cNvSpPr>
          <p:nvPr>
            <p:ph type="sldNum" sz="quarter" idx="5"/>
          </p:nvPr>
        </p:nvSpPr>
        <p:spPr/>
        <p:txBody>
          <a:bodyPr/>
          <a:lstStyle/>
          <a:p>
            <a:fld id="{500AD7D0-8C1A-4DC6-82AF-6D774869A539}" type="slidenum">
              <a:rPr lang="en-US" smtClean="0"/>
              <a:t>9</a:t>
            </a:fld>
            <a:endParaRPr lang="en-US"/>
          </a:p>
        </p:txBody>
      </p:sp>
    </p:spTree>
    <p:extLst>
      <p:ext uri="{BB962C8B-B14F-4D97-AF65-F5344CB8AC3E}">
        <p14:creationId xmlns:p14="http://schemas.microsoft.com/office/powerpoint/2010/main" val="2168500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CFFE52-9906-7DF5-B717-ACDB6B3B5E4C}"/>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771207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6BD4A-A9EA-6548-9B59-6516BA935E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34A531-925B-AB4F-A642-F7DE703AA4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81617-5FE2-034A-B009-E1B3E1F6CABA}"/>
              </a:ext>
            </a:extLst>
          </p:cNvPr>
          <p:cNvSpPr>
            <a:spLocks noGrp="1"/>
          </p:cNvSpPr>
          <p:nvPr>
            <p:ph type="dt" sz="half" idx="10"/>
          </p:nvPr>
        </p:nvSpPr>
        <p:spPr/>
        <p:txBody>
          <a:bodyPr/>
          <a:lstStyle/>
          <a:p>
            <a:fld id="{C42E9816-5679-2B4B-8980-6562FEF6A073}" type="datetimeFigureOut">
              <a:rPr lang="en-US" smtClean="0"/>
              <a:t>1/29/2025</a:t>
            </a:fld>
            <a:endParaRPr lang="en-US"/>
          </a:p>
        </p:txBody>
      </p:sp>
      <p:sp>
        <p:nvSpPr>
          <p:cNvPr id="5" name="Footer Placeholder 4">
            <a:extLst>
              <a:ext uri="{FF2B5EF4-FFF2-40B4-BE49-F238E27FC236}">
                <a16:creationId xmlns:a16="http://schemas.microsoft.com/office/drawing/2014/main" id="{960DC04B-0BC4-FF45-AFF8-448A6D411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AABB74-ABB7-FE4D-A3EA-0529ABFCED35}"/>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1211690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609217-F8F2-AE46-8D6A-6585D15F28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2F6D6C-0AB2-AA40-B000-18F02D7B111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F3D104-33E5-4448-BA0F-047777FAC63C}"/>
              </a:ext>
            </a:extLst>
          </p:cNvPr>
          <p:cNvSpPr>
            <a:spLocks noGrp="1"/>
          </p:cNvSpPr>
          <p:nvPr>
            <p:ph type="dt" sz="half" idx="10"/>
          </p:nvPr>
        </p:nvSpPr>
        <p:spPr/>
        <p:txBody>
          <a:bodyPr/>
          <a:lstStyle/>
          <a:p>
            <a:fld id="{C42E9816-5679-2B4B-8980-6562FEF6A073}" type="datetimeFigureOut">
              <a:rPr lang="en-US" smtClean="0"/>
              <a:t>1/29/2025</a:t>
            </a:fld>
            <a:endParaRPr lang="en-US"/>
          </a:p>
        </p:txBody>
      </p:sp>
      <p:sp>
        <p:nvSpPr>
          <p:cNvPr id="5" name="Footer Placeholder 4">
            <a:extLst>
              <a:ext uri="{FF2B5EF4-FFF2-40B4-BE49-F238E27FC236}">
                <a16:creationId xmlns:a16="http://schemas.microsoft.com/office/drawing/2014/main" id="{4863C034-366C-CC4B-84EA-39A8F921A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8C7D9-5DE6-D046-AC7A-BC6B676F9D95}"/>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3515600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55AE58-C32B-514E-983F-93CE8B348BD4}"/>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474497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43172D-D7BE-E645-8E1D-8B8EB6002619}"/>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17643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6AD5DA-F8FE-93AD-22C3-AFFA1808845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451961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B4F5C-3368-7B41-94A3-7B69B61C2E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A9D012-E979-C248-A39D-9ECF24D4EE7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6D3C22-423F-9344-AA54-D27A006BB0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E3E13A-CAF0-6A46-99F3-A9A108D11CB9}"/>
              </a:ext>
            </a:extLst>
          </p:cNvPr>
          <p:cNvSpPr>
            <a:spLocks noGrp="1"/>
          </p:cNvSpPr>
          <p:nvPr>
            <p:ph type="dt" sz="half" idx="10"/>
          </p:nvPr>
        </p:nvSpPr>
        <p:spPr/>
        <p:txBody>
          <a:bodyPr/>
          <a:lstStyle/>
          <a:p>
            <a:fld id="{C42E9816-5679-2B4B-8980-6562FEF6A073}" type="datetimeFigureOut">
              <a:rPr lang="en-US" smtClean="0"/>
              <a:t>1/29/2025</a:t>
            </a:fld>
            <a:endParaRPr lang="en-US"/>
          </a:p>
        </p:txBody>
      </p:sp>
      <p:sp>
        <p:nvSpPr>
          <p:cNvPr id="6" name="Footer Placeholder 5">
            <a:extLst>
              <a:ext uri="{FF2B5EF4-FFF2-40B4-BE49-F238E27FC236}">
                <a16:creationId xmlns:a16="http://schemas.microsoft.com/office/drawing/2014/main" id="{D31ED279-5716-A044-8A62-CA58B307B1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1C957E-3B82-E14A-90C1-4B8E77F8ECFA}"/>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546715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CC31D-E608-D64A-BD88-C52B18A773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3EACAC-3E6E-6E4F-8779-2DF2C64CE1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64A42AC-EB64-EF48-BAC2-452794B8BB4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5F0766-EF70-524D-B3C3-F8F6EA2782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D3EC751-E8DF-BB4B-BBB4-834105E6CE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4CA640-1CEA-3A43-B1C3-B0040CED254C}"/>
              </a:ext>
            </a:extLst>
          </p:cNvPr>
          <p:cNvSpPr>
            <a:spLocks noGrp="1"/>
          </p:cNvSpPr>
          <p:nvPr>
            <p:ph type="dt" sz="half" idx="10"/>
          </p:nvPr>
        </p:nvSpPr>
        <p:spPr/>
        <p:txBody>
          <a:bodyPr/>
          <a:lstStyle/>
          <a:p>
            <a:fld id="{C42E9816-5679-2B4B-8980-6562FEF6A073}" type="datetimeFigureOut">
              <a:rPr lang="en-US" smtClean="0"/>
              <a:t>1/29/2025</a:t>
            </a:fld>
            <a:endParaRPr lang="en-US"/>
          </a:p>
        </p:txBody>
      </p:sp>
      <p:sp>
        <p:nvSpPr>
          <p:cNvPr id="8" name="Footer Placeholder 7">
            <a:extLst>
              <a:ext uri="{FF2B5EF4-FFF2-40B4-BE49-F238E27FC236}">
                <a16:creationId xmlns:a16="http://schemas.microsoft.com/office/drawing/2014/main" id="{FCCB52B4-5F8C-834F-ADDD-C86E5D0B22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1EAFF7-C3D1-0048-9483-C43DD997AB1C}"/>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2064046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EC504-A990-DA44-8B11-B2DB21E5FB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DA600B-68F9-A248-A2A3-10B3D71FC7DF}"/>
              </a:ext>
            </a:extLst>
          </p:cNvPr>
          <p:cNvSpPr>
            <a:spLocks noGrp="1"/>
          </p:cNvSpPr>
          <p:nvPr>
            <p:ph type="dt" sz="half" idx="10"/>
          </p:nvPr>
        </p:nvSpPr>
        <p:spPr/>
        <p:txBody>
          <a:bodyPr/>
          <a:lstStyle/>
          <a:p>
            <a:fld id="{C42E9816-5679-2B4B-8980-6562FEF6A073}" type="datetimeFigureOut">
              <a:rPr lang="en-US" smtClean="0"/>
              <a:t>1/29/2025</a:t>
            </a:fld>
            <a:endParaRPr lang="en-US"/>
          </a:p>
        </p:txBody>
      </p:sp>
      <p:sp>
        <p:nvSpPr>
          <p:cNvPr id="4" name="Footer Placeholder 3">
            <a:extLst>
              <a:ext uri="{FF2B5EF4-FFF2-40B4-BE49-F238E27FC236}">
                <a16:creationId xmlns:a16="http://schemas.microsoft.com/office/drawing/2014/main" id="{39E037EF-B62E-A040-A387-CBB8DF1E7D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290C0A-08F6-FF4F-8C99-52C44F418059}"/>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2070115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290D0-6C6E-7F4B-AF91-66D11C685E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40A005-AB1F-5D47-BCF0-055B0F25CE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EEEC75-C33C-A64C-A31A-7D445D6747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27D3F2-A800-C74F-BB52-F4B32BEE197A}"/>
              </a:ext>
            </a:extLst>
          </p:cNvPr>
          <p:cNvSpPr>
            <a:spLocks noGrp="1"/>
          </p:cNvSpPr>
          <p:nvPr>
            <p:ph type="dt" sz="half" idx="10"/>
          </p:nvPr>
        </p:nvSpPr>
        <p:spPr/>
        <p:txBody>
          <a:bodyPr/>
          <a:lstStyle/>
          <a:p>
            <a:fld id="{C42E9816-5679-2B4B-8980-6562FEF6A073}" type="datetimeFigureOut">
              <a:rPr lang="en-US" smtClean="0"/>
              <a:t>1/29/2025</a:t>
            </a:fld>
            <a:endParaRPr lang="en-US"/>
          </a:p>
        </p:txBody>
      </p:sp>
      <p:sp>
        <p:nvSpPr>
          <p:cNvPr id="6" name="Footer Placeholder 5">
            <a:extLst>
              <a:ext uri="{FF2B5EF4-FFF2-40B4-BE49-F238E27FC236}">
                <a16:creationId xmlns:a16="http://schemas.microsoft.com/office/drawing/2014/main" id="{CE3106EB-E6CC-0545-B252-7DAE00628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93EB0-BA37-CF4E-8989-3D473CB7C885}"/>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3963028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10DF-DD6A-2B4E-A86B-85DF5C2D3E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04A8A8-FA8B-B042-A0DE-0F2256D77A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2A67B0-85CB-4D47-A84D-ADE418807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3487E1-68EF-5E48-A49D-F2AF19CA0467}"/>
              </a:ext>
            </a:extLst>
          </p:cNvPr>
          <p:cNvSpPr>
            <a:spLocks noGrp="1"/>
          </p:cNvSpPr>
          <p:nvPr>
            <p:ph type="dt" sz="half" idx="10"/>
          </p:nvPr>
        </p:nvSpPr>
        <p:spPr/>
        <p:txBody>
          <a:bodyPr/>
          <a:lstStyle/>
          <a:p>
            <a:fld id="{C42E9816-5679-2B4B-8980-6562FEF6A073}" type="datetimeFigureOut">
              <a:rPr lang="en-US" smtClean="0"/>
              <a:t>1/29/2025</a:t>
            </a:fld>
            <a:endParaRPr lang="en-US"/>
          </a:p>
        </p:txBody>
      </p:sp>
      <p:sp>
        <p:nvSpPr>
          <p:cNvPr id="6" name="Footer Placeholder 5">
            <a:extLst>
              <a:ext uri="{FF2B5EF4-FFF2-40B4-BE49-F238E27FC236}">
                <a16:creationId xmlns:a16="http://schemas.microsoft.com/office/drawing/2014/main" id="{80E13EEF-941A-7842-BE34-FB40604244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488333-4ED8-2B4D-AC82-CAB80DBC1308}"/>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188428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09EDC2-6606-CF4C-AEA8-356873FCF9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DD5660-8EC0-454E-9C54-0B862CF0B8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C2A46A-1841-E042-95CD-1B0A21160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E9816-5679-2B4B-8980-6562FEF6A073}" type="datetimeFigureOut">
              <a:rPr lang="en-US" smtClean="0"/>
              <a:t>1/29/2025</a:t>
            </a:fld>
            <a:endParaRPr lang="en-US"/>
          </a:p>
        </p:txBody>
      </p:sp>
      <p:sp>
        <p:nvSpPr>
          <p:cNvPr id="5" name="Footer Placeholder 4">
            <a:extLst>
              <a:ext uri="{FF2B5EF4-FFF2-40B4-BE49-F238E27FC236}">
                <a16:creationId xmlns:a16="http://schemas.microsoft.com/office/drawing/2014/main" id="{CBCF0963-DEA1-D94C-8ACD-D8D5D0C390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F2D4EA-FB6B-9340-ABED-2822839F1D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35512-6867-D244-8596-4F5D58D0C1A5}" type="slidenum">
              <a:rPr lang="en-US" smtClean="0"/>
              <a:t>‹#›</a:t>
            </a:fld>
            <a:endParaRPr lang="en-US"/>
          </a:p>
        </p:txBody>
      </p:sp>
    </p:spTree>
    <p:extLst>
      <p:ext uri="{BB962C8B-B14F-4D97-AF65-F5344CB8AC3E}">
        <p14:creationId xmlns:p14="http://schemas.microsoft.com/office/powerpoint/2010/main" val="325640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2" r:id="rId5"/>
    <p:sldLayoutId id="2147483653" r:id="rId6"/>
    <p:sldLayoutId id="2147483654"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151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8229B-3A3C-4DCE-B98F-DC3B867C00A9}"/>
              </a:ext>
            </a:extLst>
          </p:cNvPr>
          <p:cNvSpPr txBox="1">
            <a:spLocks/>
          </p:cNvSpPr>
          <p:nvPr/>
        </p:nvSpPr>
        <p:spPr>
          <a:xfrm>
            <a:off x="865915" y="1787236"/>
            <a:ext cx="10515600" cy="873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Landscape at a glance</a:t>
            </a:r>
          </a:p>
        </p:txBody>
      </p:sp>
      <p:sp>
        <p:nvSpPr>
          <p:cNvPr id="3" name="Content Placeholder 2">
            <a:extLst>
              <a:ext uri="{FF2B5EF4-FFF2-40B4-BE49-F238E27FC236}">
                <a16:creationId xmlns:a16="http://schemas.microsoft.com/office/drawing/2014/main" id="{8878AB63-41EA-453B-A6E9-C5D7D4845403}"/>
              </a:ext>
            </a:extLst>
          </p:cNvPr>
          <p:cNvSpPr txBox="1">
            <a:spLocks/>
          </p:cNvSpPr>
          <p:nvPr/>
        </p:nvSpPr>
        <p:spPr>
          <a:xfrm>
            <a:off x="951259" y="2694476"/>
            <a:ext cx="10515600" cy="364331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2400" kern="1200">
                <a:solidFill>
                  <a:schemeClr val="tx1">
                    <a:tint val="75000"/>
                  </a:schemeClr>
                </a:solidFill>
                <a:latin typeface="Bahnschrift SemiBold Condensed" panose="020B0502040204020203" pitchFamily="34" charset="0"/>
                <a:ea typeface="+mn-ea"/>
                <a:cs typeface="+mn-cs"/>
              </a:defRPr>
            </a:lvl1pPr>
            <a:lvl2pPr marL="457200" indent="0" algn="l" defTabSz="914400" rtl="0" eaLnBrk="1" latinLnBrk="0" hangingPunct="1">
              <a:lnSpc>
                <a:spcPct val="90000"/>
              </a:lnSpc>
              <a:spcBef>
                <a:spcPts val="0"/>
              </a:spcBef>
              <a:buFont typeface="Arial" panose="020B0604020202020204" pitchFamily="34" charset="0"/>
              <a:buNone/>
              <a:defRPr sz="2000" kern="1200">
                <a:solidFill>
                  <a:schemeClr val="tx1">
                    <a:tint val="75000"/>
                  </a:schemeClr>
                </a:solidFill>
                <a:latin typeface="Bahnschrift SemiBold Condensed" panose="020B0502040204020203" pitchFamily="34" charset="0"/>
                <a:ea typeface="+mn-ea"/>
                <a:cs typeface="+mn-cs"/>
              </a:defRPr>
            </a:lvl2pPr>
            <a:lvl3pPr marL="914400" indent="0" algn="l" defTabSz="914400" rtl="0" eaLnBrk="1" latinLnBrk="0" hangingPunct="1">
              <a:lnSpc>
                <a:spcPct val="90000"/>
              </a:lnSpc>
              <a:spcBef>
                <a:spcPts val="0"/>
              </a:spcBef>
              <a:buFont typeface="Arial" panose="020B0604020202020204" pitchFamily="34" charset="0"/>
              <a:buNone/>
              <a:defRPr sz="1800" kern="1200">
                <a:solidFill>
                  <a:schemeClr val="tx1">
                    <a:tint val="75000"/>
                  </a:schemeClr>
                </a:solidFill>
                <a:latin typeface="Bahnschrift SemiBold Condensed" panose="020B0502040204020203" pitchFamily="34" charset="0"/>
                <a:ea typeface="+mn-ea"/>
                <a:cs typeface="+mn-cs"/>
              </a:defRPr>
            </a:lvl3pPr>
            <a:lvl4pPr marL="1371600" indent="0" algn="l" defTabSz="914400" rtl="0" eaLnBrk="1" latinLnBrk="0" hangingPunct="1">
              <a:lnSpc>
                <a:spcPct val="90000"/>
              </a:lnSpc>
              <a:spcBef>
                <a:spcPts val="0"/>
              </a:spcBef>
              <a:buFont typeface="Arial" panose="020B0604020202020204" pitchFamily="34" charset="0"/>
              <a:buNone/>
              <a:defRPr sz="1600" kern="1200">
                <a:solidFill>
                  <a:schemeClr val="tx1">
                    <a:tint val="75000"/>
                  </a:schemeClr>
                </a:solidFill>
                <a:latin typeface="Bahnschrift SemiBold Condensed" panose="020B0502040204020203" pitchFamily="34" charset="0"/>
                <a:ea typeface="+mn-ea"/>
                <a:cs typeface="+mn-cs"/>
              </a:defRPr>
            </a:lvl4pPr>
            <a:lvl5pPr marL="1828800" indent="0" algn="l" defTabSz="914400" rtl="0" eaLnBrk="1" latinLnBrk="0" hangingPunct="1">
              <a:lnSpc>
                <a:spcPct val="90000"/>
              </a:lnSpc>
              <a:spcBef>
                <a:spcPts val="0"/>
              </a:spcBef>
              <a:buFont typeface="Arial" panose="020B0604020202020204" pitchFamily="34" charset="0"/>
              <a:buNone/>
              <a:defRPr sz="1600" kern="1200">
                <a:solidFill>
                  <a:schemeClr val="tx1">
                    <a:tint val="75000"/>
                  </a:schemeClr>
                </a:solidFill>
                <a:latin typeface="Bahnschrift SemiBold Condensed" panose="020B0502040204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marR="0" lvl="0" indent="-342900" algn="l" defTabSz="914400" rtl="0" eaLnBrk="1" fontAlgn="auto" latinLnBrk="0" hangingPunct="1">
              <a:lnSpc>
                <a:spcPct val="100000"/>
              </a:lnSpc>
              <a:spcBef>
                <a:spcPts val="600"/>
              </a:spcBef>
              <a:spcAft>
                <a:spcPts val="8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Financial matters</a:t>
            </a:r>
          </a:p>
          <a:p>
            <a:pPr marL="342900" marR="0" lvl="0" indent="-342900" algn="l" defTabSz="914400" rtl="0" eaLnBrk="1" fontAlgn="auto" latinLnBrk="0" hangingPunct="1">
              <a:lnSpc>
                <a:spcPct val="100000"/>
              </a:lnSpc>
              <a:spcBef>
                <a:spcPts val="600"/>
              </a:spcBef>
              <a:spcAft>
                <a:spcPts val="8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Information technology</a:t>
            </a:r>
          </a:p>
          <a:p>
            <a:pPr marL="342900" marR="0" lvl="0" indent="-342900" algn="l" defTabSz="914400" rtl="0" eaLnBrk="1" fontAlgn="auto" latinLnBrk="0" hangingPunct="1">
              <a:lnSpc>
                <a:spcPct val="100000"/>
              </a:lnSpc>
              <a:spcBef>
                <a:spcPts val="600"/>
              </a:spcBef>
              <a:spcAft>
                <a:spcPts val="8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Regulatory requirements</a:t>
            </a:r>
          </a:p>
          <a:p>
            <a:pPr marL="342900" marR="0" lvl="0" indent="-342900" algn="l" defTabSz="914400" rtl="0" eaLnBrk="1" fontAlgn="auto" latinLnBrk="0" hangingPunct="1">
              <a:lnSpc>
                <a:spcPct val="100000"/>
              </a:lnSpc>
              <a:spcBef>
                <a:spcPts val="600"/>
              </a:spcBef>
              <a:spcAft>
                <a:spcPts val="8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Safety and security</a:t>
            </a:r>
          </a:p>
          <a:p>
            <a:pPr marL="342900" marR="0" lvl="0" indent="-342900" algn="l" defTabSz="914400" rtl="0" eaLnBrk="1" fontAlgn="auto" latinLnBrk="0" hangingPunct="1">
              <a:lnSpc>
                <a:spcPct val="100000"/>
              </a:lnSpc>
              <a:spcBef>
                <a:spcPts val="600"/>
              </a:spcBef>
              <a:spcAft>
                <a:spcPts val="800"/>
              </a:spcAft>
              <a:buClrTx/>
              <a:buSzTx/>
              <a:buFont typeface="Arial" panose="020B0604020202020204" pitchFamily="34" charset="0"/>
              <a:buChar char="•"/>
              <a:tabLst/>
              <a:defRPr/>
            </a:pPr>
            <a:r>
              <a:rPr lang="en-US" sz="2200" dirty="0">
                <a:solidFill>
                  <a:prstClr val="black"/>
                </a:solidFill>
                <a:latin typeface="+mn-lt"/>
              </a:rPr>
              <a:t>Research</a:t>
            </a:r>
            <a:endParaRPr kumimoji="0" lang="en-US" sz="2200" b="0" i="0" u="none" strike="noStrike" kern="1200" cap="none" spc="0" normalizeH="0" baseline="0" noProof="0" dirty="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100000"/>
              </a:lnSpc>
              <a:spcBef>
                <a:spcPts val="600"/>
              </a:spcBef>
              <a:spcAft>
                <a:spcPts val="8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Social and cultural</a:t>
            </a:r>
          </a:p>
          <a:p>
            <a:pPr marL="342900" marR="0" lvl="0" indent="-342900" algn="l" defTabSz="914400" rtl="0" eaLnBrk="1" fontAlgn="auto" latinLnBrk="0" hangingPunct="1">
              <a:lnSpc>
                <a:spcPct val="100000"/>
              </a:lnSpc>
              <a:spcBef>
                <a:spcPts val="600"/>
              </a:spcBef>
              <a:spcAft>
                <a:spcPts val="8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People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tint val="75000"/>
                </a:prstClr>
              </a:solidFill>
              <a:effectLst/>
              <a:uLnTx/>
              <a:uFillTx/>
              <a:latin typeface="Bahnschrift SemiBold Condensed" panose="020B0502040204020203" pitchFamily="34" charset="0"/>
              <a:ea typeface="+mn-ea"/>
              <a:cs typeface="+mn-cs"/>
            </a:endParaRPr>
          </a:p>
        </p:txBody>
      </p:sp>
      <p:pic>
        <p:nvPicPr>
          <p:cNvPr id="4" name="Picture 3">
            <a:extLst>
              <a:ext uri="{FF2B5EF4-FFF2-40B4-BE49-F238E27FC236}">
                <a16:creationId xmlns:a16="http://schemas.microsoft.com/office/drawing/2014/main" id="{CACD04B4-2B47-4BD4-8172-6C1025594F17}"/>
              </a:ext>
            </a:extLst>
          </p:cNvPr>
          <p:cNvPicPr>
            <a:picLocks noChangeAspect="1"/>
          </p:cNvPicPr>
          <p:nvPr/>
        </p:nvPicPr>
        <p:blipFill>
          <a:blip r:embed="rId3"/>
          <a:stretch>
            <a:fillRect/>
          </a:stretch>
        </p:blipFill>
        <p:spPr>
          <a:xfrm>
            <a:off x="5321723" y="2741894"/>
            <a:ext cx="5897373" cy="3317272"/>
          </a:xfrm>
          <a:prstGeom prst="rect">
            <a:avLst/>
          </a:prstGeom>
        </p:spPr>
      </p:pic>
    </p:spTree>
    <p:extLst>
      <p:ext uri="{BB962C8B-B14F-4D97-AF65-F5344CB8AC3E}">
        <p14:creationId xmlns:p14="http://schemas.microsoft.com/office/powerpoint/2010/main" val="464724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F88DEF1-3F88-46FA-A080-EEBFA3F30243}"/>
              </a:ext>
            </a:extLst>
          </p:cNvPr>
          <p:cNvSpPr txBox="1">
            <a:spLocks/>
          </p:cNvSpPr>
          <p:nvPr/>
        </p:nvSpPr>
        <p:spPr>
          <a:xfrm>
            <a:off x="1170453" y="1725823"/>
            <a:ext cx="5304980" cy="14952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Operational aspects – </a:t>
            </a:r>
            <a:r>
              <a:rPr lang="en-US" sz="4000" b="1" i="1" dirty="0"/>
              <a:t>Financial Matters</a:t>
            </a:r>
          </a:p>
        </p:txBody>
      </p:sp>
      <p:sp>
        <p:nvSpPr>
          <p:cNvPr id="3" name="Text Placeholder 5">
            <a:extLst>
              <a:ext uri="{FF2B5EF4-FFF2-40B4-BE49-F238E27FC236}">
                <a16:creationId xmlns:a16="http://schemas.microsoft.com/office/drawing/2014/main" id="{1D79E5DB-CF6E-4D1F-9F01-49DC4C9D7C6F}"/>
              </a:ext>
            </a:extLst>
          </p:cNvPr>
          <p:cNvSpPr txBox="1">
            <a:spLocks/>
          </p:cNvSpPr>
          <p:nvPr/>
        </p:nvSpPr>
        <p:spPr>
          <a:xfrm>
            <a:off x="1170453" y="3228957"/>
            <a:ext cx="4634420" cy="3011488"/>
          </a:xfrm>
          <a:prstGeom prst="rect">
            <a:avLst/>
          </a:prstGeom>
        </p:spPr>
        <p:txBody>
          <a:bodyPr/>
          <a:lstStyle>
            <a:lvl1pPr marL="228600" indent="-228600" algn="l" defTabSz="914400" rtl="0" eaLnBrk="1" latinLnBrk="0" hangingPunct="1">
              <a:lnSpc>
                <a:spcPct val="90000"/>
              </a:lnSpc>
              <a:spcBef>
                <a:spcPts val="0"/>
              </a:spcBef>
              <a:buFont typeface="Arial" panose="020B0604020202020204" pitchFamily="34" charset="0"/>
              <a:buChar char="•"/>
              <a:defRPr sz="2800" kern="1200">
                <a:solidFill>
                  <a:schemeClr val="tx1"/>
                </a:solidFill>
                <a:latin typeface="Bahnschrift SemiBold Condensed" panose="020B0502040204020203"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Bahnschrift SemiBold Condensed" panose="020B0502040204020203"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Bahnschrift SemiBold Condensed" panose="020B0502040204020203"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Bahnschrift SemiBold Condensed" panose="020B0502040204020203"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Bahnschrift SemiBold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600"/>
              </a:spcBef>
              <a:spcAft>
                <a:spcPts val="8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Financial control</a:t>
            </a:r>
          </a:p>
          <a:p>
            <a:pPr marL="742950" marR="0" lvl="1" indent="-285750" algn="l" defTabSz="914400" rtl="0" eaLnBrk="1" fontAlgn="auto" latinLnBrk="0" hangingPunct="1">
              <a:lnSpc>
                <a:spcPct val="100000"/>
              </a:lnSpc>
              <a:spcBef>
                <a:spcPts val="600"/>
              </a:spcBef>
              <a:spcAft>
                <a:spcPts val="8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Moderately --&gt; highly decentralized</a:t>
            </a:r>
          </a:p>
          <a:p>
            <a:pPr marL="285750" marR="0" lvl="0" indent="-285750" algn="l" defTabSz="914400" rtl="0" eaLnBrk="1" fontAlgn="auto" latinLnBrk="0" hangingPunct="1">
              <a:lnSpc>
                <a:spcPct val="100000"/>
              </a:lnSpc>
              <a:spcBef>
                <a:spcPts val="600"/>
              </a:spcBef>
              <a:spcAft>
                <a:spcPts val="8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Organizational differences</a:t>
            </a:r>
          </a:p>
          <a:p>
            <a:pPr marL="285750" marR="0" lvl="0" indent="-285750" algn="l" defTabSz="914400" rtl="0" eaLnBrk="1" fontAlgn="auto" latinLnBrk="0" hangingPunct="1">
              <a:lnSpc>
                <a:spcPct val="100000"/>
              </a:lnSpc>
              <a:spcBef>
                <a:spcPts val="600"/>
              </a:spcBef>
              <a:spcAft>
                <a:spcPts val="8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Deferred maintenance costs</a:t>
            </a:r>
          </a:p>
          <a:p>
            <a:pPr marL="285750" marR="0" lvl="0" indent="-285750" algn="l" defTabSz="914400" rtl="0" eaLnBrk="1" fontAlgn="auto" latinLnBrk="0" hangingPunct="1">
              <a:lnSpc>
                <a:spcPct val="100000"/>
              </a:lnSpc>
              <a:spcBef>
                <a:spcPts val="600"/>
              </a:spcBef>
              <a:spcAft>
                <a:spcPts val="8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Space utilization</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Bahnschrift SemiBold Condensed" panose="020B0502040204020203" pitchFamily="34" charset="0"/>
              <a:ea typeface="+mn-ea"/>
              <a:cs typeface="+mn-cs"/>
            </a:endParaRPr>
          </a:p>
        </p:txBody>
      </p:sp>
      <p:pic>
        <p:nvPicPr>
          <p:cNvPr id="4" name="Picture 2">
            <a:extLst>
              <a:ext uri="{FF2B5EF4-FFF2-40B4-BE49-F238E27FC236}">
                <a16:creationId xmlns:a16="http://schemas.microsoft.com/office/drawing/2014/main" id="{75BC438B-4FFD-4FC5-A358-4708A5B1CA17}"/>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347" y="2570319"/>
            <a:ext cx="49720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810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459370F-2433-4638-8817-B5CF8FB47981}"/>
              </a:ext>
            </a:extLst>
          </p:cNvPr>
          <p:cNvSpPr txBox="1">
            <a:spLocks/>
          </p:cNvSpPr>
          <p:nvPr/>
        </p:nvSpPr>
        <p:spPr>
          <a:xfrm>
            <a:off x="1029588" y="1212890"/>
            <a:ext cx="9486011" cy="12516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Current events &amp; emerging risks –  </a:t>
            </a:r>
          </a:p>
          <a:p>
            <a:r>
              <a:rPr lang="en-US" sz="4000" b="1" i="1" dirty="0"/>
              <a:t>Financial Matters</a:t>
            </a:r>
          </a:p>
        </p:txBody>
      </p:sp>
      <p:sp>
        <p:nvSpPr>
          <p:cNvPr id="3" name="Text Placeholder 5">
            <a:extLst>
              <a:ext uri="{FF2B5EF4-FFF2-40B4-BE49-F238E27FC236}">
                <a16:creationId xmlns:a16="http://schemas.microsoft.com/office/drawing/2014/main" id="{1E5CE9E2-4597-43C3-B9D0-9BA171D99242}"/>
              </a:ext>
            </a:extLst>
          </p:cNvPr>
          <p:cNvSpPr txBox="1">
            <a:spLocks/>
          </p:cNvSpPr>
          <p:nvPr/>
        </p:nvSpPr>
        <p:spPr>
          <a:xfrm>
            <a:off x="924790" y="2464576"/>
            <a:ext cx="5445263" cy="4102480"/>
          </a:xfrm>
          <a:prstGeom prst="rect">
            <a:avLst/>
          </a:prstGeom>
        </p:spPr>
        <p:txBody>
          <a:bodyPr>
            <a:normAutofit/>
          </a:bodyPr>
          <a:lstStyle>
            <a:lvl1pPr marL="228600" indent="-228600" algn="l" defTabSz="914400" rtl="0" eaLnBrk="1" latinLnBrk="0" hangingPunct="1">
              <a:lnSpc>
                <a:spcPct val="90000"/>
              </a:lnSpc>
              <a:spcBef>
                <a:spcPts val="0"/>
              </a:spcBef>
              <a:buFont typeface="Arial" panose="020B0604020202020204" pitchFamily="34" charset="0"/>
              <a:buChar char="•"/>
              <a:defRPr sz="2800" kern="1200">
                <a:solidFill>
                  <a:schemeClr val="tx1"/>
                </a:solidFill>
                <a:latin typeface="Bahnschrift SemiBold Condensed" panose="020B0502040204020203"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Bahnschrift SemiBold Condensed" panose="020B0502040204020203"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Bahnschrift SemiBold Condensed" panose="020B0502040204020203"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Bahnschrift SemiBold Condensed" panose="020B0502040204020203"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Bahnschrift SemiBold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Declining state support</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Declining federal grant funding</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000" dirty="0">
                <a:solidFill>
                  <a:prstClr val="black"/>
                </a:solidFill>
                <a:latin typeface="+mn-lt"/>
              </a:rPr>
              <a:t>E</a:t>
            </a:r>
            <a:r>
              <a:rPr kumimoji="0" lang="en-US" sz="2000" b="0" i="0" u="none" strike="noStrike" kern="1200" cap="none" spc="0" normalizeH="0" baseline="0" noProof="0" dirty="0" err="1">
                <a:ln>
                  <a:noFill/>
                </a:ln>
                <a:solidFill>
                  <a:prstClr val="black"/>
                </a:solidFill>
                <a:effectLst/>
                <a:uLnTx/>
                <a:uFillTx/>
                <a:latin typeface="+mn-lt"/>
                <a:ea typeface="+mn-ea"/>
                <a:cs typeface="+mn-cs"/>
              </a:rPr>
              <a:t>nrollments</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000" dirty="0">
                <a:solidFill>
                  <a:prstClr val="black"/>
                </a:solidFill>
                <a:latin typeface="+mn-lt"/>
              </a:rPr>
              <a:t>T</a:t>
            </a:r>
            <a:r>
              <a:rPr kumimoji="0" lang="en-US" sz="2000" b="0" i="0" u="none" strike="noStrike" kern="1200" cap="none" spc="0" normalizeH="0" baseline="0" noProof="0" dirty="0" err="1">
                <a:ln>
                  <a:noFill/>
                </a:ln>
                <a:solidFill>
                  <a:prstClr val="black"/>
                </a:solidFill>
                <a:effectLst/>
                <a:uLnTx/>
                <a:uFillTx/>
                <a:latin typeface="+mn-lt"/>
                <a:ea typeface="+mn-ea"/>
                <a:cs typeface="+mn-cs"/>
              </a:rPr>
              <a:t>uition</a:t>
            </a:r>
            <a:r>
              <a:rPr lang="en-US" sz="2000" dirty="0">
                <a:solidFill>
                  <a:prstClr val="black"/>
                </a:solidFill>
                <a:latin typeface="+mn-lt"/>
              </a:rPr>
              <a:t> </a:t>
            </a:r>
            <a:r>
              <a:rPr kumimoji="0" lang="en-US" sz="2000" b="0" i="0" u="none" strike="noStrike" kern="1200" cap="none" spc="0" normalizeH="0" baseline="0" noProof="0" dirty="0">
                <a:ln>
                  <a:noFill/>
                </a:ln>
                <a:solidFill>
                  <a:prstClr val="black"/>
                </a:solidFill>
                <a:effectLst/>
                <a:uLnTx/>
                <a:uFillTx/>
                <a:latin typeface="+mn-lt"/>
                <a:ea typeface="+mn-ea"/>
                <a:cs typeface="+mn-cs"/>
              </a:rPr>
              <a:t>and fees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Increased reliance on “outside” income</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Student options to finance education</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Demonstration of economic impact</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Lack of investment in infrastructure</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000" dirty="0">
                <a:solidFill>
                  <a:prstClr val="black"/>
                </a:solidFill>
                <a:latin typeface="+mn-lt"/>
              </a:rPr>
              <a:t>Endowment taxes</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pic>
        <p:nvPicPr>
          <p:cNvPr id="4" name="Picture 3">
            <a:extLst>
              <a:ext uri="{FF2B5EF4-FFF2-40B4-BE49-F238E27FC236}">
                <a16:creationId xmlns:a16="http://schemas.microsoft.com/office/drawing/2014/main" id="{DFA48406-C5E5-442D-94ED-A08EB9318B8C}"/>
              </a:ext>
            </a:extLst>
          </p:cNvPr>
          <p:cNvPicPr>
            <a:picLocks noChangeAspect="1"/>
          </p:cNvPicPr>
          <p:nvPr/>
        </p:nvPicPr>
        <p:blipFill>
          <a:blip r:embed="rId3"/>
          <a:stretch>
            <a:fillRect/>
          </a:stretch>
        </p:blipFill>
        <p:spPr>
          <a:xfrm>
            <a:off x="6450282" y="2556882"/>
            <a:ext cx="4816928" cy="3211285"/>
          </a:xfrm>
          <a:prstGeom prst="rect">
            <a:avLst/>
          </a:prstGeom>
        </p:spPr>
      </p:pic>
    </p:spTree>
    <p:extLst>
      <p:ext uri="{BB962C8B-B14F-4D97-AF65-F5344CB8AC3E}">
        <p14:creationId xmlns:p14="http://schemas.microsoft.com/office/powerpoint/2010/main" val="632969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1C39D72-F785-42F5-9898-A96913973E3D}"/>
              </a:ext>
            </a:extLst>
          </p:cNvPr>
          <p:cNvSpPr txBox="1">
            <a:spLocks/>
          </p:cNvSpPr>
          <p:nvPr/>
        </p:nvSpPr>
        <p:spPr>
          <a:xfrm>
            <a:off x="1091606" y="1519584"/>
            <a:ext cx="5694005" cy="12547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Operational aspects – </a:t>
            </a:r>
            <a:r>
              <a:rPr lang="en-US" sz="4000" b="1" i="1" dirty="0"/>
              <a:t>Information Technology</a:t>
            </a:r>
          </a:p>
        </p:txBody>
      </p:sp>
      <p:sp>
        <p:nvSpPr>
          <p:cNvPr id="3" name="Text Placeholder 5">
            <a:extLst>
              <a:ext uri="{FF2B5EF4-FFF2-40B4-BE49-F238E27FC236}">
                <a16:creationId xmlns:a16="http://schemas.microsoft.com/office/drawing/2014/main" id="{FAC9A67C-E233-46B8-9C4F-7B64B4BC50E1}"/>
              </a:ext>
            </a:extLst>
          </p:cNvPr>
          <p:cNvSpPr txBox="1">
            <a:spLocks/>
          </p:cNvSpPr>
          <p:nvPr/>
        </p:nvSpPr>
        <p:spPr>
          <a:xfrm>
            <a:off x="1091606" y="2847187"/>
            <a:ext cx="4829492" cy="3627688"/>
          </a:xfrm>
          <a:prstGeom prst="rect">
            <a:avLst/>
          </a:prstGeom>
        </p:spPr>
        <p:txBody>
          <a:bodyPr/>
          <a:lstStyle>
            <a:lvl1pPr marL="228600" indent="-228600" algn="l" defTabSz="914400" rtl="0" eaLnBrk="1" latinLnBrk="0" hangingPunct="1">
              <a:lnSpc>
                <a:spcPct val="90000"/>
              </a:lnSpc>
              <a:spcBef>
                <a:spcPts val="0"/>
              </a:spcBef>
              <a:buFont typeface="Arial" panose="020B0604020202020204" pitchFamily="34" charset="0"/>
              <a:buChar char="•"/>
              <a:defRPr sz="2800" kern="1200">
                <a:solidFill>
                  <a:schemeClr val="tx1"/>
                </a:solidFill>
                <a:latin typeface="Bahnschrift SemiBold Condensed" panose="020B0502040204020203"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Bahnschrift SemiBold Condensed" panose="020B0502040204020203"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Bahnschrift SemiBold Condensed" panose="020B0502040204020203"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Bahnschrift SemiBold Condensed" panose="020B0502040204020203"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Bahnschrift SemiBold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Involvement in University strategic planning</a:t>
            </a:r>
          </a:p>
          <a:p>
            <a:pPr marL="285750" marR="0" lvl="0" indent="-285750" algn="l" defTabSz="914400" rtl="0" eaLnBrk="1" fontAlgn="auto" latinLnBrk="0" hangingPunct="1">
              <a:lnSpc>
                <a:spcPct val="100000"/>
              </a:lnSpc>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Centralization/decentralization</a:t>
            </a:r>
          </a:p>
          <a:p>
            <a:pPr marL="285750" marR="0" lvl="0" indent="-285750" algn="l" defTabSz="914400" rtl="0" eaLnBrk="1" fontAlgn="auto" latinLnBrk="0" hangingPunct="1">
              <a:lnSpc>
                <a:spcPct val="100000"/>
              </a:lnSpc>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ERP systems</a:t>
            </a:r>
          </a:p>
          <a:p>
            <a:pPr marL="285750" marR="0" lvl="0" indent="-285750" algn="l" defTabSz="914400" rtl="0" eaLnBrk="1" fontAlgn="auto" latinLnBrk="0" hangingPunct="1">
              <a:lnSpc>
                <a:spcPct val="100000"/>
              </a:lnSpc>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IT security</a:t>
            </a:r>
          </a:p>
          <a:p>
            <a:pPr marL="285750" marR="0" lvl="0" indent="-285750" algn="l" defTabSz="914400" rtl="0" eaLnBrk="1" fontAlgn="auto" latinLnBrk="0" hangingPunct="1">
              <a:lnSpc>
                <a:spcPct val="100000"/>
              </a:lnSpc>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Third-party and IT procurement</a:t>
            </a:r>
          </a:p>
          <a:p>
            <a:pPr marL="285750" marR="0" lvl="0" indent="-285750" algn="l" defTabSz="914400" rtl="0" eaLnBrk="1" fontAlgn="auto" latinLnBrk="0" hangingPunct="1">
              <a:lnSpc>
                <a:spcPct val="100000"/>
              </a:lnSpc>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Cloud computing</a:t>
            </a:r>
          </a:p>
        </p:txBody>
      </p:sp>
      <p:pic>
        <p:nvPicPr>
          <p:cNvPr id="4" name="Picture 2" descr="Ipad, Tablet, Technology, Touch">
            <a:extLst>
              <a:ext uri="{FF2B5EF4-FFF2-40B4-BE49-F238E27FC236}">
                <a16:creationId xmlns:a16="http://schemas.microsoft.com/office/drawing/2014/main" id="{5AC12AD9-7655-40F2-B1E8-247B1B0E5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7547" y="2249849"/>
            <a:ext cx="5441532" cy="362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623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C027E28-2835-40B4-B2FC-914F42C9F00F}"/>
              </a:ext>
            </a:extLst>
          </p:cNvPr>
          <p:cNvSpPr txBox="1">
            <a:spLocks/>
          </p:cNvSpPr>
          <p:nvPr/>
        </p:nvSpPr>
        <p:spPr>
          <a:xfrm>
            <a:off x="1170792" y="1556792"/>
            <a:ext cx="8170635" cy="16002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Current events &amp; emerging risks – </a:t>
            </a:r>
            <a:r>
              <a:rPr lang="en-US" sz="4000" b="1" i="1" dirty="0"/>
              <a:t>Information Technology</a:t>
            </a:r>
          </a:p>
        </p:txBody>
      </p:sp>
      <p:sp>
        <p:nvSpPr>
          <p:cNvPr id="3" name="Text Placeholder 5">
            <a:extLst>
              <a:ext uri="{FF2B5EF4-FFF2-40B4-BE49-F238E27FC236}">
                <a16:creationId xmlns:a16="http://schemas.microsoft.com/office/drawing/2014/main" id="{FD104A19-99E7-409F-890C-152071491872}"/>
              </a:ext>
            </a:extLst>
          </p:cNvPr>
          <p:cNvSpPr txBox="1">
            <a:spLocks/>
          </p:cNvSpPr>
          <p:nvPr/>
        </p:nvSpPr>
        <p:spPr>
          <a:xfrm>
            <a:off x="1170792" y="2694482"/>
            <a:ext cx="5098746" cy="3864814"/>
          </a:xfrm>
          <a:prstGeom prst="rect">
            <a:avLst/>
          </a:prstGeom>
        </p:spPr>
        <p:txBody>
          <a:bodyPr>
            <a:normAutofit/>
          </a:bodyPr>
          <a:lstStyle>
            <a:lvl1pPr marL="228600" indent="-228600" algn="l" defTabSz="914400" rtl="0" eaLnBrk="1" latinLnBrk="0" hangingPunct="1">
              <a:lnSpc>
                <a:spcPct val="90000"/>
              </a:lnSpc>
              <a:spcBef>
                <a:spcPts val="0"/>
              </a:spcBef>
              <a:buFont typeface="Arial" panose="020B0604020202020204" pitchFamily="34" charset="0"/>
              <a:buChar char="•"/>
              <a:defRPr sz="2800" kern="1200">
                <a:solidFill>
                  <a:schemeClr val="tx1"/>
                </a:solidFill>
                <a:latin typeface="Bahnschrift SemiBold Condensed" panose="020B0502040204020203"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Bahnschrift SemiBold Condensed" panose="020B0502040204020203"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Bahnschrift SemiBold Condensed" panose="020B0502040204020203"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Bahnschrift SemiBold Condensed" panose="020B0502040204020203"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Bahnschrift SemiBold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600"/>
              </a:spcBef>
              <a:spcAft>
                <a:spcPts val="8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Artificial Intelligence</a:t>
            </a:r>
          </a:p>
          <a:p>
            <a:pPr marL="285750" marR="0" lvl="0" indent="-285750" algn="l" defTabSz="914400" rtl="0" eaLnBrk="1" fontAlgn="auto" latinLnBrk="0" hangingPunct="1">
              <a:lnSpc>
                <a:spcPct val="100000"/>
              </a:lnSpc>
              <a:spcBef>
                <a:spcPts val="600"/>
              </a:spcBef>
              <a:spcAft>
                <a:spcPts val="8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Data analytics</a:t>
            </a:r>
          </a:p>
          <a:p>
            <a:pPr marL="285750" marR="0" lvl="0" indent="-285750" algn="l" defTabSz="914400" rtl="0" eaLnBrk="1" fontAlgn="auto" latinLnBrk="0" hangingPunct="1">
              <a:lnSpc>
                <a:spcPct val="100000"/>
              </a:lnSpc>
              <a:spcBef>
                <a:spcPts val="600"/>
              </a:spcBef>
              <a:spcAft>
                <a:spcPts val="8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CISO reporting lines</a:t>
            </a:r>
          </a:p>
          <a:p>
            <a:pPr marL="285750" marR="0" lvl="0" indent="-285750" algn="l" defTabSz="914400" rtl="0" eaLnBrk="1" fontAlgn="auto" latinLnBrk="0" hangingPunct="1">
              <a:lnSpc>
                <a:spcPct val="100000"/>
              </a:lnSpc>
              <a:spcBef>
                <a:spcPts val="600"/>
              </a:spcBef>
              <a:spcAft>
                <a:spcPts val="8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Device management</a:t>
            </a:r>
          </a:p>
          <a:p>
            <a:pPr marL="285750" marR="0" lvl="0" indent="-285750" algn="l" defTabSz="914400" rtl="0" eaLnBrk="1" fontAlgn="auto" latinLnBrk="0" hangingPunct="1">
              <a:lnSpc>
                <a:spcPct val="100000"/>
              </a:lnSpc>
              <a:spcBef>
                <a:spcPts val="600"/>
              </a:spcBef>
              <a:spcAft>
                <a:spcPts val="8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Breach prevention and response</a:t>
            </a:r>
          </a:p>
          <a:p>
            <a:pPr marL="285750" marR="0" lvl="0" indent="-285750" algn="l" defTabSz="914400" rtl="0" eaLnBrk="1" fontAlgn="auto" latinLnBrk="0" hangingPunct="1">
              <a:lnSpc>
                <a:spcPct val="100000"/>
              </a:lnSpc>
              <a:spcBef>
                <a:spcPts val="600"/>
              </a:spcBef>
              <a:spcAft>
                <a:spcPts val="8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Security and Privacy training </a:t>
            </a:r>
          </a:p>
        </p:txBody>
      </p:sp>
      <p:pic>
        <p:nvPicPr>
          <p:cNvPr id="4" name="Picture 2" descr="Cloud Computing, Network, Internet">
            <a:extLst>
              <a:ext uri="{FF2B5EF4-FFF2-40B4-BE49-F238E27FC236}">
                <a16:creationId xmlns:a16="http://schemas.microsoft.com/office/drawing/2014/main" id="{B1657B92-E9D5-4EA6-9271-0546C6C38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9538" y="3032300"/>
            <a:ext cx="5326177" cy="2998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178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1F560EF-2D2E-47E7-A291-9FD624E55695}"/>
              </a:ext>
            </a:extLst>
          </p:cNvPr>
          <p:cNvSpPr txBox="1">
            <a:spLocks/>
          </p:cNvSpPr>
          <p:nvPr/>
        </p:nvSpPr>
        <p:spPr>
          <a:xfrm>
            <a:off x="329619" y="1539173"/>
            <a:ext cx="6564667" cy="15378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60" baseline="0">
                <a:solidFill>
                  <a:srgbClr val="FFFFFF"/>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900" b="1" i="0" u="none" strike="noStrike" kern="1200" cap="none" spc="-100" normalizeH="0" baseline="0" noProof="0" dirty="0">
                <a:ln>
                  <a:noFill/>
                </a:ln>
                <a:solidFill>
                  <a:srgbClr val="FFFFFF"/>
                </a:solidFill>
                <a:effectLst/>
                <a:uLnTx/>
                <a:uFillTx/>
                <a:latin typeface="Corbel" panose="020B0503020204020204"/>
                <a:ea typeface="+mj-ea"/>
                <a:cs typeface="Calibri" panose="020F0502020204030204" pitchFamily="34" charset="0"/>
              </a:rPr>
              <a:t>Breakout Discussion</a:t>
            </a:r>
          </a:p>
        </p:txBody>
      </p:sp>
      <p:sp>
        <p:nvSpPr>
          <p:cNvPr id="2" name="TextBox 1">
            <a:extLst>
              <a:ext uri="{FF2B5EF4-FFF2-40B4-BE49-F238E27FC236}">
                <a16:creationId xmlns:a16="http://schemas.microsoft.com/office/drawing/2014/main" id="{6FB281D8-FC48-4544-BB05-44D873DF7791}"/>
              </a:ext>
            </a:extLst>
          </p:cNvPr>
          <p:cNvSpPr txBox="1"/>
          <p:nvPr/>
        </p:nvSpPr>
        <p:spPr>
          <a:xfrm>
            <a:off x="447207" y="3429000"/>
            <a:ext cx="6564667" cy="1569660"/>
          </a:xfrm>
          <a:prstGeom prst="rect">
            <a:avLst/>
          </a:prstGeom>
          <a:noFill/>
        </p:spPr>
        <p:txBody>
          <a:bodyPr wrap="square" rtlCol="0">
            <a:spAutoFit/>
          </a:bodyPr>
          <a:lstStyle/>
          <a:p>
            <a:r>
              <a:rPr lang="en-US" sz="3200" b="1" dirty="0">
                <a:solidFill>
                  <a:schemeClr val="bg1"/>
                </a:solidFill>
              </a:rPr>
              <a:t>What audits could you conduct to address these financial or IT-related risks?</a:t>
            </a:r>
          </a:p>
        </p:txBody>
      </p:sp>
    </p:spTree>
    <p:extLst>
      <p:ext uri="{BB962C8B-B14F-4D97-AF65-F5344CB8AC3E}">
        <p14:creationId xmlns:p14="http://schemas.microsoft.com/office/powerpoint/2010/main" val="1895251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6FD3F2E-2617-40F0-B940-B4706F5CA2AC}"/>
              </a:ext>
            </a:extLst>
          </p:cNvPr>
          <p:cNvSpPr txBox="1">
            <a:spLocks/>
          </p:cNvSpPr>
          <p:nvPr/>
        </p:nvSpPr>
        <p:spPr>
          <a:xfrm>
            <a:off x="965147" y="1453673"/>
            <a:ext cx="4768532" cy="137007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Operational aspects – </a:t>
            </a:r>
            <a:r>
              <a:rPr lang="en-US" sz="4000" b="1" i="1" dirty="0"/>
              <a:t>Compliance</a:t>
            </a:r>
          </a:p>
        </p:txBody>
      </p:sp>
      <p:sp>
        <p:nvSpPr>
          <p:cNvPr id="3" name="Text Placeholder 5">
            <a:extLst>
              <a:ext uri="{FF2B5EF4-FFF2-40B4-BE49-F238E27FC236}">
                <a16:creationId xmlns:a16="http://schemas.microsoft.com/office/drawing/2014/main" id="{21BA0B68-96A1-404A-910C-6186EABEC5E6}"/>
              </a:ext>
            </a:extLst>
          </p:cNvPr>
          <p:cNvSpPr txBox="1">
            <a:spLocks/>
          </p:cNvSpPr>
          <p:nvPr/>
        </p:nvSpPr>
        <p:spPr>
          <a:xfrm>
            <a:off x="1213344" y="2600603"/>
            <a:ext cx="4768532" cy="4126769"/>
          </a:xfrm>
          <a:prstGeom prst="rect">
            <a:avLst/>
          </a:prstGeom>
        </p:spPr>
        <p:txBody>
          <a:bodyPr>
            <a:normAutofit fontScale="92500"/>
          </a:bodyPr>
          <a:lstStyle>
            <a:lvl1pPr marL="228600" indent="-228600" algn="l" defTabSz="914400" rtl="0" eaLnBrk="1" latinLnBrk="0" hangingPunct="1">
              <a:lnSpc>
                <a:spcPct val="90000"/>
              </a:lnSpc>
              <a:spcBef>
                <a:spcPts val="0"/>
              </a:spcBef>
              <a:buFont typeface="Arial" panose="020B0604020202020204" pitchFamily="34" charset="0"/>
              <a:buChar char="•"/>
              <a:defRPr sz="2800" kern="1200">
                <a:solidFill>
                  <a:schemeClr val="tx1"/>
                </a:solidFill>
                <a:latin typeface="Bahnschrift SemiBold Condensed" panose="020B0502040204020203"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Bahnschrift SemiBold Condensed" panose="020B0502040204020203"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Bahnschrift SemiBold Condensed" panose="020B0502040204020203"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Bahnschrift SemiBold Condensed" panose="020B0502040204020203"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Bahnschrift SemiBold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60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Federal regulatory and funding agencies</a:t>
            </a:r>
          </a:p>
          <a:p>
            <a:pPr marL="285750" marR="0" lvl="0" indent="-285750" algn="l" defTabSz="914400" rtl="0" eaLnBrk="1" fontAlgn="auto" latinLnBrk="0" hangingPunct="1">
              <a:lnSpc>
                <a:spcPct val="100000"/>
              </a:lnSpc>
              <a:spcBef>
                <a:spcPts val="60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State statutes</a:t>
            </a:r>
          </a:p>
          <a:p>
            <a:pPr marL="285750" marR="0" lvl="0" indent="-285750" algn="l" defTabSz="914400" rtl="0" eaLnBrk="1" fontAlgn="auto" latinLnBrk="0" hangingPunct="1">
              <a:lnSpc>
                <a:spcPct val="100000"/>
              </a:lnSpc>
              <a:spcBef>
                <a:spcPts val="60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Accreditation bodies</a:t>
            </a:r>
          </a:p>
          <a:p>
            <a:pPr marL="285750" marR="0" lvl="0" indent="-285750" algn="l" defTabSz="914400" rtl="0" eaLnBrk="1" fontAlgn="auto" latinLnBrk="0" hangingPunct="1">
              <a:lnSpc>
                <a:spcPct val="100000"/>
              </a:lnSpc>
              <a:spcBef>
                <a:spcPts val="60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Information technology/cybersecurity</a:t>
            </a:r>
          </a:p>
          <a:p>
            <a:pPr marL="285750" marR="0" lvl="0" indent="-285750" algn="l" defTabSz="914400" rtl="0" eaLnBrk="1" fontAlgn="auto" latinLnBrk="0" hangingPunct="1">
              <a:lnSpc>
                <a:spcPct val="100000"/>
              </a:lnSpc>
              <a:spcBef>
                <a:spcPts val="60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Donors and grant providers</a:t>
            </a:r>
          </a:p>
          <a:p>
            <a:pPr marL="285750" indent="-285750">
              <a:lnSpc>
                <a:spcPct val="100000"/>
              </a:lnSpc>
              <a:spcBef>
                <a:spcPts val="600"/>
              </a:spcBef>
              <a:spcAft>
                <a:spcPts val="800"/>
              </a:spcAf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Bond covenants</a:t>
            </a:r>
          </a:p>
          <a:p>
            <a:pPr marL="285750" indent="-285750">
              <a:lnSpc>
                <a:spcPct val="100000"/>
              </a:lnSpc>
              <a:spcBef>
                <a:spcPts val="600"/>
              </a:spcBef>
              <a:spcAft>
                <a:spcPts val="800"/>
              </a:spcAft>
              <a:defRPr/>
            </a:pPr>
            <a:r>
              <a:rPr lang="en-US" sz="2400" dirty="0">
                <a:solidFill>
                  <a:prstClr val="black"/>
                </a:solidFill>
                <a:latin typeface="+mn-lt"/>
              </a:rPr>
              <a:t>NCAA (Hello…Bueller…??)</a:t>
            </a:r>
          </a:p>
          <a:p>
            <a:pPr marL="285750" marR="0" lvl="0" indent="-285750" algn="l" defTabSz="914400" rtl="0" eaLnBrk="1" fontAlgn="auto" latinLnBrk="0" hangingPunct="1">
              <a:lnSpc>
                <a:spcPct val="100000"/>
              </a:lnSpc>
              <a:spcBef>
                <a:spcPts val="600"/>
              </a:spcBef>
              <a:spcAft>
                <a:spcPts val="8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mn-lt"/>
              <a:ea typeface="+mn-ea"/>
              <a:cs typeface="+mn-cs"/>
            </a:endParaRPr>
          </a:p>
        </p:txBody>
      </p:sp>
      <p:pic>
        <p:nvPicPr>
          <p:cNvPr id="4" name="Picture 2">
            <a:extLst>
              <a:ext uri="{FF2B5EF4-FFF2-40B4-BE49-F238E27FC236}">
                <a16:creationId xmlns:a16="http://schemas.microsoft.com/office/drawing/2014/main" id="{07D80B32-5E05-4D31-9EB4-83134FD72C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72" r="6072"/>
          <a:stretch>
            <a:fillRect/>
          </a:stretch>
        </p:blipFill>
        <p:spPr bwMode="auto">
          <a:xfrm>
            <a:off x="6417326" y="2041223"/>
            <a:ext cx="5218113" cy="389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585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43E86C7-FC26-45E1-B32A-AB2819360F3A}"/>
              </a:ext>
            </a:extLst>
          </p:cNvPr>
          <p:cNvSpPr txBox="1">
            <a:spLocks/>
          </p:cNvSpPr>
          <p:nvPr/>
        </p:nvSpPr>
        <p:spPr>
          <a:xfrm>
            <a:off x="1149137" y="1392100"/>
            <a:ext cx="7911735" cy="12309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Current events &amp; emerging risks – </a:t>
            </a:r>
            <a:r>
              <a:rPr lang="en-US" sz="4000" b="1" i="1" dirty="0"/>
              <a:t>Compliance</a:t>
            </a:r>
          </a:p>
        </p:txBody>
      </p:sp>
      <p:sp>
        <p:nvSpPr>
          <p:cNvPr id="3" name="Text Placeholder 5">
            <a:extLst>
              <a:ext uri="{FF2B5EF4-FFF2-40B4-BE49-F238E27FC236}">
                <a16:creationId xmlns:a16="http://schemas.microsoft.com/office/drawing/2014/main" id="{ADDF1DA7-0CDF-4091-A2D3-2F7B14BCA5FB}"/>
              </a:ext>
            </a:extLst>
          </p:cNvPr>
          <p:cNvSpPr txBox="1">
            <a:spLocks/>
          </p:cNvSpPr>
          <p:nvPr/>
        </p:nvSpPr>
        <p:spPr>
          <a:xfrm>
            <a:off x="1213666" y="2820567"/>
            <a:ext cx="4882334" cy="3789239"/>
          </a:xfrm>
          <a:prstGeom prst="rect">
            <a:avLst/>
          </a:prstGeom>
        </p:spPr>
        <p:txBody>
          <a:bodyPr>
            <a:normAutofit/>
          </a:bodyPr>
          <a:lstStyle>
            <a:lvl1pPr marL="228600" indent="-228600" algn="l" defTabSz="914400" rtl="0" eaLnBrk="1" latinLnBrk="0" hangingPunct="1">
              <a:lnSpc>
                <a:spcPct val="90000"/>
              </a:lnSpc>
              <a:spcBef>
                <a:spcPts val="0"/>
              </a:spcBef>
              <a:buFont typeface="Arial" panose="020B0604020202020204" pitchFamily="34" charset="0"/>
              <a:buChar char="•"/>
              <a:defRPr sz="2800" kern="1200">
                <a:solidFill>
                  <a:schemeClr val="tx1"/>
                </a:solidFill>
                <a:latin typeface="Bahnschrift SemiBold Condensed" panose="020B0502040204020203"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Bahnschrift SemiBold Condensed" panose="020B0502040204020203"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Bahnschrift SemiBold Condensed" panose="020B0502040204020203"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Bahnschrift SemiBold Condensed" panose="020B0502040204020203"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Bahnschrift SemiBold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10000"/>
              </a:lnSpc>
              <a:spcBef>
                <a:spcPts val="600"/>
              </a:spcBef>
              <a:spcAft>
                <a:spcPts val="8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President Trump’s Executive Orders</a:t>
            </a:r>
          </a:p>
          <a:p>
            <a:pPr marL="285750" marR="0" lvl="0" indent="-285750" algn="l" defTabSz="914400" rtl="0" eaLnBrk="1" fontAlgn="auto" latinLnBrk="0" hangingPunct="1">
              <a:lnSpc>
                <a:spcPct val="110000"/>
              </a:lnSpc>
              <a:spcBef>
                <a:spcPts val="600"/>
              </a:spcBef>
              <a:spcAft>
                <a:spcPts val="8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Foreign influence </a:t>
            </a:r>
            <a:r>
              <a:rPr lang="en-US" sz="2200" dirty="0">
                <a:solidFill>
                  <a:prstClr val="black"/>
                </a:solidFill>
                <a:latin typeface="+mn-lt"/>
              </a:rPr>
              <a:t>– state and federal regs</a:t>
            </a:r>
          </a:p>
          <a:p>
            <a:pPr marL="285750" marR="0" lvl="0" indent="-285750" algn="l" defTabSz="914400" rtl="0" eaLnBrk="1" fontAlgn="auto" latinLnBrk="0" hangingPunct="1">
              <a:lnSpc>
                <a:spcPct val="110000"/>
              </a:lnSpc>
              <a:spcBef>
                <a:spcPts val="600"/>
              </a:spcBef>
              <a:spcAft>
                <a:spcPts val="8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College athletics</a:t>
            </a:r>
          </a:p>
          <a:p>
            <a:pPr marL="285750" marR="0" lvl="0" indent="-285750" algn="l" defTabSz="914400" rtl="0" eaLnBrk="1" fontAlgn="auto" latinLnBrk="0" hangingPunct="1">
              <a:lnSpc>
                <a:spcPct val="110000"/>
              </a:lnSpc>
              <a:spcBef>
                <a:spcPts val="600"/>
              </a:spcBef>
              <a:spcAft>
                <a:spcPts val="8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Privacy regs – federal, state, international</a:t>
            </a:r>
          </a:p>
          <a:p>
            <a:pPr marL="285750" marR="0" lvl="0" indent="-285750" algn="l" defTabSz="914400" rtl="0" eaLnBrk="1" fontAlgn="auto" latinLnBrk="0" hangingPunct="1">
              <a:lnSpc>
                <a:spcPct val="110000"/>
              </a:lnSpc>
              <a:spcBef>
                <a:spcPts val="600"/>
              </a:spcBef>
              <a:spcAft>
                <a:spcPts val="800"/>
              </a:spcAft>
              <a:buClrTx/>
              <a:buSzTx/>
              <a:buFont typeface="Arial" panose="020B0604020202020204" pitchFamily="34" charset="0"/>
              <a:buChar char="•"/>
              <a:tabLst/>
              <a:defRPr/>
            </a:pPr>
            <a:r>
              <a:rPr lang="en-US" sz="2200" dirty="0">
                <a:solidFill>
                  <a:prstClr val="black"/>
                </a:solidFill>
                <a:latin typeface="+mn-lt"/>
              </a:rPr>
              <a:t>DEI/DEIA – federal/state</a:t>
            </a:r>
            <a:endParaRPr kumimoji="0" lang="en-US" sz="2200" b="0" i="0" u="none" strike="noStrike" kern="1200" cap="none" spc="0" normalizeH="0" baseline="0" noProof="0" dirty="0">
              <a:ln>
                <a:noFill/>
              </a:ln>
              <a:solidFill>
                <a:prstClr val="black"/>
              </a:solidFill>
              <a:effectLst/>
              <a:uLnTx/>
              <a:uFillTx/>
              <a:latin typeface="+mn-lt"/>
              <a:ea typeface="+mn-ea"/>
              <a:cs typeface="+mn-cs"/>
            </a:endParaRPr>
          </a:p>
        </p:txBody>
      </p:sp>
      <p:pic>
        <p:nvPicPr>
          <p:cNvPr id="4" name="Picture 3">
            <a:extLst>
              <a:ext uri="{FF2B5EF4-FFF2-40B4-BE49-F238E27FC236}">
                <a16:creationId xmlns:a16="http://schemas.microsoft.com/office/drawing/2014/main" id="{C5C63CEE-B77D-4CFC-B175-9524B7A887A7}"/>
              </a:ext>
            </a:extLst>
          </p:cNvPr>
          <p:cNvPicPr>
            <a:picLocks noChangeAspect="1"/>
          </p:cNvPicPr>
          <p:nvPr/>
        </p:nvPicPr>
        <p:blipFill>
          <a:blip r:embed="rId3"/>
          <a:stretch>
            <a:fillRect/>
          </a:stretch>
        </p:blipFill>
        <p:spPr>
          <a:xfrm>
            <a:off x="6443646" y="2623039"/>
            <a:ext cx="5043274" cy="3356929"/>
          </a:xfrm>
          <a:prstGeom prst="rect">
            <a:avLst/>
          </a:prstGeom>
        </p:spPr>
      </p:pic>
    </p:spTree>
    <p:extLst>
      <p:ext uri="{BB962C8B-B14F-4D97-AF65-F5344CB8AC3E}">
        <p14:creationId xmlns:p14="http://schemas.microsoft.com/office/powerpoint/2010/main" val="3374423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0C4FBA3-4BB1-4F18-8989-EDA470EDEBFA}"/>
              </a:ext>
            </a:extLst>
          </p:cNvPr>
          <p:cNvSpPr txBox="1">
            <a:spLocks/>
          </p:cNvSpPr>
          <p:nvPr/>
        </p:nvSpPr>
        <p:spPr>
          <a:xfrm>
            <a:off x="1143337" y="1487002"/>
            <a:ext cx="5108321" cy="137007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Operational aspects – </a:t>
            </a:r>
            <a:r>
              <a:rPr lang="en-US" sz="4000" b="1" i="1" dirty="0"/>
              <a:t>Safety and Security</a:t>
            </a:r>
          </a:p>
        </p:txBody>
      </p:sp>
      <p:sp>
        <p:nvSpPr>
          <p:cNvPr id="3" name="Text Placeholder 5">
            <a:extLst>
              <a:ext uri="{FF2B5EF4-FFF2-40B4-BE49-F238E27FC236}">
                <a16:creationId xmlns:a16="http://schemas.microsoft.com/office/drawing/2014/main" id="{714AEFA6-6FA8-4EEB-B0EB-CA0F6EFDF737}"/>
              </a:ext>
            </a:extLst>
          </p:cNvPr>
          <p:cNvSpPr txBox="1">
            <a:spLocks/>
          </p:cNvSpPr>
          <p:nvPr/>
        </p:nvSpPr>
        <p:spPr>
          <a:xfrm>
            <a:off x="1502208" y="2994792"/>
            <a:ext cx="4390580" cy="3466968"/>
          </a:xfrm>
          <a:prstGeom prst="rect">
            <a:avLst/>
          </a:prstGeom>
        </p:spPr>
        <p:txBody>
          <a:bodyPr/>
          <a:lstStyle>
            <a:lvl1pPr marL="228600" indent="-228600" algn="l" defTabSz="914400" rtl="0" eaLnBrk="1" latinLnBrk="0" hangingPunct="1">
              <a:lnSpc>
                <a:spcPct val="90000"/>
              </a:lnSpc>
              <a:spcBef>
                <a:spcPts val="0"/>
              </a:spcBef>
              <a:buFont typeface="Arial" panose="020B0604020202020204" pitchFamily="34" charset="0"/>
              <a:buChar char="•"/>
              <a:defRPr sz="2800" kern="1200">
                <a:solidFill>
                  <a:schemeClr val="tx1"/>
                </a:solidFill>
                <a:latin typeface="Bahnschrift SemiBold Condensed" panose="020B0502040204020203"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Bahnschrift SemiBold Condensed" panose="020B0502040204020203"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Bahnschrift SemiBold Condensed" panose="020B0502040204020203"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Bahnschrift SemiBold Condensed" panose="020B0502040204020203"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Bahnschrift SemiBold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Campus fire and police</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Event management (including “unplanned” events)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Campus living communities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Emergency response plans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Traffic/pedestrians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Golf carts</a:t>
            </a:r>
            <a:r>
              <a:rPr lang="en-US" sz="2200" dirty="0">
                <a:solidFill>
                  <a:prstClr val="black"/>
                </a:solidFill>
                <a:latin typeface="+mn-lt"/>
              </a:rPr>
              <a:t>,</a:t>
            </a:r>
            <a:r>
              <a:rPr kumimoji="0" lang="en-US" sz="2200" b="0" i="0" u="none" strike="noStrike" kern="1200" cap="none" spc="0" normalizeH="0" baseline="0" noProof="0" dirty="0">
                <a:ln>
                  <a:noFill/>
                </a:ln>
                <a:solidFill>
                  <a:prstClr val="black"/>
                </a:solidFill>
                <a:effectLst/>
                <a:uLnTx/>
                <a:uFillTx/>
                <a:latin typeface="+mn-lt"/>
                <a:ea typeface="+mn-ea"/>
                <a:cs typeface="+mn-cs"/>
              </a:rPr>
              <a:t> rental scooters</a:t>
            </a:r>
          </a:p>
        </p:txBody>
      </p:sp>
      <p:pic>
        <p:nvPicPr>
          <p:cNvPr id="4" name="Picture 2" descr="Money, Job, Danger, Bankrupt, Condition, Solution">
            <a:extLst>
              <a:ext uri="{FF2B5EF4-FFF2-40B4-BE49-F238E27FC236}">
                <a16:creationId xmlns:a16="http://schemas.microsoft.com/office/drawing/2014/main" id="{5747FA91-C1CC-4D6E-8F00-4FAE5BD09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682" y="1472877"/>
            <a:ext cx="3662670" cy="4337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544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05A3D95-9A1B-4BDD-A87F-40D1606B05F2}"/>
              </a:ext>
            </a:extLst>
          </p:cNvPr>
          <p:cNvSpPr txBox="1">
            <a:spLocks/>
          </p:cNvSpPr>
          <p:nvPr/>
        </p:nvSpPr>
        <p:spPr>
          <a:xfrm>
            <a:off x="858122" y="1353943"/>
            <a:ext cx="8438176" cy="13798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Current events &amp; emerging risks –  </a:t>
            </a:r>
          </a:p>
          <a:p>
            <a:r>
              <a:rPr lang="en-US" sz="4000" b="1" i="1" dirty="0"/>
              <a:t>Safety and Security</a:t>
            </a:r>
          </a:p>
        </p:txBody>
      </p:sp>
      <p:sp>
        <p:nvSpPr>
          <p:cNvPr id="3" name="Text Placeholder 5">
            <a:extLst>
              <a:ext uri="{FF2B5EF4-FFF2-40B4-BE49-F238E27FC236}">
                <a16:creationId xmlns:a16="http://schemas.microsoft.com/office/drawing/2014/main" id="{2AA74A1D-0502-40E6-BE12-BFEDCAE87ED1}"/>
              </a:ext>
            </a:extLst>
          </p:cNvPr>
          <p:cNvSpPr txBox="1">
            <a:spLocks/>
          </p:cNvSpPr>
          <p:nvPr/>
        </p:nvSpPr>
        <p:spPr>
          <a:xfrm>
            <a:off x="1225369" y="2771454"/>
            <a:ext cx="3535839" cy="3212124"/>
          </a:xfrm>
          <a:prstGeom prst="rect">
            <a:avLst/>
          </a:prstGeom>
        </p:spPr>
        <p:txBody>
          <a:bodyPr>
            <a:normAutofit/>
          </a:bodyPr>
          <a:lstStyle>
            <a:lvl1pPr marL="228600" indent="-228600" algn="l" defTabSz="914400" rtl="0" eaLnBrk="1" latinLnBrk="0" hangingPunct="1">
              <a:lnSpc>
                <a:spcPct val="90000"/>
              </a:lnSpc>
              <a:spcBef>
                <a:spcPts val="0"/>
              </a:spcBef>
              <a:buFont typeface="Arial" panose="020B0604020202020204" pitchFamily="34" charset="0"/>
              <a:buChar char="•"/>
              <a:defRPr sz="2800" kern="1200">
                <a:solidFill>
                  <a:schemeClr val="tx1"/>
                </a:solidFill>
                <a:latin typeface="Bahnschrift SemiBold Condensed" panose="020B0502040204020203"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Bahnschrift SemiBold Condensed" panose="020B0502040204020203"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Bahnschrift SemiBold Condensed" panose="020B0502040204020203"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Bahnschrift SemiBold Condensed" panose="020B0502040204020203"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Bahnschrift SemiBold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First amendment rights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Protesters on campus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Clery Act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Campus carry</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Scooter/bike programs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pic>
        <p:nvPicPr>
          <p:cNvPr id="6" name="Picture 5">
            <a:extLst>
              <a:ext uri="{FF2B5EF4-FFF2-40B4-BE49-F238E27FC236}">
                <a16:creationId xmlns:a16="http://schemas.microsoft.com/office/drawing/2014/main" id="{7D7841FA-A31A-73A5-E520-8B9B226787D7}"/>
              </a:ext>
            </a:extLst>
          </p:cNvPr>
          <p:cNvPicPr>
            <a:picLocks noChangeAspect="1"/>
          </p:cNvPicPr>
          <p:nvPr/>
        </p:nvPicPr>
        <p:blipFill>
          <a:blip r:embed="rId3"/>
          <a:stretch>
            <a:fillRect/>
          </a:stretch>
        </p:blipFill>
        <p:spPr>
          <a:xfrm>
            <a:off x="4761208" y="2521528"/>
            <a:ext cx="6715125" cy="3505200"/>
          </a:xfrm>
          <a:prstGeom prst="rect">
            <a:avLst/>
          </a:prstGeom>
        </p:spPr>
      </p:pic>
    </p:spTree>
    <p:extLst>
      <p:ext uri="{BB962C8B-B14F-4D97-AF65-F5344CB8AC3E}">
        <p14:creationId xmlns:p14="http://schemas.microsoft.com/office/powerpoint/2010/main" val="3398581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8DD2FC-5807-594F-A267-3573650C17BB}"/>
              </a:ext>
            </a:extLst>
          </p:cNvPr>
          <p:cNvSpPr txBox="1"/>
          <p:nvPr/>
        </p:nvSpPr>
        <p:spPr>
          <a:xfrm>
            <a:off x="0" y="1970201"/>
            <a:ext cx="12192000" cy="1446550"/>
          </a:xfrm>
          <a:prstGeom prst="rect">
            <a:avLst/>
          </a:prstGeom>
          <a:noFill/>
        </p:spPr>
        <p:txBody>
          <a:bodyPr wrap="square" rtlCol="0">
            <a:spAutoFit/>
          </a:bodyPr>
          <a:lstStyle/>
          <a:p>
            <a:pPr algn="ctr"/>
            <a:r>
              <a:rPr lang="en-US" sz="4400" b="1" dirty="0">
                <a:solidFill>
                  <a:schemeClr val="bg1"/>
                </a:solidFill>
              </a:rPr>
              <a:t>Decoding the Business of Higher Education:</a:t>
            </a:r>
          </a:p>
          <a:p>
            <a:pPr algn="ctr"/>
            <a:r>
              <a:rPr lang="en-US" sz="4400" b="1" dirty="0">
                <a:solidFill>
                  <a:schemeClr val="bg1"/>
                </a:solidFill>
              </a:rPr>
              <a:t>Insights for Auditors</a:t>
            </a:r>
          </a:p>
        </p:txBody>
      </p:sp>
      <p:sp>
        <p:nvSpPr>
          <p:cNvPr id="3" name="TextBox 2">
            <a:extLst>
              <a:ext uri="{FF2B5EF4-FFF2-40B4-BE49-F238E27FC236}">
                <a16:creationId xmlns:a16="http://schemas.microsoft.com/office/drawing/2014/main" id="{D57767CB-0201-AF98-DF67-B9C9F7B14F80}"/>
              </a:ext>
            </a:extLst>
          </p:cNvPr>
          <p:cNvSpPr txBox="1"/>
          <p:nvPr/>
        </p:nvSpPr>
        <p:spPr>
          <a:xfrm>
            <a:off x="13501" y="4252341"/>
            <a:ext cx="12192000" cy="1200329"/>
          </a:xfrm>
          <a:prstGeom prst="rect">
            <a:avLst/>
          </a:prstGeom>
          <a:noFill/>
        </p:spPr>
        <p:txBody>
          <a:bodyPr wrap="square" rtlCol="0">
            <a:spAutoFit/>
          </a:bodyPr>
          <a:lstStyle/>
          <a:p>
            <a:r>
              <a:rPr lang="en-US" sz="2400" b="1" dirty="0">
                <a:solidFill>
                  <a:schemeClr val="bg1"/>
                </a:solidFill>
              </a:rPr>
              <a:t>		Sandy Jansen, CIA			Kim Turner, CPA</a:t>
            </a:r>
          </a:p>
          <a:p>
            <a:r>
              <a:rPr lang="en-US" sz="2400" b="1" dirty="0">
                <a:solidFill>
                  <a:schemeClr val="bg1"/>
                </a:solidFill>
              </a:rPr>
              <a:t>		Chief Audit Executive			Chief Audit Executive</a:t>
            </a:r>
          </a:p>
          <a:p>
            <a:r>
              <a:rPr lang="en-US" sz="2400" b="1" dirty="0">
                <a:solidFill>
                  <a:schemeClr val="bg1"/>
                </a:solidFill>
              </a:rPr>
              <a:t>		The University of Texas at Austin	Texas Tech University System</a:t>
            </a:r>
          </a:p>
        </p:txBody>
      </p:sp>
    </p:spTree>
    <p:extLst>
      <p:ext uri="{BB962C8B-B14F-4D97-AF65-F5344CB8AC3E}">
        <p14:creationId xmlns:p14="http://schemas.microsoft.com/office/powerpoint/2010/main" val="2862567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865A8-74CE-813E-ED3A-1814774CED4B}"/>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AE854E5B-922C-48F8-9F1B-D96C6E9618BB}"/>
              </a:ext>
            </a:extLst>
          </p:cNvPr>
          <p:cNvSpPr txBox="1">
            <a:spLocks/>
          </p:cNvSpPr>
          <p:nvPr/>
        </p:nvSpPr>
        <p:spPr>
          <a:xfrm>
            <a:off x="1143337" y="1487002"/>
            <a:ext cx="5108321" cy="137007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Operational aspects – </a:t>
            </a:r>
            <a:r>
              <a:rPr lang="en-US" sz="4000" b="1" i="1" dirty="0"/>
              <a:t>Research</a:t>
            </a:r>
          </a:p>
        </p:txBody>
      </p:sp>
      <p:sp>
        <p:nvSpPr>
          <p:cNvPr id="3" name="Text Placeholder 5">
            <a:extLst>
              <a:ext uri="{FF2B5EF4-FFF2-40B4-BE49-F238E27FC236}">
                <a16:creationId xmlns:a16="http://schemas.microsoft.com/office/drawing/2014/main" id="{78FEEEA7-67FD-E497-7614-B6D70D63C8C1}"/>
              </a:ext>
            </a:extLst>
          </p:cNvPr>
          <p:cNvSpPr txBox="1">
            <a:spLocks/>
          </p:cNvSpPr>
          <p:nvPr/>
        </p:nvSpPr>
        <p:spPr>
          <a:xfrm>
            <a:off x="1502208" y="2994792"/>
            <a:ext cx="4390580" cy="3466968"/>
          </a:xfrm>
          <a:prstGeom prst="rect">
            <a:avLst/>
          </a:prstGeom>
        </p:spPr>
        <p:txBody>
          <a:bodyPr/>
          <a:lstStyle>
            <a:lvl1pPr marL="228600" indent="-228600" algn="l" defTabSz="914400" rtl="0" eaLnBrk="1" latinLnBrk="0" hangingPunct="1">
              <a:lnSpc>
                <a:spcPct val="90000"/>
              </a:lnSpc>
              <a:spcBef>
                <a:spcPts val="0"/>
              </a:spcBef>
              <a:buFont typeface="Arial" panose="020B0604020202020204" pitchFamily="34" charset="0"/>
              <a:buChar char="•"/>
              <a:defRPr sz="2800" kern="1200">
                <a:solidFill>
                  <a:schemeClr val="tx1"/>
                </a:solidFill>
                <a:latin typeface="Bahnschrift SemiBold Condensed" panose="020B0502040204020203"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Bahnschrift SemiBold Condensed" panose="020B0502040204020203"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Bahnschrift SemiBold Condensed" panose="020B0502040204020203"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Bahnschrift SemiBold Condensed" panose="020B0502040204020203"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Bahnschrift SemiBold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Proposal </a:t>
            </a:r>
            <a:r>
              <a:rPr lang="en-US" sz="2000" dirty="0">
                <a:solidFill>
                  <a:prstClr val="black"/>
                </a:solidFill>
                <a:latin typeface="+mn-lt"/>
              </a:rPr>
              <a:t>d</a:t>
            </a:r>
            <a:r>
              <a:rPr kumimoji="0" lang="en-US" sz="2000" b="0" i="0" u="none" strike="noStrike" kern="1200" cap="none" spc="0" normalizeH="0" baseline="0" noProof="0" dirty="0">
                <a:ln>
                  <a:noFill/>
                </a:ln>
                <a:solidFill>
                  <a:prstClr val="black"/>
                </a:solidFill>
                <a:effectLst/>
                <a:uLnTx/>
                <a:uFillTx/>
                <a:latin typeface="+mn-lt"/>
                <a:ea typeface="+mn-ea"/>
                <a:cs typeface="+mn-cs"/>
              </a:rPr>
              <a:t>evelopment and submission</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Award management</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Research </a:t>
            </a:r>
            <a:r>
              <a:rPr lang="en-US" sz="2000" dirty="0">
                <a:solidFill>
                  <a:prstClr val="black"/>
                </a:solidFill>
                <a:latin typeface="+mn-lt"/>
              </a:rPr>
              <a:t>c</a:t>
            </a:r>
            <a:r>
              <a:rPr kumimoji="0" lang="en-US" sz="2000" b="0" i="0" u="none" strike="noStrike" kern="1200" cap="none" spc="0" normalizeH="0" baseline="0" noProof="0" dirty="0">
                <a:ln>
                  <a:noFill/>
                </a:ln>
                <a:solidFill>
                  <a:prstClr val="black"/>
                </a:solidFill>
                <a:effectLst/>
                <a:uLnTx/>
                <a:uFillTx/>
                <a:latin typeface="+mn-lt"/>
                <a:ea typeface="+mn-ea"/>
                <a:cs typeface="+mn-cs"/>
              </a:rPr>
              <a:t>ompliance</a:t>
            </a:r>
            <a:endParaRPr lang="en-US" sz="2000" dirty="0">
              <a:solidFill>
                <a:prstClr val="black"/>
              </a:solidFill>
              <a:latin typeface="+mn-lt"/>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Campus-level collaborative research</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000" dirty="0">
                <a:solidFill>
                  <a:prstClr val="black"/>
                </a:solidFill>
                <a:latin typeface="+mn-lt"/>
              </a:rPr>
              <a:t>Commercialization </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Research Integrity Officer</a:t>
            </a:r>
          </a:p>
        </p:txBody>
      </p:sp>
      <p:pic>
        <p:nvPicPr>
          <p:cNvPr id="4" name="Picture 2">
            <a:extLst>
              <a:ext uri="{FF2B5EF4-FFF2-40B4-BE49-F238E27FC236}">
                <a16:creationId xmlns:a16="http://schemas.microsoft.com/office/drawing/2014/main" id="{99CDCCA8-9A1F-002A-3EFF-9EA518B0ED15}"/>
              </a:ext>
            </a:extLst>
          </p:cNvPr>
          <p:cNvPicPr>
            <a:picLocks noChangeAspect="1" noChangeArrowheads="1"/>
          </p:cNvPicPr>
          <p:nvPr/>
        </p:nvPicPr>
        <p:blipFill>
          <a:blip r:embed="rId3"/>
          <a:srcRect/>
          <a:stretch/>
        </p:blipFill>
        <p:spPr bwMode="auto">
          <a:xfrm>
            <a:off x="6251658" y="2131031"/>
            <a:ext cx="5611868" cy="3739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47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0CF58-AE30-1114-2BB9-D23B65131FB0}"/>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BE9C8438-D046-1FDE-8AAF-01CB388E0E29}"/>
              </a:ext>
            </a:extLst>
          </p:cNvPr>
          <p:cNvSpPr txBox="1">
            <a:spLocks/>
          </p:cNvSpPr>
          <p:nvPr/>
        </p:nvSpPr>
        <p:spPr>
          <a:xfrm>
            <a:off x="1027941" y="1353943"/>
            <a:ext cx="8438176" cy="13798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Current events &amp; emerging risks –  </a:t>
            </a:r>
          </a:p>
          <a:p>
            <a:r>
              <a:rPr lang="en-US" sz="4000" b="1" i="1" dirty="0"/>
              <a:t>Research</a:t>
            </a:r>
          </a:p>
        </p:txBody>
      </p:sp>
      <p:sp>
        <p:nvSpPr>
          <p:cNvPr id="3" name="Text Placeholder 5">
            <a:extLst>
              <a:ext uri="{FF2B5EF4-FFF2-40B4-BE49-F238E27FC236}">
                <a16:creationId xmlns:a16="http://schemas.microsoft.com/office/drawing/2014/main" id="{369A5BCF-8D1C-3F49-885F-5DC766428681}"/>
              </a:ext>
            </a:extLst>
          </p:cNvPr>
          <p:cNvSpPr txBox="1">
            <a:spLocks/>
          </p:cNvSpPr>
          <p:nvPr/>
        </p:nvSpPr>
        <p:spPr>
          <a:xfrm>
            <a:off x="1225369" y="2771454"/>
            <a:ext cx="4870631" cy="3212124"/>
          </a:xfrm>
          <a:prstGeom prst="rect">
            <a:avLst/>
          </a:prstGeom>
        </p:spPr>
        <p:txBody>
          <a:bodyPr>
            <a:normAutofit/>
          </a:bodyPr>
          <a:lstStyle>
            <a:lvl1pPr marL="228600" indent="-228600" algn="l" defTabSz="914400" rtl="0" eaLnBrk="1" latinLnBrk="0" hangingPunct="1">
              <a:lnSpc>
                <a:spcPct val="90000"/>
              </a:lnSpc>
              <a:spcBef>
                <a:spcPts val="0"/>
              </a:spcBef>
              <a:buFont typeface="Arial" panose="020B0604020202020204" pitchFamily="34" charset="0"/>
              <a:buChar char="•"/>
              <a:defRPr sz="2800" kern="1200">
                <a:solidFill>
                  <a:schemeClr val="tx1"/>
                </a:solidFill>
                <a:latin typeface="Bahnschrift SemiBold Condensed" panose="020B0502040204020203"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Bahnschrift SemiBold Condensed" panose="020B0502040204020203"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Bahnschrift SemiBold Condensed" panose="020B0502040204020203"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Bahnschrift SemiBold Condensed" panose="020B0502040204020203"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Bahnschrift SemiBold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200" dirty="0">
                <a:solidFill>
                  <a:prstClr val="black"/>
                </a:solidFill>
                <a:latin typeface="+mn-lt"/>
              </a:rPr>
              <a:t>Changes in federal science agencies</a:t>
            </a:r>
            <a:endParaRPr kumimoji="0" lang="en-US" sz="22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200" dirty="0">
                <a:solidFill>
                  <a:prstClr val="black"/>
                </a:solidFill>
                <a:latin typeface="+mn-lt"/>
              </a:rPr>
              <a:t>Changes in DEI and DEIA laws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200" dirty="0">
                <a:solidFill>
                  <a:prstClr val="black"/>
                </a:solidFill>
                <a:latin typeface="+mn-lt"/>
              </a:rPr>
              <a:t>Research integrity issues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Transfer of grants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pic>
        <p:nvPicPr>
          <p:cNvPr id="4" name="Picture 3">
            <a:extLst>
              <a:ext uri="{FF2B5EF4-FFF2-40B4-BE49-F238E27FC236}">
                <a16:creationId xmlns:a16="http://schemas.microsoft.com/office/drawing/2014/main" id="{5007B062-F1CA-5B73-2928-FCE7DA377FD6}"/>
              </a:ext>
            </a:extLst>
          </p:cNvPr>
          <p:cNvPicPr>
            <a:picLocks noChangeAspect="1"/>
          </p:cNvPicPr>
          <p:nvPr/>
        </p:nvPicPr>
        <p:blipFill>
          <a:blip r:embed="rId3"/>
          <a:srcRect/>
          <a:stretch/>
        </p:blipFill>
        <p:spPr>
          <a:xfrm>
            <a:off x="6669904" y="2598816"/>
            <a:ext cx="5041694" cy="3340122"/>
          </a:xfrm>
          <a:prstGeom prst="rect">
            <a:avLst/>
          </a:prstGeom>
        </p:spPr>
      </p:pic>
    </p:spTree>
    <p:extLst>
      <p:ext uri="{BB962C8B-B14F-4D97-AF65-F5344CB8AC3E}">
        <p14:creationId xmlns:p14="http://schemas.microsoft.com/office/powerpoint/2010/main" val="3730449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4E28F-40F9-0162-A1F4-7212C5986D9E}"/>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04E50F22-D7C2-25A4-158B-FD7B73F26D37}"/>
              </a:ext>
            </a:extLst>
          </p:cNvPr>
          <p:cNvSpPr txBox="1">
            <a:spLocks/>
          </p:cNvSpPr>
          <p:nvPr/>
        </p:nvSpPr>
        <p:spPr>
          <a:xfrm>
            <a:off x="329619" y="1539173"/>
            <a:ext cx="6564667" cy="15378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60" baseline="0">
                <a:solidFill>
                  <a:srgbClr val="FFFFFF"/>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900" b="1" i="0" u="none" strike="noStrike" kern="1200" cap="none" spc="-100" normalizeH="0" baseline="0" noProof="0" dirty="0">
                <a:ln>
                  <a:noFill/>
                </a:ln>
                <a:solidFill>
                  <a:srgbClr val="FFFFFF"/>
                </a:solidFill>
                <a:effectLst/>
                <a:uLnTx/>
                <a:uFillTx/>
                <a:latin typeface="Corbel" panose="020B0503020204020204"/>
                <a:ea typeface="+mj-ea"/>
                <a:cs typeface="Calibri" panose="020F0502020204030204" pitchFamily="34" charset="0"/>
              </a:rPr>
              <a:t>Breakout Discussion</a:t>
            </a:r>
          </a:p>
        </p:txBody>
      </p:sp>
      <p:sp>
        <p:nvSpPr>
          <p:cNvPr id="2" name="TextBox 1">
            <a:extLst>
              <a:ext uri="{FF2B5EF4-FFF2-40B4-BE49-F238E27FC236}">
                <a16:creationId xmlns:a16="http://schemas.microsoft.com/office/drawing/2014/main" id="{0AF3E1A4-5974-BA75-8D23-113B4B722929}"/>
              </a:ext>
            </a:extLst>
          </p:cNvPr>
          <p:cNvSpPr txBox="1"/>
          <p:nvPr/>
        </p:nvSpPr>
        <p:spPr>
          <a:xfrm>
            <a:off x="447207" y="3429000"/>
            <a:ext cx="6564667" cy="1569660"/>
          </a:xfrm>
          <a:prstGeom prst="rect">
            <a:avLst/>
          </a:prstGeom>
          <a:noFill/>
        </p:spPr>
        <p:txBody>
          <a:bodyPr wrap="square" rtlCol="0">
            <a:spAutoFit/>
          </a:bodyPr>
          <a:lstStyle/>
          <a:p>
            <a:r>
              <a:rPr lang="en-US" sz="3200" b="1" dirty="0">
                <a:solidFill>
                  <a:schemeClr val="bg1"/>
                </a:solidFill>
              </a:rPr>
              <a:t>What audits could you conduct to address these compliance, safety, security or research risks?</a:t>
            </a:r>
          </a:p>
        </p:txBody>
      </p:sp>
    </p:spTree>
    <p:extLst>
      <p:ext uri="{BB962C8B-B14F-4D97-AF65-F5344CB8AC3E}">
        <p14:creationId xmlns:p14="http://schemas.microsoft.com/office/powerpoint/2010/main" val="2475765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297EAE7-0C40-41B0-B5D9-B4CFA3722C9A}"/>
              </a:ext>
            </a:extLst>
          </p:cNvPr>
          <p:cNvSpPr txBox="1">
            <a:spLocks/>
          </p:cNvSpPr>
          <p:nvPr/>
        </p:nvSpPr>
        <p:spPr>
          <a:xfrm>
            <a:off x="1252910" y="1406547"/>
            <a:ext cx="5132705" cy="16002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Operational aspects – </a:t>
            </a:r>
            <a:r>
              <a:rPr lang="en-US" sz="4000" b="1" i="1" dirty="0"/>
              <a:t>Social and Cultural</a:t>
            </a:r>
          </a:p>
        </p:txBody>
      </p:sp>
      <p:sp>
        <p:nvSpPr>
          <p:cNvPr id="3" name="Text Placeholder 5">
            <a:extLst>
              <a:ext uri="{FF2B5EF4-FFF2-40B4-BE49-F238E27FC236}">
                <a16:creationId xmlns:a16="http://schemas.microsoft.com/office/drawing/2014/main" id="{4220DB64-78A1-4E36-8288-61B3CE26605F}"/>
              </a:ext>
            </a:extLst>
          </p:cNvPr>
          <p:cNvSpPr txBox="1">
            <a:spLocks/>
          </p:cNvSpPr>
          <p:nvPr/>
        </p:nvSpPr>
        <p:spPr>
          <a:xfrm>
            <a:off x="1252910" y="3006747"/>
            <a:ext cx="4649931" cy="2973573"/>
          </a:xfrm>
          <a:prstGeom prst="rect">
            <a:avLst/>
          </a:prstGeom>
        </p:spPr>
        <p:txBody>
          <a:bodyPr/>
          <a:lstStyle>
            <a:lvl1pPr marL="228600" indent="-228600" algn="l" defTabSz="914400" rtl="0" eaLnBrk="1" latinLnBrk="0" hangingPunct="1">
              <a:lnSpc>
                <a:spcPct val="90000"/>
              </a:lnSpc>
              <a:spcBef>
                <a:spcPts val="0"/>
              </a:spcBef>
              <a:buFont typeface="Arial" panose="020B0604020202020204" pitchFamily="34" charset="0"/>
              <a:buChar char="•"/>
              <a:defRPr sz="2800" kern="1200">
                <a:solidFill>
                  <a:schemeClr val="tx1"/>
                </a:solidFill>
                <a:latin typeface="Bahnschrift SemiBold Condensed" panose="020B0502040204020203"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Bahnschrift SemiBold Condensed" panose="020B0502040204020203"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Bahnschrift SemiBold Condensed" panose="020B0502040204020203"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Bahnschrift SemiBold Condensed" panose="020B0502040204020203"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Bahnschrift SemiBold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Online presence</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Athletics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Greek system</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Student organizations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Museums, art, music, theatre</a:t>
            </a:r>
          </a:p>
        </p:txBody>
      </p:sp>
      <p:pic>
        <p:nvPicPr>
          <p:cNvPr id="4" name="Picture 4" descr="Girl, Young, Student, Sitting, Table">
            <a:extLst>
              <a:ext uri="{FF2B5EF4-FFF2-40B4-BE49-F238E27FC236}">
                <a16:creationId xmlns:a16="http://schemas.microsoft.com/office/drawing/2014/main" id="{98B03649-4592-4F9A-85E1-AEF723AB5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7701" y="2429789"/>
            <a:ext cx="5325797" cy="3550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974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34208DB-C1A1-4057-BEF5-F4ED4341A3F6}"/>
              </a:ext>
            </a:extLst>
          </p:cNvPr>
          <p:cNvSpPr txBox="1">
            <a:spLocks/>
          </p:cNvSpPr>
          <p:nvPr/>
        </p:nvSpPr>
        <p:spPr>
          <a:xfrm>
            <a:off x="991808" y="1419291"/>
            <a:ext cx="7414437" cy="143091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Current events &amp; emerging risks – </a:t>
            </a:r>
            <a:r>
              <a:rPr lang="en-US" sz="4000" b="1" i="1" dirty="0"/>
              <a:t>Social and Cultural</a:t>
            </a:r>
          </a:p>
        </p:txBody>
      </p:sp>
      <p:sp>
        <p:nvSpPr>
          <p:cNvPr id="3" name="Text Placeholder 5">
            <a:extLst>
              <a:ext uri="{FF2B5EF4-FFF2-40B4-BE49-F238E27FC236}">
                <a16:creationId xmlns:a16="http://schemas.microsoft.com/office/drawing/2014/main" id="{8577ADEA-CA9C-4A2C-9C4E-75A3F8CD2EC1}"/>
              </a:ext>
            </a:extLst>
          </p:cNvPr>
          <p:cNvSpPr txBox="1">
            <a:spLocks/>
          </p:cNvSpPr>
          <p:nvPr/>
        </p:nvSpPr>
        <p:spPr>
          <a:xfrm>
            <a:off x="991808" y="2916184"/>
            <a:ext cx="4876673" cy="2541500"/>
          </a:xfrm>
          <a:prstGeom prst="rect">
            <a:avLst/>
          </a:prstGeom>
        </p:spPr>
        <p:txBody>
          <a:bodyPr>
            <a:normAutofit fontScale="92500" lnSpcReduction="10000"/>
          </a:bodyPr>
          <a:lstStyle>
            <a:lvl1pPr marL="228600" indent="-228600" algn="l" defTabSz="914400" rtl="0" eaLnBrk="1" latinLnBrk="0" hangingPunct="1">
              <a:lnSpc>
                <a:spcPct val="90000"/>
              </a:lnSpc>
              <a:spcBef>
                <a:spcPts val="0"/>
              </a:spcBef>
              <a:buFont typeface="Arial" panose="020B0604020202020204" pitchFamily="34" charset="0"/>
              <a:buChar char="•"/>
              <a:defRPr sz="2800" kern="1200">
                <a:solidFill>
                  <a:schemeClr val="tx1"/>
                </a:solidFill>
                <a:latin typeface="Bahnschrift SemiBold Condensed" panose="020B0502040204020203"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Bahnschrift SemiBold Condensed" panose="020B0502040204020203"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Bahnschrift SemiBold Condensed" panose="020B0502040204020203"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Bahnschrift SemiBold Condensed" panose="020B0502040204020203"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Bahnschrift SemiBold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Post-pandemic presence</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Greater diversity than ever</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Town/gown relationships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Social media</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Protesters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Politics</a:t>
            </a:r>
          </a:p>
        </p:txBody>
      </p:sp>
      <p:pic>
        <p:nvPicPr>
          <p:cNvPr id="4" name="Picture 2" descr="Twitter, Facebook, Together, Exchange Of Information">
            <a:extLst>
              <a:ext uri="{FF2B5EF4-FFF2-40B4-BE49-F238E27FC236}">
                <a16:creationId xmlns:a16="http://schemas.microsoft.com/office/drawing/2014/main" id="{DA5412ED-ACB7-4200-9B09-76C83150B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309" r="5309"/>
          <a:stretch>
            <a:fillRect/>
          </a:stretch>
        </p:blipFill>
        <p:spPr bwMode="auto">
          <a:xfrm>
            <a:off x="6586623" y="2134751"/>
            <a:ext cx="4997450" cy="372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286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8E81DEF-92D1-446F-BFD8-AE88FB1B7854}"/>
              </a:ext>
            </a:extLst>
          </p:cNvPr>
          <p:cNvSpPr txBox="1">
            <a:spLocks/>
          </p:cNvSpPr>
          <p:nvPr/>
        </p:nvSpPr>
        <p:spPr>
          <a:xfrm>
            <a:off x="1118392" y="1228021"/>
            <a:ext cx="5132705" cy="16002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Operational aspects – </a:t>
            </a:r>
            <a:r>
              <a:rPr lang="en-US" sz="4000" b="1" i="1" dirty="0"/>
              <a:t>People</a:t>
            </a:r>
          </a:p>
        </p:txBody>
      </p:sp>
      <p:sp>
        <p:nvSpPr>
          <p:cNvPr id="3" name="Text Placeholder 5">
            <a:extLst>
              <a:ext uri="{FF2B5EF4-FFF2-40B4-BE49-F238E27FC236}">
                <a16:creationId xmlns:a16="http://schemas.microsoft.com/office/drawing/2014/main" id="{7EDB44D4-2C88-42F6-8DA5-5DD8FEF481D1}"/>
              </a:ext>
            </a:extLst>
          </p:cNvPr>
          <p:cNvSpPr txBox="1">
            <a:spLocks/>
          </p:cNvSpPr>
          <p:nvPr/>
        </p:nvSpPr>
        <p:spPr>
          <a:xfrm>
            <a:off x="1118391" y="2504210"/>
            <a:ext cx="4649931" cy="3416190"/>
          </a:xfrm>
          <a:prstGeom prst="rect">
            <a:avLst/>
          </a:prstGeom>
        </p:spPr>
        <p:txBody>
          <a:bodyPr>
            <a:noAutofit/>
          </a:bodyPr>
          <a:lstStyle>
            <a:lvl1pPr marL="228600" indent="-228600" algn="l" defTabSz="914400" rtl="0" eaLnBrk="1" latinLnBrk="0" hangingPunct="1">
              <a:lnSpc>
                <a:spcPct val="90000"/>
              </a:lnSpc>
              <a:spcBef>
                <a:spcPts val="0"/>
              </a:spcBef>
              <a:buFont typeface="Arial" panose="020B0604020202020204" pitchFamily="34" charset="0"/>
              <a:buChar char="•"/>
              <a:defRPr sz="2800" kern="1200">
                <a:solidFill>
                  <a:schemeClr val="tx1"/>
                </a:solidFill>
                <a:latin typeface="Bahnschrift SemiBold Condensed" panose="020B0502040204020203"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Bahnschrift SemiBold Condensed" panose="020B0502040204020203"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Bahnschrift SemiBold Condensed" panose="020B0502040204020203"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Bahnschrift SemiBold Condensed" panose="020B0502040204020203"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Bahnschrift SemiBold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Faculty, staff, and students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Unions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Interrelationships on campus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External constituents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Alumni</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Visitors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n-lt"/>
                <a:ea typeface="+mn-ea"/>
                <a:cs typeface="+mn-cs"/>
              </a:rPr>
              <a:t>Parents </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Bahnschrift SemiBold Condensed" panose="020B0502040204020203" pitchFamily="34" charset="0"/>
              <a:ea typeface="+mn-ea"/>
              <a:cs typeface="+mn-cs"/>
            </a:endParaRPr>
          </a:p>
        </p:txBody>
      </p:sp>
      <p:pic>
        <p:nvPicPr>
          <p:cNvPr id="4" name="Picture 3">
            <a:extLst>
              <a:ext uri="{FF2B5EF4-FFF2-40B4-BE49-F238E27FC236}">
                <a16:creationId xmlns:a16="http://schemas.microsoft.com/office/drawing/2014/main" id="{5D9B851F-3D7F-4765-BD28-1355693B8BD6}"/>
              </a:ext>
            </a:extLst>
          </p:cNvPr>
          <p:cNvPicPr>
            <a:picLocks noChangeAspect="1"/>
          </p:cNvPicPr>
          <p:nvPr/>
        </p:nvPicPr>
        <p:blipFill>
          <a:blip r:embed="rId3"/>
          <a:stretch>
            <a:fillRect/>
          </a:stretch>
        </p:blipFill>
        <p:spPr>
          <a:xfrm>
            <a:off x="5768322" y="2139160"/>
            <a:ext cx="5716518" cy="3781239"/>
          </a:xfrm>
          <a:prstGeom prst="rect">
            <a:avLst/>
          </a:prstGeom>
        </p:spPr>
      </p:pic>
    </p:spTree>
    <p:extLst>
      <p:ext uri="{BB962C8B-B14F-4D97-AF65-F5344CB8AC3E}">
        <p14:creationId xmlns:p14="http://schemas.microsoft.com/office/powerpoint/2010/main" val="138509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441370B-4939-485C-B674-D1AB2E976814}"/>
              </a:ext>
            </a:extLst>
          </p:cNvPr>
          <p:cNvSpPr txBox="1">
            <a:spLocks/>
          </p:cNvSpPr>
          <p:nvPr/>
        </p:nvSpPr>
        <p:spPr>
          <a:xfrm>
            <a:off x="1266188" y="1453906"/>
            <a:ext cx="7732339" cy="132088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Current events &amp; emerging risks –  </a:t>
            </a:r>
            <a:r>
              <a:rPr lang="en-US" sz="4000" b="1" i="1" dirty="0"/>
              <a:t>People</a:t>
            </a:r>
          </a:p>
        </p:txBody>
      </p:sp>
      <p:sp>
        <p:nvSpPr>
          <p:cNvPr id="3" name="Text Placeholder 5">
            <a:extLst>
              <a:ext uri="{FF2B5EF4-FFF2-40B4-BE49-F238E27FC236}">
                <a16:creationId xmlns:a16="http://schemas.microsoft.com/office/drawing/2014/main" id="{78DDA304-91C9-4D47-B799-C736AB8ABBF5}"/>
              </a:ext>
            </a:extLst>
          </p:cNvPr>
          <p:cNvSpPr txBox="1">
            <a:spLocks/>
          </p:cNvSpPr>
          <p:nvPr/>
        </p:nvSpPr>
        <p:spPr>
          <a:xfrm>
            <a:off x="1266188" y="2657772"/>
            <a:ext cx="5635752" cy="3936992"/>
          </a:xfrm>
          <a:prstGeom prst="rect">
            <a:avLst/>
          </a:prstGeom>
        </p:spPr>
        <p:txBody>
          <a:bodyPr>
            <a:normAutofit/>
          </a:bodyPr>
          <a:lstStyle>
            <a:lvl1pPr marL="228600" indent="-228600" algn="l" defTabSz="914400" rtl="0" eaLnBrk="1" latinLnBrk="0" hangingPunct="1">
              <a:lnSpc>
                <a:spcPct val="90000"/>
              </a:lnSpc>
              <a:spcBef>
                <a:spcPts val="0"/>
              </a:spcBef>
              <a:buFont typeface="Arial" panose="020B0604020202020204" pitchFamily="34" charset="0"/>
              <a:buChar char="•"/>
              <a:defRPr sz="2800" kern="1200">
                <a:solidFill>
                  <a:schemeClr val="tx1"/>
                </a:solidFill>
                <a:latin typeface="Bahnschrift SemiBold Condensed" panose="020B0502040204020203"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Bahnschrift SemiBold Condensed" panose="020B0502040204020203"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Bahnschrift SemiBold Condensed" panose="020B0502040204020203"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Bahnschrift SemiBold Condensed" panose="020B0502040204020203"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Bahnschrift SemiBold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Campus protests</a:t>
            </a:r>
          </a:p>
          <a:p>
            <a:pPr marL="285750" indent="-285750">
              <a:lnSpc>
                <a:spcPct val="100000"/>
              </a:lnSpc>
              <a:spcBef>
                <a:spcPts val="600"/>
              </a:spcBef>
              <a:spcAft>
                <a:spcPts val="600"/>
              </a:spcAft>
              <a:defRPr/>
            </a:pPr>
            <a:r>
              <a:rPr lang="en-US" sz="2000" dirty="0">
                <a:solidFill>
                  <a:prstClr val="black"/>
                </a:solidFill>
                <a:latin typeface="+mn-lt"/>
              </a:rPr>
              <a:t>International faculty/staff/students from adversary countries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Enrollment “cliff”</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Mental health challenges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The future of tenure and academic freedom</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“Churn” of presidents</a:t>
            </a:r>
            <a:r>
              <a:rPr lang="en-US" sz="2000" dirty="0">
                <a:solidFill>
                  <a:prstClr val="black"/>
                </a:solidFill>
                <a:latin typeface="+mn-lt"/>
              </a:rPr>
              <a:t>/senior leaders</a:t>
            </a:r>
            <a:r>
              <a:rPr kumimoji="0" lang="en-US" sz="2000" b="0" i="0" u="none" strike="noStrike" kern="1200" cap="none" spc="0" normalizeH="0" baseline="0" noProof="0" dirty="0">
                <a:ln>
                  <a:noFill/>
                </a:ln>
                <a:solidFill>
                  <a:prstClr val="black"/>
                </a:solidFill>
                <a:effectLst/>
                <a:uLnTx/>
                <a:uFillTx/>
                <a:latin typeface="+mn-lt"/>
                <a:ea typeface="+mn-ea"/>
                <a:cs typeface="+mn-cs"/>
              </a:rPr>
              <a:t>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Tailored programs for specific student groups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pic>
        <p:nvPicPr>
          <p:cNvPr id="4" name="Picture 3">
            <a:extLst>
              <a:ext uri="{FF2B5EF4-FFF2-40B4-BE49-F238E27FC236}">
                <a16:creationId xmlns:a16="http://schemas.microsoft.com/office/drawing/2014/main" id="{5D049D16-1A42-41FB-A751-CBB959A47B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1940" y="2340100"/>
            <a:ext cx="4023872" cy="3691210"/>
          </a:xfrm>
          <a:prstGeom prst="rect">
            <a:avLst/>
          </a:prstGeom>
        </p:spPr>
      </p:pic>
    </p:spTree>
    <p:extLst>
      <p:ext uri="{BB962C8B-B14F-4D97-AF65-F5344CB8AC3E}">
        <p14:creationId xmlns:p14="http://schemas.microsoft.com/office/powerpoint/2010/main" val="1513829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1F560EF-2D2E-47E7-A291-9FD624E55695}"/>
              </a:ext>
            </a:extLst>
          </p:cNvPr>
          <p:cNvSpPr txBox="1">
            <a:spLocks/>
          </p:cNvSpPr>
          <p:nvPr/>
        </p:nvSpPr>
        <p:spPr>
          <a:xfrm>
            <a:off x="329619" y="1539173"/>
            <a:ext cx="6564667" cy="15378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60" baseline="0">
                <a:solidFill>
                  <a:srgbClr val="FFFFFF"/>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900" b="1" i="0" u="none" strike="noStrike" kern="1200" cap="none" spc="-100" normalizeH="0" baseline="0" noProof="0" dirty="0">
                <a:ln>
                  <a:noFill/>
                </a:ln>
                <a:solidFill>
                  <a:srgbClr val="FFFFFF"/>
                </a:solidFill>
                <a:effectLst/>
                <a:uLnTx/>
                <a:uFillTx/>
                <a:latin typeface="Corbel" panose="020B0503020204020204"/>
                <a:ea typeface="+mj-ea"/>
                <a:cs typeface="Calibri" panose="020F0502020204030204" pitchFamily="34" charset="0"/>
              </a:rPr>
              <a:t>Breakout Discussion</a:t>
            </a:r>
          </a:p>
        </p:txBody>
      </p:sp>
      <p:sp>
        <p:nvSpPr>
          <p:cNvPr id="2" name="TextBox 1">
            <a:extLst>
              <a:ext uri="{FF2B5EF4-FFF2-40B4-BE49-F238E27FC236}">
                <a16:creationId xmlns:a16="http://schemas.microsoft.com/office/drawing/2014/main" id="{6FB281D8-FC48-4544-BB05-44D873DF7791}"/>
              </a:ext>
            </a:extLst>
          </p:cNvPr>
          <p:cNvSpPr txBox="1"/>
          <p:nvPr/>
        </p:nvSpPr>
        <p:spPr>
          <a:xfrm>
            <a:off x="447207" y="3429000"/>
            <a:ext cx="6564667" cy="1569660"/>
          </a:xfrm>
          <a:prstGeom prst="rect">
            <a:avLst/>
          </a:prstGeom>
          <a:noFill/>
        </p:spPr>
        <p:txBody>
          <a:bodyPr wrap="square" rtlCol="0">
            <a:spAutoFit/>
          </a:bodyPr>
          <a:lstStyle/>
          <a:p>
            <a:r>
              <a:rPr lang="en-US" sz="3200" b="1" dirty="0">
                <a:solidFill>
                  <a:schemeClr val="bg1"/>
                </a:solidFill>
              </a:rPr>
              <a:t>What engagements could you conduct to address these social, culture, and people-related risks?</a:t>
            </a:r>
          </a:p>
        </p:txBody>
      </p:sp>
    </p:spTree>
    <p:extLst>
      <p:ext uri="{BB962C8B-B14F-4D97-AF65-F5344CB8AC3E}">
        <p14:creationId xmlns:p14="http://schemas.microsoft.com/office/powerpoint/2010/main" val="2630532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18B33-1613-2545-15D1-7F5A3DDB45F6}"/>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DE5B557F-215D-62ED-73F6-778D74779E1D}"/>
              </a:ext>
            </a:extLst>
          </p:cNvPr>
          <p:cNvSpPr txBox="1">
            <a:spLocks/>
          </p:cNvSpPr>
          <p:nvPr/>
        </p:nvSpPr>
        <p:spPr>
          <a:xfrm>
            <a:off x="1266188" y="1453906"/>
            <a:ext cx="7732339" cy="132088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The Future of Higher Education</a:t>
            </a:r>
            <a:endParaRPr lang="en-US" sz="4000" b="1" i="1" dirty="0"/>
          </a:p>
        </p:txBody>
      </p:sp>
      <p:sp>
        <p:nvSpPr>
          <p:cNvPr id="3" name="Text Placeholder 5">
            <a:extLst>
              <a:ext uri="{FF2B5EF4-FFF2-40B4-BE49-F238E27FC236}">
                <a16:creationId xmlns:a16="http://schemas.microsoft.com/office/drawing/2014/main" id="{76EE7961-E483-90BE-F9F5-E6F54811BD21}"/>
              </a:ext>
            </a:extLst>
          </p:cNvPr>
          <p:cNvSpPr txBox="1">
            <a:spLocks/>
          </p:cNvSpPr>
          <p:nvPr/>
        </p:nvSpPr>
        <p:spPr>
          <a:xfrm>
            <a:off x="1266188" y="2505368"/>
            <a:ext cx="4400965" cy="3599289"/>
          </a:xfrm>
          <a:prstGeom prst="rect">
            <a:avLst/>
          </a:prstGeom>
        </p:spPr>
        <p:txBody>
          <a:bodyPr>
            <a:normAutofit/>
          </a:bodyPr>
          <a:lstStyle>
            <a:lvl1pPr marL="228600" indent="-228600" algn="l" defTabSz="914400" rtl="0" eaLnBrk="1" latinLnBrk="0" hangingPunct="1">
              <a:lnSpc>
                <a:spcPct val="90000"/>
              </a:lnSpc>
              <a:spcBef>
                <a:spcPts val="0"/>
              </a:spcBef>
              <a:buFont typeface="Arial" panose="020B0604020202020204" pitchFamily="34" charset="0"/>
              <a:buChar char="•"/>
              <a:defRPr sz="2800" kern="1200">
                <a:solidFill>
                  <a:schemeClr val="tx1"/>
                </a:solidFill>
                <a:latin typeface="Bahnschrift SemiBold Condensed" panose="020B0502040204020203"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Bahnschrift SemiBold Condensed" panose="020B0502040204020203"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Bahnschrift SemiBold Condensed" panose="020B0502040204020203"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Bahnschrift SemiBold Condensed" panose="020B0502040204020203"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Bahnschrift SemiBold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Changing political landscape</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Value proposition</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400" dirty="0">
                <a:solidFill>
                  <a:prstClr val="black"/>
                </a:solidFill>
                <a:latin typeface="+mn-lt"/>
              </a:rPr>
              <a:t>Workforce development</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Certificate programs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Non-traditional students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400" dirty="0">
                <a:solidFill>
                  <a:prstClr val="black"/>
                </a:solidFill>
                <a:latin typeface="+mn-lt"/>
              </a:rPr>
              <a:t>Legislation: The Chips Act</a:t>
            </a:r>
            <a:endParaRPr kumimoji="0" lang="en-US" sz="24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pic>
        <p:nvPicPr>
          <p:cNvPr id="5" name="Picture 4" descr="A key and a graduation cap&#10;&#10;Description automatically generated">
            <a:extLst>
              <a:ext uri="{FF2B5EF4-FFF2-40B4-BE49-F238E27FC236}">
                <a16:creationId xmlns:a16="http://schemas.microsoft.com/office/drawing/2014/main" id="{25C9C4CF-5761-6A33-B5A1-3AD158F4B22A}"/>
              </a:ext>
            </a:extLst>
          </p:cNvPr>
          <p:cNvPicPr>
            <a:picLocks noChangeAspect="1"/>
          </p:cNvPicPr>
          <p:nvPr/>
        </p:nvPicPr>
        <p:blipFill>
          <a:blip r:embed="rId3"/>
          <a:stretch>
            <a:fillRect/>
          </a:stretch>
        </p:blipFill>
        <p:spPr>
          <a:xfrm>
            <a:off x="5808371" y="2221695"/>
            <a:ext cx="4818003" cy="3182399"/>
          </a:xfrm>
          <a:prstGeom prst="rect">
            <a:avLst/>
          </a:prstGeom>
        </p:spPr>
      </p:pic>
    </p:spTree>
    <p:extLst>
      <p:ext uri="{BB962C8B-B14F-4D97-AF65-F5344CB8AC3E}">
        <p14:creationId xmlns:p14="http://schemas.microsoft.com/office/powerpoint/2010/main" val="3917498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967CE61-EB1B-E40A-226B-054AAF0AF9BA}"/>
              </a:ext>
            </a:extLst>
          </p:cNvPr>
          <p:cNvSpPr txBox="1">
            <a:spLocks/>
          </p:cNvSpPr>
          <p:nvPr/>
        </p:nvSpPr>
        <p:spPr>
          <a:xfrm>
            <a:off x="509607" y="2713540"/>
            <a:ext cx="4770731" cy="143091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4000" b="1" dirty="0"/>
              <a:t>Culture and Ethics in Higher Education</a:t>
            </a:r>
          </a:p>
        </p:txBody>
      </p:sp>
      <p:pic>
        <p:nvPicPr>
          <p:cNvPr id="4" name="Picture 3" descr="A stack of binders on a desk&#10;&#10;Description automatically generated">
            <a:extLst>
              <a:ext uri="{FF2B5EF4-FFF2-40B4-BE49-F238E27FC236}">
                <a16:creationId xmlns:a16="http://schemas.microsoft.com/office/drawing/2014/main" id="{F91E6EDF-615D-D064-9D5E-954555C1B05F}"/>
              </a:ext>
            </a:extLst>
          </p:cNvPr>
          <p:cNvPicPr>
            <a:picLocks noChangeAspect="1"/>
          </p:cNvPicPr>
          <p:nvPr/>
        </p:nvPicPr>
        <p:blipFill>
          <a:blip r:embed="rId3"/>
          <a:stretch>
            <a:fillRect/>
          </a:stretch>
        </p:blipFill>
        <p:spPr>
          <a:xfrm>
            <a:off x="5280338" y="1984373"/>
            <a:ext cx="5656033" cy="3753549"/>
          </a:xfrm>
          <a:prstGeom prst="rect">
            <a:avLst/>
          </a:prstGeom>
        </p:spPr>
      </p:pic>
    </p:spTree>
    <p:extLst>
      <p:ext uri="{BB962C8B-B14F-4D97-AF65-F5344CB8AC3E}">
        <p14:creationId xmlns:p14="http://schemas.microsoft.com/office/powerpoint/2010/main" val="2570130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A7D03B-2167-A54B-B6C8-6D0F1AE39AE0}"/>
              </a:ext>
            </a:extLst>
          </p:cNvPr>
          <p:cNvSpPr txBox="1"/>
          <p:nvPr/>
        </p:nvSpPr>
        <p:spPr>
          <a:xfrm>
            <a:off x="0" y="1773429"/>
            <a:ext cx="12192000" cy="3754874"/>
          </a:xfrm>
          <a:prstGeom prst="rect">
            <a:avLst/>
          </a:prstGeom>
          <a:noFill/>
        </p:spPr>
        <p:txBody>
          <a:bodyPr wrap="square" rtlCol="0">
            <a:spAutoFit/>
          </a:bodyPr>
          <a:lstStyle/>
          <a:p>
            <a:pPr algn="ctr"/>
            <a:r>
              <a:rPr lang="en-US" sz="4400" b="1" dirty="0"/>
              <a:t>Learning Objectives</a:t>
            </a:r>
          </a:p>
          <a:p>
            <a:pPr marL="457200" algn="ctr"/>
            <a:endParaRPr lang="en-US" sz="4400" b="1" dirty="0"/>
          </a:p>
          <a:p>
            <a:pPr marL="741363" indent="-284163">
              <a:spcBef>
                <a:spcPts val="1200"/>
              </a:spcBef>
              <a:buFont typeface="Arial" panose="020B0604020202020204" pitchFamily="34" charset="0"/>
              <a:buChar char="•"/>
            </a:pPr>
            <a:r>
              <a:rPr lang="en-US" sz="2400" b="1" dirty="0"/>
              <a:t>Evaluate various organizational structures, including governance models and administrative hierarchies.</a:t>
            </a:r>
          </a:p>
          <a:p>
            <a:pPr marL="741363" indent="-284163">
              <a:spcBef>
                <a:spcPts val="1200"/>
              </a:spcBef>
              <a:buFont typeface="Arial" panose="020B0604020202020204" pitchFamily="34" charset="0"/>
              <a:buChar char="•"/>
            </a:pPr>
            <a:r>
              <a:rPr lang="en-US" sz="2400" b="1" dirty="0"/>
              <a:t>Navigate and address the unique challenges of the higher education environment.</a:t>
            </a:r>
          </a:p>
          <a:p>
            <a:pPr marL="741363" indent="-284163">
              <a:spcBef>
                <a:spcPts val="1200"/>
              </a:spcBef>
              <a:buFont typeface="Arial" panose="020B0604020202020204" pitchFamily="34" charset="0"/>
              <a:buChar char="•"/>
            </a:pPr>
            <a:r>
              <a:rPr lang="en-US" sz="2400" b="1" dirty="0"/>
              <a:t>Recognize and analyze both existing and emerging risks specific to the higher education sector, enhancing their risk assessment skills.</a:t>
            </a:r>
          </a:p>
        </p:txBody>
      </p:sp>
    </p:spTree>
    <p:extLst>
      <p:ext uri="{BB962C8B-B14F-4D97-AF65-F5344CB8AC3E}">
        <p14:creationId xmlns:p14="http://schemas.microsoft.com/office/powerpoint/2010/main" val="2624684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F15192-4DFB-C670-C942-1BBB523B2D4A}"/>
              </a:ext>
            </a:extLst>
          </p:cNvPr>
          <p:cNvPicPr>
            <a:picLocks noChangeAspect="1"/>
          </p:cNvPicPr>
          <p:nvPr/>
        </p:nvPicPr>
        <p:blipFill>
          <a:blip r:embed="rId3"/>
          <a:stretch>
            <a:fillRect/>
          </a:stretch>
        </p:blipFill>
        <p:spPr>
          <a:xfrm>
            <a:off x="321993" y="1066031"/>
            <a:ext cx="5618389" cy="1016732"/>
          </a:xfrm>
          <a:prstGeom prst="rect">
            <a:avLst/>
          </a:prstGeom>
        </p:spPr>
      </p:pic>
      <p:pic>
        <p:nvPicPr>
          <p:cNvPr id="4" name="Picture 3">
            <a:extLst>
              <a:ext uri="{FF2B5EF4-FFF2-40B4-BE49-F238E27FC236}">
                <a16:creationId xmlns:a16="http://schemas.microsoft.com/office/drawing/2014/main" id="{EAD8757D-3708-8B18-ECC7-AE5BA95D78F2}"/>
              </a:ext>
            </a:extLst>
          </p:cNvPr>
          <p:cNvPicPr>
            <a:picLocks noChangeAspect="1"/>
          </p:cNvPicPr>
          <p:nvPr/>
        </p:nvPicPr>
        <p:blipFill>
          <a:blip r:embed="rId4"/>
          <a:srcRect r="6180"/>
          <a:stretch/>
        </p:blipFill>
        <p:spPr>
          <a:xfrm>
            <a:off x="5796454" y="1624615"/>
            <a:ext cx="5618389" cy="817894"/>
          </a:xfrm>
          <a:prstGeom prst="rect">
            <a:avLst/>
          </a:prstGeom>
        </p:spPr>
      </p:pic>
      <p:pic>
        <p:nvPicPr>
          <p:cNvPr id="5" name="Picture 4">
            <a:extLst>
              <a:ext uri="{FF2B5EF4-FFF2-40B4-BE49-F238E27FC236}">
                <a16:creationId xmlns:a16="http://schemas.microsoft.com/office/drawing/2014/main" id="{E861FEBA-C01E-6AFA-229B-51CBDD3E1E77}"/>
              </a:ext>
            </a:extLst>
          </p:cNvPr>
          <p:cNvPicPr>
            <a:picLocks noChangeAspect="1"/>
          </p:cNvPicPr>
          <p:nvPr/>
        </p:nvPicPr>
        <p:blipFill>
          <a:blip r:embed="rId5"/>
          <a:stretch>
            <a:fillRect/>
          </a:stretch>
        </p:blipFill>
        <p:spPr>
          <a:xfrm>
            <a:off x="511179" y="2452477"/>
            <a:ext cx="6485971" cy="1717994"/>
          </a:xfrm>
          <a:prstGeom prst="rect">
            <a:avLst/>
          </a:prstGeom>
        </p:spPr>
      </p:pic>
      <p:pic>
        <p:nvPicPr>
          <p:cNvPr id="6" name="Picture 5">
            <a:extLst>
              <a:ext uri="{FF2B5EF4-FFF2-40B4-BE49-F238E27FC236}">
                <a16:creationId xmlns:a16="http://schemas.microsoft.com/office/drawing/2014/main" id="{8943C8F3-674D-CFFF-FA31-26FD6DFA784C}"/>
              </a:ext>
            </a:extLst>
          </p:cNvPr>
          <p:cNvPicPr>
            <a:picLocks noChangeAspect="1"/>
          </p:cNvPicPr>
          <p:nvPr/>
        </p:nvPicPr>
        <p:blipFill>
          <a:blip r:embed="rId6"/>
          <a:stretch>
            <a:fillRect/>
          </a:stretch>
        </p:blipFill>
        <p:spPr>
          <a:xfrm>
            <a:off x="4889799" y="3994712"/>
            <a:ext cx="7157212" cy="419300"/>
          </a:xfrm>
          <a:prstGeom prst="rect">
            <a:avLst/>
          </a:prstGeom>
        </p:spPr>
      </p:pic>
      <p:pic>
        <p:nvPicPr>
          <p:cNvPr id="7" name="Picture 6">
            <a:extLst>
              <a:ext uri="{FF2B5EF4-FFF2-40B4-BE49-F238E27FC236}">
                <a16:creationId xmlns:a16="http://schemas.microsoft.com/office/drawing/2014/main" id="{9258DB89-6AF1-E9C9-F538-B9693F81CF4C}"/>
              </a:ext>
            </a:extLst>
          </p:cNvPr>
          <p:cNvPicPr>
            <a:picLocks noChangeAspect="1"/>
          </p:cNvPicPr>
          <p:nvPr/>
        </p:nvPicPr>
        <p:blipFill>
          <a:blip r:embed="rId7"/>
          <a:stretch>
            <a:fillRect/>
          </a:stretch>
        </p:blipFill>
        <p:spPr>
          <a:xfrm>
            <a:off x="523439" y="4539744"/>
            <a:ext cx="9375345" cy="987847"/>
          </a:xfrm>
          <a:prstGeom prst="rect">
            <a:avLst/>
          </a:prstGeom>
        </p:spPr>
      </p:pic>
      <p:pic>
        <p:nvPicPr>
          <p:cNvPr id="9" name="Picture 8">
            <a:extLst>
              <a:ext uri="{FF2B5EF4-FFF2-40B4-BE49-F238E27FC236}">
                <a16:creationId xmlns:a16="http://schemas.microsoft.com/office/drawing/2014/main" id="{4E819F55-5AD0-D8CE-9A01-7828FDC5FEDF}"/>
              </a:ext>
            </a:extLst>
          </p:cNvPr>
          <p:cNvPicPr>
            <a:picLocks noChangeAspect="1"/>
          </p:cNvPicPr>
          <p:nvPr/>
        </p:nvPicPr>
        <p:blipFill>
          <a:blip r:embed="rId8"/>
          <a:stretch>
            <a:fillRect/>
          </a:stretch>
        </p:blipFill>
        <p:spPr>
          <a:xfrm>
            <a:off x="1495917" y="5653323"/>
            <a:ext cx="8601075" cy="1000125"/>
          </a:xfrm>
          <a:prstGeom prst="rect">
            <a:avLst/>
          </a:prstGeom>
        </p:spPr>
      </p:pic>
    </p:spTree>
    <p:extLst>
      <p:ext uri="{BB962C8B-B14F-4D97-AF65-F5344CB8AC3E}">
        <p14:creationId xmlns:p14="http://schemas.microsoft.com/office/powerpoint/2010/main" val="134866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board with white text&#10;&#10;Description automatically generated">
            <a:extLst>
              <a:ext uri="{FF2B5EF4-FFF2-40B4-BE49-F238E27FC236}">
                <a16:creationId xmlns:a16="http://schemas.microsoft.com/office/drawing/2014/main" id="{A72DACDE-AE03-A519-5DCB-AE8EC992E4F5}"/>
              </a:ext>
            </a:extLst>
          </p:cNvPr>
          <p:cNvPicPr>
            <a:picLocks noChangeAspect="1"/>
          </p:cNvPicPr>
          <p:nvPr/>
        </p:nvPicPr>
        <p:blipFill>
          <a:blip r:embed="rId3"/>
          <a:stretch>
            <a:fillRect/>
          </a:stretch>
        </p:blipFill>
        <p:spPr>
          <a:xfrm>
            <a:off x="591671" y="1026033"/>
            <a:ext cx="9953543" cy="5573287"/>
          </a:xfrm>
          <a:prstGeom prst="rect">
            <a:avLst/>
          </a:prstGeom>
        </p:spPr>
      </p:pic>
    </p:spTree>
    <p:extLst>
      <p:ext uri="{BB962C8B-B14F-4D97-AF65-F5344CB8AC3E}">
        <p14:creationId xmlns:p14="http://schemas.microsoft.com/office/powerpoint/2010/main" val="2899309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3806A-E685-4305-9A50-9B4FA472D626}"/>
              </a:ext>
            </a:extLst>
          </p:cNvPr>
          <p:cNvSpPr txBox="1">
            <a:spLocks/>
          </p:cNvSpPr>
          <p:nvPr/>
        </p:nvSpPr>
        <p:spPr>
          <a:xfrm>
            <a:off x="1524000" y="2441863"/>
            <a:ext cx="9144000" cy="19742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Bahnschrift SemiBold Condensed"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mj-lt"/>
                <a:ea typeface="+mj-ea"/>
                <a:cs typeface="+mj-cs"/>
              </a:rPr>
              <a:t>The Higher Education Landscape</a:t>
            </a:r>
          </a:p>
        </p:txBody>
      </p:sp>
    </p:spTree>
    <p:extLst>
      <p:ext uri="{BB962C8B-B14F-4D97-AF65-F5344CB8AC3E}">
        <p14:creationId xmlns:p14="http://schemas.microsoft.com/office/powerpoint/2010/main" val="1731428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2C30B-1550-AAE8-DF5E-72A1A8C87C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41A74F-EAE8-FA0F-69D0-D51EC94FBC9B}"/>
              </a:ext>
            </a:extLst>
          </p:cNvPr>
          <p:cNvSpPr>
            <a:spLocks noGrp="1"/>
          </p:cNvSpPr>
          <p:nvPr>
            <p:ph type="title" idx="4294967295"/>
          </p:nvPr>
        </p:nvSpPr>
        <p:spPr>
          <a:xfrm>
            <a:off x="868680" y="1321960"/>
            <a:ext cx="5814342" cy="1021445"/>
          </a:xfrm>
        </p:spPr>
        <p:txBody>
          <a:bodyPr>
            <a:normAutofit/>
          </a:bodyPr>
          <a:lstStyle/>
          <a:p>
            <a:r>
              <a:rPr lang="en-US" sz="4000" b="1" dirty="0"/>
              <a:t>Higher Education Models</a:t>
            </a:r>
          </a:p>
        </p:txBody>
      </p:sp>
      <p:sp>
        <p:nvSpPr>
          <p:cNvPr id="14" name="TextBox 13">
            <a:extLst>
              <a:ext uri="{FF2B5EF4-FFF2-40B4-BE49-F238E27FC236}">
                <a16:creationId xmlns:a16="http://schemas.microsoft.com/office/drawing/2014/main" id="{A7D25F50-230E-7008-6AD4-C00520D842CF}"/>
              </a:ext>
            </a:extLst>
          </p:cNvPr>
          <p:cNvSpPr txBox="1"/>
          <p:nvPr/>
        </p:nvSpPr>
        <p:spPr>
          <a:xfrm>
            <a:off x="1205003" y="2356387"/>
            <a:ext cx="4621517" cy="4154984"/>
          </a:xfrm>
          <a:prstGeom prst="rect">
            <a:avLst/>
          </a:prstGeom>
          <a:noFill/>
        </p:spPr>
        <p:txBody>
          <a:bodyPr wrap="square" rtlCol="0">
            <a:spAutoFit/>
          </a:bodyPr>
          <a:lstStyle/>
          <a:p>
            <a:pPr marL="342900" indent="-342900">
              <a:spcBef>
                <a:spcPts val="300"/>
              </a:spcBef>
              <a:buFont typeface="Arial" panose="020B0604020202020204" pitchFamily="34" charset="0"/>
              <a:buChar char="•"/>
              <a:defRPr/>
            </a:pPr>
            <a:r>
              <a:rPr lang="en-US" dirty="0">
                <a:solidFill>
                  <a:prstClr val="black"/>
                </a:solidFill>
              </a:rPr>
              <a:t>Public vs. private</a:t>
            </a:r>
          </a:p>
          <a:p>
            <a:pPr marL="342900" indent="-342900">
              <a:spcBef>
                <a:spcPts val="300"/>
              </a:spcBef>
              <a:buFont typeface="Arial" panose="020B0604020202020204" pitchFamily="34" charset="0"/>
              <a:buChar char="•"/>
              <a:defRPr/>
            </a:pPr>
            <a:r>
              <a:rPr lang="en-US" dirty="0">
                <a:solidFill>
                  <a:prstClr val="black"/>
                </a:solidFill>
              </a:rPr>
              <a:t>Independent vs. system</a:t>
            </a:r>
          </a:p>
          <a:p>
            <a:pPr marL="342900" indent="-342900">
              <a:spcBef>
                <a:spcPts val="300"/>
              </a:spcBef>
              <a:buFont typeface="Arial" panose="020B0604020202020204" pitchFamily="34" charset="0"/>
              <a:buChar char="•"/>
              <a:defRPr/>
            </a:pPr>
            <a:r>
              <a:rPr lang="en-US" dirty="0">
                <a:solidFill>
                  <a:prstClr val="black"/>
                </a:solidFill>
              </a:rPr>
              <a:t>For-profit vs. Not-for-Profit</a:t>
            </a:r>
          </a:p>
          <a:p>
            <a:pPr marL="342900" indent="-342900">
              <a:spcBef>
                <a:spcPts val="300"/>
              </a:spcBef>
              <a:buFont typeface="Arial" panose="020B0604020202020204" pitchFamily="34" charset="0"/>
              <a:buChar char="•"/>
              <a:defRPr/>
            </a:pPr>
            <a:r>
              <a:rPr lang="en-US" dirty="0">
                <a:solidFill>
                  <a:prstClr val="black"/>
                </a:solidFill>
              </a:rPr>
              <a:t>Carnegie classification</a:t>
            </a:r>
          </a:p>
          <a:p>
            <a:pPr marL="800100" lvl="1" indent="-342900">
              <a:spcBef>
                <a:spcPts val="300"/>
              </a:spcBef>
              <a:buFont typeface="Arial" panose="020B0604020202020204" pitchFamily="34" charset="0"/>
              <a:buChar char="•"/>
              <a:defRPr/>
            </a:pPr>
            <a:r>
              <a:rPr lang="en-US" dirty="0">
                <a:solidFill>
                  <a:prstClr val="black"/>
                </a:solidFill>
              </a:rPr>
              <a:t>R1 – Doctoral/very high research</a:t>
            </a:r>
          </a:p>
          <a:p>
            <a:pPr marL="800100" lvl="1" indent="-342900">
              <a:spcBef>
                <a:spcPts val="300"/>
              </a:spcBef>
              <a:buFont typeface="Arial" panose="020B0604020202020204" pitchFamily="34" charset="0"/>
              <a:buChar char="•"/>
              <a:defRPr/>
            </a:pPr>
            <a:r>
              <a:rPr lang="en-US" dirty="0">
                <a:solidFill>
                  <a:prstClr val="black"/>
                </a:solidFill>
              </a:rPr>
              <a:t>R2 – Doctoral/high research</a:t>
            </a:r>
          </a:p>
          <a:p>
            <a:pPr marL="800100" lvl="1" indent="-342900">
              <a:spcBef>
                <a:spcPts val="300"/>
              </a:spcBef>
              <a:buFont typeface="Arial" panose="020B0604020202020204" pitchFamily="34" charset="0"/>
              <a:buChar char="•"/>
              <a:defRPr/>
            </a:pPr>
            <a:r>
              <a:rPr lang="en-US" dirty="0">
                <a:solidFill>
                  <a:prstClr val="black"/>
                </a:solidFill>
              </a:rPr>
              <a:t>Many others by size/focus</a:t>
            </a:r>
            <a:endParaRPr lang="en-US" dirty="0"/>
          </a:p>
          <a:p>
            <a:pPr marL="342900" indent="-342900">
              <a:spcBef>
                <a:spcPts val="300"/>
              </a:spcBef>
              <a:buFont typeface="Arial" panose="020B0604020202020204" pitchFamily="34" charset="0"/>
              <a:buChar char="•"/>
              <a:defRPr/>
            </a:pPr>
            <a:r>
              <a:rPr lang="en-US" dirty="0">
                <a:solidFill>
                  <a:prstClr val="black"/>
                </a:solidFill>
              </a:rPr>
              <a:t>Military academies and colleges</a:t>
            </a:r>
          </a:p>
          <a:p>
            <a:pPr marL="342900" indent="-342900">
              <a:spcBef>
                <a:spcPts val="300"/>
              </a:spcBef>
              <a:buFont typeface="Arial" panose="020B0604020202020204" pitchFamily="34" charset="0"/>
              <a:buChar char="•"/>
              <a:defRPr/>
            </a:pPr>
            <a:r>
              <a:rPr lang="en-US" dirty="0">
                <a:solidFill>
                  <a:prstClr val="black"/>
                </a:solidFill>
              </a:rPr>
              <a:t>Land grants</a:t>
            </a:r>
          </a:p>
          <a:p>
            <a:pPr marL="342900" indent="-342900">
              <a:spcBef>
                <a:spcPts val="300"/>
              </a:spcBef>
              <a:buFont typeface="Arial" panose="020B0604020202020204" pitchFamily="34" charset="0"/>
              <a:buChar char="•"/>
              <a:defRPr/>
            </a:pPr>
            <a:r>
              <a:rPr lang="en-US" dirty="0">
                <a:solidFill>
                  <a:prstClr val="black"/>
                </a:solidFill>
              </a:rPr>
              <a:t>Health-related institutions</a:t>
            </a:r>
          </a:p>
          <a:p>
            <a:pPr marL="342900" indent="-342900">
              <a:spcBef>
                <a:spcPts val="300"/>
              </a:spcBef>
              <a:buFont typeface="Arial" panose="020B0604020202020204" pitchFamily="34" charset="0"/>
              <a:buChar char="•"/>
              <a:defRPr/>
            </a:pPr>
            <a:r>
              <a:rPr lang="en-US" dirty="0">
                <a:solidFill>
                  <a:prstClr val="black"/>
                </a:solidFill>
              </a:rPr>
              <a:t>Historically Black/Tribal/Hispanic Serving</a:t>
            </a:r>
          </a:p>
          <a:p>
            <a:pPr marL="342900" indent="-342900">
              <a:spcBef>
                <a:spcPts val="300"/>
              </a:spcBef>
              <a:buFont typeface="Arial" panose="020B0604020202020204" pitchFamily="34" charset="0"/>
              <a:buChar char="•"/>
              <a:defRPr/>
            </a:pPr>
            <a:r>
              <a:rPr lang="en-US" dirty="0">
                <a:solidFill>
                  <a:prstClr val="black"/>
                </a:solidFill>
              </a:rPr>
              <a:t>Liberal arts colleges</a:t>
            </a:r>
          </a:p>
          <a:p>
            <a:pPr marL="342900" indent="-342900">
              <a:spcBef>
                <a:spcPts val="300"/>
              </a:spcBef>
              <a:buFont typeface="Arial" panose="020B0604020202020204" pitchFamily="34" charset="0"/>
              <a:buChar char="•"/>
              <a:defRPr/>
            </a:pPr>
            <a:r>
              <a:rPr lang="en-US" dirty="0">
                <a:solidFill>
                  <a:prstClr val="black"/>
                </a:solidFill>
              </a:rPr>
              <a:t>Community colleges/Technical schools</a:t>
            </a:r>
          </a:p>
        </p:txBody>
      </p:sp>
      <p:pic>
        <p:nvPicPr>
          <p:cNvPr id="18" name="Picture 17" descr="A group of people walking in a hallway&#10;&#10;Description automatically generated">
            <a:extLst>
              <a:ext uri="{FF2B5EF4-FFF2-40B4-BE49-F238E27FC236}">
                <a16:creationId xmlns:a16="http://schemas.microsoft.com/office/drawing/2014/main" id="{E7B5142B-BA20-CEB7-B0AD-4F7391896CDE}"/>
              </a:ext>
            </a:extLst>
          </p:cNvPr>
          <p:cNvPicPr>
            <a:picLocks noChangeAspect="1"/>
          </p:cNvPicPr>
          <p:nvPr/>
        </p:nvPicPr>
        <p:blipFill>
          <a:blip r:embed="rId3"/>
          <a:stretch>
            <a:fillRect/>
          </a:stretch>
        </p:blipFill>
        <p:spPr>
          <a:xfrm>
            <a:off x="6544781" y="2563481"/>
            <a:ext cx="4621517" cy="3291840"/>
          </a:xfrm>
          <a:prstGeom prst="rect">
            <a:avLst/>
          </a:prstGeom>
        </p:spPr>
      </p:pic>
    </p:spTree>
    <p:extLst>
      <p:ext uri="{BB962C8B-B14F-4D97-AF65-F5344CB8AC3E}">
        <p14:creationId xmlns:p14="http://schemas.microsoft.com/office/powerpoint/2010/main" val="2739653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E668BDC9-D3FB-4FCD-05DE-7008DE4D97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descr="A close-up of words&#10;&#10;Description automatically generated">
            <a:extLst>
              <a:ext uri="{FF2B5EF4-FFF2-40B4-BE49-F238E27FC236}">
                <a16:creationId xmlns:a16="http://schemas.microsoft.com/office/drawing/2014/main" id="{671EF4FB-4C4C-F316-1C4F-6CE13B5EECBB}"/>
              </a:ext>
            </a:extLst>
          </p:cNvPr>
          <p:cNvPicPr>
            <a:picLocks noChangeAspect="1"/>
          </p:cNvPicPr>
          <p:nvPr/>
        </p:nvPicPr>
        <p:blipFill>
          <a:blip r:embed="rId3"/>
          <a:srcRect t="9068"/>
          <a:stretch/>
        </p:blipFill>
        <p:spPr>
          <a:xfrm>
            <a:off x="6340489" y="2618222"/>
            <a:ext cx="4692706" cy="3200400"/>
          </a:xfrm>
          <a:prstGeom prst="rect">
            <a:avLst/>
          </a:prstGeom>
        </p:spPr>
      </p:pic>
      <p:sp>
        <p:nvSpPr>
          <p:cNvPr id="4" name="TextBox 3">
            <a:extLst>
              <a:ext uri="{FF2B5EF4-FFF2-40B4-BE49-F238E27FC236}">
                <a16:creationId xmlns:a16="http://schemas.microsoft.com/office/drawing/2014/main" id="{777C97F9-0147-CB58-B6EF-51075AD2D089}"/>
              </a:ext>
            </a:extLst>
          </p:cNvPr>
          <p:cNvSpPr txBox="1"/>
          <p:nvPr/>
        </p:nvSpPr>
        <p:spPr>
          <a:xfrm>
            <a:off x="1205003" y="2408639"/>
            <a:ext cx="4216081" cy="4401205"/>
          </a:xfrm>
          <a:prstGeom prst="rect">
            <a:avLst/>
          </a:prstGeom>
          <a:noFill/>
        </p:spPr>
        <p:txBody>
          <a:bodyPr wrap="square" rtlCol="0">
            <a:spAutoFit/>
          </a:bodyPr>
          <a:lstStyle/>
          <a:p>
            <a:pPr marL="342900" indent="-342900">
              <a:spcBef>
                <a:spcPts val="300"/>
              </a:spcBef>
              <a:buFont typeface="Arial" panose="020B0604020202020204" pitchFamily="34" charset="0"/>
              <a:buChar char="•"/>
              <a:defRPr/>
            </a:pPr>
            <a:r>
              <a:rPr lang="en-US" sz="2000" dirty="0">
                <a:solidFill>
                  <a:prstClr val="black"/>
                </a:solidFill>
              </a:rPr>
              <a:t>Board (of Regents/Trustees/ Directors/Visitors/Curators/ Overseers/etc.)</a:t>
            </a:r>
          </a:p>
          <a:p>
            <a:pPr marL="800100" lvl="1" indent="-342900">
              <a:spcBef>
                <a:spcPts val="300"/>
              </a:spcBef>
              <a:buFont typeface="Arial" panose="020B0604020202020204" pitchFamily="34" charset="0"/>
              <a:buChar char="•"/>
              <a:defRPr/>
            </a:pPr>
            <a:r>
              <a:rPr lang="en-US" sz="2000" dirty="0">
                <a:solidFill>
                  <a:prstClr val="black"/>
                </a:solidFill>
              </a:rPr>
              <a:t>Public – appointed or elected</a:t>
            </a:r>
          </a:p>
          <a:p>
            <a:pPr marL="800100" lvl="1" indent="-342900">
              <a:spcBef>
                <a:spcPts val="300"/>
              </a:spcBef>
              <a:buFont typeface="Arial" panose="020B0604020202020204" pitchFamily="34" charset="0"/>
              <a:buChar char="•"/>
              <a:defRPr/>
            </a:pPr>
            <a:r>
              <a:rPr lang="en-US" sz="2000" dirty="0">
                <a:solidFill>
                  <a:prstClr val="black"/>
                </a:solidFill>
              </a:rPr>
              <a:t>Private – chosen by existing board, foundation board, alums, or a governing council</a:t>
            </a:r>
          </a:p>
          <a:p>
            <a:pPr marL="342900" indent="-342900">
              <a:spcBef>
                <a:spcPts val="300"/>
              </a:spcBef>
              <a:buFont typeface="Arial" panose="020B0604020202020204" pitchFamily="34" charset="0"/>
              <a:buChar char="•"/>
              <a:defRPr/>
            </a:pPr>
            <a:r>
              <a:rPr lang="en-US" sz="2000" dirty="0">
                <a:solidFill>
                  <a:prstClr val="black"/>
                </a:solidFill>
              </a:rPr>
              <a:t>Chancellor/President</a:t>
            </a:r>
          </a:p>
          <a:p>
            <a:pPr marL="342900" indent="-342900">
              <a:spcBef>
                <a:spcPts val="300"/>
              </a:spcBef>
              <a:buFont typeface="Arial" panose="020B0604020202020204" pitchFamily="34" charset="0"/>
              <a:buChar char="•"/>
              <a:defRPr/>
            </a:pPr>
            <a:r>
              <a:rPr lang="en-US" sz="2000" dirty="0">
                <a:solidFill>
                  <a:prstClr val="black"/>
                </a:solidFill>
              </a:rPr>
              <a:t>Vice chancellors/VPs</a:t>
            </a:r>
          </a:p>
          <a:p>
            <a:pPr marL="342900" indent="-342900">
              <a:spcBef>
                <a:spcPts val="300"/>
              </a:spcBef>
              <a:buFont typeface="Arial" panose="020B0604020202020204" pitchFamily="34" charset="0"/>
              <a:buChar char="•"/>
              <a:defRPr/>
            </a:pPr>
            <a:r>
              <a:rPr lang="en-US" sz="2000" dirty="0">
                <a:solidFill>
                  <a:prstClr val="black"/>
                </a:solidFill>
              </a:rPr>
              <a:t>Provost, Dean, Chair</a:t>
            </a:r>
          </a:p>
          <a:p>
            <a:pPr marL="342900" indent="-342900">
              <a:spcBef>
                <a:spcPts val="300"/>
              </a:spcBef>
              <a:buFont typeface="Arial" panose="020B0604020202020204" pitchFamily="34" charset="0"/>
              <a:buChar char="•"/>
              <a:defRPr/>
            </a:pPr>
            <a:r>
              <a:rPr lang="en-US" sz="2000" dirty="0">
                <a:solidFill>
                  <a:prstClr val="black"/>
                </a:solidFill>
              </a:rPr>
              <a:t>The Academy (aka faculty)</a:t>
            </a:r>
          </a:p>
          <a:p>
            <a:pPr marL="342900" indent="-342900">
              <a:spcBef>
                <a:spcPts val="300"/>
              </a:spcBef>
              <a:buFont typeface="Arial" panose="020B0604020202020204" pitchFamily="34" charset="0"/>
              <a:buChar char="•"/>
              <a:defRPr/>
            </a:pPr>
            <a:r>
              <a:rPr lang="en-US" sz="2000" dirty="0">
                <a:solidFill>
                  <a:prstClr val="black"/>
                </a:solidFill>
              </a:rPr>
              <a:t>Shared governance</a:t>
            </a:r>
          </a:p>
          <a:p>
            <a:pPr marL="800100" lvl="1" indent="-342900">
              <a:spcBef>
                <a:spcPts val="300"/>
              </a:spcBef>
              <a:buFont typeface="Arial" panose="020B0604020202020204" pitchFamily="34" charset="0"/>
              <a:buChar char="•"/>
              <a:defRPr/>
            </a:pPr>
            <a:r>
              <a:rPr lang="en-US" sz="2000" dirty="0">
                <a:solidFill>
                  <a:prstClr val="black"/>
                </a:solidFill>
              </a:rPr>
              <a:t>Faculty Senate</a:t>
            </a:r>
            <a:endParaRPr lang="en-US" sz="1600" dirty="0">
              <a:solidFill>
                <a:prstClr val="black"/>
              </a:solidFill>
            </a:endParaRPr>
          </a:p>
        </p:txBody>
      </p:sp>
      <p:sp>
        <p:nvSpPr>
          <p:cNvPr id="5" name="Title 1">
            <a:extLst>
              <a:ext uri="{FF2B5EF4-FFF2-40B4-BE49-F238E27FC236}">
                <a16:creationId xmlns:a16="http://schemas.microsoft.com/office/drawing/2014/main" id="{D583A5F5-C731-6F3B-4251-EC4886C2B565}"/>
              </a:ext>
            </a:extLst>
          </p:cNvPr>
          <p:cNvSpPr txBox="1">
            <a:spLocks/>
          </p:cNvSpPr>
          <p:nvPr/>
        </p:nvSpPr>
        <p:spPr>
          <a:xfrm>
            <a:off x="868680" y="1361145"/>
            <a:ext cx="5814342" cy="102144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Governance</a:t>
            </a:r>
          </a:p>
        </p:txBody>
      </p:sp>
    </p:spTree>
    <p:extLst>
      <p:ext uri="{BB962C8B-B14F-4D97-AF65-F5344CB8AC3E}">
        <p14:creationId xmlns:p14="http://schemas.microsoft.com/office/powerpoint/2010/main" val="2344615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826F7-65B2-ACF0-9493-0298914BEB6B}"/>
              </a:ext>
            </a:extLst>
          </p:cNvPr>
          <p:cNvSpPr>
            <a:spLocks noGrp="1"/>
          </p:cNvSpPr>
          <p:nvPr>
            <p:ph type="title" idx="4294967295"/>
          </p:nvPr>
        </p:nvSpPr>
        <p:spPr>
          <a:xfrm>
            <a:off x="868680" y="1570153"/>
            <a:ext cx="5266267" cy="1325563"/>
          </a:xfrm>
        </p:spPr>
        <p:txBody>
          <a:bodyPr>
            <a:normAutofit/>
          </a:bodyPr>
          <a:lstStyle/>
          <a:p>
            <a:r>
              <a:rPr lang="en-US" sz="4000" b="1" dirty="0"/>
              <a:t>Academic Concepts</a:t>
            </a:r>
            <a:br>
              <a:rPr lang="en-US" sz="4000" b="1" dirty="0"/>
            </a:br>
            <a:endParaRPr lang="en-US" sz="4000" b="1" dirty="0"/>
          </a:p>
        </p:txBody>
      </p:sp>
      <p:sp>
        <p:nvSpPr>
          <p:cNvPr id="3" name="TextBox 2">
            <a:extLst>
              <a:ext uri="{FF2B5EF4-FFF2-40B4-BE49-F238E27FC236}">
                <a16:creationId xmlns:a16="http://schemas.microsoft.com/office/drawing/2014/main" id="{EDDA40B0-3F35-572C-D7B8-9CE482F27F3F}"/>
              </a:ext>
            </a:extLst>
          </p:cNvPr>
          <p:cNvSpPr txBox="1"/>
          <p:nvPr/>
        </p:nvSpPr>
        <p:spPr>
          <a:xfrm>
            <a:off x="1222913" y="2638788"/>
            <a:ext cx="4814104" cy="2870016"/>
          </a:xfrm>
          <a:prstGeom prst="rect">
            <a:avLst/>
          </a:prstGeom>
          <a:noFill/>
        </p:spPr>
        <p:txBody>
          <a:bodyPr wrap="square" rtlCol="0">
            <a:spAutoFit/>
          </a:bodyPr>
          <a:lstStyle/>
          <a:p>
            <a:pPr marL="182880" indent="-182880">
              <a:spcBef>
                <a:spcPts val="300"/>
              </a:spcBef>
              <a:buFont typeface="Arial" panose="020B0604020202020204" pitchFamily="34" charset="0"/>
              <a:buChar char="•"/>
              <a:defRPr/>
            </a:pPr>
            <a:r>
              <a:rPr lang="en-US" sz="2400" dirty="0">
                <a:solidFill>
                  <a:prstClr val="black"/>
                </a:solidFill>
              </a:rPr>
              <a:t>Tenure and promotion</a:t>
            </a:r>
          </a:p>
          <a:p>
            <a:pPr marL="182880" indent="-182880">
              <a:spcBef>
                <a:spcPts val="300"/>
              </a:spcBef>
              <a:buFont typeface="Arial" panose="020B0604020202020204" pitchFamily="34" charset="0"/>
              <a:buChar char="•"/>
              <a:defRPr/>
            </a:pPr>
            <a:r>
              <a:rPr lang="en-US" sz="2400" dirty="0">
                <a:solidFill>
                  <a:prstClr val="black"/>
                </a:solidFill>
              </a:rPr>
              <a:t>Academic freedom</a:t>
            </a:r>
          </a:p>
          <a:p>
            <a:pPr marL="182880" indent="-182880">
              <a:spcBef>
                <a:spcPts val="300"/>
              </a:spcBef>
              <a:buFont typeface="Arial" panose="020B0604020202020204" pitchFamily="34" charset="0"/>
              <a:buChar char="•"/>
              <a:defRPr/>
            </a:pPr>
            <a:r>
              <a:rPr lang="en-US" sz="2400" dirty="0">
                <a:solidFill>
                  <a:prstClr val="black"/>
                </a:solidFill>
              </a:rPr>
              <a:t>Academic workload</a:t>
            </a:r>
          </a:p>
          <a:p>
            <a:pPr marL="182880" indent="-182880">
              <a:spcBef>
                <a:spcPts val="300"/>
              </a:spcBef>
              <a:buFont typeface="Arial" panose="020B0604020202020204" pitchFamily="34" charset="0"/>
              <a:buChar char="•"/>
              <a:defRPr/>
            </a:pPr>
            <a:r>
              <a:rPr lang="en-US" sz="2400" dirty="0">
                <a:solidFill>
                  <a:prstClr val="black"/>
                </a:solidFill>
              </a:rPr>
              <a:t>Faculty development leave</a:t>
            </a:r>
          </a:p>
          <a:p>
            <a:pPr marL="182880" indent="-182880">
              <a:spcBef>
                <a:spcPts val="300"/>
              </a:spcBef>
              <a:buFont typeface="Arial" panose="020B0604020202020204" pitchFamily="34" charset="0"/>
              <a:buChar char="•"/>
              <a:defRPr/>
            </a:pPr>
            <a:r>
              <a:rPr lang="en-US" sz="2400" dirty="0">
                <a:solidFill>
                  <a:prstClr val="black"/>
                </a:solidFill>
              </a:rPr>
              <a:t>Adjunct faculty/professors of practice</a:t>
            </a:r>
          </a:p>
          <a:p>
            <a:pPr marL="182880" indent="-182880">
              <a:spcBef>
                <a:spcPts val="300"/>
              </a:spcBef>
              <a:buFont typeface="Arial" panose="020B0604020202020204" pitchFamily="34" charset="0"/>
              <a:buChar char="•"/>
              <a:defRPr/>
            </a:pPr>
            <a:r>
              <a:rPr lang="en-US" sz="2400" dirty="0">
                <a:solidFill>
                  <a:prstClr val="black"/>
                </a:solidFill>
              </a:rPr>
              <a:t>Principal Investigator</a:t>
            </a:r>
          </a:p>
        </p:txBody>
      </p:sp>
      <p:pic>
        <p:nvPicPr>
          <p:cNvPr id="5" name="Picture 4" descr="A group of people sitting in chairs in front of a person standing in front of a screen&#10;&#10;Description automatically generated">
            <a:extLst>
              <a:ext uri="{FF2B5EF4-FFF2-40B4-BE49-F238E27FC236}">
                <a16:creationId xmlns:a16="http://schemas.microsoft.com/office/drawing/2014/main" id="{A21FF1A9-6FBE-6130-5048-E9990D0DE413}"/>
              </a:ext>
            </a:extLst>
          </p:cNvPr>
          <p:cNvPicPr>
            <a:picLocks noChangeAspect="1"/>
          </p:cNvPicPr>
          <p:nvPr/>
        </p:nvPicPr>
        <p:blipFill>
          <a:blip r:embed="rId3"/>
          <a:stretch>
            <a:fillRect/>
          </a:stretch>
        </p:blipFill>
        <p:spPr>
          <a:xfrm>
            <a:off x="6310154" y="2469205"/>
            <a:ext cx="4814104" cy="3200400"/>
          </a:xfrm>
          <a:prstGeom prst="rect">
            <a:avLst/>
          </a:prstGeom>
        </p:spPr>
      </p:pic>
    </p:spTree>
    <p:extLst>
      <p:ext uri="{BB962C8B-B14F-4D97-AF65-F5344CB8AC3E}">
        <p14:creationId xmlns:p14="http://schemas.microsoft.com/office/powerpoint/2010/main" val="1590530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rick building with trees around it&#10;&#10;Description automatically generated">
            <a:extLst>
              <a:ext uri="{FF2B5EF4-FFF2-40B4-BE49-F238E27FC236}">
                <a16:creationId xmlns:a16="http://schemas.microsoft.com/office/drawing/2014/main" id="{1668A445-08D5-76AC-3D3A-8D78D4384190}"/>
              </a:ext>
            </a:extLst>
          </p:cNvPr>
          <p:cNvPicPr>
            <a:picLocks noChangeAspect="1"/>
          </p:cNvPicPr>
          <p:nvPr/>
        </p:nvPicPr>
        <p:blipFill>
          <a:blip r:embed="rId3"/>
          <a:stretch>
            <a:fillRect/>
          </a:stretch>
        </p:blipFill>
        <p:spPr>
          <a:xfrm>
            <a:off x="576062" y="1551213"/>
            <a:ext cx="7399734" cy="4931229"/>
          </a:xfrm>
          <a:prstGeom prst="rect">
            <a:avLst/>
          </a:prstGeom>
        </p:spPr>
      </p:pic>
      <p:sp>
        <p:nvSpPr>
          <p:cNvPr id="5" name="TextBox 4">
            <a:extLst>
              <a:ext uri="{FF2B5EF4-FFF2-40B4-BE49-F238E27FC236}">
                <a16:creationId xmlns:a16="http://schemas.microsoft.com/office/drawing/2014/main" id="{2957F6E6-3E98-B17B-FC6B-0466106C650A}"/>
              </a:ext>
            </a:extLst>
          </p:cNvPr>
          <p:cNvSpPr txBox="1"/>
          <p:nvPr/>
        </p:nvSpPr>
        <p:spPr>
          <a:xfrm>
            <a:off x="8174749" y="3037580"/>
            <a:ext cx="3700244" cy="1446550"/>
          </a:xfrm>
          <a:prstGeom prst="rect">
            <a:avLst/>
          </a:prstGeom>
          <a:noFill/>
        </p:spPr>
        <p:txBody>
          <a:bodyPr wrap="none" rtlCol="0">
            <a:spAutoFit/>
          </a:bodyPr>
          <a:lstStyle/>
          <a:p>
            <a:pPr algn="ctr"/>
            <a:r>
              <a:rPr lang="en-US" sz="4400" dirty="0"/>
              <a:t>Oldest Colleges</a:t>
            </a:r>
          </a:p>
          <a:p>
            <a:pPr algn="ctr"/>
            <a:r>
              <a:rPr lang="en-US" sz="4400" dirty="0"/>
              <a:t>In America</a:t>
            </a:r>
          </a:p>
        </p:txBody>
      </p:sp>
    </p:spTree>
    <p:extLst>
      <p:ext uri="{BB962C8B-B14F-4D97-AF65-F5344CB8AC3E}">
        <p14:creationId xmlns:p14="http://schemas.microsoft.com/office/powerpoint/2010/main" val="2879426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A0586-7F74-EAC4-B5A8-1E80C0949910}"/>
              </a:ext>
            </a:extLst>
          </p:cNvPr>
          <p:cNvSpPr txBox="1">
            <a:spLocks/>
          </p:cNvSpPr>
          <p:nvPr/>
        </p:nvSpPr>
        <p:spPr>
          <a:xfrm>
            <a:off x="555672" y="1215736"/>
            <a:ext cx="10515600" cy="873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Key Historical Events</a:t>
            </a:r>
          </a:p>
        </p:txBody>
      </p:sp>
      <p:sp>
        <p:nvSpPr>
          <p:cNvPr id="3" name="TextBox 2">
            <a:extLst>
              <a:ext uri="{FF2B5EF4-FFF2-40B4-BE49-F238E27FC236}">
                <a16:creationId xmlns:a16="http://schemas.microsoft.com/office/drawing/2014/main" id="{70791FA7-C3E1-9B5F-F744-6E1F19B276F9}"/>
              </a:ext>
            </a:extLst>
          </p:cNvPr>
          <p:cNvSpPr txBox="1"/>
          <p:nvPr/>
        </p:nvSpPr>
        <p:spPr>
          <a:xfrm>
            <a:off x="865369" y="2089301"/>
            <a:ext cx="7837338" cy="4431983"/>
          </a:xfrm>
          <a:prstGeom prst="rect">
            <a:avLst/>
          </a:prstGeom>
          <a:noFill/>
        </p:spPr>
        <p:txBody>
          <a:bodyPr wrap="none" rtlCol="0">
            <a:spAutoFit/>
          </a:bodyPr>
          <a:lstStyle/>
          <a:p>
            <a:r>
              <a:rPr lang="en-US" sz="2400" dirty="0"/>
              <a:t>1862: The Morrill Act</a:t>
            </a:r>
          </a:p>
          <a:p>
            <a:r>
              <a:rPr lang="en-US" sz="2400" dirty="0"/>
              <a:t>1890: Second Morrill Act</a:t>
            </a:r>
          </a:p>
          <a:p>
            <a:r>
              <a:rPr lang="en-US" sz="2400" dirty="0"/>
              <a:t>1944: The GI Bill</a:t>
            </a:r>
          </a:p>
          <a:p>
            <a:r>
              <a:rPr lang="en-US" sz="2400" dirty="0"/>
              <a:t>1958: National Defense Education Act</a:t>
            </a:r>
          </a:p>
          <a:p>
            <a:r>
              <a:rPr lang="en-US" sz="2400" dirty="0"/>
              <a:t>1965: Higher Education Act</a:t>
            </a:r>
          </a:p>
          <a:p>
            <a:r>
              <a:rPr lang="en-US" sz="2400" dirty="0"/>
              <a:t>1972: Title IX amendment to the Higher Education Act</a:t>
            </a:r>
          </a:p>
          <a:p>
            <a:r>
              <a:rPr lang="en-US" sz="2400" dirty="0"/>
              <a:t>1989: University of Phoenix offers the first fully online degree</a:t>
            </a:r>
          </a:p>
          <a:p>
            <a:r>
              <a:rPr lang="en-US" sz="2400" dirty="0"/>
              <a:t>1996: First online university</a:t>
            </a:r>
          </a:p>
          <a:p>
            <a:r>
              <a:rPr lang="en-US" sz="2400" dirty="0"/>
              <a:t>2010: 21 million enrolled in US colleges and universities</a:t>
            </a:r>
          </a:p>
          <a:p>
            <a:r>
              <a:rPr lang="en-US" sz="2400" dirty="0"/>
              <a:t>2014: More US women earning bachelor’s degrees than men.</a:t>
            </a:r>
          </a:p>
          <a:p>
            <a:r>
              <a:rPr lang="en-US" sz="2400" dirty="0"/>
              <a:t>2022: </a:t>
            </a:r>
            <a:r>
              <a:rPr lang="en-US" sz="2400" dirty="0">
                <a:solidFill>
                  <a:srgbClr val="031D32"/>
                </a:solidFill>
                <a:latin typeface="Museo Sans"/>
              </a:rPr>
              <a:t>The </a:t>
            </a:r>
            <a:r>
              <a:rPr lang="en-US" sz="2400" b="0" i="0" dirty="0">
                <a:solidFill>
                  <a:srgbClr val="031D32"/>
                </a:solidFill>
                <a:effectLst/>
                <a:latin typeface="Museo Sans"/>
              </a:rPr>
              <a:t>CHIPS</a:t>
            </a:r>
            <a:r>
              <a:rPr lang="en-US" sz="2400" dirty="0">
                <a:solidFill>
                  <a:srgbClr val="031D32"/>
                </a:solidFill>
                <a:latin typeface="Museo Sans"/>
              </a:rPr>
              <a:t> Act</a:t>
            </a:r>
            <a:endParaRPr lang="en-US" sz="2400" dirty="0"/>
          </a:p>
          <a:p>
            <a:endParaRPr lang="en-US" dirty="0"/>
          </a:p>
        </p:txBody>
      </p:sp>
    </p:spTree>
    <p:extLst>
      <p:ext uri="{BB962C8B-B14F-4D97-AF65-F5344CB8AC3E}">
        <p14:creationId xmlns:p14="http://schemas.microsoft.com/office/powerpoint/2010/main" val="1930275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33c5f9c-3e24-4f7a-976a-7e11b5d0ad11" xsi:nil="true"/>
    <lcf76f155ced4ddcb4097134ff3c332f xmlns="6a14ffba-8f1c-4d10-af01-ae154dbd531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D8CECF97277543A5E9D3D1D281E1C9" ma:contentTypeVersion="15" ma:contentTypeDescription="Create a new document." ma:contentTypeScope="" ma:versionID="df07c17759c04d6de54271e1b1a1ddbc">
  <xsd:schema xmlns:xsd="http://www.w3.org/2001/XMLSchema" xmlns:xs="http://www.w3.org/2001/XMLSchema" xmlns:p="http://schemas.microsoft.com/office/2006/metadata/properties" xmlns:ns2="6a14ffba-8f1c-4d10-af01-ae154dbd531f" xmlns:ns3="133c5f9c-3e24-4f7a-976a-7e11b5d0ad11" targetNamespace="http://schemas.microsoft.com/office/2006/metadata/properties" ma:root="true" ma:fieldsID="a4625945977cbe70b864ceee9c3fe90d" ns2:_="" ns3:_="">
    <xsd:import namespace="6a14ffba-8f1c-4d10-af01-ae154dbd531f"/>
    <xsd:import namespace="133c5f9c-3e24-4f7a-976a-7e11b5d0ad1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14ffba-8f1c-4d10-af01-ae154dbd53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eb52383-127c-47be-ae82-bafae2b4737f"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descrip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3c5f9c-3e24-4f7a-976a-7e11b5d0ad1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6f57eec-5ee8-41c2-9076-598c2bb67857}" ma:internalName="TaxCatchAll" ma:showField="CatchAllData" ma:web="133c5f9c-3e24-4f7a-976a-7e11b5d0ad1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235931-5565-4F19-A916-3C5A566408DF}">
  <ds:schemaRefs>
    <ds:schemaRef ds:uri="http://schemas.microsoft.com/sharepoint/v3/contenttype/forms"/>
  </ds:schemaRefs>
</ds:datastoreItem>
</file>

<file path=customXml/itemProps2.xml><?xml version="1.0" encoding="utf-8"?>
<ds:datastoreItem xmlns:ds="http://schemas.openxmlformats.org/officeDocument/2006/customXml" ds:itemID="{B0C31B97-89D3-49A1-86B9-71E828ADAAD8}">
  <ds:schemaRefs>
    <ds:schemaRef ds:uri="http://schemas.microsoft.com/office/2006/metadata/properties"/>
    <ds:schemaRef ds:uri="http://schemas.microsoft.com/office/infopath/2007/PartnerControls"/>
    <ds:schemaRef ds:uri="b8e1cea0-326a-4b23-9862-5807ba86ac07"/>
    <ds:schemaRef ds:uri="cbb4cac8-50bf-4832-b6f0-9a2fe9f1f70b"/>
    <ds:schemaRef ds:uri="82503f46-9826-42c2-86ff-ea7cbe387080"/>
    <ds:schemaRef ds:uri="213324f9-e58f-4f28-8a19-11da78aba3e3"/>
    <ds:schemaRef ds:uri="133c5f9c-3e24-4f7a-976a-7e11b5d0ad11"/>
    <ds:schemaRef ds:uri="6a14ffba-8f1c-4d10-af01-ae154dbd531f"/>
  </ds:schemaRefs>
</ds:datastoreItem>
</file>

<file path=customXml/itemProps3.xml><?xml version="1.0" encoding="utf-8"?>
<ds:datastoreItem xmlns:ds="http://schemas.openxmlformats.org/officeDocument/2006/customXml" ds:itemID="{D3EB0178-2C1B-4408-8392-5F5C48F184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14ffba-8f1c-4d10-af01-ae154dbd531f"/>
    <ds:schemaRef ds:uri="133c5f9c-3e24-4f7a-976a-7e11b5d0ad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3298</TotalTime>
  <Words>4480</Words>
  <Application>Microsoft Office PowerPoint</Application>
  <PresentationFormat>Widescreen</PresentationFormat>
  <Paragraphs>502</Paragraphs>
  <Slides>31</Slides>
  <Notes>31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31</vt:i4>
      </vt:variant>
    </vt:vector>
  </HeadingPairs>
  <TitlesOfParts>
    <vt:vector size="45" baseType="lpstr">
      <vt:lpstr>Aptos</vt:lpstr>
      <vt:lpstr>Arial</vt:lpstr>
      <vt:lpstr>Bahnschrift SemiBold Condensed</vt:lpstr>
      <vt:lpstr>benton-sans</vt:lpstr>
      <vt:lpstr>Calibri</vt:lpstr>
      <vt:lpstr>Calibri Light</vt:lpstr>
      <vt:lpstr>Corbel</vt:lpstr>
      <vt:lpstr>Google Sans</vt:lpstr>
      <vt:lpstr>Montserrat</vt:lpstr>
      <vt:lpstr>Museo Sans</vt:lpstr>
      <vt:lpstr>Neue Helvetica W01</vt:lpstr>
      <vt:lpstr>Noto Serif</vt:lpstr>
      <vt:lpstr>Roboto</vt:lpstr>
      <vt:lpstr>Office Theme</vt:lpstr>
      <vt:lpstr>PowerPoint Presentation</vt:lpstr>
      <vt:lpstr>PowerPoint Presentation</vt:lpstr>
      <vt:lpstr>PowerPoint Presentation</vt:lpstr>
      <vt:lpstr>PowerPoint Presentation</vt:lpstr>
      <vt:lpstr>Higher Education Models</vt:lpstr>
      <vt:lpstr>PowerPoint Presentation</vt:lpstr>
      <vt:lpstr>Academic Concepts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Turner, Kim</cp:lastModifiedBy>
  <cp:revision>12</cp:revision>
  <dcterms:created xsi:type="dcterms:W3CDTF">2020-01-09T16:16:43Z</dcterms:created>
  <dcterms:modified xsi:type="dcterms:W3CDTF">2025-01-31T18:20:37Z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0x010100A2D8CECF97277543A5E9D3D1D281E1C9</vt:lpwstr>
  </property>
  <property fmtid="{D5CDD505-2E9C-101B-9397-08002B2CF9AE}" pid="3" name="Order">
    <vt:r8>4399900</vt:r8>
  </property>
  <property fmtid="{D5CDD505-2E9C-101B-9397-08002B2CF9AE}" pid="4" name="MediaServiceImageTags">
    <vt:lpwstr/>
  </property>
</Properties>
</file>