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6"/>
  </p:notesMasterIdLst>
  <p:handoutMasterIdLst>
    <p:handoutMasterId r:id="rId57"/>
  </p:handoutMasterIdLst>
  <p:sldIdLst>
    <p:sldId id="388" r:id="rId5"/>
    <p:sldId id="386" r:id="rId6"/>
    <p:sldId id="389" r:id="rId7"/>
    <p:sldId id="390" r:id="rId8"/>
    <p:sldId id="324" r:id="rId9"/>
    <p:sldId id="325" r:id="rId10"/>
    <p:sldId id="306" r:id="rId11"/>
    <p:sldId id="357" r:id="rId12"/>
    <p:sldId id="310" r:id="rId13"/>
    <p:sldId id="358" r:id="rId14"/>
    <p:sldId id="359" r:id="rId15"/>
    <p:sldId id="377" r:id="rId16"/>
    <p:sldId id="362" r:id="rId17"/>
    <p:sldId id="329" r:id="rId18"/>
    <p:sldId id="378" r:id="rId19"/>
    <p:sldId id="379" r:id="rId20"/>
    <p:sldId id="335" r:id="rId21"/>
    <p:sldId id="331" r:id="rId22"/>
    <p:sldId id="332" r:id="rId23"/>
    <p:sldId id="366" r:id="rId24"/>
    <p:sldId id="333" r:id="rId25"/>
    <p:sldId id="365" r:id="rId26"/>
    <p:sldId id="336" r:id="rId27"/>
    <p:sldId id="337" r:id="rId28"/>
    <p:sldId id="338" r:id="rId29"/>
    <p:sldId id="367" r:id="rId30"/>
    <p:sldId id="385" r:id="rId31"/>
    <p:sldId id="342" r:id="rId32"/>
    <p:sldId id="345" r:id="rId33"/>
    <p:sldId id="347" r:id="rId34"/>
    <p:sldId id="346" r:id="rId35"/>
    <p:sldId id="334" r:id="rId36"/>
    <p:sldId id="339" r:id="rId37"/>
    <p:sldId id="351" r:id="rId38"/>
    <p:sldId id="353" r:id="rId39"/>
    <p:sldId id="381" r:id="rId40"/>
    <p:sldId id="369" r:id="rId41"/>
    <p:sldId id="382" r:id="rId42"/>
    <p:sldId id="356" r:id="rId43"/>
    <p:sldId id="373" r:id="rId44"/>
    <p:sldId id="383" r:id="rId45"/>
    <p:sldId id="384" r:id="rId46"/>
    <p:sldId id="387" r:id="rId47"/>
    <p:sldId id="354" r:id="rId48"/>
    <p:sldId id="340" r:id="rId49"/>
    <p:sldId id="348" r:id="rId50"/>
    <p:sldId id="330" r:id="rId51"/>
    <p:sldId id="326" r:id="rId52"/>
    <p:sldId id="391" r:id="rId53"/>
    <p:sldId id="393" r:id="rId54"/>
    <p:sldId id="392"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8">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st, Felicia" initials="BF" lastIdx="1" clrIdx="0">
    <p:extLst>
      <p:ext uri="{19B8F6BF-5375-455C-9EA6-DF929625EA0E}">
        <p15:presenceInfo xmlns:p15="http://schemas.microsoft.com/office/powerpoint/2012/main" userId="S-1-5-21-702074188-2833732907-241959117-97236" providerId="AD"/>
      </p:ext>
    </p:extLst>
  </p:cmAuthor>
  <p:cmAuthor id="2" name="Esterheld, Jennifer" initials="EJ" lastIdx="7" clrIdx="1">
    <p:extLst>
      <p:ext uri="{19B8F6BF-5375-455C-9EA6-DF929625EA0E}">
        <p15:presenceInfo xmlns:p15="http://schemas.microsoft.com/office/powerpoint/2012/main" userId="S-1-5-21-702074188-2833732907-241959117-788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202E"/>
    <a:srgbClr val="474747"/>
    <a:srgbClr val="EA8F00"/>
    <a:srgbClr val="940C72"/>
    <a:srgbClr val="241866"/>
    <a:srgbClr val="FBFBFD"/>
    <a:srgbClr val="FCFCFD"/>
    <a:srgbClr val="FDFDFD"/>
    <a:srgbClr val="FFFFFF"/>
    <a:srgbClr val="FEFE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Stijl, gemiddeld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6067" autoAdjust="0"/>
  </p:normalViewPr>
  <p:slideViewPr>
    <p:cSldViewPr snapToGrid="0" snapToObjects="1">
      <p:cViewPr varScale="1">
        <p:scale>
          <a:sx n="89" d="100"/>
          <a:sy n="89" d="100"/>
        </p:scale>
        <p:origin x="1171" y="77"/>
      </p:cViewPr>
      <p:guideLst>
        <p:guide orient="horz" pos="2158"/>
        <p:guide pos="2880"/>
      </p:guideLst>
    </p:cSldViewPr>
  </p:slideViewPr>
  <p:outlineViewPr>
    <p:cViewPr>
      <p:scale>
        <a:sx n="33" d="100"/>
        <a:sy n="33" d="100"/>
      </p:scale>
      <p:origin x="0" y="2296"/>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CAD67D-2031-42CF-BFAE-B109F0580870}" type="doc">
      <dgm:prSet loTypeId="urn:microsoft.com/office/officeart/2008/layout/VerticalCurvedList" loCatId="list" qsTypeId="urn:microsoft.com/office/officeart/2005/8/quickstyle/3d4" qsCatId="3D" csTypeId="urn:microsoft.com/office/officeart/2005/8/colors/accent1_2" csCatId="accent1" phldr="1"/>
      <dgm:spPr/>
      <dgm:t>
        <a:bodyPr/>
        <a:lstStyle/>
        <a:p>
          <a:endParaRPr lang="en-US"/>
        </a:p>
      </dgm:t>
    </dgm:pt>
    <dgm:pt modelId="{EDF98B9D-456A-46E5-945B-89FCA1804000}">
      <dgm:prSet/>
      <dgm:spPr/>
      <dgm:t>
        <a:bodyPr/>
        <a:lstStyle/>
        <a:p>
          <a:pPr rtl="0"/>
          <a:r>
            <a:rPr lang="en-US" dirty="0" smtClean="0"/>
            <a:t>Understand the impact of social media as an element of reputational risk to your organization</a:t>
          </a:r>
          <a:endParaRPr lang="en-US" dirty="0"/>
        </a:p>
      </dgm:t>
    </dgm:pt>
    <dgm:pt modelId="{2A7F1C55-4F83-473A-8D53-ACAF2B23A238}" type="parTrans" cxnId="{2AB9B346-396B-4DFA-82DA-B6D1BF7D7C0D}">
      <dgm:prSet/>
      <dgm:spPr/>
      <dgm:t>
        <a:bodyPr/>
        <a:lstStyle/>
        <a:p>
          <a:endParaRPr lang="en-US"/>
        </a:p>
      </dgm:t>
    </dgm:pt>
    <dgm:pt modelId="{F00BC139-45D5-4540-A7EF-2E9FB8C3C8AF}" type="sibTrans" cxnId="{2AB9B346-396B-4DFA-82DA-B6D1BF7D7C0D}">
      <dgm:prSet/>
      <dgm:spPr/>
      <dgm:t>
        <a:bodyPr/>
        <a:lstStyle/>
        <a:p>
          <a:endParaRPr lang="en-US"/>
        </a:p>
      </dgm:t>
    </dgm:pt>
    <dgm:pt modelId="{EFA7A036-439A-4A02-8637-2135D25F581D}">
      <dgm:prSet/>
      <dgm:spPr/>
      <dgm:t>
        <a:bodyPr/>
        <a:lstStyle/>
        <a:p>
          <a:pPr rtl="0"/>
          <a:r>
            <a:rPr lang="en-US" dirty="0" smtClean="0"/>
            <a:t>Discover and discuss options for addressing and minimizing social media risk within your organization</a:t>
          </a:r>
          <a:endParaRPr lang="en-US" dirty="0"/>
        </a:p>
      </dgm:t>
    </dgm:pt>
    <dgm:pt modelId="{97A22BA7-6DCB-439B-895A-D4F6AA4B23EC}" type="parTrans" cxnId="{116242A1-A83C-41F6-B5A7-510564AD526A}">
      <dgm:prSet/>
      <dgm:spPr/>
      <dgm:t>
        <a:bodyPr/>
        <a:lstStyle/>
        <a:p>
          <a:endParaRPr lang="en-US"/>
        </a:p>
      </dgm:t>
    </dgm:pt>
    <dgm:pt modelId="{14748090-7F29-410F-9DF5-24D484CC0BB2}" type="sibTrans" cxnId="{116242A1-A83C-41F6-B5A7-510564AD526A}">
      <dgm:prSet/>
      <dgm:spPr/>
      <dgm:t>
        <a:bodyPr/>
        <a:lstStyle/>
        <a:p>
          <a:endParaRPr lang="en-US"/>
        </a:p>
      </dgm:t>
    </dgm:pt>
    <dgm:pt modelId="{CBF9BB88-B951-4111-BB8C-463A2AA9B372}">
      <dgm:prSet/>
      <dgm:spPr/>
      <dgm:t>
        <a:bodyPr/>
        <a:lstStyle/>
        <a:p>
          <a:pPr rtl="0"/>
          <a:r>
            <a:rPr lang="en-US" dirty="0" smtClean="0"/>
            <a:t>Gain a better understanding of social media and the business risks associated with it</a:t>
          </a:r>
          <a:endParaRPr lang="en-US" dirty="0"/>
        </a:p>
      </dgm:t>
    </dgm:pt>
    <dgm:pt modelId="{F10395C0-2629-46F5-98C7-82EBD354C138}" type="parTrans" cxnId="{F4641512-435E-45FE-9A49-90AACF1BD8C9}">
      <dgm:prSet/>
      <dgm:spPr/>
      <dgm:t>
        <a:bodyPr/>
        <a:lstStyle/>
        <a:p>
          <a:endParaRPr lang="en-US"/>
        </a:p>
      </dgm:t>
    </dgm:pt>
    <dgm:pt modelId="{A23B507D-BB86-48BD-AF81-DDFBB30682EF}" type="sibTrans" cxnId="{F4641512-435E-45FE-9A49-90AACF1BD8C9}">
      <dgm:prSet/>
      <dgm:spPr/>
      <dgm:t>
        <a:bodyPr/>
        <a:lstStyle/>
        <a:p>
          <a:endParaRPr lang="en-US"/>
        </a:p>
      </dgm:t>
    </dgm:pt>
    <dgm:pt modelId="{8F59646C-1120-401D-8B89-C6E1404FC1B0}" type="pres">
      <dgm:prSet presAssocID="{16CAD67D-2031-42CF-BFAE-B109F0580870}" presName="Name0" presStyleCnt="0">
        <dgm:presLayoutVars>
          <dgm:chMax val="7"/>
          <dgm:chPref val="7"/>
          <dgm:dir/>
        </dgm:presLayoutVars>
      </dgm:prSet>
      <dgm:spPr/>
      <dgm:t>
        <a:bodyPr/>
        <a:lstStyle/>
        <a:p>
          <a:endParaRPr lang="en-US"/>
        </a:p>
      </dgm:t>
    </dgm:pt>
    <dgm:pt modelId="{C3AA6A36-1DDE-43B5-B639-7571EBC3DF9D}" type="pres">
      <dgm:prSet presAssocID="{16CAD67D-2031-42CF-BFAE-B109F0580870}" presName="Name1" presStyleCnt="0"/>
      <dgm:spPr/>
    </dgm:pt>
    <dgm:pt modelId="{A934BF90-03B6-4B13-A7F6-78D09313BA6D}" type="pres">
      <dgm:prSet presAssocID="{16CAD67D-2031-42CF-BFAE-B109F0580870}" presName="cycle" presStyleCnt="0"/>
      <dgm:spPr/>
    </dgm:pt>
    <dgm:pt modelId="{0CBED0EC-E791-433D-8E7A-400E38AC5E2A}" type="pres">
      <dgm:prSet presAssocID="{16CAD67D-2031-42CF-BFAE-B109F0580870}" presName="srcNode" presStyleLbl="node1" presStyleIdx="0" presStyleCnt="3"/>
      <dgm:spPr/>
    </dgm:pt>
    <dgm:pt modelId="{DE65F8AB-5993-4AE8-AD03-5B3B7DC14A71}" type="pres">
      <dgm:prSet presAssocID="{16CAD67D-2031-42CF-BFAE-B109F0580870}" presName="conn" presStyleLbl="parChTrans1D2" presStyleIdx="0" presStyleCnt="1"/>
      <dgm:spPr/>
      <dgm:t>
        <a:bodyPr/>
        <a:lstStyle/>
        <a:p>
          <a:endParaRPr lang="en-US"/>
        </a:p>
      </dgm:t>
    </dgm:pt>
    <dgm:pt modelId="{075A7F9A-057D-4474-A4A6-5E896287AA7B}" type="pres">
      <dgm:prSet presAssocID="{16CAD67D-2031-42CF-BFAE-B109F0580870}" presName="extraNode" presStyleLbl="node1" presStyleIdx="0" presStyleCnt="3"/>
      <dgm:spPr/>
    </dgm:pt>
    <dgm:pt modelId="{70F709E7-336E-4B1F-B275-1B7287E5BEE3}" type="pres">
      <dgm:prSet presAssocID="{16CAD67D-2031-42CF-BFAE-B109F0580870}" presName="dstNode" presStyleLbl="node1" presStyleIdx="0" presStyleCnt="3"/>
      <dgm:spPr/>
    </dgm:pt>
    <dgm:pt modelId="{C60C9404-46DD-4150-AB7E-C7CBB755802E}" type="pres">
      <dgm:prSet presAssocID="{CBF9BB88-B951-4111-BB8C-463A2AA9B372}" presName="text_1" presStyleLbl="node1" presStyleIdx="0" presStyleCnt="3">
        <dgm:presLayoutVars>
          <dgm:bulletEnabled val="1"/>
        </dgm:presLayoutVars>
      </dgm:prSet>
      <dgm:spPr/>
      <dgm:t>
        <a:bodyPr/>
        <a:lstStyle/>
        <a:p>
          <a:endParaRPr lang="en-US"/>
        </a:p>
      </dgm:t>
    </dgm:pt>
    <dgm:pt modelId="{8540878A-C0CB-40EF-9372-573543168BA6}" type="pres">
      <dgm:prSet presAssocID="{CBF9BB88-B951-4111-BB8C-463A2AA9B372}" presName="accent_1" presStyleCnt="0"/>
      <dgm:spPr/>
    </dgm:pt>
    <dgm:pt modelId="{D0392F88-968D-4733-94D9-300C0CA7EF09}" type="pres">
      <dgm:prSet presAssocID="{CBF9BB88-B951-4111-BB8C-463A2AA9B372}" presName="accentRepeatNode" presStyleLbl="solidFgAcc1" presStyleIdx="0" presStyleCnt="3"/>
      <dgm:spPr/>
    </dgm:pt>
    <dgm:pt modelId="{4A8D2AF7-947A-40B2-BA53-632DA39F013A}" type="pres">
      <dgm:prSet presAssocID="{EDF98B9D-456A-46E5-945B-89FCA1804000}" presName="text_2" presStyleLbl="node1" presStyleIdx="1" presStyleCnt="3">
        <dgm:presLayoutVars>
          <dgm:bulletEnabled val="1"/>
        </dgm:presLayoutVars>
      </dgm:prSet>
      <dgm:spPr/>
      <dgm:t>
        <a:bodyPr/>
        <a:lstStyle/>
        <a:p>
          <a:endParaRPr lang="en-US"/>
        </a:p>
      </dgm:t>
    </dgm:pt>
    <dgm:pt modelId="{5BA67FB8-BE39-430B-BAA2-4257A706DB1B}" type="pres">
      <dgm:prSet presAssocID="{EDF98B9D-456A-46E5-945B-89FCA1804000}" presName="accent_2" presStyleCnt="0"/>
      <dgm:spPr/>
    </dgm:pt>
    <dgm:pt modelId="{8F14B140-2F62-45D4-B5D8-DF4C012DDEB1}" type="pres">
      <dgm:prSet presAssocID="{EDF98B9D-456A-46E5-945B-89FCA1804000}" presName="accentRepeatNode" presStyleLbl="solidFgAcc1" presStyleIdx="1" presStyleCnt="3"/>
      <dgm:spPr/>
    </dgm:pt>
    <dgm:pt modelId="{1193BD25-07A2-4CCA-AAA4-21E7DFBAB4C8}" type="pres">
      <dgm:prSet presAssocID="{EFA7A036-439A-4A02-8637-2135D25F581D}" presName="text_3" presStyleLbl="node1" presStyleIdx="2" presStyleCnt="3">
        <dgm:presLayoutVars>
          <dgm:bulletEnabled val="1"/>
        </dgm:presLayoutVars>
      </dgm:prSet>
      <dgm:spPr/>
      <dgm:t>
        <a:bodyPr/>
        <a:lstStyle/>
        <a:p>
          <a:endParaRPr lang="en-US"/>
        </a:p>
      </dgm:t>
    </dgm:pt>
    <dgm:pt modelId="{CC038851-B391-4713-BFF2-65D0D0E1CC70}" type="pres">
      <dgm:prSet presAssocID="{EFA7A036-439A-4A02-8637-2135D25F581D}" presName="accent_3" presStyleCnt="0"/>
      <dgm:spPr/>
    </dgm:pt>
    <dgm:pt modelId="{002D1F28-F2B8-4065-A2BA-85245F60661D}" type="pres">
      <dgm:prSet presAssocID="{EFA7A036-439A-4A02-8637-2135D25F581D}" presName="accentRepeatNode" presStyleLbl="solidFgAcc1" presStyleIdx="2" presStyleCnt="3"/>
      <dgm:spPr/>
    </dgm:pt>
  </dgm:ptLst>
  <dgm:cxnLst>
    <dgm:cxn modelId="{5C2557CD-3EAB-4160-8128-820B56EB6D74}" type="presOf" srcId="{CBF9BB88-B951-4111-BB8C-463A2AA9B372}" destId="{C60C9404-46DD-4150-AB7E-C7CBB755802E}" srcOrd="0" destOrd="0" presId="urn:microsoft.com/office/officeart/2008/layout/VerticalCurvedList"/>
    <dgm:cxn modelId="{F4641512-435E-45FE-9A49-90AACF1BD8C9}" srcId="{16CAD67D-2031-42CF-BFAE-B109F0580870}" destId="{CBF9BB88-B951-4111-BB8C-463A2AA9B372}" srcOrd="0" destOrd="0" parTransId="{F10395C0-2629-46F5-98C7-82EBD354C138}" sibTransId="{A23B507D-BB86-48BD-AF81-DDFBB30682EF}"/>
    <dgm:cxn modelId="{9B2C5C3C-4F43-4DDB-A6D2-68477CC3EB37}" type="presOf" srcId="{A23B507D-BB86-48BD-AF81-DDFBB30682EF}" destId="{DE65F8AB-5993-4AE8-AD03-5B3B7DC14A71}" srcOrd="0" destOrd="0" presId="urn:microsoft.com/office/officeart/2008/layout/VerticalCurvedList"/>
    <dgm:cxn modelId="{7999C7AE-23A5-4CC6-B732-B4AE044956F5}" type="presOf" srcId="{EFA7A036-439A-4A02-8637-2135D25F581D}" destId="{1193BD25-07A2-4CCA-AAA4-21E7DFBAB4C8}" srcOrd="0" destOrd="0" presId="urn:microsoft.com/office/officeart/2008/layout/VerticalCurvedList"/>
    <dgm:cxn modelId="{DE847988-6798-4C0E-ADDE-08AB407700C2}" type="presOf" srcId="{EDF98B9D-456A-46E5-945B-89FCA1804000}" destId="{4A8D2AF7-947A-40B2-BA53-632DA39F013A}" srcOrd="0" destOrd="0" presId="urn:microsoft.com/office/officeart/2008/layout/VerticalCurvedList"/>
    <dgm:cxn modelId="{116242A1-A83C-41F6-B5A7-510564AD526A}" srcId="{16CAD67D-2031-42CF-BFAE-B109F0580870}" destId="{EFA7A036-439A-4A02-8637-2135D25F581D}" srcOrd="2" destOrd="0" parTransId="{97A22BA7-6DCB-439B-895A-D4F6AA4B23EC}" sibTransId="{14748090-7F29-410F-9DF5-24D484CC0BB2}"/>
    <dgm:cxn modelId="{2AB9B346-396B-4DFA-82DA-B6D1BF7D7C0D}" srcId="{16CAD67D-2031-42CF-BFAE-B109F0580870}" destId="{EDF98B9D-456A-46E5-945B-89FCA1804000}" srcOrd="1" destOrd="0" parTransId="{2A7F1C55-4F83-473A-8D53-ACAF2B23A238}" sibTransId="{F00BC139-45D5-4540-A7EF-2E9FB8C3C8AF}"/>
    <dgm:cxn modelId="{2AA104CD-E6BA-48C2-ADE7-012179D8C1F1}" type="presOf" srcId="{16CAD67D-2031-42CF-BFAE-B109F0580870}" destId="{8F59646C-1120-401D-8B89-C6E1404FC1B0}" srcOrd="0" destOrd="0" presId="urn:microsoft.com/office/officeart/2008/layout/VerticalCurvedList"/>
    <dgm:cxn modelId="{738CC334-B144-4CA8-BB7F-BDD0BD4FD2D4}" type="presParOf" srcId="{8F59646C-1120-401D-8B89-C6E1404FC1B0}" destId="{C3AA6A36-1DDE-43B5-B639-7571EBC3DF9D}" srcOrd="0" destOrd="0" presId="urn:microsoft.com/office/officeart/2008/layout/VerticalCurvedList"/>
    <dgm:cxn modelId="{3EB39983-C75C-4353-89A5-6CCEAB779DF0}" type="presParOf" srcId="{C3AA6A36-1DDE-43B5-B639-7571EBC3DF9D}" destId="{A934BF90-03B6-4B13-A7F6-78D09313BA6D}" srcOrd="0" destOrd="0" presId="urn:microsoft.com/office/officeart/2008/layout/VerticalCurvedList"/>
    <dgm:cxn modelId="{42DF3A61-39B5-44A4-BE47-AB380979BFD4}" type="presParOf" srcId="{A934BF90-03B6-4B13-A7F6-78D09313BA6D}" destId="{0CBED0EC-E791-433D-8E7A-400E38AC5E2A}" srcOrd="0" destOrd="0" presId="urn:microsoft.com/office/officeart/2008/layout/VerticalCurvedList"/>
    <dgm:cxn modelId="{275E0B62-742C-41EA-B3B2-8AA9DD8BF2AA}" type="presParOf" srcId="{A934BF90-03B6-4B13-A7F6-78D09313BA6D}" destId="{DE65F8AB-5993-4AE8-AD03-5B3B7DC14A71}" srcOrd="1" destOrd="0" presId="urn:microsoft.com/office/officeart/2008/layout/VerticalCurvedList"/>
    <dgm:cxn modelId="{3405609C-01F2-44AD-9105-2035683807FD}" type="presParOf" srcId="{A934BF90-03B6-4B13-A7F6-78D09313BA6D}" destId="{075A7F9A-057D-4474-A4A6-5E896287AA7B}" srcOrd="2" destOrd="0" presId="urn:microsoft.com/office/officeart/2008/layout/VerticalCurvedList"/>
    <dgm:cxn modelId="{1A967FF9-F993-4FFB-9942-20A693E07520}" type="presParOf" srcId="{A934BF90-03B6-4B13-A7F6-78D09313BA6D}" destId="{70F709E7-336E-4B1F-B275-1B7287E5BEE3}" srcOrd="3" destOrd="0" presId="urn:microsoft.com/office/officeart/2008/layout/VerticalCurvedList"/>
    <dgm:cxn modelId="{7EFC2DBC-A13A-474D-845C-8DAC6FC133F6}" type="presParOf" srcId="{C3AA6A36-1DDE-43B5-B639-7571EBC3DF9D}" destId="{C60C9404-46DD-4150-AB7E-C7CBB755802E}" srcOrd="1" destOrd="0" presId="urn:microsoft.com/office/officeart/2008/layout/VerticalCurvedList"/>
    <dgm:cxn modelId="{6FFAEB32-9D60-4EDF-979A-0B224D69D36C}" type="presParOf" srcId="{C3AA6A36-1DDE-43B5-B639-7571EBC3DF9D}" destId="{8540878A-C0CB-40EF-9372-573543168BA6}" srcOrd="2" destOrd="0" presId="urn:microsoft.com/office/officeart/2008/layout/VerticalCurvedList"/>
    <dgm:cxn modelId="{ACA066A9-4E50-4F41-8424-5404E7AC4EBD}" type="presParOf" srcId="{8540878A-C0CB-40EF-9372-573543168BA6}" destId="{D0392F88-968D-4733-94D9-300C0CA7EF09}" srcOrd="0" destOrd="0" presId="urn:microsoft.com/office/officeart/2008/layout/VerticalCurvedList"/>
    <dgm:cxn modelId="{060E20F9-4852-4A60-9C3F-25DB2D762241}" type="presParOf" srcId="{C3AA6A36-1DDE-43B5-B639-7571EBC3DF9D}" destId="{4A8D2AF7-947A-40B2-BA53-632DA39F013A}" srcOrd="3" destOrd="0" presId="urn:microsoft.com/office/officeart/2008/layout/VerticalCurvedList"/>
    <dgm:cxn modelId="{9D6E7C6A-DB88-4CDC-8E5E-ECA8FB6A6A57}" type="presParOf" srcId="{C3AA6A36-1DDE-43B5-B639-7571EBC3DF9D}" destId="{5BA67FB8-BE39-430B-BAA2-4257A706DB1B}" srcOrd="4" destOrd="0" presId="urn:microsoft.com/office/officeart/2008/layout/VerticalCurvedList"/>
    <dgm:cxn modelId="{4F911009-D6B7-436E-8CAA-D6D832743847}" type="presParOf" srcId="{5BA67FB8-BE39-430B-BAA2-4257A706DB1B}" destId="{8F14B140-2F62-45D4-B5D8-DF4C012DDEB1}" srcOrd="0" destOrd="0" presId="urn:microsoft.com/office/officeart/2008/layout/VerticalCurvedList"/>
    <dgm:cxn modelId="{976E8A5B-94A0-47FA-B93B-5F672EFC632C}" type="presParOf" srcId="{C3AA6A36-1DDE-43B5-B639-7571EBC3DF9D}" destId="{1193BD25-07A2-4CCA-AAA4-21E7DFBAB4C8}" srcOrd="5" destOrd="0" presId="urn:microsoft.com/office/officeart/2008/layout/VerticalCurvedList"/>
    <dgm:cxn modelId="{7F45AD81-FA2A-4886-B07F-4F9C07F54001}" type="presParOf" srcId="{C3AA6A36-1DDE-43B5-B639-7571EBC3DF9D}" destId="{CC038851-B391-4713-BFF2-65D0D0E1CC70}" srcOrd="6" destOrd="0" presId="urn:microsoft.com/office/officeart/2008/layout/VerticalCurvedList"/>
    <dgm:cxn modelId="{79C6C501-3961-4510-98C4-E8D69A144D71}" type="presParOf" srcId="{CC038851-B391-4713-BFF2-65D0D0E1CC70}" destId="{002D1F28-F2B8-4065-A2BA-85245F60661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E3CBB1-E5A6-4314-873B-BC0838750114}"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52FE57AC-BB4B-4FCD-A0CE-A139CD17296E}">
      <dgm:prSet/>
      <dgm:spPr/>
      <dgm:t>
        <a:bodyPr/>
        <a:lstStyle/>
        <a:p>
          <a:pPr algn="l" rtl="0"/>
          <a:r>
            <a:rPr lang="en-US" dirty="0" smtClean="0"/>
            <a:t>Social Media Defined</a:t>
          </a:r>
          <a:endParaRPr lang="en-US" dirty="0"/>
        </a:p>
      </dgm:t>
    </dgm:pt>
    <dgm:pt modelId="{8E5EB0EF-1676-4AA0-BC9F-79BA1C745D4D}" type="parTrans" cxnId="{8119E316-4FD2-4EA6-8871-F4A1D093AF32}">
      <dgm:prSet/>
      <dgm:spPr/>
      <dgm:t>
        <a:bodyPr/>
        <a:lstStyle/>
        <a:p>
          <a:pPr algn="ctr"/>
          <a:endParaRPr lang="en-US"/>
        </a:p>
      </dgm:t>
    </dgm:pt>
    <dgm:pt modelId="{AFB33F94-DC7D-4DC0-A559-40F8F4294BAF}" type="sibTrans" cxnId="{8119E316-4FD2-4EA6-8871-F4A1D093AF32}">
      <dgm:prSet/>
      <dgm:spPr/>
      <dgm:t>
        <a:bodyPr/>
        <a:lstStyle/>
        <a:p>
          <a:pPr algn="ctr"/>
          <a:endParaRPr lang="en-US"/>
        </a:p>
      </dgm:t>
    </dgm:pt>
    <dgm:pt modelId="{A5BB3230-5AAD-4D3C-8EC0-81752F7A193F}">
      <dgm:prSet/>
      <dgm:spPr/>
      <dgm:t>
        <a:bodyPr/>
        <a:lstStyle/>
        <a:p>
          <a:pPr algn="l" rtl="0"/>
          <a:r>
            <a:rPr lang="en-US" dirty="0" smtClean="0"/>
            <a:t>Benefits of Social Media</a:t>
          </a:r>
          <a:endParaRPr lang="en-US" dirty="0"/>
        </a:p>
      </dgm:t>
    </dgm:pt>
    <dgm:pt modelId="{43793C54-A9D8-46B5-8D23-EF3280597092}" type="parTrans" cxnId="{A943803F-6FF0-4AAC-A3A6-CADF1F502D8F}">
      <dgm:prSet/>
      <dgm:spPr/>
      <dgm:t>
        <a:bodyPr/>
        <a:lstStyle/>
        <a:p>
          <a:pPr algn="ctr"/>
          <a:endParaRPr lang="en-US"/>
        </a:p>
      </dgm:t>
    </dgm:pt>
    <dgm:pt modelId="{81AF2D42-48C1-45E0-A9C0-94ABBFFFB1E8}" type="sibTrans" cxnId="{A943803F-6FF0-4AAC-A3A6-CADF1F502D8F}">
      <dgm:prSet/>
      <dgm:spPr/>
      <dgm:t>
        <a:bodyPr/>
        <a:lstStyle/>
        <a:p>
          <a:pPr algn="ctr"/>
          <a:endParaRPr lang="en-US"/>
        </a:p>
      </dgm:t>
    </dgm:pt>
    <dgm:pt modelId="{6A3E8DA7-798E-4579-BF35-6EEA11CF2B31}">
      <dgm:prSet/>
      <dgm:spPr/>
      <dgm:t>
        <a:bodyPr/>
        <a:lstStyle/>
        <a:p>
          <a:pPr algn="l" rtl="0"/>
          <a:r>
            <a:rPr lang="en-US" dirty="0" smtClean="0"/>
            <a:t>Risks of Social Media</a:t>
          </a:r>
          <a:endParaRPr lang="en-US" dirty="0"/>
        </a:p>
      </dgm:t>
    </dgm:pt>
    <dgm:pt modelId="{F47632B0-48F3-44D4-962A-221D4B083FD0}" type="parTrans" cxnId="{66F3554E-EB11-4C8F-B23C-49CDFCD51A3F}">
      <dgm:prSet/>
      <dgm:spPr/>
      <dgm:t>
        <a:bodyPr/>
        <a:lstStyle/>
        <a:p>
          <a:pPr algn="ctr"/>
          <a:endParaRPr lang="en-US"/>
        </a:p>
      </dgm:t>
    </dgm:pt>
    <dgm:pt modelId="{4A77FCD5-D64D-4BE5-B109-38D187E5C8A6}" type="sibTrans" cxnId="{66F3554E-EB11-4C8F-B23C-49CDFCD51A3F}">
      <dgm:prSet/>
      <dgm:spPr/>
      <dgm:t>
        <a:bodyPr/>
        <a:lstStyle/>
        <a:p>
          <a:pPr algn="ctr"/>
          <a:endParaRPr lang="en-US"/>
        </a:p>
      </dgm:t>
    </dgm:pt>
    <dgm:pt modelId="{C60737F3-CCEF-4184-BDA5-01973FC4BF88}">
      <dgm:prSet/>
      <dgm:spPr/>
      <dgm:t>
        <a:bodyPr/>
        <a:lstStyle/>
        <a:p>
          <a:pPr algn="l" rtl="0"/>
          <a:r>
            <a:rPr lang="en-US" dirty="0" smtClean="0"/>
            <a:t>Strategies for Risk Management</a:t>
          </a:r>
        </a:p>
      </dgm:t>
    </dgm:pt>
    <dgm:pt modelId="{91977422-92E8-43E5-8EBE-1568EBCE59A1}" type="parTrans" cxnId="{DCE8EC64-97F3-46A9-84AC-7EFF99A576BA}">
      <dgm:prSet/>
      <dgm:spPr/>
      <dgm:t>
        <a:bodyPr/>
        <a:lstStyle/>
        <a:p>
          <a:pPr algn="ctr"/>
          <a:endParaRPr lang="en-US"/>
        </a:p>
      </dgm:t>
    </dgm:pt>
    <dgm:pt modelId="{E7766294-77C9-435E-A5FC-C7514377F5D2}" type="sibTrans" cxnId="{DCE8EC64-97F3-46A9-84AC-7EFF99A576BA}">
      <dgm:prSet/>
      <dgm:spPr/>
      <dgm:t>
        <a:bodyPr/>
        <a:lstStyle/>
        <a:p>
          <a:pPr algn="ctr"/>
          <a:endParaRPr lang="en-US"/>
        </a:p>
      </dgm:t>
    </dgm:pt>
    <dgm:pt modelId="{B752C2FF-617D-4CFC-A58D-E961BF440E8D}">
      <dgm:prSet/>
      <dgm:spPr/>
      <dgm:t>
        <a:bodyPr/>
        <a:lstStyle/>
        <a:p>
          <a:pPr algn="l" rtl="0"/>
          <a:r>
            <a:rPr lang="en-US" dirty="0" smtClean="0"/>
            <a:t>Final Thoughts</a:t>
          </a:r>
          <a:endParaRPr lang="en-US" dirty="0"/>
        </a:p>
      </dgm:t>
    </dgm:pt>
    <dgm:pt modelId="{EF0ADAE4-8602-412B-8505-0AF53B0CDD3F}" type="parTrans" cxnId="{AA04875C-1D95-4143-8E20-27FB9D219D10}">
      <dgm:prSet/>
      <dgm:spPr/>
      <dgm:t>
        <a:bodyPr/>
        <a:lstStyle/>
        <a:p>
          <a:pPr algn="ctr"/>
          <a:endParaRPr lang="en-US"/>
        </a:p>
      </dgm:t>
    </dgm:pt>
    <dgm:pt modelId="{5E6218D9-515E-4E9B-99AA-C94B9593DAEC}" type="sibTrans" cxnId="{AA04875C-1D95-4143-8E20-27FB9D219D10}">
      <dgm:prSet/>
      <dgm:spPr/>
      <dgm:t>
        <a:bodyPr/>
        <a:lstStyle/>
        <a:p>
          <a:pPr algn="ctr"/>
          <a:endParaRPr lang="en-US"/>
        </a:p>
      </dgm:t>
    </dgm:pt>
    <dgm:pt modelId="{FA85CB2A-A960-4502-9CDF-FA93AE3E72E1}" type="pres">
      <dgm:prSet presAssocID="{11E3CBB1-E5A6-4314-873B-BC0838750114}" presName="linearFlow" presStyleCnt="0">
        <dgm:presLayoutVars>
          <dgm:dir/>
          <dgm:resizeHandles val="exact"/>
        </dgm:presLayoutVars>
      </dgm:prSet>
      <dgm:spPr/>
      <dgm:t>
        <a:bodyPr/>
        <a:lstStyle/>
        <a:p>
          <a:endParaRPr lang="en-US"/>
        </a:p>
      </dgm:t>
    </dgm:pt>
    <dgm:pt modelId="{8DD98CE9-AC09-4A4D-BA6D-93D2E91DDA8D}" type="pres">
      <dgm:prSet presAssocID="{52FE57AC-BB4B-4FCD-A0CE-A139CD17296E}" presName="composite" presStyleCnt="0"/>
      <dgm:spPr/>
    </dgm:pt>
    <dgm:pt modelId="{457CF162-A7BF-412A-AA68-219F3C4AB339}" type="pres">
      <dgm:prSet presAssocID="{52FE57AC-BB4B-4FCD-A0CE-A139CD17296E}" presName="imgShp" presStyleLbl="fgImgPlace1" presStyleIdx="0" presStyleCnt="5"/>
      <dgm:spPr/>
    </dgm:pt>
    <dgm:pt modelId="{187B0E0E-C99A-4381-8E43-D64D176BC2E2}" type="pres">
      <dgm:prSet presAssocID="{52FE57AC-BB4B-4FCD-A0CE-A139CD17296E}" presName="txShp" presStyleLbl="node1" presStyleIdx="0" presStyleCnt="5">
        <dgm:presLayoutVars>
          <dgm:bulletEnabled val="1"/>
        </dgm:presLayoutVars>
      </dgm:prSet>
      <dgm:spPr/>
      <dgm:t>
        <a:bodyPr/>
        <a:lstStyle/>
        <a:p>
          <a:endParaRPr lang="en-US"/>
        </a:p>
      </dgm:t>
    </dgm:pt>
    <dgm:pt modelId="{0740C03B-7401-40E7-A357-55CB9EBB4983}" type="pres">
      <dgm:prSet presAssocID="{AFB33F94-DC7D-4DC0-A559-40F8F4294BAF}" presName="spacing" presStyleCnt="0"/>
      <dgm:spPr/>
    </dgm:pt>
    <dgm:pt modelId="{089FACF2-6708-4D8C-BEF3-A782215E5B1C}" type="pres">
      <dgm:prSet presAssocID="{A5BB3230-5AAD-4D3C-8EC0-81752F7A193F}" presName="composite" presStyleCnt="0"/>
      <dgm:spPr/>
    </dgm:pt>
    <dgm:pt modelId="{987B62F4-2E65-4AFD-9FFA-FDC4C8B46537}" type="pres">
      <dgm:prSet presAssocID="{A5BB3230-5AAD-4D3C-8EC0-81752F7A193F}" presName="imgShp" presStyleLbl="fgImgPlace1" presStyleIdx="1" presStyleCnt="5"/>
      <dgm:spPr/>
    </dgm:pt>
    <dgm:pt modelId="{BD572726-34D1-4A38-853B-64479726B0D7}" type="pres">
      <dgm:prSet presAssocID="{A5BB3230-5AAD-4D3C-8EC0-81752F7A193F}" presName="txShp" presStyleLbl="node1" presStyleIdx="1" presStyleCnt="5">
        <dgm:presLayoutVars>
          <dgm:bulletEnabled val="1"/>
        </dgm:presLayoutVars>
      </dgm:prSet>
      <dgm:spPr/>
      <dgm:t>
        <a:bodyPr/>
        <a:lstStyle/>
        <a:p>
          <a:endParaRPr lang="en-US"/>
        </a:p>
      </dgm:t>
    </dgm:pt>
    <dgm:pt modelId="{E8E62FE3-EDA2-486A-A213-668B64C31AE4}" type="pres">
      <dgm:prSet presAssocID="{81AF2D42-48C1-45E0-A9C0-94ABBFFFB1E8}" presName="spacing" presStyleCnt="0"/>
      <dgm:spPr/>
    </dgm:pt>
    <dgm:pt modelId="{1D4F2FC8-8FE4-4DCE-88FF-0FDA239A9B6C}" type="pres">
      <dgm:prSet presAssocID="{6A3E8DA7-798E-4579-BF35-6EEA11CF2B31}" presName="composite" presStyleCnt="0"/>
      <dgm:spPr/>
    </dgm:pt>
    <dgm:pt modelId="{0D5C6731-347A-4BFB-B328-01D7EB3534BC}" type="pres">
      <dgm:prSet presAssocID="{6A3E8DA7-798E-4579-BF35-6EEA11CF2B31}" presName="imgShp" presStyleLbl="fgImgPlace1" presStyleIdx="2" presStyleCnt="5"/>
      <dgm:spPr/>
    </dgm:pt>
    <dgm:pt modelId="{F045F64E-39E7-4607-BC4E-F3FC4BD52571}" type="pres">
      <dgm:prSet presAssocID="{6A3E8DA7-798E-4579-BF35-6EEA11CF2B31}" presName="txShp" presStyleLbl="node1" presStyleIdx="2" presStyleCnt="5">
        <dgm:presLayoutVars>
          <dgm:bulletEnabled val="1"/>
        </dgm:presLayoutVars>
      </dgm:prSet>
      <dgm:spPr/>
      <dgm:t>
        <a:bodyPr/>
        <a:lstStyle/>
        <a:p>
          <a:endParaRPr lang="en-US"/>
        </a:p>
      </dgm:t>
    </dgm:pt>
    <dgm:pt modelId="{1B849C72-7B6C-405D-8204-3BDE26078793}" type="pres">
      <dgm:prSet presAssocID="{4A77FCD5-D64D-4BE5-B109-38D187E5C8A6}" presName="spacing" presStyleCnt="0"/>
      <dgm:spPr/>
    </dgm:pt>
    <dgm:pt modelId="{909A2C94-572B-447B-BE3E-95DABB189B11}" type="pres">
      <dgm:prSet presAssocID="{C60737F3-CCEF-4184-BDA5-01973FC4BF88}" presName="composite" presStyleCnt="0"/>
      <dgm:spPr/>
    </dgm:pt>
    <dgm:pt modelId="{52AEC3BB-97A3-4BFE-84CE-CA46F42B1196}" type="pres">
      <dgm:prSet presAssocID="{C60737F3-CCEF-4184-BDA5-01973FC4BF88}" presName="imgShp" presStyleLbl="fgImgPlace1" presStyleIdx="3" presStyleCnt="5"/>
      <dgm:spPr/>
    </dgm:pt>
    <dgm:pt modelId="{26AA7323-10B8-44DF-AEE6-EAF8E84E75FA}" type="pres">
      <dgm:prSet presAssocID="{C60737F3-CCEF-4184-BDA5-01973FC4BF88}" presName="txShp" presStyleLbl="node1" presStyleIdx="3" presStyleCnt="5">
        <dgm:presLayoutVars>
          <dgm:bulletEnabled val="1"/>
        </dgm:presLayoutVars>
      </dgm:prSet>
      <dgm:spPr/>
      <dgm:t>
        <a:bodyPr/>
        <a:lstStyle/>
        <a:p>
          <a:endParaRPr lang="en-US"/>
        </a:p>
      </dgm:t>
    </dgm:pt>
    <dgm:pt modelId="{33F55C0F-506F-4526-B472-ACF692F52283}" type="pres">
      <dgm:prSet presAssocID="{E7766294-77C9-435E-A5FC-C7514377F5D2}" presName="spacing" presStyleCnt="0"/>
      <dgm:spPr/>
    </dgm:pt>
    <dgm:pt modelId="{94110191-C0F8-46E2-8022-95A79164A935}" type="pres">
      <dgm:prSet presAssocID="{B752C2FF-617D-4CFC-A58D-E961BF440E8D}" presName="composite" presStyleCnt="0"/>
      <dgm:spPr/>
    </dgm:pt>
    <dgm:pt modelId="{B3334021-FF3A-47D1-8070-299A9DDD208E}" type="pres">
      <dgm:prSet presAssocID="{B752C2FF-617D-4CFC-A58D-E961BF440E8D}" presName="imgShp" presStyleLbl="fgImgPlace1" presStyleIdx="4" presStyleCnt="5"/>
      <dgm:spPr/>
    </dgm:pt>
    <dgm:pt modelId="{810DFDEB-01DC-4E8C-AB7B-D2C3EFE8E3A6}" type="pres">
      <dgm:prSet presAssocID="{B752C2FF-617D-4CFC-A58D-E961BF440E8D}" presName="txShp" presStyleLbl="node1" presStyleIdx="4" presStyleCnt="5">
        <dgm:presLayoutVars>
          <dgm:bulletEnabled val="1"/>
        </dgm:presLayoutVars>
      </dgm:prSet>
      <dgm:spPr/>
      <dgm:t>
        <a:bodyPr/>
        <a:lstStyle/>
        <a:p>
          <a:endParaRPr lang="en-US"/>
        </a:p>
      </dgm:t>
    </dgm:pt>
  </dgm:ptLst>
  <dgm:cxnLst>
    <dgm:cxn modelId="{DCE8EC64-97F3-46A9-84AC-7EFF99A576BA}" srcId="{11E3CBB1-E5A6-4314-873B-BC0838750114}" destId="{C60737F3-CCEF-4184-BDA5-01973FC4BF88}" srcOrd="3" destOrd="0" parTransId="{91977422-92E8-43E5-8EBE-1568EBCE59A1}" sibTransId="{E7766294-77C9-435E-A5FC-C7514377F5D2}"/>
    <dgm:cxn modelId="{E6693EB1-DAEF-403E-8D30-C3AB681AD6EB}" type="presOf" srcId="{52FE57AC-BB4B-4FCD-A0CE-A139CD17296E}" destId="{187B0E0E-C99A-4381-8E43-D64D176BC2E2}" srcOrd="0" destOrd="0" presId="urn:microsoft.com/office/officeart/2005/8/layout/vList3"/>
    <dgm:cxn modelId="{16F2FDC7-FC38-49C3-ABF4-4CB5891A1E05}" type="presOf" srcId="{C60737F3-CCEF-4184-BDA5-01973FC4BF88}" destId="{26AA7323-10B8-44DF-AEE6-EAF8E84E75FA}" srcOrd="0" destOrd="0" presId="urn:microsoft.com/office/officeart/2005/8/layout/vList3"/>
    <dgm:cxn modelId="{8119E316-4FD2-4EA6-8871-F4A1D093AF32}" srcId="{11E3CBB1-E5A6-4314-873B-BC0838750114}" destId="{52FE57AC-BB4B-4FCD-A0CE-A139CD17296E}" srcOrd="0" destOrd="0" parTransId="{8E5EB0EF-1676-4AA0-BC9F-79BA1C745D4D}" sibTransId="{AFB33F94-DC7D-4DC0-A559-40F8F4294BAF}"/>
    <dgm:cxn modelId="{A943803F-6FF0-4AAC-A3A6-CADF1F502D8F}" srcId="{11E3CBB1-E5A6-4314-873B-BC0838750114}" destId="{A5BB3230-5AAD-4D3C-8EC0-81752F7A193F}" srcOrd="1" destOrd="0" parTransId="{43793C54-A9D8-46B5-8D23-EF3280597092}" sibTransId="{81AF2D42-48C1-45E0-A9C0-94ABBFFFB1E8}"/>
    <dgm:cxn modelId="{F9D61952-FE7C-4FD5-890F-EB714BA0B400}" type="presOf" srcId="{B752C2FF-617D-4CFC-A58D-E961BF440E8D}" destId="{810DFDEB-01DC-4E8C-AB7B-D2C3EFE8E3A6}" srcOrd="0" destOrd="0" presId="urn:microsoft.com/office/officeart/2005/8/layout/vList3"/>
    <dgm:cxn modelId="{419F4D35-76CA-4564-B527-981B3EB263F2}" type="presOf" srcId="{11E3CBB1-E5A6-4314-873B-BC0838750114}" destId="{FA85CB2A-A960-4502-9CDF-FA93AE3E72E1}" srcOrd="0" destOrd="0" presId="urn:microsoft.com/office/officeart/2005/8/layout/vList3"/>
    <dgm:cxn modelId="{4244CCA4-9D4E-4CA8-9E98-886F0C9E3440}" type="presOf" srcId="{6A3E8DA7-798E-4579-BF35-6EEA11CF2B31}" destId="{F045F64E-39E7-4607-BC4E-F3FC4BD52571}" srcOrd="0" destOrd="0" presId="urn:microsoft.com/office/officeart/2005/8/layout/vList3"/>
    <dgm:cxn modelId="{66F3554E-EB11-4C8F-B23C-49CDFCD51A3F}" srcId="{11E3CBB1-E5A6-4314-873B-BC0838750114}" destId="{6A3E8DA7-798E-4579-BF35-6EEA11CF2B31}" srcOrd="2" destOrd="0" parTransId="{F47632B0-48F3-44D4-962A-221D4B083FD0}" sibTransId="{4A77FCD5-D64D-4BE5-B109-38D187E5C8A6}"/>
    <dgm:cxn modelId="{AA04875C-1D95-4143-8E20-27FB9D219D10}" srcId="{11E3CBB1-E5A6-4314-873B-BC0838750114}" destId="{B752C2FF-617D-4CFC-A58D-E961BF440E8D}" srcOrd="4" destOrd="0" parTransId="{EF0ADAE4-8602-412B-8505-0AF53B0CDD3F}" sibTransId="{5E6218D9-515E-4E9B-99AA-C94B9593DAEC}"/>
    <dgm:cxn modelId="{B4CFAEB7-EBDA-43EC-811E-5293F7891658}" type="presOf" srcId="{A5BB3230-5AAD-4D3C-8EC0-81752F7A193F}" destId="{BD572726-34D1-4A38-853B-64479726B0D7}" srcOrd="0" destOrd="0" presId="urn:microsoft.com/office/officeart/2005/8/layout/vList3"/>
    <dgm:cxn modelId="{0C24AB20-1A4A-4B6A-8B68-C794F1AFE056}" type="presParOf" srcId="{FA85CB2A-A960-4502-9CDF-FA93AE3E72E1}" destId="{8DD98CE9-AC09-4A4D-BA6D-93D2E91DDA8D}" srcOrd="0" destOrd="0" presId="urn:microsoft.com/office/officeart/2005/8/layout/vList3"/>
    <dgm:cxn modelId="{72E1EC86-21AF-4DCF-9F1C-334303367D7D}" type="presParOf" srcId="{8DD98CE9-AC09-4A4D-BA6D-93D2E91DDA8D}" destId="{457CF162-A7BF-412A-AA68-219F3C4AB339}" srcOrd="0" destOrd="0" presId="urn:microsoft.com/office/officeart/2005/8/layout/vList3"/>
    <dgm:cxn modelId="{A7A38521-0B47-4932-A1A0-6439B98CA256}" type="presParOf" srcId="{8DD98CE9-AC09-4A4D-BA6D-93D2E91DDA8D}" destId="{187B0E0E-C99A-4381-8E43-D64D176BC2E2}" srcOrd="1" destOrd="0" presId="urn:microsoft.com/office/officeart/2005/8/layout/vList3"/>
    <dgm:cxn modelId="{5B442562-9155-433E-A2DD-6DCFA929EA6A}" type="presParOf" srcId="{FA85CB2A-A960-4502-9CDF-FA93AE3E72E1}" destId="{0740C03B-7401-40E7-A357-55CB9EBB4983}" srcOrd="1" destOrd="0" presId="urn:microsoft.com/office/officeart/2005/8/layout/vList3"/>
    <dgm:cxn modelId="{05CDE5B7-B5AE-4C22-8B00-5B26D467098B}" type="presParOf" srcId="{FA85CB2A-A960-4502-9CDF-FA93AE3E72E1}" destId="{089FACF2-6708-4D8C-BEF3-A782215E5B1C}" srcOrd="2" destOrd="0" presId="urn:microsoft.com/office/officeart/2005/8/layout/vList3"/>
    <dgm:cxn modelId="{227A5B76-9FAA-4C56-AD99-A4D07C71F0A6}" type="presParOf" srcId="{089FACF2-6708-4D8C-BEF3-A782215E5B1C}" destId="{987B62F4-2E65-4AFD-9FFA-FDC4C8B46537}" srcOrd="0" destOrd="0" presId="urn:microsoft.com/office/officeart/2005/8/layout/vList3"/>
    <dgm:cxn modelId="{971AE78A-600E-4E07-A125-DFEC6ADA3370}" type="presParOf" srcId="{089FACF2-6708-4D8C-BEF3-A782215E5B1C}" destId="{BD572726-34D1-4A38-853B-64479726B0D7}" srcOrd="1" destOrd="0" presId="urn:microsoft.com/office/officeart/2005/8/layout/vList3"/>
    <dgm:cxn modelId="{F6D5C307-F609-4ED4-A262-D454B536379F}" type="presParOf" srcId="{FA85CB2A-A960-4502-9CDF-FA93AE3E72E1}" destId="{E8E62FE3-EDA2-486A-A213-668B64C31AE4}" srcOrd="3" destOrd="0" presId="urn:microsoft.com/office/officeart/2005/8/layout/vList3"/>
    <dgm:cxn modelId="{314F8DE0-5214-4934-8BE7-95CA39A5D2AA}" type="presParOf" srcId="{FA85CB2A-A960-4502-9CDF-FA93AE3E72E1}" destId="{1D4F2FC8-8FE4-4DCE-88FF-0FDA239A9B6C}" srcOrd="4" destOrd="0" presId="urn:microsoft.com/office/officeart/2005/8/layout/vList3"/>
    <dgm:cxn modelId="{CF8BBEAF-6293-4A8E-BC9F-E60C79EFEB3E}" type="presParOf" srcId="{1D4F2FC8-8FE4-4DCE-88FF-0FDA239A9B6C}" destId="{0D5C6731-347A-4BFB-B328-01D7EB3534BC}" srcOrd="0" destOrd="0" presId="urn:microsoft.com/office/officeart/2005/8/layout/vList3"/>
    <dgm:cxn modelId="{0FFA1E9C-4B8D-41C5-B707-75CB1693FB72}" type="presParOf" srcId="{1D4F2FC8-8FE4-4DCE-88FF-0FDA239A9B6C}" destId="{F045F64E-39E7-4607-BC4E-F3FC4BD52571}" srcOrd="1" destOrd="0" presId="urn:microsoft.com/office/officeart/2005/8/layout/vList3"/>
    <dgm:cxn modelId="{84FB7417-E0C2-4572-97E0-3FB511C843C8}" type="presParOf" srcId="{FA85CB2A-A960-4502-9CDF-FA93AE3E72E1}" destId="{1B849C72-7B6C-405D-8204-3BDE26078793}" srcOrd="5" destOrd="0" presId="urn:microsoft.com/office/officeart/2005/8/layout/vList3"/>
    <dgm:cxn modelId="{CA6BD145-893A-4F49-8B4E-C6246E17AF1F}" type="presParOf" srcId="{FA85CB2A-A960-4502-9CDF-FA93AE3E72E1}" destId="{909A2C94-572B-447B-BE3E-95DABB189B11}" srcOrd="6" destOrd="0" presId="urn:microsoft.com/office/officeart/2005/8/layout/vList3"/>
    <dgm:cxn modelId="{DC541534-4370-43F9-9975-48C3BA3791BA}" type="presParOf" srcId="{909A2C94-572B-447B-BE3E-95DABB189B11}" destId="{52AEC3BB-97A3-4BFE-84CE-CA46F42B1196}" srcOrd="0" destOrd="0" presId="urn:microsoft.com/office/officeart/2005/8/layout/vList3"/>
    <dgm:cxn modelId="{B9CE502B-C4B2-4510-985B-B7C0A3211213}" type="presParOf" srcId="{909A2C94-572B-447B-BE3E-95DABB189B11}" destId="{26AA7323-10B8-44DF-AEE6-EAF8E84E75FA}" srcOrd="1" destOrd="0" presId="urn:microsoft.com/office/officeart/2005/8/layout/vList3"/>
    <dgm:cxn modelId="{A1C05BB0-E74A-49A2-96CE-CC3938FA16BE}" type="presParOf" srcId="{FA85CB2A-A960-4502-9CDF-FA93AE3E72E1}" destId="{33F55C0F-506F-4526-B472-ACF692F52283}" srcOrd="7" destOrd="0" presId="urn:microsoft.com/office/officeart/2005/8/layout/vList3"/>
    <dgm:cxn modelId="{6283094B-300C-4BFA-B309-23538B52709C}" type="presParOf" srcId="{FA85CB2A-A960-4502-9CDF-FA93AE3E72E1}" destId="{94110191-C0F8-46E2-8022-95A79164A935}" srcOrd="8" destOrd="0" presId="urn:microsoft.com/office/officeart/2005/8/layout/vList3"/>
    <dgm:cxn modelId="{C2DFEF71-12AB-4BD8-A74A-245127E82206}" type="presParOf" srcId="{94110191-C0F8-46E2-8022-95A79164A935}" destId="{B3334021-FF3A-47D1-8070-299A9DDD208E}" srcOrd="0" destOrd="0" presId="urn:microsoft.com/office/officeart/2005/8/layout/vList3"/>
    <dgm:cxn modelId="{BE6AF913-277D-4CF7-91C2-69B0426A6010}" type="presParOf" srcId="{94110191-C0F8-46E2-8022-95A79164A935}" destId="{810DFDEB-01DC-4E8C-AB7B-D2C3EFE8E3A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1A7B5C-00C3-48A3-A341-FED335AC62C4}" type="doc">
      <dgm:prSet loTypeId="urn:microsoft.com/office/officeart/2005/8/layout/pyramid2" loCatId="list" qsTypeId="urn:microsoft.com/office/officeart/2005/8/quickstyle/3d4" qsCatId="3D" csTypeId="urn:microsoft.com/office/officeart/2005/8/colors/accent1_2" csCatId="accent1" phldr="1"/>
      <dgm:spPr/>
      <dgm:t>
        <a:bodyPr/>
        <a:lstStyle/>
        <a:p>
          <a:endParaRPr lang="en-US"/>
        </a:p>
      </dgm:t>
    </dgm:pt>
    <dgm:pt modelId="{0978BCCE-B7DA-47F7-8E49-FA8F5D734D8F}">
      <dgm:prSet/>
      <dgm:spPr/>
      <dgm:t>
        <a:bodyPr/>
        <a:lstStyle/>
        <a:p>
          <a:pPr rtl="0"/>
          <a:r>
            <a:rPr lang="en-US" dirty="0" smtClean="0"/>
            <a:t>Brand Recognition</a:t>
          </a:r>
          <a:endParaRPr lang="en-US" dirty="0"/>
        </a:p>
      </dgm:t>
    </dgm:pt>
    <dgm:pt modelId="{5DEDC449-7701-471A-A5CE-7C416E94AEDB}" type="parTrans" cxnId="{468E8E23-1CF5-4589-B5D6-E3E1D225BF03}">
      <dgm:prSet/>
      <dgm:spPr/>
      <dgm:t>
        <a:bodyPr/>
        <a:lstStyle/>
        <a:p>
          <a:endParaRPr lang="en-US"/>
        </a:p>
      </dgm:t>
    </dgm:pt>
    <dgm:pt modelId="{ADF97513-722D-4E75-9D6A-92F7932DB2A4}" type="sibTrans" cxnId="{468E8E23-1CF5-4589-B5D6-E3E1D225BF03}">
      <dgm:prSet/>
      <dgm:spPr/>
      <dgm:t>
        <a:bodyPr/>
        <a:lstStyle/>
        <a:p>
          <a:endParaRPr lang="en-US"/>
        </a:p>
      </dgm:t>
    </dgm:pt>
    <dgm:pt modelId="{821E564F-81FC-4010-A790-AC69FFB1039A}">
      <dgm:prSet/>
      <dgm:spPr/>
      <dgm:t>
        <a:bodyPr/>
        <a:lstStyle/>
        <a:p>
          <a:pPr rtl="0"/>
          <a:r>
            <a:rPr lang="en-US" dirty="0" smtClean="0"/>
            <a:t>Product and Customer Feedback</a:t>
          </a:r>
          <a:endParaRPr lang="en-US" dirty="0"/>
        </a:p>
      </dgm:t>
    </dgm:pt>
    <dgm:pt modelId="{81ECE73B-0C19-42C3-BC03-32838313BFE6}" type="parTrans" cxnId="{B0905A01-5A56-4A71-AE3D-16BDF0D8114C}">
      <dgm:prSet/>
      <dgm:spPr/>
      <dgm:t>
        <a:bodyPr/>
        <a:lstStyle/>
        <a:p>
          <a:endParaRPr lang="en-US"/>
        </a:p>
      </dgm:t>
    </dgm:pt>
    <dgm:pt modelId="{F5E10649-3B28-4EC2-8F14-2563861D34C7}" type="sibTrans" cxnId="{B0905A01-5A56-4A71-AE3D-16BDF0D8114C}">
      <dgm:prSet/>
      <dgm:spPr/>
      <dgm:t>
        <a:bodyPr/>
        <a:lstStyle/>
        <a:p>
          <a:endParaRPr lang="en-US"/>
        </a:p>
      </dgm:t>
    </dgm:pt>
    <dgm:pt modelId="{31868BC2-A9A1-4F96-B4F1-440F40B2F80B}">
      <dgm:prSet/>
      <dgm:spPr/>
      <dgm:t>
        <a:bodyPr/>
        <a:lstStyle/>
        <a:p>
          <a:pPr rtl="0"/>
          <a:r>
            <a:rPr lang="en-US" dirty="0" smtClean="0"/>
            <a:t>Content Positioning</a:t>
          </a:r>
          <a:endParaRPr lang="en-US" dirty="0"/>
        </a:p>
      </dgm:t>
    </dgm:pt>
    <dgm:pt modelId="{8FCE0285-11DA-4F56-A423-48B4CE7E81E4}" type="parTrans" cxnId="{B77F35B1-9E34-482E-ACEF-0C341B4AB738}">
      <dgm:prSet/>
      <dgm:spPr/>
      <dgm:t>
        <a:bodyPr/>
        <a:lstStyle/>
        <a:p>
          <a:endParaRPr lang="en-US"/>
        </a:p>
      </dgm:t>
    </dgm:pt>
    <dgm:pt modelId="{678892F7-EDA5-48EC-AA78-3F1E386B70E0}" type="sibTrans" cxnId="{B77F35B1-9E34-482E-ACEF-0C341B4AB738}">
      <dgm:prSet/>
      <dgm:spPr/>
      <dgm:t>
        <a:bodyPr/>
        <a:lstStyle/>
        <a:p>
          <a:endParaRPr lang="en-US"/>
        </a:p>
      </dgm:t>
    </dgm:pt>
    <dgm:pt modelId="{BF0E3425-A8E9-4B36-B5C0-B15F5B9D37DA}">
      <dgm:prSet/>
      <dgm:spPr/>
      <dgm:t>
        <a:bodyPr/>
        <a:lstStyle/>
        <a:p>
          <a:pPr rtl="0"/>
          <a:r>
            <a:rPr lang="en-US" dirty="0" smtClean="0"/>
            <a:t>Talent Search</a:t>
          </a:r>
          <a:endParaRPr lang="en-US" dirty="0"/>
        </a:p>
      </dgm:t>
    </dgm:pt>
    <dgm:pt modelId="{08870332-64A2-4C3A-8975-CF9897750C69}" type="parTrans" cxnId="{AA8BA883-D1E1-4CE4-8157-FE8134D311B2}">
      <dgm:prSet/>
      <dgm:spPr/>
      <dgm:t>
        <a:bodyPr/>
        <a:lstStyle/>
        <a:p>
          <a:endParaRPr lang="en-US"/>
        </a:p>
      </dgm:t>
    </dgm:pt>
    <dgm:pt modelId="{CF76B0BE-CAA3-4278-A739-5B018378FA36}" type="sibTrans" cxnId="{AA8BA883-D1E1-4CE4-8157-FE8134D311B2}">
      <dgm:prSet/>
      <dgm:spPr/>
      <dgm:t>
        <a:bodyPr/>
        <a:lstStyle/>
        <a:p>
          <a:endParaRPr lang="en-US"/>
        </a:p>
      </dgm:t>
    </dgm:pt>
    <dgm:pt modelId="{144B5BD0-2DE0-4AC2-8B34-25FCCA919833}">
      <dgm:prSet/>
      <dgm:spPr/>
      <dgm:t>
        <a:bodyPr/>
        <a:lstStyle/>
        <a:p>
          <a:pPr rtl="0"/>
          <a:r>
            <a:rPr lang="en-US" dirty="0" smtClean="0"/>
            <a:t>Online Training</a:t>
          </a:r>
          <a:endParaRPr lang="en-US" dirty="0"/>
        </a:p>
      </dgm:t>
    </dgm:pt>
    <dgm:pt modelId="{9CD82556-627D-47C0-8441-0DF7820057C9}" type="parTrans" cxnId="{D80609AD-866C-44CB-B0F9-F5FDAAEB1961}">
      <dgm:prSet/>
      <dgm:spPr/>
      <dgm:t>
        <a:bodyPr/>
        <a:lstStyle/>
        <a:p>
          <a:endParaRPr lang="en-US"/>
        </a:p>
      </dgm:t>
    </dgm:pt>
    <dgm:pt modelId="{54071E95-35DC-42D1-BA61-91DF4BB5DCCF}" type="sibTrans" cxnId="{D80609AD-866C-44CB-B0F9-F5FDAAEB1961}">
      <dgm:prSet/>
      <dgm:spPr/>
      <dgm:t>
        <a:bodyPr/>
        <a:lstStyle/>
        <a:p>
          <a:endParaRPr lang="en-US"/>
        </a:p>
      </dgm:t>
    </dgm:pt>
    <dgm:pt modelId="{1FBB9A35-7AE2-48C9-9A64-E1A412E73672}">
      <dgm:prSet/>
      <dgm:spPr/>
      <dgm:t>
        <a:bodyPr/>
        <a:lstStyle/>
        <a:p>
          <a:pPr rtl="0"/>
          <a:r>
            <a:rPr lang="en-US" dirty="0" smtClean="0"/>
            <a:t>Social Responsibility Efforts</a:t>
          </a:r>
          <a:endParaRPr lang="en-US" dirty="0"/>
        </a:p>
      </dgm:t>
    </dgm:pt>
    <dgm:pt modelId="{91845B08-7749-40B9-8177-894B149B427C}" type="parTrans" cxnId="{22288A4C-F32A-4D10-A439-0201A9516380}">
      <dgm:prSet/>
      <dgm:spPr/>
    </dgm:pt>
    <dgm:pt modelId="{5A2B8D32-7500-472D-90B3-7FEB7B5523B6}" type="sibTrans" cxnId="{22288A4C-F32A-4D10-A439-0201A9516380}">
      <dgm:prSet/>
      <dgm:spPr/>
    </dgm:pt>
    <dgm:pt modelId="{C4139A3A-8E8F-4E01-8495-FE929E530401}" type="pres">
      <dgm:prSet presAssocID="{3A1A7B5C-00C3-48A3-A341-FED335AC62C4}" presName="compositeShape" presStyleCnt="0">
        <dgm:presLayoutVars>
          <dgm:dir/>
          <dgm:resizeHandles/>
        </dgm:presLayoutVars>
      </dgm:prSet>
      <dgm:spPr/>
      <dgm:t>
        <a:bodyPr/>
        <a:lstStyle/>
        <a:p>
          <a:endParaRPr lang="en-US"/>
        </a:p>
      </dgm:t>
    </dgm:pt>
    <dgm:pt modelId="{9E3EECBF-24FD-4504-9B9E-9C48DC4F12D1}" type="pres">
      <dgm:prSet presAssocID="{3A1A7B5C-00C3-48A3-A341-FED335AC62C4}" presName="pyramid" presStyleLbl="node1" presStyleIdx="0" presStyleCnt="1"/>
      <dgm:spPr/>
    </dgm:pt>
    <dgm:pt modelId="{1240D48B-A45A-47A5-8327-5D472B8B6F9B}" type="pres">
      <dgm:prSet presAssocID="{3A1A7B5C-00C3-48A3-A341-FED335AC62C4}" presName="theList" presStyleCnt="0"/>
      <dgm:spPr/>
    </dgm:pt>
    <dgm:pt modelId="{874C7C31-810A-49C2-87D5-DAA557624616}" type="pres">
      <dgm:prSet presAssocID="{0978BCCE-B7DA-47F7-8E49-FA8F5D734D8F}" presName="aNode" presStyleLbl="fgAcc1" presStyleIdx="0" presStyleCnt="6">
        <dgm:presLayoutVars>
          <dgm:bulletEnabled val="1"/>
        </dgm:presLayoutVars>
      </dgm:prSet>
      <dgm:spPr/>
      <dgm:t>
        <a:bodyPr/>
        <a:lstStyle/>
        <a:p>
          <a:endParaRPr lang="en-US"/>
        </a:p>
      </dgm:t>
    </dgm:pt>
    <dgm:pt modelId="{C836E715-8A8C-423F-84FF-40E4CC0EB063}" type="pres">
      <dgm:prSet presAssocID="{0978BCCE-B7DA-47F7-8E49-FA8F5D734D8F}" presName="aSpace" presStyleCnt="0"/>
      <dgm:spPr/>
    </dgm:pt>
    <dgm:pt modelId="{6754F511-ECBA-42AD-A48D-52942241EBE2}" type="pres">
      <dgm:prSet presAssocID="{821E564F-81FC-4010-A790-AC69FFB1039A}" presName="aNode" presStyleLbl="fgAcc1" presStyleIdx="1" presStyleCnt="6">
        <dgm:presLayoutVars>
          <dgm:bulletEnabled val="1"/>
        </dgm:presLayoutVars>
      </dgm:prSet>
      <dgm:spPr/>
      <dgm:t>
        <a:bodyPr/>
        <a:lstStyle/>
        <a:p>
          <a:endParaRPr lang="en-US"/>
        </a:p>
      </dgm:t>
    </dgm:pt>
    <dgm:pt modelId="{ED5FF342-F719-491A-98FA-7E5A51279437}" type="pres">
      <dgm:prSet presAssocID="{821E564F-81FC-4010-A790-AC69FFB1039A}" presName="aSpace" presStyleCnt="0"/>
      <dgm:spPr/>
    </dgm:pt>
    <dgm:pt modelId="{72D75148-EDC4-4DC8-A1AA-390D77F587D9}" type="pres">
      <dgm:prSet presAssocID="{1FBB9A35-7AE2-48C9-9A64-E1A412E73672}" presName="aNode" presStyleLbl="fgAcc1" presStyleIdx="2" presStyleCnt="6" custLinFactNeighborY="-19039">
        <dgm:presLayoutVars>
          <dgm:bulletEnabled val="1"/>
        </dgm:presLayoutVars>
      </dgm:prSet>
      <dgm:spPr/>
      <dgm:t>
        <a:bodyPr/>
        <a:lstStyle/>
        <a:p>
          <a:endParaRPr lang="en-US"/>
        </a:p>
      </dgm:t>
    </dgm:pt>
    <dgm:pt modelId="{D0349443-6FE6-41A1-8ABE-695F48D5DB24}" type="pres">
      <dgm:prSet presAssocID="{1FBB9A35-7AE2-48C9-9A64-E1A412E73672}" presName="aSpace" presStyleCnt="0"/>
      <dgm:spPr/>
    </dgm:pt>
    <dgm:pt modelId="{6C7F546B-FB89-4F15-91DE-A86F74854596}" type="pres">
      <dgm:prSet presAssocID="{31868BC2-A9A1-4F96-B4F1-440F40B2F80B}" presName="aNode" presStyleLbl="fgAcc1" presStyleIdx="3" presStyleCnt="6">
        <dgm:presLayoutVars>
          <dgm:bulletEnabled val="1"/>
        </dgm:presLayoutVars>
      </dgm:prSet>
      <dgm:spPr/>
      <dgm:t>
        <a:bodyPr/>
        <a:lstStyle/>
        <a:p>
          <a:endParaRPr lang="en-US"/>
        </a:p>
      </dgm:t>
    </dgm:pt>
    <dgm:pt modelId="{E25CCD97-EDDC-41BC-A186-D0DA19E532BF}" type="pres">
      <dgm:prSet presAssocID="{31868BC2-A9A1-4F96-B4F1-440F40B2F80B}" presName="aSpace" presStyleCnt="0"/>
      <dgm:spPr/>
    </dgm:pt>
    <dgm:pt modelId="{1B9CA0FE-687C-435C-9CA0-85761F5917CB}" type="pres">
      <dgm:prSet presAssocID="{BF0E3425-A8E9-4B36-B5C0-B15F5B9D37DA}" presName="aNode" presStyleLbl="fgAcc1" presStyleIdx="4" presStyleCnt="6">
        <dgm:presLayoutVars>
          <dgm:bulletEnabled val="1"/>
        </dgm:presLayoutVars>
      </dgm:prSet>
      <dgm:spPr/>
      <dgm:t>
        <a:bodyPr/>
        <a:lstStyle/>
        <a:p>
          <a:endParaRPr lang="en-US"/>
        </a:p>
      </dgm:t>
    </dgm:pt>
    <dgm:pt modelId="{AAE285A8-30B6-4B9D-BE12-43AE5877633A}" type="pres">
      <dgm:prSet presAssocID="{BF0E3425-A8E9-4B36-B5C0-B15F5B9D37DA}" presName="aSpace" presStyleCnt="0"/>
      <dgm:spPr/>
    </dgm:pt>
    <dgm:pt modelId="{06B487F4-81A8-48C4-9B52-83874DF90707}" type="pres">
      <dgm:prSet presAssocID="{144B5BD0-2DE0-4AC2-8B34-25FCCA919833}" presName="aNode" presStyleLbl="fgAcc1" presStyleIdx="5" presStyleCnt="6">
        <dgm:presLayoutVars>
          <dgm:bulletEnabled val="1"/>
        </dgm:presLayoutVars>
      </dgm:prSet>
      <dgm:spPr/>
      <dgm:t>
        <a:bodyPr/>
        <a:lstStyle/>
        <a:p>
          <a:endParaRPr lang="en-US"/>
        </a:p>
      </dgm:t>
    </dgm:pt>
    <dgm:pt modelId="{D25BB613-CD69-4AF5-A567-A134C9F7A215}" type="pres">
      <dgm:prSet presAssocID="{144B5BD0-2DE0-4AC2-8B34-25FCCA919833}" presName="aSpace" presStyleCnt="0"/>
      <dgm:spPr/>
    </dgm:pt>
  </dgm:ptLst>
  <dgm:cxnLst>
    <dgm:cxn modelId="{2BF68D76-AE5F-4314-AC51-522604076693}" type="presOf" srcId="{821E564F-81FC-4010-A790-AC69FFB1039A}" destId="{6754F511-ECBA-42AD-A48D-52942241EBE2}" srcOrd="0" destOrd="0" presId="urn:microsoft.com/office/officeart/2005/8/layout/pyramid2"/>
    <dgm:cxn modelId="{BC7A106C-5C9A-4F91-9BA2-0F7DA5212086}" type="presOf" srcId="{144B5BD0-2DE0-4AC2-8B34-25FCCA919833}" destId="{06B487F4-81A8-48C4-9B52-83874DF90707}" srcOrd="0" destOrd="0" presId="urn:microsoft.com/office/officeart/2005/8/layout/pyramid2"/>
    <dgm:cxn modelId="{A890DC61-AF4C-4911-8625-00045E86B7AE}" type="presOf" srcId="{BF0E3425-A8E9-4B36-B5C0-B15F5B9D37DA}" destId="{1B9CA0FE-687C-435C-9CA0-85761F5917CB}" srcOrd="0" destOrd="0" presId="urn:microsoft.com/office/officeart/2005/8/layout/pyramid2"/>
    <dgm:cxn modelId="{572F9F96-F6A8-4A63-8887-2792A1AA72C2}" type="presOf" srcId="{0978BCCE-B7DA-47F7-8E49-FA8F5D734D8F}" destId="{874C7C31-810A-49C2-87D5-DAA557624616}" srcOrd="0" destOrd="0" presId="urn:microsoft.com/office/officeart/2005/8/layout/pyramid2"/>
    <dgm:cxn modelId="{468E8E23-1CF5-4589-B5D6-E3E1D225BF03}" srcId="{3A1A7B5C-00C3-48A3-A341-FED335AC62C4}" destId="{0978BCCE-B7DA-47F7-8E49-FA8F5D734D8F}" srcOrd="0" destOrd="0" parTransId="{5DEDC449-7701-471A-A5CE-7C416E94AEDB}" sibTransId="{ADF97513-722D-4E75-9D6A-92F7932DB2A4}"/>
    <dgm:cxn modelId="{B77F35B1-9E34-482E-ACEF-0C341B4AB738}" srcId="{3A1A7B5C-00C3-48A3-A341-FED335AC62C4}" destId="{31868BC2-A9A1-4F96-B4F1-440F40B2F80B}" srcOrd="3" destOrd="0" parTransId="{8FCE0285-11DA-4F56-A423-48B4CE7E81E4}" sibTransId="{678892F7-EDA5-48EC-AA78-3F1E386B70E0}"/>
    <dgm:cxn modelId="{B0905A01-5A56-4A71-AE3D-16BDF0D8114C}" srcId="{3A1A7B5C-00C3-48A3-A341-FED335AC62C4}" destId="{821E564F-81FC-4010-A790-AC69FFB1039A}" srcOrd="1" destOrd="0" parTransId="{81ECE73B-0C19-42C3-BC03-32838313BFE6}" sibTransId="{F5E10649-3B28-4EC2-8F14-2563861D34C7}"/>
    <dgm:cxn modelId="{AA8BA883-D1E1-4CE4-8157-FE8134D311B2}" srcId="{3A1A7B5C-00C3-48A3-A341-FED335AC62C4}" destId="{BF0E3425-A8E9-4B36-B5C0-B15F5B9D37DA}" srcOrd="4" destOrd="0" parTransId="{08870332-64A2-4C3A-8975-CF9897750C69}" sibTransId="{CF76B0BE-CAA3-4278-A739-5B018378FA36}"/>
    <dgm:cxn modelId="{170601BD-9FB5-44B4-BCA8-BD4B7BBB9180}" type="presOf" srcId="{3A1A7B5C-00C3-48A3-A341-FED335AC62C4}" destId="{C4139A3A-8E8F-4E01-8495-FE929E530401}" srcOrd="0" destOrd="0" presId="urn:microsoft.com/office/officeart/2005/8/layout/pyramid2"/>
    <dgm:cxn modelId="{22288A4C-F32A-4D10-A439-0201A9516380}" srcId="{3A1A7B5C-00C3-48A3-A341-FED335AC62C4}" destId="{1FBB9A35-7AE2-48C9-9A64-E1A412E73672}" srcOrd="2" destOrd="0" parTransId="{91845B08-7749-40B9-8177-894B149B427C}" sibTransId="{5A2B8D32-7500-472D-90B3-7FEB7B5523B6}"/>
    <dgm:cxn modelId="{014C3C73-B28B-41B1-ABCD-7ED23B768B2B}" type="presOf" srcId="{31868BC2-A9A1-4F96-B4F1-440F40B2F80B}" destId="{6C7F546B-FB89-4F15-91DE-A86F74854596}" srcOrd="0" destOrd="0" presId="urn:microsoft.com/office/officeart/2005/8/layout/pyramid2"/>
    <dgm:cxn modelId="{A277786C-266E-4BE3-899D-35C5E060D8E3}" type="presOf" srcId="{1FBB9A35-7AE2-48C9-9A64-E1A412E73672}" destId="{72D75148-EDC4-4DC8-A1AA-390D77F587D9}" srcOrd="0" destOrd="0" presId="urn:microsoft.com/office/officeart/2005/8/layout/pyramid2"/>
    <dgm:cxn modelId="{D80609AD-866C-44CB-B0F9-F5FDAAEB1961}" srcId="{3A1A7B5C-00C3-48A3-A341-FED335AC62C4}" destId="{144B5BD0-2DE0-4AC2-8B34-25FCCA919833}" srcOrd="5" destOrd="0" parTransId="{9CD82556-627D-47C0-8441-0DF7820057C9}" sibTransId="{54071E95-35DC-42D1-BA61-91DF4BB5DCCF}"/>
    <dgm:cxn modelId="{AA3C5140-3E9B-47B4-9487-B4DEA3B65D13}" type="presParOf" srcId="{C4139A3A-8E8F-4E01-8495-FE929E530401}" destId="{9E3EECBF-24FD-4504-9B9E-9C48DC4F12D1}" srcOrd="0" destOrd="0" presId="urn:microsoft.com/office/officeart/2005/8/layout/pyramid2"/>
    <dgm:cxn modelId="{86EB0E02-2388-4E6B-833E-15E22FA68863}" type="presParOf" srcId="{C4139A3A-8E8F-4E01-8495-FE929E530401}" destId="{1240D48B-A45A-47A5-8327-5D472B8B6F9B}" srcOrd="1" destOrd="0" presId="urn:microsoft.com/office/officeart/2005/8/layout/pyramid2"/>
    <dgm:cxn modelId="{0E0CB7A3-479A-4F1F-BADA-CF38AF241BCF}" type="presParOf" srcId="{1240D48B-A45A-47A5-8327-5D472B8B6F9B}" destId="{874C7C31-810A-49C2-87D5-DAA557624616}" srcOrd="0" destOrd="0" presId="urn:microsoft.com/office/officeart/2005/8/layout/pyramid2"/>
    <dgm:cxn modelId="{89472010-A1CA-4396-AFF0-3A0DDBC3469E}" type="presParOf" srcId="{1240D48B-A45A-47A5-8327-5D472B8B6F9B}" destId="{C836E715-8A8C-423F-84FF-40E4CC0EB063}" srcOrd="1" destOrd="0" presId="urn:microsoft.com/office/officeart/2005/8/layout/pyramid2"/>
    <dgm:cxn modelId="{B1101F35-4498-46BB-936F-6646A5AD60BE}" type="presParOf" srcId="{1240D48B-A45A-47A5-8327-5D472B8B6F9B}" destId="{6754F511-ECBA-42AD-A48D-52942241EBE2}" srcOrd="2" destOrd="0" presId="urn:microsoft.com/office/officeart/2005/8/layout/pyramid2"/>
    <dgm:cxn modelId="{F1F2E762-9186-41D1-8B9E-83975E964D79}" type="presParOf" srcId="{1240D48B-A45A-47A5-8327-5D472B8B6F9B}" destId="{ED5FF342-F719-491A-98FA-7E5A51279437}" srcOrd="3" destOrd="0" presId="urn:microsoft.com/office/officeart/2005/8/layout/pyramid2"/>
    <dgm:cxn modelId="{061DE92B-9902-4793-9760-006FE3FBE120}" type="presParOf" srcId="{1240D48B-A45A-47A5-8327-5D472B8B6F9B}" destId="{72D75148-EDC4-4DC8-A1AA-390D77F587D9}" srcOrd="4" destOrd="0" presId="urn:microsoft.com/office/officeart/2005/8/layout/pyramid2"/>
    <dgm:cxn modelId="{B86402AB-AD59-4984-9291-748399F8CFC2}" type="presParOf" srcId="{1240D48B-A45A-47A5-8327-5D472B8B6F9B}" destId="{D0349443-6FE6-41A1-8ABE-695F48D5DB24}" srcOrd="5" destOrd="0" presId="urn:microsoft.com/office/officeart/2005/8/layout/pyramid2"/>
    <dgm:cxn modelId="{319C346F-7A59-4BCD-9E1B-B26D5C7DB0D9}" type="presParOf" srcId="{1240D48B-A45A-47A5-8327-5D472B8B6F9B}" destId="{6C7F546B-FB89-4F15-91DE-A86F74854596}" srcOrd="6" destOrd="0" presId="urn:microsoft.com/office/officeart/2005/8/layout/pyramid2"/>
    <dgm:cxn modelId="{85E83E17-E6C3-4965-8145-7D46B2BB34DF}" type="presParOf" srcId="{1240D48B-A45A-47A5-8327-5D472B8B6F9B}" destId="{E25CCD97-EDDC-41BC-A186-D0DA19E532BF}" srcOrd="7" destOrd="0" presId="urn:microsoft.com/office/officeart/2005/8/layout/pyramid2"/>
    <dgm:cxn modelId="{793638E8-2F1A-42BC-B02D-C8ADD44C6C87}" type="presParOf" srcId="{1240D48B-A45A-47A5-8327-5D472B8B6F9B}" destId="{1B9CA0FE-687C-435C-9CA0-85761F5917CB}" srcOrd="8" destOrd="0" presId="urn:microsoft.com/office/officeart/2005/8/layout/pyramid2"/>
    <dgm:cxn modelId="{5321B59C-8CB8-4698-ABE5-E7874DE843C6}" type="presParOf" srcId="{1240D48B-A45A-47A5-8327-5D472B8B6F9B}" destId="{AAE285A8-30B6-4B9D-BE12-43AE5877633A}" srcOrd="9" destOrd="0" presId="urn:microsoft.com/office/officeart/2005/8/layout/pyramid2"/>
    <dgm:cxn modelId="{E1ED9838-2E26-473F-B36D-345A87448458}" type="presParOf" srcId="{1240D48B-A45A-47A5-8327-5D472B8B6F9B}" destId="{06B487F4-81A8-48C4-9B52-83874DF90707}" srcOrd="10" destOrd="0" presId="urn:microsoft.com/office/officeart/2005/8/layout/pyramid2"/>
    <dgm:cxn modelId="{C8E04482-DA01-48AD-B66F-6BBB88748A70}" type="presParOf" srcId="{1240D48B-A45A-47A5-8327-5D472B8B6F9B}" destId="{D25BB613-CD69-4AF5-A567-A134C9F7A215}" srcOrd="1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EC4EBDB-A38C-41D8-8AAF-FBBACAB5DDFE}" type="doc">
      <dgm:prSet loTypeId="urn:microsoft.com/office/officeart/2005/8/layout/venn1" loCatId="relationship" qsTypeId="urn:microsoft.com/office/officeart/2005/8/quickstyle/3d4" qsCatId="3D" csTypeId="urn:microsoft.com/office/officeart/2005/8/colors/accent1_2" csCatId="accent1" phldr="1"/>
      <dgm:spPr/>
    </dgm:pt>
    <dgm:pt modelId="{BBDF5E35-B5EA-4523-9673-5A8DC5D0AB06}">
      <dgm:prSet phldrT="[Text]"/>
      <dgm:spPr/>
      <dgm:t>
        <a:bodyPr/>
        <a:lstStyle/>
        <a:p>
          <a:r>
            <a:rPr lang="en-US" dirty="0" smtClean="0">
              <a:solidFill>
                <a:schemeClr val="bg1"/>
              </a:solidFill>
            </a:rPr>
            <a:t>Data Privacy Concerns</a:t>
          </a:r>
          <a:endParaRPr lang="en-US" dirty="0">
            <a:solidFill>
              <a:schemeClr val="bg1"/>
            </a:solidFill>
          </a:endParaRPr>
        </a:p>
      </dgm:t>
    </dgm:pt>
    <dgm:pt modelId="{9C5C6C19-3090-4E76-9785-C1011F19C2D3}" type="parTrans" cxnId="{DF21E392-7A98-4660-931A-613EF7849ACD}">
      <dgm:prSet/>
      <dgm:spPr/>
      <dgm:t>
        <a:bodyPr/>
        <a:lstStyle/>
        <a:p>
          <a:endParaRPr lang="en-US"/>
        </a:p>
      </dgm:t>
    </dgm:pt>
    <dgm:pt modelId="{372FB995-AE4C-4269-BC6F-EC23C6D511B5}" type="sibTrans" cxnId="{DF21E392-7A98-4660-931A-613EF7849ACD}">
      <dgm:prSet/>
      <dgm:spPr/>
      <dgm:t>
        <a:bodyPr/>
        <a:lstStyle/>
        <a:p>
          <a:endParaRPr lang="en-US"/>
        </a:p>
      </dgm:t>
    </dgm:pt>
    <dgm:pt modelId="{5EEC3510-FD84-420D-80D1-22E965076984}">
      <dgm:prSet phldrT="[Text]"/>
      <dgm:spPr/>
      <dgm:t>
        <a:bodyPr/>
        <a:lstStyle/>
        <a:p>
          <a:pPr algn="l"/>
          <a:r>
            <a:rPr lang="en-US" dirty="0" smtClean="0">
              <a:solidFill>
                <a:schemeClr val="bg1"/>
              </a:solidFill>
            </a:rPr>
            <a:t>Reputation</a:t>
          </a:r>
          <a:endParaRPr lang="en-US" dirty="0">
            <a:solidFill>
              <a:schemeClr val="bg1"/>
            </a:solidFill>
          </a:endParaRPr>
        </a:p>
      </dgm:t>
    </dgm:pt>
    <dgm:pt modelId="{9ABD6989-6E6A-46A8-8CE4-ECDA9B197683}" type="parTrans" cxnId="{A31A7A41-8106-4795-A89D-946AEFB2991B}">
      <dgm:prSet/>
      <dgm:spPr/>
      <dgm:t>
        <a:bodyPr/>
        <a:lstStyle/>
        <a:p>
          <a:endParaRPr lang="en-US"/>
        </a:p>
      </dgm:t>
    </dgm:pt>
    <dgm:pt modelId="{977973AD-FBD6-48BE-9814-2E3D3C8086C0}" type="sibTrans" cxnId="{A31A7A41-8106-4795-A89D-946AEFB2991B}">
      <dgm:prSet/>
      <dgm:spPr/>
      <dgm:t>
        <a:bodyPr/>
        <a:lstStyle/>
        <a:p>
          <a:endParaRPr lang="en-US"/>
        </a:p>
      </dgm:t>
    </dgm:pt>
    <dgm:pt modelId="{FB885609-33AE-46EB-AFB7-150B113B327C}">
      <dgm:prSet phldrT="[Text]"/>
      <dgm:spPr/>
      <dgm:t>
        <a:bodyPr/>
        <a:lstStyle/>
        <a:p>
          <a:pPr algn="r"/>
          <a:r>
            <a:rPr lang="en-US" dirty="0" smtClean="0">
              <a:solidFill>
                <a:schemeClr val="bg1"/>
              </a:solidFill>
            </a:rPr>
            <a:t>Security</a:t>
          </a:r>
          <a:endParaRPr lang="en-US" dirty="0">
            <a:solidFill>
              <a:schemeClr val="bg1"/>
            </a:solidFill>
          </a:endParaRPr>
        </a:p>
      </dgm:t>
    </dgm:pt>
    <dgm:pt modelId="{D9C19B47-A7A5-4B99-8DF1-EADEB477C8CB}" type="parTrans" cxnId="{AAFCB463-8786-4356-9E3B-B6FE0CE0A962}">
      <dgm:prSet/>
      <dgm:spPr/>
      <dgm:t>
        <a:bodyPr/>
        <a:lstStyle/>
        <a:p>
          <a:endParaRPr lang="en-US"/>
        </a:p>
      </dgm:t>
    </dgm:pt>
    <dgm:pt modelId="{A27426EB-B37B-4990-A9AD-F7D7841D57AC}" type="sibTrans" cxnId="{AAFCB463-8786-4356-9E3B-B6FE0CE0A962}">
      <dgm:prSet/>
      <dgm:spPr/>
      <dgm:t>
        <a:bodyPr/>
        <a:lstStyle/>
        <a:p>
          <a:endParaRPr lang="en-US"/>
        </a:p>
      </dgm:t>
    </dgm:pt>
    <dgm:pt modelId="{ED9ED02B-7973-4603-BCD9-2486416601D9}" type="pres">
      <dgm:prSet presAssocID="{9EC4EBDB-A38C-41D8-8AAF-FBBACAB5DDFE}" presName="compositeShape" presStyleCnt="0">
        <dgm:presLayoutVars>
          <dgm:chMax val="7"/>
          <dgm:dir/>
          <dgm:resizeHandles val="exact"/>
        </dgm:presLayoutVars>
      </dgm:prSet>
      <dgm:spPr/>
    </dgm:pt>
    <dgm:pt modelId="{B058A657-55EA-4A28-A2AA-6BC9A72CBAD7}" type="pres">
      <dgm:prSet presAssocID="{BBDF5E35-B5EA-4523-9673-5A8DC5D0AB06}" presName="circ1" presStyleLbl="vennNode1" presStyleIdx="0" presStyleCnt="3"/>
      <dgm:spPr/>
      <dgm:t>
        <a:bodyPr/>
        <a:lstStyle/>
        <a:p>
          <a:endParaRPr lang="en-US"/>
        </a:p>
      </dgm:t>
    </dgm:pt>
    <dgm:pt modelId="{E5E7CD14-3E79-4050-9062-88A96B171933}" type="pres">
      <dgm:prSet presAssocID="{BBDF5E35-B5EA-4523-9673-5A8DC5D0AB06}" presName="circ1Tx" presStyleLbl="revTx" presStyleIdx="0" presStyleCnt="0">
        <dgm:presLayoutVars>
          <dgm:chMax val="0"/>
          <dgm:chPref val="0"/>
          <dgm:bulletEnabled val="1"/>
        </dgm:presLayoutVars>
      </dgm:prSet>
      <dgm:spPr/>
      <dgm:t>
        <a:bodyPr/>
        <a:lstStyle/>
        <a:p>
          <a:endParaRPr lang="en-US"/>
        </a:p>
      </dgm:t>
    </dgm:pt>
    <dgm:pt modelId="{6EBE7C70-B285-46EB-8D50-9DDBD7C4C42A}" type="pres">
      <dgm:prSet presAssocID="{5EEC3510-FD84-420D-80D1-22E965076984}" presName="circ2" presStyleLbl="vennNode1" presStyleIdx="1" presStyleCnt="3"/>
      <dgm:spPr/>
      <dgm:t>
        <a:bodyPr/>
        <a:lstStyle/>
        <a:p>
          <a:endParaRPr lang="en-US"/>
        </a:p>
      </dgm:t>
    </dgm:pt>
    <dgm:pt modelId="{E7B53B01-AE52-4EB5-8FA0-B7E0F9E7AD13}" type="pres">
      <dgm:prSet presAssocID="{5EEC3510-FD84-420D-80D1-22E965076984}" presName="circ2Tx" presStyleLbl="revTx" presStyleIdx="0" presStyleCnt="0">
        <dgm:presLayoutVars>
          <dgm:chMax val="0"/>
          <dgm:chPref val="0"/>
          <dgm:bulletEnabled val="1"/>
        </dgm:presLayoutVars>
      </dgm:prSet>
      <dgm:spPr/>
      <dgm:t>
        <a:bodyPr/>
        <a:lstStyle/>
        <a:p>
          <a:endParaRPr lang="en-US"/>
        </a:p>
      </dgm:t>
    </dgm:pt>
    <dgm:pt modelId="{BA839D61-E5DC-44F7-AD5B-C24FB0BE8647}" type="pres">
      <dgm:prSet presAssocID="{FB885609-33AE-46EB-AFB7-150B113B327C}" presName="circ3" presStyleLbl="vennNode1" presStyleIdx="2" presStyleCnt="3"/>
      <dgm:spPr/>
      <dgm:t>
        <a:bodyPr/>
        <a:lstStyle/>
        <a:p>
          <a:endParaRPr lang="en-US"/>
        </a:p>
      </dgm:t>
    </dgm:pt>
    <dgm:pt modelId="{9D814E2F-48E8-4423-A8EF-ED8F3C2FD1DD}" type="pres">
      <dgm:prSet presAssocID="{FB885609-33AE-46EB-AFB7-150B113B327C}" presName="circ3Tx" presStyleLbl="revTx" presStyleIdx="0" presStyleCnt="0">
        <dgm:presLayoutVars>
          <dgm:chMax val="0"/>
          <dgm:chPref val="0"/>
          <dgm:bulletEnabled val="1"/>
        </dgm:presLayoutVars>
      </dgm:prSet>
      <dgm:spPr/>
      <dgm:t>
        <a:bodyPr/>
        <a:lstStyle/>
        <a:p>
          <a:endParaRPr lang="en-US"/>
        </a:p>
      </dgm:t>
    </dgm:pt>
  </dgm:ptLst>
  <dgm:cxnLst>
    <dgm:cxn modelId="{A31A7A41-8106-4795-A89D-946AEFB2991B}" srcId="{9EC4EBDB-A38C-41D8-8AAF-FBBACAB5DDFE}" destId="{5EEC3510-FD84-420D-80D1-22E965076984}" srcOrd="1" destOrd="0" parTransId="{9ABD6989-6E6A-46A8-8CE4-ECDA9B197683}" sibTransId="{977973AD-FBD6-48BE-9814-2E3D3C8086C0}"/>
    <dgm:cxn modelId="{DF21E392-7A98-4660-931A-613EF7849ACD}" srcId="{9EC4EBDB-A38C-41D8-8AAF-FBBACAB5DDFE}" destId="{BBDF5E35-B5EA-4523-9673-5A8DC5D0AB06}" srcOrd="0" destOrd="0" parTransId="{9C5C6C19-3090-4E76-9785-C1011F19C2D3}" sibTransId="{372FB995-AE4C-4269-BC6F-EC23C6D511B5}"/>
    <dgm:cxn modelId="{44EC001E-6B06-457E-AEB6-12069D2F3A59}" type="presOf" srcId="{5EEC3510-FD84-420D-80D1-22E965076984}" destId="{E7B53B01-AE52-4EB5-8FA0-B7E0F9E7AD13}" srcOrd="0" destOrd="0" presId="urn:microsoft.com/office/officeart/2005/8/layout/venn1"/>
    <dgm:cxn modelId="{5859A3EB-DD64-4C46-996C-D77CD00C63D3}" type="presOf" srcId="{BBDF5E35-B5EA-4523-9673-5A8DC5D0AB06}" destId="{B058A657-55EA-4A28-A2AA-6BC9A72CBAD7}" srcOrd="1" destOrd="0" presId="urn:microsoft.com/office/officeart/2005/8/layout/venn1"/>
    <dgm:cxn modelId="{A927702E-E800-44FC-96D7-F56F34F6C556}" type="presOf" srcId="{FB885609-33AE-46EB-AFB7-150B113B327C}" destId="{9D814E2F-48E8-4423-A8EF-ED8F3C2FD1DD}" srcOrd="0" destOrd="0" presId="urn:microsoft.com/office/officeart/2005/8/layout/venn1"/>
    <dgm:cxn modelId="{0851BEAE-E400-4B0A-A7D8-17C2BF04B0A8}" type="presOf" srcId="{BBDF5E35-B5EA-4523-9673-5A8DC5D0AB06}" destId="{E5E7CD14-3E79-4050-9062-88A96B171933}" srcOrd="0" destOrd="0" presId="urn:microsoft.com/office/officeart/2005/8/layout/venn1"/>
    <dgm:cxn modelId="{E846EA2F-39D5-4A4E-B2B5-804223003ED8}" type="presOf" srcId="{9EC4EBDB-A38C-41D8-8AAF-FBBACAB5DDFE}" destId="{ED9ED02B-7973-4603-BCD9-2486416601D9}" srcOrd="0" destOrd="0" presId="urn:microsoft.com/office/officeart/2005/8/layout/venn1"/>
    <dgm:cxn modelId="{66FAA597-1F1D-43AE-8B9E-8F0C46F5B5C9}" type="presOf" srcId="{5EEC3510-FD84-420D-80D1-22E965076984}" destId="{6EBE7C70-B285-46EB-8D50-9DDBD7C4C42A}" srcOrd="1" destOrd="0" presId="urn:microsoft.com/office/officeart/2005/8/layout/venn1"/>
    <dgm:cxn modelId="{064158C2-998D-4F11-BA9A-BDFA4579AD71}" type="presOf" srcId="{FB885609-33AE-46EB-AFB7-150B113B327C}" destId="{BA839D61-E5DC-44F7-AD5B-C24FB0BE8647}" srcOrd="1" destOrd="0" presId="urn:microsoft.com/office/officeart/2005/8/layout/venn1"/>
    <dgm:cxn modelId="{AAFCB463-8786-4356-9E3B-B6FE0CE0A962}" srcId="{9EC4EBDB-A38C-41D8-8AAF-FBBACAB5DDFE}" destId="{FB885609-33AE-46EB-AFB7-150B113B327C}" srcOrd="2" destOrd="0" parTransId="{D9C19B47-A7A5-4B99-8DF1-EADEB477C8CB}" sibTransId="{A27426EB-B37B-4990-A9AD-F7D7841D57AC}"/>
    <dgm:cxn modelId="{F97776FA-6235-4EB6-87D0-9759D893AC0B}" type="presParOf" srcId="{ED9ED02B-7973-4603-BCD9-2486416601D9}" destId="{B058A657-55EA-4A28-A2AA-6BC9A72CBAD7}" srcOrd="0" destOrd="0" presId="urn:microsoft.com/office/officeart/2005/8/layout/venn1"/>
    <dgm:cxn modelId="{49BBF082-A117-41D1-AA2B-699FE2864F01}" type="presParOf" srcId="{ED9ED02B-7973-4603-BCD9-2486416601D9}" destId="{E5E7CD14-3E79-4050-9062-88A96B171933}" srcOrd="1" destOrd="0" presId="urn:microsoft.com/office/officeart/2005/8/layout/venn1"/>
    <dgm:cxn modelId="{292BCC8E-A909-4467-8C03-1BDFB23D6860}" type="presParOf" srcId="{ED9ED02B-7973-4603-BCD9-2486416601D9}" destId="{6EBE7C70-B285-46EB-8D50-9DDBD7C4C42A}" srcOrd="2" destOrd="0" presId="urn:microsoft.com/office/officeart/2005/8/layout/venn1"/>
    <dgm:cxn modelId="{2C92819B-9279-4724-98FF-26047135DF36}" type="presParOf" srcId="{ED9ED02B-7973-4603-BCD9-2486416601D9}" destId="{E7B53B01-AE52-4EB5-8FA0-B7E0F9E7AD13}" srcOrd="3" destOrd="0" presId="urn:microsoft.com/office/officeart/2005/8/layout/venn1"/>
    <dgm:cxn modelId="{E8F36922-17A0-41E7-ADCB-4497B843E7C1}" type="presParOf" srcId="{ED9ED02B-7973-4603-BCD9-2486416601D9}" destId="{BA839D61-E5DC-44F7-AD5B-C24FB0BE8647}" srcOrd="4" destOrd="0" presId="urn:microsoft.com/office/officeart/2005/8/layout/venn1"/>
    <dgm:cxn modelId="{D0C2747C-63E2-41F6-AC76-CB7E87220948}" type="presParOf" srcId="{ED9ED02B-7973-4603-BCD9-2486416601D9}" destId="{9D814E2F-48E8-4423-A8EF-ED8F3C2FD1DD}"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2460324-399B-E044-B7AB-24BBE3670693}" type="datetimeFigureOut">
              <a:rPr lang="nl-NL" smtClean="0"/>
              <a:t>2-1-2018</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939251E-53F1-FC41-8C35-4A7AA1F42D14}" type="slidenum">
              <a:rPr lang="nl-NL" smtClean="0"/>
              <a:t>‹#›</a:t>
            </a:fld>
            <a:endParaRPr lang="nl-NL"/>
          </a:p>
        </p:txBody>
      </p:sp>
    </p:spTree>
    <p:extLst>
      <p:ext uri="{BB962C8B-B14F-4D97-AF65-F5344CB8AC3E}">
        <p14:creationId xmlns:p14="http://schemas.microsoft.com/office/powerpoint/2010/main" val="24129165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226358-5A07-BF4D-A2AB-14C0FB991A39}" type="datetimeFigureOut">
              <a:rPr lang="en-US" smtClean="0"/>
              <a:t>1/2/2018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E6E482-F2E1-AE4E-B7AD-A6CBD907DFA8}" type="slidenum">
              <a:rPr lang="en-US" smtClean="0"/>
              <a:t>‹#›</a:t>
            </a:fld>
            <a:endParaRPr lang="en-US" dirty="0"/>
          </a:p>
        </p:txBody>
      </p:sp>
    </p:spTree>
    <p:extLst>
      <p:ext uri="{BB962C8B-B14F-4D97-AF65-F5344CB8AC3E}">
        <p14:creationId xmlns:p14="http://schemas.microsoft.com/office/powerpoint/2010/main" val="307168717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E6E482-F2E1-AE4E-B7AD-A6CBD907DFA8}" type="slidenum">
              <a:rPr lang="en-US" smtClean="0"/>
              <a:t>2</a:t>
            </a:fld>
            <a:endParaRPr lang="en-US" dirty="0"/>
          </a:p>
        </p:txBody>
      </p:sp>
    </p:spTree>
    <p:extLst>
      <p:ext uri="{BB962C8B-B14F-4D97-AF65-F5344CB8AC3E}">
        <p14:creationId xmlns:p14="http://schemas.microsoft.com/office/powerpoint/2010/main" val="909312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E6E482-F2E1-AE4E-B7AD-A6CBD907DFA8}" type="slidenum">
              <a:rPr lang="en-US" smtClean="0"/>
              <a:t>17</a:t>
            </a:fld>
            <a:endParaRPr lang="en-US" dirty="0"/>
          </a:p>
        </p:txBody>
      </p:sp>
    </p:spTree>
    <p:extLst>
      <p:ext uri="{BB962C8B-B14F-4D97-AF65-F5344CB8AC3E}">
        <p14:creationId xmlns:p14="http://schemas.microsoft.com/office/powerpoint/2010/main" val="340377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fontAlgn="base">
              <a:buFont typeface="Arial" panose="020B0604020202020204" pitchFamily="34" charset="0"/>
              <a:buChar char="•"/>
            </a:pPr>
            <a:r>
              <a:rPr lang="en-US" sz="1200" b="0" i="0" kern="1200" dirty="0" smtClean="0">
                <a:solidFill>
                  <a:schemeClr val="tx1"/>
                </a:solidFill>
                <a:effectLst/>
                <a:latin typeface="+mn-lt"/>
                <a:ea typeface="+mn-ea"/>
                <a:cs typeface="+mn-cs"/>
              </a:rPr>
              <a:t>74% of B2C marketers report having a content marketing strategy (40% said it’s documented and another 34% have a verbal strategy).</a:t>
            </a:r>
          </a:p>
          <a:p>
            <a:pPr marL="171450" indent="-171450" fontAlgn="base">
              <a:buFont typeface="Arial" panose="020B0604020202020204" pitchFamily="34" charset="0"/>
              <a:buChar char="•"/>
            </a:pPr>
            <a:r>
              <a:rPr lang="en-US" sz="1200" b="0" i="0" kern="1200" dirty="0" smtClean="0">
                <a:solidFill>
                  <a:schemeClr val="tx1"/>
                </a:solidFill>
                <a:effectLst/>
                <a:latin typeface="+mn-lt"/>
                <a:ea typeface="+mn-ea"/>
                <a:cs typeface="+mn-cs"/>
              </a:rPr>
              <a:t>76% of B2C marketers who have a strategy said it includes a plan to operate content marketing as an ongoing business process, not simply as a campaign.</a:t>
            </a:r>
          </a:p>
          <a:p>
            <a:pPr marL="171450" indent="-171450" fontAlgn="base">
              <a:buFont typeface="Arial" panose="020B0604020202020204" pitchFamily="34" charset="0"/>
              <a:buChar char="•"/>
            </a:pPr>
            <a:r>
              <a:rPr lang="en-US" sz="1200" b="0" i="0" kern="1200" dirty="0" smtClean="0">
                <a:solidFill>
                  <a:schemeClr val="tx1"/>
                </a:solidFill>
                <a:effectLst/>
                <a:latin typeface="+mn-lt"/>
                <a:ea typeface="+mn-ea"/>
                <a:cs typeface="+mn-cs"/>
              </a:rPr>
              <a:t>78% of B2C marketers agree they can demonstrate, with metrics, how content marketing has increased audience engagement (that’s encouraging news, as brand awareness and engagement are cited as B2C organizations’ top two goals for content marketing over the next 12 months).</a:t>
            </a:r>
          </a:p>
          <a:p>
            <a:endParaRPr lang="en-US" dirty="0"/>
          </a:p>
        </p:txBody>
      </p:sp>
      <p:sp>
        <p:nvSpPr>
          <p:cNvPr id="4" name="Slide Number Placeholder 3"/>
          <p:cNvSpPr>
            <a:spLocks noGrp="1"/>
          </p:cNvSpPr>
          <p:nvPr>
            <p:ph type="sldNum" sz="quarter" idx="10"/>
          </p:nvPr>
        </p:nvSpPr>
        <p:spPr/>
        <p:txBody>
          <a:bodyPr/>
          <a:lstStyle/>
          <a:p>
            <a:fld id="{4EE6E482-F2E1-AE4E-B7AD-A6CBD907DFA8}" type="slidenum">
              <a:rPr lang="en-US" smtClean="0"/>
              <a:t>19</a:t>
            </a:fld>
            <a:endParaRPr lang="en-US" dirty="0"/>
          </a:p>
        </p:txBody>
      </p:sp>
    </p:spTree>
    <p:extLst>
      <p:ext uri="{BB962C8B-B14F-4D97-AF65-F5344CB8AC3E}">
        <p14:creationId xmlns:p14="http://schemas.microsoft.com/office/powerpoint/2010/main" val="3322501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E6E482-F2E1-AE4E-B7AD-A6CBD907DFA8}" type="slidenum">
              <a:rPr lang="en-US" smtClean="0"/>
              <a:t>20</a:t>
            </a:fld>
            <a:endParaRPr lang="en-US" dirty="0"/>
          </a:p>
        </p:txBody>
      </p:sp>
    </p:spTree>
    <p:extLst>
      <p:ext uri="{BB962C8B-B14F-4D97-AF65-F5344CB8AC3E}">
        <p14:creationId xmlns:p14="http://schemas.microsoft.com/office/powerpoint/2010/main" val="4277799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Educated =</a:t>
            </a:r>
            <a:r>
              <a:rPr lang="en-US" baseline="0" dirty="0" smtClean="0"/>
              <a:t> Bachelor’s degree holders and up</a:t>
            </a:r>
          </a:p>
          <a:p>
            <a:r>
              <a:rPr lang="en-US" baseline="0" dirty="0" smtClean="0"/>
              <a:t>High Earners = Making $75,000 or more</a:t>
            </a:r>
            <a:endParaRPr lang="en-US" dirty="0"/>
          </a:p>
        </p:txBody>
      </p:sp>
      <p:sp>
        <p:nvSpPr>
          <p:cNvPr id="4" name="Slide Number Placeholder 3"/>
          <p:cNvSpPr>
            <a:spLocks noGrp="1"/>
          </p:cNvSpPr>
          <p:nvPr>
            <p:ph type="sldNum" sz="quarter" idx="10"/>
          </p:nvPr>
        </p:nvSpPr>
        <p:spPr/>
        <p:txBody>
          <a:bodyPr/>
          <a:lstStyle/>
          <a:p>
            <a:fld id="{4EE6E482-F2E1-AE4E-B7AD-A6CBD907DFA8}" type="slidenum">
              <a:rPr lang="en-US" smtClean="0"/>
              <a:t>21</a:t>
            </a:fld>
            <a:endParaRPr lang="en-US" dirty="0"/>
          </a:p>
        </p:txBody>
      </p:sp>
    </p:spTree>
    <p:extLst>
      <p:ext uri="{BB962C8B-B14F-4D97-AF65-F5344CB8AC3E}">
        <p14:creationId xmlns:p14="http://schemas.microsoft.com/office/powerpoint/2010/main" val="1309294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E6E482-F2E1-AE4E-B7AD-A6CBD907DFA8}" type="slidenum">
              <a:rPr lang="en-US" smtClean="0"/>
              <a:t>22</a:t>
            </a:fld>
            <a:endParaRPr lang="en-US" dirty="0"/>
          </a:p>
        </p:txBody>
      </p:sp>
    </p:spTree>
    <p:extLst>
      <p:ext uri="{BB962C8B-B14F-4D97-AF65-F5344CB8AC3E}">
        <p14:creationId xmlns:p14="http://schemas.microsoft.com/office/powerpoint/2010/main" val="359105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was a time when data leaks were best prevented by keeping all information within the firewall. Cloud-based technology and social media have totally disrupted </a:t>
            </a:r>
            <a:r>
              <a:rPr lang="en-US" dirty="0" smtClean="0"/>
              <a:t>this.</a:t>
            </a:r>
            <a:r>
              <a:rPr lang="en-US" baseline="0" dirty="0" smtClean="0"/>
              <a:t> Data leaks can be a result of hacking, malicious insiders, or sometimes even by mistake. </a:t>
            </a:r>
            <a:endParaRPr lang="en-US" dirty="0"/>
          </a:p>
          <a:p>
            <a:endParaRPr lang="en-US" dirty="0"/>
          </a:p>
          <a:p>
            <a:r>
              <a:rPr lang="en-US" dirty="0"/>
              <a:t>We’ve all heard the horror stories of people making posts that they later regret. But, the damage can have a huge impact on businesses as well. </a:t>
            </a:r>
            <a:endParaRPr lang="en-US" dirty="0" smtClean="0"/>
          </a:p>
          <a:p>
            <a:endParaRPr lang="en-US" dirty="0" smtClean="0"/>
          </a:p>
          <a:p>
            <a:r>
              <a:rPr lang="en-US" dirty="0" smtClean="0"/>
              <a:t>There</a:t>
            </a:r>
            <a:r>
              <a:rPr lang="en-US" baseline="0" dirty="0" smtClean="0"/>
              <a:t> are even examples of military personnel di</a:t>
            </a:r>
            <a:r>
              <a:rPr lang="en-US" dirty="0" smtClean="0"/>
              <a:t>sclosing </a:t>
            </a:r>
            <a:r>
              <a:rPr lang="en-US" dirty="0"/>
              <a:t>details of submarines, </a:t>
            </a:r>
            <a:r>
              <a:rPr lang="en-US" dirty="0" smtClean="0"/>
              <a:t>sensitive</a:t>
            </a:r>
            <a:r>
              <a:rPr lang="en-US" baseline="0" dirty="0" smtClean="0"/>
              <a:t> visits, or even videos </a:t>
            </a:r>
            <a:r>
              <a:rPr lang="en-US" dirty="0" smtClean="0"/>
              <a:t>posted of locations and equipment</a:t>
            </a:r>
            <a:endParaRPr lang="en-US" dirty="0"/>
          </a:p>
        </p:txBody>
      </p:sp>
      <p:sp>
        <p:nvSpPr>
          <p:cNvPr id="4" name="Slide Number Placeholder 3"/>
          <p:cNvSpPr>
            <a:spLocks noGrp="1"/>
          </p:cNvSpPr>
          <p:nvPr>
            <p:ph type="sldNum" sz="quarter" idx="10"/>
          </p:nvPr>
        </p:nvSpPr>
        <p:spPr/>
        <p:txBody>
          <a:bodyPr/>
          <a:lstStyle/>
          <a:p>
            <a:fld id="{4EE6E482-F2E1-AE4E-B7AD-A6CBD907DFA8}" type="slidenum">
              <a:rPr lang="en-US" smtClean="0"/>
              <a:t>27</a:t>
            </a:fld>
            <a:endParaRPr lang="en-US" dirty="0"/>
          </a:p>
        </p:txBody>
      </p:sp>
    </p:spTree>
    <p:extLst>
      <p:ext uri="{BB962C8B-B14F-4D97-AF65-F5344CB8AC3E}">
        <p14:creationId xmlns:p14="http://schemas.microsoft.com/office/powerpoint/2010/main" val="8891236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0" name="Notes Placeholder 9"/>
          <p:cNvSpPr>
            <a:spLocks noGrp="1"/>
          </p:cNvSpPr>
          <p:nvPr>
            <p:ph type="body" idx="1"/>
          </p:nvPr>
        </p:nvSpPr>
        <p:spPr>
          <a:xfrm>
            <a:off x="161365" y="4272020"/>
            <a:ext cx="6279775" cy="4413193"/>
          </a:xfrm>
        </p:spPr>
        <p:txBody>
          <a:bodyPr>
            <a:noAutofit/>
          </a:bodyPr>
          <a:lstStyle/>
          <a:p>
            <a:endParaRPr lang="en-US" sz="1400" dirty="0"/>
          </a:p>
        </p:txBody>
      </p:sp>
      <p:sp>
        <p:nvSpPr>
          <p:cNvPr id="3" name="Date Placeholder 2"/>
          <p:cNvSpPr>
            <a:spLocks noGrp="1"/>
          </p:cNvSpPr>
          <p:nvPr>
            <p:ph type="dt" idx="10"/>
          </p:nvPr>
        </p:nvSpPr>
        <p:spPr/>
        <p:txBody>
          <a:bodyPr/>
          <a:lstStyle/>
          <a:p>
            <a:pPr>
              <a:defRPr/>
            </a:pPr>
            <a:fld id="{94AD9D6F-1451-4A63-B27D-18856FB51790}" type="datetime1">
              <a:rPr lang="en-US" smtClean="0"/>
              <a:t>1/2/2018</a:t>
            </a:fld>
            <a:endParaRPr lang="en-US" dirty="0"/>
          </a:p>
        </p:txBody>
      </p:sp>
      <p:sp>
        <p:nvSpPr>
          <p:cNvPr id="5" name="Slide Number Placeholder 4"/>
          <p:cNvSpPr>
            <a:spLocks noGrp="1"/>
          </p:cNvSpPr>
          <p:nvPr>
            <p:ph type="sldNum" sz="quarter" idx="5"/>
          </p:nvPr>
        </p:nvSpPr>
        <p:spPr>
          <a:xfrm>
            <a:off x="3884614" y="8685213"/>
            <a:ext cx="2971800" cy="457200"/>
          </a:xfrm>
        </p:spPr>
        <p:txBody>
          <a:bodyPr/>
          <a:lstStyle/>
          <a:p>
            <a:pPr>
              <a:defRPr/>
            </a:pPr>
            <a:fld id="{F971E785-13F8-4B61-BB99-7B87AA5CD468}" type="slidenum">
              <a:rPr lang="en-US" smtClean="0">
                <a:solidFill>
                  <a:prstClr val="black"/>
                </a:solidFill>
              </a:rPr>
              <a:pPr>
                <a:defRPr/>
              </a:pPr>
              <a:t>31</a:t>
            </a:fld>
            <a:endParaRPr lang="en-US" dirty="0">
              <a:solidFill>
                <a:prstClr val="black"/>
              </a:solidFill>
            </a:endParaRPr>
          </a:p>
        </p:txBody>
      </p:sp>
    </p:spTree>
    <p:extLst>
      <p:ext uri="{BB962C8B-B14F-4D97-AF65-F5344CB8AC3E}">
        <p14:creationId xmlns:p14="http://schemas.microsoft.com/office/powerpoint/2010/main" val="4132280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E6E482-F2E1-AE4E-B7AD-A6CBD907DFA8}" type="slidenum">
              <a:rPr lang="en-US" smtClean="0"/>
              <a:t>33</a:t>
            </a:fld>
            <a:endParaRPr lang="en-US" dirty="0"/>
          </a:p>
        </p:txBody>
      </p:sp>
    </p:spTree>
    <p:extLst>
      <p:ext uri="{BB962C8B-B14F-4D97-AF65-F5344CB8AC3E}">
        <p14:creationId xmlns:p14="http://schemas.microsoft.com/office/powerpoint/2010/main" val="20701514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E6E482-F2E1-AE4E-B7AD-A6CBD907DFA8}" type="slidenum">
              <a:rPr lang="en-US" smtClean="0"/>
              <a:t>35</a:t>
            </a:fld>
            <a:endParaRPr lang="en-US" dirty="0"/>
          </a:p>
        </p:txBody>
      </p:sp>
    </p:spTree>
    <p:extLst>
      <p:ext uri="{BB962C8B-B14F-4D97-AF65-F5344CB8AC3E}">
        <p14:creationId xmlns:p14="http://schemas.microsoft.com/office/powerpoint/2010/main" val="19769872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EE6E482-F2E1-AE4E-B7AD-A6CBD907DFA8}" type="slidenum">
              <a:rPr lang="en-US" smtClean="0"/>
              <a:t>36</a:t>
            </a:fld>
            <a:endParaRPr lang="en-US" dirty="0"/>
          </a:p>
        </p:txBody>
      </p:sp>
    </p:spTree>
    <p:extLst>
      <p:ext uri="{BB962C8B-B14F-4D97-AF65-F5344CB8AC3E}">
        <p14:creationId xmlns:p14="http://schemas.microsoft.com/office/powerpoint/2010/main" val="2280759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E6E482-F2E1-AE4E-B7AD-A6CBD907DFA8}" type="slidenum">
              <a:rPr lang="en-US" smtClean="0"/>
              <a:t>3</a:t>
            </a:fld>
            <a:endParaRPr lang="en-US"/>
          </a:p>
        </p:txBody>
      </p:sp>
    </p:spTree>
    <p:extLst>
      <p:ext uri="{BB962C8B-B14F-4D97-AF65-F5344CB8AC3E}">
        <p14:creationId xmlns:p14="http://schemas.microsoft.com/office/powerpoint/2010/main" val="27994912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E6E482-F2E1-AE4E-B7AD-A6CBD907DFA8}" type="slidenum">
              <a:rPr lang="en-US" smtClean="0"/>
              <a:t>37</a:t>
            </a:fld>
            <a:endParaRPr lang="en-US" dirty="0"/>
          </a:p>
        </p:txBody>
      </p:sp>
    </p:spTree>
    <p:extLst>
      <p:ext uri="{BB962C8B-B14F-4D97-AF65-F5344CB8AC3E}">
        <p14:creationId xmlns:p14="http://schemas.microsoft.com/office/powerpoint/2010/main" val="9814939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E6E482-F2E1-AE4E-B7AD-A6CBD907DFA8}" type="slidenum">
              <a:rPr lang="en-US" smtClean="0"/>
              <a:t>38</a:t>
            </a:fld>
            <a:endParaRPr lang="en-US" dirty="0"/>
          </a:p>
        </p:txBody>
      </p:sp>
    </p:spTree>
    <p:extLst>
      <p:ext uri="{BB962C8B-B14F-4D97-AF65-F5344CB8AC3E}">
        <p14:creationId xmlns:p14="http://schemas.microsoft.com/office/powerpoint/2010/main" val="37812688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E6E482-F2E1-AE4E-B7AD-A6CBD907DFA8}" type="slidenum">
              <a:rPr lang="en-US" smtClean="0"/>
              <a:t>39</a:t>
            </a:fld>
            <a:endParaRPr lang="en-US" dirty="0"/>
          </a:p>
        </p:txBody>
      </p:sp>
    </p:spTree>
    <p:extLst>
      <p:ext uri="{BB962C8B-B14F-4D97-AF65-F5344CB8AC3E}">
        <p14:creationId xmlns:p14="http://schemas.microsoft.com/office/powerpoint/2010/main" val="20560431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E6E482-F2E1-AE4E-B7AD-A6CBD907DFA8}" type="slidenum">
              <a:rPr lang="en-US" smtClean="0"/>
              <a:t>40</a:t>
            </a:fld>
            <a:endParaRPr lang="en-US" dirty="0"/>
          </a:p>
        </p:txBody>
      </p:sp>
    </p:spTree>
    <p:extLst>
      <p:ext uri="{BB962C8B-B14F-4D97-AF65-F5344CB8AC3E}">
        <p14:creationId xmlns:p14="http://schemas.microsoft.com/office/powerpoint/2010/main" val="42242652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E6E482-F2E1-AE4E-B7AD-A6CBD907DFA8}" type="slidenum">
              <a:rPr lang="en-US" smtClean="0"/>
              <a:t>41</a:t>
            </a:fld>
            <a:endParaRPr lang="en-US" dirty="0"/>
          </a:p>
        </p:txBody>
      </p:sp>
    </p:spTree>
    <p:extLst>
      <p:ext uri="{BB962C8B-B14F-4D97-AF65-F5344CB8AC3E}">
        <p14:creationId xmlns:p14="http://schemas.microsoft.com/office/powerpoint/2010/main" val="16185817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E6E482-F2E1-AE4E-B7AD-A6CBD907DFA8}" type="slidenum">
              <a:rPr lang="en-US" smtClean="0"/>
              <a:t>42</a:t>
            </a:fld>
            <a:endParaRPr lang="en-US" dirty="0"/>
          </a:p>
        </p:txBody>
      </p:sp>
    </p:spTree>
    <p:extLst>
      <p:ext uri="{BB962C8B-B14F-4D97-AF65-F5344CB8AC3E}">
        <p14:creationId xmlns:p14="http://schemas.microsoft.com/office/powerpoint/2010/main" val="30839523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E6E482-F2E1-AE4E-B7AD-A6CBD907DFA8}" type="slidenum">
              <a:rPr lang="en-US" smtClean="0"/>
              <a:t>43</a:t>
            </a:fld>
            <a:endParaRPr lang="en-US" dirty="0"/>
          </a:p>
        </p:txBody>
      </p:sp>
    </p:spTree>
    <p:extLst>
      <p:ext uri="{BB962C8B-B14F-4D97-AF65-F5344CB8AC3E}">
        <p14:creationId xmlns:p14="http://schemas.microsoft.com/office/powerpoint/2010/main" val="28176355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E6E482-F2E1-AE4E-B7AD-A6CBD907DFA8}" type="slidenum">
              <a:rPr lang="en-US" smtClean="0"/>
              <a:t>51</a:t>
            </a:fld>
            <a:endParaRPr lang="en-US"/>
          </a:p>
        </p:txBody>
      </p:sp>
    </p:spTree>
    <p:extLst>
      <p:ext uri="{BB962C8B-B14F-4D97-AF65-F5344CB8AC3E}">
        <p14:creationId xmlns:p14="http://schemas.microsoft.com/office/powerpoint/2010/main" val="3332102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a:buNone/>
            </a:pPr>
            <a:r>
              <a:rPr lang="en-US" sz="1600" dirty="0" smtClean="0"/>
              <a:t>FaceBook</a:t>
            </a:r>
            <a:r>
              <a:rPr lang="en-US" dirty="0" smtClean="0"/>
              <a:t> – FREE social networking; Most popular</a:t>
            </a:r>
          </a:p>
          <a:p>
            <a:pPr marL="0" lvl="0" indent="0" rtl="0">
              <a:buNone/>
            </a:pPr>
            <a:r>
              <a:rPr lang="en-US" sz="1600" dirty="0" smtClean="0"/>
              <a:t>Twitter</a:t>
            </a:r>
            <a:r>
              <a:rPr lang="en-US" dirty="0" smtClean="0"/>
              <a:t> – FREE microblogging with short ‘tweets’ and followers</a:t>
            </a:r>
          </a:p>
          <a:p>
            <a:pPr marL="0" lvl="0" indent="0" rtl="0">
              <a:buNone/>
            </a:pPr>
            <a:r>
              <a:rPr lang="en-US" sz="1600" dirty="0" smtClean="0"/>
              <a:t>Instagram</a:t>
            </a:r>
            <a:r>
              <a:rPr lang="en-US" dirty="0" smtClean="0"/>
              <a:t> – FREE photo and video sharing</a:t>
            </a:r>
          </a:p>
          <a:p>
            <a:pPr marL="0" lvl="0" indent="0" rtl="0">
              <a:buNone/>
            </a:pPr>
            <a:r>
              <a:rPr lang="en-US" sz="1600" dirty="0" smtClean="0"/>
              <a:t>Google+ </a:t>
            </a:r>
            <a:r>
              <a:rPr lang="en-US" dirty="0" smtClean="0"/>
              <a:t>- FREE, interest-based social networking</a:t>
            </a:r>
          </a:p>
          <a:p>
            <a:pPr marL="0" lvl="0" indent="0" rtl="0">
              <a:buNone/>
            </a:pPr>
            <a:r>
              <a:rPr lang="en-US" sz="1600" dirty="0" smtClean="0"/>
              <a:t>Wikipedia</a:t>
            </a:r>
            <a:r>
              <a:rPr lang="en-US" dirty="0" smtClean="0"/>
              <a:t> – FREE open content ‘online encyclopedia’</a:t>
            </a:r>
          </a:p>
          <a:p>
            <a:pPr marL="0" lvl="0" indent="0" rtl="0">
              <a:buNone/>
            </a:pPr>
            <a:r>
              <a:rPr lang="en-US" sz="1600" dirty="0" smtClean="0"/>
              <a:t>Linkedin</a:t>
            </a:r>
            <a:r>
              <a:rPr lang="en-US" dirty="0" smtClean="0"/>
              <a:t> – FREE, designed for business community</a:t>
            </a:r>
          </a:p>
          <a:p>
            <a:pPr marL="0" lvl="0" indent="0" rtl="0">
              <a:buNone/>
            </a:pPr>
            <a:r>
              <a:rPr lang="en-US" sz="1800" dirty="0" smtClean="0"/>
              <a:t>Reddit</a:t>
            </a:r>
            <a:r>
              <a:rPr lang="en-US" dirty="0" smtClean="0"/>
              <a:t> – FREE social news website, user-submitted content </a:t>
            </a:r>
          </a:p>
          <a:p>
            <a:pPr marL="0" lvl="0" indent="0" rtl="0">
              <a:buNone/>
            </a:pPr>
            <a:r>
              <a:rPr lang="en-US" sz="1800" dirty="0" smtClean="0"/>
              <a:t>Pinterest </a:t>
            </a:r>
            <a:r>
              <a:rPr lang="en-US" dirty="0" smtClean="0"/>
              <a:t>– FREE social curation for sharing and categorizing images</a:t>
            </a:r>
          </a:p>
          <a:p>
            <a:pPr marL="0" lvl="0" indent="0" rtl="0">
              <a:buNone/>
            </a:pPr>
            <a:r>
              <a:rPr lang="en-US" sz="1800" dirty="0" smtClean="0"/>
              <a:t>YouTube</a:t>
            </a:r>
            <a:r>
              <a:rPr lang="en-US" dirty="0" smtClean="0"/>
              <a:t> – FREE video-sharing website</a:t>
            </a:r>
          </a:p>
        </p:txBody>
      </p:sp>
      <p:sp>
        <p:nvSpPr>
          <p:cNvPr id="4" name="Slide Number Placeholder 3"/>
          <p:cNvSpPr>
            <a:spLocks noGrp="1"/>
          </p:cNvSpPr>
          <p:nvPr>
            <p:ph type="sldNum" sz="quarter" idx="10"/>
          </p:nvPr>
        </p:nvSpPr>
        <p:spPr/>
        <p:txBody>
          <a:bodyPr/>
          <a:lstStyle/>
          <a:p>
            <a:fld id="{4EE6E482-F2E1-AE4E-B7AD-A6CBD907DFA8}" type="slidenum">
              <a:rPr lang="en-US" smtClean="0"/>
              <a:t>8</a:t>
            </a:fld>
            <a:endParaRPr lang="en-US" dirty="0"/>
          </a:p>
        </p:txBody>
      </p:sp>
    </p:spTree>
    <p:extLst>
      <p:ext uri="{BB962C8B-B14F-4D97-AF65-F5344CB8AC3E}">
        <p14:creationId xmlns:p14="http://schemas.microsoft.com/office/powerpoint/2010/main" val="1966087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0" name="Notes Placeholder 9"/>
          <p:cNvSpPr>
            <a:spLocks noGrp="1"/>
          </p:cNvSpPr>
          <p:nvPr>
            <p:ph type="body" idx="1"/>
          </p:nvPr>
        </p:nvSpPr>
        <p:spPr>
          <a:xfrm>
            <a:off x="161365" y="4272020"/>
            <a:ext cx="6279775" cy="4413193"/>
          </a:xfrm>
        </p:spPr>
        <p:txBody>
          <a:bodyPr>
            <a:noAutofit/>
          </a:bodyPr>
          <a:lstStyle/>
          <a:p>
            <a:r>
              <a:rPr lang="en-US" sz="1200" b="0" i="0" kern="1200" dirty="0" smtClean="0">
                <a:solidFill>
                  <a:schemeClr val="tx1"/>
                </a:solidFill>
                <a:effectLst/>
                <a:latin typeface="+mn-lt"/>
                <a:ea typeface="+mn-ea"/>
                <a:cs typeface="+mn-cs"/>
              </a:rPr>
              <a:t>Developed in 2008 by Brian Solis, The Conversation Prism is a visual map of the social media landscape. It’s an ongoing study in digital ethnography that tracks dominant and promising social networks and organizes them by how they’re used in everyday life.</a:t>
            </a:r>
            <a:endParaRPr lang="en-US" sz="1400" dirty="0"/>
          </a:p>
        </p:txBody>
      </p:sp>
      <p:sp>
        <p:nvSpPr>
          <p:cNvPr id="3" name="Date Placeholder 2"/>
          <p:cNvSpPr>
            <a:spLocks noGrp="1"/>
          </p:cNvSpPr>
          <p:nvPr>
            <p:ph type="dt" idx="10"/>
          </p:nvPr>
        </p:nvSpPr>
        <p:spPr/>
        <p:txBody>
          <a:bodyPr/>
          <a:lstStyle/>
          <a:p>
            <a:pPr>
              <a:defRPr/>
            </a:pPr>
            <a:fld id="{94AD9D6F-1451-4A63-B27D-18856FB51790}" type="datetime1">
              <a:rPr lang="en-US" smtClean="0"/>
              <a:t>1/2/2018</a:t>
            </a:fld>
            <a:endParaRPr lang="en-US" dirty="0"/>
          </a:p>
        </p:txBody>
      </p:sp>
      <p:sp>
        <p:nvSpPr>
          <p:cNvPr id="5" name="Slide Number Placeholder 4"/>
          <p:cNvSpPr>
            <a:spLocks noGrp="1"/>
          </p:cNvSpPr>
          <p:nvPr>
            <p:ph type="sldNum" sz="quarter" idx="5"/>
          </p:nvPr>
        </p:nvSpPr>
        <p:spPr>
          <a:xfrm>
            <a:off x="3884614" y="8685213"/>
            <a:ext cx="2971800" cy="457200"/>
          </a:xfrm>
        </p:spPr>
        <p:txBody>
          <a:bodyPr/>
          <a:lstStyle/>
          <a:p>
            <a:pPr>
              <a:defRPr/>
            </a:pPr>
            <a:fld id="{F971E785-13F8-4B61-BB99-7B87AA5CD468}"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958009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E6E482-F2E1-AE4E-B7AD-A6CBD907DFA8}" type="slidenum">
              <a:rPr lang="en-US" smtClean="0"/>
              <a:t>10</a:t>
            </a:fld>
            <a:endParaRPr lang="en-US" dirty="0"/>
          </a:p>
        </p:txBody>
      </p:sp>
    </p:spTree>
    <p:extLst>
      <p:ext uri="{BB962C8B-B14F-4D97-AF65-F5344CB8AC3E}">
        <p14:creationId xmlns:p14="http://schemas.microsoft.com/office/powerpoint/2010/main" val="4231322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E6E482-F2E1-AE4E-B7AD-A6CBD907DFA8}" type="slidenum">
              <a:rPr lang="en-US" smtClean="0"/>
              <a:t>11</a:t>
            </a:fld>
            <a:endParaRPr lang="en-US" dirty="0"/>
          </a:p>
        </p:txBody>
      </p:sp>
    </p:spTree>
    <p:extLst>
      <p:ext uri="{BB962C8B-B14F-4D97-AF65-F5344CB8AC3E}">
        <p14:creationId xmlns:p14="http://schemas.microsoft.com/office/powerpoint/2010/main" val="4251389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E6E482-F2E1-AE4E-B7AD-A6CBD907DFA8}" type="slidenum">
              <a:rPr lang="en-US" smtClean="0"/>
              <a:t>13</a:t>
            </a:fld>
            <a:endParaRPr lang="en-US" dirty="0"/>
          </a:p>
        </p:txBody>
      </p:sp>
    </p:spTree>
    <p:extLst>
      <p:ext uri="{BB962C8B-B14F-4D97-AF65-F5344CB8AC3E}">
        <p14:creationId xmlns:p14="http://schemas.microsoft.com/office/powerpoint/2010/main" val="89184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E6E482-F2E1-AE4E-B7AD-A6CBD907DFA8}" type="slidenum">
              <a:rPr lang="en-US" smtClean="0"/>
              <a:t>14</a:t>
            </a:fld>
            <a:endParaRPr lang="en-US" dirty="0"/>
          </a:p>
        </p:txBody>
      </p:sp>
    </p:spTree>
    <p:extLst>
      <p:ext uri="{BB962C8B-B14F-4D97-AF65-F5344CB8AC3E}">
        <p14:creationId xmlns:p14="http://schemas.microsoft.com/office/powerpoint/2010/main" val="3033823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Yelp</a:t>
            </a:r>
          </a:p>
          <a:p>
            <a:r>
              <a:rPr lang="en-US" dirty="0" smtClean="0"/>
              <a:t>Amazon</a:t>
            </a:r>
          </a:p>
          <a:p>
            <a:r>
              <a:rPr lang="en-US" dirty="0" smtClean="0"/>
              <a:t>Glassdoor</a:t>
            </a:r>
            <a:endParaRPr lang="en-US" dirty="0"/>
          </a:p>
        </p:txBody>
      </p:sp>
      <p:sp>
        <p:nvSpPr>
          <p:cNvPr id="4" name="Slide Number Placeholder 3"/>
          <p:cNvSpPr>
            <a:spLocks noGrp="1"/>
          </p:cNvSpPr>
          <p:nvPr>
            <p:ph type="sldNum" sz="quarter" idx="10"/>
          </p:nvPr>
        </p:nvSpPr>
        <p:spPr/>
        <p:txBody>
          <a:bodyPr/>
          <a:lstStyle/>
          <a:p>
            <a:fld id="{4EE6E482-F2E1-AE4E-B7AD-A6CBD907DFA8}" type="slidenum">
              <a:rPr lang="en-US" smtClean="0"/>
              <a:t>16</a:t>
            </a:fld>
            <a:endParaRPr lang="en-US" dirty="0"/>
          </a:p>
        </p:txBody>
      </p:sp>
    </p:spTree>
    <p:extLst>
      <p:ext uri="{BB962C8B-B14F-4D97-AF65-F5344CB8AC3E}">
        <p14:creationId xmlns:p14="http://schemas.microsoft.com/office/powerpoint/2010/main" val="41021713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Afbeelding 5" descr="WOL140117_491_ppt.jpg"/>
          <p:cNvPicPr>
            <a:picLocks noChangeAspect="1"/>
          </p:cNvPicPr>
          <p:nvPr userDrawn="1"/>
        </p:nvPicPr>
        <p:blipFill rotWithShape="1">
          <a:blip r:embed="rId2">
            <a:extLst>
              <a:ext uri="{28A0092B-C50C-407E-A947-70E740481C1C}">
                <a14:useLocalDpi xmlns:a14="http://schemas.microsoft.com/office/drawing/2010/main" val="0"/>
              </a:ext>
            </a:extLst>
          </a:blip>
          <a:srcRect l="34039" t="22031" r="1" b="2"/>
          <a:stretch/>
        </p:blipFill>
        <p:spPr>
          <a:xfrm>
            <a:off x="432000" y="0"/>
            <a:ext cx="8712000" cy="6863300"/>
          </a:xfrm>
          <a:prstGeom prst="rect">
            <a:avLst/>
          </a:prstGeom>
        </p:spPr>
      </p:pic>
      <p:sp>
        <p:nvSpPr>
          <p:cNvPr id="8" name="Rectangle 13"/>
          <p:cNvSpPr/>
          <p:nvPr userDrawn="1"/>
        </p:nvSpPr>
        <p:spPr>
          <a:xfrm>
            <a:off x="2743200" y="4652630"/>
            <a:ext cx="3657600" cy="1371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8"/>
          <p:cNvSpPr/>
          <p:nvPr userDrawn="1"/>
        </p:nvSpPr>
        <p:spPr>
          <a:xfrm>
            <a:off x="0" y="2288015"/>
            <a:ext cx="5029200" cy="2743200"/>
          </a:xfrm>
          <a:prstGeom prst="rect">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itle 1"/>
          <p:cNvSpPr>
            <a:spLocks noGrp="1"/>
          </p:cNvSpPr>
          <p:nvPr>
            <p:ph type="ctrTitle" hasCustomPrompt="1"/>
          </p:nvPr>
        </p:nvSpPr>
        <p:spPr>
          <a:xfrm>
            <a:off x="364263" y="2514601"/>
            <a:ext cx="4461737" cy="1582686"/>
          </a:xfrm>
        </p:spPr>
        <p:txBody>
          <a:bodyPr anchor="t">
            <a:noAutofit/>
          </a:bodyPr>
          <a:lstStyle>
            <a:lvl1pPr>
              <a:defRPr sz="3600" b="0">
                <a:solidFill>
                  <a:schemeClr val="bg1"/>
                </a:solidFill>
              </a:defRPr>
            </a:lvl1pPr>
          </a:lstStyle>
          <a:p>
            <a:r>
              <a:rPr lang="en-US" dirty="0" smtClean="0"/>
              <a:t>Click to edit Master </a:t>
            </a:r>
            <a:br>
              <a:rPr lang="en-US" dirty="0" smtClean="0"/>
            </a:br>
            <a:r>
              <a:rPr lang="en-US" dirty="0" smtClean="0"/>
              <a:t>title style</a:t>
            </a:r>
            <a:endParaRPr lang="en-US" dirty="0"/>
          </a:p>
        </p:txBody>
      </p:sp>
      <p:sp>
        <p:nvSpPr>
          <p:cNvPr id="12" name="Date Placeholder 3"/>
          <p:cNvSpPr>
            <a:spLocks noGrp="1"/>
          </p:cNvSpPr>
          <p:nvPr>
            <p:ph type="dt" sz="half" idx="10"/>
          </p:nvPr>
        </p:nvSpPr>
        <p:spPr>
          <a:xfrm>
            <a:off x="372530" y="4492253"/>
            <a:ext cx="2226435" cy="365125"/>
          </a:xfrm>
          <a:prstGeom prst="rect">
            <a:avLst/>
          </a:prstGeom>
        </p:spPr>
        <p:txBody>
          <a:bodyPr/>
          <a:lstStyle>
            <a:lvl1pPr>
              <a:defRPr sz="1600">
                <a:solidFill>
                  <a:schemeClr val="bg1"/>
                </a:solidFill>
              </a:defRPr>
            </a:lvl1pPr>
          </a:lstStyle>
          <a:p>
            <a:endParaRPr lang="en-US" dirty="0"/>
          </a:p>
        </p:txBody>
      </p:sp>
      <p:pic>
        <p:nvPicPr>
          <p:cNvPr id="9" name="Afbeelding 8" descr="WK_H_01_Pos_RGB_2400_Colo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43199" y="5039354"/>
            <a:ext cx="3657601" cy="984875"/>
          </a:xfrm>
          <a:prstGeom prst="rect">
            <a:avLst/>
          </a:prstGeom>
        </p:spPr>
      </p:pic>
      <p:sp>
        <p:nvSpPr>
          <p:cNvPr id="14" name="Tijdelijke aanduiding voor tekst 2"/>
          <p:cNvSpPr>
            <a:spLocks noGrp="1"/>
          </p:cNvSpPr>
          <p:nvPr>
            <p:ph type="body" sz="quarter" idx="11" hasCustomPrompt="1"/>
          </p:nvPr>
        </p:nvSpPr>
        <p:spPr>
          <a:xfrm>
            <a:off x="363538" y="4097288"/>
            <a:ext cx="4462462" cy="394966"/>
          </a:xfrm>
        </p:spPr>
        <p:txBody>
          <a:bodyPr>
            <a:normAutofit/>
          </a:bodyPr>
          <a:lstStyle>
            <a:lvl1pPr marL="0" indent="0">
              <a:spcBef>
                <a:spcPts val="0"/>
              </a:spcBef>
              <a:buFontTx/>
              <a:buNone/>
              <a:defRPr sz="1800">
                <a:solidFill>
                  <a:schemeClr val="bg1"/>
                </a:solidFill>
              </a:defRPr>
            </a:lvl1pPr>
          </a:lstStyle>
          <a:p>
            <a:pPr lvl="0"/>
            <a:r>
              <a:rPr lang="nl-NL" dirty="0" smtClean="0"/>
              <a:t>Click </a:t>
            </a:r>
            <a:r>
              <a:rPr lang="nl-NL" dirty="0" err="1" smtClean="0"/>
              <a:t>to</a:t>
            </a:r>
            <a:r>
              <a:rPr lang="nl-NL" dirty="0" smtClean="0"/>
              <a:t> </a:t>
            </a:r>
            <a:r>
              <a:rPr lang="nl-NL" dirty="0" err="1" smtClean="0"/>
              <a:t>edit</a:t>
            </a:r>
            <a:r>
              <a:rPr lang="nl-NL" dirty="0" smtClean="0"/>
              <a:t> Name Presenter</a:t>
            </a:r>
            <a:endParaRPr lang="nl-NL" dirty="0"/>
          </a:p>
        </p:txBody>
      </p:sp>
    </p:spTree>
    <p:extLst>
      <p:ext uri="{BB962C8B-B14F-4D97-AF65-F5344CB8AC3E}">
        <p14:creationId xmlns:p14="http://schemas.microsoft.com/office/powerpoint/2010/main" val="2962520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marL="1737360" indent="-301752">
              <a:spcBef>
                <a:spcPts val="576"/>
              </a:spcBef>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lvl1pPr>
              <a:defRPr sz="1200"/>
            </a:lvl1pPr>
          </a:lstStyle>
          <a:p>
            <a:r>
              <a:rPr lang="en-US" dirty="0" smtClean="0"/>
              <a:t>Title of presentation</a:t>
            </a:r>
            <a:endParaRPr lang="en-US" dirty="0"/>
          </a:p>
        </p:txBody>
      </p:sp>
      <p:sp>
        <p:nvSpPr>
          <p:cNvPr id="6" name="Slide Number Placeholder 5"/>
          <p:cNvSpPr>
            <a:spLocks noGrp="1"/>
          </p:cNvSpPr>
          <p:nvPr>
            <p:ph type="sldNum" sz="quarter" idx="12"/>
          </p:nvPr>
        </p:nvSpPr>
        <p:spPr/>
        <p:txBody>
          <a:bodyPr/>
          <a:lstStyle>
            <a:lvl1pPr>
              <a:defRPr sz="1200"/>
            </a:lvl1pPr>
          </a:lstStyle>
          <a:p>
            <a:fld id="{C3C3236D-FB65-584A-8227-5A449D06E62A}" type="slidenum">
              <a:rPr lang="en-US" smtClean="0"/>
              <a:pPr/>
              <a:t>‹#›</a:t>
            </a:fld>
            <a:endParaRPr lang="en-US" dirty="0"/>
          </a:p>
        </p:txBody>
      </p:sp>
    </p:spTree>
    <p:extLst>
      <p:ext uri="{BB962C8B-B14F-4D97-AF65-F5344CB8AC3E}">
        <p14:creationId xmlns:p14="http://schemas.microsoft.com/office/powerpoint/2010/main" val="1911812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Breaker 2">
    <p:spTree>
      <p:nvGrpSpPr>
        <p:cNvPr id="1" name=""/>
        <p:cNvGrpSpPr/>
        <p:nvPr/>
      </p:nvGrpSpPr>
      <p:grpSpPr>
        <a:xfrm>
          <a:off x="0" y="0"/>
          <a:ext cx="0" cy="0"/>
          <a:chOff x="0" y="0"/>
          <a:chExt cx="0" cy="0"/>
        </a:xfrm>
      </p:grpSpPr>
      <p:sp>
        <p:nvSpPr>
          <p:cNvPr id="5" name="Rectangle 7"/>
          <p:cNvSpPr/>
          <p:nvPr userDrawn="1"/>
        </p:nvSpPr>
        <p:spPr>
          <a:xfrm>
            <a:off x="457200" y="0"/>
            <a:ext cx="8686800" cy="61722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7"/>
          <p:cNvSpPr/>
          <p:nvPr userDrawn="1"/>
        </p:nvSpPr>
        <p:spPr>
          <a:xfrm>
            <a:off x="457200" y="457200"/>
            <a:ext cx="8225366" cy="914400"/>
          </a:xfrm>
          <a:prstGeom prst="rect">
            <a:avLst/>
          </a:prstGeom>
          <a:solidFill>
            <a:srgbClr val="409B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1"/>
          <p:cNvSpPr>
            <a:spLocks noGrp="1"/>
          </p:cNvSpPr>
          <p:nvPr>
            <p:ph type="title" hasCustomPrompt="1"/>
          </p:nvPr>
        </p:nvSpPr>
        <p:spPr>
          <a:xfrm>
            <a:off x="859536" y="227948"/>
            <a:ext cx="7632531" cy="1143652"/>
          </a:xfrm>
        </p:spPr>
        <p:txBody>
          <a:bodyPr anchor="ctr" anchorCtr="0">
            <a:normAutofit/>
          </a:bodyPr>
          <a:lstStyle>
            <a:lvl1pPr algn="l">
              <a:defRPr sz="4000" b="0" cap="none">
                <a:solidFill>
                  <a:schemeClr val="bg2"/>
                </a:solidFill>
              </a:defRPr>
            </a:lvl1pPr>
          </a:lstStyle>
          <a:p>
            <a:r>
              <a:rPr lang="en-US" dirty="0" smtClean="0"/>
              <a:t>Click to edit master title style</a:t>
            </a:r>
            <a:endParaRPr lang="en-US" dirty="0"/>
          </a:p>
        </p:txBody>
      </p:sp>
      <p:sp>
        <p:nvSpPr>
          <p:cNvPr id="9" name="Content Placeholder 2"/>
          <p:cNvSpPr>
            <a:spLocks noGrp="1"/>
          </p:cNvSpPr>
          <p:nvPr>
            <p:ph idx="1"/>
          </p:nvPr>
        </p:nvSpPr>
        <p:spPr>
          <a:xfrm>
            <a:off x="914400" y="1600200"/>
            <a:ext cx="7768166" cy="3666067"/>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marL="1737360" indent="-301752">
              <a:buClrTx/>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hthoek 5"/>
          <p:cNvSpPr/>
          <p:nvPr userDrawn="1"/>
        </p:nvSpPr>
        <p:spPr>
          <a:xfrm>
            <a:off x="0" y="457200"/>
            <a:ext cx="457200" cy="914400"/>
          </a:xfrm>
          <a:prstGeom prst="rect">
            <a:avLst/>
          </a:prstGeom>
          <a:solidFill>
            <a:srgbClr val="7FC1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bg1"/>
              </a:solidFill>
            </a:endParaRPr>
          </a:p>
        </p:txBody>
      </p:sp>
    </p:spTree>
    <p:extLst>
      <p:ext uri="{BB962C8B-B14F-4D97-AF65-F5344CB8AC3E}">
        <p14:creationId xmlns:p14="http://schemas.microsoft.com/office/powerpoint/2010/main" val="587722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ge Breaker 1">
    <p:spTree>
      <p:nvGrpSpPr>
        <p:cNvPr id="1" name=""/>
        <p:cNvGrpSpPr/>
        <p:nvPr/>
      </p:nvGrpSpPr>
      <p:grpSpPr>
        <a:xfrm>
          <a:off x="0" y="0"/>
          <a:ext cx="0" cy="0"/>
          <a:chOff x="0" y="0"/>
          <a:chExt cx="0" cy="0"/>
        </a:xfrm>
      </p:grpSpPr>
      <p:sp>
        <p:nvSpPr>
          <p:cNvPr id="5" name="Rectangle 7"/>
          <p:cNvSpPr/>
          <p:nvPr userDrawn="1"/>
        </p:nvSpPr>
        <p:spPr>
          <a:xfrm>
            <a:off x="457200" y="0"/>
            <a:ext cx="8686800" cy="61722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7"/>
          <p:cNvSpPr/>
          <p:nvPr userDrawn="1"/>
        </p:nvSpPr>
        <p:spPr>
          <a:xfrm>
            <a:off x="457200" y="457200"/>
            <a:ext cx="8225366" cy="914400"/>
          </a:xfrm>
          <a:prstGeom prst="rect">
            <a:avLst/>
          </a:prstGeom>
          <a:solidFill>
            <a:srgbClr val="409B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1"/>
          <p:cNvSpPr>
            <a:spLocks noGrp="1"/>
          </p:cNvSpPr>
          <p:nvPr>
            <p:ph type="title" hasCustomPrompt="1"/>
          </p:nvPr>
        </p:nvSpPr>
        <p:spPr>
          <a:xfrm>
            <a:off x="859536" y="228600"/>
            <a:ext cx="7632531" cy="1143652"/>
          </a:xfrm>
        </p:spPr>
        <p:txBody>
          <a:bodyPr anchor="ctr" anchorCtr="0">
            <a:normAutofit/>
          </a:bodyPr>
          <a:lstStyle>
            <a:lvl1pPr algn="l">
              <a:defRPr sz="4000" b="0" cap="none">
                <a:solidFill>
                  <a:schemeClr val="bg2"/>
                </a:solidFill>
              </a:defRPr>
            </a:lvl1pPr>
          </a:lstStyle>
          <a:p>
            <a:r>
              <a:rPr lang="en-US" dirty="0" smtClean="0"/>
              <a:t>Click to edit master title style</a:t>
            </a:r>
            <a:endParaRPr lang="en-US" dirty="0"/>
          </a:p>
        </p:txBody>
      </p:sp>
      <p:sp>
        <p:nvSpPr>
          <p:cNvPr id="6" name="Rechthoek 5"/>
          <p:cNvSpPr/>
          <p:nvPr userDrawn="1"/>
        </p:nvSpPr>
        <p:spPr>
          <a:xfrm>
            <a:off x="0" y="457200"/>
            <a:ext cx="457200" cy="914400"/>
          </a:xfrm>
          <a:prstGeom prst="rect">
            <a:avLst/>
          </a:prstGeom>
          <a:solidFill>
            <a:srgbClr val="7FC1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bg1"/>
              </a:solidFill>
            </a:endParaRPr>
          </a:p>
        </p:txBody>
      </p:sp>
    </p:spTree>
    <p:extLst>
      <p:ext uri="{BB962C8B-B14F-4D97-AF65-F5344CB8AC3E}">
        <p14:creationId xmlns:p14="http://schemas.microsoft.com/office/powerpoint/2010/main" val="22283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Title of presentation</a:t>
            </a:r>
            <a:endParaRPr lang="en-US" dirty="0"/>
          </a:p>
        </p:txBody>
      </p:sp>
      <p:sp>
        <p:nvSpPr>
          <p:cNvPr id="4" name="Slide Number Placeholder 3"/>
          <p:cNvSpPr>
            <a:spLocks noGrp="1"/>
          </p:cNvSpPr>
          <p:nvPr>
            <p:ph type="sldNum" sz="quarter" idx="11"/>
          </p:nvPr>
        </p:nvSpPr>
        <p:spPr/>
        <p:txBody>
          <a:bodyPr/>
          <a:lstStyle/>
          <a:p>
            <a:fld id="{C3C3236D-FB65-584A-8227-5A449D06E62A}" type="slidenum">
              <a:rPr lang="en-US" smtClean="0"/>
              <a:pPr/>
              <a:t>‹#›</a:t>
            </a:fld>
            <a:endParaRPr lang="en-US" dirty="0"/>
          </a:p>
        </p:txBody>
      </p:sp>
      <p:pic>
        <p:nvPicPr>
          <p:cNvPr id="5" name="Afbeelding 4" descr="Image5.jpg"/>
          <p:cNvPicPr>
            <a:picLocks noChangeAspect="1"/>
          </p:cNvPicPr>
          <p:nvPr userDrawn="1"/>
        </p:nvPicPr>
        <p:blipFill rotWithShape="1">
          <a:blip r:embed="rId2">
            <a:extLst>
              <a:ext uri="{28A0092B-C50C-407E-A947-70E740481C1C}">
                <a14:useLocalDpi xmlns:a14="http://schemas.microsoft.com/office/drawing/2010/main" val="0"/>
              </a:ext>
            </a:extLst>
          </a:blip>
          <a:srcRect l="5613" r="5428"/>
          <a:stretch/>
        </p:blipFill>
        <p:spPr>
          <a:xfrm>
            <a:off x="0" y="0"/>
            <a:ext cx="9144000" cy="6858000"/>
          </a:xfrm>
          <a:prstGeom prst="rect">
            <a:avLst/>
          </a:prstGeom>
        </p:spPr>
      </p:pic>
    </p:spTree>
    <p:extLst>
      <p:ext uri="{BB962C8B-B14F-4D97-AF65-F5344CB8AC3E}">
        <p14:creationId xmlns:p14="http://schemas.microsoft.com/office/powerpoint/2010/main" val="2664051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81C6"/>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1"/>
            <a:ext cx="4038600" cy="4403436"/>
          </a:xfrm>
        </p:spPr>
        <p:txBody>
          <a:bodyPr/>
          <a:lstStyle>
            <a:lvl1pPr>
              <a:buClr>
                <a:schemeClr val="tx1"/>
              </a:buCl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4" name="Content Placeholder 3"/>
          <p:cNvSpPr>
            <a:spLocks noGrp="1"/>
          </p:cNvSpPr>
          <p:nvPr>
            <p:ph sz="half" idx="2"/>
          </p:nvPr>
        </p:nvSpPr>
        <p:spPr>
          <a:xfrm>
            <a:off x="4648200" y="1600201"/>
            <a:ext cx="4038600" cy="4403436"/>
          </a:xfrm>
        </p:spPr>
        <p:txBody>
          <a:bodyPr>
            <a:normAutofit/>
          </a:bodyPr>
          <a:lstStyle>
            <a:lvl1pPr>
              <a:buClr>
                <a:schemeClr val="tx1"/>
              </a:buCl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6" name="Footer Placeholder 5"/>
          <p:cNvSpPr>
            <a:spLocks noGrp="1"/>
          </p:cNvSpPr>
          <p:nvPr>
            <p:ph type="ftr" sz="quarter" idx="11"/>
          </p:nvPr>
        </p:nvSpPr>
        <p:spPr/>
        <p:txBody>
          <a:bodyPr/>
          <a:lstStyle/>
          <a:p>
            <a:r>
              <a:rPr lang="en-US" dirty="0" smtClean="0"/>
              <a:t>Title of presentation</a:t>
            </a:r>
            <a:endParaRPr lang="en-US" dirty="0"/>
          </a:p>
        </p:txBody>
      </p:sp>
      <p:sp>
        <p:nvSpPr>
          <p:cNvPr id="7" name="Slide Number Placeholder 6"/>
          <p:cNvSpPr>
            <a:spLocks noGrp="1"/>
          </p:cNvSpPr>
          <p:nvPr>
            <p:ph type="sldNum" sz="quarter" idx="12"/>
          </p:nvPr>
        </p:nvSpPr>
        <p:spPr/>
        <p:txBody>
          <a:bodyPr/>
          <a:lstStyle/>
          <a:p>
            <a:fld id="{C3C3236D-FB65-584A-8227-5A449D06E62A}" type="slidenum">
              <a:rPr lang="en-US" smtClean="0"/>
              <a:t>‹#›</a:t>
            </a:fld>
            <a:endParaRPr lang="en-US" dirty="0"/>
          </a:p>
        </p:txBody>
      </p:sp>
    </p:spTree>
    <p:extLst>
      <p:ext uri="{BB962C8B-B14F-4D97-AF65-F5344CB8AC3E}">
        <p14:creationId xmlns:p14="http://schemas.microsoft.com/office/powerpoint/2010/main" val="2900494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81C6"/>
                </a:solidFill>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r>
              <a:rPr lang="en-US" dirty="0" smtClean="0"/>
              <a:t>Title of presentation</a:t>
            </a:r>
            <a:endParaRPr lang="en-US" dirty="0"/>
          </a:p>
        </p:txBody>
      </p:sp>
      <p:sp>
        <p:nvSpPr>
          <p:cNvPr id="5" name="Slide Number Placeholder 4"/>
          <p:cNvSpPr>
            <a:spLocks noGrp="1"/>
          </p:cNvSpPr>
          <p:nvPr>
            <p:ph type="sldNum" sz="quarter" idx="12"/>
          </p:nvPr>
        </p:nvSpPr>
        <p:spPr/>
        <p:txBody>
          <a:bodyPr/>
          <a:lstStyle/>
          <a:p>
            <a:fld id="{C3C3236D-FB65-584A-8227-5A449D06E62A}" type="slidenum">
              <a:rPr lang="en-US" smtClean="0"/>
              <a:t>‹#›</a:t>
            </a:fld>
            <a:endParaRPr lang="en-US" dirty="0"/>
          </a:p>
        </p:txBody>
      </p:sp>
    </p:spTree>
    <p:extLst>
      <p:ext uri="{BB962C8B-B14F-4D97-AF65-F5344CB8AC3E}">
        <p14:creationId xmlns:p14="http://schemas.microsoft.com/office/powerpoint/2010/main" val="3750074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Title of presentation</a:t>
            </a:r>
            <a:endParaRPr lang="en-US" dirty="0"/>
          </a:p>
        </p:txBody>
      </p:sp>
      <p:sp>
        <p:nvSpPr>
          <p:cNvPr id="4" name="Slide Number Placeholder 3"/>
          <p:cNvSpPr>
            <a:spLocks noGrp="1"/>
          </p:cNvSpPr>
          <p:nvPr>
            <p:ph type="sldNum" sz="quarter" idx="12"/>
          </p:nvPr>
        </p:nvSpPr>
        <p:spPr/>
        <p:txBody>
          <a:bodyPr/>
          <a:lstStyle/>
          <a:p>
            <a:fld id="{C3C3236D-FB65-584A-8227-5A449D06E62A}" type="slidenum">
              <a:rPr lang="en-US" smtClean="0"/>
              <a:t>‹#›</a:t>
            </a:fld>
            <a:endParaRPr lang="en-US" dirty="0"/>
          </a:p>
        </p:txBody>
      </p:sp>
    </p:spTree>
    <p:extLst>
      <p:ext uri="{BB962C8B-B14F-4D97-AF65-F5344CB8AC3E}">
        <p14:creationId xmlns:p14="http://schemas.microsoft.com/office/powerpoint/2010/main" val="73646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9474" y="229740"/>
            <a:ext cx="8374918"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Footer Placeholder 4"/>
          <p:cNvSpPr>
            <a:spLocks noGrp="1"/>
          </p:cNvSpPr>
          <p:nvPr>
            <p:ph type="ftr" sz="quarter" idx="3"/>
          </p:nvPr>
        </p:nvSpPr>
        <p:spPr>
          <a:xfrm>
            <a:off x="5316518" y="6317866"/>
            <a:ext cx="2895600"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r>
              <a:rPr lang="en-US" dirty="0" smtClean="0"/>
              <a:t>Title of presentation</a:t>
            </a:r>
            <a:endParaRPr lang="en-US" dirty="0"/>
          </a:p>
        </p:txBody>
      </p:sp>
      <p:sp>
        <p:nvSpPr>
          <p:cNvPr id="6" name="Slide Number Placeholder 5"/>
          <p:cNvSpPr>
            <a:spLocks noGrp="1"/>
          </p:cNvSpPr>
          <p:nvPr>
            <p:ph type="sldNum" sz="quarter" idx="4"/>
          </p:nvPr>
        </p:nvSpPr>
        <p:spPr>
          <a:xfrm>
            <a:off x="8222784" y="6317866"/>
            <a:ext cx="489671" cy="365125"/>
          </a:xfrm>
          <a:prstGeom prst="rect">
            <a:avLst/>
          </a:prstGeom>
        </p:spPr>
        <p:txBody>
          <a:bodyPr vert="horz" lIns="91440" tIns="45720" rIns="91440" bIns="45720" rtlCol="0" anchor="ctr"/>
          <a:lstStyle>
            <a:lvl1pPr algn="r">
              <a:defRPr sz="1200">
                <a:solidFill>
                  <a:schemeClr val="tx2"/>
                </a:solidFill>
              </a:defRPr>
            </a:lvl1pPr>
          </a:lstStyle>
          <a:p>
            <a:fld id="{C3C3236D-FB65-584A-8227-5A449D06E62A}" type="slidenum">
              <a:rPr lang="en-US" smtClean="0"/>
              <a:pPr/>
              <a:t>‹#›</a:t>
            </a:fld>
            <a:endParaRPr lang="en-US" dirty="0"/>
          </a:p>
        </p:txBody>
      </p:sp>
      <p:cxnSp>
        <p:nvCxnSpPr>
          <p:cNvPr id="17" name="Straight Connector 16"/>
          <p:cNvCxnSpPr/>
          <p:nvPr userDrawn="1"/>
        </p:nvCxnSpPr>
        <p:spPr>
          <a:xfrm>
            <a:off x="508000" y="6128070"/>
            <a:ext cx="812800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7" name="Afbeelding 6" descr="WK_H_01_Pos_RGB_2400_Color.p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49200" y="6156000"/>
            <a:ext cx="2257859" cy="607969"/>
          </a:xfrm>
          <a:prstGeom prst="rect">
            <a:avLst/>
          </a:prstGeom>
        </p:spPr>
      </p:pic>
    </p:spTree>
    <p:extLst>
      <p:ext uri="{BB962C8B-B14F-4D97-AF65-F5344CB8AC3E}">
        <p14:creationId xmlns:p14="http://schemas.microsoft.com/office/powerpoint/2010/main" val="4232283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1" r:id="rId4"/>
    <p:sldLayoutId id="2147483659" r:id="rId5"/>
    <p:sldLayoutId id="2147483652" r:id="rId6"/>
    <p:sldLayoutId id="2147483654" r:id="rId7"/>
    <p:sldLayoutId id="2147483655" r:id="rId8"/>
  </p:sldLayoutIdLst>
  <p:hf hdr="0"/>
  <p:txStyles>
    <p:titleStyle>
      <a:lvl1pPr algn="l" defTabSz="457200" rtl="0" eaLnBrk="1" latinLnBrk="0" hangingPunct="1">
        <a:spcBef>
          <a:spcPct val="0"/>
        </a:spcBef>
        <a:buNone/>
        <a:defRPr sz="4000" b="0" kern="1200">
          <a:solidFill>
            <a:schemeClr val="tx1"/>
          </a:solidFill>
          <a:latin typeface="+mj-lt"/>
          <a:ea typeface="+mj-ea"/>
          <a:cs typeface="+mj-cs"/>
        </a:defRPr>
      </a:lvl1pPr>
    </p:titleStyle>
    <p:bodyStyle>
      <a:lvl1pPr marL="304800" indent="-304800" algn="l" defTabSz="457200" rtl="0" eaLnBrk="1" latinLnBrk="0" hangingPunct="1">
        <a:spcBef>
          <a:spcPct val="20000"/>
        </a:spcBef>
        <a:buClr>
          <a:schemeClr val="tx1"/>
        </a:buClr>
        <a:buFont typeface="Wingdings" charset="2"/>
        <a:buChar char="§"/>
        <a:defRPr sz="2400" kern="1200">
          <a:solidFill>
            <a:schemeClr val="tx2"/>
          </a:solidFill>
          <a:latin typeface="+mn-lt"/>
          <a:ea typeface="+mn-ea"/>
          <a:cs typeface="+mn-cs"/>
        </a:defRPr>
      </a:lvl1pPr>
      <a:lvl2pPr marL="711200" indent="-304800" algn="l" defTabSz="457200" rtl="0" eaLnBrk="1" latinLnBrk="0" hangingPunct="1">
        <a:spcBef>
          <a:spcPct val="20000"/>
        </a:spcBef>
        <a:buClr>
          <a:schemeClr val="tx1"/>
        </a:buClr>
        <a:buFont typeface="Wingdings" charset="2"/>
        <a:buChar char="§"/>
        <a:defRPr sz="2400" kern="1200">
          <a:solidFill>
            <a:schemeClr val="tx2"/>
          </a:solidFill>
          <a:latin typeface="+mn-lt"/>
          <a:ea typeface="+mn-ea"/>
          <a:cs typeface="+mn-cs"/>
        </a:defRPr>
      </a:lvl2pPr>
      <a:lvl3pPr marL="1066800" indent="-304800" algn="l" defTabSz="457200" rtl="0" eaLnBrk="1" latinLnBrk="0" hangingPunct="1">
        <a:spcBef>
          <a:spcPct val="20000"/>
        </a:spcBef>
        <a:buClr>
          <a:schemeClr val="tx1"/>
        </a:buClr>
        <a:buFont typeface="Wingdings" charset="2"/>
        <a:buChar char="§"/>
        <a:defRPr sz="2400" kern="1200">
          <a:solidFill>
            <a:schemeClr val="tx2"/>
          </a:solidFill>
          <a:latin typeface="+mn-lt"/>
          <a:ea typeface="+mn-ea"/>
          <a:cs typeface="+mn-cs"/>
        </a:defRPr>
      </a:lvl3pPr>
      <a:lvl4pPr marL="1422400" indent="-304800" algn="l" defTabSz="457200" rtl="0" eaLnBrk="1" latinLnBrk="0" hangingPunct="1">
        <a:spcBef>
          <a:spcPct val="20000"/>
        </a:spcBef>
        <a:buClr>
          <a:schemeClr val="tx1"/>
        </a:buClr>
        <a:buFont typeface="Wingdings" charset="2"/>
        <a:buChar char="§"/>
        <a:defRPr sz="2400" kern="1200">
          <a:solidFill>
            <a:schemeClr val="tx2"/>
          </a:solidFill>
          <a:latin typeface="+mn-lt"/>
          <a:ea typeface="+mn-ea"/>
          <a:cs typeface="+mn-cs"/>
        </a:defRPr>
      </a:lvl4pPr>
      <a:lvl5pPr marL="2171700" indent="-342900" algn="l" defTabSz="457200" rtl="0" eaLnBrk="1" latinLnBrk="0" hangingPunct="1">
        <a:spcBef>
          <a:spcPct val="20000"/>
        </a:spcBef>
        <a:buClr>
          <a:schemeClr val="tx1"/>
        </a:buClr>
        <a:buFont typeface="Wingdings" charset="2"/>
        <a:buChar char="§"/>
        <a:defRPr sz="24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8" Type="http://schemas.openxmlformats.org/officeDocument/2006/relationships/hyperlink" Target="http://www.aon.com/2015GlobalRisk/" TargetMode="External"/><Relationship Id="rId3" Type="http://schemas.openxmlformats.org/officeDocument/2006/relationships/hyperlink" Target="http://www.pewinternet.org/2016/01/14/privacy-and-information-sharing/" TargetMode="External"/><Relationship Id="rId7" Type="http://schemas.openxmlformats.org/officeDocument/2006/relationships/hyperlink" Target="https://blog.kissmetrics.com/social-media-can-destroy/" TargetMode="External"/><Relationship Id="rId2" Type="http://schemas.openxmlformats.org/officeDocument/2006/relationships/hyperlink" Target="http://contentmarketinginstitute.com/" TargetMode="External"/><Relationship Id="rId1" Type="http://schemas.openxmlformats.org/officeDocument/2006/relationships/slideLayout" Target="../slideLayouts/slideLayout2.xml"/><Relationship Id="rId6" Type="http://schemas.openxmlformats.org/officeDocument/2006/relationships/hyperlink" Target="http://www.law360.com/articles/684280/corporate-reputation-management-vs-employee-privacy?article_related_content=1" TargetMode="External"/><Relationship Id="rId5" Type="http://schemas.openxmlformats.org/officeDocument/2006/relationships/hyperlink" Target="http://www.law360.com/articles/761008/5-ways-social-media-can-land-employers-in-court" TargetMode="External"/><Relationship Id="rId4" Type="http://schemas.openxmlformats.org/officeDocument/2006/relationships/hyperlink" Target="http://www.pewinternet.org/2016/01/14/the-state-of-privacy/" TargetMode="External"/><Relationship Id="rId9" Type="http://schemas.openxmlformats.org/officeDocument/2006/relationships/hyperlink" Target="https://iapp.org/news/a/a-balancing-act-how-to-protect-your-business-while-respecting-employees-privacy-rights/"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jpeg"/><Relationship Id="rId12"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image" Target="../media/image17.jpeg"/><Relationship Id="rId5" Type="http://schemas.openxmlformats.org/officeDocument/2006/relationships/image" Target="../media/image11.jpeg"/><Relationship Id="rId15" Type="http://schemas.openxmlformats.org/officeDocument/2006/relationships/image" Target="../media/image21.jp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png"/><Relationship Id="rId1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510324" cy="6858000"/>
          </a:xfrm>
          <a:prstGeom prst="rect">
            <a:avLst/>
          </a:prstGeom>
        </p:spPr>
      </p:pic>
    </p:spTree>
    <p:extLst>
      <p:ext uri="{BB962C8B-B14F-4D97-AF65-F5344CB8AC3E}">
        <p14:creationId xmlns:p14="http://schemas.microsoft.com/office/powerpoint/2010/main" val="16240289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Auditing Social Media</a:t>
            </a:r>
          </a:p>
        </p:txBody>
      </p:sp>
      <p:pic>
        <p:nvPicPr>
          <p:cNvPr id="5" name="Picture 4"/>
          <p:cNvPicPr>
            <a:picLocks noChangeAspect="1"/>
          </p:cNvPicPr>
          <p:nvPr/>
        </p:nvPicPr>
        <p:blipFill>
          <a:blip r:embed="rId3"/>
          <a:stretch>
            <a:fillRect/>
          </a:stretch>
        </p:blipFill>
        <p:spPr>
          <a:xfrm>
            <a:off x="0" y="160020"/>
            <a:ext cx="9144000" cy="6537960"/>
          </a:xfrm>
          <a:prstGeom prst="rect">
            <a:avLst/>
          </a:prstGeom>
        </p:spPr>
      </p:pic>
    </p:spTree>
    <p:extLst>
      <p:ext uri="{BB962C8B-B14F-4D97-AF65-F5344CB8AC3E}">
        <p14:creationId xmlns:p14="http://schemas.microsoft.com/office/powerpoint/2010/main" val="2692687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59536" y="391886"/>
            <a:ext cx="7632531" cy="979714"/>
          </a:xfrm>
        </p:spPr>
        <p:txBody>
          <a:bodyPr>
            <a:normAutofit fontScale="90000"/>
          </a:bodyPr>
          <a:lstStyle/>
          <a:p>
            <a:r>
              <a:rPr lang="en-US" dirty="0"/>
              <a:t>How many times have you accessed a social media site today?</a:t>
            </a:r>
          </a:p>
        </p:txBody>
      </p:sp>
      <p:sp>
        <p:nvSpPr>
          <p:cNvPr id="5" name="Content Placeholder 4"/>
          <p:cNvSpPr>
            <a:spLocks noGrp="1"/>
          </p:cNvSpPr>
          <p:nvPr>
            <p:ph idx="1"/>
          </p:nvPr>
        </p:nvSpPr>
        <p:spPr/>
        <p:txBody>
          <a:bodyPr/>
          <a:lstStyle/>
          <a:p>
            <a:endParaRPr lang="en-US" dirty="0"/>
          </a:p>
          <a:p>
            <a:pPr marL="514350" indent="-514350">
              <a:buFont typeface="+mj-lt"/>
              <a:buAutoNum type="alphaUcPeriod"/>
            </a:pPr>
            <a:r>
              <a:rPr lang="en-US" sz="3200" dirty="0" smtClean="0"/>
              <a:t>0</a:t>
            </a:r>
            <a:endParaRPr lang="en-US" sz="3200" dirty="0"/>
          </a:p>
          <a:p>
            <a:pPr marL="514350" indent="-514350">
              <a:buFont typeface="+mj-lt"/>
              <a:buAutoNum type="alphaUcPeriod"/>
            </a:pPr>
            <a:r>
              <a:rPr lang="en-US" sz="3200" dirty="0" smtClean="0"/>
              <a:t>1 – 5</a:t>
            </a:r>
          </a:p>
          <a:p>
            <a:pPr marL="514350" indent="-514350">
              <a:buFont typeface="+mj-lt"/>
              <a:buAutoNum type="alphaUcPeriod"/>
            </a:pPr>
            <a:r>
              <a:rPr lang="en-US" sz="3200" dirty="0" smtClean="0"/>
              <a:t>5+</a:t>
            </a:r>
            <a:endParaRPr lang="en-US" sz="3200" dirty="0"/>
          </a:p>
        </p:txBody>
      </p:sp>
      <p:sp>
        <p:nvSpPr>
          <p:cNvPr id="3" name="Footer Placeholder 2"/>
          <p:cNvSpPr>
            <a:spLocks noGrp="1"/>
          </p:cNvSpPr>
          <p:nvPr>
            <p:ph type="ftr" sz="quarter" idx="4294967295"/>
          </p:nvPr>
        </p:nvSpPr>
        <p:spPr>
          <a:xfrm>
            <a:off x="6248400" y="6318250"/>
            <a:ext cx="2895600" cy="365125"/>
          </a:xfrm>
        </p:spPr>
        <p:txBody>
          <a:bodyPr/>
          <a:lstStyle/>
          <a:p>
            <a:r>
              <a:rPr lang="en-US" dirty="0"/>
              <a:t>Auditing Social Media</a:t>
            </a:r>
          </a:p>
        </p:txBody>
      </p:sp>
    </p:spTree>
    <p:extLst>
      <p:ext uri="{BB962C8B-B14F-4D97-AF65-F5344CB8AC3E}">
        <p14:creationId xmlns:p14="http://schemas.microsoft.com/office/powerpoint/2010/main" val="42914833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4168" y="261298"/>
            <a:ext cx="7632531" cy="1143652"/>
          </a:xfrm>
        </p:spPr>
        <p:txBody>
          <a:bodyPr/>
          <a:lstStyle/>
          <a:p>
            <a:r>
              <a:rPr lang="en-US" dirty="0" smtClean="0"/>
              <a:t>Social Media Demographic Statistics</a:t>
            </a:r>
            <a:endParaRPr lang="en-US" dirty="0"/>
          </a:p>
        </p:txBody>
      </p:sp>
      <p:sp>
        <p:nvSpPr>
          <p:cNvPr id="3" name="TextBox 2"/>
          <p:cNvSpPr txBox="1"/>
          <p:nvPr/>
        </p:nvSpPr>
        <p:spPr>
          <a:xfrm>
            <a:off x="674169" y="1404950"/>
            <a:ext cx="8003263" cy="954107"/>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bg1"/>
                </a:solidFill>
              </a:rPr>
              <a:t>22% of the world’s total population uses Facebook and 62.1% of North America</a:t>
            </a:r>
          </a:p>
        </p:txBody>
      </p:sp>
      <p:sp>
        <p:nvSpPr>
          <p:cNvPr id="4" name="TextBox 3"/>
          <p:cNvSpPr txBox="1"/>
          <p:nvPr/>
        </p:nvSpPr>
        <p:spPr>
          <a:xfrm>
            <a:off x="674169" y="2516649"/>
            <a:ext cx="8003263"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bg1"/>
                </a:solidFill>
              </a:rPr>
              <a:t>LinkedIn has more than 450 million user profiles</a:t>
            </a:r>
          </a:p>
        </p:txBody>
      </p:sp>
      <p:sp>
        <p:nvSpPr>
          <p:cNvPr id="7" name="TextBox 6"/>
          <p:cNvSpPr txBox="1"/>
          <p:nvPr/>
        </p:nvSpPr>
        <p:spPr>
          <a:xfrm>
            <a:off x="674169" y="3266547"/>
            <a:ext cx="8003263" cy="954107"/>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bg1"/>
                </a:solidFill>
              </a:rPr>
              <a:t>YouTube reaches more 18-45 year-olds than any cable network in the U.S.</a:t>
            </a:r>
          </a:p>
        </p:txBody>
      </p:sp>
      <p:sp>
        <p:nvSpPr>
          <p:cNvPr id="8" name="TextBox 7"/>
          <p:cNvSpPr txBox="1"/>
          <p:nvPr/>
        </p:nvSpPr>
        <p:spPr>
          <a:xfrm>
            <a:off x="674168" y="4447332"/>
            <a:ext cx="8003263"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bg1"/>
                </a:solidFill>
              </a:rPr>
              <a:t>Over 2.5 billion people have social media accounts</a:t>
            </a:r>
          </a:p>
        </p:txBody>
      </p:sp>
      <p:sp>
        <p:nvSpPr>
          <p:cNvPr id="9" name="TextBox 8"/>
          <p:cNvSpPr txBox="1"/>
          <p:nvPr/>
        </p:nvSpPr>
        <p:spPr>
          <a:xfrm>
            <a:off x="674169" y="5197230"/>
            <a:ext cx="8003263" cy="954107"/>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bg1"/>
                </a:solidFill>
              </a:rPr>
              <a:t>Nearly 1.8 billion people have active social media accounts</a:t>
            </a:r>
          </a:p>
        </p:txBody>
      </p:sp>
    </p:spTree>
    <p:extLst>
      <p:ext uri="{BB962C8B-B14F-4D97-AF65-F5344CB8AC3E}">
        <p14:creationId xmlns:p14="http://schemas.microsoft.com/office/powerpoint/2010/main" val="2549003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Auditing Social Media</a:t>
            </a:r>
          </a:p>
        </p:txBody>
      </p:sp>
      <p:grpSp>
        <p:nvGrpSpPr>
          <p:cNvPr id="16" name="Group 15"/>
          <p:cNvGrpSpPr/>
          <p:nvPr/>
        </p:nvGrpSpPr>
        <p:grpSpPr>
          <a:xfrm>
            <a:off x="2969522" y="1457216"/>
            <a:ext cx="3264686" cy="847878"/>
            <a:chOff x="3224329" y="1585242"/>
            <a:chExt cx="3338055" cy="901113"/>
          </a:xfrm>
        </p:grpSpPr>
        <p:sp>
          <p:nvSpPr>
            <p:cNvPr id="7" name="Rectangle 6"/>
            <p:cNvSpPr/>
            <p:nvPr/>
          </p:nvSpPr>
          <p:spPr>
            <a:xfrm>
              <a:off x="3224329" y="1739392"/>
              <a:ext cx="2997937" cy="646331"/>
            </a:xfrm>
            <a:prstGeom prst="rect">
              <a:avLst/>
            </a:prstGeom>
            <a:noFill/>
          </p:spPr>
          <p:txBody>
            <a:bodyPr wrap="none" lIns="91440" tIns="45720" rIns="91440" bIns="45720">
              <a:spAutoFit/>
            </a:bodyPr>
            <a:lstStyle/>
            <a:p>
              <a:pPr algn="ctr"/>
              <a:r>
                <a:rPr lang="en-US" sz="3600" b="0" cap="none" spc="0" dirty="0">
                  <a:ln w="0"/>
                  <a:solidFill>
                    <a:srgbClr val="474747"/>
                  </a:solidFill>
                  <a:effectLst>
                    <a:outerShdw blurRad="38100" dist="19050" dir="2700000" algn="tl" rotWithShape="0">
                      <a:schemeClr val="dk1">
                        <a:alpha val="40000"/>
                      </a:schemeClr>
                    </a:outerShdw>
                  </a:effectLst>
                </a:rPr>
                <a:t>500 million       </a:t>
              </a:r>
            </a:p>
          </p:txBody>
        </p:sp>
        <p:pic>
          <p:nvPicPr>
            <p:cNvPr id="9" name="Picture 8"/>
            <p:cNvPicPr>
              <a:picLocks noChangeAspect="1"/>
            </p:cNvPicPr>
            <p:nvPr/>
          </p:nvPicPr>
          <p:blipFill>
            <a:blip r:embed="rId3"/>
            <a:stretch>
              <a:fillRect/>
            </a:stretch>
          </p:blipFill>
          <p:spPr>
            <a:xfrm>
              <a:off x="5451606" y="1585242"/>
              <a:ext cx="1110778" cy="901113"/>
            </a:xfrm>
            <a:prstGeom prst="rect">
              <a:avLst/>
            </a:prstGeom>
          </p:spPr>
        </p:pic>
      </p:grpSp>
      <p:grpSp>
        <p:nvGrpSpPr>
          <p:cNvPr id="15" name="Group 14"/>
          <p:cNvGrpSpPr/>
          <p:nvPr/>
        </p:nvGrpSpPr>
        <p:grpSpPr>
          <a:xfrm>
            <a:off x="1888163" y="2509315"/>
            <a:ext cx="5858142" cy="864243"/>
            <a:chOff x="1873231" y="2672270"/>
            <a:chExt cx="5858142" cy="864243"/>
          </a:xfrm>
        </p:grpSpPr>
        <p:sp>
          <p:nvSpPr>
            <p:cNvPr id="5" name="Rectangle 4"/>
            <p:cNvSpPr/>
            <p:nvPr/>
          </p:nvSpPr>
          <p:spPr>
            <a:xfrm>
              <a:off x="1873231" y="2890182"/>
              <a:ext cx="5858142" cy="646331"/>
            </a:xfrm>
            <a:prstGeom prst="rect">
              <a:avLst/>
            </a:prstGeom>
            <a:noFill/>
          </p:spPr>
          <p:txBody>
            <a:bodyPr wrap="none" lIns="91440" tIns="45720" rIns="91440" bIns="45720">
              <a:spAutoFit/>
            </a:bodyPr>
            <a:lstStyle/>
            <a:p>
              <a:pPr algn="ctr"/>
              <a:r>
                <a:rPr lang="en-US" sz="3600" dirty="0">
                  <a:solidFill>
                    <a:srgbClr val="474747"/>
                  </a:solidFill>
                </a:rPr>
                <a:t>4.5 billion              on Facebook</a:t>
              </a:r>
            </a:p>
          </p:txBody>
        </p:sp>
        <p:pic>
          <p:nvPicPr>
            <p:cNvPr id="10" name="Picture 9"/>
            <p:cNvPicPr>
              <a:picLocks noChangeAspect="1"/>
            </p:cNvPicPr>
            <p:nvPr/>
          </p:nvPicPr>
          <p:blipFill>
            <a:blip r:embed="rId4"/>
            <a:stretch>
              <a:fillRect/>
            </a:stretch>
          </p:blipFill>
          <p:spPr>
            <a:xfrm>
              <a:off x="4188506" y="2672270"/>
              <a:ext cx="796854" cy="836879"/>
            </a:xfrm>
            <a:prstGeom prst="rect">
              <a:avLst/>
            </a:prstGeom>
          </p:spPr>
        </p:pic>
      </p:grpSp>
      <p:grpSp>
        <p:nvGrpSpPr>
          <p:cNvPr id="14" name="Group 13"/>
          <p:cNvGrpSpPr/>
          <p:nvPr/>
        </p:nvGrpSpPr>
        <p:grpSpPr>
          <a:xfrm>
            <a:off x="1447697" y="3727133"/>
            <a:ext cx="6933757" cy="1046111"/>
            <a:chOff x="1323006" y="4530898"/>
            <a:chExt cx="6933757" cy="1046111"/>
          </a:xfrm>
        </p:grpSpPr>
        <p:grpSp>
          <p:nvGrpSpPr>
            <p:cNvPr id="13" name="Group 12"/>
            <p:cNvGrpSpPr/>
            <p:nvPr/>
          </p:nvGrpSpPr>
          <p:grpSpPr>
            <a:xfrm>
              <a:off x="1323006" y="4674075"/>
              <a:ext cx="6800581" cy="759759"/>
              <a:chOff x="1323013" y="4275090"/>
              <a:chExt cx="6800581" cy="759759"/>
            </a:xfrm>
          </p:grpSpPr>
          <p:sp>
            <p:nvSpPr>
              <p:cNvPr id="6" name="Rectangle 5"/>
              <p:cNvSpPr/>
              <p:nvPr/>
            </p:nvSpPr>
            <p:spPr>
              <a:xfrm>
                <a:off x="1323013" y="4318664"/>
                <a:ext cx="6800581" cy="646331"/>
              </a:xfrm>
              <a:prstGeom prst="rect">
                <a:avLst/>
              </a:prstGeom>
              <a:noFill/>
            </p:spPr>
            <p:txBody>
              <a:bodyPr wrap="none" lIns="91440" tIns="45720" rIns="91440" bIns="45720">
                <a:spAutoFit/>
              </a:bodyPr>
              <a:lstStyle/>
              <a:p>
                <a:pPr algn="ctr"/>
                <a:r>
                  <a:rPr lang="en-US" sz="3600" dirty="0">
                    <a:solidFill>
                      <a:srgbClr val="474747"/>
                    </a:solidFill>
                  </a:rPr>
                  <a:t>95 million               uploaded to         </a:t>
                </a:r>
              </a:p>
            </p:txBody>
          </p:sp>
          <p:pic>
            <p:nvPicPr>
              <p:cNvPr id="11" name="Picture 10"/>
              <p:cNvPicPr>
                <a:picLocks noChangeAspect="1"/>
              </p:cNvPicPr>
              <p:nvPr/>
            </p:nvPicPr>
            <p:blipFill>
              <a:blip r:embed="rId5"/>
              <a:stretch>
                <a:fillRect/>
              </a:stretch>
            </p:blipFill>
            <p:spPr>
              <a:xfrm>
                <a:off x="3266415" y="4275090"/>
                <a:ext cx="1573091" cy="759759"/>
              </a:xfrm>
              <a:prstGeom prst="rect">
                <a:avLst/>
              </a:prstGeom>
            </p:spPr>
          </p:pic>
        </p:grpSp>
        <p:pic>
          <p:nvPicPr>
            <p:cNvPr id="12" name="Picture 11"/>
            <p:cNvPicPr>
              <a:picLocks noChangeAspect="1"/>
            </p:cNvPicPr>
            <p:nvPr/>
          </p:nvPicPr>
          <p:blipFill>
            <a:blip r:embed="rId6"/>
            <a:stretch>
              <a:fillRect/>
            </a:stretch>
          </p:blipFill>
          <p:spPr>
            <a:xfrm>
              <a:off x="7205982" y="4530898"/>
              <a:ext cx="1050781" cy="1046111"/>
            </a:xfrm>
            <a:prstGeom prst="rect">
              <a:avLst/>
            </a:prstGeom>
          </p:spPr>
        </p:pic>
      </p:grpSp>
      <p:sp>
        <p:nvSpPr>
          <p:cNvPr id="17" name="TextBox 16"/>
          <p:cNvSpPr txBox="1"/>
          <p:nvPr/>
        </p:nvSpPr>
        <p:spPr>
          <a:xfrm>
            <a:off x="2807463" y="5822368"/>
            <a:ext cx="3588803" cy="461665"/>
          </a:xfrm>
          <a:prstGeom prst="rect">
            <a:avLst/>
          </a:prstGeom>
          <a:noFill/>
        </p:spPr>
        <p:txBody>
          <a:bodyPr wrap="none" rtlCol="0">
            <a:spAutoFit/>
          </a:bodyPr>
          <a:lstStyle/>
          <a:p>
            <a:r>
              <a:rPr lang="en-US" sz="1200" dirty="0"/>
              <a:t>https://blog.hootsuite.com/social-media-for-business/</a:t>
            </a:r>
          </a:p>
          <a:p>
            <a:endParaRPr lang="en-US" sz="1200" dirty="0"/>
          </a:p>
        </p:txBody>
      </p:sp>
    </p:spTree>
    <p:extLst>
      <p:ext uri="{BB962C8B-B14F-4D97-AF65-F5344CB8AC3E}">
        <p14:creationId xmlns:p14="http://schemas.microsoft.com/office/powerpoint/2010/main" val="14628012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What’s In It For You?</a:t>
            </a:r>
            <a:endParaRPr lang="nl-NL"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05259615"/>
              </p:ext>
            </p:extLst>
          </p:nvPr>
        </p:nvGraphicFramePr>
        <p:xfrm>
          <a:off x="430372" y="1658983"/>
          <a:ext cx="8490857" cy="42715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064600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Brand Recognition</a:t>
            </a:r>
            <a:endParaRPr lang="en-US" dirty="0"/>
          </a:p>
        </p:txBody>
      </p:sp>
      <p:pic>
        <p:nvPicPr>
          <p:cNvPr id="4" name="Content Placeholder 3"/>
          <p:cNvPicPr>
            <a:picLocks noGrp="1" noChangeAspect="1"/>
          </p:cNvPicPr>
          <p:nvPr>
            <p:ph idx="1"/>
          </p:nvPr>
        </p:nvPicPr>
        <p:blipFill>
          <a:blip r:embed="rId2"/>
          <a:stretch>
            <a:fillRect/>
          </a:stretch>
        </p:blipFill>
        <p:spPr>
          <a:xfrm>
            <a:off x="2762553" y="1916676"/>
            <a:ext cx="3826495" cy="3772924"/>
          </a:xfrm>
          <a:prstGeom prst="rect">
            <a:avLst/>
          </a:prstGeom>
        </p:spPr>
      </p:pic>
    </p:spTree>
    <p:extLst>
      <p:ext uri="{BB962C8B-B14F-4D97-AF65-F5344CB8AC3E}">
        <p14:creationId xmlns:p14="http://schemas.microsoft.com/office/powerpoint/2010/main" val="13169241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and Customer Feedback</a:t>
            </a:r>
            <a:endParaRPr lang="en-US" dirty="0"/>
          </a:p>
        </p:txBody>
      </p:sp>
      <p:pic>
        <p:nvPicPr>
          <p:cNvPr id="4" name="Picture 3"/>
          <p:cNvPicPr>
            <a:picLocks noChangeAspect="1"/>
          </p:cNvPicPr>
          <p:nvPr/>
        </p:nvPicPr>
        <p:blipFill>
          <a:blip r:embed="rId3"/>
          <a:stretch>
            <a:fillRect/>
          </a:stretch>
        </p:blipFill>
        <p:spPr>
          <a:xfrm>
            <a:off x="1037336" y="1583829"/>
            <a:ext cx="2248443" cy="3851771"/>
          </a:xfrm>
          <a:prstGeom prst="rect">
            <a:avLst/>
          </a:prstGeom>
        </p:spPr>
      </p:pic>
      <p:pic>
        <p:nvPicPr>
          <p:cNvPr id="5" name="Picture 4"/>
          <p:cNvPicPr>
            <a:picLocks noChangeAspect="1"/>
          </p:cNvPicPr>
          <p:nvPr/>
        </p:nvPicPr>
        <p:blipFill>
          <a:blip r:embed="rId4"/>
          <a:stretch>
            <a:fillRect/>
          </a:stretch>
        </p:blipFill>
        <p:spPr>
          <a:xfrm>
            <a:off x="4292067" y="4026076"/>
            <a:ext cx="4200000" cy="1409524"/>
          </a:xfrm>
          <a:prstGeom prst="rect">
            <a:avLst/>
          </a:prstGeom>
        </p:spPr>
      </p:pic>
      <p:pic>
        <p:nvPicPr>
          <p:cNvPr id="6" name="Picture 5"/>
          <p:cNvPicPr>
            <a:picLocks noChangeAspect="1"/>
          </p:cNvPicPr>
          <p:nvPr/>
        </p:nvPicPr>
        <p:blipFill>
          <a:blip r:embed="rId5"/>
          <a:stretch>
            <a:fillRect/>
          </a:stretch>
        </p:blipFill>
        <p:spPr>
          <a:xfrm>
            <a:off x="4475637" y="1809620"/>
            <a:ext cx="3832860" cy="1545920"/>
          </a:xfrm>
          <a:prstGeom prst="rect">
            <a:avLst/>
          </a:prstGeom>
        </p:spPr>
      </p:pic>
    </p:spTree>
    <p:extLst>
      <p:ext uri="{BB962C8B-B14F-4D97-AF65-F5344CB8AC3E}">
        <p14:creationId xmlns:p14="http://schemas.microsoft.com/office/powerpoint/2010/main" val="412196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333628" y="1519735"/>
            <a:ext cx="2326996" cy="3361656"/>
          </a:xfrm>
          <a:prstGeom prst="rect">
            <a:avLst/>
          </a:prstGeom>
        </p:spPr>
      </p:pic>
      <p:sp>
        <p:nvSpPr>
          <p:cNvPr id="2" name="Titel 1"/>
          <p:cNvSpPr>
            <a:spLocks noGrp="1"/>
          </p:cNvSpPr>
          <p:nvPr>
            <p:ph type="title"/>
          </p:nvPr>
        </p:nvSpPr>
        <p:spPr/>
        <p:txBody>
          <a:bodyPr/>
          <a:lstStyle/>
          <a:p>
            <a:r>
              <a:rPr lang="en-US" dirty="0" smtClean="0"/>
              <a:t>Social Responsibility Efforts</a:t>
            </a:r>
            <a:endParaRPr lang="en-US" dirty="0"/>
          </a:p>
        </p:txBody>
      </p:sp>
      <p:pic>
        <p:nvPicPr>
          <p:cNvPr id="6" name="Picture 5"/>
          <p:cNvPicPr>
            <a:picLocks noChangeAspect="1"/>
          </p:cNvPicPr>
          <p:nvPr/>
        </p:nvPicPr>
        <p:blipFill>
          <a:blip r:embed="rId4"/>
          <a:stretch>
            <a:fillRect/>
          </a:stretch>
        </p:blipFill>
        <p:spPr>
          <a:xfrm>
            <a:off x="690978" y="4304655"/>
            <a:ext cx="7969646" cy="1667184"/>
          </a:xfrm>
          <a:prstGeom prst="rect">
            <a:avLst/>
          </a:prstGeom>
        </p:spPr>
      </p:pic>
      <p:pic>
        <p:nvPicPr>
          <p:cNvPr id="7" name="Picture 6"/>
          <p:cNvPicPr>
            <a:picLocks noChangeAspect="1"/>
          </p:cNvPicPr>
          <p:nvPr/>
        </p:nvPicPr>
        <p:blipFill>
          <a:blip r:embed="rId5"/>
          <a:stretch>
            <a:fillRect/>
          </a:stretch>
        </p:blipFill>
        <p:spPr>
          <a:xfrm>
            <a:off x="690978" y="1519735"/>
            <a:ext cx="5319324" cy="2637436"/>
          </a:xfrm>
          <a:prstGeom prst="rect">
            <a:avLst/>
          </a:prstGeom>
        </p:spPr>
      </p:pic>
    </p:spTree>
    <p:extLst>
      <p:ext uri="{BB962C8B-B14F-4D97-AF65-F5344CB8AC3E}">
        <p14:creationId xmlns:p14="http://schemas.microsoft.com/office/powerpoint/2010/main" val="25322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Content Positioning</a:t>
            </a:r>
            <a:endParaRPr lang="en-US" dirty="0"/>
          </a:p>
        </p:txBody>
      </p:sp>
      <p:pic>
        <p:nvPicPr>
          <p:cNvPr id="5122" name="Picture 2" descr="Social media distrib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1931" y="1555133"/>
            <a:ext cx="6767740" cy="4410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2364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59536" y="548639"/>
            <a:ext cx="7632531" cy="757647"/>
          </a:xfrm>
        </p:spPr>
        <p:txBody>
          <a:bodyPr>
            <a:noAutofit/>
          </a:bodyPr>
          <a:lstStyle/>
          <a:p>
            <a:r>
              <a:rPr lang="en-US" sz="3200" dirty="0" smtClean="0"/>
              <a:t>Key Factors in Using Content for Brand Recognition</a:t>
            </a:r>
            <a:endParaRPr lang="en-US" sz="3200" dirty="0"/>
          </a:p>
        </p:txBody>
      </p:sp>
      <p:pic>
        <p:nvPicPr>
          <p:cNvPr id="4098" name="Picture 2" descr="2017-b2c-research-organizational-goals-re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8301" y="1707832"/>
            <a:ext cx="5715000" cy="3686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2615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64263" y="2301240"/>
            <a:ext cx="4461737" cy="662939"/>
          </a:xfrm>
        </p:spPr>
        <p:txBody>
          <a:bodyPr/>
          <a:lstStyle/>
          <a:p>
            <a:r>
              <a:rPr lang="nl-NL" dirty="0"/>
              <a:t>Auditing </a:t>
            </a:r>
            <a:r>
              <a:rPr lang="nl-NL" dirty="0" smtClean="0"/>
              <a:t>Social </a:t>
            </a:r>
            <a:r>
              <a:rPr lang="nl-NL" dirty="0"/>
              <a:t>Media</a:t>
            </a:r>
          </a:p>
        </p:txBody>
      </p:sp>
      <p:sp>
        <p:nvSpPr>
          <p:cNvPr id="4" name="Tijdelijke aanduiding voor tekst 3"/>
          <p:cNvSpPr>
            <a:spLocks noGrp="1"/>
          </p:cNvSpPr>
          <p:nvPr>
            <p:ph type="body" sz="quarter" idx="11"/>
          </p:nvPr>
        </p:nvSpPr>
        <p:spPr>
          <a:xfrm>
            <a:off x="363538" y="4097288"/>
            <a:ext cx="4665662" cy="931912"/>
          </a:xfrm>
        </p:spPr>
        <p:txBody>
          <a:bodyPr>
            <a:normAutofit/>
          </a:bodyPr>
          <a:lstStyle/>
          <a:p>
            <a:r>
              <a:rPr lang="nl-NL" dirty="0" smtClean="0"/>
              <a:t>Felicia Best</a:t>
            </a:r>
            <a:endParaRPr lang="nl-NL" dirty="0"/>
          </a:p>
          <a:p>
            <a:r>
              <a:rPr lang="nl-NL" dirty="0" smtClean="0"/>
              <a:t>Market </a:t>
            </a:r>
            <a:r>
              <a:rPr lang="nl-NL" dirty="0"/>
              <a:t>Development </a:t>
            </a:r>
            <a:r>
              <a:rPr lang="nl-NL" dirty="0" smtClean="0"/>
              <a:t>Consultant, TeamMate</a:t>
            </a:r>
          </a:p>
          <a:p>
            <a:r>
              <a:rPr lang="nl-NL" dirty="0" smtClean="0"/>
              <a:t>Wolters Kluwer, Tax &amp; Accounting</a:t>
            </a:r>
            <a:endParaRPr lang="nl-NL" dirty="0"/>
          </a:p>
        </p:txBody>
      </p:sp>
      <p:sp>
        <p:nvSpPr>
          <p:cNvPr id="5" name="Titel 1"/>
          <p:cNvSpPr txBox="1">
            <a:spLocks/>
          </p:cNvSpPr>
          <p:nvPr/>
        </p:nvSpPr>
        <p:spPr>
          <a:xfrm>
            <a:off x="364263" y="2964179"/>
            <a:ext cx="4825275" cy="66293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b="0" kern="1200">
                <a:solidFill>
                  <a:schemeClr val="bg1"/>
                </a:solidFill>
                <a:latin typeface="+mj-lt"/>
                <a:ea typeface="+mj-ea"/>
                <a:cs typeface="+mj-cs"/>
              </a:defRPr>
            </a:lvl1pPr>
          </a:lstStyle>
          <a:p>
            <a:r>
              <a:rPr lang="nl-NL" sz="2800" dirty="0" smtClean="0"/>
              <a:t>ACUA Distance Learning Topic</a:t>
            </a:r>
            <a:endParaRPr lang="nl-NL" sz="2800" dirty="0"/>
          </a:p>
        </p:txBody>
      </p:sp>
    </p:spTree>
    <p:extLst>
      <p:ext uri="{BB962C8B-B14F-4D97-AF65-F5344CB8AC3E}">
        <p14:creationId xmlns:p14="http://schemas.microsoft.com/office/powerpoint/2010/main" val="4747107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Talent Search</a:t>
            </a:r>
            <a:endParaRPr lang="en-US" dirty="0"/>
          </a:p>
        </p:txBody>
      </p:sp>
      <p:sp>
        <p:nvSpPr>
          <p:cNvPr id="5" name="Content Placeholder 3"/>
          <p:cNvSpPr txBox="1">
            <a:spLocks/>
          </p:cNvSpPr>
          <p:nvPr/>
        </p:nvSpPr>
        <p:spPr>
          <a:xfrm>
            <a:off x="718373" y="1616528"/>
            <a:ext cx="7914856" cy="4062825"/>
          </a:xfrm>
          <a:prstGeom prst="rect">
            <a:avLst/>
          </a:prstGeom>
        </p:spPr>
        <p:txBody>
          <a:bodyPr>
            <a:normAutofit fontScale="70000" lnSpcReduction="20000"/>
          </a:bodyPr>
          <a:lstStyle>
            <a:lvl1pPr marL="304800" indent="-304800" algn="l" defTabSz="457200" rtl="0" eaLnBrk="1" latinLnBrk="0" hangingPunct="1">
              <a:spcBef>
                <a:spcPct val="20000"/>
              </a:spcBef>
              <a:buClr>
                <a:schemeClr val="tx1"/>
              </a:buClr>
              <a:buFont typeface="Wingdings" charset="2"/>
              <a:buChar char="§"/>
              <a:defRPr sz="2400" kern="1200">
                <a:solidFill>
                  <a:schemeClr val="tx2"/>
                </a:solidFill>
                <a:latin typeface="+mn-lt"/>
                <a:ea typeface="+mn-ea"/>
                <a:cs typeface="+mn-cs"/>
              </a:defRPr>
            </a:lvl1pPr>
            <a:lvl2pPr marL="711200" indent="-304800" algn="l" defTabSz="457200" rtl="0" eaLnBrk="1" latinLnBrk="0" hangingPunct="1">
              <a:spcBef>
                <a:spcPct val="20000"/>
              </a:spcBef>
              <a:buClr>
                <a:schemeClr val="tx1"/>
              </a:buClr>
              <a:buFont typeface="Wingdings" charset="2"/>
              <a:buChar char="§"/>
              <a:defRPr sz="2400" kern="1200">
                <a:solidFill>
                  <a:schemeClr val="tx2"/>
                </a:solidFill>
                <a:latin typeface="+mn-lt"/>
                <a:ea typeface="+mn-ea"/>
                <a:cs typeface="+mn-cs"/>
              </a:defRPr>
            </a:lvl2pPr>
            <a:lvl3pPr marL="1066800" indent="-304800" algn="l" defTabSz="457200" rtl="0" eaLnBrk="1" latinLnBrk="0" hangingPunct="1">
              <a:spcBef>
                <a:spcPct val="20000"/>
              </a:spcBef>
              <a:buClr>
                <a:schemeClr val="tx1"/>
              </a:buClr>
              <a:buFont typeface="Wingdings" charset="2"/>
              <a:buChar char="§"/>
              <a:defRPr sz="2400" kern="1200">
                <a:solidFill>
                  <a:schemeClr val="tx2"/>
                </a:solidFill>
                <a:latin typeface="+mn-lt"/>
                <a:ea typeface="+mn-ea"/>
                <a:cs typeface="+mn-cs"/>
              </a:defRPr>
            </a:lvl3pPr>
            <a:lvl4pPr marL="1422400" indent="-304800" algn="l" defTabSz="457200" rtl="0" eaLnBrk="1" latinLnBrk="0" hangingPunct="1">
              <a:spcBef>
                <a:spcPct val="20000"/>
              </a:spcBef>
              <a:buClr>
                <a:schemeClr val="tx1"/>
              </a:buClr>
              <a:buFont typeface="Wingdings" charset="2"/>
              <a:buChar char="§"/>
              <a:defRPr sz="2400" kern="1200">
                <a:solidFill>
                  <a:schemeClr val="tx2"/>
                </a:solidFill>
                <a:latin typeface="+mn-lt"/>
                <a:ea typeface="+mn-ea"/>
                <a:cs typeface="+mn-cs"/>
              </a:defRPr>
            </a:lvl4pPr>
            <a:lvl5pPr marL="2171700" indent="-342900" algn="l" defTabSz="457200" rtl="0" eaLnBrk="1" latinLnBrk="0" hangingPunct="1">
              <a:spcBef>
                <a:spcPct val="20000"/>
              </a:spcBef>
              <a:buClr>
                <a:schemeClr val="tx1"/>
              </a:buClr>
              <a:buFont typeface="Wingdings" charset="2"/>
              <a:buChar char="§"/>
              <a:defRPr sz="24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Wingdings" charset="2"/>
              <a:buNone/>
            </a:pPr>
            <a:endParaRPr lang="en-US" sz="2100" dirty="0" smtClean="0">
              <a:ln w="0"/>
              <a:solidFill>
                <a:schemeClr val="bg1"/>
              </a:solidFill>
              <a:effectLst>
                <a:outerShdw blurRad="38100" dist="25400" dir="5400000" algn="ctr" rotWithShape="0">
                  <a:srgbClr val="6E747A">
                    <a:alpha val="43000"/>
                  </a:srgbClr>
                </a:outerShdw>
              </a:effectLst>
              <a:latin typeface="Rockwell Extra Bold" panose="02060903040505020403" pitchFamily="18" charset="0"/>
            </a:endParaRPr>
          </a:p>
          <a:p>
            <a:pPr marL="0" indent="0" algn="ctr">
              <a:buFont typeface="Wingdings" charset="2"/>
              <a:buNone/>
            </a:pPr>
            <a:r>
              <a:rPr lang="en-US" sz="5400" dirty="0" smtClean="0">
                <a:ln w="0"/>
                <a:solidFill>
                  <a:schemeClr val="bg1"/>
                </a:solidFill>
                <a:effectLst>
                  <a:outerShdw blurRad="38100" dist="25400" dir="5400000" algn="ctr" rotWithShape="0">
                    <a:srgbClr val="6E747A">
                      <a:alpha val="43000"/>
                    </a:srgbClr>
                  </a:outerShdw>
                </a:effectLst>
                <a:latin typeface="Rockwell Extra Bold" panose="02060903040505020403" pitchFamily="18" charset="0"/>
              </a:rPr>
              <a:t>92%</a:t>
            </a:r>
          </a:p>
          <a:p>
            <a:pPr marL="0" indent="0" algn="ctr">
              <a:buFont typeface="Wingdings" charset="2"/>
              <a:buNone/>
            </a:pPr>
            <a:r>
              <a:rPr lang="en-US" sz="2800" dirty="0" smtClean="0">
                <a:solidFill>
                  <a:schemeClr val="bg1"/>
                </a:solidFill>
              </a:rPr>
              <a:t>Recruiters use social media in their process</a:t>
            </a:r>
          </a:p>
          <a:p>
            <a:pPr marL="0" indent="0">
              <a:buFont typeface="Wingdings" charset="2"/>
              <a:buNone/>
            </a:pPr>
            <a:r>
              <a:rPr lang="en-US" sz="2000" dirty="0" smtClean="0">
                <a:solidFill>
                  <a:schemeClr val="bg1"/>
                </a:solidFill>
              </a:rPr>
              <a:t>  </a:t>
            </a:r>
          </a:p>
          <a:p>
            <a:pPr marL="0" indent="0">
              <a:buFont typeface="Wingdings" charset="2"/>
              <a:buNone/>
            </a:pPr>
            <a:endParaRPr lang="en-US" sz="2000" dirty="0" smtClean="0">
              <a:solidFill>
                <a:schemeClr val="bg1"/>
              </a:solidFill>
            </a:endParaRPr>
          </a:p>
          <a:p>
            <a:pPr marL="0" indent="0" algn="ctr">
              <a:buFont typeface="Wingdings" charset="2"/>
              <a:buNone/>
            </a:pPr>
            <a:r>
              <a:rPr lang="en-US" sz="5400" dirty="0" smtClean="0">
                <a:ln w="0"/>
                <a:solidFill>
                  <a:schemeClr val="bg1"/>
                </a:solidFill>
                <a:effectLst>
                  <a:outerShdw blurRad="38100" dist="25400" dir="5400000" algn="ctr" rotWithShape="0">
                    <a:srgbClr val="6E747A">
                      <a:alpha val="43000"/>
                    </a:srgbClr>
                  </a:outerShdw>
                </a:effectLst>
                <a:latin typeface="Rockwell Extra Bold" panose="02060903040505020403" pitchFamily="18" charset="0"/>
              </a:rPr>
              <a:t>79%</a:t>
            </a:r>
          </a:p>
          <a:p>
            <a:pPr marL="0" indent="0" algn="ctr">
              <a:buFont typeface="Wingdings" charset="2"/>
              <a:buNone/>
            </a:pPr>
            <a:r>
              <a:rPr lang="en-US" sz="2800" dirty="0" smtClean="0">
                <a:solidFill>
                  <a:schemeClr val="bg1"/>
                </a:solidFill>
              </a:rPr>
              <a:t>Job seekers use social media in their search</a:t>
            </a:r>
          </a:p>
          <a:p>
            <a:pPr marL="0" indent="0">
              <a:buFont typeface="Wingdings" charset="2"/>
              <a:buNone/>
            </a:pPr>
            <a:endParaRPr lang="en-US" sz="2000" dirty="0" smtClean="0">
              <a:solidFill>
                <a:schemeClr val="bg1"/>
              </a:solidFill>
            </a:endParaRPr>
          </a:p>
          <a:p>
            <a:pPr marL="0" indent="0">
              <a:buFont typeface="Wingdings" charset="2"/>
              <a:buNone/>
            </a:pPr>
            <a:endParaRPr lang="en-US" sz="2000" dirty="0" smtClean="0">
              <a:solidFill>
                <a:schemeClr val="bg1"/>
              </a:solidFill>
            </a:endParaRPr>
          </a:p>
          <a:p>
            <a:pPr marL="0" indent="0" algn="ctr">
              <a:buFont typeface="Wingdings" charset="2"/>
              <a:buNone/>
            </a:pPr>
            <a:r>
              <a:rPr lang="en-US" sz="5400" dirty="0" smtClean="0">
                <a:ln w="0"/>
                <a:solidFill>
                  <a:schemeClr val="bg1"/>
                </a:solidFill>
                <a:effectLst>
                  <a:outerShdw blurRad="38100" dist="25400" dir="5400000" algn="ctr" rotWithShape="0">
                    <a:srgbClr val="6E747A">
                      <a:alpha val="43000"/>
                    </a:srgbClr>
                  </a:outerShdw>
                </a:effectLst>
                <a:latin typeface="Rockwell Extra Bold" panose="02060903040505020403" pitchFamily="18" charset="0"/>
              </a:rPr>
              <a:t>1</a:t>
            </a:r>
            <a:r>
              <a:rPr lang="en-US" sz="2000" dirty="0" smtClean="0">
                <a:solidFill>
                  <a:schemeClr val="bg1"/>
                </a:solidFill>
              </a:rPr>
              <a:t> in </a:t>
            </a:r>
            <a:r>
              <a:rPr lang="en-US" sz="5400" dirty="0" smtClean="0">
                <a:ln w="0"/>
                <a:solidFill>
                  <a:schemeClr val="bg1"/>
                </a:solidFill>
                <a:effectLst>
                  <a:outerShdw blurRad="38100" dist="25400" dir="5400000" algn="ctr" rotWithShape="0">
                    <a:srgbClr val="6E747A">
                      <a:alpha val="43000"/>
                    </a:srgbClr>
                  </a:outerShdw>
                </a:effectLst>
                <a:latin typeface="Rockwell Extra Bold" panose="02060903040505020403" pitchFamily="18" charset="0"/>
              </a:rPr>
              <a:t>5</a:t>
            </a:r>
            <a:endParaRPr lang="en-US" sz="5400" dirty="0" smtClean="0">
              <a:solidFill>
                <a:schemeClr val="bg1"/>
              </a:solidFill>
            </a:endParaRPr>
          </a:p>
          <a:p>
            <a:pPr marL="0" indent="0" algn="ctr">
              <a:buFont typeface="Wingdings" charset="2"/>
              <a:buNone/>
            </a:pPr>
            <a:r>
              <a:rPr lang="en-US" sz="2800" dirty="0" smtClean="0">
                <a:solidFill>
                  <a:schemeClr val="bg1"/>
                </a:solidFill>
              </a:rPr>
              <a:t>Applicants applied for jobs found on social media</a:t>
            </a:r>
            <a:endParaRPr lang="en-US" sz="2800" dirty="0">
              <a:solidFill>
                <a:schemeClr val="bg1"/>
              </a:solidFill>
            </a:endParaRPr>
          </a:p>
        </p:txBody>
      </p:sp>
    </p:spTree>
    <p:extLst>
      <p:ext uri="{BB962C8B-B14F-4D97-AF65-F5344CB8AC3E}">
        <p14:creationId xmlns:p14="http://schemas.microsoft.com/office/powerpoint/2010/main" val="33448963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Where’s the Talent?</a:t>
            </a:r>
            <a:endParaRPr lang="en-US" dirty="0"/>
          </a:p>
        </p:txBody>
      </p:sp>
      <p:sp>
        <p:nvSpPr>
          <p:cNvPr id="3" name="TextBox 2"/>
          <p:cNvSpPr txBox="1"/>
          <p:nvPr/>
        </p:nvSpPr>
        <p:spPr>
          <a:xfrm>
            <a:off x="674167" y="2010575"/>
            <a:ext cx="8003263" cy="1384995"/>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solidFill>
                  <a:schemeClr val="bg1"/>
                </a:solidFill>
              </a:rPr>
              <a:t>According to the Pew Research Center, LinkedIn usage is especially high among the educated and  high earners </a:t>
            </a:r>
          </a:p>
        </p:txBody>
      </p:sp>
      <p:sp>
        <p:nvSpPr>
          <p:cNvPr id="7" name="TextBox 6"/>
          <p:cNvSpPr txBox="1"/>
          <p:nvPr/>
        </p:nvSpPr>
        <p:spPr>
          <a:xfrm>
            <a:off x="674167" y="3913700"/>
            <a:ext cx="8003263" cy="1384995"/>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bg1"/>
                </a:solidFill>
              </a:rPr>
              <a:t>LinkedIn is the only social networking site measured that showed higher usage among 50-64 year olds than among those 18-29</a:t>
            </a:r>
          </a:p>
        </p:txBody>
      </p:sp>
    </p:spTree>
    <p:extLst>
      <p:ext uri="{BB962C8B-B14F-4D97-AF65-F5344CB8AC3E}">
        <p14:creationId xmlns:p14="http://schemas.microsoft.com/office/powerpoint/2010/main" val="35876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Online Training</a:t>
            </a:r>
            <a:endParaRPr lang="en-US" dirty="0"/>
          </a:p>
        </p:txBody>
      </p:sp>
      <p:pic>
        <p:nvPicPr>
          <p:cNvPr id="5" name="Picture 4"/>
          <p:cNvPicPr>
            <a:picLocks noChangeAspect="1"/>
          </p:cNvPicPr>
          <p:nvPr/>
        </p:nvPicPr>
        <p:blipFill>
          <a:blip r:embed="rId3"/>
          <a:stretch>
            <a:fillRect/>
          </a:stretch>
        </p:blipFill>
        <p:spPr>
          <a:xfrm>
            <a:off x="804841" y="1502880"/>
            <a:ext cx="7741920" cy="4528195"/>
          </a:xfrm>
          <a:prstGeom prst="rect">
            <a:avLst/>
          </a:prstGeom>
        </p:spPr>
      </p:pic>
    </p:spTree>
    <p:extLst>
      <p:ext uri="{BB962C8B-B14F-4D97-AF65-F5344CB8AC3E}">
        <p14:creationId xmlns:p14="http://schemas.microsoft.com/office/powerpoint/2010/main" val="42934999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The Downside…</a:t>
            </a:r>
            <a:endParaRPr lang="en-US" dirty="0"/>
          </a:p>
        </p:txBody>
      </p:sp>
      <p:graphicFrame>
        <p:nvGraphicFramePr>
          <p:cNvPr id="4" name="Diagram 3"/>
          <p:cNvGraphicFramePr/>
          <p:nvPr>
            <p:extLst>
              <p:ext uri="{D42A27DB-BD31-4B8C-83A1-F6EECF244321}">
                <p14:modId xmlns:p14="http://schemas.microsoft.com/office/powerpoint/2010/main" val="4210131350"/>
              </p:ext>
            </p:extLst>
          </p:nvPr>
        </p:nvGraphicFramePr>
        <p:xfrm>
          <a:off x="523617" y="1698171"/>
          <a:ext cx="8304368" cy="38927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46432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Consumer Privacy Concerns</a:t>
            </a:r>
            <a:endParaRPr lang="en-US" dirty="0"/>
          </a:p>
        </p:txBody>
      </p:sp>
      <p:sp>
        <p:nvSpPr>
          <p:cNvPr id="3" name="TextBox 2"/>
          <p:cNvSpPr txBox="1"/>
          <p:nvPr/>
        </p:nvSpPr>
        <p:spPr>
          <a:xfrm>
            <a:off x="674169" y="1404950"/>
            <a:ext cx="8003263"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solidFill>
                  <a:schemeClr val="bg1"/>
                </a:solidFill>
              </a:rPr>
              <a:t>Customers are constantly faced with choices of providing their personal information to companies they do business with, as well as for social purposes</a:t>
            </a:r>
          </a:p>
        </p:txBody>
      </p:sp>
      <p:sp>
        <p:nvSpPr>
          <p:cNvPr id="4" name="TextBox 3"/>
          <p:cNvSpPr txBox="1"/>
          <p:nvPr/>
        </p:nvSpPr>
        <p:spPr>
          <a:xfrm>
            <a:off x="674169" y="3240612"/>
            <a:ext cx="8003263" cy="1384995"/>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solidFill>
                  <a:schemeClr val="bg1"/>
                </a:solidFill>
              </a:rPr>
              <a:t>Benefits provided, and risks faced are the key determining factors in deciding whether to provide personal information</a:t>
            </a:r>
          </a:p>
        </p:txBody>
      </p:sp>
      <p:sp>
        <p:nvSpPr>
          <p:cNvPr id="7" name="TextBox 6"/>
          <p:cNvSpPr txBox="1"/>
          <p:nvPr/>
        </p:nvSpPr>
        <p:spPr>
          <a:xfrm>
            <a:off x="674169" y="4744512"/>
            <a:ext cx="8003263"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solidFill>
                  <a:schemeClr val="bg1"/>
                </a:solidFill>
              </a:rPr>
              <a:t>54% - OK with company installing surveillance</a:t>
            </a:r>
          </a:p>
        </p:txBody>
      </p:sp>
      <p:sp>
        <p:nvSpPr>
          <p:cNvPr id="8" name="TextBox 7"/>
          <p:cNvSpPr txBox="1"/>
          <p:nvPr/>
        </p:nvSpPr>
        <p:spPr>
          <a:xfrm>
            <a:off x="674169" y="5401441"/>
            <a:ext cx="8003263"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solidFill>
                  <a:schemeClr val="bg1"/>
                </a:solidFill>
              </a:rPr>
              <a:t>47% - OK with retail company loyalty cards</a:t>
            </a:r>
          </a:p>
        </p:txBody>
      </p:sp>
    </p:spTree>
    <p:extLst>
      <p:ext uri="{BB962C8B-B14F-4D97-AF65-F5344CB8AC3E}">
        <p14:creationId xmlns:p14="http://schemas.microsoft.com/office/powerpoint/2010/main" val="273752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What Are the Questions?</a:t>
            </a:r>
            <a:endParaRPr lang="en-US" dirty="0"/>
          </a:p>
        </p:txBody>
      </p:sp>
      <p:sp>
        <p:nvSpPr>
          <p:cNvPr id="3" name="TextBox 2"/>
          <p:cNvSpPr txBox="1"/>
          <p:nvPr/>
        </p:nvSpPr>
        <p:spPr>
          <a:xfrm>
            <a:off x="674169" y="1627899"/>
            <a:ext cx="8003263"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solidFill>
                  <a:schemeClr val="bg1"/>
                </a:solidFill>
              </a:rPr>
              <a:t>What’s in it for me?</a:t>
            </a:r>
          </a:p>
        </p:txBody>
      </p:sp>
      <p:sp>
        <p:nvSpPr>
          <p:cNvPr id="6" name="TextBox 5"/>
          <p:cNvSpPr txBox="1"/>
          <p:nvPr/>
        </p:nvSpPr>
        <p:spPr>
          <a:xfrm>
            <a:off x="674169" y="2268621"/>
            <a:ext cx="8003263"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solidFill>
                  <a:schemeClr val="bg1"/>
                </a:solidFill>
              </a:rPr>
              <a:t>Do I trust the company?</a:t>
            </a:r>
          </a:p>
        </p:txBody>
      </p:sp>
      <p:sp>
        <p:nvSpPr>
          <p:cNvPr id="7" name="TextBox 6"/>
          <p:cNvSpPr txBox="1"/>
          <p:nvPr/>
        </p:nvSpPr>
        <p:spPr>
          <a:xfrm>
            <a:off x="674169" y="2909343"/>
            <a:ext cx="8003263"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solidFill>
                  <a:schemeClr val="bg1"/>
                </a:solidFill>
              </a:rPr>
              <a:t>What are they going to do with my information?</a:t>
            </a:r>
          </a:p>
        </p:txBody>
      </p:sp>
      <p:sp>
        <p:nvSpPr>
          <p:cNvPr id="8" name="TextBox 7"/>
          <p:cNvSpPr txBox="1"/>
          <p:nvPr/>
        </p:nvSpPr>
        <p:spPr>
          <a:xfrm>
            <a:off x="674169" y="3550065"/>
            <a:ext cx="8003263"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solidFill>
                  <a:schemeClr val="bg1"/>
                </a:solidFill>
              </a:rPr>
              <a:t>Does this cross my line of comfort?</a:t>
            </a:r>
          </a:p>
        </p:txBody>
      </p:sp>
      <p:pic>
        <p:nvPicPr>
          <p:cNvPr id="9" name="Picture 8"/>
          <p:cNvPicPr/>
          <p:nvPr/>
        </p:nvPicPr>
        <p:blipFill>
          <a:blip r:embed="rId2">
            <a:extLst>
              <a:ext uri="{28A0092B-C50C-407E-A947-70E740481C1C}">
                <a14:useLocalDpi xmlns:a14="http://schemas.microsoft.com/office/drawing/2010/main" val="0"/>
              </a:ext>
            </a:extLst>
          </a:blip>
          <a:stretch>
            <a:fillRect/>
          </a:stretch>
        </p:blipFill>
        <p:spPr>
          <a:xfrm>
            <a:off x="3394687" y="4190787"/>
            <a:ext cx="2562225" cy="1752600"/>
          </a:xfrm>
          <a:prstGeom prst="rect">
            <a:avLst/>
          </a:prstGeom>
          <a:ln>
            <a:solidFill>
              <a:schemeClr val="tx2"/>
            </a:solidFill>
          </a:ln>
        </p:spPr>
      </p:pic>
    </p:spTree>
    <p:extLst>
      <p:ext uri="{BB962C8B-B14F-4D97-AF65-F5344CB8AC3E}">
        <p14:creationId xmlns:p14="http://schemas.microsoft.com/office/powerpoint/2010/main" val="779621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Concerns</a:t>
            </a:r>
            <a:endParaRPr lang="en-US" dirty="0"/>
          </a:p>
        </p:txBody>
      </p:sp>
      <p:pic>
        <p:nvPicPr>
          <p:cNvPr id="3" name="Picture 2"/>
          <p:cNvPicPr>
            <a:picLocks noChangeAspect="1"/>
          </p:cNvPicPr>
          <p:nvPr/>
        </p:nvPicPr>
        <p:blipFill>
          <a:blip r:embed="rId2"/>
          <a:stretch>
            <a:fillRect/>
          </a:stretch>
        </p:blipFill>
        <p:spPr>
          <a:xfrm>
            <a:off x="1445323" y="2009554"/>
            <a:ext cx="6460955" cy="3596598"/>
          </a:xfrm>
          <a:prstGeom prst="rect">
            <a:avLst/>
          </a:prstGeom>
        </p:spPr>
      </p:pic>
    </p:spTree>
    <p:extLst>
      <p:ext uri="{BB962C8B-B14F-4D97-AF65-F5344CB8AC3E}">
        <p14:creationId xmlns:p14="http://schemas.microsoft.com/office/powerpoint/2010/main" val="6660076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2240924" y="514911"/>
            <a:ext cx="4514398" cy="5363641"/>
          </a:xfrm>
          <a:prstGeom prst="rect">
            <a:avLst/>
          </a:prstGeom>
        </p:spPr>
      </p:pic>
    </p:spTree>
    <p:extLst>
      <p:ext uri="{BB962C8B-B14F-4D97-AF65-F5344CB8AC3E}">
        <p14:creationId xmlns:p14="http://schemas.microsoft.com/office/powerpoint/2010/main" val="4914816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What is Reputational Risk?</a:t>
            </a:r>
            <a:endParaRPr lang="en-US" dirty="0"/>
          </a:p>
        </p:txBody>
      </p:sp>
      <p:sp>
        <p:nvSpPr>
          <p:cNvPr id="3" name="TextBox 2"/>
          <p:cNvSpPr txBox="1"/>
          <p:nvPr/>
        </p:nvSpPr>
        <p:spPr>
          <a:xfrm>
            <a:off x="674169" y="2117515"/>
            <a:ext cx="8003263" cy="1815882"/>
          </a:xfrm>
          <a:prstGeom prst="rect">
            <a:avLst/>
          </a:prstGeom>
          <a:noFill/>
        </p:spPr>
        <p:txBody>
          <a:bodyPr wrap="square" rtlCol="0">
            <a:spAutoFit/>
          </a:bodyPr>
          <a:lstStyle/>
          <a:p>
            <a:pPr algn="ctr"/>
            <a:r>
              <a:rPr lang="en-US" sz="2800" dirty="0" smtClean="0">
                <a:solidFill>
                  <a:schemeClr val="bg1"/>
                </a:solidFill>
              </a:rPr>
              <a:t>The potential that negative publicity regarding an institution’s business practices, </a:t>
            </a:r>
            <a:r>
              <a:rPr lang="en-US" sz="2800" u="sng" dirty="0" smtClean="0">
                <a:solidFill>
                  <a:schemeClr val="bg1"/>
                </a:solidFill>
              </a:rPr>
              <a:t>whether true or not</a:t>
            </a:r>
            <a:r>
              <a:rPr lang="en-US" sz="2800" dirty="0" smtClean="0">
                <a:solidFill>
                  <a:schemeClr val="bg1"/>
                </a:solidFill>
              </a:rPr>
              <a:t>, will cause a decline in the customer base, costly litigation or revenue reductions. </a:t>
            </a:r>
            <a:endParaRPr lang="en-US" sz="2800" dirty="0">
              <a:solidFill>
                <a:schemeClr val="bg1"/>
              </a:solidFill>
            </a:endParaRPr>
          </a:p>
        </p:txBody>
      </p:sp>
      <p:sp>
        <p:nvSpPr>
          <p:cNvPr id="4" name="TextBox 3"/>
          <p:cNvSpPr txBox="1"/>
          <p:nvPr/>
        </p:nvSpPr>
        <p:spPr>
          <a:xfrm>
            <a:off x="3834552" y="4040914"/>
            <a:ext cx="4910974" cy="400110"/>
          </a:xfrm>
          <a:prstGeom prst="rect">
            <a:avLst/>
          </a:prstGeom>
          <a:noFill/>
        </p:spPr>
        <p:txBody>
          <a:bodyPr wrap="square" rtlCol="0">
            <a:spAutoFit/>
          </a:bodyPr>
          <a:lstStyle/>
          <a:p>
            <a:pPr algn="ctr"/>
            <a:r>
              <a:rPr lang="en-US" sz="2000" dirty="0" smtClean="0">
                <a:solidFill>
                  <a:schemeClr val="bg1"/>
                </a:solidFill>
              </a:rPr>
              <a:t>- U.S. Federal Reserve - 1995</a:t>
            </a:r>
            <a:endParaRPr lang="en-US" sz="2000" dirty="0">
              <a:solidFill>
                <a:schemeClr val="bg1"/>
              </a:solidFill>
            </a:endParaRPr>
          </a:p>
        </p:txBody>
      </p:sp>
    </p:spTree>
    <p:extLst>
      <p:ext uri="{BB962C8B-B14F-4D97-AF65-F5344CB8AC3E}">
        <p14:creationId xmlns:p14="http://schemas.microsoft.com/office/powerpoint/2010/main" val="2298063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What is Reputational Risk?</a:t>
            </a:r>
            <a:endParaRPr lang="en-US" dirty="0"/>
          </a:p>
        </p:txBody>
      </p:sp>
      <p:sp>
        <p:nvSpPr>
          <p:cNvPr id="3" name="TextBox 2"/>
          <p:cNvSpPr txBox="1"/>
          <p:nvPr/>
        </p:nvSpPr>
        <p:spPr>
          <a:xfrm>
            <a:off x="674169" y="1610684"/>
            <a:ext cx="8003263" cy="1384995"/>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solidFill>
                  <a:schemeClr val="bg1"/>
                </a:solidFill>
              </a:rPr>
              <a:t>According to a 2015 survey, damage to reputation and/or brand was considered to be the most significant risk to the enterprise. </a:t>
            </a:r>
            <a:endParaRPr lang="en-US" sz="2800" dirty="0">
              <a:solidFill>
                <a:schemeClr val="bg1"/>
              </a:solidFill>
            </a:endParaRPr>
          </a:p>
        </p:txBody>
      </p:sp>
      <p:sp>
        <p:nvSpPr>
          <p:cNvPr id="9" name="TextBox 8"/>
          <p:cNvSpPr txBox="1"/>
          <p:nvPr/>
        </p:nvSpPr>
        <p:spPr>
          <a:xfrm>
            <a:off x="674169" y="3097513"/>
            <a:ext cx="8003263"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solidFill>
                  <a:schemeClr val="bg1"/>
                </a:solidFill>
              </a:rPr>
              <a:t>Potentially impacting:</a:t>
            </a:r>
            <a:endParaRPr lang="en-US" sz="2800" dirty="0">
              <a:solidFill>
                <a:schemeClr val="bg1"/>
              </a:solidFill>
            </a:endParaRPr>
          </a:p>
        </p:txBody>
      </p:sp>
      <p:sp>
        <p:nvSpPr>
          <p:cNvPr id="10" name="TextBox 9"/>
          <p:cNvSpPr txBox="1"/>
          <p:nvPr/>
        </p:nvSpPr>
        <p:spPr>
          <a:xfrm>
            <a:off x="1140738" y="3620733"/>
            <a:ext cx="5451792"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solidFill>
                  <a:schemeClr val="bg1"/>
                </a:solidFill>
              </a:rPr>
              <a:t>Customer Base</a:t>
            </a:r>
            <a:endParaRPr lang="en-US" sz="2800" dirty="0">
              <a:solidFill>
                <a:schemeClr val="bg1"/>
              </a:solidFill>
            </a:endParaRPr>
          </a:p>
        </p:txBody>
      </p:sp>
      <p:sp>
        <p:nvSpPr>
          <p:cNvPr id="12" name="TextBox 11"/>
          <p:cNvSpPr txBox="1"/>
          <p:nvPr/>
        </p:nvSpPr>
        <p:spPr>
          <a:xfrm>
            <a:off x="1140738" y="4143953"/>
            <a:ext cx="6867636"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solidFill>
                  <a:schemeClr val="bg1"/>
                </a:solidFill>
              </a:rPr>
              <a:t>Finances and valuation of the business</a:t>
            </a:r>
            <a:endParaRPr lang="en-US" sz="2800" dirty="0">
              <a:solidFill>
                <a:schemeClr val="bg1"/>
              </a:solidFill>
            </a:endParaRPr>
          </a:p>
        </p:txBody>
      </p:sp>
      <p:sp>
        <p:nvSpPr>
          <p:cNvPr id="13" name="TextBox 12"/>
          <p:cNvSpPr txBox="1"/>
          <p:nvPr/>
        </p:nvSpPr>
        <p:spPr>
          <a:xfrm>
            <a:off x="1140738" y="4671745"/>
            <a:ext cx="6616914"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solidFill>
                  <a:schemeClr val="bg1"/>
                </a:solidFill>
              </a:rPr>
              <a:t>Ability to hire &amp; retain good talent</a:t>
            </a:r>
            <a:endParaRPr lang="en-US" sz="2800" dirty="0">
              <a:solidFill>
                <a:schemeClr val="bg1"/>
              </a:solidFill>
            </a:endParaRPr>
          </a:p>
        </p:txBody>
      </p:sp>
      <p:sp>
        <p:nvSpPr>
          <p:cNvPr id="14" name="TextBox 13"/>
          <p:cNvSpPr txBox="1"/>
          <p:nvPr/>
        </p:nvSpPr>
        <p:spPr>
          <a:xfrm>
            <a:off x="1140738" y="5199537"/>
            <a:ext cx="5451792"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solidFill>
                  <a:schemeClr val="bg1"/>
                </a:solidFill>
              </a:rPr>
              <a:t>Other less easily classified areas</a:t>
            </a:r>
            <a:endParaRPr lang="en-US" sz="2800" dirty="0">
              <a:solidFill>
                <a:schemeClr val="bg1"/>
              </a:solidFill>
            </a:endParaRPr>
          </a:p>
        </p:txBody>
      </p:sp>
    </p:spTree>
    <p:extLst>
      <p:ext uri="{BB962C8B-B14F-4D97-AF65-F5344CB8AC3E}">
        <p14:creationId xmlns:p14="http://schemas.microsoft.com/office/powerpoint/2010/main" val="404590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2"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ambria" panose="02040503050406030204" pitchFamily="18" charset="0"/>
              </a:rPr>
              <a:t>WEBINAR MODERATOR</a:t>
            </a:r>
            <a:endParaRPr lang="en-US" dirty="0">
              <a:latin typeface="Cambria" panose="02040503050406030204" pitchFamily="18" charset="0"/>
            </a:endParaRPr>
          </a:p>
        </p:txBody>
      </p:sp>
      <p:sp>
        <p:nvSpPr>
          <p:cNvPr id="5" name="Slide Number Placeholder 4"/>
          <p:cNvSpPr>
            <a:spLocks noGrp="1"/>
          </p:cNvSpPr>
          <p:nvPr>
            <p:ph type="sldNum" sz="quarter" idx="12"/>
          </p:nvPr>
        </p:nvSpPr>
        <p:spPr/>
        <p:txBody>
          <a:bodyPr/>
          <a:lstStyle/>
          <a:p>
            <a:fld id="{C3C3236D-FB65-584A-8227-5A449D06E62A}" type="slidenum">
              <a:rPr lang="en-US" smtClean="0"/>
              <a:pPr/>
              <a:t>3</a:t>
            </a:fld>
            <a:endParaRPr lang="en-US" dirty="0"/>
          </a:p>
        </p:txBody>
      </p:sp>
      <p:pic>
        <p:nvPicPr>
          <p:cNvPr id="6" name="Content Placeholder 5" descr="ACUA_2c_tag.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26225" y="1831643"/>
            <a:ext cx="1795549" cy="872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4"/>
          <p:cNvSpPr txBox="1">
            <a:spLocks/>
          </p:cNvSpPr>
          <p:nvPr/>
        </p:nvSpPr>
        <p:spPr>
          <a:xfrm>
            <a:off x="535815" y="3163382"/>
            <a:ext cx="2659931" cy="840230"/>
          </a:xfrm>
          <a:prstGeom prst="rect">
            <a:avLst/>
          </a:prstGeom>
          <a:noFill/>
        </p:spPr>
        <p:txBody>
          <a:bodyPr wrap="square" rtlCol="0">
            <a:spAutoFit/>
          </a:bodyPr>
          <a:lstStyle>
            <a:lvl1pPr marL="274320" indent="-228600" algn="l" defTabSz="914400" rtl="0" eaLnBrk="1" latinLnBrk="0" hangingPunct="1">
              <a:lnSpc>
                <a:spcPct val="90000"/>
              </a:lnSpc>
              <a:spcBef>
                <a:spcPts val="1800"/>
              </a:spcBef>
              <a:buClr>
                <a:schemeClr val="accent1"/>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Clr>
                <a:schemeClr val="accent1"/>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SzPct val="100000"/>
              <a:buFont typeface="Arial" pitchFamily="34" charset="0"/>
              <a:buChar char="▪"/>
              <a:defRPr sz="1600" kern="1200">
                <a:solidFill>
                  <a:schemeClr val="tx1"/>
                </a:solidFill>
                <a:latin typeface="+mn-lt"/>
                <a:ea typeface="+mn-ea"/>
                <a:cs typeface="+mn-cs"/>
              </a:defRPr>
            </a:lvl3pPr>
            <a:lvl4pPr marL="118872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4pPr>
            <a:lvl5pPr marL="14630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5pPr>
            <a:lvl6pPr marL="16916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6pPr>
            <a:lvl7pPr marL="19202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7pPr>
            <a:lvl8pPr marL="21488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8pPr>
            <a:lvl9pPr marL="23774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9pPr>
          </a:lstStyle>
          <a:p>
            <a:r>
              <a:rPr lang="en-US" sz="1800" dirty="0"/>
              <a:t>Don’t forget to connect with us on social media!</a:t>
            </a:r>
          </a:p>
        </p:txBody>
      </p:sp>
      <p:pic>
        <p:nvPicPr>
          <p:cNvPr id="8" name="Picture 7" descr="https://attachment.outlook.office.net/owa/jjoy@ksu.edu/service.svc/s/GetAttachmentThumbnail?id=AAMkADA1ODc3MmUxLWY4ZDctNGFhOC04Mjk5LTM4ZmMxMzI5NTY1ZABGAAAAAADd2CeGwk78SJzsiu%2BCBKy%2BBwDq02M0tepFT5HFRkvuPrVaAAAAAAEQAADq02M0tepFT5HFRkvuPrVaAAKLf4N6AAABEgAQAO3yohpK95pBpxkg1QYacG4%3D&amp;thumbnailType=2&amp;X-OWA-CANARY=262xtgnK4E-cag4q3JqYv3CIiBFWy9MYc4y0m9bRGG4x5OpYXfW8fpwZp6dHb6C8vOmQtthOWKA.&amp;token=5228ecbf-5717-46ed-8cd3-dc28d1be0517&amp;owa=outlook.office.c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224" y="4462515"/>
            <a:ext cx="2305476" cy="110420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64032" y="1831643"/>
            <a:ext cx="2465124" cy="3704964"/>
          </a:xfrm>
          <a:prstGeom prst="rect">
            <a:avLst/>
          </a:prstGeom>
        </p:spPr>
      </p:pic>
      <p:sp>
        <p:nvSpPr>
          <p:cNvPr id="10" name="Title 1"/>
          <p:cNvSpPr txBox="1">
            <a:spLocks/>
          </p:cNvSpPr>
          <p:nvPr/>
        </p:nvSpPr>
        <p:spPr>
          <a:xfrm>
            <a:off x="6197442" y="2345181"/>
            <a:ext cx="2502960" cy="2964366"/>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1500" dirty="0">
                <a:latin typeface="Times New Roman"/>
                <a:cs typeface="Times New Roman"/>
              </a:rPr>
              <a:t>ACUA Distance Learning Director</a:t>
            </a:r>
          </a:p>
          <a:p>
            <a:pPr>
              <a:defRPr/>
            </a:pPr>
            <a:endParaRPr lang="en-US" sz="1500" i="1" dirty="0">
              <a:latin typeface="Times New Roman"/>
              <a:cs typeface="Times New Roman"/>
            </a:endParaRPr>
          </a:p>
          <a:p>
            <a:pPr>
              <a:defRPr/>
            </a:pPr>
            <a:r>
              <a:rPr lang="en-US" sz="2400" b="1" i="1" dirty="0">
                <a:latin typeface="Times New Roman"/>
                <a:cs typeface="Times New Roman"/>
              </a:rPr>
              <a:t>Jana Clark</a:t>
            </a:r>
          </a:p>
          <a:p>
            <a:pPr>
              <a:defRPr/>
            </a:pPr>
            <a:endParaRPr lang="en-US" sz="1500" i="1" dirty="0">
              <a:latin typeface="Times New Roman"/>
              <a:cs typeface="Times New Roman"/>
            </a:endParaRPr>
          </a:p>
          <a:p>
            <a:pPr>
              <a:defRPr/>
            </a:pPr>
            <a:r>
              <a:rPr lang="en-US" sz="1500" i="1" dirty="0">
                <a:latin typeface="Times New Roman"/>
                <a:cs typeface="Times New Roman"/>
              </a:rPr>
              <a:t>Senior Internal Auditor</a:t>
            </a:r>
          </a:p>
          <a:p>
            <a:pPr>
              <a:defRPr/>
            </a:pPr>
            <a:r>
              <a:rPr lang="en-US" sz="1500" i="1" dirty="0">
                <a:latin typeface="Times New Roman"/>
                <a:cs typeface="Times New Roman"/>
              </a:rPr>
              <a:t>Kansas State University</a:t>
            </a:r>
            <a:r>
              <a:rPr lang="en-US" sz="900" i="1" dirty="0">
                <a:solidFill>
                  <a:srgbClr val="FFC000"/>
                </a:solidFill>
                <a:latin typeface="Times New Roman"/>
                <a:cs typeface="Times New Roman"/>
              </a:rPr>
              <a:t/>
            </a:r>
            <a:br>
              <a:rPr lang="en-US" sz="900" i="1" dirty="0">
                <a:solidFill>
                  <a:srgbClr val="FFC000"/>
                </a:solidFill>
                <a:latin typeface="Times New Roman"/>
                <a:cs typeface="Times New Roman"/>
              </a:rPr>
            </a:br>
            <a:endParaRPr lang="en-US" sz="900" i="1" dirty="0">
              <a:solidFill>
                <a:srgbClr val="FFC000"/>
              </a:solidFill>
              <a:latin typeface="Times New Roman"/>
              <a:cs typeface="Times New Roman"/>
            </a:endParaRPr>
          </a:p>
        </p:txBody>
      </p:sp>
    </p:spTree>
    <p:extLst>
      <p:ext uri="{BB962C8B-B14F-4D97-AF65-F5344CB8AC3E}">
        <p14:creationId xmlns:p14="http://schemas.microsoft.com/office/powerpoint/2010/main" val="4767641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Where do the threats come from?</a:t>
            </a:r>
            <a:endParaRPr lang="en-US" dirty="0"/>
          </a:p>
        </p:txBody>
      </p:sp>
      <p:sp>
        <p:nvSpPr>
          <p:cNvPr id="4" name="TextBox 3"/>
          <p:cNvSpPr txBox="1"/>
          <p:nvPr/>
        </p:nvSpPr>
        <p:spPr>
          <a:xfrm>
            <a:off x="615446" y="1744823"/>
            <a:ext cx="8003263"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solidFill>
                  <a:schemeClr val="bg1"/>
                </a:solidFill>
              </a:rPr>
              <a:t>Threats can be segregated into 4 main categories</a:t>
            </a:r>
            <a:r>
              <a:rPr lang="en-US" sz="2800" dirty="0">
                <a:solidFill>
                  <a:schemeClr val="bg1"/>
                </a:solidFill>
              </a:rPr>
              <a:t>:</a:t>
            </a:r>
            <a:endParaRPr lang="en-US" sz="2800" dirty="0" smtClean="0">
              <a:solidFill>
                <a:schemeClr val="bg1"/>
              </a:solidFill>
            </a:endParaRPr>
          </a:p>
        </p:txBody>
      </p:sp>
      <p:sp>
        <p:nvSpPr>
          <p:cNvPr id="5" name="TextBox 4"/>
          <p:cNvSpPr txBox="1"/>
          <p:nvPr/>
        </p:nvSpPr>
        <p:spPr>
          <a:xfrm>
            <a:off x="1133907" y="2483486"/>
            <a:ext cx="7083779" cy="954107"/>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solidFill>
                  <a:schemeClr val="bg1"/>
                </a:solidFill>
              </a:rPr>
              <a:t>Risk to reputation stemming from employment activities</a:t>
            </a:r>
          </a:p>
        </p:txBody>
      </p:sp>
      <p:sp>
        <p:nvSpPr>
          <p:cNvPr id="6" name="TextBox 5"/>
          <p:cNvSpPr txBox="1"/>
          <p:nvPr/>
        </p:nvSpPr>
        <p:spPr>
          <a:xfrm>
            <a:off x="1133910" y="3435121"/>
            <a:ext cx="7083779" cy="954107"/>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solidFill>
                  <a:schemeClr val="bg1"/>
                </a:solidFill>
              </a:rPr>
              <a:t>Risk to reputation coming from product or customer issues</a:t>
            </a:r>
          </a:p>
        </p:txBody>
      </p:sp>
      <p:sp>
        <p:nvSpPr>
          <p:cNvPr id="7" name="TextBox 6"/>
          <p:cNvSpPr txBox="1"/>
          <p:nvPr/>
        </p:nvSpPr>
        <p:spPr>
          <a:xfrm>
            <a:off x="1133908" y="4389228"/>
            <a:ext cx="7083779"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solidFill>
                  <a:schemeClr val="bg1"/>
                </a:solidFill>
              </a:rPr>
              <a:t>Risk to reputation derived from governance</a:t>
            </a:r>
          </a:p>
        </p:txBody>
      </p:sp>
      <p:sp>
        <p:nvSpPr>
          <p:cNvPr id="8" name="TextBox 7"/>
          <p:cNvSpPr txBox="1"/>
          <p:nvPr/>
        </p:nvSpPr>
        <p:spPr>
          <a:xfrm>
            <a:off x="1133906" y="5033086"/>
            <a:ext cx="7083779"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solidFill>
                  <a:schemeClr val="bg1"/>
                </a:solidFill>
              </a:rPr>
              <a:t>Other less easily classified areas</a:t>
            </a:r>
          </a:p>
        </p:txBody>
      </p:sp>
    </p:spTree>
    <p:extLst>
      <p:ext uri="{BB962C8B-B14F-4D97-AF65-F5344CB8AC3E}">
        <p14:creationId xmlns:p14="http://schemas.microsoft.com/office/powerpoint/2010/main" val="3562829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riskmanagementmonitor.com/wp-content/uploads/2015/08/Untitled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672" y="593671"/>
            <a:ext cx="8631653" cy="5639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2541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59536" y="444500"/>
            <a:ext cx="7632531" cy="927752"/>
          </a:xfrm>
        </p:spPr>
        <p:txBody>
          <a:bodyPr/>
          <a:lstStyle/>
          <a:p>
            <a:r>
              <a:rPr lang="en-US" dirty="0" smtClean="0"/>
              <a:t>Product / Customer Issues</a:t>
            </a:r>
            <a:endParaRPr lang="en-US" dirty="0"/>
          </a:p>
        </p:txBody>
      </p:sp>
      <p:pic>
        <p:nvPicPr>
          <p:cNvPr id="4" name="Picture 3"/>
          <p:cNvPicPr>
            <a:picLocks noChangeAspect="1"/>
          </p:cNvPicPr>
          <p:nvPr/>
        </p:nvPicPr>
        <p:blipFill>
          <a:blip r:embed="rId2"/>
          <a:stretch>
            <a:fillRect/>
          </a:stretch>
        </p:blipFill>
        <p:spPr>
          <a:xfrm>
            <a:off x="588508" y="1504568"/>
            <a:ext cx="7096125" cy="962025"/>
          </a:xfrm>
          <a:prstGeom prst="rect">
            <a:avLst/>
          </a:prstGeom>
        </p:spPr>
      </p:pic>
      <p:pic>
        <p:nvPicPr>
          <p:cNvPr id="5" name="Picture 4"/>
          <p:cNvPicPr>
            <a:picLocks noChangeAspect="1"/>
          </p:cNvPicPr>
          <p:nvPr/>
        </p:nvPicPr>
        <p:blipFill>
          <a:blip r:embed="rId3"/>
          <a:stretch>
            <a:fillRect/>
          </a:stretch>
        </p:blipFill>
        <p:spPr>
          <a:xfrm>
            <a:off x="2199301" y="2627796"/>
            <a:ext cx="4953000" cy="476250"/>
          </a:xfrm>
          <a:prstGeom prst="rect">
            <a:avLst/>
          </a:prstGeom>
        </p:spPr>
      </p:pic>
      <p:pic>
        <p:nvPicPr>
          <p:cNvPr id="6" name="Picture 5"/>
          <p:cNvPicPr>
            <a:picLocks noChangeAspect="1"/>
          </p:cNvPicPr>
          <p:nvPr/>
        </p:nvPicPr>
        <p:blipFill>
          <a:blip r:embed="rId4"/>
          <a:stretch>
            <a:fillRect/>
          </a:stretch>
        </p:blipFill>
        <p:spPr>
          <a:xfrm>
            <a:off x="1425400" y="3265250"/>
            <a:ext cx="7066667" cy="2790476"/>
          </a:xfrm>
          <a:prstGeom prst="rect">
            <a:avLst/>
          </a:prstGeom>
        </p:spPr>
      </p:pic>
    </p:spTree>
    <p:extLst>
      <p:ext uri="{BB962C8B-B14F-4D97-AF65-F5344CB8AC3E}">
        <p14:creationId xmlns:p14="http://schemas.microsoft.com/office/powerpoint/2010/main" val="1178537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59536" y="431800"/>
            <a:ext cx="7632531" cy="940452"/>
          </a:xfrm>
        </p:spPr>
        <p:txBody>
          <a:bodyPr/>
          <a:lstStyle/>
          <a:p>
            <a:r>
              <a:rPr lang="en-US" dirty="0" smtClean="0"/>
              <a:t>Social Media Gone Wrong</a:t>
            </a:r>
            <a:endParaRPr lang="en-US" dirty="0"/>
          </a:p>
        </p:txBody>
      </p:sp>
      <p:pic>
        <p:nvPicPr>
          <p:cNvPr id="4" name="Picture 3"/>
          <p:cNvPicPr>
            <a:picLocks noChangeAspect="1"/>
          </p:cNvPicPr>
          <p:nvPr/>
        </p:nvPicPr>
        <p:blipFill>
          <a:blip r:embed="rId3"/>
          <a:stretch>
            <a:fillRect/>
          </a:stretch>
        </p:blipFill>
        <p:spPr>
          <a:xfrm>
            <a:off x="781198" y="2081405"/>
            <a:ext cx="3560013" cy="3573371"/>
          </a:xfrm>
          <a:prstGeom prst="rect">
            <a:avLst/>
          </a:prstGeom>
        </p:spPr>
      </p:pic>
      <p:pic>
        <p:nvPicPr>
          <p:cNvPr id="5" name="Picture 4"/>
          <p:cNvPicPr>
            <a:picLocks noChangeAspect="1"/>
          </p:cNvPicPr>
          <p:nvPr/>
        </p:nvPicPr>
        <p:blipFill>
          <a:blip r:embed="rId4"/>
          <a:stretch>
            <a:fillRect/>
          </a:stretch>
        </p:blipFill>
        <p:spPr>
          <a:xfrm>
            <a:off x="1795636" y="1785253"/>
            <a:ext cx="3099217" cy="4165677"/>
          </a:xfrm>
          <a:prstGeom prst="rect">
            <a:avLst/>
          </a:prstGeom>
        </p:spPr>
      </p:pic>
      <p:pic>
        <p:nvPicPr>
          <p:cNvPr id="7" name="Picture 6"/>
          <p:cNvPicPr>
            <a:picLocks noChangeAspect="1"/>
          </p:cNvPicPr>
          <p:nvPr/>
        </p:nvPicPr>
        <p:blipFill>
          <a:blip r:embed="rId5"/>
          <a:stretch>
            <a:fillRect/>
          </a:stretch>
        </p:blipFill>
        <p:spPr>
          <a:xfrm>
            <a:off x="3585097" y="1833278"/>
            <a:ext cx="2947981" cy="4069624"/>
          </a:xfrm>
          <a:prstGeom prst="rect">
            <a:avLst/>
          </a:prstGeom>
        </p:spPr>
      </p:pic>
      <p:pic>
        <p:nvPicPr>
          <p:cNvPr id="6" name="Picture 5"/>
          <p:cNvPicPr>
            <a:picLocks noChangeAspect="1"/>
          </p:cNvPicPr>
          <p:nvPr/>
        </p:nvPicPr>
        <p:blipFill>
          <a:blip r:embed="rId6"/>
          <a:stretch>
            <a:fillRect/>
          </a:stretch>
        </p:blipFill>
        <p:spPr>
          <a:xfrm>
            <a:off x="5059087" y="2171483"/>
            <a:ext cx="3597214" cy="3393213"/>
          </a:xfrm>
          <a:prstGeom prst="rect">
            <a:avLst/>
          </a:prstGeom>
        </p:spPr>
      </p:pic>
    </p:spTree>
    <p:extLst>
      <p:ext uri="{BB962C8B-B14F-4D97-AF65-F5344CB8AC3E}">
        <p14:creationId xmlns:p14="http://schemas.microsoft.com/office/powerpoint/2010/main" val="4286635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What Can We Do?</a:t>
            </a:r>
            <a:endParaRPr lang="en-US" dirty="0"/>
          </a:p>
        </p:txBody>
      </p:sp>
      <p:sp>
        <p:nvSpPr>
          <p:cNvPr id="3" name="TextBox 2"/>
          <p:cNvSpPr txBox="1"/>
          <p:nvPr/>
        </p:nvSpPr>
        <p:spPr>
          <a:xfrm>
            <a:off x="615441" y="2657805"/>
            <a:ext cx="8084671" cy="892552"/>
          </a:xfrm>
          <a:prstGeom prst="rect">
            <a:avLst/>
          </a:prstGeom>
          <a:noFill/>
        </p:spPr>
        <p:txBody>
          <a:bodyPr wrap="square" rtlCol="0">
            <a:spAutoFit/>
          </a:bodyPr>
          <a:lstStyle/>
          <a:p>
            <a:pPr marL="457200" indent="-457200">
              <a:buFont typeface="Arial" panose="020B0604020202020204" pitchFamily="34" charset="0"/>
              <a:buChar char="•"/>
            </a:pPr>
            <a:r>
              <a:rPr lang="en-US" sz="2600" dirty="0" smtClean="0">
                <a:solidFill>
                  <a:schemeClr val="bg1"/>
                </a:solidFill>
              </a:rPr>
              <a:t>Incorporate social media expected behaviors and repercussions in employee handbook</a:t>
            </a:r>
          </a:p>
        </p:txBody>
      </p:sp>
      <p:sp>
        <p:nvSpPr>
          <p:cNvPr id="4" name="TextBox 3"/>
          <p:cNvSpPr txBox="1"/>
          <p:nvPr/>
        </p:nvSpPr>
        <p:spPr>
          <a:xfrm>
            <a:off x="615432" y="3677748"/>
            <a:ext cx="8084671" cy="892552"/>
          </a:xfrm>
          <a:prstGeom prst="rect">
            <a:avLst/>
          </a:prstGeom>
          <a:noFill/>
        </p:spPr>
        <p:txBody>
          <a:bodyPr wrap="square" rtlCol="0">
            <a:spAutoFit/>
          </a:bodyPr>
          <a:lstStyle/>
          <a:p>
            <a:pPr marL="457200" indent="-457200">
              <a:buFont typeface="Arial" panose="020B0604020202020204" pitchFamily="34" charset="0"/>
              <a:buChar char="•"/>
            </a:pPr>
            <a:r>
              <a:rPr lang="en-US" sz="2600" dirty="0" smtClean="0">
                <a:solidFill>
                  <a:schemeClr val="bg1"/>
                </a:solidFill>
              </a:rPr>
              <a:t>Train all employees at all levels of the organization on the impact of social media</a:t>
            </a:r>
          </a:p>
        </p:txBody>
      </p:sp>
      <p:sp>
        <p:nvSpPr>
          <p:cNvPr id="5" name="TextBox 4"/>
          <p:cNvSpPr txBox="1"/>
          <p:nvPr/>
        </p:nvSpPr>
        <p:spPr>
          <a:xfrm>
            <a:off x="615431" y="4763996"/>
            <a:ext cx="8084671" cy="492443"/>
          </a:xfrm>
          <a:prstGeom prst="rect">
            <a:avLst/>
          </a:prstGeom>
          <a:noFill/>
        </p:spPr>
        <p:txBody>
          <a:bodyPr wrap="square" rtlCol="0">
            <a:spAutoFit/>
          </a:bodyPr>
          <a:lstStyle/>
          <a:p>
            <a:pPr marL="457200" indent="-457200">
              <a:buFont typeface="Arial" panose="020B0604020202020204" pitchFamily="34" charset="0"/>
              <a:buChar char="•"/>
            </a:pPr>
            <a:r>
              <a:rPr lang="en-US" sz="2600" dirty="0" smtClean="0">
                <a:solidFill>
                  <a:schemeClr val="bg1"/>
                </a:solidFill>
              </a:rPr>
              <a:t>Monitor and audit your social media footprint</a:t>
            </a:r>
          </a:p>
        </p:txBody>
      </p:sp>
      <p:sp>
        <p:nvSpPr>
          <p:cNvPr id="6" name="TextBox 5"/>
          <p:cNvSpPr txBox="1"/>
          <p:nvPr/>
        </p:nvSpPr>
        <p:spPr>
          <a:xfrm>
            <a:off x="615441" y="5450136"/>
            <a:ext cx="8084671" cy="492443"/>
          </a:xfrm>
          <a:prstGeom prst="rect">
            <a:avLst/>
          </a:prstGeom>
          <a:noFill/>
        </p:spPr>
        <p:txBody>
          <a:bodyPr wrap="square" rtlCol="0">
            <a:spAutoFit/>
          </a:bodyPr>
          <a:lstStyle/>
          <a:p>
            <a:pPr marL="457200" indent="-457200">
              <a:buFont typeface="Arial" panose="020B0604020202020204" pitchFamily="34" charset="0"/>
              <a:buChar char="•"/>
            </a:pPr>
            <a:r>
              <a:rPr lang="en-US" sz="2600" dirty="0" smtClean="0">
                <a:solidFill>
                  <a:schemeClr val="bg1"/>
                </a:solidFill>
              </a:rPr>
              <a:t>Audit compliance with policies and weight findings</a:t>
            </a:r>
          </a:p>
        </p:txBody>
      </p:sp>
      <p:sp>
        <p:nvSpPr>
          <p:cNvPr id="7" name="TextBox 6"/>
          <p:cNvSpPr txBox="1"/>
          <p:nvPr/>
        </p:nvSpPr>
        <p:spPr>
          <a:xfrm>
            <a:off x="633465" y="1438722"/>
            <a:ext cx="8084671" cy="492443"/>
          </a:xfrm>
          <a:prstGeom prst="rect">
            <a:avLst/>
          </a:prstGeom>
          <a:noFill/>
        </p:spPr>
        <p:txBody>
          <a:bodyPr wrap="square" rtlCol="0">
            <a:spAutoFit/>
          </a:bodyPr>
          <a:lstStyle/>
          <a:p>
            <a:pPr marL="457200" indent="-457200">
              <a:buFont typeface="Arial" panose="020B0604020202020204" pitchFamily="34" charset="0"/>
              <a:buChar char="•"/>
            </a:pPr>
            <a:r>
              <a:rPr lang="en-US" sz="2600" dirty="0" smtClean="0">
                <a:solidFill>
                  <a:schemeClr val="bg1"/>
                </a:solidFill>
              </a:rPr>
              <a:t>Assess Social Media Risk</a:t>
            </a:r>
          </a:p>
        </p:txBody>
      </p:sp>
      <p:sp>
        <p:nvSpPr>
          <p:cNvPr id="8" name="TextBox 7"/>
          <p:cNvSpPr txBox="1"/>
          <p:nvPr/>
        </p:nvSpPr>
        <p:spPr>
          <a:xfrm>
            <a:off x="615433" y="2059247"/>
            <a:ext cx="8084671" cy="492443"/>
          </a:xfrm>
          <a:prstGeom prst="rect">
            <a:avLst/>
          </a:prstGeom>
          <a:noFill/>
        </p:spPr>
        <p:txBody>
          <a:bodyPr wrap="square" rtlCol="0">
            <a:spAutoFit/>
          </a:bodyPr>
          <a:lstStyle/>
          <a:p>
            <a:pPr marL="457200" indent="-457200">
              <a:buFont typeface="Arial" panose="020B0604020202020204" pitchFamily="34" charset="0"/>
              <a:buChar char="•"/>
            </a:pPr>
            <a:r>
              <a:rPr lang="en-US" sz="2600" dirty="0" smtClean="0">
                <a:solidFill>
                  <a:schemeClr val="bg1"/>
                </a:solidFill>
              </a:rPr>
              <a:t>Establish and distribute a social media policy</a:t>
            </a:r>
          </a:p>
        </p:txBody>
      </p:sp>
    </p:spTree>
    <p:extLst>
      <p:ext uri="{BB962C8B-B14F-4D97-AF65-F5344CB8AC3E}">
        <p14:creationId xmlns:p14="http://schemas.microsoft.com/office/powerpoint/2010/main" val="3466464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59536" y="416338"/>
            <a:ext cx="7632531" cy="955914"/>
          </a:xfrm>
        </p:spPr>
        <p:txBody>
          <a:bodyPr/>
          <a:lstStyle/>
          <a:p>
            <a:r>
              <a:rPr lang="en-US" dirty="0" smtClean="0"/>
              <a:t>What Can We Do?</a:t>
            </a:r>
            <a:endParaRPr lang="en-US" dirty="0"/>
          </a:p>
        </p:txBody>
      </p:sp>
      <p:sp>
        <p:nvSpPr>
          <p:cNvPr id="4" name="TextBox 3"/>
          <p:cNvSpPr txBox="1"/>
          <p:nvPr/>
        </p:nvSpPr>
        <p:spPr>
          <a:xfrm>
            <a:off x="615446" y="1744823"/>
            <a:ext cx="8084671" cy="954107"/>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solidFill>
                  <a:schemeClr val="bg1"/>
                </a:solidFill>
              </a:rPr>
              <a:t>Have a solid content marketing process, that includes:</a:t>
            </a:r>
          </a:p>
        </p:txBody>
      </p:sp>
      <p:sp>
        <p:nvSpPr>
          <p:cNvPr id="6" name="TextBox 5"/>
          <p:cNvSpPr txBox="1"/>
          <p:nvPr/>
        </p:nvSpPr>
        <p:spPr>
          <a:xfrm>
            <a:off x="1075187" y="2868207"/>
            <a:ext cx="7083779"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solidFill>
                  <a:schemeClr val="bg1"/>
                </a:solidFill>
              </a:rPr>
              <a:t>A content </a:t>
            </a:r>
            <a:r>
              <a:rPr lang="en-US" sz="2800" dirty="0">
                <a:solidFill>
                  <a:schemeClr val="bg1"/>
                </a:solidFill>
              </a:rPr>
              <a:t>h</a:t>
            </a:r>
            <a:r>
              <a:rPr lang="en-US" sz="2800" dirty="0" smtClean="0">
                <a:solidFill>
                  <a:schemeClr val="bg1"/>
                </a:solidFill>
              </a:rPr>
              <a:t>ub</a:t>
            </a:r>
          </a:p>
        </p:txBody>
      </p:sp>
      <p:sp>
        <p:nvSpPr>
          <p:cNvPr id="7" name="TextBox 6"/>
          <p:cNvSpPr txBox="1"/>
          <p:nvPr/>
        </p:nvSpPr>
        <p:spPr>
          <a:xfrm>
            <a:off x="1075185" y="3578616"/>
            <a:ext cx="7083779" cy="954107"/>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solidFill>
                  <a:schemeClr val="bg1"/>
                </a:solidFill>
              </a:rPr>
              <a:t>Adequate resources to keep up consistent presence</a:t>
            </a:r>
          </a:p>
        </p:txBody>
      </p:sp>
      <p:sp>
        <p:nvSpPr>
          <p:cNvPr id="8" name="TextBox 7"/>
          <p:cNvSpPr txBox="1"/>
          <p:nvPr/>
        </p:nvSpPr>
        <p:spPr>
          <a:xfrm>
            <a:off x="1075184" y="4719912"/>
            <a:ext cx="7083779"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solidFill>
                  <a:schemeClr val="bg1"/>
                </a:solidFill>
              </a:rPr>
              <a:t>A content plan</a:t>
            </a:r>
          </a:p>
        </p:txBody>
      </p:sp>
    </p:spTree>
    <p:extLst>
      <p:ext uri="{BB962C8B-B14F-4D97-AF65-F5344CB8AC3E}">
        <p14:creationId xmlns:p14="http://schemas.microsoft.com/office/powerpoint/2010/main" val="15900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Social Media Policy</a:t>
            </a:r>
            <a:endParaRPr lang="en-US" dirty="0"/>
          </a:p>
        </p:txBody>
      </p:sp>
      <p:sp>
        <p:nvSpPr>
          <p:cNvPr id="3" name="TextBox 2"/>
          <p:cNvSpPr txBox="1"/>
          <p:nvPr/>
        </p:nvSpPr>
        <p:spPr>
          <a:xfrm>
            <a:off x="674166" y="1560695"/>
            <a:ext cx="8003263" cy="954107"/>
          </a:xfrm>
          <a:prstGeom prst="rect">
            <a:avLst/>
          </a:prstGeom>
          <a:solidFill>
            <a:srgbClr val="E5202E"/>
          </a:solidFill>
        </p:spPr>
        <p:txBody>
          <a:bodyPr wrap="square" rtlCol="0">
            <a:spAutoFit/>
          </a:bodyPr>
          <a:lstStyle/>
          <a:p>
            <a:pPr algn="ctr"/>
            <a:r>
              <a:rPr lang="en-US" sz="2800" dirty="0">
                <a:solidFill>
                  <a:schemeClr val="bg1"/>
                </a:solidFill>
              </a:rPr>
              <a:t>The organization may not have a clear social media strategy</a:t>
            </a:r>
          </a:p>
        </p:txBody>
      </p:sp>
      <p:sp>
        <p:nvSpPr>
          <p:cNvPr id="7" name="TextBox 6"/>
          <p:cNvSpPr txBox="1"/>
          <p:nvPr/>
        </p:nvSpPr>
        <p:spPr>
          <a:xfrm>
            <a:off x="674166" y="3525527"/>
            <a:ext cx="8003263" cy="2492990"/>
          </a:xfrm>
          <a:prstGeom prst="rect">
            <a:avLst/>
          </a:prstGeom>
          <a:solidFill>
            <a:schemeClr val="tx2">
              <a:lumMod val="75000"/>
            </a:schemeClr>
          </a:solidFill>
        </p:spPr>
        <p:txBody>
          <a:bodyPr wrap="square" rtlCol="0">
            <a:spAutoFit/>
          </a:bodyPr>
          <a:lstStyle/>
          <a:p>
            <a:pPr algn="ctr"/>
            <a:r>
              <a:rPr lang="en-US" sz="2600" dirty="0">
                <a:solidFill>
                  <a:schemeClr val="bg1"/>
                </a:solidFill>
              </a:rPr>
              <a:t>Has social media been aligned to support the organization's overall strategy</a:t>
            </a:r>
            <a:r>
              <a:rPr lang="en-US" sz="2600" dirty="0" smtClean="0">
                <a:solidFill>
                  <a:schemeClr val="bg1"/>
                </a:solidFill>
              </a:rPr>
              <a:t>?</a:t>
            </a:r>
          </a:p>
          <a:p>
            <a:pPr algn="ctr"/>
            <a:endParaRPr lang="en-US" sz="2600" dirty="0">
              <a:solidFill>
                <a:schemeClr val="bg1"/>
              </a:solidFill>
            </a:endParaRPr>
          </a:p>
          <a:p>
            <a:pPr algn="ctr"/>
            <a:r>
              <a:rPr lang="en-US" sz="2600" dirty="0">
                <a:solidFill>
                  <a:schemeClr val="bg1"/>
                </a:solidFill>
              </a:rPr>
              <a:t>Does the policy cover official and unofficial use of social media, repercussions for damaging internal postings, and procedures for responding to negative postings</a:t>
            </a:r>
            <a:r>
              <a:rPr lang="en-US" sz="2600" dirty="0" smtClean="0">
                <a:solidFill>
                  <a:schemeClr val="bg1"/>
                </a:solidFill>
              </a:rPr>
              <a:t>?</a:t>
            </a:r>
            <a:endParaRPr lang="en-US" sz="2600" dirty="0">
              <a:solidFill>
                <a:schemeClr val="bg1"/>
              </a:solidFill>
            </a:endParaRPr>
          </a:p>
        </p:txBody>
      </p:sp>
      <p:sp>
        <p:nvSpPr>
          <p:cNvPr id="5" name="TextBox 4"/>
          <p:cNvSpPr txBox="1"/>
          <p:nvPr/>
        </p:nvSpPr>
        <p:spPr>
          <a:xfrm>
            <a:off x="674165" y="2689066"/>
            <a:ext cx="8003263" cy="523220"/>
          </a:xfrm>
          <a:prstGeom prst="rect">
            <a:avLst/>
          </a:prstGeom>
          <a:solidFill>
            <a:srgbClr val="00B050"/>
          </a:solidFill>
        </p:spPr>
        <p:txBody>
          <a:bodyPr wrap="square" rtlCol="0">
            <a:spAutoFit/>
          </a:bodyPr>
          <a:lstStyle/>
          <a:p>
            <a:pPr algn="ctr"/>
            <a:r>
              <a:rPr lang="en-US" sz="2800" dirty="0">
                <a:solidFill>
                  <a:schemeClr val="bg1"/>
                </a:solidFill>
              </a:rPr>
              <a:t>Establish and distribute a social media policy</a:t>
            </a:r>
          </a:p>
        </p:txBody>
      </p:sp>
    </p:spTree>
    <p:extLst>
      <p:ext uri="{BB962C8B-B14F-4D97-AF65-F5344CB8AC3E}">
        <p14:creationId xmlns:p14="http://schemas.microsoft.com/office/powerpoint/2010/main" val="390726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9536" y="444500"/>
            <a:ext cx="7632531" cy="927100"/>
          </a:xfrm>
        </p:spPr>
        <p:txBody>
          <a:bodyPr>
            <a:normAutofit fontScale="90000"/>
          </a:bodyPr>
          <a:lstStyle/>
          <a:p>
            <a:r>
              <a:rPr lang="en-US" dirty="0"/>
              <a:t>Does your company have a social media </a:t>
            </a:r>
            <a:r>
              <a:rPr lang="en-US" dirty="0" smtClean="0"/>
              <a:t>policy?</a:t>
            </a:r>
            <a:endParaRPr lang="en-US" dirty="0"/>
          </a:p>
        </p:txBody>
      </p:sp>
      <p:sp>
        <p:nvSpPr>
          <p:cNvPr id="4" name="Content Placeholder 3"/>
          <p:cNvSpPr>
            <a:spLocks noGrp="1"/>
          </p:cNvSpPr>
          <p:nvPr>
            <p:ph idx="1"/>
          </p:nvPr>
        </p:nvSpPr>
        <p:spPr>
          <a:xfrm>
            <a:off x="914400" y="1783080"/>
            <a:ext cx="7768166" cy="3666067"/>
          </a:xfrm>
        </p:spPr>
        <p:txBody>
          <a:bodyPr>
            <a:normAutofit/>
          </a:bodyPr>
          <a:lstStyle/>
          <a:p>
            <a:pPr marL="457200" indent="-457200">
              <a:buAutoNum type="alphaUcPeriod"/>
            </a:pPr>
            <a:r>
              <a:rPr lang="en-US" sz="3200" dirty="0"/>
              <a:t>Yes</a:t>
            </a:r>
          </a:p>
          <a:p>
            <a:pPr marL="457200" indent="-457200">
              <a:buAutoNum type="alphaUcPeriod"/>
            </a:pPr>
            <a:r>
              <a:rPr lang="en-US" sz="3200" dirty="0"/>
              <a:t>No</a:t>
            </a:r>
          </a:p>
          <a:p>
            <a:pPr marL="457200" indent="-457200">
              <a:buAutoNum type="alphaUcPeriod"/>
            </a:pPr>
            <a:r>
              <a:rPr lang="en-US" sz="3200" dirty="0"/>
              <a:t>I’m not </a:t>
            </a:r>
            <a:r>
              <a:rPr lang="en-US" sz="3200" dirty="0" smtClean="0"/>
              <a:t>sure</a:t>
            </a:r>
            <a:endParaRPr lang="en-US" sz="3200" dirty="0"/>
          </a:p>
        </p:txBody>
      </p:sp>
    </p:spTree>
    <p:extLst>
      <p:ext uri="{BB962C8B-B14F-4D97-AF65-F5344CB8AC3E}">
        <p14:creationId xmlns:p14="http://schemas.microsoft.com/office/powerpoint/2010/main" val="17899243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Set Expectations for Employees</a:t>
            </a:r>
            <a:endParaRPr lang="en-US" dirty="0"/>
          </a:p>
        </p:txBody>
      </p:sp>
      <p:sp>
        <p:nvSpPr>
          <p:cNvPr id="3" name="TextBox 2"/>
          <p:cNvSpPr txBox="1"/>
          <p:nvPr/>
        </p:nvSpPr>
        <p:spPr>
          <a:xfrm>
            <a:off x="674166" y="1560695"/>
            <a:ext cx="8003263" cy="954107"/>
          </a:xfrm>
          <a:prstGeom prst="rect">
            <a:avLst/>
          </a:prstGeom>
          <a:solidFill>
            <a:srgbClr val="E5202E"/>
          </a:solidFill>
        </p:spPr>
        <p:txBody>
          <a:bodyPr wrap="square" rtlCol="0">
            <a:spAutoFit/>
          </a:bodyPr>
          <a:lstStyle/>
          <a:p>
            <a:pPr algn="ctr"/>
            <a:r>
              <a:rPr lang="en-US" sz="2800" dirty="0">
                <a:solidFill>
                  <a:schemeClr val="bg1"/>
                </a:solidFill>
              </a:rPr>
              <a:t>Employees may not be aware of social media expectations</a:t>
            </a:r>
          </a:p>
        </p:txBody>
      </p:sp>
      <p:sp>
        <p:nvSpPr>
          <p:cNvPr id="7" name="TextBox 6"/>
          <p:cNvSpPr txBox="1"/>
          <p:nvPr/>
        </p:nvSpPr>
        <p:spPr>
          <a:xfrm>
            <a:off x="674166" y="4033527"/>
            <a:ext cx="8003263" cy="1938992"/>
          </a:xfrm>
          <a:prstGeom prst="rect">
            <a:avLst/>
          </a:prstGeom>
          <a:solidFill>
            <a:schemeClr val="tx2">
              <a:lumMod val="75000"/>
            </a:schemeClr>
          </a:solidFill>
        </p:spPr>
        <p:txBody>
          <a:bodyPr wrap="square" rtlCol="0">
            <a:spAutoFit/>
          </a:bodyPr>
          <a:lstStyle/>
          <a:p>
            <a:pPr algn="ctr"/>
            <a:r>
              <a:rPr lang="en-US" sz="2400" dirty="0">
                <a:solidFill>
                  <a:schemeClr val="bg1"/>
                </a:solidFill>
              </a:rPr>
              <a:t>Does the organizational culture support the proper use of social media?</a:t>
            </a:r>
          </a:p>
          <a:p>
            <a:pPr algn="ctr"/>
            <a:endParaRPr lang="en-US" sz="2400" dirty="0">
              <a:solidFill>
                <a:schemeClr val="bg1"/>
              </a:solidFill>
            </a:endParaRPr>
          </a:p>
          <a:p>
            <a:pPr algn="ctr"/>
            <a:r>
              <a:rPr lang="en-US" sz="2400" dirty="0">
                <a:solidFill>
                  <a:schemeClr val="bg1"/>
                </a:solidFill>
              </a:rPr>
              <a:t>Are managers taking appropriate action when employees engage in unsanctioned posting that can damage the brand?</a:t>
            </a:r>
          </a:p>
        </p:txBody>
      </p:sp>
      <p:sp>
        <p:nvSpPr>
          <p:cNvPr id="5" name="TextBox 4"/>
          <p:cNvSpPr txBox="1"/>
          <p:nvPr/>
        </p:nvSpPr>
        <p:spPr>
          <a:xfrm>
            <a:off x="674165" y="2797111"/>
            <a:ext cx="8003263" cy="954107"/>
          </a:xfrm>
          <a:prstGeom prst="rect">
            <a:avLst/>
          </a:prstGeom>
          <a:solidFill>
            <a:srgbClr val="00B050"/>
          </a:solidFill>
        </p:spPr>
        <p:txBody>
          <a:bodyPr wrap="square" rtlCol="0">
            <a:spAutoFit/>
          </a:bodyPr>
          <a:lstStyle/>
          <a:p>
            <a:pPr algn="ctr"/>
            <a:r>
              <a:rPr lang="en-US" sz="2800" dirty="0">
                <a:solidFill>
                  <a:schemeClr val="bg1"/>
                </a:solidFill>
              </a:rPr>
              <a:t>Incorporate social media expected behaviors and repercussions in employee handbook</a:t>
            </a:r>
          </a:p>
        </p:txBody>
      </p:sp>
    </p:spTree>
    <p:extLst>
      <p:ext uri="{BB962C8B-B14F-4D97-AF65-F5344CB8AC3E}">
        <p14:creationId xmlns:p14="http://schemas.microsoft.com/office/powerpoint/2010/main" val="2531023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5446" y="257545"/>
            <a:ext cx="7632531" cy="1143652"/>
          </a:xfrm>
        </p:spPr>
        <p:txBody>
          <a:bodyPr/>
          <a:lstStyle/>
          <a:p>
            <a:r>
              <a:rPr lang="en-US" dirty="0" smtClean="0"/>
              <a:t>Social Media Policy - Expectations</a:t>
            </a:r>
            <a:endParaRPr lang="en-US" dirty="0"/>
          </a:p>
        </p:txBody>
      </p:sp>
      <p:sp>
        <p:nvSpPr>
          <p:cNvPr id="4" name="TextBox 3"/>
          <p:cNvSpPr txBox="1"/>
          <p:nvPr/>
        </p:nvSpPr>
        <p:spPr>
          <a:xfrm>
            <a:off x="615446" y="1573010"/>
            <a:ext cx="8084671" cy="954107"/>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solidFill>
                  <a:schemeClr val="bg1"/>
                </a:solidFill>
              </a:rPr>
              <a:t>Establish &amp; distribute a social media policy, including:</a:t>
            </a:r>
          </a:p>
        </p:txBody>
      </p:sp>
      <p:sp>
        <p:nvSpPr>
          <p:cNvPr id="6" name="TextBox 5"/>
          <p:cNvSpPr txBox="1"/>
          <p:nvPr/>
        </p:nvSpPr>
        <p:spPr>
          <a:xfrm>
            <a:off x="1075183" y="2777129"/>
            <a:ext cx="7083779" cy="954107"/>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solidFill>
                  <a:schemeClr val="bg1"/>
                </a:solidFill>
              </a:rPr>
              <a:t>Requiring company credentials are different from personal credentials</a:t>
            </a:r>
          </a:p>
        </p:txBody>
      </p:sp>
      <p:sp>
        <p:nvSpPr>
          <p:cNvPr id="7" name="TextBox 6"/>
          <p:cNvSpPr txBox="1"/>
          <p:nvPr/>
        </p:nvSpPr>
        <p:spPr>
          <a:xfrm>
            <a:off x="1075187" y="3809435"/>
            <a:ext cx="7083779" cy="954107"/>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solidFill>
                  <a:schemeClr val="bg1"/>
                </a:solidFill>
              </a:rPr>
              <a:t>Clarity on what employees can and cannot share about the business</a:t>
            </a:r>
          </a:p>
        </p:txBody>
      </p:sp>
      <p:sp>
        <p:nvSpPr>
          <p:cNvPr id="8" name="TextBox 7"/>
          <p:cNvSpPr txBox="1"/>
          <p:nvPr/>
        </p:nvSpPr>
        <p:spPr>
          <a:xfrm>
            <a:off x="1075184" y="4935355"/>
            <a:ext cx="7083779" cy="954107"/>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solidFill>
                  <a:schemeClr val="bg1"/>
                </a:solidFill>
              </a:rPr>
              <a:t>Monitoring to ensure no sensitive information is shared</a:t>
            </a:r>
          </a:p>
        </p:txBody>
      </p:sp>
    </p:spTree>
    <p:extLst>
      <p:ext uri="{BB962C8B-B14F-4D97-AF65-F5344CB8AC3E}">
        <p14:creationId xmlns:p14="http://schemas.microsoft.com/office/powerpoint/2010/main" val="2372994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TODAY’S PRESENTER</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1730" y="1818799"/>
            <a:ext cx="2857500" cy="3438525"/>
          </a:xfrm>
        </p:spPr>
      </p:pic>
      <p:sp>
        <p:nvSpPr>
          <p:cNvPr id="5" name="Slide Number Placeholder 4"/>
          <p:cNvSpPr>
            <a:spLocks noGrp="1"/>
          </p:cNvSpPr>
          <p:nvPr>
            <p:ph type="sldNum" sz="quarter" idx="12"/>
          </p:nvPr>
        </p:nvSpPr>
        <p:spPr/>
        <p:txBody>
          <a:bodyPr/>
          <a:lstStyle/>
          <a:p>
            <a:fld id="{C3C3236D-FB65-584A-8227-5A449D06E62A}" type="slidenum">
              <a:rPr lang="en-US" smtClean="0"/>
              <a:pPr/>
              <a:t>4</a:t>
            </a:fld>
            <a:endParaRPr lang="en-US" dirty="0"/>
          </a:p>
        </p:txBody>
      </p:sp>
      <p:sp>
        <p:nvSpPr>
          <p:cNvPr id="7" name="TextBox 6"/>
          <p:cNvSpPr txBox="1"/>
          <p:nvPr/>
        </p:nvSpPr>
        <p:spPr>
          <a:xfrm>
            <a:off x="4828838" y="2387600"/>
            <a:ext cx="3383280" cy="2462213"/>
          </a:xfrm>
          <a:prstGeom prst="rect">
            <a:avLst/>
          </a:prstGeom>
          <a:noFill/>
        </p:spPr>
        <p:txBody>
          <a:bodyPr wrap="square" rtlCol="0">
            <a:spAutoFit/>
          </a:bodyPr>
          <a:lstStyle/>
          <a:p>
            <a:r>
              <a:rPr lang="en-US" sz="2800" dirty="0" smtClean="0"/>
              <a:t>Felicia Best</a:t>
            </a:r>
          </a:p>
          <a:p>
            <a:r>
              <a:rPr lang="en-US" dirty="0" smtClean="0"/>
              <a:t>Market Development Consultant, </a:t>
            </a:r>
            <a:r>
              <a:rPr lang="en-US" dirty="0" err="1" smtClean="0"/>
              <a:t>TeamMate</a:t>
            </a:r>
            <a:r>
              <a:rPr lang="en-US" dirty="0" smtClean="0"/>
              <a:t> </a:t>
            </a:r>
          </a:p>
          <a:p>
            <a:endParaRPr lang="en-US" dirty="0" smtClean="0"/>
          </a:p>
          <a:p>
            <a:r>
              <a:rPr lang="en-US" dirty="0" smtClean="0"/>
              <a:t>888-400-2864</a:t>
            </a:r>
          </a:p>
          <a:p>
            <a:endParaRPr lang="en-US" dirty="0"/>
          </a:p>
          <a:p>
            <a:r>
              <a:rPr lang="en-US" dirty="0" smtClean="0"/>
              <a:t>Felicia.Best@wolterskluwer.com</a:t>
            </a:r>
            <a:endParaRPr lang="en-US" dirty="0"/>
          </a:p>
          <a:p>
            <a:endParaRPr lang="en-US" dirty="0"/>
          </a:p>
        </p:txBody>
      </p:sp>
    </p:spTree>
    <p:extLst>
      <p:ext uri="{BB962C8B-B14F-4D97-AF65-F5344CB8AC3E}">
        <p14:creationId xmlns:p14="http://schemas.microsoft.com/office/powerpoint/2010/main" val="2940033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9536" y="473528"/>
            <a:ext cx="7632531" cy="898071"/>
          </a:xfrm>
        </p:spPr>
        <p:txBody>
          <a:bodyPr>
            <a:noAutofit/>
          </a:bodyPr>
          <a:lstStyle/>
          <a:p>
            <a:r>
              <a:rPr lang="en-US" sz="3600" dirty="0"/>
              <a:t>Is your company planning a social media audit this year?</a:t>
            </a:r>
          </a:p>
        </p:txBody>
      </p:sp>
      <p:sp>
        <p:nvSpPr>
          <p:cNvPr id="4" name="Content Placeholder 3"/>
          <p:cNvSpPr>
            <a:spLocks noGrp="1"/>
          </p:cNvSpPr>
          <p:nvPr>
            <p:ph idx="1"/>
          </p:nvPr>
        </p:nvSpPr>
        <p:spPr>
          <a:xfrm>
            <a:off x="914400" y="1863090"/>
            <a:ext cx="7768166" cy="3666067"/>
          </a:xfrm>
        </p:spPr>
        <p:txBody>
          <a:bodyPr>
            <a:normAutofit/>
          </a:bodyPr>
          <a:lstStyle/>
          <a:p>
            <a:pPr marL="457200" indent="-457200">
              <a:buAutoNum type="alphaUcPeriod"/>
            </a:pPr>
            <a:r>
              <a:rPr lang="en-US" sz="3200" dirty="0"/>
              <a:t>Yes</a:t>
            </a:r>
          </a:p>
          <a:p>
            <a:pPr marL="457200" indent="-457200">
              <a:buAutoNum type="alphaUcPeriod"/>
            </a:pPr>
            <a:r>
              <a:rPr lang="en-US" sz="3200" dirty="0"/>
              <a:t>No</a:t>
            </a:r>
          </a:p>
          <a:p>
            <a:pPr marL="457200" indent="-457200">
              <a:buAutoNum type="alphaUcPeriod"/>
            </a:pPr>
            <a:r>
              <a:rPr lang="en-US" sz="3200" dirty="0"/>
              <a:t>I’m not </a:t>
            </a:r>
            <a:r>
              <a:rPr lang="en-US" sz="3200" dirty="0" smtClean="0"/>
              <a:t>sure</a:t>
            </a:r>
            <a:endParaRPr lang="en-US" sz="3200" dirty="0"/>
          </a:p>
        </p:txBody>
      </p:sp>
    </p:spTree>
    <p:extLst>
      <p:ext uri="{BB962C8B-B14F-4D97-AF65-F5344CB8AC3E}">
        <p14:creationId xmlns:p14="http://schemas.microsoft.com/office/powerpoint/2010/main" val="604447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Train Employees</a:t>
            </a:r>
            <a:endParaRPr lang="en-US" dirty="0"/>
          </a:p>
        </p:txBody>
      </p:sp>
      <p:sp>
        <p:nvSpPr>
          <p:cNvPr id="3" name="TextBox 2"/>
          <p:cNvSpPr txBox="1"/>
          <p:nvPr/>
        </p:nvSpPr>
        <p:spPr>
          <a:xfrm>
            <a:off x="674166" y="1560695"/>
            <a:ext cx="8003263" cy="954107"/>
          </a:xfrm>
          <a:prstGeom prst="rect">
            <a:avLst/>
          </a:prstGeom>
          <a:solidFill>
            <a:srgbClr val="E5202E"/>
          </a:solidFill>
        </p:spPr>
        <p:txBody>
          <a:bodyPr wrap="square" rtlCol="0">
            <a:spAutoFit/>
          </a:bodyPr>
          <a:lstStyle/>
          <a:p>
            <a:pPr algn="ctr"/>
            <a:r>
              <a:rPr lang="en-US" sz="2800" dirty="0">
                <a:solidFill>
                  <a:schemeClr val="bg1"/>
                </a:solidFill>
              </a:rPr>
              <a:t>Employees may not be aware of the impact of posting to social media </a:t>
            </a:r>
          </a:p>
        </p:txBody>
      </p:sp>
      <p:sp>
        <p:nvSpPr>
          <p:cNvPr id="7" name="TextBox 6"/>
          <p:cNvSpPr txBox="1"/>
          <p:nvPr/>
        </p:nvSpPr>
        <p:spPr>
          <a:xfrm>
            <a:off x="674164" y="4218024"/>
            <a:ext cx="8003263" cy="1384995"/>
          </a:xfrm>
          <a:prstGeom prst="rect">
            <a:avLst/>
          </a:prstGeom>
          <a:solidFill>
            <a:schemeClr val="tx2">
              <a:lumMod val="75000"/>
            </a:schemeClr>
          </a:solidFill>
        </p:spPr>
        <p:txBody>
          <a:bodyPr wrap="square" rtlCol="0">
            <a:spAutoFit/>
          </a:bodyPr>
          <a:lstStyle/>
          <a:p>
            <a:pPr algn="ctr"/>
            <a:r>
              <a:rPr lang="en-US" sz="2800" dirty="0">
                <a:solidFill>
                  <a:schemeClr val="bg1"/>
                </a:solidFill>
              </a:rPr>
              <a:t>Has the organization provided clear, ongoing education on the social media strategy, the impact of damaging posts, and the potential repercussions?</a:t>
            </a:r>
          </a:p>
        </p:txBody>
      </p:sp>
      <p:sp>
        <p:nvSpPr>
          <p:cNvPr id="5" name="TextBox 4"/>
          <p:cNvSpPr txBox="1"/>
          <p:nvPr/>
        </p:nvSpPr>
        <p:spPr>
          <a:xfrm>
            <a:off x="674163" y="2889359"/>
            <a:ext cx="8003263" cy="954107"/>
          </a:xfrm>
          <a:prstGeom prst="rect">
            <a:avLst/>
          </a:prstGeom>
          <a:solidFill>
            <a:srgbClr val="00B050"/>
          </a:solidFill>
        </p:spPr>
        <p:txBody>
          <a:bodyPr wrap="square" rtlCol="0">
            <a:spAutoFit/>
          </a:bodyPr>
          <a:lstStyle/>
          <a:p>
            <a:pPr algn="ctr"/>
            <a:r>
              <a:rPr lang="en-US" sz="2800" dirty="0">
                <a:solidFill>
                  <a:schemeClr val="bg1"/>
                </a:solidFill>
              </a:rPr>
              <a:t>Train all employees at all levels of the organization on the impact of social media</a:t>
            </a:r>
          </a:p>
        </p:txBody>
      </p:sp>
    </p:spTree>
    <p:extLst>
      <p:ext uri="{BB962C8B-B14F-4D97-AF65-F5344CB8AC3E}">
        <p14:creationId xmlns:p14="http://schemas.microsoft.com/office/powerpoint/2010/main" val="3232029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Monitor Social Media</a:t>
            </a:r>
            <a:endParaRPr lang="en-US" dirty="0"/>
          </a:p>
        </p:txBody>
      </p:sp>
      <p:sp>
        <p:nvSpPr>
          <p:cNvPr id="3" name="TextBox 2"/>
          <p:cNvSpPr txBox="1"/>
          <p:nvPr/>
        </p:nvSpPr>
        <p:spPr>
          <a:xfrm>
            <a:off x="674163" y="1746809"/>
            <a:ext cx="8003263" cy="954107"/>
          </a:xfrm>
          <a:prstGeom prst="rect">
            <a:avLst/>
          </a:prstGeom>
          <a:solidFill>
            <a:srgbClr val="E5202E"/>
          </a:solidFill>
        </p:spPr>
        <p:txBody>
          <a:bodyPr wrap="square" rtlCol="0">
            <a:spAutoFit/>
          </a:bodyPr>
          <a:lstStyle/>
          <a:p>
            <a:pPr algn="ctr"/>
            <a:r>
              <a:rPr lang="en-US" sz="2800" dirty="0">
                <a:solidFill>
                  <a:schemeClr val="bg1"/>
                </a:solidFill>
              </a:rPr>
              <a:t>Damaging posts can be initiated by anyone on any social media outlet</a:t>
            </a:r>
          </a:p>
        </p:txBody>
      </p:sp>
      <p:sp>
        <p:nvSpPr>
          <p:cNvPr id="7" name="TextBox 6"/>
          <p:cNvSpPr txBox="1"/>
          <p:nvPr/>
        </p:nvSpPr>
        <p:spPr>
          <a:xfrm>
            <a:off x="674164" y="4218024"/>
            <a:ext cx="8003263" cy="954107"/>
          </a:xfrm>
          <a:prstGeom prst="rect">
            <a:avLst/>
          </a:prstGeom>
          <a:solidFill>
            <a:schemeClr val="tx2">
              <a:lumMod val="75000"/>
            </a:schemeClr>
          </a:solidFill>
        </p:spPr>
        <p:txBody>
          <a:bodyPr wrap="square" rtlCol="0">
            <a:spAutoFit/>
          </a:bodyPr>
          <a:lstStyle/>
          <a:p>
            <a:pPr algn="ctr"/>
            <a:r>
              <a:rPr lang="en-US" sz="2800" dirty="0">
                <a:solidFill>
                  <a:schemeClr val="bg1"/>
                </a:solidFill>
              </a:rPr>
              <a:t>Are all feasible actions taken to monitor social media outlets and to respond to potentially damaging posts?</a:t>
            </a:r>
          </a:p>
        </p:txBody>
      </p:sp>
      <p:sp>
        <p:nvSpPr>
          <p:cNvPr id="5" name="TextBox 4"/>
          <p:cNvSpPr txBox="1"/>
          <p:nvPr/>
        </p:nvSpPr>
        <p:spPr>
          <a:xfrm>
            <a:off x="674166" y="3197860"/>
            <a:ext cx="8003263" cy="523220"/>
          </a:xfrm>
          <a:prstGeom prst="rect">
            <a:avLst/>
          </a:prstGeom>
          <a:solidFill>
            <a:srgbClr val="00B050"/>
          </a:solidFill>
        </p:spPr>
        <p:txBody>
          <a:bodyPr wrap="square" rtlCol="0">
            <a:spAutoFit/>
          </a:bodyPr>
          <a:lstStyle/>
          <a:p>
            <a:pPr algn="ctr"/>
            <a:r>
              <a:rPr lang="en-US" sz="2800" dirty="0">
                <a:solidFill>
                  <a:schemeClr val="bg1"/>
                </a:solidFill>
              </a:rPr>
              <a:t>Monitor and audit your social media footprint</a:t>
            </a:r>
          </a:p>
        </p:txBody>
      </p:sp>
    </p:spTree>
    <p:extLst>
      <p:ext uri="{BB962C8B-B14F-4D97-AF65-F5344CB8AC3E}">
        <p14:creationId xmlns:p14="http://schemas.microsoft.com/office/powerpoint/2010/main" val="1483790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9536" y="444500"/>
            <a:ext cx="7632531" cy="927100"/>
          </a:xfrm>
        </p:spPr>
        <p:txBody>
          <a:bodyPr>
            <a:normAutofit fontScale="90000"/>
          </a:bodyPr>
          <a:lstStyle/>
          <a:p>
            <a:r>
              <a:rPr lang="en-US" dirty="0" smtClean="0"/>
              <a:t/>
            </a:r>
            <a:br>
              <a:rPr lang="en-US" dirty="0" smtClean="0"/>
            </a:br>
            <a:r>
              <a:rPr lang="en-US" dirty="0" smtClean="0"/>
              <a:t>Do you think companies should be able to fire employees for things posted on their personal social media accounts?</a:t>
            </a:r>
            <a:endParaRPr lang="en-US" dirty="0"/>
          </a:p>
        </p:txBody>
      </p:sp>
      <p:sp>
        <p:nvSpPr>
          <p:cNvPr id="4" name="Content Placeholder 3"/>
          <p:cNvSpPr>
            <a:spLocks noGrp="1"/>
          </p:cNvSpPr>
          <p:nvPr>
            <p:ph idx="1"/>
          </p:nvPr>
        </p:nvSpPr>
        <p:spPr>
          <a:xfrm>
            <a:off x="859536" y="2354580"/>
            <a:ext cx="7768166" cy="3666067"/>
          </a:xfrm>
        </p:spPr>
        <p:txBody>
          <a:bodyPr>
            <a:normAutofit/>
          </a:bodyPr>
          <a:lstStyle/>
          <a:p>
            <a:pPr marL="457200" indent="-457200">
              <a:buAutoNum type="alphaUcPeriod"/>
            </a:pPr>
            <a:r>
              <a:rPr lang="en-US" sz="3200" dirty="0"/>
              <a:t>Yes</a:t>
            </a:r>
          </a:p>
          <a:p>
            <a:pPr marL="457200" indent="-457200">
              <a:buAutoNum type="alphaUcPeriod"/>
            </a:pPr>
            <a:r>
              <a:rPr lang="en-US" sz="3200" dirty="0"/>
              <a:t>No</a:t>
            </a:r>
          </a:p>
          <a:p>
            <a:pPr marL="457200" indent="-457200">
              <a:buAutoNum type="alphaUcPeriod"/>
            </a:pPr>
            <a:r>
              <a:rPr lang="en-US" sz="3200" dirty="0" smtClean="0"/>
              <a:t>Only if it’s company related</a:t>
            </a:r>
            <a:endParaRPr lang="en-US" sz="3200" dirty="0"/>
          </a:p>
        </p:txBody>
      </p:sp>
    </p:spTree>
    <p:extLst>
      <p:ext uri="{BB962C8B-B14F-4D97-AF65-F5344CB8AC3E}">
        <p14:creationId xmlns:p14="http://schemas.microsoft.com/office/powerpoint/2010/main" val="8997208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59536" y="414250"/>
            <a:ext cx="7632531" cy="958002"/>
          </a:xfrm>
        </p:spPr>
        <p:txBody>
          <a:bodyPr/>
          <a:lstStyle/>
          <a:p>
            <a:r>
              <a:rPr lang="en-US" dirty="0" smtClean="0"/>
              <a:t>Don’t Violate Your Employees</a:t>
            </a:r>
            <a:endParaRPr lang="en-US" dirty="0"/>
          </a:p>
        </p:txBody>
      </p:sp>
      <p:sp>
        <p:nvSpPr>
          <p:cNvPr id="4" name="TextBox 3"/>
          <p:cNvSpPr txBox="1"/>
          <p:nvPr/>
        </p:nvSpPr>
        <p:spPr>
          <a:xfrm>
            <a:off x="615446" y="1633991"/>
            <a:ext cx="8003263" cy="954107"/>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solidFill>
                  <a:schemeClr val="bg1"/>
                </a:solidFill>
              </a:rPr>
              <a:t>While you should have a social media policy in place, going to far may be just as damaging</a:t>
            </a:r>
          </a:p>
        </p:txBody>
      </p:sp>
      <p:sp>
        <p:nvSpPr>
          <p:cNvPr id="5" name="TextBox 4"/>
          <p:cNvSpPr txBox="1"/>
          <p:nvPr/>
        </p:nvSpPr>
        <p:spPr>
          <a:xfrm>
            <a:off x="1133907" y="2761140"/>
            <a:ext cx="7083779"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solidFill>
                  <a:schemeClr val="bg1"/>
                </a:solidFill>
              </a:rPr>
              <a:t>Firing employees for social media posts</a:t>
            </a:r>
          </a:p>
        </p:txBody>
      </p:sp>
      <p:sp>
        <p:nvSpPr>
          <p:cNvPr id="6" name="TextBox 5"/>
          <p:cNvSpPr txBox="1"/>
          <p:nvPr/>
        </p:nvSpPr>
        <p:spPr>
          <a:xfrm>
            <a:off x="1133909" y="3284360"/>
            <a:ext cx="7083779"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solidFill>
                  <a:schemeClr val="bg1"/>
                </a:solidFill>
              </a:rPr>
              <a:t>Using social media in the hiring process</a:t>
            </a:r>
          </a:p>
        </p:txBody>
      </p:sp>
      <p:sp>
        <p:nvSpPr>
          <p:cNvPr id="7" name="TextBox 6"/>
          <p:cNvSpPr txBox="1"/>
          <p:nvPr/>
        </p:nvSpPr>
        <p:spPr>
          <a:xfrm>
            <a:off x="1133909" y="3807839"/>
            <a:ext cx="7083779" cy="954107"/>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solidFill>
                  <a:schemeClr val="bg1"/>
                </a:solidFill>
              </a:rPr>
              <a:t>Employees posting inappropriate content on company platforms</a:t>
            </a:r>
          </a:p>
        </p:txBody>
      </p:sp>
      <p:sp>
        <p:nvSpPr>
          <p:cNvPr id="8" name="TextBox 7"/>
          <p:cNvSpPr txBox="1"/>
          <p:nvPr/>
        </p:nvSpPr>
        <p:spPr>
          <a:xfrm>
            <a:off x="1133905" y="4761946"/>
            <a:ext cx="7083779"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solidFill>
                  <a:schemeClr val="bg1"/>
                </a:solidFill>
              </a:rPr>
              <a:t>Befriending and following employees</a:t>
            </a:r>
          </a:p>
        </p:txBody>
      </p:sp>
      <p:sp>
        <p:nvSpPr>
          <p:cNvPr id="9" name="TextBox 8"/>
          <p:cNvSpPr txBox="1"/>
          <p:nvPr/>
        </p:nvSpPr>
        <p:spPr>
          <a:xfrm>
            <a:off x="1133909" y="5285166"/>
            <a:ext cx="7083779"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solidFill>
                  <a:schemeClr val="bg1"/>
                </a:solidFill>
              </a:rPr>
              <a:t>Failing to preserve evidence</a:t>
            </a:r>
          </a:p>
        </p:txBody>
      </p:sp>
    </p:spTree>
    <p:extLst>
      <p:ext uri="{BB962C8B-B14F-4D97-AF65-F5344CB8AC3E}">
        <p14:creationId xmlns:p14="http://schemas.microsoft.com/office/powerpoint/2010/main" val="2258647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What Does This Look Like?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382693544"/>
              </p:ext>
            </p:extLst>
          </p:nvPr>
        </p:nvGraphicFramePr>
        <p:xfrm>
          <a:off x="727455" y="1660124"/>
          <a:ext cx="7901640" cy="4169625"/>
        </p:xfrm>
        <a:graphic>
          <a:graphicData uri="http://schemas.openxmlformats.org/drawingml/2006/table">
            <a:tbl>
              <a:tblPr firstRow="1" firstCol="1" bandRow="1">
                <a:tableStyleId>{5C22544A-7EE6-4342-B048-85BDC9FD1C3A}</a:tableStyleId>
              </a:tblPr>
              <a:tblGrid>
                <a:gridCol w="2369342">
                  <a:extLst>
                    <a:ext uri="{9D8B030D-6E8A-4147-A177-3AD203B41FA5}">
                      <a16:colId xmlns:a16="http://schemas.microsoft.com/office/drawing/2014/main" xmlns="" val="20000"/>
                    </a:ext>
                  </a:extLst>
                </a:gridCol>
                <a:gridCol w="2265827">
                  <a:extLst>
                    <a:ext uri="{9D8B030D-6E8A-4147-A177-3AD203B41FA5}">
                      <a16:colId xmlns:a16="http://schemas.microsoft.com/office/drawing/2014/main" xmlns="" val="20001"/>
                    </a:ext>
                  </a:extLst>
                </a:gridCol>
                <a:gridCol w="3266471">
                  <a:extLst>
                    <a:ext uri="{9D8B030D-6E8A-4147-A177-3AD203B41FA5}">
                      <a16:colId xmlns:a16="http://schemas.microsoft.com/office/drawing/2014/main" xmlns="" val="20002"/>
                    </a:ext>
                  </a:extLst>
                </a:gridCol>
              </a:tblGrid>
              <a:tr h="195309">
                <a:tc>
                  <a:txBody>
                    <a:bodyPr/>
                    <a:lstStyle/>
                    <a:p>
                      <a:pPr marL="0" marR="0" algn="just">
                        <a:lnSpc>
                          <a:spcPct val="107000"/>
                        </a:lnSpc>
                        <a:spcBef>
                          <a:spcPts val="0"/>
                        </a:spcBef>
                        <a:spcAft>
                          <a:spcPts val="800"/>
                        </a:spcAft>
                      </a:pPr>
                      <a:r>
                        <a:rPr lang="en-US" sz="1200" dirty="0">
                          <a:solidFill>
                            <a:srgbClr val="000000"/>
                          </a:solidFill>
                          <a:effectLst/>
                        </a:rPr>
                        <a:t>Risks</a:t>
                      </a: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87" marR="646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28F"/>
                    </a:solidFill>
                  </a:tcPr>
                </a:tc>
                <a:tc>
                  <a:txBody>
                    <a:bodyPr/>
                    <a:lstStyle/>
                    <a:p>
                      <a:pPr marL="0" marR="0" algn="just">
                        <a:lnSpc>
                          <a:spcPct val="107000"/>
                        </a:lnSpc>
                        <a:spcBef>
                          <a:spcPts val="0"/>
                        </a:spcBef>
                        <a:spcAft>
                          <a:spcPts val="800"/>
                        </a:spcAft>
                      </a:pPr>
                      <a:r>
                        <a:rPr lang="en-US" sz="1200" dirty="0">
                          <a:solidFill>
                            <a:srgbClr val="000000"/>
                          </a:solidFill>
                          <a:effectLst/>
                        </a:rPr>
                        <a:t>Controls</a:t>
                      </a: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87" marR="646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just">
                        <a:lnSpc>
                          <a:spcPct val="107000"/>
                        </a:lnSpc>
                        <a:spcBef>
                          <a:spcPts val="0"/>
                        </a:spcBef>
                        <a:spcAft>
                          <a:spcPts val="800"/>
                        </a:spcAft>
                      </a:pPr>
                      <a:r>
                        <a:rPr lang="en-US" sz="1200" dirty="0">
                          <a:solidFill>
                            <a:srgbClr val="000000"/>
                          </a:solidFill>
                          <a:effectLst/>
                        </a:rPr>
                        <a:t>Tests</a:t>
                      </a: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87" marR="646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xmlns="" val="10000"/>
                  </a:ext>
                </a:extLst>
              </a:tr>
              <a:tr h="1155880">
                <a:tc>
                  <a:txBody>
                    <a:bodyPr/>
                    <a:lstStyle/>
                    <a:p>
                      <a:pPr marL="0" marR="0">
                        <a:lnSpc>
                          <a:spcPct val="107000"/>
                        </a:lnSpc>
                        <a:spcBef>
                          <a:spcPts val="0"/>
                        </a:spcBef>
                        <a:spcAft>
                          <a:spcPts val="800"/>
                        </a:spcAft>
                      </a:pPr>
                      <a:r>
                        <a:rPr lang="en-US" sz="1200" dirty="0">
                          <a:solidFill>
                            <a:srgbClr val="000000"/>
                          </a:solidFill>
                          <a:effectLst/>
                        </a:rPr>
                        <a:t>The organization may not have a clear social media strategy</a:t>
                      </a: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87" marR="646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28F"/>
                    </a:solidFill>
                  </a:tcPr>
                </a:tc>
                <a:tc>
                  <a:txBody>
                    <a:bodyPr/>
                    <a:lstStyle/>
                    <a:p>
                      <a:pPr marL="0" marR="0">
                        <a:lnSpc>
                          <a:spcPct val="107000"/>
                        </a:lnSpc>
                        <a:spcBef>
                          <a:spcPts val="0"/>
                        </a:spcBef>
                        <a:spcAft>
                          <a:spcPts val="800"/>
                        </a:spcAft>
                      </a:pPr>
                      <a:r>
                        <a:rPr lang="en-US" sz="1200" dirty="0">
                          <a:solidFill>
                            <a:srgbClr val="000000"/>
                          </a:solidFill>
                          <a:effectLst/>
                        </a:rPr>
                        <a:t>Establish and distribute a social media policy</a:t>
                      </a: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87" marR="646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nSpc>
                          <a:spcPct val="107000"/>
                        </a:lnSpc>
                        <a:spcBef>
                          <a:spcPts val="0"/>
                        </a:spcBef>
                        <a:spcAft>
                          <a:spcPts val="800"/>
                        </a:spcAft>
                      </a:pPr>
                      <a:r>
                        <a:rPr lang="en-US" sz="1200" dirty="0">
                          <a:solidFill>
                            <a:srgbClr val="000000"/>
                          </a:solidFill>
                          <a:effectLst/>
                        </a:rPr>
                        <a:t>Has the social media been aligned to support the organization's overall strategy?</a:t>
                      </a:r>
                    </a:p>
                    <a:p>
                      <a:pPr marL="0" marR="0">
                        <a:lnSpc>
                          <a:spcPct val="107000"/>
                        </a:lnSpc>
                        <a:spcBef>
                          <a:spcPts val="0"/>
                        </a:spcBef>
                        <a:spcAft>
                          <a:spcPts val="800"/>
                        </a:spcAft>
                      </a:pPr>
                      <a:r>
                        <a:rPr lang="en-US" sz="1200" dirty="0">
                          <a:solidFill>
                            <a:srgbClr val="000000"/>
                          </a:solidFill>
                          <a:effectLst/>
                        </a:rPr>
                        <a:t>Does the policy cover official and unofficial use of social media, repercussions for damaging internal postings, and procedures for responding to negative postings?</a:t>
                      </a: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87" marR="646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xmlns="" val="10001"/>
                  </a:ext>
                </a:extLst>
              </a:tr>
              <a:tr h="1319347">
                <a:tc>
                  <a:txBody>
                    <a:bodyPr/>
                    <a:lstStyle/>
                    <a:p>
                      <a:pPr marL="0" marR="0">
                        <a:lnSpc>
                          <a:spcPct val="107000"/>
                        </a:lnSpc>
                        <a:spcBef>
                          <a:spcPts val="0"/>
                        </a:spcBef>
                        <a:spcAft>
                          <a:spcPts val="800"/>
                        </a:spcAft>
                      </a:pPr>
                      <a:r>
                        <a:rPr lang="en-US" sz="1200" dirty="0">
                          <a:solidFill>
                            <a:srgbClr val="000000"/>
                          </a:solidFill>
                          <a:effectLst/>
                        </a:rPr>
                        <a:t>Employees may not be aware of social media expectations</a:t>
                      </a: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87" marR="646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28F"/>
                    </a:solidFill>
                  </a:tcPr>
                </a:tc>
                <a:tc>
                  <a:txBody>
                    <a:bodyPr/>
                    <a:lstStyle/>
                    <a:p>
                      <a:pPr marL="0" marR="0">
                        <a:lnSpc>
                          <a:spcPct val="107000"/>
                        </a:lnSpc>
                        <a:spcBef>
                          <a:spcPts val="0"/>
                        </a:spcBef>
                        <a:spcAft>
                          <a:spcPts val="800"/>
                        </a:spcAft>
                      </a:pPr>
                      <a:r>
                        <a:rPr lang="en-US" sz="1200" dirty="0">
                          <a:solidFill>
                            <a:srgbClr val="000000"/>
                          </a:solidFill>
                          <a:effectLst/>
                        </a:rPr>
                        <a:t>Incorporate social media expected behaviors and repercussions in employee handbook</a:t>
                      </a: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87" marR="646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nSpc>
                          <a:spcPct val="107000"/>
                        </a:lnSpc>
                        <a:spcBef>
                          <a:spcPts val="0"/>
                        </a:spcBef>
                        <a:spcAft>
                          <a:spcPts val="800"/>
                        </a:spcAft>
                      </a:pPr>
                      <a:r>
                        <a:rPr lang="en-US" sz="1200" dirty="0">
                          <a:solidFill>
                            <a:srgbClr val="000000"/>
                          </a:solidFill>
                          <a:effectLst/>
                        </a:rPr>
                        <a:t>Does the organizational culture support the proper use of social media?</a:t>
                      </a:r>
                    </a:p>
                    <a:p>
                      <a:pPr marL="0" marR="0">
                        <a:lnSpc>
                          <a:spcPct val="107000"/>
                        </a:lnSpc>
                        <a:spcBef>
                          <a:spcPts val="0"/>
                        </a:spcBef>
                        <a:spcAft>
                          <a:spcPts val="800"/>
                        </a:spcAft>
                      </a:pPr>
                      <a:r>
                        <a:rPr lang="en-US" sz="1200" dirty="0">
                          <a:solidFill>
                            <a:srgbClr val="000000"/>
                          </a:solidFill>
                          <a:effectLst/>
                        </a:rPr>
                        <a:t>Are managers taking appropriate action when employees engage in unsanctioned posting that can damage the brand?</a:t>
                      </a: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87" marR="646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xmlns="" val="10002"/>
                  </a:ext>
                </a:extLst>
              </a:tr>
              <a:tr h="791608">
                <a:tc>
                  <a:txBody>
                    <a:bodyPr/>
                    <a:lstStyle/>
                    <a:p>
                      <a:pPr marL="0" marR="0">
                        <a:lnSpc>
                          <a:spcPct val="107000"/>
                        </a:lnSpc>
                        <a:spcBef>
                          <a:spcPts val="0"/>
                        </a:spcBef>
                        <a:spcAft>
                          <a:spcPts val="800"/>
                        </a:spcAft>
                      </a:pPr>
                      <a:r>
                        <a:rPr lang="en-US" sz="1200" dirty="0">
                          <a:solidFill>
                            <a:srgbClr val="000000"/>
                          </a:solidFill>
                          <a:effectLst/>
                        </a:rPr>
                        <a:t>Employees may not be aware of the impact of posting to social media </a:t>
                      </a: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87" marR="646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28F"/>
                    </a:solidFill>
                  </a:tcPr>
                </a:tc>
                <a:tc>
                  <a:txBody>
                    <a:bodyPr/>
                    <a:lstStyle/>
                    <a:p>
                      <a:pPr marL="0" marR="0">
                        <a:lnSpc>
                          <a:spcPct val="107000"/>
                        </a:lnSpc>
                        <a:spcBef>
                          <a:spcPts val="0"/>
                        </a:spcBef>
                        <a:spcAft>
                          <a:spcPts val="800"/>
                        </a:spcAft>
                      </a:pPr>
                      <a:r>
                        <a:rPr lang="en-US" sz="1200" dirty="0">
                          <a:solidFill>
                            <a:srgbClr val="000000"/>
                          </a:solidFill>
                          <a:effectLst/>
                        </a:rPr>
                        <a:t>Train all employees at all levels of the organization on the impact of social media</a:t>
                      </a: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87" marR="646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nSpc>
                          <a:spcPct val="107000"/>
                        </a:lnSpc>
                        <a:spcBef>
                          <a:spcPts val="0"/>
                        </a:spcBef>
                        <a:spcAft>
                          <a:spcPts val="800"/>
                        </a:spcAft>
                      </a:pPr>
                      <a:r>
                        <a:rPr lang="en-US" sz="1200" dirty="0">
                          <a:solidFill>
                            <a:srgbClr val="000000"/>
                          </a:solidFill>
                          <a:effectLst/>
                        </a:rPr>
                        <a:t>Has the organization provided clear, ongoing education on the social media strategy, the impact of damaging posts, and the potential repercussions?</a:t>
                      </a: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87" marR="646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xmlns="" val="10003"/>
                  </a:ext>
                </a:extLst>
              </a:tr>
              <a:tr h="540932">
                <a:tc>
                  <a:txBody>
                    <a:bodyPr/>
                    <a:lstStyle/>
                    <a:p>
                      <a:pPr marL="0" marR="0">
                        <a:lnSpc>
                          <a:spcPct val="107000"/>
                        </a:lnSpc>
                        <a:spcBef>
                          <a:spcPts val="0"/>
                        </a:spcBef>
                        <a:spcAft>
                          <a:spcPts val="800"/>
                        </a:spcAft>
                      </a:pPr>
                      <a:r>
                        <a:rPr lang="en-US" sz="1200" dirty="0">
                          <a:solidFill>
                            <a:srgbClr val="000000"/>
                          </a:solidFill>
                          <a:effectLst/>
                        </a:rPr>
                        <a:t>Damaging posts can be initiated by anyone on any social media outlet</a:t>
                      </a: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87" marR="646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28F"/>
                    </a:solidFill>
                  </a:tcPr>
                </a:tc>
                <a:tc>
                  <a:txBody>
                    <a:bodyPr/>
                    <a:lstStyle/>
                    <a:p>
                      <a:pPr marL="0" marR="0">
                        <a:lnSpc>
                          <a:spcPct val="107000"/>
                        </a:lnSpc>
                        <a:spcBef>
                          <a:spcPts val="0"/>
                        </a:spcBef>
                        <a:spcAft>
                          <a:spcPts val="800"/>
                        </a:spcAft>
                      </a:pPr>
                      <a:r>
                        <a:rPr lang="en-US" sz="1200" dirty="0">
                          <a:solidFill>
                            <a:srgbClr val="000000"/>
                          </a:solidFill>
                          <a:effectLst/>
                        </a:rPr>
                        <a:t>Monitor and audit your social media footprint</a:t>
                      </a: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87" marR="646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nSpc>
                          <a:spcPct val="107000"/>
                        </a:lnSpc>
                        <a:spcBef>
                          <a:spcPts val="0"/>
                        </a:spcBef>
                        <a:spcAft>
                          <a:spcPts val="800"/>
                        </a:spcAft>
                      </a:pPr>
                      <a:r>
                        <a:rPr lang="en-US" sz="1200" dirty="0">
                          <a:solidFill>
                            <a:srgbClr val="000000"/>
                          </a:solidFill>
                          <a:effectLst/>
                        </a:rPr>
                        <a:t>Are all feasible actions taken to monitor social media outlets and to respond to potentially damaging posts?</a:t>
                      </a: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87" marR="646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6309479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95244" y="2789024"/>
            <a:ext cx="7632531" cy="1143652"/>
          </a:xfrm>
        </p:spPr>
        <p:txBody>
          <a:bodyPr/>
          <a:lstStyle/>
          <a:p>
            <a:pPr algn="ctr"/>
            <a:r>
              <a:rPr lang="en-US" dirty="0" smtClean="0"/>
              <a:t>Final Thoughts?</a:t>
            </a:r>
            <a:endParaRPr lang="en-US" dirty="0"/>
          </a:p>
        </p:txBody>
      </p:sp>
    </p:spTree>
    <p:extLst>
      <p:ext uri="{BB962C8B-B14F-4D97-AF65-F5344CB8AC3E}">
        <p14:creationId xmlns:p14="http://schemas.microsoft.com/office/powerpoint/2010/main" val="9241581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57200" y="1372740"/>
            <a:ext cx="8229600" cy="4753423"/>
          </a:xfrm>
        </p:spPr>
        <p:txBody>
          <a:bodyPr>
            <a:normAutofit fontScale="92500" lnSpcReduction="20000"/>
          </a:bodyPr>
          <a:lstStyle/>
          <a:p>
            <a:r>
              <a:rPr lang="en-US" dirty="0"/>
              <a:t>https://</a:t>
            </a:r>
            <a:r>
              <a:rPr lang="en-US" dirty="0" smtClean="0"/>
              <a:t>conversationprism.com</a:t>
            </a:r>
          </a:p>
          <a:p>
            <a:r>
              <a:rPr lang="en-US" dirty="0">
                <a:hlinkClick r:id="rId2"/>
              </a:rPr>
              <a:t>http://</a:t>
            </a:r>
            <a:r>
              <a:rPr lang="en-US" dirty="0" smtClean="0">
                <a:hlinkClick r:id="rId2"/>
              </a:rPr>
              <a:t>contentmarketinginstitute.com</a:t>
            </a:r>
            <a:endParaRPr lang="en-US" dirty="0" smtClean="0"/>
          </a:p>
          <a:p>
            <a:r>
              <a:rPr lang="en-US" dirty="0">
                <a:hlinkClick r:id="rId3"/>
              </a:rPr>
              <a:t>http://www.pewinternet.org/2016/01/14/privacy-and-information-sharing</a:t>
            </a:r>
            <a:r>
              <a:rPr lang="en-US" dirty="0" smtClean="0">
                <a:hlinkClick r:id="rId3"/>
              </a:rPr>
              <a:t>/</a:t>
            </a:r>
            <a:endParaRPr lang="en-US" dirty="0" smtClean="0"/>
          </a:p>
          <a:p>
            <a:r>
              <a:rPr lang="en-US" dirty="0">
                <a:hlinkClick r:id="rId4"/>
              </a:rPr>
              <a:t>http://www.pewinternet.org/2016/01/14/the-state-of-privacy</a:t>
            </a:r>
            <a:r>
              <a:rPr lang="en-US" dirty="0" smtClean="0">
                <a:hlinkClick r:id="rId4"/>
              </a:rPr>
              <a:t>/</a:t>
            </a:r>
            <a:endParaRPr lang="en-US" dirty="0" smtClean="0"/>
          </a:p>
          <a:p>
            <a:r>
              <a:rPr lang="en-US" dirty="0">
                <a:hlinkClick r:id="rId5"/>
              </a:rPr>
              <a:t>http://</a:t>
            </a:r>
            <a:r>
              <a:rPr lang="en-US" dirty="0" smtClean="0">
                <a:hlinkClick r:id="rId5"/>
              </a:rPr>
              <a:t>www.law360.com/articles/761008/5-ways-social-media-can-land-employers-in-court</a:t>
            </a:r>
            <a:endParaRPr lang="en-US" dirty="0" smtClean="0"/>
          </a:p>
          <a:p>
            <a:r>
              <a:rPr lang="en-US" dirty="0">
                <a:hlinkClick r:id="rId6"/>
              </a:rPr>
              <a:t>http://</a:t>
            </a:r>
            <a:r>
              <a:rPr lang="en-US" dirty="0" smtClean="0">
                <a:hlinkClick r:id="rId6"/>
              </a:rPr>
              <a:t>www.law360.com/articles/684280/corporate-reputation-management-vs-employee-privacy?article_related_content=1</a:t>
            </a:r>
            <a:endParaRPr lang="en-US" dirty="0" smtClean="0"/>
          </a:p>
          <a:p>
            <a:r>
              <a:rPr lang="en-US" dirty="0">
                <a:hlinkClick r:id="rId7"/>
              </a:rPr>
              <a:t>https://blog.kissmetrics.com/social-media-can-destroy</a:t>
            </a:r>
            <a:r>
              <a:rPr lang="en-US" dirty="0" smtClean="0">
                <a:hlinkClick r:id="rId7"/>
              </a:rPr>
              <a:t>/</a:t>
            </a:r>
            <a:endParaRPr lang="en-US" dirty="0" smtClean="0"/>
          </a:p>
          <a:p>
            <a:r>
              <a:rPr lang="en-US" dirty="0">
                <a:hlinkClick r:id="rId8"/>
              </a:rPr>
              <a:t>http://www.aon.com/2015GlobalRisk</a:t>
            </a:r>
            <a:r>
              <a:rPr lang="en-US" dirty="0" smtClean="0">
                <a:hlinkClick r:id="rId8"/>
              </a:rPr>
              <a:t>/</a:t>
            </a:r>
            <a:endParaRPr lang="en-US" dirty="0" smtClean="0"/>
          </a:p>
          <a:p>
            <a:r>
              <a:rPr lang="en-US" dirty="0">
                <a:hlinkClick r:id="rId9"/>
              </a:rPr>
              <a:t>https://iapp.org/news/a/a-balancing-act-how-to-protect-your-business-while-respecting-employees-privacy-rights</a:t>
            </a:r>
            <a:r>
              <a:rPr lang="en-US" dirty="0" smtClean="0">
                <a:hlinkClick r:id="rId9"/>
              </a:rPr>
              <a:t>/</a:t>
            </a:r>
            <a:endParaRPr lang="en-US" dirty="0" smtClean="0"/>
          </a:p>
          <a:p>
            <a:r>
              <a:rPr lang="en-US" dirty="0"/>
              <a:t>https://www.tracx.com/resources/blog/social-media-demographics-2017-marketers/</a:t>
            </a:r>
          </a:p>
          <a:p>
            <a:endParaRPr lang="en-US" dirty="0"/>
          </a:p>
        </p:txBody>
      </p:sp>
      <p:sp>
        <p:nvSpPr>
          <p:cNvPr id="4" name="Footer Placeholder 1"/>
          <p:cNvSpPr>
            <a:spLocks noGrp="1"/>
          </p:cNvSpPr>
          <p:nvPr>
            <p:ph type="ftr" sz="quarter" idx="11"/>
          </p:nvPr>
        </p:nvSpPr>
        <p:spPr>
          <a:xfrm>
            <a:off x="5316518" y="6317866"/>
            <a:ext cx="2895600" cy="365125"/>
          </a:xfrm>
        </p:spPr>
        <p:txBody>
          <a:bodyPr/>
          <a:lstStyle/>
          <a:p>
            <a:r>
              <a:rPr lang="en-US" dirty="0" smtClean="0"/>
              <a:t>Title of presentation</a:t>
            </a:r>
            <a:endParaRPr lang="en-US" dirty="0"/>
          </a:p>
        </p:txBody>
      </p:sp>
      <p:sp>
        <p:nvSpPr>
          <p:cNvPr id="5" name="Slide Number Placeholder 5"/>
          <p:cNvSpPr>
            <a:spLocks noGrp="1"/>
          </p:cNvSpPr>
          <p:nvPr>
            <p:ph type="sldNum" sz="quarter" idx="12"/>
          </p:nvPr>
        </p:nvSpPr>
        <p:spPr>
          <a:xfrm>
            <a:off x="8222784" y="6317866"/>
            <a:ext cx="489671" cy="365125"/>
          </a:xfrm>
        </p:spPr>
        <p:txBody>
          <a:bodyPr/>
          <a:lstStyle/>
          <a:p>
            <a:fld id="{C3C3236D-FB65-584A-8227-5A449D06E62A}" type="slidenum">
              <a:rPr lang="en-US" smtClean="0"/>
              <a:t>47</a:t>
            </a:fld>
            <a:endParaRPr lang="en-US" dirty="0"/>
          </a:p>
        </p:txBody>
      </p:sp>
    </p:spTree>
    <p:extLst>
      <p:ext uri="{BB962C8B-B14F-4D97-AF65-F5344CB8AC3E}">
        <p14:creationId xmlns:p14="http://schemas.microsoft.com/office/powerpoint/2010/main" val="2026600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sz="3200" dirty="0" smtClean="0"/>
              <a:t>For more information:</a:t>
            </a:r>
            <a:br>
              <a:rPr lang="nl-NL" sz="3200" dirty="0" smtClean="0"/>
            </a:br>
            <a:r>
              <a:rPr lang="nl-NL" sz="1200" dirty="0" smtClean="0"/>
              <a:t/>
            </a:r>
            <a:br>
              <a:rPr lang="nl-NL" sz="1200" dirty="0" smtClean="0"/>
            </a:br>
            <a:r>
              <a:rPr lang="nl-NL" sz="2600" dirty="0" smtClean="0"/>
              <a:t>www.teammatesolutions.com</a:t>
            </a:r>
            <a:endParaRPr lang="nl-NL" sz="2600" dirty="0"/>
          </a:p>
        </p:txBody>
      </p:sp>
    </p:spTree>
    <p:extLst>
      <p:ext uri="{BB962C8B-B14F-4D97-AF65-F5344CB8AC3E}">
        <p14:creationId xmlns:p14="http://schemas.microsoft.com/office/powerpoint/2010/main" val="35669871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Contact Information</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1730" y="1818799"/>
            <a:ext cx="2857500" cy="3438525"/>
          </a:xfrm>
        </p:spPr>
      </p:pic>
      <p:sp>
        <p:nvSpPr>
          <p:cNvPr id="5" name="Slide Number Placeholder 4"/>
          <p:cNvSpPr>
            <a:spLocks noGrp="1"/>
          </p:cNvSpPr>
          <p:nvPr>
            <p:ph type="sldNum" sz="quarter" idx="12"/>
          </p:nvPr>
        </p:nvSpPr>
        <p:spPr/>
        <p:txBody>
          <a:bodyPr/>
          <a:lstStyle/>
          <a:p>
            <a:fld id="{C3C3236D-FB65-584A-8227-5A449D06E62A}" type="slidenum">
              <a:rPr lang="en-US" smtClean="0"/>
              <a:pPr/>
              <a:t>49</a:t>
            </a:fld>
            <a:endParaRPr lang="en-US" dirty="0"/>
          </a:p>
        </p:txBody>
      </p:sp>
      <p:sp>
        <p:nvSpPr>
          <p:cNvPr id="7" name="TextBox 6"/>
          <p:cNvSpPr txBox="1"/>
          <p:nvPr/>
        </p:nvSpPr>
        <p:spPr>
          <a:xfrm>
            <a:off x="4828838" y="2387600"/>
            <a:ext cx="3383280" cy="2462213"/>
          </a:xfrm>
          <a:prstGeom prst="rect">
            <a:avLst/>
          </a:prstGeom>
          <a:noFill/>
        </p:spPr>
        <p:txBody>
          <a:bodyPr wrap="square" rtlCol="0">
            <a:spAutoFit/>
          </a:bodyPr>
          <a:lstStyle/>
          <a:p>
            <a:r>
              <a:rPr lang="en-US" sz="2800" dirty="0" smtClean="0"/>
              <a:t>Felicia Best</a:t>
            </a:r>
          </a:p>
          <a:p>
            <a:r>
              <a:rPr lang="en-US" dirty="0" smtClean="0"/>
              <a:t>Market Development Consultant, </a:t>
            </a:r>
            <a:r>
              <a:rPr lang="en-US" dirty="0" err="1" smtClean="0"/>
              <a:t>TeamMate</a:t>
            </a:r>
            <a:r>
              <a:rPr lang="en-US" dirty="0" smtClean="0"/>
              <a:t> </a:t>
            </a:r>
          </a:p>
          <a:p>
            <a:endParaRPr lang="en-US" dirty="0" smtClean="0"/>
          </a:p>
          <a:p>
            <a:r>
              <a:rPr lang="en-US" dirty="0" smtClean="0"/>
              <a:t>888-400-2864</a:t>
            </a:r>
          </a:p>
          <a:p>
            <a:endParaRPr lang="en-US" dirty="0"/>
          </a:p>
          <a:p>
            <a:r>
              <a:rPr lang="en-US" dirty="0" smtClean="0"/>
              <a:t>Felicia.Best@wolterskluwer.com</a:t>
            </a:r>
            <a:endParaRPr lang="en-US" dirty="0"/>
          </a:p>
          <a:p>
            <a:endParaRPr lang="en-US" dirty="0"/>
          </a:p>
        </p:txBody>
      </p:sp>
    </p:spTree>
    <p:extLst>
      <p:ext uri="{BB962C8B-B14F-4D97-AF65-F5344CB8AC3E}">
        <p14:creationId xmlns:p14="http://schemas.microsoft.com/office/powerpoint/2010/main" val="734504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Objectives</a:t>
            </a:r>
            <a:endParaRPr lang="nl-NL"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99632927"/>
              </p:ext>
            </p:extLst>
          </p:nvPr>
        </p:nvGraphicFramePr>
        <p:xfrm>
          <a:off x="914400" y="1600200"/>
          <a:ext cx="7768166" cy="3666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403137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50000"/>
          </a:schemeClr>
        </a:solidFill>
        <a:effectLst/>
      </p:bgPr>
    </p:bg>
    <p:spTree>
      <p:nvGrpSpPr>
        <p:cNvPr id="1" name=""/>
        <p:cNvGrpSpPr/>
        <p:nvPr/>
      </p:nvGrpSpPr>
      <p:grpSpPr>
        <a:xfrm>
          <a:off x="0" y="0"/>
          <a:ext cx="0" cy="0"/>
          <a:chOff x="0" y="0"/>
          <a:chExt cx="0" cy="0"/>
        </a:xfrm>
      </p:grpSpPr>
      <p:pic>
        <p:nvPicPr>
          <p:cNvPr id="1034" name="Picture 10" descr="ACUA Social Media"/>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84373" y="2480370"/>
            <a:ext cx="2327563" cy="1115292"/>
          </a:xfrm>
          <a:prstGeom prst="rect">
            <a:avLst/>
          </a:prstGeom>
          <a:solidFill>
            <a:schemeClr val="tx1">
              <a:lumMod val="50000"/>
            </a:schemeClr>
          </a:solidFill>
          <a:ln>
            <a:noFill/>
          </a:ln>
          <a:effectLst>
            <a:outerShdw dist="35921" dir="2700000" algn="ctr" rotWithShape="0">
              <a:schemeClr val="tx1">
                <a:lumMod val="50000"/>
                <a:alpha val="0"/>
              </a:schemeClr>
            </a:outerShdw>
            <a:reflection endPos="0" dist="50800" dir="5400000" sy="-100000" algn="bl" rotWithShape="0"/>
          </a:effectLst>
        </p:spPr>
      </p:pic>
      <p:pic>
        <p:nvPicPr>
          <p:cNvPr id="1026" name="Picture 2" descr="ACUA RENEWAL INFOGRAPHIC FULLv5"/>
          <p:cNvPicPr>
            <a:picLocks noChangeAspect="1" noChangeArrowheads="1"/>
          </p:cNvPicPr>
          <p:nvPr/>
        </p:nvPicPr>
        <p:blipFill>
          <a:blip r:embed="rId3">
            <a:extLst>
              <a:ext uri="{28A0092B-C50C-407E-A947-70E740481C1C}">
                <a14:useLocalDpi xmlns:a14="http://schemas.microsoft.com/office/drawing/2010/main" val="0"/>
              </a:ext>
            </a:extLst>
          </a:blip>
          <a:srcRect b="85275"/>
          <a:stretch>
            <a:fillRect/>
          </a:stretch>
        </p:blipFill>
        <p:spPr bwMode="auto">
          <a:xfrm>
            <a:off x="1588" y="1588"/>
            <a:ext cx="9142412" cy="140150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7" name="Text Box 4"/>
          <p:cNvSpPr txBox="1">
            <a:spLocks noChangeArrowheads="1"/>
          </p:cNvSpPr>
          <p:nvPr/>
        </p:nvSpPr>
        <p:spPr bwMode="auto">
          <a:xfrm>
            <a:off x="0" y="1400867"/>
            <a:ext cx="9144000" cy="400050"/>
          </a:xfrm>
          <a:prstGeom prst="rect">
            <a:avLst/>
          </a:prstGeom>
          <a:solidFill>
            <a:srgbClr val="486A8D"/>
          </a:solidFill>
          <a:ln w="25400" algn="ctr">
            <a:solidFill>
              <a:srgbClr val="204D74"/>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FFFFFF"/>
                </a:solidFill>
                <a:effectLst/>
                <a:latin typeface="Calibri" panose="020F0502020204030204" pitchFamily="34" charset="0"/>
              </a:rPr>
              <a:t>ASK NOT WHAT YOU CAN DO FOR ACUA BUT WHAT ACUA CAN DO FOR YOU!</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 name="Text Box 5"/>
          <p:cNvSpPr txBox="1">
            <a:spLocks noChangeArrowheads="1"/>
          </p:cNvSpPr>
          <p:nvPr/>
        </p:nvSpPr>
        <p:spPr bwMode="auto">
          <a:xfrm>
            <a:off x="266007" y="1829287"/>
            <a:ext cx="3009208" cy="2252261"/>
          </a:xfrm>
          <a:prstGeom prst="rect">
            <a:avLst/>
          </a:prstGeom>
          <a:solidFill>
            <a:srgbClr val="486A8D"/>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sng" strike="noStrike" cap="none" normalizeH="0" baseline="0" dirty="0" smtClean="0">
                <a:ln>
                  <a:noFill/>
                </a:ln>
                <a:solidFill>
                  <a:srgbClr val="FFFFFF"/>
                </a:solidFill>
                <a:effectLst/>
                <a:latin typeface="Calibri" panose="020F0502020204030204" pitchFamily="34" charset="0"/>
              </a:rPr>
              <a:t>Stay up to Date</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200" b="1" i="0" u="sng" strike="noStrike" cap="none" normalizeH="0" baseline="0" dirty="0" smtClean="0">
              <a:ln>
                <a:noFill/>
              </a:ln>
              <a:solidFill>
                <a:srgbClr val="FFFFFF"/>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FFFFFF"/>
                </a:solidFill>
                <a:effectLst/>
                <a:latin typeface="Calibri" panose="020F0502020204030204" pitchFamily="34" charset="0"/>
              </a:rPr>
              <a:t>News relevant to Higher Ed internal  audit is posted on the front page.  Articles are also archived for your reference under the  Resources/ACUA News.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rgbClr val="FFFFFF"/>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FFFFFF"/>
                </a:solidFill>
                <a:effectLst/>
                <a:latin typeface="Calibri" panose="020F0502020204030204" pitchFamily="34" charset="0"/>
              </a:rPr>
              <a:t>The College and University Auditor is ACUA's official journal. Current and past issues are posted on the ACUA  website. </a:t>
            </a:r>
            <a:endParaRPr kumimoji="0" lang="en-US" altLang="en-US" sz="1200" b="0" i="0" u="none" strike="noStrike" cap="none" normalizeH="0" baseline="0" dirty="0" smtClean="0">
              <a:ln>
                <a:noFill/>
              </a:ln>
              <a:solidFill>
                <a:schemeClr val="tx1"/>
              </a:solidFill>
              <a:effectLst/>
              <a:latin typeface="Arial" panose="020B0604020202020204" pitchFamily="34" charset="0"/>
            </a:endParaRPr>
          </a:p>
        </p:txBody>
      </p:sp>
      <p:sp>
        <p:nvSpPr>
          <p:cNvPr id="9" name="Text Box 6"/>
          <p:cNvSpPr txBox="1">
            <a:spLocks noChangeArrowheads="1"/>
          </p:cNvSpPr>
          <p:nvPr/>
        </p:nvSpPr>
        <p:spPr bwMode="auto">
          <a:xfrm>
            <a:off x="266007" y="4081549"/>
            <a:ext cx="3009208" cy="2601442"/>
          </a:xfrm>
          <a:prstGeom prst="rect">
            <a:avLst/>
          </a:prstGeom>
          <a:solidFill>
            <a:srgbClr val="063763"/>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sng" strike="noStrike" cap="none" normalizeH="0" baseline="0" dirty="0" smtClean="0">
                <a:ln>
                  <a:noFill/>
                </a:ln>
                <a:solidFill>
                  <a:srgbClr val="FFFFFF"/>
                </a:solidFill>
                <a:effectLst/>
                <a:latin typeface="Calibri" panose="020F0502020204030204" pitchFamily="34" charset="0"/>
              </a:rPr>
              <a:t>Get Educated</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400" b="1" i="0" u="sng" strike="noStrike" cap="none" normalizeH="0" baseline="0" dirty="0" smtClean="0">
              <a:ln>
                <a:noFill/>
              </a:ln>
              <a:solidFill>
                <a:srgbClr val="FFFFFF"/>
              </a:solidFill>
              <a:effectLst/>
              <a:latin typeface="Calibri" panose="020F0502020204030204" pitchFamily="34" charset="0"/>
            </a:endParaRPr>
          </a:p>
          <a:p>
            <a:pPr marL="171450" marR="0" lvl="0" indent="-171450" algn="l" defTabSz="914400" rtl="0" eaLnBrk="0" fontAlgn="base" latinLnBrk="0" hangingPunct="0">
              <a:spcBef>
                <a:spcPct val="0"/>
              </a:spcBef>
              <a:spcAft>
                <a:spcPct val="0"/>
              </a:spcAft>
              <a:buClrTx/>
              <a:buSzPts val="1000"/>
              <a:buFont typeface="Arial" panose="020B0604020202020204" pitchFamily="34" charset="0"/>
              <a:buChar char="•"/>
              <a:tabLst/>
            </a:pPr>
            <a:r>
              <a:rPr kumimoji="0" lang="en-US" altLang="en-US" sz="1200" b="0" i="0" u="none" strike="noStrike" cap="none" normalizeH="0" baseline="0" dirty="0" smtClean="0">
                <a:ln>
                  <a:noFill/>
                </a:ln>
                <a:solidFill>
                  <a:srgbClr val="FFFFFF"/>
                </a:solidFill>
                <a:effectLst/>
                <a:latin typeface="Calibri" panose="020F0502020204030204" pitchFamily="34" charset="0"/>
              </a:rPr>
              <a:t>Take advantage of the several FREE webinars held throughout the year.</a:t>
            </a:r>
          </a:p>
          <a:p>
            <a:pPr marL="171450" marR="0" lvl="0" indent="-171450" algn="l" defTabSz="914400" rtl="0" eaLnBrk="0" fontAlgn="base" latinLnBrk="0" hangingPunct="0">
              <a:lnSpc>
                <a:spcPct val="150000"/>
              </a:lnSpc>
              <a:spcBef>
                <a:spcPct val="0"/>
              </a:spcBef>
              <a:spcAft>
                <a:spcPct val="0"/>
              </a:spcAft>
              <a:buClrTx/>
              <a:buSzPts val="1000"/>
              <a:buFont typeface="Arial" panose="020B0604020202020204" pitchFamily="34" charset="0"/>
              <a:buChar char="•"/>
              <a:tabLst/>
            </a:pPr>
            <a:r>
              <a:rPr kumimoji="0" lang="en-US" altLang="en-US" sz="1200" b="0" i="0" u="none" strike="noStrike" cap="none" normalizeH="0" baseline="0" dirty="0" smtClean="0">
                <a:ln>
                  <a:noFill/>
                </a:ln>
                <a:solidFill>
                  <a:srgbClr val="FFFFFF"/>
                </a:solidFill>
                <a:effectLst/>
                <a:latin typeface="Calibri" panose="020F0502020204030204" pitchFamily="34" charset="0"/>
              </a:rPr>
              <a:t>Attend one of our upcoming conferences:</a:t>
            </a:r>
          </a:p>
          <a:p>
            <a:pPr marL="171450" marR="0" lvl="0" indent="-171450" algn="l" defTabSz="914400" rtl="0" eaLnBrk="0" fontAlgn="base" latinLnBrk="0" hangingPunct="0">
              <a:spcBef>
                <a:spcPct val="0"/>
              </a:spcBef>
              <a:spcAft>
                <a:spcPct val="0"/>
              </a:spcAft>
              <a:buClrTx/>
              <a:buSzPts val="1000"/>
              <a:buFont typeface="Arial" panose="020B0604020202020204" pitchFamily="34" charset="0"/>
              <a:buChar char="•"/>
              <a:tabLst/>
            </a:pPr>
            <a:r>
              <a:rPr kumimoji="0" lang="en-US" altLang="en-US" sz="1200" b="0" i="0" u="none" strike="noStrike" cap="none" normalizeH="0" baseline="0" dirty="0" smtClean="0">
                <a:ln>
                  <a:noFill/>
                </a:ln>
                <a:solidFill>
                  <a:srgbClr val="FFFFFF"/>
                </a:solidFill>
                <a:effectLst/>
                <a:latin typeface="Calibri" panose="020F0502020204030204" pitchFamily="34" charset="0"/>
              </a:rPr>
              <a:t>Midyear  - March 18-21, 2018 Hyatt  Regency Hotel, Louisville, KY</a:t>
            </a:r>
          </a:p>
          <a:p>
            <a:pPr marR="0" lvl="0" algn="l" defTabSz="914400" rtl="0" eaLnBrk="0" fontAlgn="base" latinLnBrk="0" hangingPunct="0">
              <a:spcBef>
                <a:spcPct val="0"/>
              </a:spcBef>
              <a:spcAft>
                <a:spcPct val="0"/>
              </a:spcAft>
              <a:buClrTx/>
              <a:buSzPts val="1000"/>
              <a:tabLst/>
            </a:pPr>
            <a:endParaRPr kumimoji="0" lang="en-US" altLang="en-US" sz="1200" b="0" i="0" u="none" strike="noStrike" cap="none" normalizeH="0" baseline="0" dirty="0" smtClean="0">
              <a:ln>
                <a:noFill/>
              </a:ln>
              <a:solidFill>
                <a:srgbClr val="FFFFFF"/>
              </a:solidFill>
              <a:effectLst/>
              <a:latin typeface="Calibri" panose="020F0502020204030204" pitchFamily="34" charset="0"/>
            </a:endParaRPr>
          </a:p>
          <a:p>
            <a:pPr marL="171450" marR="0" lvl="0" indent="-171450" algn="l" defTabSz="914400" rtl="0" eaLnBrk="0" fontAlgn="base" latinLnBrk="0" hangingPunct="0">
              <a:spcBef>
                <a:spcPct val="0"/>
              </a:spcBef>
              <a:spcAft>
                <a:spcPct val="0"/>
              </a:spcAft>
              <a:buClrTx/>
              <a:buSzPts val="1000"/>
              <a:buFont typeface="Arial" panose="020B0604020202020204" pitchFamily="34" charset="0"/>
              <a:buChar char="•"/>
              <a:tabLst/>
            </a:pPr>
            <a:r>
              <a:rPr kumimoji="0" lang="en-US" altLang="en-US" sz="1200" b="0" i="0" u="none" strike="noStrike" cap="none" normalizeH="0" baseline="0" dirty="0" smtClean="0">
                <a:ln>
                  <a:noFill/>
                </a:ln>
                <a:solidFill>
                  <a:srgbClr val="FFFFFF"/>
                </a:solidFill>
                <a:effectLst/>
                <a:latin typeface="Calibri" panose="020F0502020204030204" pitchFamily="34" charset="0"/>
              </a:rPr>
              <a:t>Annual - September 9-13, 2018  New Orleans Marriott, New Orleans, LA</a:t>
            </a:r>
          </a:p>
          <a:p>
            <a:pPr marL="171450" marR="0" lvl="0" indent="-171450" algn="l" defTabSz="914400" rtl="0" eaLnBrk="0" fontAlgn="base" latinLnBrk="0" hangingPunct="0">
              <a:lnSpc>
                <a:spcPct val="150000"/>
              </a:lnSpc>
              <a:spcBef>
                <a:spcPct val="0"/>
              </a:spcBef>
              <a:spcAft>
                <a:spcPct val="0"/>
              </a:spcAft>
              <a:buClrTx/>
              <a:buSzPts val="1000"/>
              <a:buFont typeface="Arial" panose="020B0604020202020204" pitchFamily="34" charset="0"/>
              <a:buChar char="•"/>
              <a:tabLst/>
            </a:pPr>
            <a:r>
              <a:rPr kumimoji="0" lang="en-US" altLang="en-US" sz="1200" b="0" i="0" u="none" strike="noStrike" cap="none" normalizeH="0" baseline="0" dirty="0" smtClean="0">
                <a:ln>
                  <a:noFill/>
                </a:ln>
                <a:solidFill>
                  <a:srgbClr val="FFFFFF"/>
                </a:solidFill>
                <a:effectLst/>
                <a:latin typeface="Calibri" panose="020F0502020204030204" pitchFamily="34" charset="0"/>
              </a:rPr>
              <a:t>Contact ACUA Faculty for training needs.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4" name="TextBox 13"/>
          <p:cNvSpPr txBox="1"/>
          <p:nvPr/>
        </p:nvSpPr>
        <p:spPr>
          <a:xfrm>
            <a:off x="3724101" y="1840415"/>
            <a:ext cx="2252750" cy="369332"/>
          </a:xfrm>
          <a:prstGeom prst="rect">
            <a:avLst/>
          </a:prstGeom>
          <a:noFill/>
        </p:spPr>
        <p:txBody>
          <a:bodyPr wrap="square" rtlCol="0">
            <a:spAutoFit/>
          </a:bodyPr>
          <a:lstStyle/>
          <a:p>
            <a:r>
              <a:rPr lang="en-US" u="sng" dirty="0" smtClean="0">
                <a:solidFill>
                  <a:schemeClr val="bg1"/>
                </a:solidFill>
              </a:rPr>
              <a:t>WWW.ACUA.ORG</a:t>
            </a:r>
            <a:endParaRPr lang="en-US" u="sng" dirty="0">
              <a:solidFill>
                <a:schemeClr val="bg1"/>
              </a:solidFill>
            </a:endParaRPr>
          </a:p>
        </p:txBody>
      </p:sp>
      <p:sp>
        <p:nvSpPr>
          <p:cNvPr id="15" name="Text Box 11"/>
          <p:cNvSpPr txBox="1">
            <a:spLocks noChangeArrowheads="1"/>
          </p:cNvSpPr>
          <p:nvPr/>
        </p:nvSpPr>
        <p:spPr bwMode="auto">
          <a:xfrm>
            <a:off x="3275215" y="4081547"/>
            <a:ext cx="2942705" cy="2775917"/>
          </a:xfrm>
          <a:prstGeom prst="rect">
            <a:avLst/>
          </a:prstGeom>
          <a:solidFill>
            <a:srgbClr val="486A8D"/>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50000"/>
              </a:lnSpc>
              <a:spcBef>
                <a:spcPct val="0"/>
              </a:spcBef>
              <a:spcAft>
                <a:spcPct val="0"/>
              </a:spcAft>
              <a:buClrTx/>
              <a:buSzTx/>
              <a:buFontTx/>
              <a:buNone/>
              <a:tabLst/>
            </a:pPr>
            <a:r>
              <a:rPr kumimoji="0" lang="en-US" altLang="en-US" sz="1400" b="1" i="0" u="sng" strike="noStrike" cap="none" normalizeH="0" baseline="0" dirty="0" smtClean="0">
                <a:ln>
                  <a:noFill/>
                </a:ln>
                <a:solidFill>
                  <a:srgbClr val="FFFFFF"/>
                </a:solidFill>
                <a:effectLst/>
                <a:latin typeface="Calibri" panose="020F0502020204030204" pitchFamily="34" charset="0"/>
              </a:rPr>
              <a:t>Get Involved</a:t>
            </a:r>
          </a:p>
          <a:p>
            <a:pPr marL="171450" marR="0" lvl="0" indent="-171450" defTabSz="914400" rtl="0" eaLnBrk="0" fontAlgn="base" latinLnBrk="0" hangingPunct="0">
              <a:spcBef>
                <a:spcPct val="0"/>
              </a:spcBef>
              <a:spcAft>
                <a:spcPts val="300"/>
              </a:spcAft>
              <a:buClrTx/>
              <a:buSzPts val="1000"/>
              <a:buFont typeface="Arial" panose="020B0604020202020204" pitchFamily="34" charset="0"/>
              <a:buChar char="•"/>
              <a:tabLst/>
            </a:pPr>
            <a:r>
              <a:rPr kumimoji="0" lang="en-US" altLang="en-US" sz="1100" b="0" i="0" u="none" strike="noStrike" cap="none" normalizeH="0" baseline="0" dirty="0" smtClean="0">
                <a:ln>
                  <a:noFill/>
                </a:ln>
                <a:solidFill>
                  <a:srgbClr val="FFFFFF"/>
                </a:solidFill>
                <a:effectLst/>
                <a:latin typeface="Calibri" panose="020F0502020204030204" pitchFamily="34" charset="0"/>
              </a:rPr>
              <a:t>The latest Volunteer openings are posted on the front page of the website.</a:t>
            </a:r>
          </a:p>
          <a:p>
            <a:pPr marL="0" marR="0" lvl="0" indent="0" defTabSz="914400" rtl="0" eaLnBrk="0" fontAlgn="base" latinLnBrk="0" hangingPunct="0">
              <a:spcBef>
                <a:spcPct val="0"/>
              </a:spcBef>
              <a:spcAft>
                <a:spcPts val="300"/>
              </a:spcAft>
              <a:buClrTx/>
              <a:buSzPts val="1000"/>
              <a:tabLst/>
            </a:pPr>
            <a:endParaRPr kumimoji="0" lang="en-US" altLang="en-US" sz="1100" b="0" i="0" u="none" strike="noStrike" cap="none" normalizeH="0" baseline="0" dirty="0" smtClean="0">
              <a:ln>
                <a:noFill/>
              </a:ln>
              <a:solidFill>
                <a:srgbClr val="FFFFFF"/>
              </a:solidFill>
              <a:effectLst/>
              <a:latin typeface="Calibri" panose="020F0502020204030204" pitchFamily="34" charset="0"/>
            </a:endParaRPr>
          </a:p>
          <a:p>
            <a:pPr marL="171450" marR="0" lvl="0" indent="-171450" defTabSz="914400" rtl="0" eaLnBrk="0" fontAlgn="base" latinLnBrk="0" hangingPunct="0">
              <a:spcBef>
                <a:spcPct val="0"/>
              </a:spcBef>
              <a:spcAft>
                <a:spcPts val="300"/>
              </a:spcAft>
              <a:buClrTx/>
              <a:buSzPts val="1000"/>
              <a:buFont typeface="Arial" panose="020B0604020202020204" pitchFamily="34" charset="0"/>
              <a:buChar char="•"/>
              <a:tabLst/>
            </a:pPr>
            <a:r>
              <a:rPr kumimoji="0" lang="en-US" altLang="en-US" sz="1100" b="0" i="0" u="none" strike="noStrike" cap="none" normalizeH="0" baseline="0" dirty="0" smtClean="0">
                <a:ln>
                  <a:noFill/>
                </a:ln>
                <a:solidFill>
                  <a:srgbClr val="FFFFFF"/>
                </a:solidFill>
                <a:effectLst/>
                <a:latin typeface="Calibri" panose="020F0502020204030204" pitchFamily="34" charset="0"/>
              </a:rPr>
              <a:t>Visit the listing of Committee Chairs to learn about the various areas where you might participate.</a:t>
            </a:r>
          </a:p>
          <a:p>
            <a:pPr marL="0" marR="0" lvl="0" indent="0" defTabSz="914400" rtl="0" eaLnBrk="0" fontAlgn="base" latinLnBrk="0" hangingPunct="0">
              <a:spcBef>
                <a:spcPct val="0"/>
              </a:spcBef>
              <a:spcAft>
                <a:spcPts val="300"/>
              </a:spcAft>
              <a:buClrTx/>
              <a:buSzPts val="1000"/>
              <a:tabLst/>
            </a:pPr>
            <a:endParaRPr kumimoji="0" lang="en-US" altLang="en-US" sz="1100" b="0" i="0" u="none" strike="noStrike" cap="none" normalizeH="0" baseline="0" dirty="0" smtClean="0">
              <a:ln>
                <a:noFill/>
              </a:ln>
              <a:solidFill>
                <a:srgbClr val="FFFFFF"/>
              </a:solidFill>
              <a:effectLst/>
              <a:latin typeface="Calibri" panose="020F0502020204030204" pitchFamily="34" charset="0"/>
            </a:endParaRPr>
          </a:p>
          <a:p>
            <a:pPr marL="171450" marR="0" lvl="0" indent="-171450" defTabSz="914400" rtl="0" eaLnBrk="0" fontAlgn="base" latinLnBrk="0" hangingPunct="0">
              <a:spcBef>
                <a:spcPct val="0"/>
              </a:spcBef>
              <a:spcAft>
                <a:spcPts val="300"/>
              </a:spcAft>
              <a:buClrTx/>
              <a:buSzPts val="1000"/>
              <a:buFont typeface="Arial" panose="020B0604020202020204" pitchFamily="34" charset="0"/>
              <a:buChar char="•"/>
              <a:tabLst/>
            </a:pPr>
            <a:r>
              <a:rPr kumimoji="0" lang="en-US" altLang="en-US" sz="1100" b="0" i="0" u="none" strike="noStrike" cap="none" normalizeH="0" baseline="0" dirty="0" smtClean="0">
                <a:ln>
                  <a:noFill/>
                </a:ln>
                <a:solidFill>
                  <a:srgbClr val="FFFFFF"/>
                </a:solidFill>
                <a:effectLst/>
                <a:latin typeface="Calibri" panose="020F0502020204030204" pitchFamily="34" charset="0"/>
              </a:rPr>
              <a:t>Nominate one of your colleagues for an ACUA annual award.</a:t>
            </a:r>
          </a:p>
          <a:p>
            <a:pPr marL="171450" marR="0" lvl="0" indent="-171450" defTabSz="914400" rtl="0" eaLnBrk="0" fontAlgn="base" latinLnBrk="0" hangingPunct="0">
              <a:lnSpc>
                <a:spcPct val="150000"/>
              </a:lnSpc>
              <a:spcBef>
                <a:spcPct val="0"/>
              </a:spcBef>
              <a:spcAft>
                <a:spcPts val="300"/>
              </a:spcAft>
              <a:buClrTx/>
              <a:buSzPts val="1000"/>
              <a:buFont typeface="Arial" panose="020B0604020202020204" pitchFamily="34" charset="0"/>
              <a:buChar char="•"/>
              <a:tabLst/>
            </a:pPr>
            <a:r>
              <a:rPr kumimoji="0" lang="en-US" altLang="en-US" sz="1100" b="0" i="0" u="none" strike="noStrike" cap="none" normalizeH="0" baseline="0" dirty="0" smtClean="0">
                <a:ln>
                  <a:noFill/>
                </a:ln>
                <a:solidFill>
                  <a:srgbClr val="FFFFFF"/>
                </a:solidFill>
                <a:effectLst/>
                <a:latin typeface="Calibri" panose="020F0502020204030204" pitchFamily="34" charset="0"/>
              </a:rPr>
              <a:t>Submit a proposal for the conference.</a:t>
            </a:r>
          </a:p>
          <a:p>
            <a:pPr marL="171450" marR="0" lvl="0" indent="-171450" defTabSz="914400" rtl="0" eaLnBrk="0" fontAlgn="base" latinLnBrk="0" hangingPunct="0">
              <a:lnSpc>
                <a:spcPct val="150000"/>
              </a:lnSpc>
              <a:spcBef>
                <a:spcPct val="0"/>
              </a:spcBef>
              <a:spcAft>
                <a:spcPct val="0"/>
              </a:spcAft>
              <a:buClrTx/>
              <a:buSzPts val="1000"/>
              <a:buFont typeface="Arial" panose="020B0604020202020204" pitchFamily="34" charset="0"/>
              <a:buChar char="•"/>
              <a:tabLst/>
            </a:pPr>
            <a:r>
              <a:rPr kumimoji="0" lang="en-US" altLang="en-US" sz="1100" b="0" i="0" u="none" strike="noStrike" cap="none" normalizeH="0" baseline="0" dirty="0" smtClean="0">
                <a:ln>
                  <a:noFill/>
                </a:ln>
                <a:solidFill>
                  <a:srgbClr val="FFFFFF"/>
                </a:solidFill>
                <a:effectLst/>
                <a:latin typeface="Calibri" panose="020F0502020204030204" pitchFamily="34" charset="0"/>
              </a:rPr>
              <a:t>Write an article for the C&amp;U Auditor.</a:t>
            </a:r>
            <a:endParaRPr kumimoji="0" lang="en-US" altLang="en-US" sz="1100" b="0" i="0" u="none" strike="noStrike" cap="none" normalizeH="0" baseline="0" dirty="0" smtClean="0">
              <a:ln>
                <a:noFill/>
              </a:ln>
              <a:solidFill>
                <a:schemeClr val="tx1"/>
              </a:solidFill>
              <a:effectLst/>
              <a:latin typeface="Arial" panose="020B0604020202020204" pitchFamily="34" charset="0"/>
            </a:endParaRPr>
          </a:p>
        </p:txBody>
      </p:sp>
      <p:sp>
        <p:nvSpPr>
          <p:cNvPr id="16" name="Text Box 12"/>
          <p:cNvSpPr txBox="1">
            <a:spLocks noChangeArrowheads="1"/>
          </p:cNvSpPr>
          <p:nvPr/>
        </p:nvSpPr>
        <p:spPr bwMode="auto">
          <a:xfrm>
            <a:off x="6227818" y="1840415"/>
            <a:ext cx="2691738" cy="2241132"/>
          </a:xfrm>
          <a:prstGeom prst="rect">
            <a:avLst/>
          </a:prstGeom>
          <a:solidFill>
            <a:srgbClr val="486A8D"/>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sng" strike="noStrike" cap="none" normalizeH="0" baseline="0" dirty="0" smtClean="0">
                <a:ln>
                  <a:noFill/>
                </a:ln>
                <a:solidFill>
                  <a:srgbClr val="FFFFFF"/>
                </a:solidFill>
                <a:effectLst/>
                <a:latin typeface="Calibri" panose="020F0502020204030204" pitchFamily="34" charset="0"/>
              </a:rPr>
              <a:t>Connect with Colleagues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100" b="1" i="0" u="sng" strike="noStrike" cap="none" normalizeH="0" baseline="0" dirty="0" smtClean="0">
              <a:ln>
                <a:noFill/>
              </a:ln>
              <a:solidFill>
                <a:srgbClr val="FFFFFF"/>
              </a:solidFill>
              <a:effectLst/>
              <a:latin typeface="Calibri" panose="020F0502020204030204" pitchFamily="34" charset="0"/>
            </a:endParaRPr>
          </a:p>
          <a:p>
            <a:pPr marL="171450" marR="0" lvl="0" indent="-171450" algn="l" defTabSz="914400" rtl="0" eaLnBrk="0" fontAlgn="base" latinLnBrk="0" hangingPunct="0">
              <a:lnSpc>
                <a:spcPct val="100000"/>
              </a:lnSpc>
              <a:spcBef>
                <a:spcPct val="0"/>
              </a:spcBef>
              <a:spcAft>
                <a:spcPct val="0"/>
              </a:spcAft>
              <a:buClrTx/>
              <a:buSzPts val="1000"/>
              <a:buFont typeface="Arial" panose="020B0604020202020204" pitchFamily="34" charset="0"/>
              <a:buChar char="•"/>
              <a:tabLst/>
            </a:pPr>
            <a:r>
              <a:rPr kumimoji="0" lang="en-US" altLang="en-US" sz="1100" b="0" i="0" u="none" strike="noStrike" cap="none" normalizeH="0" baseline="0" dirty="0" smtClean="0">
                <a:ln>
                  <a:noFill/>
                </a:ln>
                <a:solidFill>
                  <a:srgbClr val="FFFFFF"/>
                </a:solidFill>
                <a:effectLst/>
                <a:latin typeface="Calibri" panose="020F0502020204030204" pitchFamily="34" charset="0"/>
              </a:rPr>
              <a:t>Subscribe to one or more Forums on the Connect ACUA to obtain feedback and share your insights on topics of concern to higher education internal auditors.</a:t>
            </a:r>
          </a:p>
          <a:p>
            <a:pPr marL="0" marR="0" lvl="0" indent="0" algn="l" defTabSz="914400" rtl="0" eaLnBrk="0" fontAlgn="base" latinLnBrk="0" hangingPunct="0">
              <a:lnSpc>
                <a:spcPct val="100000"/>
              </a:lnSpc>
              <a:spcBef>
                <a:spcPct val="0"/>
              </a:spcBef>
              <a:spcAft>
                <a:spcPct val="0"/>
              </a:spcAft>
              <a:buClrTx/>
              <a:buSzPts val="1000"/>
              <a:tabLst/>
            </a:pPr>
            <a:endParaRPr kumimoji="0" lang="en-US" altLang="en-US" sz="1100" b="0" i="0" u="none" strike="noStrike" cap="none" normalizeH="0" baseline="0" dirty="0" smtClean="0">
              <a:ln>
                <a:noFill/>
              </a:ln>
              <a:solidFill>
                <a:srgbClr val="FFFFFF"/>
              </a:solidFill>
              <a:effectLst/>
              <a:latin typeface="Calibri" panose="020F0502020204030204" pitchFamily="34" charset="0"/>
            </a:endParaRPr>
          </a:p>
          <a:p>
            <a:pPr marL="171450" marR="0" lvl="0" indent="-171450" algn="l" defTabSz="914400" rtl="0" eaLnBrk="0" fontAlgn="base" latinLnBrk="0" hangingPunct="0">
              <a:lnSpc>
                <a:spcPct val="100000"/>
              </a:lnSpc>
              <a:spcBef>
                <a:spcPct val="0"/>
              </a:spcBef>
              <a:spcAft>
                <a:spcPct val="0"/>
              </a:spcAft>
              <a:buClrTx/>
              <a:buSzPts val="1000"/>
              <a:buFont typeface="Arial" panose="020B0604020202020204" pitchFamily="34" charset="0"/>
              <a:buChar char="•"/>
              <a:tabLst/>
            </a:pPr>
            <a:r>
              <a:rPr kumimoji="0" lang="en-US" altLang="en-US" sz="1100" b="0" i="0" u="none" strike="noStrike" cap="none" normalizeH="0" baseline="0" dirty="0" smtClean="0">
                <a:ln>
                  <a:noFill/>
                </a:ln>
                <a:solidFill>
                  <a:srgbClr val="FFFFFF"/>
                </a:solidFill>
                <a:effectLst/>
                <a:latin typeface="Calibri" panose="020F0502020204030204" pitchFamily="34" charset="0"/>
              </a:rPr>
              <a:t>Search the Membership Directory to  connect with your peers.</a:t>
            </a:r>
          </a:p>
          <a:p>
            <a:pPr marL="0" marR="0" lvl="0" indent="0" algn="l" defTabSz="914400" rtl="0" eaLnBrk="0" fontAlgn="base" latinLnBrk="0" hangingPunct="0">
              <a:lnSpc>
                <a:spcPct val="100000"/>
              </a:lnSpc>
              <a:spcBef>
                <a:spcPct val="0"/>
              </a:spcBef>
              <a:spcAft>
                <a:spcPct val="0"/>
              </a:spcAft>
              <a:buClrTx/>
              <a:buSzPts val="1000"/>
              <a:tabLst/>
            </a:pPr>
            <a:endParaRPr kumimoji="0" lang="en-US" altLang="en-US" sz="1100" b="0" i="0" u="none" strike="noStrike" cap="none" normalizeH="0" baseline="0" dirty="0" smtClean="0">
              <a:ln>
                <a:noFill/>
              </a:ln>
              <a:solidFill>
                <a:srgbClr val="FFFFFF"/>
              </a:solidFill>
              <a:effectLst/>
              <a:latin typeface="Calibri" panose="020F0502020204030204" pitchFamily="34" charset="0"/>
            </a:endParaRPr>
          </a:p>
          <a:p>
            <a:pPr marL="171450" marR="0" lvl="0" indent="-171450" algn="l" defTabSz="914400" rtl="0" eaLnBrk="0" fontAlgn="base" latinLnBrk="0" hangingPunct="0">
              <a:lnSpc>
                <a:spcPct val="100000"/>
              </a:lnSpc>
              <a:spcBef>
                <a:spcPct val="0"/>
              </a:spcBef>
              <a:spcAft>
                <a:spcPct val="0"/>
              </a:spcAft>
              <a:buClrTx/>
              <a:buSzPts val="1000"/>
              <a:buFont typeface="Arial" panose="020B0604020202020204" pitchFamily="34" charset="0"/>
              <a:buChar char="•"/>
              <a:tabLst/>
            </a:pPr>
            <a:r>
              <a:rPr kumimoji="0" lang="en-US" altLang="en-US" sz="1100" b="0" i="0" u="none" strike="noStrike" cap="none" normalizeH="0" baseline="0" dirty="0" smtClean="0">
                <a:ln>
                  <a:noFill/>
                </a:ln>
                <a:solidFill>
                  <a:srgbClr val="FFFFFF"/>
                </a:solidFill>
                <a:effectLst/>
                <a:latin typeface="Calibri" panose="020F0502020204030204" pitchFamily="34" charset="0"/>
              </a:rPr>
              <a:t>Share, Like, Tweet &amp; Connect on social media.</a:t>
            </a:r>
            <a:endParaRPr kumimoji="0" lang="en-US" altLang="en-US" sz="1100" b="0" i="0" u="none" strike="noStrike" cap="none" normalizeH="0" baseline="0" dirty="0" smtClean="0">
              <a:ln>
                <a:noFill/>
              </a:ln>
              <a:solidFill>
                <a:schemeClr val="tx1"/>
              </a:solidFill>
              <a:effectLst/>
              <a:latin typeface="Arial" panose="020B0604020202020204" pitchFamily="34" charset="0"/>
            </a:endParaRPr>
          </a:p>
        </p:txBody>
      </p:sp>
      <p:sp>
        <p:nvSpPr>
          <p:cNvPr id="17" name="Text Box 13"/>
          <p:cNvSpPr txBox="1">
            <a:spLocks noChangeArrowheads="1"/>
          </p:cNvSpPr>
          <p:nvPr/>
        </p:nvSpPr>
        <p:spPr bwMode="auto">
          <a:xfrm>
            <a:off x="6217921" y="4081546"/>
            <a:ext cx="2701636" cy="2775918"/>
          </a:xfrm>
          <a:prstGeom prst="rect">
            <a:avLst/>
          </a:prstGeom>
          <a:solidFill>
            <a:srgbClr val="063763"/>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sng" strike="noStrike" cap="none" normalizeH="0" baseline="0" dirty="0" smtClean="0">
                <a:ln>
                  <a:noFill/>
                </a:ln>
                <a:solidFill>
                  <a:srgbClr val="FFFFFF"/>
                </a:solidFill>
                <a:effectLst/>
                <a:latin typeface="Calibri" panose="020F0502020204030204" pitchFamily="34" charset="0"/>
              </a:rPr>
              <a:t>Solve Problems</a:t>
            </a:r>
          </a:p>
          <a:p>
            <a:pPr marL="171450" marR="0" lvl="0" indent="-171450" algn="l" defTabSz="914400" rtl="0" eaLnBrk="0" fontAlgn="base" latinLnBrk="0" hangingPunct="0">
              <a:spcBef>
                <a:spcPct val="0"/>
              </a:spcBef>
              <a:spcAft>
                <a:spcPct val="0"/>
              </a:spcAft>
              <a:buClrTx/>
              <a:buSzPts val="1000"/>
              <a:buFont typeface="Arial" panose="020B0604020202020204" pitchFamily="34" charset="0"/>
              <a:buChar char="•"/>
              <a:tabLst/>
            </a:pPr>
            <a:r>
              <a:rPr kumimoji="0" lang="en-US" altLang="en-US" sz="1100" b="0" i="0" u="none" strike="noStrike" cap="none" normalizeH="0" baseline="0" dirty="0" smtClean="0">
                <a:ln>
                  <a:noFill/>
                </a:ln>
                <a:solidFill>
                  <a:srgbClr val="FFFFFF"/>
                </a:solidFill>
                <a:effectLst/>
                <a:latin typeface="Calibri" panose="020F0502020204030204" pitchFamily="34" charset="0"/>
              </a:rPr>
              <a:t>Discounts and special offers from ACUA's Strategic Partners</a:t>
            </a:r>
          </a:p>
          <a:p>
            <a:pPr marL="171450" marR="0" lvl="0" indent="-171450" algn="l" defTabSz="914400" rtl="0" eaLnBrk="0" fontAlgn="base" latinLnBrk="0" hangingPunct="0">
              <a:lnSpc>
                <a:spcPct val="150000"/>
              </a:lnSpc>
              <a:spcBef>
                <a:spcPct val="0"/>
              </a:spcBef>
              <a:spcAft>
                <a:spcPct val="0"/>
              </a:spcAft>
              <a:buClrTx/>
              <a:buSzPts val="1000"/>
              <a:buFont typeface="Arial" panose="020B0604020202020204" pitchFamily="34" charset="0"/>
              <a:buChar char="•"/>
              <a:tabLst/>
            </a:pPr>
            <a:r>
              <a:rPr kumimoji="0" lang="en-US" altLang="en-US" sz="1100" b="0" i="0" u="none" strike="noStrike" cap="none" normalizeH="0" baseline="0" dirty="0" smtClean="0">
                <a:ln>
                  <a:noFill/>
                </a:ln>
                <a:solidFill>
                  <a:srgbClr val="FFFFFF"/>
                </a:solidFill>
                <a:effectLst/>
                <a:latin typeface="Calibri" panose="020F0502020204030204" pitchFamily="34" charset="0"/>
              </a:rPr>
              <a:t>Risk Dictionary</a:t>
            </a:r>
          </a:p>
          <a:p>
            <a:pPr marL="171450" marR="0" lvl="0" indent="-171450" algn="l" defTabSz="914400" rtl="0" eaLnBrk="0" fontAlgn="base" latinLnBrk="0" hangingPunct="0">
              <a:lnSpc>
                <a:spcPct val="150000"/>
              </a:lnSpc>
              <a:spcBef>
                <a:spcPct val="0"/>
              </a:spcBef>
              <a:spcAft>
                <a:spcPct val="0"/>
              </a:spcAft>
              <a:buClrTx/>
              <a:buSzPts val="1000"/>
              <a:buFont typeface="Arial" panose="020B0604020202020204" pitchFamily="34" charset="0"/>
              <a:buChar char="•"/>
              <a:tabLst/>
            </a:pPr>
            <a:r>
              <a:rPr kumimoji="0" lang="en-US" altLang="en-US" sz="1100" b="0" i="0" u="none" strike="noStrike" cap="none" normalizeH="0" baseline="0" dirty="0" smtClean="0">
                <a:ln>
                  <a:noFill/>
                </a:ln>
                <a:solidFill>
                  <a:srgbClr val="FFFFFF"/>
                </a:solidFill>
                <a:effectLst/>
                <a:latin typeface="Calibri" panose="020F0502020204030204" pitchFamily="34" charset="0"/>
              </a:rPr>
              <a:t>NCAA Guides</a:t>
            </a:r>
          </a:p>
          <a:p>
            <a:pPr marL="171450" marR="0" lvl="0" indent="-171450" algn="l" defTabSz="914400" rtl="0" eaLnBrk="0" fontAlgn="base" latinLnBrk="0" hangingPunct="0">
              <a:lnSpc>
                <a:spcPct val="150000"/>
              </a:lnSpc>
              <a:spcBef>
                <a:spcPct val="0"/>
              </a:spcBef>
              <a:spcAft>
                <a:spcPct val="0"/>
              </a:spcAft>
              <a:buClrTx/>
              <a:buSzPts val="1000"/>
              <a:buFont typeface="Arial" panose="020B0604020202020204" pitchFamily="34" charset="0"/>
              <a:buChar char="•"/>
              <a:tabLst/>
            </a:pPr>
            <a:r>
              <a:rPr kumimoji="0" lang="en-US" altLang="en-US" sz="1100" b="0" i="0" u="none" strike="noStrike" cap="none" normalizeH="0" baseline="0" dirty="0" smtClean="0">
                <a:ln>
                  <a:noFill/>
                </a:ln>
                <a:solidFill>
                  <a:srgbClr val="FFFFFF"/>
                </a:solidFill>
                <a:effectLst/>
                <a:latin typeface="Calibri" panose="020F0502020204030204" pitchFamily="34" charset="0"/>
              </a:rPr>
              <a:t>Resource Library</a:t>
            </a:r>
          </a:p>
          <a:p>
            <a:pPr marL="171450" marR="0" lvl="0" indent="-171450" algn="l" defTabSz="914400" rtl="0" eaLnBrk="0" fontAlgn="base" latinLnBrk="0" hangingPunct="0">
              <a:lnSpc>
                <a:spcPct val="150000"/>
              </a:lnSpc>
              <a:spcBef>
                <a:spcPct val="0"/>
              </a:spcBef>
              <a:spcAft>
                <a:spcPct val="0"/>
              </a:spcAft>
              <a:buClrTx/>
              <a:buSzPts val="1000"/>
              <a:buFont typeface="Arial" panose="020B0604020202020204" pitchFamily="34" charset="0"/>
              <a:buChar char="•"/>
              <a:tabLst/>
            </a:pPr>
            <a:r>
              <a:rPr kumimoji="0" lang="en-US" altLang="en-US" sz="1100" b="0" i="0" u="none" strike="noStrike" cap="none" normalizeH="0" baseline="0" dirty="0" smtClean="0">
                <a:ln>
                  <a:noFill/>
                </a:ln>
                <a:solidFill>
                  <a:srgbClr val="FFFFFF"/>
                </a:solidFill>
                <a:effectLst/>
                <a:latin typeface="Calibri" panose="020F0502020204030204" pitchFamily="34" charset="0"/>
              </a:rPr>
              <a:t>Vendor Directory</a:t>
            </a:r>
          </a:p>
          <a:p>
            <a:pPr marL="171450" marR="0" lvl="0" indent="-171450" algn="l" defTabSz="914400" rtl="0" eaLnBrk="0" fontAlgn="base" latinLnBrk="0" hangingPunct="0">
              <a:lnSpc>
                <a:spcPct val="150000"/>
              </a:lnSpc>
              <a:spcBef>
                <a:spcPct val="0"/>
              </a:spcBef>
              <a:spcAft>
                <a:spcPct val="0"/>
              </a:spcAft>
              <a:buClrTx/>
              <a:buSzPts val="1000"/>
              <a:buFont typeface="Arial" panose="020B0604020202020204" pitchFamily="34" charset="0"/>
              <a:buChar char="•"/>
              <a:tabLst/>
            </a:pPr>
            <a:r>
              <a:rPr kumimoji="0" lang="en-US" altLang="en-US" sz="1100" b="0" i="0" u="none" strike="noStrike" cap="none" normalizeH="0" baseline="0" dirty="0" smtClean="0">
                <a:ln>
                  <a:noFill/>
                </a:ln>
                <a:solidFill>
                  <a:srgbClr val="FFFFFF"/>
                </a:solidFill>
                <a:effectLst/>
                <a:latin typeface="Calibri" panose="020F0502020204030204" pitchFamily="34" charset="0"/>
              </a:rPr>
              <a:t>Governmental Affairs Updates</a:t>
            </a:r>
          </a:p>
          <a:p>
            <a:pPr marL="171450" marR="0" lvl="0" indent="-171450" algn="l" defTabSz="914400" rtl="0" eaLnBrk="0" fontAlgn="base" latinLnBrk="0" hangingPunct="0">
              <a:lnSpc>
                <a:spcPct val="150000"/>
              </a:lnSpc>
              <a:spcBef>
                <a:spcPct val="0"/>
              </a:spcBef>
              <a:spcAft>
                <a:spcPct val="0"/>
              </a:spcAft>
              <a:buClrTx/>
              <a:buSzPts val="1000"/>
              <a:buFont typeface="Arial" panose="020B0604020202020204" pitchFamily="34" charset="0"/>
              <a:buChar char="•"/>
              <a:tabLst/>
            </a:pPr>
            <a:r>
              <a:rPr kumimoji="0" lang="en-US" altLang="en-US" sz="1100" b="0" i="0" u="none" strike="noStrike" cap="none" normalizeH="0" baseline="0" dirty="0" smtClean="0">
                <a:ln>
                  <a:noFill/>
                </a:ln>
                <a:solidFill>
                  <a:srgbClr val="FFFFFF"/>
                </a:solidFill>
                <a:effectLst/>
                <a:latin typeface="Calibri" panose="020F0502020204030204" pitchFamily="34" charset="0"/>
              </a:rPr>
              <a:t>Survey Results</a:t>
            </a:r>
          </a:p>
          <a:p>
            <a:pPr marL="171450" marR="0" lvl="0" indent="-171450" algn="l" defTabSz="914400" rtl="0" eaLnBrk="0" fontAlgn="base" latinLnBrk="0" hangingPunct="0">
              <a:lnSpc>
                <a:spcPct val="150000"/>
              </a:lnSpc>
              <a:spcBef>
                <a:spcPct val="0"/>
              </a:spcBef>
              <a:spcAft>
                <a:spcPct val="0"/>
              </a:spcAft>
              <a:buClrTx/>
              <a:buSzPts val="1000"/>
              <a:buFont typeface="Arial" panose="020B0604020202020204" pitchFamily="34" charset="0"/>
              <a:buChar char="•"/>
              <a:tabLst/>
            </a:pPr>
            <a:r>
              <a:rPr kumimoji="0" lang="en-US" altLang="en-US" sz="1100" b="0" i="0" u="none" strike="noStrike" cap="none" normalizeH="0" baseline="0" dirty="0" smtClean="0">
                <a:ln>
                  <a:noFill/>
                </a:ln>
                <a:solidFill>
                  <a:srgbClr val="FFFFFF"/>
                </a:solidFill>
                <a:effectLst/>
                <a:latin typeface="Calibri" panose="020F0502020204030204" pitchFamily="34" charset="0"/>
              </a:rPr>
              <a:t>Career Center......and much more.</a:t>
            </a:r>
            <a:endParaRPr kumimoji="0" lang="en-US" altLang="en-US" sz="11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3357256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UPCOMING ACUA EVENTS</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a:solidFill>
                  <a:schemeClr val="accent1">
                    <a:lumMod val="75000"/>
                  </a:schemeClr>
                </a:solidFill>
              </a:rPr>
              <a:t>December 19, 2017 – EU General Data Protection Regulations Impacting U.S. Institutions (Mark </a:t>
            </a:r>
            <a:r>
              <a:rPr lang="en-US" dirty="0" err="1">
                <a:solidFill>
                  <a:schemeClr val="accent1">
                    <a:lumMod val="75000"/>
                  </a:schemeClr>
                </a:solidFill>
              </a:rPr>
              <a:t>Bednarz</a:t>
            </a:r>
            <a:r>
              <a:rPr lang="en-US" dirty="0">
                <a:solidFill>
                  <a:schemeClr val="accent1">
                    <a:lumMod val="75000"/>
                  </a:schemeClr>
                </a:solidFill>
              </a:rPr>
              <a:t> and Ian Singer, PKF O’Connor Davies)</a:t>
            </a:r>
          </a:p>
          <a:p>
            <a:endParaRPr lang="en-US" dirty="0">
              <a:solidFill>
                <a:schemeClr val="accent1">
                  <a:lumMod val="75000"/>
                </a:schemeClr>
              </a:solidFill>
            </a:endParaRPr>
          </a:p>
          <a:p>
            <a:pPr marL="342900" indent="-342900">
              <a:buFont typeface="Arial" panose="020B0604020202020204" pitchFamily="34" charset="0"/>
              <a:buChar char="•"/>
            </a:pPr>
            <a:r>
              <a:rPr lang="en-US" dirty="0">
                <a:solidFill>
                  <a:schemeClr val="accent1">
                    <a:lumMod val="75000"/>
                  </a:schemeClr>
                </a:solidFill>
              </a:rPr>
              <a:t>February 7, 2018 – Construction Auditing (</a:t>
            </a:r>
            <a:r>
              <a:rPr lang="en-US" dirty="0" err="1">
                <a:solidFill>
                  <a:schemeClr val="accent1">
                    <a:lumMod val="75000"/>
                  </a:schemeClr>
                </a:solidFill>
              </a:rPr>
              <a:t>Asel</a:t>
            </a:r>
            <a:r>
              <a:rPr lang="en-US" dirty="0">
                <a:solidFill>
                  <a:schemeClr val="accent1">
                    <a:lumMod val="75000"/>
                  </a:schemeClr>
                </a:solidFill>
              </a:rPr>
              <a:t> </a:t>
            </a:r>
            <a:r>
              <a:rPr lang="en-US" dirty="0" err="1">
                <a:solidFill>
                  <a:schemeClr val="accent1">
                    <a:lumMod val="75000"/>
                  </a:schemeClr>
                </a:solidFill>
              </a:rPr>
              <a:t>Solovyeva</a:t>
            </a:r>
            <a:r>
              <a:rPr lang="en-US" dirty="0">
                <a:solidFill>
                  <a:schemeClr val="accent1">
                    <a:lumMod val="75000"/>
                  </a:schemeClr>
                </a:solidFill>
              </a:rPr>
              <a:t> (</a:t>
            </a:r>
            <a:r>
              <a:rPr lang="en-US" dirty="0" err="1">
                <a:solidFill>
                  <a:schemeClr val="accent1">
                    <a:lumMod val="75000"/>
                  </a:schemeClr>
                </a:solidFill>
              </a:rPr>
              <a:t>Univ</a:t>
            </a:r>
            <a:r>
              <a:rPr lang="en-US" dirty="0">
                <a:solidFill>
                  <a:schemeClr val="accent1">
                    <a:lumMod val="75000"/>
                  </a:schemeClr>
                </a:solidFill>
              </a:rPr>
              <a:t> of Michigan) and Robert </a:t>
            </a:r>
            <a:r>
              <a:rPr lang="en-US" dirty="0" err="1">
                <a:solidFill>
                  <a:schemeClr val="accent1">
                    <a:lumMod val="75000"/>
                  </a:schemeClr>
                </a:solidFill>
              </a:rPr>
              <a:t>Zellmer</a:t>
            </a:r>
            <a:r>
              <a:rPr lang="en-US" dirty="0">
                <a:solidFill>
                  <a:schemeClr val="accent1">
                    <a:lumMod val="75000"/>
                  </a:schemeClr>
                </a:solidFill>
              </a:rPr>
              <a:t> (Baker Tilly)) </a:t>
            </a:r>
          </a:p>
          <a:p>
            <a:pPr marL="342900" indent="-342900">
              <a:buFont typeface="Arial" panose="020B0604020202020204" pitchFamily="34" charset="0"/>
              <a:buChar char="•"/>
            </a:pPr>
            <a:endParaRPr lang="en-US" dirty="0">
              <a:solidFill>
                <a:schemeClr val="accent1">
                  <a:lumMod val="75000"/>
                </a:schemeClr>
              </a:solidFill>
            </a:endParaRPr>
          </a:p>
          <a:p>
            <a:pPr marL="342900" indent="-342900">
              <a:buFont typeface="Arial" panose="020B0604020202020204" pitchFamily="34" charset="0"/>
              <a:buChar char="•"/>
            </a:pPr>
            <a:r>
              <a:rPr lang="en-US" dirty="0">
                <a:solidFill>
                  <a:schemeClr val="accent1">
                    <a:lumMod val="75000"/>
                  </a:schemeClr>
                </a:solidFill>
              </a:rPr>
              <a:t>March 18-21, 2018 – ACUA Mid-Year Conference in Louisville, KY</a:t>
            </a:r>
          </a:p>
          <a:p>
            <a:endParaRPr lang="en-US" dirty="0"/>
          </a:p>
          <a:p>
            <a:endParaRPr lang="en-US" dirty="0"/>
          </a:p>
        </p:txBody>
      </p:sp>
      <p:sp>
        <p:nvSpPr>
          <p:cNvPr id="5" name="Slide Number Placeholder 4"/>
          <p:cNvSpPr>
            <a:spLocks noGrp="1"/>
          </p:cNvSpPr>
          <p:nvPr>
            <p:ph type="sldNum" sz="quarter" idx="12"/>
          </p:nvPr>
        </p:nvSpPr>
        <p:spPr/>
        <p:txBody>
          <a:bodyPr/>
          <a:lstStyle/>
          <a:p>
            <a:fld id="{C3C3236D-FB65-584A-8227-5A449D06E62A}" type="slidenum">
              <a:rPr lang="en-US" smtClean="0"/>
              <a:pPr/>
              <a:t>51</a:t>
            </a:fld>
            <a:endParaRPr lang="en-US" dirty="0"/>
          </a:p>
        </p:txBody>
      </p:sp>
    </p:spTree>
    <p:extLst>
      <p:ext uri="{BB962C8B-B14F-4D97-AF65-F5344CB8AC3E}">
        <p14:creationId xmlns:p14="http://schemas.microsoft.com/office/powerpoint/2010/main" val="24071073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Agenda</a:t>
            </a:r>
            <a:endParaRPr lang="nl-NL"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87308156"/>
              </p:ext>
            </p:extLst>
          </p:nvPr>
        </p:nvGraphicFramePr>
        <p:xfrm>
          <a:off x="561001" y="1869540"/>
          <a:ext cx="8229600" cy="3894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91214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Social Media Defined</a:t>
            </a:r>
            <a:endParaRPr lang="en-US" dirty="0"/>
          </a:p>
        </p:txBody>
      </p:sp>
      <p:sp>
        <p:nvSpPr>
          <p:cNvPr id="3" name="TextBox 2"/>
          <p:cNvSpPr txBox="1"/>
          <p:nvPr/>
        </p:nvSpPr>
        <p:spPr>
          <a:xfrm>
            <a:off x="674169" y="1818453"/>
            <a:ext cx="8003263" cy="3108543"/>
          </a:xfrm>
          <a:prstGeom prst="rect">
            <a:avLst/>
          </a:prstGeom>
          <a:noFill/>
        </p:spPr>
        <p:txBody>
          <a:bodyPr wrap="square" rtlCol="0">
            <a:spAutoFit/>
          </a:bodyPr>
          <a:lstStyle/>
          <a:p>
            <a:pPr algn="ctr"/>
            <a:r>
              <a:rPr lang="en-US" sz="2800" dirty="0" smtClean="0">
                <a:solidFill>
                  <a:schemeClr val="bg1"/>
                </a:solidFill>
              </a:rPr>
              <a:t>Put simply, social media is a collection of websites and applications that enable users to create and share content or to participate in social networking. </a:t>
            </a:r>
          </a:p>
          <a:p>
            <a:pPr algn="ctr"/>
            <a:endParaRPr lang="en-US" sz="2800" dirty="0">
              <a:solidFill>
                <a:schemeClr val="bg1"/>
              </a:solidFill>
            </a:endParaRPr>
          </a:p>
          <a:p>
            <a:pPr algn="ctr"/>
            <a:r>
              <a:rPr lang="en-US" sz="2800" dirty="0" smtClean="0">
                <a:solidFill>
                  <a:schemeClr val="bg1"/>
                </a:solidFill>
              </a:rPr>
              <a:t>It is a collection of online communication channels dedicated to community-based input, interaction, content-sharing and collaboration. </a:t>
            </a:r>
            <a:endParaRPr lang="en-US" sz="2800" dirty="0">
              <a:solidFill>
                <a:schemeClr val="bg1"/>
              </a:solidFill>
            </a:endParaRPr>
          </a:p>
        </p:txBody>
      </p:sp>
    </p:spTree>
    <p:extLst>
      <p:ext uri="{BB962C8B-B14F-4D97-AF65-F5344CB8AC3E}">
        <p14:creationId xmlns:p14="http://schemas.microsoft.com/office/powerpoint/2010/main" val="42021700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smtClean="0"/>
              <a:t>Prominent Examples</a:t>
            </a:r>
            <a:endParaRPr lang="nl-NL" dirty="0"/>
          </a:p>
        </p:txBody>
      </p:sp>
      <p:pic>
        <p:nvPicPr>
          <p:cNvPr id="1028" name="Picture 4" descr="Image result for facebook"/>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71487" y="1475048"/>
            <a:ext cx="1795670" cy="6733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wit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6752" y="1702966"/>
            <a:ext cx="1501202" cy="49155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instagra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488" y="3057011"/>
            <a:ext cx="1795669" cy="101006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google plu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486" y="4932595"/>
            <a:ext cx="1795672" cy="85857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wikipedia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27861" y="3123715"/>
            <a:ext cx="1804424" cy="101498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linkedi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73292" y="1595457"/>
            <a:ext cx="1913563" cy="54055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reddi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78859" y="4932595"/>
            <a:ext cx="1606786" cy="90381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youtube log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68993" y="3108281"/>
            <a:ext cx="1616652" cy="910555"/>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Image result for pinterest logo"/>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82430" y="5096428"/>
            <a:ext cx="1804425" cy="57614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12"/>
          <a:stretch>
            <a:fillRect/>
          </a:stretch>
        </p:blipFill>
        <p:spPr>
          <a:xfrm>
            <a:off x="2494472" y="2194522"/>
            <a:ext cx="929193" cy="929193"/>
          </a:xfrm>
          <a:prstGeom prst="rect">
            <a:avLst/>
          </a:prstGeom>
        </p:spPr>
      </p:pic>
      <p:pic>
        <p:nvPicPr>
          <p:cNvPr id="13" name="Picture 12"/>
          <p:cNvPicPr>
            <a:picLocks noChangeAspect="1"/>
          </p:cNvPicPr>
          <p:nvPr/>
        </p:nvPicPr>
        <p:blipFill>
          <a:blip r:embed="rId13"/>
          <a:stretch>
            <a:fillRect/>
          </a:stretch>
        </p:blipFill>
        <p:spPr>
          <a:xfrm>
            <a:off x="5876268" y="4067075"/>
            <a:ext cx="1013179" cy="1013179"/>
          </a:xfrm>
          <a:prstGeom prst="rect">
            <a:avLst/>
          </a:prstGeom>
        </p:spPr>
      </p:pic>
      <p:pic>
        <p:nvPicPr>
          <p:cNvPr id="14" name="Picture 13"/>
          <p:cNvPicPr>
            <a:picLocks noChangeAspect="1"/>
          </p:cNvPicPr>
          <p:nvPr/>
        </p:nvPicPr>
        <p:blipFill>
          <a:blip r:embed="rId14"/>
          <a:stretch>
            <a:fillRect/>
          </a:stretch>
        </p:blipFill>
        <p:spPr>
          <a:xfrm>
            <a:off x="2511140" y="4018836"/>
            <a:ext cx="782577" cy="1010872"/>
          </a:xfrm>
          <a:prstGeom prst="rect">
            <a:avLst/>
          </a:prstGeom>
        </p:spPr>
      </p:pic>
      <p:pic>
        <p:nvPicPr>
          <p:cNvPr id="15" name="Picture 14"/>
          <p:cNvPicPr>
            <a:picLocks noChangeAspect="1"/>
          </p:cNvPicPr>
          <p:nvPr/>
        </p:nvPicPr>
        <p:blipFill>
          <a:blip r:embed="rId15"/>
          <a:stretch>
            <a:fillRect/>
          </a:stretch>
        </p:blipFill>
        <p:spPr>
          <a:xfrm>
            <a:off x="5929590" y="2179189"/>
            <a:ext cx="959857" cy="959857"/>
          </a:xfrm>
          <a:prstGeom prst="rect">
            <a:avLst/>
          </a:prstGeom>
        </p:spPr>
      </p:pic>
    </p:spTree>
    <p:extLst>
      <p:ext uri="{BB962C8B-B14F-4D97-AF65-F5344CB8AC3E}">
        <p14:creationId xmlns:p14="http://schemas.microsoft.com/office/powerpoint/2010/main" val="16014820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tknowledgeexchange.techtarget.com/writing-for-business/files/2015/05/JESS3_BrianSolis_ConversationPrism4_WEB_1280x10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440" y="498985"/>
            <a:ext cx="7034114" cy="5627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3250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Aangepast 1">
      <a:dk1>
        <a:srgbClr val="007AC3"/>
      </a:dk1>
      <a:lt1>
        <a:sysClr val="window" lastClr="FFFFFF"/>
      </a:lt1>
      <a:dk2>
        <a:srgbClr val="474747"/>
      </a:dk2>
      <a:lt2>
        <a:srgbClr val="FFFFFF"/>
      </a:lt2>
      <a:accent1>
        <a:srgbClr val="007AC3"/>
      </a:accent1>
      <a:accent2>
        <a:srgbClr val="A6D1EA"/>
      </a:accent2>
      <a:accent3>
        <a:srgbClr val="85BC20"/>
      </a:accent3>
      <a:accent4>
        <a:srgbClr val="C2DD90"/>
      </a:accent4>
      <a:accent5>
        <a:srgbClr val="009881"/>
      </a:accent5>
      <a:accent6>
        <a:srgbClr val="A6DBD3"/>
      </a:accent6>
      <a:hlink>
        <a:srgbClr val="474747"/>
      </a:hlink>
      <a:folHlink>
        <a:srgbClr val="47474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F7B53DDC2E3AA42876208F24773D060" ma:contentTypeVersion="0" ma:contentTypeDescription="Create a new document." ma:contentTypeScope="" ma:versionID="93e8251519f5013f8374907d5e2219d8">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9AB2A1D-C65C-43B3-9201-6EB89F1F5BB2}">
  <ds:schemaRefs>
    <ds:schemaRef ds:uri="http://schemas.microsoft.com/office/2006/metadata/properties"/>
    <ds:schemaRef ds:uri="http://www.w3.org/XML/1998/namespace"/>
    <ds:schemaRef ds:uri="http://purl.org/dc/elements/1.1/"/>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313CEDDF-9388-412C-BB2B-1DEE2E4326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C6536801-7DA6-41F0-A60A-30AF416FF2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9117</TotalTime>
  <Words>2001</Words>
  <Application>Microsoft Office PowerPoint</Application>
  <PresentationFormat>On-screen Show (4:3)</PresentationFormat>
  <Paragraphs>311</Paragraphs>
  <Slides>51</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Arial</vt:lpstr>
      <vt:lpstr>Calibri</vt:lpstr>
      <vt:lpstr>Cambria</vt:lpstr>
      <vt:lpstr>Rockwell Extra Bold</vt:lpstr>
      <vt:lpstr>Times New Roman</vt:lpstr>
      <vt:lpstr>Wingdings</vt:lpstr>
      <vt:lpstr>Office Theme</vt:lpstr>
      <vt:lpstr>PowerPoint Presentation</vt:lpstr>
      <vt:lpstr>Auditing Social Media</vt:lpstr>
      <vt:lpstr>WEBINAR MODERATOR</vt:lpstr>
      <vt:lpstr>TODAY’S PRESENTER</vt:lpstr>
      <vt:lpstr>Objectives</vt:lpstr>
      <vt:lpstr>Agenda</vt:lpstr>
      <vt:lpstr>Social Media Defined</vt:lpstr>
      <vt:lpstr>Prominent Examples</vt:lpstr>
      <vt:lpstr>PowerPoint Presentation</vt:lpstr>
      <vt:lpstr>PowerPoint Presentation</vt:lpstr>
      <vt:lpstr>How many times have you accessed a social media site today?</vt:lpstr>
      <vt:lpstr>Social Media Demographic Statistics</vt:lpstr>
      <vt:lpstr>PowerPoint Presentation</vt:lpstr>
      <vt:lpstr>What’s In It For You?</vt:lpstr>
      <vt:lpstr>Brand Recognition</vt:lpstr>
      <vt:lpstr>Product and Customer Feedback</vt:lpstr>
      <vt:lpstr>Social Responsibility Efforts</vt:lpstr>
      <vt:lpstr>Content Positioning</vt:lpstr>
      <vt:lpstr>Key Factors in Using Content for Brand Recognition</vt:lpstr>
      <vt:lpstr>Talent Search</vt:lpstr>
      <vt:lpstr>Where’s the Talent?</vt:lpstr>
      <vt:lpstr>Online Training</vt:lpstr>
      <vt:lpstr>The Downside…</vt:lpstr>
      <vt:lpstr>Consumer Privacy Concerns</vt:lpstr>
      <vt:lpstr>What Are the Questions?</vt:lpstr>
      <vt:lpstr>Security Concerns</vt:lpstr>
      <vt:lpstr>PowerPoint Presentation</vt:lpstr>
      <vt:lpstr>What is Reputational Risk?</vt:lpstr>
      <vt:lpstr>What is Reputational Risk?</vt:lpstr>
      <vt:lpstr>Where do the threats come from?</vt:lpstr>
      <vt:lpstr>PowerPoint Presentation</vt:lpstr>
      <vt:lpstr>Product / Customer Issues</vt:lpstr>
      <vt:lpstr>Social Media Gone Wrong</vt:lpstr>
      <vt:lpstr>What Can We Do?</vt:lpstr>
      <vt:lpstr>What Can We Do?</vt:lpstr>
      <vt:lpstr>Social Media Policy</vt:lpstr>
      <vt:lpstr>Does your company have a social media policy?</vt:lpstr>
      <vt:lpstr>Set Expectations for Employees</vt:lpstr>
      <vt:lpstr>Social Media Policy - Expectations</vt:lpstr>
      <vt:lpstr>Is your company planning a social media audit this year?</vt:lpstr>
      <vt:lpstr>Train Employees</vt:lpstr>
      <vt:lpstr>Monitor Social Media</vt:lpstr>
      <vt:lpstr> Do you think companies should be able to fire employees for things posted on their personal social media accounts?</vt:lpstr>
      <vt:lpstr>Don’t Violate Your Employees</vt:lpstr>
      <vt:lpstr>What Does This Look Like?</vt:lpstr>
      <vt:lpstr>Final Thoughts?</vt:lpstr>
      <vt:lpstr>References</vt:lpstr>
      <vt:lpstr>For more information:  www.teammatesolutions.com</vt:lpstr>
      <vt:lpstr>Contact Information</vt:lpstr>
      <vt:lpstr>PowerPoint Presentation</vt:lpstr>
      <vt:lpstr>UPCOMING ACUA EVENTS</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Dethier / Wolters Kluwer</dc:creator>
  <cp:lastModifiedBy>O'Brien, Melinda</cp:lastModifiedBy>
  <cp:revision>251</cp:revision>
  <cp:lastPrinted>2015-09-14T14:00:05Z</cp:lastPrinted>
  <dcterms:created xsi:type="dcterms:W3CDTF">2014-09-21T18:13:09Z</dcterms:created>
  <dcterms:modified xsi:type="dcterms:W3CDTF">2018-01-02T18:21:26Z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0x0101002F7B53DDC2E3AA42876208F24773D060</vt:lpwstr>
  </property>
</Properties>
</file>