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26"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D95FEE-DEF1-4D28-959A-4F094C2B7C3A}" type="datetimeFigureOut">
              <a:rPr lang="en-US" smtClean="0"/>
              <a:t>3/30/2016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63880E-248D-4BFF-988A-75DC18FD6DEC}" type="slidenum">
              <a:rPr lang="en-US" smtClean="0"/>
              <a:t>‹#›</a:t>
            </a:fld>
            <a:endParaRPr lang="en-US"/>
          </a:p>
        </p:txBody>
      </p:sp>
    </p:spTree>
    <p:extLst>
      <p:ext uri="{BB962C8B-B14F-4D97-AF65-F5344CB8AC3E}">
        <p14:creationId xmlns:p14="http://schemas.microsoft.com/office/powerpoint/2010/main" val="202233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63880E-248D-4BFF-988A-75DC18FD6DEC}" type="slidenum">
              <a:rPr lang="en-US" smtClean="0"/>
              <a:t>1</a:t>
            </a:fld>
            <a:endParaRPr lang="en-US"/>
          </a:p>
        </p:txBody>
      </p:sp>
    </p:spTree>
    <p:extLst>
      <p:ext uri="{BB962C8B-B14F-4D97-AF65-F5344CB8AC3E}">
        <p14:creationId xmlns:p14="http://schemas.microsoft.com/office/powerpoint/2010/main" val="559256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B25EE3-D830-4F06-BE78-02B21DB6706C}"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277814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25EE3-D830-4F06-BE78-02B21DB6706C}"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410934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25EE3-D830-4F06-BE78-02B21DB6706C}"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2717210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25EE3-D830-4F06-BE78-02B21DB6706C}"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F51C6-1022-4368-B246-2D835167D1DF}"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7658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25EE3-D830-4F06-BE78-02B21DB6706C}"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281637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BB25EE3-D830-4F06-BE78-02B21DB6706C}" type="datetimeFigureOut">
              <a:rPr lang="en-US" smtClean="0"/>
              <a:t>3/30/2016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3790845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BB25EE3-D830-4F06-BE78-02B21DB6706C}" type="datetimeFigureOut">
              <a:rPr lang="en-US" smtClean="0"/>
              <a:t>3/30/2016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1087916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B25EE3-D830-4F06-BE78-02B21DB6706C}"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1914794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B25EE3-D830-4F06-BE78-02B21DB6706C}"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1101941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B25EE3-D830-4F06-BE78-02B21DB6706C}"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24145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25EE3-D830-4F06-BE78-02B21DB6706C}"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367780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B25EE3-D830-4F06-BE78-02B21DB6706C}"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1094920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B25EE3-D830-4F06-BE78-02B21DB6706C}" type="datetimeFigureOut">
              <a:rPr lang="en-US" smtClean="0"/>
              <a:t>3/30/2016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3964397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B25EE3-D830-4F06-BE78-02B21DB6706C}" type="datetimeFigureOut">
              <a:rPr lang="en-US" smtClean="0"/>
              <a:t>3/30/2016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2449166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FBB25EE3-D830-4F06-BE78-02B21DB6706C}" type="datetimeFigureOut">
              <a:rPr lang="en-US" smtClean="0"/>
              <a:t>3/30/2016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3283802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25EE3-D830-4F06-BE78-02B21DB6706C}"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233562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25EE3-D830-4F06-BE78-02B21DB6706C}"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F51C6-1022-4368-B246-2D835167D1DF}" type="slidenum">
              <a:rPr lang="en-US" smtClean="0"/>
              <a:t>‹#›</a:t>
            </a:fld>
            <a:endParaRPr lang="en-US"/>
          </a:p>
        </p:txBody>
      </p:sp>
    </p:spTree>
    <p:extLst>
      <p:ext uri="{BB962C8B-B14F-4D97-AF65-F5344CB8AC3E}">
        <p14:creationId xmlns:p14="http://schemas.microsoft.com/office/powerpoint/2010/main" val="220588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FBB25EE3-D830-4F06-BE78-02B21DB6706C}" type="datetimeFigureOut">
              <a:rPr lang="en-US" smtClean="0"/>
              <a:t>3/30/2016</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5BDF51C6-1022-4368-B246-2D835167D1DF}" type="slidenum">
              <a:rPr lang="en-US" smtClean="0"/>
              <a:t>‹#›</a:t>
            </a:fld>
            <a:endParaRPr lang="en-US"/>
          </a:p>
        </p:txBody>
      </p:sp>
    </p:spTree>
    <p:extLst>
      <p:ext uri="{BB962C8B-B14F-4D97-AF65-F5344CB8AC3E}">
        <p14:creationId xmlns:p14="http://schemas.microsoft.com/office/powerpoint/2010/main" val="109312906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ffectLst/>
        </p:spPr>
        <p:txBody>
          <a:bodyPr/>
          <a:lstStyle/>
          <a:p>
            <a:r>
              <a:rPr lang="en-US" dirty="0" smtClean="0">
                <a:solidFill>
                  <a:srgbClr val="BA0000"/>
                </a:solidFill>
                <a:effectLst/>
              </a:rPr>
              <a:t>Internal Audit Process</a:t>
            </a:r>
            <a:endParaRPr lang="en-US" dirty="0">
              <a:effectLst/>
            </a:endParaRPr>
          </a:p>
        </p:txBody>
      </p:sp>
      <p:sp>
        <p:nvSpPr>
          <p:cNvPr id="3" name="Subtitle 2"/>
          <p:cNvSpPr>
            <a:spLocks noGrp="1"/>
          </p:cNvSpPr>
          <p:nvPr>
            <p:ph type="subTitle" idx="1"/>
          </p:nvPr>
        </p:nvSpPr>
        <p:spPr>
          <a:xfrm>
            <a:off x="381000" y="533400"/>
            <a:ext cx="8458200" cy="4267200"/>
          </a:xfrm>
        </p:spPr>
        <p:txBody>
          <a:bodyPr/>
          <a:lstStyle/>
          <a:p>
            <a:endParaRPr lang="en-US" dirty="0" smtClean="0"/>
          </a:p>
          <a:p>
            <a:endParaRPr lang="en-US" dirty="0"/>
          </a:p>
          <a:p>
            <a:r>
              <a:rPr lang="en-US" dirty="0" smtClean="0"/>
              <a:t>Pre-Audit </a:t>
            </a:r>
            <a:r>
              <a:rPr lang="en-US" dirty="0"/>
              <a:t>Presentation</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5105400"/>
            <a:ext cx="1425522" cy="1450764"/>
          </a:xfrm>
          <a:prstGeom prst="rect">
            <a:avLst/>
          </a:prstGeom>
        </p:spPr>
      </p:pic>
    </p:spTree>
    <p:extLst>
      <p:ext uri="{BB962C8B-B14F-4D97-AF65-F5344CB8AC3E}">
        <p14:creationId xmlns:p14="http://schemas.microsoft.com/office/powerpoint/2010/main" val="199467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Undue Risk / Excessive </a:t>
            </a:r>
            <a:r>
              <a:rPr lang="en-US" dirty="0" smtClean="0">
                <a:solidFill>
                  <a:srgbClr val="C00000"/>
                </a:solidFill>
                <a:effectLst/>
              </a:rPr>
              <a:t>Controls</a:t>
            </a:r>
            <a:endParaRPr lang="en-US" dirty="0">
              <a:solidFill>
                <a:srgbClr val="C00000"/>
              </a:solidFill>
            </a:endParaRPr>
          </a:p>
        </p:txBody>
      </p:sp>
      <p:sp>
        <p:nvSpPr>
          <p:cNvPr id="3" name="Content Placeholder 2"/>
          <p:cNvSpPr>
            <a:spLocks noGrp="1"/>
          </p:cNvSpPr>
          <p:nvPr>
            <p:ph sz="quarter" idx="13"/>
          </p:nvPr>
        </p:nvSpPr>
        <p:spPr/>
        <p:txBody>
          <a:bodyPr/>
          <a:lstStyle/>
          <a:p>
            <a:pPr marL="0" indent="0">
              <a:buNone/>
            </a:pPr>
            <a:r>
              <a:rPr lang="en-US" dirty="0"/>
              <a:t>Undue Risks Cause:</a:t>
            </a:r>
          </a:p>
          <a:p>
            <a:pPr>
              <a:buFont typeface="Wingdings" panose="05000000000000000000" pitchFamily="2" charset="2"/>
              <a:buChar char="Ø"/>
            </a:pPr>
            <a:r>
              <a:rPr lang="en-US" dirty="0"/>
              <a:t>Loss of Assets, Donors or Grants</a:t>
            </a:r>
          </a:p>
          <a:p>
            <a:pPr>
              <a:buFont typeface="Wingdings" panose="05000000000000000000" pitchFamily="2" charset="2"/>
              <a:buChar char="Ø"/>
            </a:pPr>
            <a:r>
              <a:rPr lang="en-US" dirty="0"/>
              <a:t>Poor Business Decisions</a:t>
            </a:r>
          </a:p>
          <a:p>
            <a:pPr>
              <a:buFont typeface="Wingdings" panose="05000000000000000000" pitchFamily="2" charset="2"/>
              <a:buChar char="Ø"/>
            </a:pPr>
            <a:r>
              <a:rPr lang="en-US" dirty="0"/>
              <a:t>Noncompliance</a:t>
            </a:r>
          </a:p>
          <a:p>
            <a:pPr>
              <a:buFont typeface="Wingdings" panose="05000000000000000000" pitchFamily="2" charset="2"/>
              <a:buChar char="Ø"/>
            </a:pPr>
            <a:r>
              <a:rPr lang="en-US" dirty="0"/>
              <a:t>Increased Regulations</a:t>
            </a:r>
          </a:p>
          <a:p>
            <a:pPr>
              <a:buFont typeface="Wingdings" panose="05000000000000000000" pitchFamily="2" charset="2"/>
              <a:buChar char="Ø"/>
            </a:pPr>
            <a:r>
              <a:rPr lang="en-US" dirty="0"/>
              <a:t>Public Scandals</a:t>
            </a:r>
          </a:p>
          <a:p>
            <a:endParaRPr lang="en-US" dirty="0"/>
          </a:p>
        </p:txBody>
      </p:sp>
      <p:sp>
        <p:nvSpPr>
          <p:cNvPr id="4" name="Content Placeholder 3"/>
          <p:cNvSpPr>
            <a:spLocks noGrp="1"/>
          </p:cNvSpPr>
          <p:nvPr>
            <p:ph sz="quarter" idx="14"/>
          </p:nvPr>
        </p:nvSpPr>
        <p:spPr/>
        <p:txBody>
          <a:bodyPr/>
          <a:lstStyle/>
          <a:p>
            <a:pPr marL="0" indent="0">
              <a:buNone/>
            </a:pPr>
            <a:r>
              <a:rPr lang="en-US" dirty="0"/>
              <a:t>Excessive Controls Cause:</a:t>
            </a:r>
          </a:p>
          <a:p>
            <a:pPr>
              <a:buFont typeface="Wingdings" panose="05000000000000000000" pitchFamily="2" charset="2"/>
              <a:buChar char="Ø"/>
            </a:pPr>
            <a:r>
              <a:rPr lang="en-US" dirty="0"/>
              <a:t>Increased Bureaucracy</a:t>
            </a:r>
          </a:p>
          <a:p>
            <a:pPr>
              <a:buFont typeface="Wingdings" panose="05000000000000000000" pitchFamily="2" charset="2"/>
              <a:buChar char="Ø"/>
            </a:pPr>
            <a:r>
              <a:rPr lang="en-US" dirty="0"/>
              <a:t>Reduced Productivity</a:t>
            </a:r>
          </a:p>
          <a:p>
            <a:pPr>
              <a:buFont typeface="Wingdings" panose="05000000000000000000" pitchFamily="2" charset="2"/>
              <a:buChar char="Ø"/>
            </a:pPr>
            <a:r>
              <a:rPr lang="en-US" dirty="0"/>
              <a:t>Increased Complexity</a:t>
            </a:r>
          </a:p>
          <a:p>
            <a:pPr>
              <a:buFont typeface="Wingdings" panose="05000000000000000000" pitchFamily="2" charset="2"/>
              <a:buChar char="Ø"/>
            </a:pPr>
            <a:r>
              <a:rPr lang="en-US" dirty="0"/>
              <a:t>Increased Cycle Time</a:t>
            </a:r>
          </a:p>
          <a:p>
            <a:pPr>
              <a:buFont typeface="Wingdings" panose="05000000000000000000" pitchFamily="2" charset="2"/>
              <a:buChar char="Ø"/>
            </a:pPr>
            <a:r>
              <a:rPr lang="en-US" dirty="0"/>
              <a:t>Increase of No-Value Activities</a:t>
            </a:r>
          </a:p>
          <a:p>
            <a:endParaRPr lang="en-US" dirty="0"/>
          </a:p>
        </p:txBody>
      </p:sp>
    </p:spTree>
    <p:extLst>
      <p:ext uri="{BB962C8B-B14F-4D97-AF65-F5344CB8AC3E}">
        <p14:creationId xmlns:p14="http://schemas.microsoft.com/office/powerpoint/2010/main" val="3974500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Three Control </a:t>
            </a:r>
            <a:r>
              <a:rPr lang="en-US" dirty="0" smtClean="0">
                <a:solidFill>
                  <a:srgbClr val="C00000"/>
                </a:solidFill>
                <a:effectLst/>
              </a:rPr>
              <a:t>Categories</a:t>
            </a:r>
            <a:endParaRPr lang="en-US" dirty="0">
              <a:solidFill>
                <a:srgbClr val="C00000"/>
              </a:solidFill>
            </a:endParaRPr>
          </a:p>
        </p:txBody>
      </p:sp>
      <p:sp>
        <p:nvSpPr>
          <p:cNvPr id="7" name="Content Placeholder 6"/>
          <p:cNvSpPr>
            <a:spLocks noGrp="1"/>
          </p:cNvSpPr>
          <p:nvPr>
            <p:ph sz="quarter" idx="13"/>
          </p:nvPr>
        </p:nvSpPr>
        <p:spPr/>
        <p:txBody>
          <a:bodyPr/>
          <a:lstStyle/>
          <a:p>
            <a:pPr>
              <a:buFont typeface="Wingdings" panose="05000000000000000000" pitchFamily="2" charset="2"/>
              <a:buChar char="Ø"/>
            </a:pPr>
            <a:r>
              <a:rPr lang="en-US" dirty="0"/>
              <a:t>Effectiveness and efficiency of operations</a:t>
            </a:r>
          </a:p>
          <a:p>
            <a:pPr lvl="1">
              <a:buFont typeface="Wingdings" panose="05000000000000000000" pitchFamily="2" charset="2"/>
              <a:buChar char="v"/>
            </a:pPr>
            <a:r>
              <a:rPr lang="en-US" dirty="0"/>
              <a:t>Processes run smoothly and help us meet our objectives</a:t>
            </a:r>
          </a:p>
          <a:p>
            <a:pPr>
              <a:buFont typeface="Wingdings" panose="05000000000000000000" pitchFamily="2" charset="2"/>
              <a:buChar char="Ø"/>
            </a:pPr>
            <a:r>
              <a:rPr lang="en-US" dirty="0"/>
              <a:t>Reliability of financial reporting</a:t>
            </a:r>
          </a:p>
          <a:p>
            <a:pPr lvl="1">
              <a:buFont typeface="Wingdings" panose="05000000000000000000" pitchFamily="2" charset="2"/>
              <a:buChar char="v"/>
            </a:pPr>
            <a:r>
              <a:rPr lang="en-US" dirty="0"/>
              <a:t>Numbers are accurate and are an aid to decision-making</a:t>
            </a:r>
          </a:p>
          <a:p>
            <a:pPr>
              <a:buFont typeface="Wingdings" panose="05000000000000000000" pitchFamily="2" charset="2"/>
              <a:buChar char="Ø"/>
            </a:pPr>
            <a:r>
              <a:rPr lang="en-US" dirty="0"/>
              <a:t>Compliance with laws and regulations</a:t>
            </a:r>
          </a:p>
          <a:p>
            <a:pPr lvl="1">
              <a:buFont typeface="Wingdings" panose="05000000000000000000" pitchFamily="2" charset="2"/>
              <a:buChar char="v"/>
            </a:pPr>
            <a:r>
              <a:rPr lang="en-US" dirty="0"/>
              <a:t>Stay out of trouble</a:t>
            </a:r>
          </a:p>
          <a:p>
            <a:endParaRPr lang="en-US" dirty="0"/>
          </a:p>
        </p:txBody>
      </p:sp>
    </p:spTree>
    <p:extLst>
      <p:ext uri="{BB962C8B-B14F-4D97-AF65-F5344CB8AC3E}">
        <p14:creationId xmlns:p14="http://schemas.microsoft.com/office/powerpoint/2010/main" val="1198090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Too Simplify</a:t>
            </a:r>
            <a:r>
              <a:rPr lang="en-US" dirty="0" smtClean="0">
                <a:solidFill>
                  <a:srgbClr val="C00000"/>
                </a:solidFill>
                <a:effectLst/>
              </a:rPr>
              <a:t>:</a:t>
            </a:r>
            <a:endParaRPr lang="en-US" dirty="0">
              <a:solidFill>
                <a:srgbClr val="C00000"/>
              </a:solidFill>
            </a:endParaRPr>
          </a:p>
        </p:txBody>
      </p:sp>
      <p:sp>
        <p:nvSpPr>
          <p:cNvPr id="3" name="Content Placeholder 2"/>
          <p:cNvSpPr>
            <a:spLocks noGrp="1"/>
          </p:cNvSpPr>
          <p:nvPr>
            <p:ph sz="quarter" idx="13"/>
          </p:nvPr>
        </p:nvSpPr>
        <p:spPr/>
        <p:txBody>
          <a:bodyPr/>
          <a:lstStyle/>
          <a:p>
            <a:pPr marL="0" indent="0">
              <a:buNone/>
            </a:pPr>
            <a:r>
              <a:rPr lang="en-US" dirty="0"/>
              <a:t>“Internal controls can be defined as those processes that management relies on to make sure things don’t get goofed up.”</a:t>
            </a:r>
          </a:p>
          <a:p>
            <a:pPr marL="0" indent="0">
              <a:buNone/>
            </a:pPr>
            <a:r>
              <a:rPr lang="en-US" dirty="0" smtClean="0"/>
              <a:t>					      </a:t>
            </a:r>
            <a:r>
              <a:rPr lang="en-US" dirty="0" smtClean="0">
                <a:solidFill>
                  <a:schemeClr val="tx1"/>
                </a:solidFill>
              </a:rPr>
              <a:t>Paul </a:t>
            </a:r>
            <a:r>
              <a:rPr lang="en-US" dirty="0">
                <a:solidFill>
                  <a:schemeClr val="tx1"/>
                </a:solidFill>
              </a:rPr>
              <a:t>Kanneman</a:t>
            </a: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429000"/>
            <a:ext cx="2085975"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8510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5791200"/>
          </a:xfrm>
        </p:spPr>
        <p:txBody>
          <a:bodyPr>
            <a:normAutofit/>
          </a:bodyPr>
          <a:lstStyle/>
          <a:p>
            <a:pPr algn="ctr"/>
            <a:r>
              <a:rPr lang="en-US" sz="5400" dirty="0">
                <a:solidFill>
                  <a:srgbClr val="C00000"/>
                </a:solidFill>
                <a:effectLst/>
              </a:rPr>
              <a:t>Internal Controls from Everyday </a:t>
            </a:r>
            <a:r>
              <a:rPr lang="en-US" sz="5400" dirty="0" smtClean="0">
                <a:solidFill>
                  <a:srgbClr val="C00000"/>
                </a:solidFill>
                <a:effectLst/>
              </a:rPr>
              <a:t>Life</a:t>
            </a:r>
            <a:r>
              <a:rPr lang="en-US" sz="5400" dirty="0">
                <a:solidFill>
                  <a:srgbClr val="C00000"/>
                </a:solidFill>
              </a:rPr>
              <a:t/>
            </a:r>
            <a:br>
              <a:rPr lang="en-US" sz="5400" dirty="0">
                <a:solidFill>
                  <a:srgbClr val="C00000"/>
                </a:solidFill>
              </a:rPr>
            </a:br>
            <a:endParaRPr lang="en-US" sz="5400" dirty="0">
              <a:solidFill>
                <a:srgbClr val="C00000"/>
              </a:solidFill>
            </a:endParaRPr>
          </a:p>
        </p:txBody>
      </p:sp>
    </p:spTree>
    <p:extLst>
      <p:ext uri="{BB962C8B-B14F-4D97-AF65-F5344CB8AC3E}">
        <p14:creationId xmlns:p14="http://schemas.microsoft.com/office/powerpoint/2010/main" val="1456665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14400"/>
          </a:xfrm>
        </p:spPr>
        <p:txBody>
          <a:bodyPr>
            <a:normAutofit fontScale="90000"/>
          </a:bodyPr>
          <a:lstStyle/>
          <a:p>
            <a:r>
              <a:rPr lang="en-US" dirty="0">
                <a:solidFill>
                  <a:srgbClr val="C00000"/>
                </a:solidFill>
                <a:effectLst/>
              </a:rPr>
              <a:t>You are practicing good internal controls when </a:t>
            </a:r>
            <a:r>
              <a:rPr lang="en-US" dirty="0" smtClean="0">
                <a:solidFill>
                  <a:srgbClr val="C00000"/>
                </a:solidFill>
                <a:effectLst/>
              </a:rPr>
              <a:t>you</a:t>
            </a:r>
            <a:endParaRPr lang="en-US" dirty="0">
              <a:solidFill>
                <a:srgbClr val="C00000"/>
              </a:solidFill>
            </a:endParaRPr>
          </a:p>
        </p:txBody>
      </p:sp>
      <p:sp>
        <p:nvSpPr>
          <p:cNvPr id="3" name="Content Placeholder 2"/>
          <p:cNvSpPr>
            <a:spLocks noGrp="1"/>
          </p:cNvSpPr>
          <p:nvPr>
            <p:ph sz="quarter" idx="13"/>
          </p:nvPr>
        </p:nvSpPr>
        <p:spPr>
          <a:xfrm>
            <a:off x="228600" y="1371600"/>
            <a:ext cx="8686800" cy="4525963"/>
          </a:xfrm>
        </p:spPr>
        <p:txBody>
          <a:bodyPr>
            <a:normAutofit fontScale="55000" lnSpcReduction="20000"/>
          </a:bodyPr>
          <a:lstStyle/>
          <a:p>
            <a:pPr>
              <a:buFont typeface="Wingdings" panose="05000000000000000000" pitchFamily="2" charset="2"/>
              <a:buChar char="Ø"/>
            </a:pPr>
            <a:r>
              <a:rPr lang="en-US" sz="5400" dirty="0"/>
              <a:t>Study for a test</a:t>
            </a:r>
          </a:p>
          <a:p>
            <a:pPr>
              <a:buFont typeface="Wingdings" panose="05000000000000000000" pitchFamily="2" charset="2"/>
              <a:buChar char="Ø"/>
            </a:pPr>
            <a:r>
              <a:rPr lang="en-US" sz="5400" dirty="0"/>
              <a:t>Make a grocery list</a:t>
            </a:r>
          </a:p>
          <a:p>
            <a:pPr>
              <a:buFont typeface="Wingdings" panose="05000000000000000000" pitchFamily="2" charset="2"/>
              <a:buChar char="Ø"/>
            </a:pPr>
            <a:r>
              <a:rPr lang="en-US" sz="5400" dirty="0"/>
              <a:t>Lock your car doors</a:t>
            </a:r>
          </a:p>
          <a:p>
            <a:pPr>
              <a:buFont typeface="Wingdings" panose="05000000000000000000" pitchFamily="2" charset="2"/>
              <a:buChar char="Ø"/>
            </a:pPr>
            <a:r>
              <a:rPr lang="en-US" sz="5400" dirty="0"/>
              <a:t>Set your alarm clock</a:t>
            </a:r>
          </a:p>
          <a:p>
            <a:pPr>
              <a:buFont typeface="Wingdings" panose="05000000000000000000" pitchFamily="2" charset="2"/>
              <a:buChar char="Ø"/>
            </a:pPr>
            <a:r>
              <a:rPr lang="en-US" sz="5400" dirty="0"/>
              <a:t>See your dentist for your annual checkup</a:t>
            </a:r>
          </a:p>
          <a:p>
            <a:pPr>
              <a:buFont typeface="Wingdings" panose="05000000000000000000" pitchFamily="2" charset="2"/>
              <a:buChar char="Ø"/>
            </a:pPr>
            <a:r>
              <a:rPr lang="en-US" sz="5400" dirty="0"/>
              <a:t>Stop home delivery of your mail or newspaper when you’re away</a:t>
            </a:r>
          </a:p>
          <a:p>
            <a:endParaRPr lang="en-US" sz="5400" dirty="0" smtClean="0">
              <a:solidFill>
                <a:srgbClr val="F9E703"/>
              </a:solidFill>
            </a:endParaRPr>
          </a:p>
        </p:txBody>
      </p:sp>
    </p:spTree>
    <p:extLst>
      <p:ext uri="{BB962C8B-B14F-4D97-AF65-F5344CB8AC3E}">
        <p14:creationId xmlns:p14="http://schemas.microsoft.com/office/powerpoint/2010/main" val="101578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C00000"/>
                </a:solidFill>
                <a:effectLst/>
              </a:rPr>
              <a:t>Before we proceed</a:t>
            </a:r>
            <a:r>
              <a:rPr lang="en-US" dirty="0" smtClean="0">
                <a:solidFill>
                  <a:srgbClr val="C00000"/>
                </a:solidFill>
                <a:effectLst/>
              </a:rPr>
              <a:t>:</a:t>
            </a:r>
            <a:endParaRPr lang="en-US" dirty="0">
              <a:solidFill>
                <a:srgbClr val="C00000"/>
              </a:solidFill>
              <a:effectLst/>
            </a:endParaRPr>
          </a:p>
        </p:txBody>
      </p:sp>
      <p:sp>
        <p:nvSpPr>
          <p:cNvPr id="3" name="Content Placeholder 2"/>
          <p:cNvSpPr>
            <a:spLocks noGrp="1"/>
          </p:cNvSpPr>
          <p:nvPr>
            <p:ph sz="quarter" idx="13"/>
          </p:nvPr>
        </p:nvSpPr>
        <p:spPr/>
        <p:txBody>
          <a:bodyPr/>
          <a:lstStyle/>
          <a:p>
            <a:pPr marL="0" indent="0">
              <a:buNone/>
            </a:pPr>
            <a:r>
              <a:rPr lang="en-US" dirty="0"/>
              <a:t>Who is responsible for the University’s internal controls?</a:t>
            </a:r>
          </a:p>
          <a:p>
            <a:pPr marL="0" indent="0">
              <a:buNone/>
            </a:pPr>
            <a:endParaRPr lang="en-US" dirty="0"/>
          </a:p>
          <a:p>
            <a:pPr marL="0" indent="0">
              <a:buNone/>
            </a:pPr>
            <a:r>
              <a:rPr lang="en-US" dirty="0"/>
              <a:t>Everyone including You</a:t>
            </a:r>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1" y="2895600"/>
            <a:ext cx="2988108" cy="287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2453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r>
              <a:rPr lang="en-US" dirty="0">
                <a:solidFill>
                  <a:srgbClr val="C00000"/>
                </a:solidFill>
                <a:effectLst/>
              </a:rPr>
              <a:t>Five Interrelated Components of Internal </a:t>
            </a:r>
            <a:r>
              <a:rPr lang="en-US" dirty="0" smtClean="0">
                <a:solidFill>
                  <a:srgbClr val="C00000"/>
                </a:solidFill>
                <a:effectLst/>
              </a:rPr>
              <a:t>Control</a:t>
            </a:r>
            <a:endParaRPr lang="en-US" dirty="0">
              <a:solidFill>
                <a:srgbClr val="C00000"/>
              </a:solidFill>
            </a:endParaRPr>
          </a:p>
        </p:txBody>
      </p:sp>
      <p:sp>
        <p:nvSpPr>
          <p:cNvPr id="3" name="Content Placeholder 2"/>
          <p:cNvSpPr>
            <a:spLocks noGrp="1"/>
          </p:cNvSpPr>
          <p:nvPr>
            <p:ph sz="quarter" idx="13"/>
          </p:nvPr>
        </p:nvSpPr>
        <p:spPr/>
        <p:txBody>
          <a:bodyPr/>
          <a:lstStyle/>
          <a:p>
            <a:pPr>
              <a:buFont typeface="Wingdings" panose="05000000000000000000" pitchFamily="2" charset="2"/>
              <a:buChar char="Ø"/>
            </a:pPr>
            <a:r>
              <a:rPr lang="en-US" dirty="0"/>
              <a:t>Control Environment</a:t>
            </a:r>
          </a:p>
          <a:p>
            <a:pPr>
              <a:buFont typeface="Wingdings" panose="05000000000000000000" pitchFamily="2" charset="2"/>
              <a:buChar char="Ø"/>
            </a:pPr>
            <a:r>
              <a:rPr lang="en-US" dirty="0"/>
              <a:t>Risk Assessment</a:t>
            </a:r>
          </a:p>
          <a:p>
            <a:pPr>
              <a:buFont typeface="Wingdings" panose="05000000000000000000" pitchFamily="2" charset="2"/>
              <a:buChar char="Ø"/>
            </a:pPr>
            <a:r>
              <a:rPr lang="en-US" dirty="0"/>
              <a:t>Control Activities</a:t>
            </a:r>
          </a:p>
          <a:p>
            <a:pPr>
              <a:buFont typeface="Wingdings" panose="05000000000000000000" pitchFamily="2" charset="2"/>
              <a:buChar char="Ø"/>
            </a:pPr>
            <a:r>
              <a:rPr lang="en-US" dirty="0"/>
              <a:t>Information and Communication</a:t>
            </a:r>
          </a:p>
          <a:p>
            <a:pPr>
              <a:buFont typeface="Wingdings" panose="05000000000000000000" pitchFamily="2" charset="2"/>
              <a:buChar char="Ø"/>
            </a:pPr>
            <a:r>
              <a:rPr lang="en-US" dirty="0"/>
              <a:t>Monitoring</a:t>
            </a:r>
          </a:p>
          <a:p>
            <a:endParaRPr lang="en-US" dirty="0"/>
          </a:p>
        </p:txBody>
      </p:sp>
    </p:spTree>
    <p:extLst>
      <p:ext uri="{BB962C8B-B14F-4D97-AF65-F5344CB8AC3E}">
        <p14:creationId xmlns:p14="http://schemas.microsoft.com/office/powerpoint/2010/main" val="778495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Internal Control </a:t>
            </a:r>
            <a:r>
              <a:rPr lang="en-US" dirty="0" smtClean="0">
                <a:solidFill>
                  <a:srgbClr val="C00000"/>
                </a:solidFill>
                <a:effectLst/>
              </a:rPr>
              <a:t>Pyramid</a:t>
            </a:r>
            <a:endParaRPr lang="en-US" dirty="0">
              <a:solidFill>
                <a:srgbClr val="C00000"/>
              </a:solidFill>
            </a:endParaRPr>
          </a:p>
        </p:txBody>
      </p:sp>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143000" y="1752600"/>
            <a:ext cx="6781800" cy="4648200"/>
          </a:xfrm>
          <a:prstGeom prst="rect">
            <a:avLst/>
          </a:prstGeom>
          <a:solidFill>
            <a:schemeClr val="bg1"/>
          </a:solidFill>
          <a:ln>
            <a:noFill/>
          </a:ln>
          <a:effectLst>
            <a:outerShdw blurRad="50800" dist="50800" dir="5400000" algn="ctr" rotWithShape="0">
              <a:schemeClr val="bg1"/>
            </a:outerShdw>
          </a:effectLst>
        </p:spPr>
      </p:pic>
    </p:spTree>
    <p:extLst>
      <p:ext uri="{BB962C8B-B14F-4D97-AF65-F5344CB8AC3E}">
        <p14:creationId xmlns:p14="http://schemas.microsoft.com/office/powerpoint/2010/main" val="710604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Internal Control </a:t>
            </a:r>
            <a:r>
              <a:rPr lang="en-US" dirty="0" smtClean="0">
                <a:solidFill>
                  <a:srgbClr val="C00000"/>
                </a:solidFill>
                <a:effectLst/>
              </a:rPr>
              <a:t>Pyramid</a:t>
            </a:r>
            <a:endParaRPr lang="en-US" dirty="0">
              <a:solidFill>
                <a:srgbClr val="C00000"/>
              </a:solidFill>
            </a:endParaRPr>
          </a:p>
        </p:txBody>
      </p:sp>
      <p:sp>
        <p:nvSpPr>
          <p:cNvPr id="3" name="Content Placeholder 2"/>
          <p:cNvSpPr>
            <a:spLocks noGrp="1"/>
          </p:cNvSpPr>
          <p:nvPr>
            <p:ph sz="quarter" idx="13"/>
          </p:nvPr>
        </p:nvSpPr>
        <p:spPr/>
        <p:txBody>
          <a:bodyPr/>
          <a:lstStyle/>
          <a:p>
            <a:pPr marL="0" indent="0">
              <a:buNone/>
            </a:pPr>
            <a:r>
              <a:rPr lang="en-US" dirty="0"/>
              <a:t>Internal controls are not something that are simply laid on top of the organization</a:t>
            </a:r>
          </a:p>
          <a:p>
            <a:pPr marL="0" indent="0">
              <a:buNone/>
            </a:pPr>
            <a:endParaRPr lang="en-US" dirty="0"/>
          </a:p>
          <a:p>
            <a:pPr marL="0" indent="0">
              <a:buNone/>
            </a:pPr>
            <a:r>
              <a:rPr lang="en-US" dirty="0"/>
              <a:t>Internal controls must permeate the organization</a:t>
            </a:r>
          </a:p>
          <a:p>
            <a:endParaRPr lang="en-US" dirty="0"/>
          </a:p>
        </p:txBody>
      </p:sp>
    </p:spTree>
    <p:extLst>
      <p:ext uri="{BB962C8B-B14F-4D97-AF65-F5344CB8AC3E}">
        <p14:creationId xmlns:p14="http://schemas.microsoft.com/office/powerpoint/2010/main" val="4261327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Control </a:t>
            </a:r>
            <a:r>
              <a:rPr lang="en-US" dirty="0" smtClean="0">
                <a:solidFill>
                  <a:srgbClr val="C00000"/>
                </a:solidFill>
                <a:effectLst/>
              </a:rPr>
              <a:t>Environment</a:t>
            </a:r>
            <a:endParaRPr lang="en-US" dirty="0">
              <a:solidFill>
                <a:srgbClr val="C00000"/>
              </a:solidFill>
            </a:endParaRPr>
          </a:p>
        </p:txBody>
      </p:sp>
      <p:sp>
        <p:nvSpPr>
          <p:cNvPr id="3" name="Content Placeholder 2"/>
          <p:cNvSpPr>
            <a:spLocks noGrp="1"/>
          </p:cNvSpPr>
          <p:nvPr>
            <p:ph sz="quarter" idx="13"/>
          </p:nvPr>
        </p:nvSpPr>
        <p:spPr/>
        <p:txBody>
          <a:bodyPr>
            <a:normAutofit/>
          </a:bodyPr>
          <a:lstStyle/>
          <a:p>
            <a:pPr marL="0" indent="0">
              <a:buNone/>
            </a:pPr>
            <a:r>
              <a:rPr lang="en-US" dirty="0"/>
              <a:t>The “tone at the top” provides the </a:t>
            </a:r>
            <a:r>
              <a:rPr lang="en-US" u="sng" dirty="0"/>
              <a:t>foundation.</a:t>
            </a:r>
          </a:p>
          <a:p>
            <a:pPr marL="0" indent="0">
              <a:buNone/>
            </a:pPr>
            <a:r>
              <a:rPr lang="en-US" dirty="0"/>
              <a:t>Includes the following elements:</a:t>
            </a:r>
          </a:p>
          <a:p>
            <a:pPr>
              <a:buFont typeface="Wingdings" panose="05000000000000000000" pitchFamily="2" charset="2"/>
              <a:buChar char="Ø"/>
            </a:pPr>
            <a:r>
              <a:rPr lang="en-US" dirty="0"/>
              <a:t>Demonstrates commitment to integrity and ethics</a:t>
            </a:r>
          </a:p>
          <a:p>
            <a:pPr>
              <a:buFont typeface="Wingdings" panose="05000000000000000000" pitchFamily="2" charset="2"/>
              <a:buChar char="Ø"/>
            </a:pPr>
            <a:r>
              <a:rPr lang="en-US" dirty="0"/>
              <a:t>Exercises oversight responsibility</a:t>
            </a:r>
          </a:p>
          <a:p>
            <a:pPr>
              <a:buFont typeface="Wingdings" panose="05000000000000000000" pitchFamily="2" charset="2"/>
              <a:buChar char="Ø"/>
            </a:pPr>
            <a:r>
              <a:rPr lang="en-US" dirty="0"/>
              <a:t>Establishes structure, authority, and responsibility</a:t>
            </a:r>
          </a:p>
          <a:p>
            <a:pPr>
              <a:buFont typeface="Wingdings" panose="05000000000000000000" pitchFamily="2" charset="2"/>
              <a:buChar char="Ø"/>
            </a:pPr>
            <a:r>
              <a:rPr lang="en-US" dirty="0"/>
              <a:t>Demonstrates commitment to competence</a:t>
            </a:r>
          </a:p>
          <a:p>
            <a:pPr>
              <a:buFont typeface="Wingdings" panose="05000000000000000000" pitchFamily="2" charset="2"/>
              <a:buChar char="Ø"/>
            </a:pPr>
            <a:r>
              <a:rPr lang="en-US" dirty="0"/>
              <a:t>Enforces accountability</a:t>
            </a:r>
          </a:p>
          <a:p>
            <a:endParaRPr lang="en-US" dirty="0"/>
          </a:p>
        </p:txBody>
      </p:sp>
    </p:spTree>
    <p:extLst>
      <p:ext uri="{BB962C8B-B14F-4D97-AF65-F5344CB8AC3E}">
        <p14:creationId xmlns:p14="http://schemas.microsoft.com/office/powerpoint/2010/main" val="458133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Objectives of Presentation</a:t>
            </a:r>
          </a:p>
        </p:txBody>
      </p:sp>
      <p:sp>
        <p:nvSpPr>
          <p:cNvPr id="3" name="Content Placeholder 2"/>
          <p:cNvSpPr>
            <a:spLocks noGrp="1"/>
          </p:cNvSpPr>
          <p:nvPr>
            <p:ph sz="quarter" idx="13"/>
          </p:nvPr>
        </p:nvSpPr>
        <p:spPr/>
        <p:txBody>
          <a:bodyPr/>
          <a:lstStyle/>
          <a:p>
            <a:pPr>
              <a:buFont typeface="Wingdings" panose="05000000000000000000" pitchFamily="2" charset="2"/>
              <a:buChar char="Ø"/>
            </a:pPr>
            <a:r>
              <a:rPr lang="en-US" dirty="0"/>
              <a:t>Provide a basic understanding of internal audit</a:t>
            </a:r>
          </a:p>
          <a:p>
            <a:pPr>
              <a:buFont typeface="Wingdings" panose="05000000000000000000" pitchFamily="2" charset="2"/>
              <a:buChar char="Ø"/>
            </a:pPr>
            <a:r>
              <a:rPr lang="en-US" dirty="0"/>
              <a:t>Provide a basic awareness of the principles of internal controls so:</a:t>
            </a:r>
          </a:p>
          <a:p>
            <a:pPr lvl="1">
              <a:buFont typeface="Wingdings" panose="05000000000000000000" pitchFamily="2" charset="2"/>
              <a:buChar char="v"/>
            </a:pPr>
            <a:r>
              <a:rPr lang="en-US" dirty="0"/>
              <a:t>You have an understanding of what we’re looking for as we conduct the audit</a:t>
            </a:r>
          </a:p>
          <a:p>
            <a:pPr lvl="1">
              <a:buFont typeface="Wingdings" panose="05000000000000000000" pitchFamily="2" charset="2"/>
              <a:buChar char="v"/>
            </a:pPr>
            <a:r>
              <a:rPr lang="en-US" dirty="0"/>
              <a:t>You can help us identify risks (potential problems) that warrant attention</a:t>
            </a:r>
          </a:p>
          <a:p>
            <a:endParaRPr lang="en-US" dirty="0"/>
          </a:p>
        </p:txBody>
      </p:sp>
    </p:spTree>
    <p:extLst>
      <p:ext uri="{BB962C8B-B14F-4D97-AF65-F5344CB8AC3E}">
        <p14:creationId xmlns:p14="http://schemas.microsoft.com/office/powerpoint/2010/main" val="3555734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Risk </a:t>
            </a:r>
            <a:r>
              <a:rPr lang="en-US" dirty="0" smtClean="0">
                <a:solidFill>
                  <a:srgbClr val="C00000"/>
                </a:solidFill>
                <a:effectLst/>
              </a:rPr>
              <a:t>Assessment</a:t>
            </a:r>
            <a:endParaRPr lang="en-US" dirty="0">
              <a:solidFill>
                <a:srgbClr val="C00000"/>
              </a:solidFill>
            </a:endParaRPr>
          </a:p>
        </p:txBody>
      </p:sp>
      <p:sp>
        <p:nvSpPr>
          <p:cNvPr id="3" name="Content Placeholder 2"/>
          <p:cNvSpPr>
            <a:spLocks noGrp="1"/>
          </p:cNvSpPr>
          <p:nvPr>
            <p:ph sz="quarter" idx="13"/>
          </p:nvPr>
        </p:nvSpPr>
        <p:spPr/>
        <p:txBody>
          <a:bodyPr>
            <a:normAutofit fontScale="70000" lnSpcReduction="20000"/>
          </a:bodyPr>
          <a:lstStyle/>
          <a:p>
            <a:pPr marL="0" indent="0">
              <a:buNone/>
            </a:pPr>
            <a:r>
              <a:rPr lang="en-US" dirty="0"/>
              <a:t>Recognizing potential problems and ensuring there are procedures to deal with them.</a:t>
            </a:r>
          </a:p>
          <a:p>
            <a:pPr marL="0" indent="0">
              <a:buNone/>
            </a:pPr>
            <a:r>
              <a:rPr lang="en-US" dirty="0"/>
              <a:t>Four Steps to Risk Assessment</a:t>
            </a:r>
          </a:p>
          <a:p>
            <a:pPr>
              <a:buFont typeface="Wingdings" panose="05000000000000000000" pitchFamily="2" charset="2"/>
              <a:buChar char="Ø"/>
            </a:pPr>
            <a:r>
              <a:rPr lang="en-US" dirty="0"/>
              <a:t>Establish objectives</a:t>
            </a:r>
          </a:p>
          <a:p>
            <a:pPr lvl="1">
              <a:buFont typeface="Wingdings" panose="05000000000000000000" pitchFamily="2" charset="2"/>
              <a:buChar char="v"/>
            </a:pPr>
            <a:r>
              <a:rPr lang="en-US" dirty="0"/>
              <a:t>What do you want to achieve?</a:t>
            </a:r>
          </a:p>
          <a:p>
            <a:pPr>
              <a:buFont typeface="Wingdings" panose="05000000000000000000" pitchFamily="2" charset="2"/>
              <a:buChar char="Ø"/>
            </a:pPr>
            <a:r>
              <a:rPr lang="en-US" dirty="0"/>
              <a:t>Identify risks</a:t>
            </a:r>
          </a:p>
          <a:p>
            <a:pPr lvl="1">
              <a:buFont typeface="Wingdings" panose="05000000000000000000" pitchFamily="2" charset="2"/>
              <a:buChar char="v"/>
            </a:pPr>
            <a:r>
              <a:rPr lang="en-US" dirty="0"/>
              <a:t>What can happen?</a:t>
            </a:r>
          </a:p>
          <a:p>
            <a:pPr>
              <a:buFont typeface="Wingdings" panose="05000000000000000000" pitchFamily="2" charset="2"/>
              <a:buChar char="Ø"/>
            </a:pPr>
            <a:r>
              <a:rPr lang="en-US" dirty="0"/>
              <a:t>Plan risk management</a:t>
            </a:r>
          </a:p>
          <a:p>
            <a:pPr lvl="1">
              <a:buFont typeface="Wingdings" panose="05000000000000000000" pitchFamily="2" charset="2"/>
              <a:buChar char="v"/>
            </a:pPr>
            <a:r>
              <a:rPr lang="en-US" dirty="0"/>
              <a:t>What is our response?</a:t>
            </a:r>
          </a:p>
          <a:p>
            <a:pPr>
              <a:buFont typeface="Wingdings" panose="05000000000000000000" pitchFamily="2" charset="2"/>
              <a:buChar char="Ø"/>
            </a:pPr>
            <a:r>
              <a:rPr lang="en-US" dirty="0"/>
              <a:t>Plan for change</a:t>
            </a:r>
          </a:p>
          <a:p>
            <a:pPr lvl="1">
              <a:buFont typeface="Wingdings" panose="05000000000000000000" pitchFamily="2" charset="2"/>
              <a:buChar char="v"/>
            </a:pPr>
            <a:r>
              <a:rPr lang="en-US" dirty="0"/>
              <a:t>Implement control activities</a:t>
            </a:r>
          </a:p>
          <a:p>
            <a:endParaRPr lang="en-US" dirty="0"/>
          </a:p>
        </p:txBody>
      </p:sp>
    </p:spTree>
    <p:extLst>
      <p:ext uri="{BB962C8B-B14F-4D97-AF65-F5344CB8AC3E}">
        <p14:creationId xmlns:p14="http://schemas.microsoft.com/office/powerpoint/2010/main" val="2276183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Internal Risk </a:t>
            </a:r>
            <a:r>
              <a:rPr lang="en-US" dirty="0" smtClean="0">
                <a:solidFill>
                  <a:srgbClr val="C00000"/>
                </a:solidFill>
                <a:effectLst/>
              </a:rPr>
              <a:t>Factors</a:t>
            </a:r>
            <a:endParaRPr lang="en-US" dirty="0">
              <a:solidFill>
                <a:srgbClr val="C00000"/>
              </a:solidFill>
            </a:endParaRPr>
          </a:p>
        </p:txBody>
      </p:sp>
      <p:sp>
        <p:nvSpPr>
          <p:cNvPr id="3" name="Content Placeholder 2"/>
          <p:cNvSpPr>
            <a:spLocks noGrp="1"/>
          </p:cNvSpPr>
          <p:nvPr>
            <p:ph sz="quarter" idx="13"/>
          </p:nvPr>
        </p:nvSpPr>
        <p:spPr/>
        <p:txBody>
          <a:bodyPr/>
          <a:lstStyle/>
          <a:p>
            <a:pPr>
              <a:buFont typeface="Wingdings" panose="05000000000000000000" pitchFamily="2" charset="2"/>
              <a:buChar char="Ø"/>
            </a:pPr>
            <a:r>
              <a:rPr lang="en-US" dirty="0"/>
              <a:t>New personnel</a:t>
            </a:r>
          </a:p>
          <a:p>
            <a:pPr>
              <a:buFont typeface="Wingdings" panose="05000000000000000000" pitchFamily="2" charset="2"/>
              <a:buChar char="Ø"/>
            </a:pPr>
            <a:r>
              <a:rPr lang="en-US" dirty="0"/>
              <a:t>Change in management responsibilities</a:t>
            </a:r>
          </a:p>
          <a:p>
            <a:pPr>
              <a:buFont typeface="Wingdings" panose="05000000000000000000" pitchFamily="2" charset="2"/>
              <a:buChar char="Ø"/>
            </a:pPr>
            <a:r>
              <a:rPr lang="en-US" dirty="0"/>
              <a:t>Revamped information systems</a:t>
            </a:r>
          </a:p>
          <a:p>
            <a:pPr>
              <a:buFont typeface="Wingdings" panose="05000000000000000000" pitchFamily="2" charset="2"/>
              <a:buChar char="Ø"/>
            </a:pPr>
            <a:r>
              <a:rPr lang="en-US" dirty="0"/>
              <a:t>New programs</a:t>
            </a:r>
          </a:p>
          <a:p>
            <a:pPr>
              <a:buFont typeface="Wingdings" panose="05000000000000000000" pitchFamily="2" charset="2"/>
              <a:buChar char="Ø"/>
            </a:pPr>
            <a:r>
              <a:rPr lang="en-US" dirty="0"/>
              <a:t>Communication</a:t>
            </a:r>
          </a:p>
          <a:p>
            <a:pPr>
              <a:buFont typeface="Wingdings" panose="05000000000000000000" pitchFamily="2" charset="2"/>
              <a:buChar char="Ø"/>
            </a:pPr>
            <a:r>
              <a:rPr lang="en-US" dirty="0"/>
              <a:t>Student needs or expectations</a:t>
            </a:r>
          </a:p>
          <a:p>
            <a:endParaRPr lang="en-US" dirty="0"/>
          </a:p>
        </p:txBody>
      </p:sp>
    </p:spTree>
    <p:extLst>
      <p:ext uri="{BB962C8B-B14F-4D97-AF65-F5344CB8AC3E}">
        <p14:creationId xmlns:p14="http://schemas.microsoft.com/office/powerpoint/2010/main" val="1844126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External Risk </a:t>
            </a:r>
            <a:r>
              <a:rPr lang="en-US" dirty="0" smtClean="0">
                <a:solidFill>
                  <a:srgbClr val="C00000"/>
                </a:solidFill>
                <a:effectLst/>
              </a:rPr>
              <a:t>Factors</a:t>
            </a:r>
            <a:endParaRPr lang="en-US" dirty="0">
              <a:solidFill>
                <a:srgbClr val="C00000"/>
              </a:solidFill>
            </a:endParaRPr>
          </a:p>
        </p:txBody>
      </p:sp>
      <p:sp>
        <p:nvSpPr>
          <p:cNvPr id="3" name="Content Placeholder 2"/>
          <p:cNvSpPr>
            <a:spLocks noGrp="1"/>
          </p:cNvSpPr>
          <p:nvPr>
            <p:ph sz="quarter" idx="13"/>
          </p:nvPr>
        </p:nvSpPr>
        <p:spPr/>
        <p:txBody>
          <a:bodyPr/>
          <a:lstStyle/>
          <a:p>
            <a:pPr>
              <a:buFont typeface="Wingdings" panose="05000000000000000000" pitchFamily="2" charset="2"/>
              <a:buChar char="Ø"/>
            </a:pPr>
            <a:r>
              <a:rPr lang="en-US" dirty="0"/>
              <a:t>Economic environment</a:t>
            </a:r>
          </a:p>
          <a:p>
            <a:pPr>
              <a:buFont typeface="Wingdings" panose="05000000000000000000" pitchFamily="2" charset="2"/>
              <a:buChar char="Ø"/>
            </a:pPr>
            <a:r>
              <a:rPr lang="en-US" dirty="0"/>
              <a:t>New legislation or regulations</a:t>
            </a:r>
          </a:p>
          <a:p>
            <a:pPr>
              <a:buFont typeface="Wingdings" panose="05000000000000000000" pitchFamily="2" charset="2"/>
              <a:buChar char="Ø"/>
            </a:pPr>
            <a:r>
              <a:rPr lang="en-US" dirty="0"/>
              <a:t>New technology</a:t>
            </a:r>
          </a:p>
          <a:p>
            <a:pPr>
              <a:buFont typeface="Wingdings" panose="05000000000000000000" pitchFamily="2" charset="2"/>
              <a:buChar char="Ø"/>
            </a:pPr>
            <a:r>
              <a:rPr lang="en-US" dirty="0"/>
              <a:t>Natural disasters, criminal or terrorist actions</a:t>
            </a:r>
          </a:p>
          <a:p>
            <a:pPr>
              <a:buFont typeface="Wingdings" panose="05000000000000000000" pitchFamily="2" charset="2"/>
              <a:buChar char="Ø"/>
            </a:pPr>
            <a:r>
              <a:rPr lang="en-US" dirty="0"/>
              <a:t>Community needs or expectations</a:t>
            </a:r>
          </a:p>
          <a:p>
            <a:pPr>
              <a:buFont typeface="Wingdings" panose="05000000000000000000" pitchFamily="2" charset="2"/>
              <a:buChar char="Ø"/>
            </a:pPr>
            <a:r>
              <a:rPr lang="en-US" dirty="0"/>
              <a:t>Vendor/Contractor performance and reliability</a:t>
            </a:r>
          </a:p>
          <a:p>
            <a:endParaRPr lang="en-US" dirty="0"/>
          </a:p>
        </p:txBody>
      </p:sp>
    </p:spTree>
    <p:extLst>
      <p:ext uri="{BB962C8B-B14F-4D97-AF65-F5344CB8AC3E}">
        <p14:creationId xmlns:p14="http://schemas.microsoft.com/office/powerpoint/2010/main" val="3531038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Control </a:t>
            </a:r>
            <a:r>
              <a:rPr lang="en-US" dirty="0" smtClean="0">
                <a:solidFill>
                  <a:srgbClr val="C00000"/>
                </a:solidFill>
                <a:effectLst/>
              </a:rPr>
              <a:t>Activities</a:t>
            </a:r>
            <a:endParaRPr lang="en-US" dirty="0">
              <a:solidFill>
                <a:srgbClr val="C00000"/>
              </a:solidFill>
            </a:endParaRPr>
          </a:p>
        </p:txBody>
      </p:sp>
      <p:sp>
        <p:nvSpPr>
          <p:cNvPr id="3" name="Content Placeholder 2"/>
          <p:cNvSpPr>
            <a:spLocks noGrp="1"/>
          </p:cNvSpPr>
          <p:nvPr>
            <p:ph sz="quarter" idx="13"/>
          </p:nvPr>
        </p:nvSpPr>
        <p:spPr/>
        <p:txBody>
          <a:bodyPr>
            <a:normAutofit fontScale="92500" lnSpcReduction="10000"/>
          </a:bodyPr>
          <a:lstStyle/>
          <a:p>
            <a:pPr>
              <a:buFont typeface="Wingdings" panose="05000000000000000000" pitchFamily="2" charset="2"/>
              <a:buChar char="Ø"/>
            </a:pPr>
            <a:r>
              <a:rPr lang="en-US" dirty="0"/>
              <a:t>Preventative</a:t>
            </a:r>
          </a:p>
          <a:p>
            <a:pPr lvl="1">
              <a:buFont typeface="Wingdings" panose="05000000000000000000" pitchFamily="2" charset="2"/>
              <a:buChar char="v"/>
            </a:pPr>
            <a:r>
              <a:rPr lang="en-US" dirty="0"/>
              <a:t>Approval</a:t>
            </a:r>
          </a:p>
          <a:p>
            <a:pPr lvl="1">
              <a:buFont typeface="Wingdings" panose="05000000000000000000" pitchFamily="2" charset="2"/>
              <a:buChar char="v"/>
            </a:pPr>
            <a:r>
              <a:rPr lang="en-US" dirty="0"/>
              <a:t>Authorization</a:t>
            </a:r>
          </a:p>
          <a:p>
            <a:pPr lvl="1">
              <a:buFont typeface="Wingdings" panose="05000000000000000000" pitchFamily="2" charset="2"/>
              <a:buChar char="v"/>
            </a:pPr>
            <a:r>
              <a:rPr lang="en-US" dirty="0"/>
              <a:t>Security</a:t>
            </a:r>
          </a:p>
          <a:p>
            <a:pPr lvl="1">
              <a:buFont typeface="Wingdings" panose="05000000000000000000" pitchFamily="2" charset="2"/>
              <a:buChar char="v"/>
            </a:pPr>
            <a:r>
              <a:rPr lang="en-US" dirty="0"/>
              <a:t>Segregation of duties</a:t>
            </a:r>
          </a:p>
          <a:p>
            <a:pPr>
              <a:buFont typeface="Wingdings" panose="05000000000000000000" pitchFamily="2" charset="2"/>
              <a:buChar char="Ø"/>
            </a:pPr>
            <a:r>
              <a:rPr lang="en-US" dirty="0"/>
              <a:t>Detective</a:t>
            </a:r>
          </a:p>
          <a:p>
            <a:pPr lvl="1">
              <a:buFont typeface="Wingdings" panose="05000000000000000000" pitchFamily="2" charset="2"/>
              <a:buChar char="v"/>
            </a:pPr>
            <a:r>
              <a:rPr lang="en-US" dirty="0"/>
              <a:t>Verification</a:t>
            </a:r>
          </a:p>
          <a:p>
            <a:pPr lvl="1">
              <a:buFont typeface="Wingdings" panose="05000000000000000000" pitchFamily="2" charset="2"/>
              <a:buChar char="v"/>
            </a:pPr>
            <a:r>
              <a:rPr lang="en-US" dirty="0"/>
              <a:t>Reconciliation</a:t>
            </a:r>
          </a:p>
          <a:p>
            <a:pPr lvl="1">
              <a:buFont typeface="Wingdings" panose="05000000000000000000" pitchFamily="2" charset="2"/>
              <a:buChar char="v"/>
            </a:pPr>
            <a:r>
              <a:rPr lang="en-US" dirty="0"/>
              <a:t>Review</a:t>
            </a:r>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752600"/>
            <a:ext cx="274320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6140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For the following </a:t>
            </a:r>
            <a:r>
              <a:rPr lang="en-US" dirty="0" smtClean="0">
                <a:solidFill>
                  <a:srgbClr val="C00000"/>
                </a:solidFill>
                <a:effectLst/>
              </a:rPr>
              <a:t>problem</a:t>
            </a:r>
            <a:endParaRPr lang="en-US" dirty="0">
              <a:solidFill>
                <a:srgbClr val="C00000"/>
              </a:solidFill>
            </a:endParaRPr>
          </a:p>
        </p:txBody>
      </p:sp>
      <p:sp>
        <p:nvSpPr>
          <p:cNvPr id="3" name="Content Placeholder 2"/>
          <p:cNvSpPr>
            <a:spLocks noGrp="1"/>
          </p:cNvSpPr>
          <p:nvPr>
            <p:ph sz="quarter" idx="13"/>
          </p:nvPr>
        </p:nvSpPr>
        <p:spPr/>
        <p:txBody>
          <a:bodyPr/>
          <a:lstStyle/>
          <a:p>
            <a:pPr>
              <a:buFont typeface="Wingdings" panose="05000000000000000000" pitchFamily="2" charset="2"/>
              <a:buChar char="Ø"/>
            </a:pPr>
            <a:r>
              <a:rPr lang="en-US" dirty="0"/>
              <a:t>Identify the risk(s) and </a:t>
            </a:r>
          </a:p>
          <a:p>
            <a:pPr>
              <a:buFont typeface="Wingdings" panose="05000000000000000000" pitchFamily="2" charset="2"/>
              <a:buChar char="Ø"/>
            </a:pPr>
            <a:r>
              <a:rPr lang="en-US" dirty="0"/>
              <a:t>A control activity that could have reduce the risk</a:t>
            </a:r>
          </a:p>
          <a:p>
            <a:endParaRPr lang="en-US" dirty="0"/>
          </a:p>
        </p:txBody>
      </p:sp>
    </p:spTree>
    <p:extLst>
      <p:ext uri="{BB962C8B-B14F-4D97-AF65-F5344CB8AC3E}">
        <p14:creationId xmlns:p14="http://schemas.microsoft.com/office/powerpoint/2010/main" val="3789187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effectLst/>
              </a:rPr>
              <a:t>Problem</a:t>
            </a:r>
            <a:endParaRPr lang="en-US" dirty="0">
              <a:solidFill>
                <a:srgbClr val="C00000"/>
              </a:solidFill>
              <a:effectLst/>
            </a:endParaRPr>
          </a:p>
        </p:txBody>
      </p:sp>
      <p:sp>
        <p:nvSpPr>
          <p:cNvPr id="3" name="Content Placeholder 2"/>
          <p:cNvSpPr>
            <a:spLocks noGrp="1"/>
          </p:cNvSpPr>
          <p:nvPr>
            <p:ph sz="quarter" idx="13"/>
          </p:nvPr>
        </p:nvSpPr>
        <p:spPr/>
        <p:txBody>
          <a:bodyPr>
            <a:normAutofit/>
          </a:bodyPr>
          <a:lstStyle/>
          <a:p>
            <a:pPr>
              <a:buFont typeface="Wingdings" panose="05000000000000000000" pitchFamily="2" charset="2"/>
              <a:buChar char="Ø"/>
            </a:pPr>
            <a:r>
              <a:rPr lang="en-US" dirty="0"/>
              <a:t>Because of the time the department secretary has spent reconstructing the department chair’s research, other tasks are low priority.  The secretary keeps cash receipts (cash and checks) in an unlocked desk drawer.  The drawer contains $2000 in cash and 40 checks totaling $3000.  Some checks are more than six months old.  Some have not been endorsed and other have been endorsed </a:t>
            </a:r>
            <a:r>
              <a:rPr lang="en-US" dirty="0" smtClean="0"/>
              <a:t>“University name.”</a:t>
            </a:r>
            <a:endParaRPr lang="en-US" dirty="0"/>
          </a:p>
          <a:p>
            <a:endParaRPr lang="en-US" dirty="0"/>
          </a:p>
        </p:txBody>
      </p:sp>
    </p:spTree>
    <p:extLst>
      <p:ext uri="{BB962C8B-B14F-4D97-AF65-F5344CB8AC3E}">
        <p14:creationId xmlns:p14="http://schemas.microsoft.com/office/powerpoint/2010/main" val="3329132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Problem - </a:t>
            </a:r>
            <a:r>
              <a:rPr lang="en-US" dirty="0" smtClean="0">
                <a:solidFill>
                  <a:srgbClr val="C00000"/>
                </a:solidFill>
                <a:effectLst/>
              </a:rPr>
              <a:t>Risks</a:t>
            </a:r>
            <a:endParaRPr lang="en-US" dirty="0">
              <a:solidFill>
                <a:srgbClr val="C00000"/>
              </a:solidFill>
            </a:endParaRPr>
          </a:p>
        </p:txBody>
      </p:sp>
      <p:sp>
        <p:nvSpPr>
          <p:cNvPr id="3" name="Content Placeholder 2"/>
          <p:cNvSpPr>
            <a:spLocks noGrp="1"/>
          </p:cNvSpPr>
          <p:nvPr>
            <p:ph sz="quarter" idx="13"/>
          </p:nvPr>
        </p:nvSpPr>
        <p:spPr/>
        <p:txBody>
          <a:bodyPr/>
          <a:lstStyle/>
          <a:p>
            <a:pPr>
              <a:buFont typeface="Wingdings" panose="05000000000000000000" pitchFamily="2" charset="2"/>
              <a:buChar char="Ø"/>
            </a:pPr>
            <a:r>
              <a:rPr lang="en-US" dirty="0"/>
              <a:t>Lost or stolen cash and checks</a:t>
            </a:r>
          </a:p>
          <a:p>
            <a:pPr>
              <a:buFont typeface="Wingdings" panose="05000000000000000000" pitchFamily="2" charset="2"/>
              <a:buChar char="Ø"/>
            </a:pPr>
            <a:r>
              <a:rPr lang="en-US" dirty="0"/>
              <a:t>Stale checks</a:t>
            </a:r>
          </a:p>
          <a:p>
            <a:pPr>
              <a:buFont typeface="Wingdings" panose="05000000000000000000" pitchFamily="2" charset="2"/>
              <a:buChar char="Ø"/>
            </a:pPr>
            <a:r>
              <a:rPr lang="en-US" dirty="0"/>
              <a:t>Budget shortfall</a:t>
            </a:r>
          </a:p>
          <a:p>
            <a:endParaRPr lang="en-US" dirty="0"/>
          </a:p>
        </p:txBody>
      </p:sp>
    </p:spTree>
    <p:extLst>
      <p:ext uri="{BB962C8B-B14F-4D97-AF65-F5344CB8AC3E}">
        <p14:creationId xmlns:p14="http://schemas.microsoft.com/office/powerpoint/2010/main" val="1390845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Problem – Control </a:t>
            </a:r>
            <a:r>
              <a:rPr lang="en-US" dirty="0" smtClean="0">
                <a:solidFill>
                  <a:srgbClr val="C00000"/>
                </a:solidFill>
                <a:effectLst/>
              </a:rPr>
              <a:t>Activities</a:t>
            </a:r>
            <a:endParaRPr lang="en-US" dirty="0">
              <a:solidFill>
                <a:srgbClr val="C00000"/>
              </a:solidFill>
            </a:endParaRPr>
          </a:p>
        </p:txBody>
      </p:sp>
      <p:sp>
        <p:nvSpPr>
          <p:cNvPr id="3" name="Content Placeholder 2"/>
          <p:cNvSpPr>
            <a:spLocks noGrp="1"/>
          </p:cNvSpPr>
          <p:nvPr>
            <p:ph sz="quarter" idx="13"/>
          </p:nvPr>
        </p:nvSpPr>
        <p:spPr/>
        <p:txBody>
          <a:bodyPr/>
          <a:lstStyle/>
          <a:p>
            <a:pPr>
              <a:buFont typeface="Wingdings" panose="05000000000000000000" pitchFamily="2" charset="2"/>
              <a:buChar char="Ø"/>
            </a:pPr>
            <a:r>
              <a:rPr lang="en-US" dirty="0"/>
              <a:t>Restrictive endorsements</a:t>
            </a:r>
          </a:p>
          <a:p>
            <a:pPr>
              <a:buFont typeface="Wingdings" panose="05000000000000000000" pitchFamily="2" charset="2"/>
              <a:buChar char="Ø"/>
            </a:pPr>
            <a:r>
              <a:rPr lang="en-US" dirty="0"/>
              <a:t>Secure location</a:t>
            </a:r>
          </a:p>
          <a:p>
            <a:pPr>
              <a:buFont typeface="Wingdings" panose="05000000000000000000" pitchFamily="2" charset="2"/>
              <a:buChar char="Ø"/>
            </a:pPr>
            <a:r>
              <a:rPr lang="en-US" dirty="0"/>
              <a:t>Cash receipts journal</a:t>
            </a:r>
          </a:p>
          <a:p>
            <a:pPr>
              <a:buFont typeface="Wingdings" panose="05000000000000000000" pitchFamily="2" charset="2"/>
              <a:buChar char="Ø"/>
            </a:pPr>
            <a:r>
              <a:rPr lang="en-US" dirty="0"/>
              <a:t>Frequent deposits</a:t>
            </a:r>
          </a:p>
          <a:p>
            <a:pPr>
              <a:buFont typeface="Wingdings" panose="05000000000000000000" pitchFamily="2" charset="2"/>
              <a:buChar char="Ø"/>
            </a:pPr>
            <a:r>
              <a:rPr lang="en-US" dirty="0"/>
              <a:t>Verify deposits</a:t>
            </a:r>
          </a:p>
          <a:p>
            <a:pPr>
              <a:buFont typeface="Wingdings" panose="05000000000000000000" pitchFamily="2" charset="2"/>
              <a:buChar char="Ø"/>
            </a:pPr>
            <a:r>
              <a:rPr lang="en-US" dirty="0"/>
              <a:t>Department head review</a:t>
            </a:r>
          </a:p>
          <a:p>
            <a:endParaRPr lang="en-US" dirty="0"/>
          </a:p>
        </p:txBody>
      </p:sp>
    </p:spTree>
    <p:extLst>
      <p:ext uri="{BB962C8B-B14F-4D97-AF65-F5344CB8AC3E}">
        <p14:creationId xmlns:p14="http://schemas.microsoft.com/office/powerpoint/2010/main" val="2047737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Information &amp; </a:t>
            </a:r>
            <a:r>
              <a:rPr lang="en-US" dirty="0" smtClean="0">
                <a:solidFill>
                  <a:srgbClr val="C00000"/>
                </a:solidFill>
                <a:effectLst/>
              </a:rPr>
              <a:t>Communication</a:t>
            </a:r>
            <a:endParaRPr lang="en-US" dirty="0">
              <a:solidFill>
                <a:srgbClr val="C00000"/>
              </a:solidFill>
            </a:endParaRPr>
          </a:p>
        </p:txBody>
      </p:sp>
      <p:sp>
        <p:nvSpPr>
          <p:cNvPr id="3" name="Content Placeholder 2"/>
          <p:cNvSpPr>
            <a:spLocks noGrp="1"/>
          </p:cNvSpPr>
          <p:nvPr>
            <p:ph sz="quarter" idx="13"/>
          </p:nvPr>
        </p:nvSpPr>
        <p:spPr/>
        <p:txBody>
          <a:bodyPr/>
          <a:lstStyle/>
          <a:p>
            <a:pPr>
              <a:buFont typeface="Wingdings" panose="05000000000000000000" pitchFamily="2" charset="2"/>
              <a:buChar char="Ø"/>
            </a:pPr>
            <a:r>
              <a:rPr lang="en-US" dirty="0"/>
              <a:t>Systems or processes that support the identification, capture, and exchange of information in a form and time frame that enable people to carry out their responsibilities.</a:t>
            </a:r>
          </a:p>
          <a:p>
            <a:endParaRPr lang="en-US" dirty="0"/>
          </a:p>
        </p:txBody>
      </p:sp>
    </p:spTree>
    <p:extLst>
      <p:ext uri="{BB962C8B-B14F-4D97-AF65-F5344CB8AC3E}">
        <p14:creationId xmlns:p14="http://schemas.microsoft.com/office/powerpoint/2010/main" val="28503829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effectLst/>
              </a:rPr>
              <a:t>Monitoring</a:t>
            </a:r>
            <a:endParaRPr lang="en-US" dirty="0">
              <a:solidFill>
                <a:srgbClr val="C00000"/>
              </a:solidFill>
            </a:endParaRPr>
          </a:p>
        </p:txBody>
      </p:sp>
      <p:sp>
        <p:nvSpPr>
          <p:cNvPr id="3" name="Content Placeholder 2"/>
          <p:cNvSpPr>
            <a:spLocks noGrp="1"/>
          </p:cNvSpPr>
          <p:nvPr>
            <p:ph sz="quarter" idx="13"/>
          </p:nvPr>
        </p:nvSpPr>
        <p:spPr/>
        <p:txBody>
          <a:bodyPr/>
          <a:lstStyle/>
          <a:p>
            <a:pPr>
              <a:buFont typeface="Wingdings" panose="05000000000000000000" pitchFamily="2" charset="2"/>
              <a:buChar char="Ø"/>
            </a:pPr>
            <a:r>
              <a:rPr lang="en-US" dirty="0"/>
              <a:t>Processes used to assess the quality of internal performance over time.  Ongoing monitoring occurs in the ordinary course of operations, and includes regular management and supervisory activities.</a:t>
            </a:r>
          </a:p>
          <a:p>
            <a:endParaRPr lang="en-US" dirty="0"/>
          </a:p>
        </p:txBody>
      </p:sp>
    </p:spTree>
    <p:extLst>
      <p:ext uri="{BB962C8B-B14F-4D97-AF65-F5344CB8AC3E}">
        <p14:creationId xmlns:p14="http://schemas.microsoft.com/office/powerpoint/2010/main" val="320141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What is Internal Audit? </a:t>
            </a:r>
            <a:endParaRPr lang="en-US" dirty="0">
              <a:solidFill>
                <a:srgbClr val="C00000"/>
              </a:solidFill>
            </a:endParaRPr>
          </a:p>
        </p:txBody>
      </p:sp>
      <p:sp>
        <p:nvSpPr>
          <p:cNvPr id="3" name="Content Placeholder 2"/>
          <p:cNvSpPr>
            <a:spLocks noGrp="1"/>
          </p:cNvSpPr>
          <p:nvPr>
            <p:ph sz="quarter" idx="13"/>
          </p:nvPr>
        </p:nvSpPr>
        <p:spPr/>
        <p:txBody>
          <a:bodyPr/>
          <a:lstStyle/>
          <a:p>
            <a:pPr>
              <a:buFont typeface="Wingdings" panose="05000000000000000000" pitchFamily="2" charset="2"/>
              <a:buChar char="Ø"/>
            </a:pPr>
            <a:r>
              <a:rPr lang="en-US" dirty="0"/>
              <a:t>Internal auditing is an </a:t>
            </a:r>
            <a:r>
              <a:rPr lang="en-US" dirty="0">
                <a:solidFill>
                  <a:srgbClr val="FF0000"/>
                </a:solidFill>
              </a:rPr>
              <a:t>independent</a:t>
            </a:r>
            <a:r>
              <a:rPr lang="en-US" dirty="0"/>
              <a:t>, </a:t>
            </a:r>
            <a:r>
              <a:rPr lang="en-US" dirty="0">
                <a:solidFill>
                  <a:srgbClr val="FF0000"/>
                </a:solidFill>
              </a:rPr>
              <a:t>objective </a:t>
            </a:r>
            <a:r>
              <a:rPr lang="en-US" dirty="0"/>
              <a:t>assurance and consulting activity designed to </a:t>
            </a:r>
            <a:r>
              <a:rPr lang="en-US" dirty="0">
                <a:solidFill>
                  <a:srgbClr val="FF0000"/>
                </a:solidFill>
              </a:rPr>
              <a:t>add value </a:t>
            </a:r>
            <a:r>
              <a:rPr lang="en-US" dirty="0"/>
              <a:t>and improve an organization's operations. It helps an organization accomplish its objectives by bringing a </a:t>
            </a:r>
            <a:r>
              <a:rPr lang="en-US" dirty="0">
                <a:solidFill>
                  <a:srgbClr val="FF0000"/>
                </a:solidFill>
              </a:rPr>
              <a:t>systematic,</a:t>
            </a:r>
            <a:r>
              <a:rPr lang="en-US" dirty="0">
                <a:solidFill>
                  <a:srgbClr val="F9E703"/>
                </a:solidFill>
              </a:rPr>
              <a:t> </a:t>
            </a:r>
            <a:r>
              <a:rPr lang="en-US" dirty="0">
                <a:solidFill>
                  <a:srgbClr val="FF0000"/>
                </a:solidFill>
              </a:rPr>
              <a:t>disciplined approach </a:t>
            </a:r>
            <a:r>
              <a:rPr lang="en-US" dirty="0"/>
              <a:t>to evaluate and improve the effectiveness of risk management, control, and governance processes. – Institute of Internal Auditor</a:t>
            </a:r>
          </a:p>
          <a:p>
            <a:endParaRPr lang="en-US" dirty="0"/>
          </a:p>
        </p:txBody>
      </p:sp>
    </p:spTree>
    <p:extLst>
      <p:ext uri="{BB962C8B-B14F-4D97-AF65-F5344CB8AC3E}">
        <p14:creationId xmlns:p14="http://schemas.microsoft.com/office/powerpoint/2010/main" val="2216209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5943600"/>
          </a:xfrm>
        </p:spPr>
        <p:txBody>
          <a:bodyPr>
            <a:normAutofit/>
          </a:bodyPr>
          <a:lstStyle/>
          <a:p>
            <a:pPr algn="ctr"/>
            <a:r>
              <a:rPr lang="en-US" sz="6600" dirty="0">
                <a:solidFill>
                  <a:srgbClr val="C00000"/>
                </a:solidFill>
                <a:effectLst/>
              </a:rPr>
              <a:t>Thank You </a:t>
            </a:r>
            <a:endParaRPr lang="en-US" sz="6600" dirty="0">
              <a:solidFill>
                <a:srgbClr val="C00000"/>
              </a:solidFill>
            </a:endParaRPr>
          </a:p>
        </p:txBody>
      </p:sp>
    </p:spTree>
    <p:extLst>
      <p:ext uri="{BB962C8B-B14F-4D97-AF65-F5344CB8AC3E}">
        <p14:creationId xmlns:p14="http://schemas.microsoft.com/office/powerpoint/2010/main" val="245308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What does Internal Audit do? </a:t>
            </a:r>
            <a:endParaRPr lang="en-US" dirty="0">
              <a:solidFill>
                <a:srgbClr val="C00000"/>
              </a:solidFill>
            </a:endParaRPr>
          </a:p>
        </p:txBody>
      </p:sp>
      <p:sp>
        <p:nvSpPr>
          <p:cNvPr id="3" name="Content Placeholder 2"/>
          <p:cNvSpPr>
            <a:spLocks noGrp="1"/>
          </p:cNvSpPr>
          <p:nvPr>
            <p:ph sz="quarter" idx="13"/>
          </p:nvPr>
        </p:nvSpPr>
        <p:spPr/>
        <p:txBody>
          <a:bodyPr/>
          <a:lstStyle/>
          <a:p>
            <a:pPr marL="0" indent="0">
              <a:buNone/>
            </a:pPr>
            <a:r>
              <a:rPr lang="en-US" dirty="0" smtClean="0"/>
              <a:t>We </a:t>
            </a:r>
            <a:r>
              <a:rPr lang="en-US" dirty="0"/>
              <a:t>examine how University departments and processes operate.</a:t>
            </a:r>
          </a:p>
          <a:p>
            <a:pPr marL="0" indent="0">
              <a:buNone/>
            </a:pPr>
            <a:endParaRPr lang="en-US" sz="2800" dirty="0"/>
          </a:p>
          <a:p>
            <a:pPr marL="0" indent="0">
              <a:buNone/>
            </a:pPr>
            <a:r>
              <a:rPr lang="en-US" dirty="0"/>
              <a:t>Our emphasis is on evaluating internal controls.</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962400"/>
            <a:ext cx="2314575" cy="197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076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effectLst/>
              </a:rPr>
              <a:t>university </a:t>
            </a:r>
            <a:r>
              <a:rPr lang="en-US" dirty="0">
                <a:solidFill>
                  <a:srgbClr val="C00000"/>
                </a:solidFill>
                <a:effectLst/>
              </a:rPr>
              <a:t>Audit </a:t>
            </a:r>
            <a:r>
              <a:rPr lang="en-US" dirty="0" smtClean="0">
                <a:solidFill>
                  <a:srgbClr val="C00000"/>
                </a:solidFill>
                <a:effectLst/>
              </a:rPr>
              <a:t>Process</a:t>
            </a:r>
            <a:endParaRPr lang="en-US" dirty="0">
              <a:solidFill>
                <a:srgbClr val="C00000"/>
              </a:solidFill>
            </a:endParaRPr>
          </a:p>
        </p:txBody>
      </p:sp>
      <p:sp>
        <p:nvSpPr>
          <p:cNvPr id="3" name="Content Placeholder 2"/>
          <p:cNvSpPr>
            <a:spLocks noGrp="1"/>
          </p:cNvSpPr>
          <p:nvPr>
            <p:ph sz="quarter" idx="13"/>
          </p:nvPr>
        </p:nvSpPr>
        <p:spPr/>
        <p:txBody>
          <a:bodyPr>
            <a:normAutofit fontScale="77500" lnSpcReduction="20000"/>
          </a:bodyPr>
          <a:lstStyle/>
          <a:p>
            <a:pPr>
              <a:buFont typeface="Wingdings" panose="05000000000000000000" pitchFamily="2" charset="2"/>
              <a:buChar char="Ø"/>
            </a:pPr>
            <a:r>
              <a:rPr lang="en-US" dirty="0"/>
              <a:t>Prepare annual audit plan</a:t>
            </a:r>
          </a:p>
          <a:p>
            <a:pPr>
              <a:buFont typeface="Wingdings" panose="05000000000000000000" pitchFamily="2" charset="2"/>
              <a:buChar char="Ø"/>
            </a:pPr>
            <a:r>
              <a:rPr lang="en-US" dirty="0"/>
              <a:t>Conduct internal audit planning and opening meeting</a:t>
            </a:r>
          </a:p>
          <a:p>
            <a:pPr>
              <a:buFont typeface="Wingdings" panose="05000000000000000000" pitchFamily="2" charset="2"/>
              <a:buChar char="Ø"/>
            </a:pPr>
            <a:r>
              <a:rPr lang="en-US" dirty="0"/>
              <a:t>Perform audit fieldwork</a:t>
            </a:r>
          </a:p>
          <a:p>
            <a:pPr>
              <a:buFont typeface="Wingdings" panose="05000000000000000000" pitchFamily="2" charset="2"/>
              <a:buChar char="Ø"/>
            </a:pPr>
            <a:r>
              <a:rPr lang="en-US" dirty="0"/>
              <a:t>Conduct preliminary closing meeting</a:t>
            </a:r>
          </a:p>
          <a:p>
            <a:pPr>
              <a:buFont typeface="Wingdings" panose="05000000000000000000" pitchFamily="2" charset="2"/>
              <a:buChar char="Ø"/>
            </a:pPr>
            <a:r>
              <a:rPr lang="en-US" dirty="0"/>
              <a:t>Obtain management responses</a:t>
            </a:r>
          </a:p>
          <a:p>
            <a:pPr>
              <a:buFont typeface="Wingdings" panose="05000000000000000000" pitchFamily="2" charset="2"/>
              <a:buChar char="Ø"/>
            </a:pPr>
            <a:r>
              <a:rPr lang="en-US" dirty="0"/>
              <a:t>Draft audit report &amp; distribute</a:t>
            </a:r>
          </a:p>
          <a:p>
            <a:pPr>
              <a:buFont typeface="Wingdings" panose="05000000000000000000" pitchFamily="2" charset="2"/>
              <a:buChar char="Ø"/>
            </a:pPr>
            <a:r>
              <a:rPr lang="en-US" dirty="0"/>
              <a:t>Conduct closing meeting</a:t>
            </a:r>
          </a:p>
          <a:p>
            <a:pPr>
              <a:buFont typeface="Wingdings" panose="05000000000000000000" pitchFamily="2" charset="2"/>
              <a:buChar char="Ø"/>
            </a:pPr>
            <a:r>
              <a:rPr lang="en-US" dirty="0"/>
              <a:t>Disseminate final report</a:t>
            </a:r>
          </a:p>
          <a:p>
            <a:pPr>
              <a:buFont typeface="Wingdings" panose="05000000000000000000" pitchFamily="2" charset="2"/>
              <a:buChar char="Ø"/>
            </a:pPr>
            <a:r>
              <a:rPr lang="en-US" dirty="0"/>
              <a:t>Perform audit follow up</a:t>
            </a:r>
          </a:p>
          <a:p>
            <a:endParaRPr lang="en-US" dirty="0"/>
          </a:p>
        </p:txBody>
      </p:sp>
    </p:spTree>
    <p:extLst>
      <p:ext uri="{BB962C8B-B14F-4D97-AF65-F5344CB8AC3E}">
        <p14:creationId xmlns:p14="http://schemas.microsoft.com/office/powerpoint/2010/main" val="2432772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Internal Audit Reporting </a:t>
            </a:r>
            <a:r>
              <a:rPr lang="en-US" dirty="0" smtClean="0">
                <a:solidFill>
                  <a:srgbClr val="C00000"/>
                </a:solidFill>
                <a:effectLst/>
              </a:rPr>
              <a:t>Lines</a:t>
            </a:r>
            <a:endParaRPr lang="en-US" dirty="0">
              <a:solidFill>
                <a:srgbClr val="C00000"/>
              </a:solidFill>
              <a:effectLst/>
            </a:endParaRPr>
          </a:p>
        </p:txBody>
      </p:sp>
      <p:sp>
        <p:nvSpPr>
          <p:cNvPr id="5" name="Rectangle 4"/>
          <p:cNvSpPr/>
          <p:nvPr/>
        </p:nvSpPr>
        <p:spPr>
          <a:xfrm>
            <a:off x="3276600" y="4343400"/>
            <a:ext cx="1905000" cy="914400"/>
          </a:xfrm>
          <a:prstGeom prst="rect">
            <a:avLst/>
          </a:prstGeom>
          <a:solidFill>
            <a:srgbClr val="F9E703"/>
          </a:solidFill>
          <a:ln w="381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onstantia"/>
                <a:ea typeface="+mn-ea"/>
                <a:cs typeface="+mn-cs"/>
              </a:rPr>
              <a:t>Internal Auditor</a:t>
            </a:r>
            <a:endParaRPr kumimoji="0" lang="en-US" sz="1800" b="0" i="0" u="none" strike="noStrike" kern="0" cap="none" spc="0" normalizeH="0" baseline="0" noProof="0" dirty="0">
              <a:ln>
                <a:noFill/>
              </a:ln>
              <a:solidFill>
                <a:prstClr val="white"/>
              </a:solidFill>
              <a:effectLst/>
              <a:uLnTx/>
              <a:uFillTx/>
              <a:latin typeface="Constantia"/>
              <a:ea typeface="+mn-ea"/>
              <a:cs typeface="+mn-cs"/>
            </a:endParaRPr>
          </a:p>
        </p:txBody>
      </p:sp>
      <p:sp>
        <p:nvSpPr>
          <p:cNvPr id="6" name="Rectangle 5"/>
          <p:cNvSpPr/>
          <p:nvPr/>
        </p:nvSpPr>
        <p:spPr>
          <a:xfrm>
            <a:off x="4572000" y="2514600"/>
            <a:ext cx="1828800" cy="914400"/>
          </a:xfrm>
          <a:prstGeom prst="rect">
            <a:avLst/>
          </a:prstGeom>
          <a:solidFill>
            <a:srgbClr val="BA0000"/>
          </a:solidFill>
          <a:ln w="381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onstantia"/>
                <a:ea typeface="+mn-ea"/>
                <a:cs typeface="+mn-cs"/>
              </a:rPr>
              <a:t>Board of Regents</a:t>
            </a:r>
            <a:endParaRPr kumimoji="0" lang="en-US" sz="1800" b="0" i="0" u="none" strike="noStrike" kern="0" cap="none" spc="0" normalizeH="0" baseline="0" noProof="0" dirty="0">
              <a:ln>
                <a:noFill/>
              </a:ln>
              <a:solidFill>
                <a:prstClr val="white"/>
              </a:solidFill>
              <a:effectLst/>
              <a:uLnTx/>
              <a:uFillTx/>
              <a:latin typeface="Constantia"/>
              <a:ea typeface="+mn-ea"/>
              <a:cs typeface="+mn-cs"/>
            </a:endParaRPr>
          </a:p>
        </p:txBody>
      </p:sp>
      <p:sp>
        <p:nvSpPr>
          <p:cNvPr id="7" name="Rectangle 6"/>
          <p:cNvSpPr/>
          <p:nvPr/>
        </p:nvSpPr>
        <p:spPr>
          <a:xfrm>
            <a:off x="1828800" y="2514600"/>
            <a:ext cx="1828800" cy="914400"/>
          </a:xfrm>
          <a:prstGeom prst="rect">
            <a:avLst/>
          </a:prstGeom>
          <a:solidFill>
            <a:srgbClr val="BA0000"/>
          </a:solidFill>
          <a:ln w="381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onstantia"/>
                <a:ea typeface="+mn-ea"/>
                <a:cs typeface="+mn-cs"/>
              </a:rPr>
              <a:t>President</a:t>
            </a:r>
            <a:endParaRPr kumimoji="0" lang="en-US" sz="1800" b="0" i="0" u="none" strike="noStrike" kern="0" cap="none" spc="0" normalizeH="0" baseline="0" noProof="0" dirty="0">
              <a:ln>
                <a:noFill/>
              </a:ln>
              <a:solidFill>
                <a:prstClr val="white"/>
              </a:solidFill>
              <a:effectLst/>
              <a:uLnTx/>
              <a:uFillTx/>
              <a:latin typeface="Constantia"/>
              <a:ea typeface="+mn-ea"/>
              <a:cs typeface="+mn-cs"/>
            </a:endParaRPr>
          </a:p>
        </p:txBody>
      </p:sp>
      <p:cxnSp>
        <p:nvCxnSpPr>
          <p:cNvPr id="12" name="Elbow Connector 11"/>
          <p:cNvCxnSpPr/>
          <p:nvPr/>
        </p:nvCxnSpPr>
        <p:spPr>
          <a:xfrm flipV="1">
            <a:off x="4229100" y="3429000"/>
            <a:ext cx="1181100" cy="9144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1"/>
          <p:cNvCxnSpPr>
            <a:stCxn id="5" idx="0"/>
          </p:cNvCxnSpPr>
          <p:nvPr/>
        </p:nvCxnSpPr>
        <p:spPr>
          <a:xfrm flipH="1" flipV="1">
            <a:off x="3124200" y="3429000"/>
            <a:ext cx="1104900" cy="914400"/>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811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What are Internal Controls? </a:t>
            </a:r>
            <a:endParaRPr lang="en-US" dirty="0">
              <a:solidFill>
                <a:srgbClr val="C00000"/>
              </a:solidFill>
            </a:endParaRPr>
          </a:p>
        </p:txBody>
      </p:sp>
      <p:sp>
        <p:nvSpPr>
          <p:cNvPr id="3" name="Content Placeholder 2"/>
          <p:cNvSpPr>
            <a:spLocks noGrp="1"/>
          </p:cNvSpPr>
          <p:nvPr>
            <p:ph sz="quarter" idx="13"/>
          </p:nvPr>
        </p:nvSpPr>
        <p:spPr/>
        <p:txBody>
          <a:bodyPr>
            <a:normAutofit fontScale="92500" lnSpcReduction="20000"/>
          </a:bodyPr>
          <a:lstStyle/>
          <a:p>
            <a:pPr marL="0" indent="0">
              <a:buNone/>
            </a:pPr>
            <a:r>
              <a:rPr lang="en-US" dirty="0"/>
              <a:t>A process effected by an organization’s </a:t>
            </a:r>
            <a:r>
              <a:rPr lang="en-US" b="1" dirty="0">
                <a:solidFill>
                  <a:srgbClr val="FF0000"/>
                </a:solidFill>
              </a:rPr>
              <a:t>people</a:t>
            </a:r>
            <a:r>
              <a:rPr lang="en-US" dirty="0"/>
              <a:t>, designed to provide </a:t>
            </a:r>
            <a:r>
              <a:rPr lang="en-US" b="1" dirty="0">
                <a:solidFill>
                  <a:srgbClr val="FF0000"/>
                </a:solidFill>
              </a:rPr>
              <a:t>reasonable assurance</a:t>
            </a:r>
            <a:r>
              <a:rPr lang="en-US" dirty="0">
                <a:solidFill>
                  <a:srgbClr val="FF0000"/>
                </a:solidFill>
              </a:rPr>
              <a:t> </a:t>
            </a:r>
            <a:r>
              <a:rPr lang="en-US" dirty="0"/>
              <a:t>in the following </a:t>
            </a:r>
            <a:r>
              <a:rPr lang="en-US" b="1" dirty="0">
                <a:solidFill>
                  <a:srgbClr val="FF0000"/>
                </a:solidFill>
              </a:rPr>
              <a:t>categories</a:t>
            </a:r>
            <a:r>
              <a:rPr lang="en-US" dirty="0">
                <a:solidFill>
                  <a:srgbClr val="FF0000"/>
                </a:solidFill>
              </a:rPr>
              <a:t>:</a:t>
            </a:r>
          </a:p>
          <a:p>
            <a:pPr>
              <a:buFont typeface="Wingdings" panose="05000000000000000000" pitchFamily="2" charset="2"/>
              <a:buChar char="Ø"/>
            </a:pPr>
            <a:r>
              <a:rPr lang="en-US" dirty="0"/>
              <a:t>Effectiveness and efficiency of operations</a:t>
            </a:r>
          </a:p>
          <a:p>
            <a:pPr>
              <a:buFont typeface="Wingdings" panose="05000000000000000000" pitchFamily="2" charset="2"/>
              <a:buChar char="Ø"/>
            </a:pPr>
            <a:r>
              <a:rPr lang="en-US" dirty="0"/>
              <a:t>Reliability of financial reporting</a:t>
            </a:r>
          </a:p>
          <a:p>
            <a:pPr>
              <a:buFont typeface="Wingdings" panose="05000000000000000000" pitchFamily="2" charset="2"/>
              <a:buChar char="Ø"/>
            </a:pPr>
            <a:r>
              <a:rPr lang="en-US" dirty="0"/>
              <a:t>Compliance with laws and regulations</a:t>
            </a:r>
          </a:p>
          <a:p>
            <a:pPr marL="0" indent="0">
              <a:buNone/>
            </a:pPr>
            <a:endParaRPr lang="en-US" sz="1800" dirty="0"/>
          </a:p>
          <a:p>
            <a:pPr marL="0" indent="0">
              <a:buNone/>
            </a:pPr>
            <a:endParaRPr lang="en-US" sz="1800" dirty="0"/>
          </a:p>
          <a:p>
            <a:pPr marL="0" indent="0">
              <a:buNone/>
            </a:pPr>
            <a:r>
              <a:rPr lang="en-US" sz="1800" dirty="0"/>
              <a:t>COSO definition – COSO- Committee of Sponsoring Organizations of the </a:t>
            </a:r>
            <a:r>
              <a:rPr lang="en-US" sz="1800" dirty="0" err="1"/>
              <a:t>Treadway</a:t>
            </a:r>
            <a:r>
              <a:rPr lang="en-US" sz="1800" dirty="0"/>
              <a:t> Commission</a:t>
            </a:r>
          </a:p>
          <a:p>
            <a:endParaRPr lang="en-US" dirty="0"/>
          </a:p>
        </p:txBody>
      </p:sp>
    </p:spTree>
    <p:extLst>
      <p:ext uri="{BB962C8B-B14F-4D97-AF65-F5344CB8AC3E}">
        <p14:creationId xmlns:p14="http://schemas.microsoft.com/office/powerpoint/2010/main" val="4030150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What are Internal Controls? </a:t>
            </a:r>
            <a:endParaRPr lang="en-US" dirty="0">
              <a:solidFill>
                <a:srgbClr val="C00000"/>
              </a:solidFill>
            </a:endParaRPr>
          </a:p>
        </p:txBody>
      </p:sp>
      <p:sp>
        <p:nvSpPr>
          <p:cNvPr id="3" name="Content Placeholder 2"/>
          <p:cNvSpPr>
            <a:spLocks noGrp="1"/>
          </p:cNvSpPr>
          <p:nvPr>
            <p:ph sz="quarter" idx="13"/>
          </p:nvPr>
        </p:nvSpPr>
        <p:spPr/>
        <p:txBody>
          <a:bodyPr>
            <a:normAutofit lnSpcReduction="10000"/>
          </a:bodyPr>
          <a:lstStyle/>
          <a:p>
            <a:pPr marL="0" indent="0">
              <a:buNone/>
            </a:pPr>
            <a:r>
              <a:rPr lang="en-US" dirty="0"/>
              <a:t>Internal Controls are </a:t>
            </a:r>
            <a:r>
              <a:rPr lang="en-US" b="1" dirty="0">
                <a:solidFill>
                  <a:srgbClr val="FF0000"/>
                </a:solidFill>
              </a:rPr>
              <a:t>People</a:t>
            </a:r>
            <a:r>
              <a:rPr lang="en-US" dirty="0">
                <a:solidFill>
                  <a:srgbClr val="FF0000"/>
                </a:solidFill>
              </a:rPr>
              <a:t> </a:t>
            </a:r>
            <a:r>
              <a:rPr lang="en-US" dirty="0"/>
              <a:t>Dependent</a:t>
            </a:r>
          </a:p>
          <a:p>
            <a:pPr marL="0" indent="0">
              <a:buNone/>
            </a:pPr>
            <a:endParaRPr lang="en-US" sz="2800" dirty="0"/>
          </a:p>
          <a:p>
            <a:pPr marL="0" indent="0">
              <a:buNone/>
            </a:pPr>
            <a:r>
              <a:rPr lang="en-US" dirty="0"/>
              <a:t>Internal Controls</a:t>
            </a:r>
          </a:p>
          <a:p>
            <a:pPr>
              <a:buFont typeface="Wingdings" panose="05000000000000000000" pitchFamily="2" charset="2"/>
              <a:buChar char="Ø"/>
            </a:pPr>
            <a:r>
              <a:rPr lang="en-US" dirty="0"/>
              <a:t>Are developed by people</a:t>
            </a:r>
          </a:p>
          <a:p>
            <a:pPr>
              <a:buFont typeface="Wingdings" panose="05000000000000000000" pitchFamily="2" charset="2"/>
              <a:buChar char="Ø"/>
            </a:pPr>
            <a:r>
              <a:rPr lang="en-US" dirty="0"/>
              <a:t>Guide people</a:t>
            </a:r>
          </a:p>
          <a:p>
            <a:pPr>
              <a:buFont typeface="Wingdings" panose="05000000000000000000" pitchFamily="2" charset="2"/>
              <a:buChar char="Ø"/>
            </a:pPr>
            <a:r>
              <a:rPr lang="en-US" dirty="0"/>
              <a:t>Provide accountability to people</a:t>
            </a:r>
          </a:p>
          <a:p>
            <a:pPr>
              <a:buFont typeface="Wingdings" panose="05000000000000000000" pitchFamily="2" charset="2"/>
              <a:buChar char="Ø"/>
            </a:pPr>
            <a:r>
              <a:rPr lang="en-US" dirty="0"/>
              <a:t>Are carried out by people</a:t>
            </a:r>
          </a:p>
          <a:p>
            <a:endParaRPr lang="en-US" dirty="0"/>
          </a:p>
        </p:txBody>
      </p:sp>
    </p:spTree>
    <p:extLst>
      <p:ext uri="{BB962C8B-B14F-4D97-AF65-F5344CB8AC3E}">
        <p14:creationId xmlns:p14="http://schemas.microsoft.com/office/powerpoint/2010/main" val="4224643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effectLst/>
              </a:rPr>
              <a:t>What are Internal Controls? </a:t>
            </a:r>
            <a:endParaRPr lang="en-US" dirty="0">
              <a:solidFill>
                <a:srgbClr val="C00000"/>
              </a:solidFill>
            </a:endParaRPr>
          </a:p>
        </p:txBody>
      </p:sp>
      <p:sp>
        <p:nvSpPr>
          <p:cNvPr id="3" name="Content Placeholder 2"/>
          <p:cNvSpPr>
            <a:spLocks noGrp="1"/>
          </p:cNvSpPr>
          <p:nvPr>
            <p:ph sz="quarter" idx="13"/>
          </p:nvPr>
        </p:nvSpPr>
        <p:spPr/>
        <p:txBody>
          <a:bodyPr/>
          <a:lstStyle/>
          <a:p>
            <a:pPr marL="0" indent="0">
              <a:buNone/>
            </a:pPr>
            <a:r>
              <a:rPr lang="en-US" dirty="0">
                <a:solidFill>
                  <a:srgbClr val="C00000"/>
                </a:solidFill>
              </a:rPr>
              <a:t>Reasonable Assurance??</a:t>
            </a:r>
          </a:p>
          <a:p>
            <a:pPr marL="0" indent="0">
              <a:buNone/>
            </a:pPr>
            <a:endParaRPr lang="en-US" sz="2800" dirty="0"/>
          </a:p>
          <a:p>
            <a:pPr marL="0" indent="0">
              <a:buNone/>
            </a:pPr>
            <a:r>
              <a:rPr lang="en-US" dirty="0"/>
              <a:t>Too little control presents undue risk</a:t>
            </a:r>
          </a:p>
          <a:p>
            <a:pPr marL="0" indent="0">
              <a:buNone/>
            </a:pPr>
            <a:endParaRPr lang="en-US" sz="2800" dirty="0"/>
          </a:p>
          <a:p>
            <a:pPr marL="0" indent="0">
              <a:buNone/>
            </a:pPr>
            <a:r>
              <a:rPr lang="en-US" dirty="0"/>
              <a:t>Excessive Controls are costly and counterproductive</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429000"/>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343115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TM04033925[[fn=Droplet]]</Template>
  <TotalTime>90</TotalTime>
  <Words>830</Words>
  <Application>Microsoft Office PowerPoint</Application>
  <PresentationFormat>On-screen Show (4:3)</PresentationFormat>
  <Paragraphs>162</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Constantia</vt:lpstr>
      <vt:lpstr>Tw Cen MT</vt:lpstr>
      <vt:lpstr>Wingdings</vt:lpstr>
      <vt:lpstr>Droplet</vt:lpstr>
      <vt:lpstr>Internal Audit Process</vt:lpstr>
      <vt:lpstr>Objectives of Presentation</vt:lpstr>
      <vt:lpstr>What is Internal Audit? </vt:lpstr>
      <vt:lpstr>What does Internal Audit do? </vt:lpstr>
      <vt:lpstr>university Audit Process</vt:lpstr>
      <vt:lpstr>Internal Audit Reporting Lines</vt:lpstr>
      <vt:lpstr>What are Internal Controls? </vt:lpstr>
      <vt:lpstr>What are Internal Controls? </vt:lpstr>
      <vt:lpstr>What are Internal Controls? </vt:lpstr>
      <vt:lpstr>Undue Risk / Excessive Controls</vt:lpstr>
      <vt:lpstr>Three Control Categories</vt:lpstr>
      <vt:lpstr>Too Simplify:</vt:lpstr>
      <vt:lpstr>Internal Controls from Everyday Life </vt:lpstr>
      <vt:lpstr>You are practicing good internal controls when you</vt:lpstr>
      <vt:lpstr>Before we proceed:</vt:lpstr>
      <vt:lpstr>Five Interrelated Components of Internal Control</vt:lpstr>
      <vt:lpstr>Internal Control Pyramid</vt:lpstr>
      <vt:lpstr>Internal Control Pyramid</vt:lpstr>
      <vt:lpstr>Control Environment</vt:lpstr>
      <vt:lpstr>Risk Assessment</vt:lpstr>
      <vt:lpstr>Internal Risk Factors</vt:lpstr>
      <vt:lpstr>External Risk Factors</vt:lpstr>
      <vt:lpstr>Control Activities</vt:lpstr>
      <vt:lpstr>For the following problem</vt:lpstr>
      <vt:lpstr>Problem</vt:lpstr>
      <vt:lpstr>Problem - Risks</vt:lpstr>
      <vt:lpstr>Problem – Control Activities</vt:lpstr>
      <vt:lpstr>Information &amp; Communication</vt:lpstr>
      <vt:lpstr>Monitoring</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Audit Process</dc:title>
  <dc:creator>PRES Auditor - GA</dc:creator>
  <cp:lastModifiedBy>La Donna Flynn</cp:lastModifiedBy>
  <cp:revision>16</cp:revision>
  <dcterms:created xsi:type="dcterms:W3CDTF">2015-02-11T19:37:47Z</dcterms:created>
  <dcterms:modified xsi:type="dcterms:W3CDTF">2016-03-30T20:31:17Z</dcterms:modified>
</cp:coreProperties>
</file>