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4"/>
  </p:sldMasterIdLst>
  <p:notesMasterIdLst>
    <p:notesMasterId r:id="rId27"/>
  </p:notesMasterIdLst>
  <p:sldIdLst>
    <p:sldId id="256" r:id="rId5"/>
    <p:sldId id="257" r:id="rId6"/>
    <p:sldId id="258" r:id="rId7"/>
    <p:sldId id="259" r:id="rId8"/>
    <p:sldId id="260" r:id="rId9"/>
    <p:sldId id="261" r:id="rId10"/>
    <p:sldId id="263" r:id="rId11"/>
    <p:sldId id="264" r:id="rId12"/>
    <p:sldId id="286" r:id="rId13"/>
    <p:sldId id="265" r:id="rId14"/>
    <p:sldId id="266" r:id="rId15"/>
    <p:sldId id="267" r:id="rId16"/>
    <p:sldId id="285" r:id="rId17"/>
    <p:sldId id="273" r:id="rId18"/>
    <p:sldId id="288" r:id="rId19"/>
    <p:sldId id="281" r:id="rId20"/>
    <p:sldId id="269" r:id="rId21"/>
    <p:sldId id="287" r:id="rId22"/>
    <p:sldId id="284" r:id="rId23"/>
    <p:sldId id="279" r:id="rId24"/>
    <p:sldId id="280" r:id="rId25"/>
    <p:sldId id="283" r:id="rId26"/>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97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3758" autoAdjust="0"/>
  </p:normalViewPr>
  <p:slideViewPr>
    <p:cSldViewPr>
      <p:cViewPr varScale="1">
        <p:scale>
          <a:sx n="53" d="100"/>
          <a:sy n="53" d="100"/>
        </p:scale>
        <p:origin x="2242"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4DB412-1FE7-4C83-99FB-4B0D64CC4A29}"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1DBB37C5-AF1F-4A50-9290-41DDE3415C34}">
      <dgm:prSet phldrT="[Text]"/>
      <dgm:spPr/>
      <dgm:t>
        <a:bodyPr/>
        <a:lstStyle/>
        <a:p>
          <a:r>
            <a:rPr lang="en-US" dirty="0" smtClean="0"/>
            <a:t>Planning</a:t>
          </a:r>
          <a:endParaRPr lang="en-US" dirty="0"/>
        </a:p>
      </dgm:t>
    </dgm:pt>
    <dgm:pt modelId="{870D1DE7-8778-443F-8C0C-8F20469A3158}" type="parTrans" cxnId="{6DF6C305-7A62-45E1-8F3E-4C4DBF113F28}">
      <dgm:prSet/>
      <dgm:spPr/>
      <dgm:t>
        <a:bodyPr/>
        <a:lstStyle/>
        <a:p>
          <a:endParaRPr lang="en-US"/>
        </a:p>
      </dgm:t>
    </dgm:pt>
    <dgm:pt modelId="{580452B6-63BF-463C-AC04-C5BAD020CBDD}" type="sibTrans" cxnId="{6DF6C305-7A62-45E1-8F3E-4C4DBF113F28}">
      <dgm:prSet/>
      <dgm:spPr/>
      <dgm:t>
        <a:bodyPr/>
        <a:lstStyle/>
        <a:p>
          <a:endParaRPr lang="en-US"/>
        </a:p>
      </dgm:t>
    </dgm:pt>
    <dgm:pt modelId="{BA8C6180-2CEC-4FD9-AD01-4D45A1F79C38}">
      <dgm:prSet phldrT="[Text]"/>
      <dgm:spPr/>
      <dgm:t>
        <a:bodyPr/>
        <a:lstStyle/>
        <a:p>
          <a:r>
            <a:rPr lang="en-US" dirty="0" smtClean="0"/>
            <a:t>Preliminary research</a:t>
          </a:r>
          <a:endParaRPr lang="en-US" dirty="0"/>
        </a:p>
      </dgm:t>
    </dgm:pt>
    <dgm:pt modelId="{8073A227-78E6-41E6-BAE4-4B2AF0240424}" type="parTrans" cxnId="{B18BBBCB-3ED5-4B4D-A398-807E8E9AC94E}">
      <dgm:prSet/>
      <dgm:spPr/>
      <dgm:t>
        <a:bodyPr/>
        <a:lstStyle/>
        <a:p>
          <a:endParaRPr lang="en-US"/>
        </a:p>
      </dgm:t>
    </dgm:pt>
    <dgm:pt modelId="{174349A6-504A-4E46-B661-E4E719BF7DD3}" type="sibTrans" cxnId="{B18BBBCB-3ED5-4B4D-A398-807E8E9AC94E}">
      <dgm:prSet/>
      <dgm:spPr/>
      <dgm:t>
        <a:bodyPr/>
        <a:lstStyle/>
        <a:p>
          <a:endParaRPr lang="en-US"/>
        </a:p>
      </dgm:t>
    </dgm:pt>
    <dgm:pt modelId="{D1F064F0-D7EF-4103-81EB-8A967DDF38C0}">
      <dgm:prSet phldrT="[Text]"/>
      <dgm:spPr/>
      <dgm:t>
        <a:bodyPr/>
        <a:lstStyle/>
        <a:p>
          <a:r>
            <a:rPr lang="en-US" dirty="0" smtClean="0"/>
            <a:t>Fieldwork</a:t>
          </a:r>
          <a:endParaRPr lang="en-US" dirty="0"/>
        </a:p>
      </dgm:t>
    </dgm:pt>
    <dgm:pt modelId="{999F1E0C-34A2-4CC8-9CAC-08505746FACF}" type="parTrans" cxnId="{A1E71DD7-492D-42A4-BF80-D8ECD6793970}">
      <dgm:prSet/>
      <dgm:spPr/>
      <dgm:t>
        <a:bodyPr/>
        <a:lstStyle/>
        <a:p>
          <a:endParaRPr lang="en-US"/>
        </a:p>
      </dgm:t>
    </dgm:pt>
    <dgm:pt modelId="{D2970873-DE64-4C20-A784-A481735AB377}" type="sibTrans" cxnId="{A1E71DD7-492D-42A4-BF80-D8ECD6793970}">
      <dgm:prSet/>
      <dgm:spPr/>
      <dgm:t>
        <a:bodyPr/>
        <a:lstStyle/>
        <a:p>
          <a:endParaRPr lang="en-US"/>
        </a:p>
      </dgm:t>
    </dgm:pt>
    <dgm:pt modelId="{C72F78E8-9BE5-42B3-B350-307AD60975AB}">
      <dgm:prSet phldrT="[Text]"/>
      <dgm:spPr/>
      <dgm:t>
        <a:bodyPr/>
        <a:lstStyle/>
        <a:p>
          <a:r>
            <a:rPr lang="en-US" dirty="0" smtClean="0"/>
            <a:t>Interviews</a:t>
          </a:r>
          <a:endParaRPr lang="en-US" dirty="0"/>
        </a:p>
      </dgm:t>
    </dgm:pt>
    <dgm:pt modelId="{16B9F6E6-A44E-453E-BD10-542946267E5D}" type="parTrans" cxnId="{4D3EB19E-6F6C-4A2F-AB92-3506637BEE79}">
      <dgm:prSet/>
      <dgm:spPr/>
      <dgm:t>
        <a:bodyPr/>
        <a:lstStyle/>
        <a:p>
          <a:endParaRPr lang="en-US"/>
        </a:p>
      </dgm:t>
    </dgm:pt>
    <dgm:pt modelId="{569F2B0B-A6E9-43F4-B340-A585971DB637}" type="sibTrans" cxnId="{4D3EB19E-6F6C-4A2F-AB92-3506637BEE79}">
      <dgm:prSet/>
      <dgm:spPr/>
      <dgm:t>
        <a:bodyPr/>
        <a:lstStyle/>
        <a:p>
          <a:endParaRPr lang="en-US"/>
        </a:p>
      </dgm:t>
    </dgm:pt>
    <dgm:pt modelId="{4CFA4B88-A61E-4A7B-BEA5-0C8FA12BF08E}">
      <dgm:prSet phldrT="[Text]"/>
      <dgm:spPr/>
      <dgm:t>
        <a:bodyPr/>
        <a:lstStyle/>
        <a:p>
          <a:r>
            <a:rPr lang="en-US" dirty="0" smtClean="0"/>
            <a:t>Reporting</a:t>
          </a:r>
          <a:endParaRPr lang="en-US" dirty="0"/>
        </a:p>
      </dgm:t>
    </dgm:pt>
    <dgm:pt modelId="{0471895F-95AE-4A0A-B456-A697A718C442}" type="parTrans" cxnId="{D7BAAFC4-0D01-4511-9981-77C21A5D1860}">
      <dgm:prSet/>
      <dgm:spPr/>
      <dgm:t>
        <a:bodyPr/>
        <a:lstStyle/>
        <a:p>
          <a:endParaRPr lang="en-US"/>
        </a:p>
      </dgm:t>
    </dgm:pt>
    <dgm:pt modelId="{56E7C73B-B3D9-42D3-9297-87ABCB1B17AB}" type="sibTrans" cxnId="{D7BAAFC4-0D01-4511-9981-77C21A5D1860}">
      <dgm:prSet/>
      <dgm:spPr/>
      <dgm:t>
        <a:bodyPr/>
        <a:lstStyle/>
        <a:p>
          <a:endParaRPr lang="en-US"/>
        </a:p>
      </dgm:t>
    </dgm:pt>
    <dgm:pt modelId="{4EB6C9BD-0AC2-4A86-AE25-85E38562A5A4}">
      <dgm:prSet phldrT="[Text]"/>
      <dgm:spPr/>
      <dgm:t>
        <a:bodyPr/>
        <a:lstStyle/>
        <a:p>
          <a:r>
            <a:rPr lang="en-US" dirty="0" smtClean="0"/>
            <a:t>Develop draft audit report</a:t>
          </a:r>
          <a:endParaRPr lang="en-US" dirty="0"/>
        </a:p>
      </dgm:t>
    </dgm:pt>
    <dgm:pt modelId="{83BB1007-F774-4CE0-BE94-AB7013ECC8FB}" type="parTrans" cxnId="{C97B1AA4-45DC-4FD7-AEB9-BEE232D87E89}">
      <dgm:prSet/>
      <dgm:spPr/>
      <dgm:t>
        <a:bodyPr/>
        <a:lstStyle/>
        <a:p>
          <a:endParaRPr lang="en-US"/>
        </a:p>
      </dgm:t>
    </dgm:pt>
    <dgm:pt modelId="{B6A4AEA3-CAB4-4B78-B8CB-5CC87756D13C}" type="sibTrans" cxnId="{C97B1AA4-45DC-4FD7-AEB9-BEE232D87E89}">
      <dgm:prSet/>
      <dgm:spPr/>
      <dgm:t>
        <a:bodyPr/>
        <a:lstStyle/>
        <a:p>
          <a:endParaRPr lang="en-US"/>
        </a:p>
      </dgm:t>
    </dgm:pt>
    <dgm:pt modelId="{409173DC-655F-4312-8B91-8C6A887AC0EE}">
      <dgm:prSet phldrT="[Text]"/>
      <dgm:spPr/>
      <dgm:t>
        <a:bodyPr/>
        <a:lstStyle/>
        <a:p>
          <a:r>
            <a:rPr lang="en-US" dirty="0" smtClean="0"/>
            <a:t>Information gathering</a:t>
          </a:r>
          <a:endParaRPr lang="en-US" dirty="0"/>
        </a:p>
      </dgm:t>
    </dgm:pt>
    <dgm:pt modelId="{8F933E89-8166-4E34-B5F1-7EBA0D238324}" type="parTrans" cxnId="{5FB015EF-3E0E-42C6-B82C-788ABADBDBF8}">
      <dgm:prSet/>
      <dgm:spPr/>
      <dgm:t>
        <a:bodyPr/>
        <a:lstStyle/>
        <a:p>
          <a:endParaRPr lang="en-US"/>
        </a:p>
      </dgm:t>
    </dgm:pt>
    <dgm:pt modelId="{C5779D98-1F45-4050-95A3-0C76BC4CABD3}" type="sibTrans" cxnId="{5FB015EF-3E0E-42C6-B82C-788ABADBDBF8}">
      <dgm:prSet/>
      <dgm:spPr/>
      <dgm:t>
        <a:bodyPr/>
        <a:lstStyle/>
        <a:p>
          <a:endParaRPr lang="en-US"/>
        </a:p>
      </dgm:t>
    </dgm:pt>
    <dgm:pt modelId="{656703F9-E00D-48B3-BC5F-B9D2637E960E}">
      <dgm:prSet phldrT="[Text]"/>
      <dgm:spPr/>
      <dgm:t>
        <a:bodyPr/>
        <a:lstStyle/>
        <a:p>
          <a:r>
            <a:rPr lang="en-US" dirty="0" smtClean="0"/>
            <a:t>Process reviews</a:t>
          </a:r>
          <a:endParaRPr lang="en-US" dirty="0"/>
        </a:p>
      </dgm:t>
    </dgm:pt>
    <dgm:pt modelId="{D9B74DE5-6438-4E8A-97F1-6248C1573B33}" type="parTrans" cxnId="{3FC673BF-C06F-43AF-8388-CEFEFE96DAAC}">
      <dgm:prSet/>
      <dgm:spPr/>
      <dgm:t>
        <a:bodyPr/>
        <a:lstStyle/>
        <a:p>
          <a:endParaRPr lang="en-US"/>
        </a:p>
      </dgm:t>
    </dgm:pt>
    <dgm:pt modelId="{D763A8AF-2888-4194-8F2F-1603FAA36D64}" type="sibTrans" cxnId="{3FC673BF-C06F-43AF-8388-CEFEFE96DAAC}">
      <dgm:prSet/>
      <dgm:spPr/>
      <dgm:t>
        <a:bodyPr/>
        <a:lstStyle/>
        <a:p>
          <a:endParaRPr lang="en-US"/>
        </a:p>
      </dgm:t>
    </dgm:pt>
    <dgm:pt modelId="{5B294872-7831-417D-B638-BE41AA036C20}">
      <dgm:prSet phldrT="[Text]"/>
      <dgm:spPr/>
      <dgm:t>
        <a:bodyPr/>
        <a:lstStyle/>
        <a:p>
          <a:r>
            <a:rPr lang="en-US" dirty="0" smtClean="0"/>
            <a:t>Document reviews</a:t>
          </a:r>
          <a:endParaRPr lang="en-US" dirty="0"/>
        </a:p>
      </dgm:t>
    </dgm:pt>
    <dgm:pt modelId="{9CE51EEA-C324-45CD-98E1-69703AD356C3}" type="parTrans" cxnId="{96C1BB8A-7520-40E0-B9CE-6A46D2630A68}">
      <dgm:prSet/>
      <dgm:spPr/>
      <dgm:t>
        <a:bodyPr/>
        <a:lstStyle/>
        <a:p>
          <a:endParaRPr lang="en-US"/>
        </a:p>
      </dgm:t>
    </dgm:pt>
    <dgm:pt modelId="{395D08FB-E8CD-45D2-BAEF-C6EA74ED8E0B}" type="sibTrans" cxnId="{96C1BB8A-7520-40E0-B9CE-6A46D2630A68}">
      <dgm:prSet/>
      <dgm:spPr/>
      <dgm:t>
        <a:bodyPr/>
        <a:lstStyle/>
        <a:p>
          <a:endParaRPr lang="en-US"/>
        </a:p>
      </dgm:t>
    </dgm:pt>
    <dgm:pt modelId="{C528B94C-CBBA-4A7A-B920-D1D2B3A90C8D}">
      <dgm:prSet phldrT="[Text]"/>
      <dgm:spPr/>
      <dgm:t>
        <a:bodyPr/>
        <a:lstStyle/>
        <a:p>
          <a:r>
            <a:rPr lang="en-US" dirty="0" smtClean="0"/>
            <a:t>Testing and verification</a:t>
          </a:r>
          <a:endParaRPr lang="en-US" dirty="0"/>
        </a:p>
      </dgm:t>
    </dgm:pt>
    <dgm:pt modelId="{2A9AE027-7C78-4A07-8A9A-F67002FBDB7F}" type="parTrans" cxnId="{7BA29DC4-033A-485B-B61D-BCF6B999735D}">
      <dgm:prSet/>
      <dgm:spPr/>
      <dgm:t>
        <a:bodyPr/>
        <a:lstStyle/>
        <a:p>
          <a:endParaRPr lang="en-US"/>
        </a:p>
      </dgm:t>
    </dgm:pt>
    <dgm:pt modelId="{911D64B3-4055-49EE-A30B-FD31CF77D9CF}" type="sibTrans" cxnId="{7BA29DC4-033A-485B-B61D-BCF6B999735D}">
      <dgm:prSet/>
      <dgm:spPr/>
      <dgm:t>
        <a:bodyPr/>
        <a:lstStyle/>
        <a:p>
          <a:endParaRPr lang="en-US"/>
        </a:p>
      </dgm:t>
    </dgm:pt>
    <dgm:pt modelId="{ABFDE644-C12C-4B05-8786-E753C9D3B708}">
      <dgm:prSet phldrT="[Text]"/>
      <dgm:spPr/>
      <dgm:t>
        <a:bodyPr/>
        <a:lstStyle/>
        <a:p>
          <a:r>
            <a:rPr lang="en-US" dirty="0" smtClean="0"/>
            <a:t>Exit meeting</a:t>
          </a:r>
          <a:endParaRPr lang="en-US" dirty="0"/>
        </a:p>
      </dgm:t>
    </dgm:pt>
    <dgm:pt modelId="{4EAD8D41-B4BE-41A5-A3B7-DA7A985AFA87}" type="parTrans" cxnId="{18AF6518-3C4B-43CF-9016-66331C74D9C4}">
      <dgm:prSet/>
      <dgm:spPr/>
      <dgm:t>
        <a:bodyPr/>
        <a:lstStyle/>
        <a:p>
          <a:endParaRPr lang="en-US"/>
        </a:p>
      </dgm:t>
    </dgm:pt>
    <dgm:pt modelId="{B965FCEA-4980-4D7F-9E1B-F6E77FD163C3}" type="sibTrans" cxnId="{18AF6518-3C4B-43CF-9016-66331C74D9C4}">
      <dgm:prSet/>
      <dgm:spPr/>
      <dgm:t>
        <a:bodyPr/>
        <a:lstStyle/>
        <a:p>
          <a:endParaRPr lang="en-US"/>
        </a:p>
      </dgm:t>
    </dgm:pt>
    <dgm:pt modelId="{43522A22-7769-42D1-AACD-6F474E829C1D}">
      <dgm:prSet phldrT="[Text]"/>
      <dgm:spPr/>
      <dgm:t>
        <a:bodyPr/>
        <a:lstStyle/>
        <a:p>
          <a:r>
            <a:rPr lang="en-US" dirty="0" smtClean="0"/>
            <a:t>Management responses</a:t>
          </a:r>
          <a:endParaRPr lang="en-US" dirty="0"/>
        </a:p>
      </dgm:t>
    </dgm:pt>
    <dgm:pt modelId="{DB6919C0-6218-45CC-9352-6E55A89D0B7C}" type="parTrans" cxnId="{94E16855-793A-45F4-8DBA-5636CC37F247}">
      <dgm:prSet/>
      <dgm:spPr/>
      <dgm:t>
        <a:bodyPr/>
        <a:lstStyle/>
        <a:p>
          <a:endParaRPr lang="en-US"/>
        </a:p>
      </dgm:t>
    </dgm:pt>
    <dgm:pt modelId="{588F3200-03BB-4D60-9500-506BFF518797}" type="sibTrans" cxnId="{94E16855-793A-45F4-8DBA-5636CC37F247}">
      <dgm:prSet/>
      <dgm:spPr/>
      <dgm:t>
        <a:bodyPr/>
        <a:lstStyle/>
        <a:p>
          <a:endParaRPr lang="en-US"/>
        </a:p>
      </dgm:t>
    </dgm:pt>
    <dgm:pt modelId="{25BEF1CA-BB97-4641-947D-5F3853F7F39B}">
      <dgm:prSet phldrT="[Text]"/>
      <dgm:spPr/>
      <dgm:t>
        <a:bodyPr/>
        <a:lstStyle/>
        <a:p>
          <a:r>
            <a:rPr lang="en-US" dirty="0" smtClean="0"/>
            <a:t>Final report distribution</a:t>
          </a:r>
          <a:endParaRPr lang="en-US" dirty="0"/>
        </a:p>
      </dgm:t>
    </dgm:pt>
    <dgm:pt modelId="{403BE597-05FD-4F23-BCCD-B2B67657D501}" type="parTrans" cxnId="{66E65A69-ED06-4C99-90E6-F2547A6B95E8}">
      <dgm:prSet/>
      <dgm:spPr/>
      <dgm:t>
        <a:bodyPr/>
        <a:lstStyle/>
        <a:p>
          <a:endParaRPr lang="en-US"/>
        </a:p>
      </dgm:t>
    </dgm:pt>
    <dgm:pt modelId="{8C996662-F6AA-4269-B57D-9DE594270796}" type="sibTrans" cxnId="{66E65A69-ED06-4C99-90E6-F2547A6B95E8}">
      <dgm:prSet/>
      <dgm:spPr/>
      <dgm:t>
        <a:bodyPr/>
        <a:lstStyle/>
        <a:p>
          <a:endParaRPr lang="en-US"/>
        </a:p>
      </dgm:t>
    </dgm:pt>
    <dgm:pt modelId="{BB30783C-8D9E-4C28-B55A-28DBC7744042}">
      <dgm:prSet phldrT="[Text]"/>
      <dgm:spPr/>
      <dgm:t>
        <a:bodyPr/>
        <a:lstStyle/>
        <a:p>
          <a:r>
            <a:rPr lang="en-US" dirty="0" smtClean="0"/>
            <a:t>Discussion of audit issues/findings</a:t>
          </a:r>
          <a:endParaRPr lang="en-US" dirty="0"/>
        </a:p>
      </dgm:t>
    </dgm:pt>
    <dgm:pt modelId="{954308A3-E2FB-42A9-B3AD-23AFC57FBFFF}" type="parTrans" cxnId="{B2854252-AAD6-4004-AC34-2CFDCFA69563}">
      <dgm:prSet/>
      <dgm:spPr/>
      <dgm:t>
        <a:bodyPr/>
        <a:lstStyle/>
        <a:p>
          <a:endParaRPr lang="en-US"/>
        </a:p>
      </dgm:t>
    </dgm:pt>
    <dgm:pt modelId="{9E8BEC53-7096-44E1-9D16-0223FBFC6A6A}" type="sibTrans" cxnId="{B2854252-AAD6-4004-AC34-2CFDCFA69563}">
      <dgm:prSet/>
      <dgm:spPr/>
      <dgm:t>
        <a:bodyPr/>
        <a:lstStyle/>
        <a:p>
          <a:endParaRPr lang="en-US"/>
        </a:p>
      </dgm:t>
    </dgm:pt>
    <dgm:pt modelId="{5B262DFE-259F-4B41-8ACE-44838AC3D318}">
      <dgm:prSet phldrT="[Text]"/>
      <dgm:spPr/>
      <dgm:t>
        <a:bodyPr/>
        <a:lstStyle/>
        <a:p>
          <a:r>
            <a:rPr lang="en-US" dirty="0" smtClean="0"/>
            <a:t>Process discussions</a:t>
          </a:r>
          <a:endParaRPr lang="en-US" dirty="0"/>
        </a:p>
      </dgm:t>
    </dgm:pt>
    <dgm:pt modelId="{06B0BA47-24A9-4583-8F2F-1C4677913A65}" type="parTrans" cxnId="{BD0352AF-D89A-438B-BB73-B50838DCDB8A}">
      <dgm:prSet/>
      <dgm:spPr/>
      <dgm:t>
        <a:bodyPr/>
        <a:lstStyle/>
        <a:p>
          <a:endParaRPr lang="en-US"/>
        </a:p>
      </dgm:t>
    </dgm:pt>
    <dgm:pt modelId="{DF2F7EEB-5971-4BD8-9F1F-6F35058CFADE}" type="sibTrans" cxnId="{BD0352AF-D89A-438B-BB73-B50838DCDB8A}">
      <dgm:prSet/>
      <dgm:spPr/>
      <dgm:t>
        <a:bodyPr/>
        <a:lstStyle/>
        <a:p>
          <a:endParaRPr lang="en-US"/>
        </a:p>
      </dgm:t>
    </dgm:pt>
    <dgm:pt modelId="{326A5569-9C44-4788-A5C8-769286B9E455}">
      <dgm:prSet phldrT="[Text]"/>
      <dgm:spPr/>
      <dgm:t>
        <a:bodyPr/>
        <a:lstStyle/>
        <a:p>
          <a:r>
            <a:rPr lang="en-US" dirty="0" smtClean="0"/>
            <a:t>Entrance Meeting</a:t>
          </a:r>
          <a:endParaRPr lang="en-US" dirty="0"/>
        </a:p>
      </dgm:t>
    </dgm:pt>
    <dgm:pt modelId="{FF0E3F0D-25E8-4126-98D2-F883AC659D23}" type="parTrans" cxnId="{FA0F9433-FA90-4913-B1E3-E45FA132C491}">
      <dgm:prSet/>
      <dgm:spPr/>
      <dgm:t>
        <a:bodyPr/>
        <a:lstStyle/>
        <a:p>
          <a:endParaRPr lang="en-US"/>
        </a:p>
      </dgm:t>
    </dgm:pt>
    <dgm:pt modelId="{7EBAB69A-11D6-4784-8E1D-77708E594910}" type="sibTrans" cxnId="{FA0F9433-FA90-4913-B1E3-E45FA132C491}">
      <dgm:prSet/>
      <dgm:spPr/>
      <dgm:t>
        <a:bodyPr/>
        <a:lstStyle/>
        <a:p>
          <a:endParaRPr lang="en-US"/>
        </a:p>
      </dgm:t>
    </dgm:pt>
    <dgm:pt modelId="{C64A66E9-A76E-4452-AF3F-1804D293CBC2}">
      <dgm:prSet phldrT="[Text]"/>
      <dgm:spPr/>
      <dgm:t>
        <a:bodyPr/>
        <a:lstStyle/>
        <a:p>
          <a:r>
            <a:rPr lang="en-US" dirty="0" smtClean="0"/>
            <a:t>Identification of scope items</a:t>
          </a:r>
          <a:endParaRPr lang="en-US" dirty="0"/>
        </a:p>
      </dgm:t>
    </dgm:pt>
    <dgm:pt modelId="{FCBDF566-30D1-44F8-BCE0-6BB2F09FE490}" type="parTrans" cxnId="{FDF1CC05-275B-4288-B1B2-CA49F3B26E0C}">
      <dgm:prSet/>
      <dgm:spPr/>
      <dgm:t>
        <a:bodyPr/>
        <a:lstStyle/>
        <a:p>
          <a:endParaRPr lang="en-US"/>
        </a:p>
      </dgm:t>
    </dgm:pt>
    <dgm:pt modelId="{40CD72C6-003C-4B6C-9146-1DC80B287F85}" type="sibTrans" cxnId="{FDF1CC05-275B-4288-B1B2-CA49F3B26E0C}">
      <dgm:prSet/>
      <dgm:spPr/>
      <dgm:t>
        <a:bodyPr/>
        <a:lstStyle/>
        <a:p>
          <a:endParaRPr lang="en-US"/>
        </a:p>
      </dgm:t>
    </dgm:pt>
    <dgm:pt modelId="{1FC3EA12-D102-4842-9171-951F57317807}" type="pres">
      <dgm:prSet presAssocID="{8F4DB412-1FE7-4C83-99FB-4B0D64CC4A29}" presName="linearFlow" presStyleCnt="0">
        <dgm:presLayoutVars>
          <dgm:dir/>
          <dgm:animLvl val="lvl"/>
          <dgm:resizeHandles val="exact"/>
        </dgm:presLayoutVars>
      </dgm:prSet>
      <dgm:spPr/>
      <dgm:t>
        <a:bodyPr/>
        <a:lstStyle/>
        <a:p>
          <a:endParaRPr lang="en-US"/>
        </a:p>
      </dgm:t>
    </dgm:pt>
    <dgm:pt modelId="{6CAF1D8C-520D-4E9E-AD69-FEC8A0B53D9C}" type="pres">
      <dgm:prSet presAssocID="{1DBB37C5-AF1F-4A50-9290-41DDE3415C34}" presName="composite" presStyleCnt="0"/>
      <dgm:spPr/>
    </dgm:pt>
    <dgm:pt modelId="{4A3DA650-E617-45E2-BDBA-95FD911CB46A}" type="pres">
      <dgm:prSet presAssocID="{1DBB37C5-AF1F-4A50-9290-41DDE3415C34}" presName="parTx" presStyleLbl="node1" presStyleIdx="0" presStyleCnt="3">
        <dgm:presLayoutVars>
          <dgm:chMax val="0"/>
          <dgm:chPref val="0"/>
          <dgm:bulletEnabled val="1"/>
        </dgm:presLayoutVars>
      </dgm:prSet>
      <dgm:spPr/>
      <dgm:t>
        <a:bodyPr/>
        <a:lstStyle/>
        <a:p>
          <a:endParaRPr lang="en-US"/>
        </a:p>
      </dgm:t>
    </dgm:pt>
    <dgm:pt modelId="{7A5B9A84-A188-440D-835E-E9861A498AFF}" type="pres">
      <dgm:prSet presAssocID="{1DBB37C5-AF1F-4A50-9290-41DDE3415C34}" presName="parSh" presStyleLbl="node1" presStyleIdx="0" presStyleCnt="3"/>
      <dgm:spPr/>
      <dgm:t>
        <a:bodyPr/>
        <a:lstStyle/>
        <a:p>
          <a:endParaRPr lang="en-US"/>
        </a:p>
      </dgm:t>
    </dgm:pt>
    <dgm:pt modelId="{347C3319-D81A-4909-AA7D-8D4C5D7887D3}" type="pres">
      <dgm:prSet presAssocID="{1DBB37C5-AF1F-4A50-9290-41DDE3415C34}" presName="desTx" presStyleLbl="fgAcc1" presStyleIdx="0" presStyleCnt="3">
        <dgm:presLayoutVars>
          <dgm:bulletEnabled val="1"/>
        </dgm:presLayoutVars>
      </dgm:prSet>
      <dgm:spPr/>
      <dgm:t>
        <a:bodyPr/>
        <a:lstStyle/>
        <a:p>
          <a:endParaRPr lang="en-US"/>
        </a:p>
      </dgm:t>
    </dgm:pt>
    <dgm:pt modelId="{2E95A329-2855-475F-B471-C458915008C3}" type="pres">
      <dgm:prSet presAssocID="{580452B6-63BF-463C-AC04-C5BAD020CBDD}" presName="sibTrans" presStyleLbl="sibTrans2D1" presStyleIdx="0" presStyleCnt="2"/>
      <dgm:spPr/>
      <dgm:t>
        <a:bodyPr/>
        <a:lstStyle/>
        <a:p>
          <a:endParaRPr lang="en-US"/>
        </a:p>
      </dgm:t>
    </dgm:pt>
    <dgm:pt modelId="{EFB68736-DBBF-47A4-B91D-B1CDA364782D}" type="pres">
      <dgm:prSet presAssocID="{580452B6-63BF-463C-AC04-C5BAD020CBDD}" presName="connTx" presStyleLbl="sibTrans2D1" presStyleIdx="0" presStyleCnt="2"/>
      <dgm:spPr/>
      <dgm:t>
        <a:bodyPr/>
        <a:lstStyle/>
        <a:p>
          <a:endParaRPr lang="en-US"/>
        </a:p>
      </dgm:t>
    </dgm:pt>
    <dgm:pt modelId="{6949D641-144F-4C77-9D88-148F0E85683C}" type="pres">
      <dgm:prSet presAssocID="{D1F064F0-D7EF-4103-81EB-8A967DDF38C0}" presName="composite" presStyleCnt="0"/>
      <dgm:spPr/>
    </dgm:pt>
    <dgm:pt modelId="{1717DCFE-174E-44CD-9A9A-7EA1C878432A}" type="pres">
      <dgm:prSet presAssocID="{D1F064F0-D7EF-4103-81EB-8A967DDF38C0}" presName="parTx" presStyleLbl="node1" presStyleIdx="0" presStyleCnt="3">
        <dgm:presLayoutVars>
          <dgm:chMax val="0"/>
          <dgm:chPref val="0"/>
          <dgm:bulletEnabled val="1"/>
        </dgm:presLayoutVars>
      </dgm:prSet>
      <dgm:spPr/>
      <dgm:t>
        <a:bodyPr/>
        <a:lstStyle/>
        <a:p>
          <a:endParaRPr lang="en-US"/>
        </a:p>
      </dgm:t>
    </dgm:pt>
    <dgm:pt modelId="{9C720AD3-47B1-40D4-A844-29CAD40C5674}" type="pres">
      <dgm:prSet presAssocID="{D1F064F0-D7EF-4103-81EB-8A967DDF38C0}" presName="parSh" presStyleLbl="node1" presStyleIdx="1" presStyleCnt="3"/>
      <dgm:spPr/>
      <dgm:t>
        <a:bodyPr/>
        <a:lstStyle/>
        <a:p>
          <a:endParaRPr lang="en-US"/>
        </a:p>
      </dgm:t>
    </dgm:pt>
    <dgm:pt modelId="{990444EF-51FD-4525-A6A2-082AE4CF0961}" type="pres">
      <dgm:prSet presAssocID="{D1F064F0-D7EF-4103-81EB-8A967DDF38C0}" presName="desTx" presStyleLbl="fgAcc1" presStyleIdx="1" presStyleCnt="3">
        <dgm:presLayoutVars>
          <dgm:bulletEnabled val="1"/>
        </dgm:presLayoutVars>
      </dgm:prSet>
      <dgm:spPr/>
      <dgm:t>
        <a:bodyPr/>
        <a:lstStyle/>
        <a:p>
          <a:endParaRPr lang="en-US"/>
        </a:p>
      </dgm:t>
    </dgm:pt>
    <dgm:pt modelId="{5BFBEC20-B753-4BA0-9638-9CDF7E6EF486}" type="pres">
      <dgm:prSet presAssocID="{D2970873-DE64-4C20-A784-A481735AB377}" presName="sibTrans" presStyleLbl="sibTrans2D1" presStyleIdx="1" presStyleCnt="2"/>
      <dgm:spPr/>
      <dgm:t>
        <a:bodyPr/>
        <a:lstStyle/>
        <a:p>
          <a:endParaRPr lang="en-US"/>
        </a:p>
      </dgm:t>
    </dgm:pt>
    <dgm:pt modelId="{CF880D52-1532-49C3-977B-8BDB28B28CDA}" type="pres">
      <dgm:prSet presAssocID="{D2970873-DE64-4C20-A784-A481735AB377}" presName="connTx" presStyleLbl="sibTrans2D1" presStyleIdx="1" presStyleCnt="2"/>
      <dgm:spPr/>
      <dgm:t>
        <a:bodyPr/>
        <a:lstStyle/>
        <a:p>
          <a:endParaRPr lang="en-US"/>
        </a:p>
      </dgm:t>
    </dgm:pt>
    <dgm:pt modelId="{C3283A68-75AF-4C46-B123-C949D562626F}" type="pres">
      <dgm:prSet presAssocID="{4CFA4B88-A61E-4A7B-BEA5-0C8FA12BF08E}" presName="composite" presStyleCnt="0"/>
      <dgm:spPr/>
    </dgm:pt>
    <dgm:pt modelId="{7A43765C-13A6-4A15-9DA4-42D2FB1194FA}" type="pres">
      <dgm:prSet presAssocID="{4CFA4B88-A61E-4A7B-BEA5-0C8FA12BF08E}" presName="parTx" presStyleLbl="node1" presStyleIdx="1" presStyleCnt="3">
        <dgm:presLayoutVars>
          <dgm:chMax val="0"/>
          <dgm:chPref val="0"/>
          <dgm:bulletEnabled val="1"/>
        </dgm:presLayoutVars>
      </dgm:prSet>
      <dgm:spPr/>
      <dgm:t>
        <a:bodyPr/>
        <a:lstStyle/>
        <a:p>
          <a:endParaRPr lang="en-US"/>
        </a:p>
      </dgm:t>
    </dgm:pt>
    <dgm:pt modelId="{3E55B222-6003-4300-A3B8-912E0BED9C94}" type="pres">
      <dgm:prSet presAssocID="{4CFA4B88-A61E-4A7B-BEA5-0C8FA12BF08E}" presName="parSh" presStyleLbl="node1" presStyleIdx="2" presStyleCnt="3"/>
      <dgm:spPr/>
      <dgm:t>
        <a:bodyPr/>
        <a:lstStyle/>
        <a:p>
          <a:endParaRPr lang="en-US"/>
        </a:p>
      </dgm:t>
    </dgm:pt>
    <dgm:pt modelId="{4EA86A06-B51B-40D2-BBDE-8773E50B02D5}" type="pres">
      <dgm:prSet presAssocID="{4CFA4B88-A61E-4A7B-BEA5-0C8FA12BF08E}" presName="desTx" presStyleLbl="fgAcc1" presStyleIdx="2" presStyleCnt="3">
        <dgm:presLayoutVars>
          <dgm:bulletEnabled val="1"/>
        </dgm:presLayoutVars>
      </dgm:prSet>
      <dgm:spPr/>
      <dgm:t>
        <a:bodyPr/>
        <a:lstStyle/>
        <a:p>
          <a:endParaRPr lang="en-US"/>
        </a:p>
      </dgm:t>
    </dgm:pt>
  </dgm:ptLst>
  <dgm:cxnLst>
    <dgm:cxn modelId="{66E65A69-ED06-4C99-90E6-F2547A6B95E8}" srcId="{4CFA4B88-A61E-4A7B-BEA5-0C8FA12BF08E}" destId="{25BEF1CA-BB97-4641-947D-5F3853F7F39B}" srcOrd="3" destOrd="0" parTransId="{403BE597-05FD-4F23-BCCD-B2B67657D501}" sibTransId="{8C996662-F6AA-4269-B57D-9DE594270796}"/>
    <dgm:cxn modelId="{5FB015EF-3E0E-42C6-B82C-788ABADBDBF8}" srcId="{1DBB37C5-AF1F-4A50-9290-41DDE3415C34}" destId="{409173DC-655F-4312-8B91-8C6A887AC0EE}" srcOrd="3" destOrd="0" parTransId="{8F933E89-8166-4E34-B5F1-7EBA0D238324}" sibTransId="{C5779D98-1F45-4050-95A3-0C76BC4CABD3}"/>
    <dgm:cxn modelId="{B2854252-AAD6-4004-AC34-2CFDCFA69563}" srcId="{D1F064F0-D7EF-4103-81EB-8A967DDF38C0}" destId="{BB30783C-8D9E-4C28-B55A-28DBC7744042}" srcOrd="4" destOrd="0" parTransId="{954308A3-E2FB-42A9-B3AD-23AFC57FBFFF}" sibTransId="{9E8BEC53-7096-44E1-9D16-0223FBFC6A6A}"/>
    <dgm:cxn modelId="{6F34F587-4953-40D4-8EA3-0008E26BFB50}" type="presOf" srcId="{5B294872-7831-417D-B638-BE41AA036C20}" destId="{990444EF-51FD-4525-A6A2-082AE4CF0961}" srcOrd="0" destOrd="2" presId="urn:microsoft.com/office/officeart/2005/8/layout/process3"/>
    <dgm:cxn modelId="{7BA29DC4-033A-485B-B61D-BCF6B999735D}" srcId="{D1F064F0-D7EF-4103-81EB-8A967DDF38C0}" destId="{C528B94C-CBBA-4A7A-B920-D1D2B3A90C8D}" srcOrd="3" destOrd="0" parTransId="{2A9AE027-7C78-4A07-8A9A-F67002FBDB7F}" sibTransId="{911D64B3-4055-49EE-A30B-FD31CF77D9CF}"/>
    <dgm:cxn modelId="{3FC673BF-C06F-43AF-8388-CEFEFE96DAAC}" srcId="{D1F064F0-D7EF-4103-81EB-8A967DDF38C0}" destId="{656703F9-E00D-48B3-BC5F-B9D2637E960E}" srcOrd="1" destOrd="0" parTransId="{D9B74DE5-6438-4E8A-97F1-6248C1573B33}" sibTransId="{D763A8AF-2888-4194-8F2F-1603FAA36D64}"/>
    <dgm:cxn modelId="{91A29ABB-5A3B-4616-B393-E343D9BEA990}" type="presOf" srcId="{ABFDE644-C12C-4B05-8786-E753C9D3B708}" destId="{4EA86A06-B51B-40D2-BBDE-8773E50B02D5}" srcOrd="0" destOrd="1" presId="urn:microsoft.com/office/officeart/2005/8/layout/process3"/>
    <dgm:cxn modelId="{FA0F9433-FA90-4913-B1E3-E45FA132C491}" srcId="{1DBB37C5-AF1F-4A50-9290-41DDE3415C34}" destId="{326A5569-9C44-4788-A5C8-769286B9E455}" srcOrd="1" destOrd="0" parTransId="{FF0E3F0D-25E8-4126-98D2-F883AC659D23}" sibTransId="{7EBAB69A-11D6-4784-8E1D-77708E594910}"/>
    <dgm:cxn modelId="{AC173B00-295D-446F-BF1F-D1E3B8BAC1E5}" type="presOf" srcId="{C64A66E9-A76E-4452-AF3F-1804D293CBC2}" destId="{347C3319-D81A-4909-AA7D-8D4C5D7887D3}" srcOrd="0" destOrd="4" presId="urn:microsoft.com/office/officeart/2005/8/layout/process3"/>
    <dgm:cxn modelId="{D7BAAFC4-0D01-4511-9981-77C21A5D1860}" srcId="{8F4DB412-1FE7-4C83-99FB-4B0D64CC4A29}" destId="{4CFA4B88-A61E-4A7B-BEA5-0C8FA12BF08E}" srcOrd="2" destOrd="0" parTransId="{0471895F-95AE-4A0A-B456-A697A718C442}" sibTransId="{56E7C73B-B3D9-42D3-9297-87ABCB1B17AB}"/>
    <dgm:cxn modelId="{37EBAA66-285A-4C16-AE04-732AF0E7DAB2}" type="presOf" srcId="{43522A22-7769-42D1-AACD-6F474E829C1D}" destId="{4EA86A06-B51B-40D2-BBDE-8773E50B02D5}" srcOrd="0" destOrd="2" presId="urn:microsoft.com/office/officeart/2005/8/layout/process3"/>
    <dgm:cxn modelId="{E6269A6B-6531-4A5E-B55D-04646EF5FC80}" type="presOf" srcId="{BB30783C-8D9E-4C28-B55A-28DBC7744042}" destId="{990444EF-51FD-4525-A6A2-082AE4CF0961}" srcOrd="0" destOrd="4" presId="urn:microsoft.com/office/officeart/2005/8/layout/process3"/>
    <dgm:cxn modelId="{0529BEA9-7A20-46B9-AB8F-70BA371463DC}" type="presOf" srcId="{C72F78E8-9BE5-42B3-B350-307AD60975AB}" destId="{990444EF-51FD-4525-A6A2-082AE4CF0961}" srcOrd="0" destOrd="0" presId="urn:microsoft.com/office/officeart/2005/8/layout/process3"/>
    <dgm:cxn modelId="{DA82C405-6E51-4870-8A7B-A9DC3D71C946}" type="presOf" srcId="{4EB6C9BD-0AC2-4A86-AE25-85E38562A5A4}" destId="{4EA86A06-B51B-40D2-BBDE-8773E50B02D5}" srcOrd="0" destOrd="0" presId="urn:microsoft.com/office/officeart/2005/8/layout/process3"/>
    <dgm:cxn modelId="{7C8ADC47-0097-4CFD-A0BF-85FC4EAB5427}" type="presOf" srcId="{8F4DB412-1FE7-4C83-99FB-4B0D64CC4A29}" destId="{1FC3EA12-D102-4842-9171-951F57317807}" srcOrd="0" destOrd="0" presId="urn:microsoft.com/office/officeart/2005/8/layout/process3"/>
    <dgm:cxn modelId="{A7ED181C-92BE-4C6B-87AA-B3A94789314E}" type="presOf" srcId="{D1F064F0-D7EF-4103-81EB-8A967DDF38C0}" destId="{1717DCFE-174E-44CD-9A9A-7EA1C878432A}" srcOrd="0" destOrd="0" presId="urn:microsoft.com/office/officeart/2005/8/layout/process3"/>
    <dgm:cxn modelId="{1F8DEFA7-67E0-4F7B-A519-D72DE1AB8796}" type="presOf" srcId="{1DBB37C5-AF1F-4A50-9290-41DDE3415C34}" destId="{7A5B9A84-A188-440D-835E-E9861A498AFF}" srcOrd="1" destOrd="0" presId="urn:microsoft.com/office/officeart/2005/8/layout/process3"/>
    <dgm:cxn modelId="{6A77CC9E-152A-4B29-9856-5CE16B8111BA}" type="presOf" srcId="{656703F9-E00D-48B3-BC5F-B9D2637E960E}" destId="{990444EF-51FD-4525-A6A2-082AE4CF0961}" srcOrd="0" destOrd="1" presId="urn:microsoft.com/office/officeart/2005/8/layout/process3"/>
    <dgm:cxn modelId="{6D150830-BEB9-4BF5-AE82-A4E07D134F06}" type="presOf" srcId="{326A5569-9C44-4788-A5C8-769286B9E455}" destId="{347C3319-D81A-4909-AA7D-8D4C5D7887D3}" srcOrd="0" destOrd="1" presId="urn:microsoft.com/office/officeart/2005/8/layout/process3"/>
    <dgm:cxn modelId="{C97B1AA4-45DC-4FD7-AEB9-BEE232D87E89}" srcId="{4CFA4B88-A61E-4A7B-BEA5-0C8FA12BF08E}" destId="{4EB6C9BD-0AC2-4A86-AE25-85E38562A5A4}" srcOrd="0" destOrd="0" parTransId="{83BB1007-F774-4CE0-BE94-AB7013ECC8FB}" sibTransId="{B6A4AEA3-CAB4-4B78-B8CB-5CC87756D13C}"/>
    <dgm:cxn modelId="{5B2ADD6B-E523-4FFF-8C97-D1F4FF88C9D6}" type="presOf" srcId="{D2970873-DE64-4C20-A784-A481735AB377}" destId="{CF880D52-1532-49C3-977B-8BDB28B28CDA}" srcOrd="1" destOrd="0" presId="urn:microsoft.com/office/officeart/2005/8/layout/process3"/>
    <dgm:cxn modelId="{FDF1CC05-275B-4288-B1B2-CA49F3B26E0C}" srcId="{1DBB37C5-AF1F-4A50-9290-41DDE3415C34}" destId="{C64A66E9-A76E-4452-AF3F-1804D293CBC2}" srcOrd="4" destOrd="0" parTransId="{FCBDF566-30D1-44F8-BCE0-6BB2F09FE490}" sibTransId="{40CD72C6-003C-4B6C-9146-1DC80B287F85}"/>
    <dgm:cxn modelId="{18AF6518-3C4B-43CF-9016-66331C74D9C4}" srcId="{4CFA4B88-A61E-4A7B-BEA5-0C8FA12BF08E}" destId="{ABFDE644-C12C-4B05-8786-E753C9D3B708}" srcOrd="1" destOrd="0" parTransId="{4EAD8D41-B4BE-41A5-A3B7-DA7A985AFA87}" sibTransId="{B965FCEA-4980-4D7F-9E1B-F6E77FD163C3}"/>
    <dgm:cxn modelId="{5DB49579-258C-418C-8285-B3E8FBD65A78}" type="presOf" srcId="{409173DC-655F-4312-8B91-8C6A887AC0EE}" destId="{347C3319-D81A-4909-AA7D-8D4C5D7887D3}" srcOrd="0" destOrd="3" presId="urn:microsoft.com/office/officeart/2005/8/layout/process3"/>
    <dgm:cxn modelId="{38585953-2111-4267-9D1E-F7CC1BBDB492}" type="presOf" srcId="{5B262DFE-259F-4B41-8ACE-44838AC3D318}" destId="{347C3319-D81A-4909-AA7D-8D4C5D7887D3}" srcOrd="0" destOrd="2" presId="urn:microsoft.com/office/officeart/2005/8/layout/process3"/>
    <dgm:cxn modelId="{41B38327-3927-40A7-AD16-114B8CC076E7}" type="presOf" srcId="{4CFA4B88-A61E-4A7B-BEA5-0C8FA12BF08E}" destId="{3E55B222-6003-4300-A3B8-912E0BED9C94}" srcOrd="1" destOrd="0" presId="urn:microsoft.com/office/officeart/2005/8/layout/process3"/>
    <dgm:cxn modelId="{E42B9F9B-F63B-4668-8E12-AF3EF4C62C4D}" type="presOf" srcId="{D1F064F0-D7EF-4103-81EB-8A967DDF38C0}" destId="{9C720AD3-47B1-40D4-A844-29CAD40C5674}" srcOrd="1" destOrd="0" presId="urn:microsoft.com/office/officeart/2005/8/layout/process3"/>
    <dgm:cxn modelId="{DFD39FE2-43AE-43DF-BEA3-4D2EA098C34B}" type="presOf" srcId="{4CFA4B88-A61E-4A7B-BEA5-0C8FA12BF08E}" destId="{7A43765C-13A6-4A15-9DA4-42D2FB1194FA}" srcOrd="0" destOrd="0" presId="urn:microsoft.com/office/officeart/2005/8/layout/process3"/>
    <dgm:cxn modelId="{B18BBBCB-3ED5-4B4D-A398-807E8E9AC94E}" srcId="{1DBB37C5-AF1F-4A50-9290-41DDE3415C34}" destId="{BA8C6180-2CEC-4FD9-AD01-4D45A1F79C38}" srcOrd="0" destOrd="0" parTransId="{8073A227-78E6-41E6-BAE4-4B2AF0240424}" sibTransId="{174349A6-504A-4E46-B661-E4E719BF7DD3}"/>
    <dgm:cxn modelId="{94E16855-793A-45F4-8DBA-5636CC37F247}" srcId="{4CFA4B88-A61E-4A7B-BEA5-0C8FA12BF08E}" destId="{43522A22-7769-42D1-AACD-6F474E829C1D}" srcOrd="2" destOrd="0" parTransId="{DB6919C0-6218-45CC-9352-6E55A89D0B7C}" sibTransId="{588F3200-03BB-4D60-9500-506BFF518797}"/>
    <dgm:cxn modelId="{6DF6C305-7A62-45E1-8F3E-4C4DBF113F28}" srcId="{8F4DB412-1FE7-4C83-99FB-4B0D64CC4A29}" destId="{1DBB37C5-AF1F-4A50-9290-41DDE3415C34}" srcOrd="0" destOrd="0" parTransId="{870D1DE7-8778-443F-8C0C-8F20469A3158}" sibTransId="{580452B6-63BF-463C-AC04-C5BAD020CBDD}"/>
    <dgm:cxn modelId="{814D6C29-A31D-4857-ABB5-6D47E3781CEF}" type="presOf" srcId="{580452B6-63BF-463C-AC04-C5BAD020CBDD}" destId="{EFB68736-DBBF-47A4-B91D-B1CDA364782D}" srcOrd="1" destOrd="0" presId="urn:microsoft.com/office/officeart/2005/8/layout/process3"/>
    <dgm:cxn modelId="{BD0352AF-D89A-438B-BB73-B50838DCDB8A}" srcId="{1DBB37C5-AF1F-4A50-9290-41DDE3415C34}" destId="{5B262DFE-259F-4B41-8ACE-44838AC3D318}" srcOrd="2" destOrd="0" parTransId="{06B0BA47-24A9-4583-8F2F-1C4677913A65}" sibTransId="{DF2F7EEB-5971-4BD8-9F1F-6F35058CFADE}"/>
    <dgm:cxn modelId="{3253464B-3D33-4B28-9A11-C864BE1E8EDC}" type="presOf" srcId="{BA8C6180-2CEC-4FD9-AD01-4D45A1F79C38}" destId="{347C3319-D81A-4909-AA7D-8D4C5D7887D3}" srcOrd="0" destOrd="0" presId="urn:microsoft.com/office/officeart/2005/8/layout/process3"/>
    <dgm:cxn modelId="{7CF9FBD5-909E-4FB5-8428-962B28EB36F1}" type="presOf" srcId="{D2970873-DE64-4C20-A784-A481735AB377}" destId="{5BFBEC20-B753-4BA0-9638-9CDF7E6EF486}" srcOrd="0" destOrd="0" presId="urn:microsoft.com/office/officeart/2005/8/layout/process3"/>
    <dgm:cxn modelId="{A1E71DD7-492D-42A4-BF80-D8ECD6793970}" srcId="{8F4DB412-1FE7-4C83-99FB-4B0D64CC4A29}" destId="{D1F064F0-D7EF-4103-81EB-8A967DDF38C0}" srcOrd="1" destOrd="0" parTransId="{999F1E0C-34A2-4CC8-9CAC-08505746FACF}" sibTransId="{D2970873-DE64-4C20-A784-A481735AB377}"/>
    <dgm:cxn modelId="{96C1BB8A-7520-40E0-B9CE-6A46D2630A68}" srcId="{D1F064F0-D7EF-4103-81EB-8A967DDF38C0}" destId="{5B294872-7831-417D-B638-BE41AA036C20}" srcOrd="2" destOrd="0" parTransId="{9CE51EEA-C324-45CD-98E1-69703AD356C3}" sibTransId="{395D08FB-E8CD-45D2-BAEF-C6EA74ED8E0B}"/>
    <dgm:cxn modelId="{8699F265-052C-4D4F-859D-EA570DC0B83E}" type="presOf" srcId="{580452B6-63BF-463C-AC04-C5BAD020CBDD}" destId="{2E95A329-2855-475F-B471-C458915008C3}" srcOrd="0" destOrd="0" presId="urn:microsoft.com/office/officeart/2005/8/layout/process3"/>
    <dgm:cxn modelId="{08B63646-4848-45C7-AE81-EB8A8611C0B3}" type="presOf" srcId="{1DBB37C5-AF1F-4A50-9290-41DDE3415C34}" destId="{4A3DA650-E617-45E2-BDBA-95FD911CB46A}" srcOrd="0" destOrd="0" presId="urn:microsoft.com/office/officeart/2005/8/layout/process3"/>
    <dgm:cxn modelId="{6E89D1C0-C524-4F0A-BACB-B201797D24B1}" type="presOf" srcId="{25BEF1CA-BB97-4641-947D-5F3853F7F39B}" destId="{4EA86A06-B51B-40D2-BBDE-8773E50B02D5}" srcOrd="0" destOrd="3" presId="urn:microsoft.com/office/officeart/2005/8/layout/process3"/>
    <dgm:cxn modelId="{4D3EB19E-6F6C-4A2F-AB92-3506637BEE79}" srcId="{D1F064F0-D7EF-4103-81EB-8A967DDF38C0}" destId="{C72F78E8-9BE5-42B3-B350-307AD60975AB}" srcOrd="0" destOrd="0" parTransId="{16B9F6E6-A44E-453E-BD10-542946267E5D}" sibTransId="{569F2B0B-A6E9-43F4-B340-A585971DB637}"/>
    <dgm:cxn modelId="{E8443A21-E1D5-4F73-882F-B2C39CD8F65B}" type="presOf" srcId="{C528B94C-CBBA-4A7A-B920-D1D2B3A90C8D}" destId="{990444EF-51FD-4525-A6A2-082AE4CF0961}" srcOrd="0" destOrd="3" presId="urn:microsoft.com/office/officeart/2005/8/layout/process3"/>
    <dgm:cxn modelId="{030EE8B7-E790-471D-B772-9A04770D4C34}" type="presParOf" srcId="{1FC3EA12-D102-4842-9171-951F57317807}" destId="{6CAF1D8C-520D-4E9E-AD69-FEC8A0B53D9C}" srcOrd="0" destOrd="0" presId="urn:microsoft.com/office/officeart/2005/8/layout/process3"/>
    <dgm:cxn modelId="{ED4CF588-675E-4B8C-B0B1-7A9CC83D637F}" type="presParOf" srcId="{6CAF1D8C-520D-4E9E-AD69-FEC8A0B53D9C}" destId="{4A3DA650-E617-45E2-BDBA-95FD911CB46A}" srcOrd="0" destOrd="0" presId="urn:microsoft.com/office/officeart/2005/8/layout/process3"/>
    <dgm:cxn modelId="{649E0DC0-195C-4CD8-B6A6-660AFB5DD463}" type="presParOf" srcId="{6CAF1D8C-520D-4E9E-AD69-FEC8A0B53D9C}" destId="{7A5B9A84-A188-440D-835E-E9861A498AFF}" srcOrd="1" destOrd="0" presId="urn:microsoft.com/office/officeart/2005/8/layout/process3"/>
    <dgm:cxn modelId="{03A06128-7FB5-4EDC-8F89-2FF736F90FC7}" type="presParOf" srcId="{6CAF1D8C-520D-4E9E-AD69-FEC8A0B53D9C}" destId="{347C3319-D81A-4909-AA7D-8D4C5D7887D3}" srcOrd="2" destOrd="0" presId="urn:microsoft.com/office/officeart/2005/8/layout/process3"/>
    <dgm:cxn modelId="{94574220-E41F-4011-A650-314D6C73BD5C}" type="presParOf" srcId="{1FC3EA12-D102-4842-9171-951F57317807}" destId="{2E95A329-2855-475F-B471-C458915008C3}" srcOrd="1" destOrd="0" presId="urn:microsoft.com/office/officeart/2005/8/layout/process3"/>
    <dgm:cxn modelId="{6D79003C-629C-42FA-8508-F72861CB2597}" type="presParOf" srcId="{2E95A329-2855-475F-B471-C458915008C3}" destId="{EFB68736-DBBF-47A4-B91D-B1CDA364782D}" srcOrd="0" destOrd="0" presId="urn:microsoft.com/office/officeart/2005/8/layout/process3"/>
    <dgm:cxn modelId="{C2A3242D-BE9B-4CA9-A9F0-064BB3B4F56E}" type="presParOf" srcId="{1FC3EA12-D102-4842-9171-951F57317807}" destId="{6949D641-144F-4C77-9D88-148F0E85683C}" srcOrd="2" destOrd="0" presId="urn:microsoft.com/office/officeart/2005/8/layout/process3"/>
    <dgm:cxn modelId="{89BDAC45-370C-4FCC-8A25-7BC88B989D39}" type="presParOf" srcId="{6949D641-144F-4C77-9D88-148F0E85683C}" destId="{1717DCFE-174E-44CD-9A9A-7EA1C878432A}" srcOrd="0" destOrd="0" presId="urn:microsoft.com/office/officeart/2005/8/layout/process3"/>
    <dgm:cxn modelId="{A2952D42-E829-4B23-AA7B-99C81632A115}" type="presParOf" srcId="{6949D641-144F-4C77-9D88-148F0E85683C}" destId="{9C720AD3-47B1-40D4-A844-29CAD40C5674}" srcOrd="1" destOrd="0" presId="urn:microsoft.com/office/officeart/2005/8/layout/process3"/>
    <dgm:cxn modelId="{48A2DDCC-0174-4EF2-A746-E240EB26E98E}" type="presParOf" srcId="{6949D641-144F-4C77-9D88-148F0E85683C}" destId="{990444EF-51FD-4525-A6A2-082AE4CF0961}" srcOrd="2" destOrd="0" presId="urn:microsoft.com/office/officeart/2005/8/layout/process3"/>
    <dgm:cxn modelId="{0243F1B4-5441-4914-8103-8C19242B34A9}" type="presParOf" srcId="{1FC3EA12-D102-4842-9171-951F57317807}" destId="{5BFBEC20-B753-4BA0-9638-9CDF7E6EF486}" srcOrd="3" destOrd="0" presId="urn:microsoft.com/office/officeart/2005/8/layout/process3"/>
    <dgm:cxn modelId="{BBB35411-BE1D-4A20-9CEB-7FED00FC3E85}" type="presParOf" srcId="{5BFBEC20-B753-4BA0-9638-9CDF7E6EF486}" destId="{CF880D52-1532-49C3-977B-8BDB28B28CDA}" srcOrd="0" destOrd="0" presId="urn:microsoft.com/office/officeart/2005/8/layout/process3"/>
    <dgm:cxn modelId="{71A82E3E-7C1E-46A8-80F0-FE6095EF544E}" type="presParOf" srcId="{1FC3EA12-D102-4842-9171-951F57317807}" destId="{C3283A68-75AF-4C46-B123-C949D562626F}" srcOrd="4" destOrd="0" presId="urn:microsoft.com/office/officeart/2005/8/layout/process3"/>
    <dgm:cxn modelId="{CD8488D7-1E7A-422F-A1F4-6C398C802481}" type="presParOf" srcId="{C3283A68-75AF-4C46-B123-C949D562626F}" destId="{7A43765C-13A6-4A15-9DA4-42D2FB1194FA}" srcOrd="0" destOrd="0" presId="urn:microsoft.com/office/officeart/2005/8/layout/process3"/>
    <dgm:cxn modelId="{FEBB9DD6-2035-47A6-A780-296E445637CF}" type="presParOf" srcId="{C3283A68-75AF-4C46-B123-C949D562626F}" destId="{3E55B222-6003-4300-A3B8-912E0BED9C94}" srcOrd="1" destOrd="0" presId="urn:microsoft.com/office/officeart/2005/8/layout/process3"/>
    <dgm:cxn modelId="{50A04971-FC13-42FB-834B-BB0A5C6EB8F0}" type="presParOf" srcId="{C3283A68-75AF-4C46-B123-C949D562626F}" destId="{4EA86A06-B51B-40D2-BBDE-8773E50B02D5}"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7A2043-46A8-436F-9968-DF2B135D5F4A}" type="doc">
      <dgm:prSet loTypeId="urn:microsoft.com/office/officeart/2005/8/layout/rings+Icon" loCatId="relationship" qsTypeId="urn:microsoft.com/office/officeart/2005/8/quickstyle/simple1" qsCatId="simple" csTypeId="urn:microsoft.com/office/officeart/2005/8/colors/accent1_2" csCatId="accent1" phldr="1"/>
      <dgm:spPr/>
      <dgm:t>
        <a:bodyPr/>
        <a:lstStyle/>
        <a:p>
          <a:endParaRPr lang="en-US"/>
        </a:p>
      </dgm:t>
    </dgm:pt>
    <dgm:pt modelId="{11CCDDE4-98C7-45ED-8F35-36EBAE687E49}">
      <dgm:prSet phldrT="[Text]" custT="1"/>
      <dgm:spPr/>
      <dgm:t>
        <a:bodyPr/>
        <a:lstStyle/>
        <a:p>
          <a:r>
            <a:rPr lang="en-US" sz="1800" dirty="0" smtClean="0"/>
            <a:t>Not Understanding Requirements</a:t>
          </a:r>
          <a:endParaRPr lang="en-US" sz="1800" dirty="0"/>
        </a:p>
      </dgm:t>
    </dgm:pt>
    <dgm:pt modelId="{272ABD06-C228-4991-9F48-3E621B63B27B}" type="parTrans" cxnId="{691E030F-25BA-4416-826F-229E53597B5A}">
      <dgm:prSet/>
      <dgm:spPr/>
      <dgm:t>
        <a:bodyPr/>
        <a:lstStyle/>
        <a:p>
          <a:endParaRPr lang="en-US"/>
        </a:p>
      </dgm:t>
    </dgm:pt>
    <dgm:pt modelId="{7D77E3AC-FD51-4499-94BD-7BCA45C5C7F7}" type="sibTrans" cxnId="{691E030F-25BA-4416-826F-229E53597B5A}">
      <dgm:prSet/>
      <dgm:spPr/>
      <dgm:t>
        <a:bodyPr/>
        <a:lstStyle/>
        <a:p>
          <a:endParaRPr lang="en-US"/>
        </a:p>
      </dgm:t>
    </dgm:pt>
    <dgm:pt modelId="{810AAA26-BF58-4E16-9DA2-D089B8167811}">
      <dgm:prSet phldrT="[Text]" custT="1"/>
      <dgm:spPr/>
      <dgm:t>
        <a:bodyPr/>
        <a:lstStyle/>
        <a:p>
          <a:r>
            <a:rPr lang="en-US" sz="1800" dirty="0" smtClean="0"/>
            <a:t>Lack of Segregation of Duties</a:t>
          </a:r>
          <a:endParaRPr lang="en-US" sz="1800" dirty="0"/>
        </a:p>
      </dgm:t>
    </dgm:pt>
    <dgm:pt modelId="{D17D8BCA-F319-4A7D-9651-C8B423EF98FB}" type="parTrans" cxnId="{41366A22-E0D3-49C9-B739-040D0059D109}">
      <dgm:prSet/>
      <dgm:spPr/>
      <dgm:t>
        <a:bodyPr/>
        <a:lstStyle/>
        <a:p>
          <a:endParaRPr lang="en-US"/>
        </a:p>
      </dgm:t>
    </dgm:pt>
    <dgm:pt modelId="{40769756-3A17-4B98-920F-7C4620D65BC7}" type="sibTrans" cxnId="{41366A22-E0D3-49C9-B739-040D0059D109}">
      <dgm:prSet/>
      <dgm:spPr/>
      <dgm:t>
        <a:bodyPr/>
        <a:lstStyle/>
        <a:p>
          <a:endParaRPr lang="en-US"/>
        </a:p>
      </dgm:t>
    </dgm:pt>
    <dgm:pt modelId="{97CE0538-AD22-48B6-991C-25C9C41DB9D1}">
      <dgm:prSet phldrT="[Text]" custT="1"/>
      <dgm:spPr/>
      <dgm:t>
        <a:bodyPr/>
        <a:lstStyle/>
        <a:p>
          <a:r>
            <a:rPr lang="en-US" sz="1800" dirty="0" smtClean="0"/>
            <a:t>Lack of Training</a:t>
          </a:r>
          <a:endParaRPr lang="en-US" sz="1800" dirty="0"/>
        </a:p>
      </dgm:t>
    </dgm:pt>
    <dgm:pt modelId="{0F05B7C7-F11B-4759-A390-18F64C67CD6E}" type="parTrans" cxnId="{A3AF9E12-EC9B-4C2E-8E88-8803AEA41860}">
      <dgm:prSet/>
      <dgm:spPr/>
      <dgm:t>
        <a:bodyPr/>
        <a:lstStyle/>
        <a:p>
          <a:endParaRPr lang="en-US"/>
        </a:p>
      </dgm:t>
    </dgm:pt>
    <dgm:pt modelId="{831E6D5B-7D37-414D-9A35-FD1D5F55E137}" type="sibTrans" cxnId="{A3AF9E12-EC9B-4C2E-8E88-8803AEA41860}">
      <dgm:prSet/>
      <dgm:spPr/>
      <dgm:t>
        <a:bodyPr/>
        <a:lstStyle/>
        <a:p>
          <a:endParaRPr lang="en-US"/>
        </a:p>
      </dgm:t>
    </dgm:pt>
    <dgm:pt modelId="{DC5AB6F3-EE68-4192-8F9F-C35CCBD09B93}">
      <dgm:prSet custT="1"/>
      <dgm:spPr/>
      <dgm:t>
        <a:bodyPr/>
        <a:lstStyle/>
        <a:p>
          <a:r>
            <a:rPr lang="en-US" sz="1800" dirty="0" smtClean="0"/>
            <a:t>Lack of Communication</a:t>
          </a:r>
          <a:endParaRPr lang="en-US" sz="1800" baseline="0" dirty="0" smtClean="0"/>
        </a:p>
      </dgm:t>
    </dgm:pt>
    <dgm:pt modelId="{51F7F292-E0FD-45A1-9D53-D49560EFAF3B}" type="parTrans" cxnId="{1D40DACD-8807-40B1-95AB-CD75BC5FB4EA}">
      <dgm:prSet/>
      <dgm:spPr/>
      <dgm:t>
        <a:bodyPr/>
        <a:lstStyle/>
        <a:p>
          <a:endParaRPr lang="en-US"/>
        </a:p>
      </dgm:t>
    </dgm:pt>
    <dgm:pt modelId="{7E1FEDCA-0697-4953-99E9-102028F5EC90}" type="sibTrans" cxnId="{1D40DACD-8807-40B1-95AB-CD75BC5FB4EA}">
      <dgm:prSet/>
      <dgm:spPr/>
      <dgm:t>
        <a:bodyPr/>
        <a:lstStyle/>
        <a:p>
          <a:endParaRPr lang="en-US"/>
        </a:p>
      </dgm:t>
    </dgm:pt>
    <dgm:pt modelId="{C08FE273-6FBB-4ED5-93BE-A124D9355813}">
      <dgm:prSet phldrT="[Text]" custT="1"/>
      <dgm:spPr/>
      <dgm:t>
        <a:bodyPr/>
        <a:lstStyle/>
        <a:p>
          <a:r>
            <a:rPr lang="en-US" sz="1800" dirty="0" smtClean="0"/>
            <a:t>Lack of Awareness</a:t>
          </a:r>
          <a:endParaRPr lang="en-US" sz="1800" dirty="0"/>
        </a:p>
      </dgm:t>
    </dgm:pt>
    <dgm:pt modelId="{3BC0DD17-BE0B-460F-9601-979E8E17CFA2}" type="parTrans" cxnId="{2D23D189-DEE1-4063-9C3A-586B65E75251}">
      <dgm:prSet/>
      <dgm:spPr/>
      <dgm:t>
        <a:bodyPr/>
        <a:lstStyle/>
        <a:p>
          <a:endParaRPr lang="en-US"/>
        </a:p>
      </dgm:t>
    </dgm:pt>
    <dgm:pt modelId="{B88C092F-BC8B-4E89-B6FC-26E79D7DA29B}" type="sibTrans" cxnId="{2D23D189-DEE1-4063-9C3A-586B65E75251}">
      <dgm:prSet/>
      <dgm:spPr/>
      <dgm:t>
        <a:bodyPr/>
        <a:lstStyle/>
        <a:p>
          <a:endParaRPr lang="en-US"/>
        </a:p>
      </dgm:t>
    </dgm:pt>
    <dgm:pt modelId="{5EE03A3F-6BBC-453B-964C-B32E327C3002}">
      <dgm:prSet custT="1"/>
      <dgm:spPr/>
      <dgm:t>
        <a:bodyPr/>
        <a:lstStyle/>
        <a:p>
          <a:r>
            <a:rPr lang="en-US" sz="1800" dirty="0" smtClean="0"/>
            <a:t>Lack of Compliance</a:t>
          </a:r>
          <a:endParaRPr lang="en-US" sz="1800" baseline="0" dirty="0" smtClean="0"/>
        </a:p>
      </dgm:t>
    </dgm:pt>
    <dgm:pt modelId="{A31C2DF9-C28D-4829-AE6C-7E358D5E2622}" type="parTrans" cxnId="{544CBF6E-CAA8-4A5E-8007-F7F6C2203BE2}">
      <dgm:prSet/>
      <dgm:spPr/>
      <dgm:t>
        <a:bodyPr/>
        <a:lstStyle/>
        <a:p>
          <a:endParaRPr lang="en-US"/>
        </a:p>
      </dgm:t>
    </dgm:pt>
    <dgm:pt modelId="{D7212E85-AAC9-4216-8AD2-B9EAB34F4789}" type="sibTrans" cxnId="{544CBF6E-CAA8-4A5E-8007-F7F6C2203BE2}">
      <dgm:prSet/>
      <dgm:spPr/>
      <dgm:t>
        <a:bodyPr/>
        <a:lstStyle/>
        <a:p>
          <a:endParaRPr lang="en-US"/>
        </a:p>
      </dgm:t>
    </dgm:pt>
    <dgm:pt modelId="{5393B7ED-C712-4F5F-A1C7-0568DB943274}" type="pres">
      <dgm:prSet presAssocID="{137A2043-46A8-436F-9968-DF2B135D5F4A}" presName="Name0" presStyleCnt="0">
        <dgm:presLayoutVars>
          <dgm:chMax val="7"/>
          <dgm:dir/>
          <dgm:resizeHandles val="exact"/>
        </dgm:presLayoutVars>
      </dgm:prSet>
      <dgm:spPr/>
      <dgm:t>
        <a:bodyPr/>
        <a:lstStyle/>
        <a:p>
          <a:endParaRPr lang="en-US"/>
        </a:p>
      </dgm:t>
    </dgm:pt>
    <dgm:pt modelId="{E4389643-35F2-4D01-B5F2-DE683B32CECB}" type="pres">
      <dgm:prSet presAssocID="{137A2043-46A8-436F-9968-DF2B135D5F4A}" presName="ellipse1" presStyleLbl="vennNode1" presStyleIdx="0" presStyleCnt="6" custScaleX="114433" custLinFactNeighborX="18313" custLinFactNeighborY="-668">
        <dgm:presLayoutVars>
          <dgm:bulletEnabled val="1"/>
        </dgm:presLayoutVars>
      </dgm:prSet>
      <dgm:spPr/>
      <dgm:t>
        <a:bodyPr/>
        <a:lstStyle/>
        <a:p>
          <a:endParaRPr lang="en-US"/>
        </a:p>
      </dgm:t>
    </dgm:pt>
    <dgm:pt modelId="{94F822B3-4A5B-4EB7-9410-97128AE2E34D}" type="pres">
      <dgm:prSet presAssocID="{137A2043-46A8-436F-9968-DF2B135D5F4A}" presName="ellipse2" presStyleLbl="vennNode1" presStyleIdx="1" presStyleCnt="6" custLinFactNeighborX="-16645" custLinFactNeighborY="14353">
        <dgm:presLayoutVars>
          <dgm:bulletEnabled val="1"/>
        </dgm:presLayoutVars>
      </dgm:prSet>
      <dgm:spPr/>
      <dgm:t>
        <a:bodyPr/>
        <a:lstStyle/>
        <a:p>
          <a:endParaRPr lang="en-US"/>
        </a:p>
      </dgm:t>
    </dgm:pt>
    <dgm:pt modelId="{574C31C1-4A91-49C6-9EB5-4297FF83AC42}" type="pres">
      <dgm:prSet presAssocID="{137A2043-46A8-436F-9968-DF2B135D5F4A}" presName="ellipse3" presStyleLbl="vennNode1" presStyleIdx="2" presStyleCnt="6">
        <dgm:presLayoutVars>
          <dgm:bulletEnabled val="1"/>
        </dgm:presLayoutVars>
      </dgm:prSet>
      <dgm:spPr/>
      <dgm:t>
        <a:bodyPr/>
        <a:lstStyle/>
        <a:p>
          <a:endParaRPr lang="en-US"/>
        </a:p>
      </dgm:t>
    </dgm:pt>
    <dgm:pt modelId="{1B9EAAE8-5E9C-44A5-9BF5-BAC6BE1EBD24}" type="pres">
      <dgm:prSet presAssocID="{137A2043-46A8-436F-9968-DF2B135D5F4A}" presName="ellipse4" presStyleLbl="vennNode1" presStyleIdx="3" presStyleCnt="6" custScaleX="117340" custLinFactNeighborX="-26161" custLinFactNeighborY="14353">
        <dgm:presLayoutVars>
          <dgm:bulletEnabled val="1"/>
        </dgm:presLayoutVars>
      </dgm:prSet>
      <dgm:spPr/>
      <dgm:t>
        <a:bodyPr/>
        <a:lstStyle/>
        <a:p>
          <a:endParaRPr lang="en-US"/>
        </a:p>
      </dgm:t>
    </dgm:pt>
    <dgm:pt modelId="{F8A34D2D-C789-42F8-8A0E-40192EF023DD}" type="pres">
      <dgm:prSet presAssocID="{137A2043-46A8-436F-9968-DF2B135D5F4A}" presName="ellipse5" presStyleLbl="vennNode1" presStyleIdx="4" presStyleCnt="6" custLinFactNeighborX="-25289" custLinFactNeighborY="-668">
        <dgm:presLayoutVars>
          <dgm:bulletEnabled val="1"/>
        </dgm:presLayoutVars>
      </dgm:prSet>
      <dgm:spPr/>
      <dgm:t>
        <a:bodyPr/>
        <a:lstStyle/>
        <a:p>
          <a:endParaRPr lang="en-US"/>
        </a:p>
      </dgm:t>
    </dgm:pt>
    <dgm:pt modelId="{9349EA86-2AEC-4681-87E3-B1496F448696}" type="pres">
      <dgm:prSet presAssocID="{137A2043-46A8-436F-9968-DF2B135D5F4A}" presName="ellipse6" presStyleLbl="vennNode1" presStyleIdx="5" presStyleCnt="6" custLinFactNeighborX="-43086" custLinFactNeighborY="14353">
        <dgm:presLayoutVars>
          <dgm:bulletEnabled val="1"/>
        </dgm:presLayoutVars>
      </dgm:prSet>
      <dgm:spPr/>
      <dgm:t>
        <a:bodyPr/>
        <a:lstStyle/>
        <a:p>
          <a:endParaRPr lang="en-US"/>
        </a:p>
      </dgm:t>
    </dgm:pt>
  </dgm:ptLst>
  <dgm:cxnLst>
    <dgm:cxn modelId="{923EFDFA-7344-4A86-A739-A3C2081FE23F}" type="presOf" srcId="{5EE03A3F-6BBC-453B-964C-B32E327C3002}" destId="{9349EA86-2AEC-4681-87E3-B1496F448696}" srcOrd="0" destOrd="0" presId="urn:microsoft.com/office/officeart/2005/8/layout/rings+Icon"/>
    <dgm:cxn modelId="{E547C933-2120-48FC-A70C-37E9D9B529D5}" type="presOf" srcId="{11CCDDE4-98C7-45ED-8F35-36EBAE687E49}" destId="{E4389643-35F2-4D01-B5F2-DE683B32CECB}" srcOrd="0" destOrd="0" presId="urn:microsoft.com/office/officeart/2005/8/layout/rings+Icon"/>
    <dgm:cxn modelId="{41366A22-E0D3-49C9-B739-040D0059D109}" srcId="{137A2043-46A8-436F-9968-DF2B135D5F4A}" destId="{810AAA26-BF58-4E16-9DA2-D089B8167811}" srcOrd="1" destOrd="0" parTransId="{D17D8BCA-F319-4A7D-9651-C8B423EF98FB}" sibTransId="{40769756-3A17-4B98-920F-7C4620D65BC7}"/>
    <dgm:cxn modelId="{691E030F-25BA-4416-826F-229E53597B5A}" srcId="{137A2043-46A8-436F-9968-DF2B135D5F4A}" destId="{11CCDDE4-98C7-45ED-8F35-36EBAE687E49}" srcOrd="0" destOrd="0" parTransId="{272ABD06-C228-4991-9F48-3E621B63B27B}" sibTransId="{7D77E3AC-FD51-4499-94BD-7BCA45C5C7F7}"/>
    <dgm:cxn modelId="{EAEBECAE-E73E-4321-8F47-48BD1CDE61C7}" type="presOf" srcId="{137A2043-46A8-436F-9968-DF2B135D5F4A}" destId="{5393B7ED-C712-4F5F-A1C7-0568DB943274}" srcOrd="0" destOrd="0" presId="urn:microsoft.com/office/officeart/2005/8/layout/rings+Icon"/>
    <dgm:cxn modelId="{EBECBE66-1A64-4DAB-89FA-041472FD3203}" type="presOf" srcId="{97CE0538-AD22-48B6-991C-25C9C41DB9D1}" destId="{574C31C1-4A91-49C6-9EB5-4297FF83AC42}" srcOrd="0" destOrd="0" presId="urn:microsoft.com/office/officeart/2005/8/layout/rings+Icon"/>
    <dgm:cxn modelId="{544CBF6E-CAA8-4A5E-8007-F7F6C2203BE2}" srcId="{137A2043-46A8-436F-9968-DF2B135D5F4A}" destId="{5EE03A3F-6BBC-453B-964C-B32E327C3002}" srcOrd="5" destOrd="0" parTransId="{A31C2DF9-C28D-4829-AE6C-7E358D5E2622}" sibTransId="{D7212E85-AAC9-4216-8AD2-B9EAB34F4789}"/>
    <dgm:cxn modelId="{E8F9BA18-CD32-4F40-BCB4-56710ECBC541}" type="presOf" srcId="{C08FE273-6FBB-4ED5-93BE-A124D9355813}" destId="{F8A34D2D-C789-42F8-8A0E-40192EF023DD}" srcOrd="0" destOrd="0" presId="urn:microsoft.com/office/officeart/2005/8/layout/rings+Icon"/>
    <dgm:cxn modelId="{A3AF9E12-EC9B-4C2E-8E88-8803AEA41860}" srcId="{137A2043-46A8-436F-9968-DF2B135D5F4A}" destId="{97CE0538-AD22-48B6-991C-25C9C41DB9D1}" srcOrd="2" destOrd="0" parTransId="{0F05B7C7-F11B-4759-A390-18F64C67CD6E}" sibTransId="{831E6D5B-7D37-414D-9A35-FD1D5F55E137}"/>
    <dgm:cxn modelId="{1D40DACD-8807-40B1-95AB-CD75BC5FB4EA}" srcId="{137A2043-46A8-436F-9968-DF2B135D5F4A}" destId="{DC5AB6F3-EE68-4192-8F9F-C35CCBD09B93}" srcOrd="3" destOrd="0" parTransId="{51F7F292-E0FD-45A1-9D53-D49560EFAF3B}" sibTransId="{7E1FEDCA-0697-4953-99E9-102028F5EC90}"/>
    <dgm:cxn modelId="{8724DC67-DFBB-4D02-9F2D-3BA755982683}" type="presOf" srcId="{810AAA26-BF58-4E16-9DA2-D089B8167811}" destId="{94F822B3-4A5B-4EB7-9410-97128AE2E34D}" srcOrd="0" destOrd="0" presId="urn:microsoft.com/office/officeart/2005/8/layout/rings+Icon"/>
    <dgm:cxn modelId="{2D23D189-DEE1-4063-9C3A-586B65E75251}" srcId="{137A2043-46A8-436F-9968-DF2B135D5F4A}" destId="{C08FE273-6FBB-4ED5-93BE-A124D9355813}" srcOrd="4" destOrd="0" parTransId="{3BC0DD17-BE0B-460F-9601-979E8E17CFA2}" sibTransId="{B88C092F-BC8B-4E89-B6FC-26E79D7DA29B}"/>
    <dgm:cxn modelId="{FFF7E568-149A-4FFF-9393-C0707B1E7878}" type="presOf" srcId="{DC5AB6F3-EE68-4192-8F9F-C35CCBD09B93}" destId="{1B9EAAE8-5E9C-44A5-9BF5-BAC6BE1EBD24}" srcOrd="0" destOrd="0" presId="urn:microsoft.com/office/officeart/2005/8/layout/rings+Icon"/>
    <dgm:cxn modelId="{E699BEE1-39EC-4361-9334-D63C3966D558}" type="presParOf" srcId="{5393B7ED-C712-4F5F-A1C7-0568DB943274}" destId="{E4389643-35F2-4D01-B5F2-DE683B32CECB}" srcOrd="0" destOrd="0" presId="urn:microsoft.com/office/officeart/2005/8/layout/rings+Icon"/>
    <dgm:cxn modelId="{F16957FE-D9E0-4601-9E70-3677E6DB7E7E}" type="presParOf" srcId="{5393B7ED-C712-4F5F-A1C7-0568DB943274}" destId="{94F822B3-4A5B-4EB7-9410-97128AE2E34D}" srcOrd="1" destOrd="0" presId="urn:microsoft.com/office/officeart/2005/8/layout/rings+Icon"/>
    <dgm:cxn modelId="{5DFA4E9C-4DAB-4DE8-86EB-07DBB89F24A6}" type="presParOf" srcId="{5393B7ED-C712-4F5F-A1C7-0568DB943274}" destId="{574C31C1-4A91-49C6-9EB5-4297FF83AC42}" srcOrd="2" destOrd="0" presId="urn:microsoft.com/office/officeart/2005/8/layout/rings+Icon"/>
    <dgm:cxn modelId="{0EBBEEED-56CF-44CB-B084-61E6E87D9125}" type="presParOf" srcId="{5393B7ED-C712-4F5F-A1C7-0568DB943274}" destId="{1B9EAAE8-5E9C-44A5-9BF5-BAC6BE1EBD24}" srcOrd="3" destOrd="0" presId="urn:microsoft.com/office/officeart/2005/8/layout/rings+Icon"/>
    <dgm:cxn modelId="{373F33D0-B72D-4B05-8CAA-409A0757B243}" type="presParOf" srcId="{5393B7ED-C712-4F5F-A1C7-0568DB943274}" destId="{F8A34D2D-C789-42F8-8A0E-40192EF023DD}" srcOrd="4" destOrd="0" presId="urn:microsoft.com/office/officeart/2005/8/layout/rings+Icon"/>
    <dgm:cxn modelId="{58C46E14-E1CB-41BC-8437-5D6EF9E3674D}" type="presParOf" srcId="{5393B7ED-C712-4F5F-A1C7-0568DB943274}" destId="{9349EA86-2AEC-4681-87E3-B1496F448696}" srcOrd="5"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3D822F-29A9-454A-BB40-2600ABB47974}"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US"/>
        </a:p>
      </dgm:t>
    </dgm:pt>
    <dgm:pt modelId="{8B3F391B-97EC-414E-971B-C1FEDFDDE568}">
      <dgm:prSet phldrT="[Text]" custT="1"/>
      <dgm:spPr/>
      <dgm:t>
        <a:bodyPr/>
        <a:lstStyle/>
        <a:p>
          <a:r>
            <a:rPr lang="en-US" sz="2400" dirty="0" smtClean="0"/>
            <a:t>Institution-Wide</a:t>
          </a:r>
          <a:endParaRPr lang="en-US" sz="2400" dirty="0"/>
        </a:p>
      </dgm:t>
    </dgm:pt>
    <dgm:pt modelId="{F44C2C15-F948-4311-A275-2D8BEF170875}" type="parTrans" cxnId="{193F91BC-9083-4196-9802-15CDCF984C2E}">
      <dgm:prSet/>
      <dgm:spPr/>
      <dgm:t>
        <a:bodyPr/>
        <a:lstStyle/>
        <a:p>
          <a:endParaRPr lang="en-US"/>
        </a:p>
      </dgm:t>
    </dgm:pt>
    <dgm:pt modelId="{09A9B277-522C-415C-B490-11CD4F6D0967}" type="sibTrans" cxnId="{193F91BC-9083-4196-9802-15CDCF984C2E}">
      <dgm:prSet/>
      <dgm:spPr/>
      <dgm:t>
        <a:bodyPr/>
        <a:lstStyle/>
        <a:p>
          <a:endParaRPr lang="en-US"/>
        </a:p>
      </dgm:t>
    </dgm:pt>
    <dgm:pt modelId="{1D66D0B3-6F53-4D2C-A714-5AF9F9AF5886}">
      <dgm:prSet phldrT="[Text]" custT="1"/>
      <dgm:spPr/>
      <dgm:t>
        <a:bodyPr/>
        <a:lstStyle/>
        <a:p>
          <a:pPr algn="ctr"/>
          <a:r>
            <a:rPr lang="en-US" sz="2400" dirty="0" smtClean="0"/>
            <a:t>Priority management</a:t>
          </a:r>
        </a:p>
        <a:p>
          <a:pPr algn="ctr"/>
          <a:endParaRPr lang="en-US" sz="2400" dirty="0" smtClean="0"/>
        </a:p>
        <a:p>
          <a:pPr algn="ctr"/>
          <a:r>
            <a:rPr lang="en-US" sz="2400" dirty="0" smtClean="0"/>
            <a:t>Practical advice</a:t>
          </a:r>
        </a:p>
        <a:p>
          <a:pPr algn="ctr"/>
          <a:endParaRPr lang="en-US" sz="2400" dirty="0" smtClean="0"/>
        </a:p>
        <a:p>
          <a:pPr algn="ctr"/>
          <a:r>
            <a:rPr lang="en-US" sz="2400" dirty="0" smtClean="0"/>
            <a:t>Comprehensive view of risk</a:t>
          </a:r>
          <a:endParaRPr lang="en-US" sz="2400" dirty="0"/>
        </a:p>
      </dgm:t>
    </dgm:pt>
    <dgm:pt modelId="{09093E27-E18B-4738-B6AD-2D3FD18E8874}" type="parTrans" cxnId="{1FD6EEC0-4111-4082-8F4F-43F6F963B238}">
      <dgm:prSet/>
      <dgm:spPr/>
      <dgm:t>
        <a:bodyPr/>
        <a:lstStyle/>
        <a:p>
          <a:endParaRPr lang="en-US"/>
        </a:p>
      </dgm:t>
    </dgm:pt>
    <dgm:pt modelId="{1429869E-5E66-4696-B892-C04E5AFBD7F2}" type="sibTrans" cxnId="{1FD6EEC0-4111-4082-8F4F-43F6F963B238}">
      <dgm:prSet/>
      <dgm:spPr/>
      <dgm:t>
        <a:bodyPr/>
        <a:lstStyle/>
        <a:p>
          <a:endParaRPr lang="en-US"/>
        </a:p>
      </dgm:t>
    </dgm:pt>
    <dgm:pt modelId="{52027AF0-5AFE-4AE8-9257-ED33A96A6709}">
      <dgm:prSet phldrT="[Text]" custT="1"/>
      <dgm:spPr/>
      <dgm:t>
        <a:bodyPr/>
        <a:lstStyle/>
        <a:p>
          <a:r>
            <a:rPr lang="en-US" sz="2400" dirty="0" smtClean="0"/>
            <a:t>Department-Wide</a:t>
          </a:r>
          <a:endParaRPr lang="en-US" sz="2400" dirty="0"/>
        </a:p>
      </dgm:t>
    </dgm:pt>
    <dgm:pt modelId="{5C5D899C-0937-460A-B2BA-47FB0BE4558C}" type="parTrans" cxnId="{8DF0927D-F521-45AB-8059-2D2CF287B709}">
      <dgm:prSet/>
      <dgm:spPr/>
      <dgm:t>
        <a:bodyPr/>
        <a:lstStyle/>
        <a:p>
          <a:endParaRPr lang="en-US"/>
        </a:p>
      </dgm:t>
    </dgm:pt>
    <dgm:pt modelId="{C0C264C8-6FAD-4A84-AA4A-9130564D4FA9}" type="sibTrans" cxnId="{8DF0927D-F521-45AB-8059-2D2CF287B709}">
      <dgm:prSet/>
      <dgm:spPr/>
      <dgm:t>
        <a:bodyPr/>
        <a:lstStyle/>
        <a:p>
          <a:endParaRPr lang="en-US"/>
        </a:p>
      </dgm:t>
    </dgm:pt>
    <dgm:pt modelId="{73487288-D77F-40AE-B9D4-608607EE6DFC}">
      <dgm:prSet phldrT="[Text]" custT="1"/>
      <dgm:spPr/>
      <dgm:t>
        <a:bodyPr/>
        <a:lstStyle/>
        <a:p>
          <a:pPr algn="ctr"/>
          <a:r>
            <a:rPr lang="en-US" sz="2400" dirty="0" smtClean="0"/>
            <a:t>Fraud prevention</a:t>
          </a:r>
        </a:p>
        <a:p>
          <a:pPr algn="l"/>
          <a:endParaRPr lang="en-US" sz="2400" dirty="0" smtClean="0"/>
        </a:p>
        <a:p>
          <a:pPr algn="ctr"/>
          <a:r>
            <a:rPr lang="en-US" sz="2400" dirty="0" smtClean="0"/>
            <a:t>Improve efficiency and compliance</a:t>
          </a:r>
        </a:p>
        <a:p>
          <a:pPr algn="l"/>
          <a:endParaRPr lang="en-US" sz="2400" dirty="0" smtClean="0"/>
        </a:p>
        <a:p>
          <a:pPr algn="ctr"/>
          <a:r>
            <a:rPr lang="en-US" sz="2400" dirty="0" smtClean="0"/>
            <a:t>Strong support</a:t>
          </a:r>
        </a:p>
        <a:p>
          <a:pPr algn="l"/>
          <a:endParaRPr lang="en-US" sz="2400" dirty="0"/>
        </a:p>
      </dgm:t>
    </dgm:pt>
    <dgm:pt modelId="{7AFF82EC-D1D0-49E4-8B95-7BF102D7F5A5}" type="parTrans" cxnId="{1657E7E2-1A4E-41E4-81EB-12E1FB8BA2E7}">
      <dgm:prSet/>
      <dgm:spPr/>
      <dgm:t>
        <a:bodyPr/>
        <a:lstStyle/>
        <a:p>
          <a:endParaRPr lang="en-US"/>
        </a:p>
      </dgm:t>
    </dgm:pt>
    <dgm:pt modelId="{56C95BEE-E10D-4661-AB91-198D5830CCF4}" type="sibTrans" cxnId="{1657E7E2-1A4E-41E4-81EB-12E1FB8BA2E7}">
      <dgm:prSet/>
      <dgm:spPr/>
      <dgm:t>
        <a:bodyPr/>
        <a:lstStyle/>
        <a:p>
          <a:endParaRPr lang="en-US"/>
        </a:p>
      </dgm:t>
    </dgm:pt>
    <dgm:pt modelId="{9E45DF11-10AA-4950-B0E6-A74B49647971}" type="pres">
      <dgm:prSet presAssocID="{563D822F-29A9-454A-BB40-2600ABB47974}" presName="list" presStyleCnt="0">
        <dgm:presLayoutVars>
          <dgm:dir/>
          <dgm:animLvl val="lvl"/>
        </dgm:presLayoutVars>
      </dgm:prSet>
      <dgm:spPr/>
      <dgm:t>
        <a:bodyPr/>
        <a:lstStyle/>
        <a:p>
          <a:endParaRPr lang="en-US"/>
        </a:p>
      </dgm:t>
    </dgm:pt>
    <dgm:pt modelId="{8B85FFB5-10DC-4FFB-95CC-2DAA27A5B1EA}" type="pres">
      <dgm:prSet presAssocID="{8B3F391B-97EC-414E-971B-C1FEDFDDE568}" presName="posSpace" presStyleCnt="0"/>
      <dgm:spPr/>
    </dgm:pt>
    <dgm:pt modelId="{65279931-CE16-4722-8A35-DB4EDB0A949E}" type="pres">
      <dgm:prSet presAssocID="{8B3F391B-97EC-414E-971B-C1FEDFDDE568}" presName="vertFlow" presStyleCnt="0"/>
      <dgm:spPr/>
    </dgm:pt>
    <dgm:pt modelId="{2A534117-6953-43F6-A8E9-264EA28002DC}" type="pres">
      <dgm:prSet presAssocID="{8B3F391B-97EC-414E-971B-C1FEDFDDE568}" presName="topSpace" presStyleCnt="0"/>
      <dgm:spPr/>
    </dgm:pt>
    <dgm:pt modelId="{80D066BA-51FA-4DB5-B42C-8D9F3E3A263F}" type="pres">
      <dgm:prSet presAssocID="{8B3F391B-97EC-414E-971B-C1FEDFDDE568}" presName="firstComp" presStyleCnt="0"/>
      <dgm:spPr/>
    </dgm:pt>
    <dgm:pt modelId="{7E69FFB7-CF3A-4BD0-83A1-4B8D34C962DE}" type="pres">
      <dgm:prSet presAssocID="{8B3F391B-97EC-414E-971B-C1FEDFDDE568}" presName="firstChild" presStyleLbl="bgAccFollowNode1" presStyleIdx="0" presStyleCnt="2" custScaleX="100305" custScaleY="154659"/>
      <dgm:spPr/>
      <dgm:t>
        <a:bodyPr/>
        <a:lstStyle/>
        <a:p>
          <a:endParaRPr lang="en-US"/>
        </a:p>
      </dgm:t>
    </dgm:pt>
    <dgm:pt modelId="{1161A4FD-C39D-49CE-8D01-C673F41E153B}" type="pres">
      <dgm:prSet presAssocID="{8B3F391B-97EC-414E-971B-C1FEDFDDE568}" presName="firstChildTx" presStyleLbl="bgAccFollowNode1" presStyleIdx="0" presStyleCnt="2">
        <dgm:presLayoutVars>
          <dgm:bulletEnabled val="1"/>
        </dgm:presLayoutVars>
      </dgm:prSet>
      <dgm:spPr/>
      <dgm:t>
        <a:bodyPr/>
        <a:lstStyle/>
        <a:p>
          <a:endParaRPr lang="en-US"/>
        </a:p>
      </dgm:t>
    </dgm:pt>
    <dgm:pt modelId="{1D95639F-7F6D-4901-83EB-4C9DC9BC266A}" type="pres">
      <dgm:prSet presAssocID="{8B3F391B-97EC-414E-971B-C1FEDFDDE568}" presName="negSpace" presStyleCnt="0"/>
      <dgm:spPr/>
    </dgm:pt>
    <dgm:pt modelId="{C00B5E9B-9257-4379-8D54-67518900336A}" type="pres">
      <dgm:prSet presAssocID="{8B3F391B-97EC-414E-971B-C1FEDFDDE568}" presName="circle" presStyleLbl="node1" presStyleIdx="0" presStyleCnt="2" custScaleX="106376" custScaleY="78309" custLinFactNeighborX="7591" custLinFactNeighborY="-12294"/>
      <dgm:spPr/>
      <dgm:t>
        <a:bodyPr/>
        <a:lstStyle/>
        <a:p>
          <a:endParaRPr lang="en-US"/>
        </a:p>
      </dgm:t>
    </dgm:pt>
    <dgm:pt modelId="{1012B6C7-7CC8-4F4A-9A01-3534FC912E61}" type="pres">
      <dgm:prSet presAssocID="{09A9B277-522C-415C-B490-11CD4F6D0967}" presName="transSpace" presStyleCnt="0"/>
      <dgm:spPr/>
    </dgm:pt>
    <dgm:pt modelId="{1508724D-8A1F-4940-8A28-187C4D5F137E}" type="pres">
      <dgm:prSet presAssocID="{52027AF0-5AFE-4AE8-9257-ED33A96A6709}" presName="posSpace" presStyleCnt="0"/>
      <dgm:spPr/>
    </dgm:pt>
    <dgm:pt modelId="{82D1D6F5-2BC6-4826-948A-3DDD0C3026D6}" type="pres">
      <dgm:prSet presAssocID="{52027AF0-5AFE-4AE8-9257-ED33A96A6709}" presName="vertFlow" presStyleCnt="0"/>
      <dgm:spPr/>
    </dgm:pt>
    <dgm:pt modelId="{CCAA2CD1-14EA-48D4-93FB-31BBFBA11D25}" type="pres">
      <dgm:prSet presAssocID="{52027AF0-5AFE-4AE8-9257-ED33A96A6709}" presName="topSpace" presStyleCnt="0"/>
      <dgm:spPr/>
    </dgm:pt>
    <dgm:pt modelId="{D4211342-EDCE-4676-8DB8-5786607A9B48}" type="pres">
      <dgm:prSet presAssocID="{52027AF0-5AFE-4AE8-9257-ED33A96A6709}" presName="firstComp" presStyleCnt="0"/>
      <dgm:spPr/>
    </dgm:pt>
    <dgm:pt modelId="{1D0427BD-7582-4645-8095-DBAB73FFB2B7}" type="pres">
      <dgm:prSet presAssocID="{52027AF0-5AFE-4AE8-9257-ED33A96A6709}" presName="firstChild" presStyleLbl="bgAccFollowNode1" presStyleIdx="1" presStyleCnt="2" custScaleY="196675" custLinFactNeighborX="-13727" custLinFactNeighborY="469"/>
      <dgm:spPr/>
      <dgm:t>
        <a:bodyPr/>
        <a:lstStyle/>
        <a:p>
          <a:endParaRPr lang="en-US"/>
        </a:p>
      </dgm:t>
    </dgm:pt>
    <dgm:pt modelId="{DBF1B85E-B44C-435D-9A1D-76C65CE3B03E}" type="pres">
      <dgm:prSet presAssocID="{52027AF0-5AFE-4AE8-9257-ED33A96A6709}" presName="firstChildTx" presStyleLbl="bgAccFollowNode1" presStyleIdx="1" presStyleCnt="2">
        <dgm:presLayoutVars>
          <dgm:bulletEnabled val="1"/>
        </dgm:presLayoutVars>
      </dgm:prSet>
      <dgm:spPr/>
      <dgm:t>
        <a:bodyPr/>
        <a:lstStyle/>
        <a:p>
          <a:endParaRPr lang="en-US"/>
        </a:p>
      </dgm:t>
    </dgm:pt>
    <dgm:pt modelId="{85284778-8479-4425-B86C-1F770CEF9A0F}" type="pres">
      <dgm:prSet presAssocID="{52027AF0-5AFE-4AE8-9257-ED33A96A6709}" presName="negSpace" presStyleCnt="0"/>
      <dgm:spPr/>
    </dgm:pt>
    <dgm:pt modelId="{D841E1E7-95F2-4843-B8D0-0BDC7B2656CB}" type="pres">
      <dgm:prSet presAssocID="{52027AF0-5AFE-4AE8-9257-ED33A96A6709}" presName="circle" presStyleLbl="node1" presStyleIdx="1" presStyleCnt="2" custScaleX="134894" custScaleY="76551" custLinFactNeighborX="-15594" custLinFactNeighborY="-37979"/>
      <dgm:spPr/>
      <dgm:t>
        <a:bodyPr/>
        <a:lstStyle/>
        <a:p>
          <a:endParaRPr lang="en-US"/>
        </a:p>
      </dgm:t>
    </dgm:pt>
  </dgm:ptLst>
  <dgm:cxnLst>
    <dgm:cxn modelId="{21CBF069-08B5-408C-B648-AFE5827536AD}" type="presOf" srcId="{1D66D0B3-6F53-4D2C-A714-5AF9F9AF5886}" destId="{7E69FFB7-CF3A-4BD0-83A1-4B8D34C962DE}" srcOrd="0" destOrd="0" presId="urn:microsoft.com/office/officeart/2005/8/layout/hList9"/>
    <dgm:cxn modelId="{8DF0927D-F521-45AB-8059-2D2CF287B709}" srcId="{563D822F-29A9-454A-BB40-2600ABB47974}" destId="{52027AF0-5AFE-4AE8-9257-ED33A96A6709}" srcOrd="1" destOrd="0" parTransId="{5C5D899C-0937-460A-B2BA-47FB0BE4558C}" sibTransId="{C0C264C8-6FAD-4A84-AA4A-9130564D4FA9}"/>
    <dgm:cxn modelId="{C31F43A2-656D-4EDF-8211-85F9B74FDA1D}" type="presOf" srcId="{8B3F391B-97EC-414E-971B-C1FEDFDDE568}" destId="{C00B5E9B-9257-4379-8D54-67518900336A}" srcOrd="0" destOrd="0" presId="urn:microsoft.com/office/officeart/2005/8/layout/hList9"/>
    <dgm:cxn modelId="{22D93F11-E777-4451-A5A7-DDA0A41D4EB7}" type="presOf" srcId="{73487288-D77F-40AE-B9D4-608607EE6DFC}" destId="{1D0427BD-7582-4645-8095-DBAB73FFB2B7}" srcOrd="0" destOrd="0" presId="urn:microsoft.com/office/officeart/2005/8/layout/hList9"/>
    <dgm:cxn modelId="{3CBBAC8B-1A1C-4B3B-AB11-39380C66E93B}" type="presOf" srcId="{1D66D0B3-6F53-4D2C-A714-5AF9F9AF5886}" destId="{1161A4FD-C39D-49CE-8D01-C673F41E153B}" srcOrd="1" destOrd="0" presId="urn:microsoft.com/office/officeart/2005/8/layout/hList9"/>
    <dgm:cxn modelId="{3947EE18-1DEC-4B70-A4CA-41E0730FD211}" type="presOf" srcId="{563D822F-29A9-454A-BB40-2600ABB47974}" destId="{9E45DF11-10AA-4950-B0E6-A74B49647971}" srcOrd="0" destOrd="0" presId="urn:microsoft.com/office/officeart/2005/8/layout/hList9"/>
    <dgm:cxn modelId="{1657E7E2-1A4E-41E4-81EB-12E1FB8BA2E7}" srcId="{52027AF0-5AFE-4AE8-9257-ED33A96A6709}" destId="{73487288-D77F-40AE-B9D4-608607EE6DFC}" srcOrd="0" destOrd="0" parTransId="{7AFF82EC-D1D0-49E4-8B95-7BF102D7F5A5}" sibTransId="{56C95BEE-E10D-4661-AB91-198D5830CCF4}"/>
    <dgm:cxn modelId="{1FD6EEC0-4111-4082-8F4F-43F6F963B238}" srcId="{8B3F391B-97EC-414E-971B-C1FEDFDDE568}" destId="{1D66D0B3-6F53-4D2C-A714-5AF9F9AF5886}" srcOrd="0" destOrd="0" parTransId="{09093E27-E18B-4738-B6AD-2D3FD18E8874}" sibTransId="{1429869E-5E66-4696-B892-C04E5AFBD7F2}"/>
    <dgm:cxn modelId="{198ECF1F-5517-4EC9-9CAC-F70D3298A5EF}" type="presOf" srcId="{73487288-D77F-40AE-B9D4-608607EE6DFC}" destId="{DBF1B85E-B44C-435D-9A1D-76C65CE3B03E}" srcOrd="1" destOrd="0" presId="urn:microsoft.com/office/officeart/2005/8/layout/hList9"/>
    <dgm:cxn modelId="{193F91BC-9083-4196-9802-15CDCF984C2E}" srcId="{563D822F-29A9-454A-BB40-2600ABB47974}" destId="{8B3F391B-97EC-414E-971B-C1FEDFDDE568}" srcOrd="0" destOrd="0" parTransId="{F44C2C15-F948-4311-A275-2D8BEF170875}" sibTransId="{09A9B277-522C-415C-B490-11CD4F6D0967}"/>
    <dgm:cxn modelId="{9E34D134-9E6F-4B83-AF2A-E1DA445AAFDE}" type="presOf" srcId="{52027AF0-5AFE-4AE8-9257-ED33A96A6709}" destId="{D841E1E7-95F2-4843-B8D0-0BDC7B2656CB}" srcOrd="0" destOrd="0" presId="urn:microsoft.com/office/officeart/2005/8/layout/hList9"/>
    <dgm:cxn modelId="{74506684-9A1B-4785-B64E-832DB4FA5BB4}" type="presParOf" srcId="{9E45DF11-10AA-4950-B0E6-A74B49647971}" destId="{8B85FFB5-10DC-4FFB-95CC-2DAA27A5B1EA}" srcOrd="0" destOrd="0" presId="urn:microsoft.com/office/officeart/2005/8/layout/hList9"/>
    <dgm:cxn modelId="{67599753-964B-40FA-87F7-629554DDED93}" type="presParOf" srcId="{9E45DF11-10AA-4950-B0E6-A74B49647971}" destId="{65279931-CE16-4722-8A35-DB4EDB0A949E}" srcOrd="1" destOrd="0" presId="urn:microsoft.com/office/officeart/2005/8/layout/hList9"/>
    <dgm:cxn modelId="{1C4C369C-4EFA-4BB5-96BC-93DE6988FB7A}" type="presParOf" srcId="{65279931-CE16-4722-8A35-DB4EDB0A949E}" destId="{2A534117-6953-43F6-A8E9-264EA28002DC}" srcOrd="0" destOrd="0" presId="urn:microsoft.com/office/officeart/2005/8/layout/hList9"/>
    <dgm:cxn modelId="{631C6590-776C-4086-8736-8F1815366978}" type="presParOf" srcId="{65279931-CE16-4722-8A35-DB4EDB0A949E}" destId="{80D066BA-51FA-4DB5-B42C-8D9F3E3A263F}" srcOrd="1" destOrd="0" presId="urn:microsoft.com/office/officeart/2005/8/layout/hList9"/>
    <dgm:cxn modelId="{C34CD595-9773-4819-9452-3B082D17F50B}" type="presParOf" srcId="{80D066BA-51FA-4DB5-B42C-8D9F3E3A263F}" destId="{7E69FFB7-CF3A-4BD0-83A1-4B8D34C962DE}" srcOrd="0" destOrd="0" presId="urn:microsoft.com/office/officeart/2005/8/layout/hList9"/>
    <dgm:cxn modelId="{31032445-B14D-4660-A8BB-EC8D261C656A}" type="presParOf" srcId="{80D066BA-51FA-4DB5-B42C-8D9F3E3A263F}" destId="{1161A4FD-C39D-49CE-8D01-C673F41E153B}" srcOrd="1" destOrd="0" presId="urn:microsoft.com/office/officeart/2005/8/layout/hList9"/>
    <dgm:cxn modelId="{8ADBBBC6-A4BB-4C9F-8440-3702762EF557}" type="presParOf" srcId="{9E45DF11-10AA-4950-B0E6-A74B49647971}" destId="{1D95639F-7F6D-4901-83EB-4C9DC9BC266A}" srcOrd="2" destOrd="0" presId="urn:microsoft.com/office/officeart/2005/8/layout/hList9"/>
    <dgm:cxn modelId="{DED8052A-225A-4495-8D35-A13E26647BEA}" type="presParOf" srcId="{9E45DF11-10AA-4950-B0E6-A74B49647971}" destId="{C00B5E9B-9257-4379-8D54-67518900336A}" srcOrd="3" destOrd="0" presId="urn:microsoft.com/office/officeart/2005/8/layout/hList9"/>
    <dgm:cxn modelId="{9131BF08-7C52-44A1-8531-4ACE8F4E745C}" type="presParOf" srcId="{9E45DF11-10AA-4950-B0E6-A74B49647971}" destId="{1012B6C7-7CC8-4F4A-9A01-3534FC912E61}" srcOrd="4" destOrd="0" presId="urn:microsoft.com/office/officeart/2005/8/layout/hList9"/>
    <dgm:cxn modelId="{17DAE784-9E71-459D-A74C-D834AC37A5D1}" type="presParOf" srcId="{9E45DF11-10AA-4950-B0E6-A74B49647971}" destId="{1508724D-8A1F-4940-8A28-187C4D5F137E}" srcOrd="5" destOrd="0" presId="urn:microsoft.com/office/officeart/2005/8/layout/hList9"/>
    <dgm:cxn modelId="{6E66CA57-0CE6-4773-BB8C-C2262596BFBA}" type="presParOf" srcId="{9E45DF11-10AA-4950-B0E6-A74B49647971}" destId="{82D1D6F5-2BC6-4826-948A-3DDD0C3026D6}" srcOrd="6" destOrd="0" presId="urn:microsoft.com/office/officeart/2005/8/layout/hList9"/>
    <dgm:cxn modelId="{D403D009-66AC-426B-959C-757B4B7C1267}" type="presParOf" srcId="{82D1D6F5-2BC6-4826-948A-3DDD0C3026D6}" destId="{CCAA2CD1-14EA-48D4-93FB-31BBFBA11D25}" srcOrd="0" destOrd="0" presId="urn:microsoft.com/office/officeart/2005/8/layout/hList9"/>
    <dgm:cxn modelId="{38917885-B229-4919-A8CE-691B9E651392}" type="presParOf" srcId="{82D1D6F5-2BC6-4826-948A-3DDD0C3026D6}" destId="{D4211342-EDCE-4676-8DB8-5786607A9B48}" srcOrd="1" destOrd="0" presId="urn:microsoft.com/office/officeart/2005/8/layout/hList9"/>
    <dgm:cxn modelId="{8B675A34-B3BC-479B-A1C4-4AB80B74F6C6}" type="presParOf" srcId="{D4211342-EDCE-4676-8DB8-5786607A9B48}" destId="{1D0427BD-7582-4645-8095-DBAB73FFB2B7}" srcOrd="0" destOrd="0" presId="urn:microsoft.com/office/officeart/2005/8/layout/hList9"/>
    <dgm:cxn modelId="{8CB518E9-1BA2-4BB3-9E8A-B7083055598C}" type="presParOf" srcId="{D4211342-EDCE-4676-8DB8-5786607A9B48}" destId="{DBF1B85E-B44C-435D-9A1D-76C65CE3B03E}" srcOrd="1" destOrd="0" presId="urn:microsoft.com/office/officeart/2005/8/layout/hList9"/>
    <dgm:cxn modelId="{5D9A8346-1048-41A6-8937-1B0FBB1A7566}" type="presParOf" srcId="{9E45DF11-10AA-4950-B0E6-A74B49647971}" destId="{85284778-8479-4425-B86C-1F770CEF9A0F}" srcOrd="7" destOrd="0" presId="urn:microsoft.com/office/officeart/2005/8/layout/hList9"/>
    <dgm:cxn modelId="{C5993C0C-26A2-4942-ADF8-19BA3B9336C3}" type="presParOf" srcId="{9E45DF11-10AA-4950-B0E6-A74B49647971}" destId="{D841E1E7-95F2-4843-B8D0-0BDC7B2656CB}" srcOrd="8"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5B9A84-A188-440D-835E-E9861A498AFF}">
      <dsp:nvSpPr>
        <dsp:cNvPr id="0" name=""/>
        <dsp:cNvSpPr/>
      </dsp:nvSpPr>
      <dsp:spPr>
        <a:xfrm>
          <a:off x="4093" y="144718"/>
          <a:ext cx="1861062" cy="77759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lvl="0" algn="l" defTabSz="800100">
            <a:lnSpc>
              <a:spcPct val="90000"/>
            </a:lnSpc>
            <a:spcBef>
              <a:spcPct val="0"/>
            </a:spcBef>
            <a:spcAft>
              <a:spcPct val="35000"/>
            </a:spcAft>
          </a:pPr>
          <a:r>
            <a:rPr lang="en-US" sz="1800" kern="1200" dirty="0" smtClean="0"/>
            <a:t>Planning</a:t>
          </a:r>
          <a:endParaRPr lang="en-US" sz="1800" kern="1200" dirty="0"/>
        </a:p>
      </dsp:txBody>
      <dsp:txXfrm>
        <a:off x="4093" y="144718"/>
        <a:ext cx="1861062" cy="518400"/>
      </dsp:txXfrm>
    </dsp:sp>
    <dsp:sp modelId="{347C3319-D81A-4909-AA7D-8D4C5D7887D3}">
      <dsp:nvSpPr>
        <dsp:cNvPr id="0" name=""/>
        <dsp:cNvSpPr/>
      </dsp:nvSpPr>
      <dsp:spPr>
        <a:xfrm>
          <a:off x="385274" y="663119"/>
          <a:ext cx="1861062" cy="317520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Preliminary research</a:t>
          </a:r>
          <a:endParaRPr lang="en-US" sz="1800" kern="1200" dirty="0"/>
        </a:p>
        <a:p>
          <a:pPr marL="171450" lvl="1" indent="-171450" algn="l" defTabSz="800100">
            <a:lnSpc>
              <a:spcPct val="90000"/>
            </a:lnSpc>
            <a:spcBef>
              <a:spcPct val="0"/>
            </a:spcBef>
            <a:spcAft>
              <a:spcPct val="15000"/>
            </a:spcAft>
            <a:buChar char="••"/>
          </a:pPr>
          <a:r>
            <a:rPr lang="en-US" sz="1800" kern="1200" dirty="0" smtClean="0"/>
            <a:t>Entrance Meeting</a:t>
          </a:r>
          <a:endParaRPr lang="en-US" sz="1800" kern="1200" dirty="0"/>
        </a:p>
        <a:p>
          <a:pPr marL="171450" lvl="1" indent="-171450" algn="l" defTabSz="800100">
            <a:lnSpc>
              <a:spcPct val="90000"/>
            </a:lnSpc>
            <a:spcBef>
              <a:spcPct val="0"/>
            </a:spcBef>
            <a:spcAft>
              <a:spcPct val="15000"/>
            </a:spcAft>
            <a:buChar char="••"/>
          </a:pPr>
          <a:r>
            <a:rPr lang="en-US" sz="1800" kern="1200" dirty="0" smtClean="0"/>
            <a:t>Process discussions</a:t>
          </a:r>
          <a:endParaRPr lang="en-US" sz="1800" kern="1200" dirty="0"/>
        </a:p>
        <a:p>
          <a:pPr marL="171450" lvl="1" indent="-171450" algn="l" defTabSz="800100">
            <a:lnSpc>
              <a:spcPct val="90000"/>
            </a:lnSpc>
            <a:spcBef>
              <a:spcPct val="0"/>
            </a:spcBef>
            <a:spcAft>
              <a:spcPct val="15000"/>
            </a:spcAft>
            <a:buChar char="••"/>
          </a:pPr>
          <a:r>
            <a:rPr lang="en-US" sz="1800" kern="1200" dirty="0" smtClean="0"/>
            <a:t>Information gathering</a:t>
          </a:r>
          <a:endParaRPr lang="en-US" sz="1800" kern="1200" dirty="0"/>
        </a:p>
        <a:p>
          <a:pPr marL="171450" lvl="1" indent="-171450" algn="l" defTabSz="800100">
            <a:lnSpc>
              <a:spcPct val="90000"/>
            </a:lnSpc>
            <a:spcBef>
              <a:spcPct val="0"/>
            </a:spcBef>
            <a:spcAft>
              <a:spcPct val="15000"/>
            </a:spcAft>
            <a:buChar char="••"/>
          </a:pPr>
          <a:r>
            <a:rPr lang="en-US" sz="1800" kern="1200" dirty="0" smtClean="0"/>
            <a:t>Identification of scope items</a:t>
          </a:r>
          <a:endParaRPr lang="en-US" sz="1800" kern="1200" dirty="0"/>
        </a:p>
      </dsp:txBody>
      <dsp:txXfrm>
        <a:off x="439783" y="717628"/>
        <a:ext cx="1752044" cy="3066182"/>
      </dsp:txXfrm>
    </dsp:sp>
    <dsp:sp modelId="{2E95A329-2855-475F-B471-C458915008C3}">
      <dsp:nvSpPr>
        <dsp:cNvPr id="0" name=""/>
        <dsp:cNvSpPr/>
      </dsp:nvSpPr>
      <dsp:spPr>
        <a:xfrm>
          <a:off x="2147286" y="172243"/>
          <a:ext cx="598116" cy="4633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2147286" y="264913"/>
        <a:ext cx="459111" cy="278010"/>
      </dsp:txXfrm>
    </dsp:sp>
    <dsp:sp modelId="{9C720AD3-47B1-40D4-A844-29CAD40C5674}">
      <dsp:nvSpPr>
        <dsp:cNvPr id="0" name=""/>
        <dsp:cNvSpPr/>
      </dsp:nvSpPr>
      <dsp:spPr>
        <a:xfrm>
          <a:off x="2993677" y="144718"/>
          <a:ext cx="1861062" cy="77759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lvl="0" algn="l" defTabSz="800100">
            <a:lnSpc>
              <a:spcPct val="90000"/>
            </a:lnSpc>
            <a:spcBef>
              <a:spcPct val="0"/>
            </a:spcBef>
            <a:spcAft>
              <a:spcPct val="35000"/>
            </a:spcAft>
          </a:pPr>
          <a:r>
            <a:rPr lang="en-US" sz="1800" kern="1200" dirty="0" smtClean="0"/>
            <a:t>Fieldwork</a:t>
          </a:r>
          <a:endParaRPr lang="en-US" sz="1800" kern="1200" dirty="0"/>
        </a:p>
      </dsp:txBody>
      <dsp:txXfrm>
        <a:off x="2993677" y="144718"/>
        <a:ext cx="1861062" cy="518400"/>
      </dsp:txXfrm>
    </dsp:sp>
    <dsp:sp modelId="{990444EF-51FD-4525-A6A2-082AE4CF0961}">
      <dsp:nvSpPr>
        <dsp:cNvPr id="0" name=""/>
        <dsp:cNvSpPr/>
      </dsp:nvSpPr>
      <dsp:spPr>
        <a:xfrm>
          <a:off x="3374859" y="663119"/>
          <a:ext cx="1861062" cy="317520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Interviews</a:t>
          </a:r>
          <a:endParaRPr lang="en-US" sz="1800" kern="1200" dirty="0"/>
        </a:p>
        <a:p>
          <a:pPr marL="171450" lvl="1" indent="-171450" algn="l" defTabSz="800100">
            <a:lnSpc>
              <a:spcPct val="90000"/>
            </a:lnSpc>
            <a:spcBef>
              <a:spcPct val="0"/>
            </a:spcBef>
            <a:spcAft>
              <a:spcPct val="15000"/>
            </a:spcAft>
            <a:buChar char="••"/>
          </a:pPr>
          <a:r>
            <a:rPr lang="en-US" sz="1800" kern="1200" dirty="0" smtClean="0"/>
            <a:t>Process reviews</a:t>
          </a:r>
          <a:endParaRPr lang="en-US" sz="1800" kern="1200" dirty="0"/>
        </a:p>
        <a:p>
          <a:pPr marL="171450" lvl="1" indent="-171450" algn="l" defTabSz="800100">
            <a:lnSpc>
              <a:spcPct val="90000"/>
            </a:lnSpc>
            <a:spcBef>
              <a:spcPct val="0"/>
            </a:spcBef>
            <a:spcAft>
              <a:spcPct val="15000"/>
            </a:spcAft>
            <a:buChar char="••"/>
          </a:pPr>
          <a:r>
            <a:rPr lang="en-US" sz="1800" kern="1200" dirty="0" smtClean="0"/>
            <a:t>Document reviews</a:t>
          </a:r>
          <a:endParaRPr lang="en-US" sz="1800" kern="1200" dirty="0"/>
        </a:p>
        <a:p>
          <a:pPr marL="171450" lvl="1" indent="-171450" algn="l" defTabSz="800100">
            <a:lnSpc>
              <a:spcPct val="90000"/>
            </a:lnSpc>
            <a:spcBef>
              <a:spcPct val="0"/>
            </a:spcBef>
            <a:spcAft>
              <a:spcPct val="15000"/>
            </a:spcAft>
            <a:buChar char="••"/>
          </a:pPr>
          <a:r>
            <a:rPr lang="en-US" sz="1800" kern="1200" dirty="0" smtClean="0"/>
            <a:t>Testing and verification</a:t>
          </a:r>
          <a:endParaRPr lang="en-US" sz="1800" kern="1200" dirty="0"/>
        </a:p>
        <a:p>
          <a:pPr marL="171450" lvl="1" indent="-171450" algn="l" defTabSz="800100">
            <a:lnSpc>
              <a:spcPct val="90000"/>
            </a:lnSpc>
            <a:spcBef>
              <a:spcPct val="0"/>
            </a:spcBef>
            <a:spcAft>
              <a:spcPct val="15000"/>
            </a:spcAft>
            <a:buChar char="••"/>
          </a:pPr>
          <a:r>
            <a:rPr lang="en-US" sz="1800" kern="1200" dirty="0" smtClean="0"/>
            <a:t>Discussion of audit issues/findings</a:t>
          </a:r>
          <a:endParaRPr lang="en-US" sz="1800" kern="1200" dirty="0"/>
        </a:p>
      </dsp:txBody>
      <dsp:txXfrm>
        <a:off x="3429368" y="717628"/>
        <a:ext cx="1752044" cy="3066182"/>
      </dsp:txXfrm>
    </dsp:sp>
    <dsp:sp modelId="{5BFBEC20-B753-4BA0-9638-9CDF7E6EF486}">
      <dsp:nvSpPr>
        <dsp:cNvPr id="0" name=""/>
        <dsp:cNvSpPr/>
      </dsp:nvSpPr>
      <dsp:spPr>
        <a:xfrm>
          <a:off x="5136871" y="172243"/>
          <a:ext cx="598116" cy="4633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5136871" y="264913"/>
        <a:ext cx="459111" cy="278010"/>
      </dsp:txXfrm>
    </dsp:sp>
    <dsp:sp modelId="{3E55B222-6003-4300-A3B8-912E0BED9C94}">
      <dsp:nvSpPr>
        <dsp:cNvPr id="0" name=""/>
        <dsp:cNvSpPr/>
      </dsp:nvSpPr>
      <dsp:spPr>
        <a:xfrm>
          <a:off x="5983262" y="144718"/>
          <a:ext cx="1861062" cy="77759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lvl="0" algn="l" defTabSz="800100">
            <a:lnSpc>
              <a:spcPct val="90000"/>
            </a:lnSpc>
            <a:spcBef>
              <a:spcPct val="0"/>
            </a:spcBef>
            <a:spcAft>
              <a:spcPct val="35000"/>
            </a:spcAft>
          </a:pPr>
          <a:r>
            <a:rPr lang="en-US" sz="1800" kern="1200" dirty="0" smtClean="0"/>
            <a:t>Reporting</a:t>
          </a:r>
          <a:endParaRPr lang="en-US" sz="1800" kern="1200" dirty="0"/>
        </a:p>
      </dsp:txBody>
      <dsp:txXfrm>
        <a:off x="5983262" y="144718"/>
        <a:ext cx="1861062" cy="518400"/>
      </dsp:txXfrm>
    </dsp:sp>
    <dsp:sp modelId="{4EA86A06-B51B-40D2-BBDE-8773E50B02D5}">
      <dsp:nvSpPr>
        <dsp:cNvPr id="0" name=""/>
        <dsp:cNvSpPr/>
      </dsp:nvSpPr>
      <dsp:spPr>
        <a:xfrm>
          <a:off x="6364443" y="663119"/>
          <a:ext cx="1861062" cy="317520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Develop draft audit report</a:t>
          </a:r>
          <a:endParaRPr lang="en-US" sz="1800" kern="1200" dirty="0"/>
        </a:p>
        <a:p>
          <a:pPr marL="171450" lvl="1" indent="-171450" algn="l" defTabSz="800100">
            <a:lnSpc>
              <a:spcPct val="90000"/>
            </a:lnSpc>
            <a:spcBef>
              <a:spcPct val="0"/>
            </a:spcBef>
            <a:spcAft>
              <a:spcPct val="15000"/>
            </a:spcAft>
            <a:buChar char="••"/>
          </a:pPr>
          <a:r>
            <a:rPr lang="en-US" sz="1800" kern="1200" dirty="0" smtClean="0"/>
            <a:t>Exit meeting</a:t>
          </a:r>
          <a:endParaRPr lang="en-US" sz="1800" kern="1200" dirty="0"/>
        </a:p>
        <a:p>
          <a:pPr marL="171450" lvl="1" indent="-171450" algn="l" defTabSz="800100">
            <a:lnSpc>
              <a:spcPct val="90000"/>
            </a:lnSpc>
            <a:spcBef>
              <a:spcPct val="0"/>
            </a:spcBef>
            <a:spcAft>
              <a:spcPct val="15000"/>
            </a:spcAft>
            <a:buChar char="••"/>
          </a:pPr>
          <a:r>
            <a:rPr lang="en-US" sz="1800" kern="1200" dirty="0" smtClean="0"/>
            <a:t>Management responses</a:t>
          </a:r>
          <a:endParaRPr lang="en-US" sz="1800" kern="1200" dirty="0"/>
        </a:p>
        <a:p>
          <a:pPr marL="171450" lvl="1" indent="-171450" algn="l" defTabSz="800100">
            <a:lnSpc>
              <a:spcPct val="90000"/>
            </a:lnSpc>
            <a:spcBef>
              <a:spcPct val="0"/>
            </a:spcBef>
            <a:spcAft>
              <a:spcPct val="15000"/>
            </a:spcAft>
            <a:buChar char="••"/>
          </a:pPr>
          <a:r>
            <a:rPr lang="en-US" sz="1800" kern="1200" dirty="0" smtClean="0"/>
            <a:t>Final report distribution</a:t>
          </a:r>
          <a:endParaRPr lang="en-US" sz="1800" kern="1200" dirty="0"/>
        </a:p>
      </dsp:txBody>
      <dsp:txXfrm>
        <a:off x="6418952" y="717628"/>
        <a:ext cx="1752044" cy="30661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389643-35F2-4D01-B5F2-DE683B32CECB}">
      <dsp:nvSpPr>
        <dsp:cNvPr id="0" name=""/>
        <dsp:cNvSpPr/>
      </dsp:nvSpPr>
      <dsp:spPr>
        <a:xfrm>
          <a:off x="309378" y="287931"/>
          <a:ext cx="2407598" cy="2104042"/>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Not Understanding Requirements</a:t>
          </a:r>
          <a:endParaRPr lang="en-US" sz="1800" kern="1200" dirty="0"/>
        </a:p>
      </dsp:txBody>
      <dsp:txXfrm>
        <a:off x="661963" y="596061"/>
        <a:ext cx="1702428" cy="1487782"/>
      </dsp:txXfrm>
    </dsp:sp>
    <dsp:sp modelId="{94F822B3-4A5B-4EB7-9410-97128AE2E34D}">
      <dsp:nvSpPr>
        <dsp:cNvPr id="0" name=""/>
        <dsp:cNvSpPr/>
      </dsp:nvSpPr>
      <dsp:spPr>
        <a:xfrm>
          <a:off x="818551" y="1959957"/>
          <a:ext cx="2103937" cy="2104042"/>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Lack of Segregation of Duties</a:t>
          </a:r>
          <a:endParaRPr lang="en-US" sz="1800" kern="1200" dirty="0"/>
        </a:p>
      </dsp:txBody>
      <dsp:txXfrm>
        <a:off x="1126665" y="2268087"/>
        <a:ext cx="1487709" cy="1487782"/>
      </dsp:txXfrm>
    </dsp:sp>
    <dsp:sp modelId="{574C31C1-4A91-49C6-9EB5-4297FF83AC42}">
      <dsp:nvSpPr>
        <dsp:cNvPr id="0" name=""/>
        <dsp:cNvSpPr/>
      </dsp:nvSpPr>
      <dsp:spPr>
        <a:xfrm>
          <a:off x="2261588" y="301986"/>
          <a:ext cx="2103937" cy="2104042"/>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Lack of Training</a:t>
          </a:r>
          <a:endParaRPr lang="en-US" sz="1800" kern="1200" dirty="0"/>
        </a:p>
      </dsp:txBody>
      <dsp:txXfrm>
        <a:off x="2569702" y="610116"/>
        <a:ext cx="1487709" cy="1487782"/>
      </dsp:txXfrm>
    </dsp:sp>
    <dsp:sp modelId="{1B9EAAE8-5E9C-44A5-9BF5-BAC6BE1EBD24}">
      <dsp:nvSpPr>
        <dsp:cNvPr id="0" name=""/>
        <dsp:cNvSpPr/>
      </dsp:nvSpPr>
      <dsp:spPr>
        <a:xfrm>
          <a:off x="2621602" y="1959957"/>
          <a:ext cx="2468759" cy="2104042"/>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Lack of Communication</a:t>
          </a:r>
          <a:endParaRPr lang="en-US" sz="1800" kern="1200" baseline="0" dirty="0" smtClean="0"/>
        </a:p>
      </dsp:txBody>
      <dsp:txXfrm>
        <a:off x="2983143" y="2268087"/>
        <a:ext cx="1745677" cy="1487782"/>
      </dsp:txXfrm>
    </dsp:sp>
    <dsp:sp modelId="{F8A34D2D-C789-42F8-8A0E-40192EF023DD}">
      <dsp:nvSpPr>
        <dsp:cNvPr id="0" name=""/>
        <dsp:cNvSpPr/>
      </dsp:nvSpPr>
      <dsp:spPr>
        <a:xfrm>
          <a:off x="3915196" y="287931"/>
          <a:ext cx="2103937" cy="2104042"/>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Lack of Awareness</a:t>
          </a:r>
          <a:endParaRPr lang="en-US" sz="1800" kern="1200" dirty="0"/>
        </a:p>
      </dsp:txBody>
      <dsp:txXfrm>
        <a:off x="4223310" y="596061"/>
        <a:ext cx="1487709" cy="1487782"/>
      </dsp:txXfrm>
    </dsp:sp>
    <dsp:sp modelId="{9349EA86-2AEC-4681-87E3-B1496F448696}">
      <dsp:nvSpPr>
        <dsp:cNvPr id="0" name=""/>
        <dsp:cNvSpPr/>
      </dsp:nvSpPr>
      <dsp:spPr>
        <a:xfrm>
          <a:off x="4633594" y="1959957"/>
          <a:ext cx="2103937" cy="2104042"/>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Lack of Compliance</a:t>
          </a:r>
          <a:endParaRPr lang="en-US" sz="1800" kern="1200" baseline="0" dirty="0" smtClean="0"/>
        </a:p>
      </dsp:txBody>
      <dsp:txXfrm>
        <a:off x="4941708" y="2268087"/>
        <a:ext cx="1487709" cy="14877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69FFB7-CF3A-4BD0-83A1-4B8D34C962DE}">
      <dsp:nvSpPr>
        <dsp:cNvPr id="0" name=""/>
        <dsp:cNvSpPr/>
      </dsp:nvSpPr>
      <dsp:spPr>
        <a:xfrm>
          <a:off x="1499596" y="981797"/>
          <a:ext cx="2833405" cy="290512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Priority management</a:t>
          </a:r>
        </a:p>
        <a:p>
          <a:pPr lvl="0" algn="ctr" defTabSz="1066800">
            <a:lnSpc>
              <a:spcPct val="90000"/>
            </a:lnSpc>
            <a:spcBef>
              <a:spcPct val="0"/>
            </a:spcBef>
            <a:spcAft>
              <a:spcPct val="35000"/>
            </a:spcAft>
          </a:pPr>
          <a:endParaRPr lang="en-US" sz="2400" kern="1200" dirty="0" smtClean="0"/>
        </a:p>
        <a:p>
          <a:pPr lvl="0" algn="ctr" defTabSz="1066800">
            <a:lnSpc>
              <a:spcPct val="90000"/>
            </a:lnSpc>
            <a:spcBef>
              <a:spcPct val="0"/>
            </a:spcBef>
            <a:spcAft>
              <a:spcPct val="35000"/>
            </a:spcAft>
          </a:pPr>
          <a:r>
            <a:rPr lang="en-US" sz="2400" kern="1200" dirty="0" smtClean="0"/>
            <a:t>Practical advice</a:t>
          </a:r>
        </a:p>
        <a:p>
          <a:pPr lvl="0" algn="ctr" defTabSz="1066800">
            <a:lnSpc>
              <a:spcPct val="90000"/>
            </a:lnSpc>
            <a:spcBef>
              <a:spcPct val="0"/>
            </a:spcBef>
            <a:spcAft>
              <a:spcPct val="35000"/>
            </a:spcAft>
          </a:pPr>
          <a:endParaRPr lang="en-US" sz="2400" kern="1200" dirty="0" smtClean="0"/>
        </a:p>
        <a:p>
          <a:pPr lvl="0" algn="ctr" defTabSz="1066800">
            <a:lnSpc>
              <a:spcPct val="90000"/>
            </a:lnSpc>
            <a:spcBef>
              <a:spcPct val="0"/>
            </a:spcBef>
            <a:spcAft>
              <a:spcPct val="35000"/>
            </a:spcAft>
          </a:pPr>
          <a:r>
            <a:rPr lang="en-US" sz="2400" kern="1200" dirty="0" smtClean="0"/>
            <a:t>Comprehensive view of risk</a:t>
          </a:r>
          <a:endParaRPr lang="en-US" sz="2400" kern="1200" dirty="0"/>
        </a:p>
      </dsp:txBody>
      <dsp:txXfrm>
        <a:off x="1952941" y="981797"/>
        <a:ext cx="2380060" cy="2905123"/>
      </dsp:txXfrm>
    </dsp:sp>
    <dsp:sp modelId="{C00B5E9B-9257-4379-8D54-67518900336A}">
      <dsp:nvSpPr>
        <dsp:cNvPr id="0" name=""/>
        <dsp:cNvSpPr/>
      </dsp:nvSpPr>
      <dsp:spPr>
        <a:xfrm>
          <a:off x="228606" y="0"/>
          <a:ext cx="1997174" cy="1470225"/>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kern="1200" dirty="0" smtClean="0"/>
            <a:t>Institution-Wide</a:t>
          </a:r>
          <a:endParaRPr lang="en-US" sz="2400" kern="1200" dirty="0"/>
        </a:p>
      </dsp:txBody>
      <dsp:txXfrm>
        <a:off x="521085" y="215309"/>
        <a:ext cx="1412216" cy="1039607"/>
      </dsp:txXfrm>
    </dsp:sp>
    <dsp:sp modelId="{1D0427BD-7582-4645-8095-DBAB73FFB2B7}">
      <dsp:nvSpPr>
        <dsp:cNvPr id="0" name=""/>
        <dsp:cNvSpPr/>
      </dsp:nvSpPr>
      <dsp:spPr>
        <a:xfrm>
          <a:off x="5943596" y="990607"/>
          <a:ext cx="2816200" cy="3694354"/>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Fraud prevention</a:t>
          </a:r>
        </a:p>
        <a:p>
          <a:pPr lvl="0" algn="l" defTabSz="1066800">
            <a:lnSpc>
              <a:spcPct val="90000"/>
            </a:lnSpc>
            <a:spcBef>
              <a:spcPct val="0"/>
            </a:spcBef>
            <a:spcAft>
              <a:spcPct val="35000"/>
            </a:spcAft>
          </a:pPr>
          <a:endParaRPr lang="en-US" sz="2400" kern="1200" dirty="0" smtClean="0"/>
        </a:p>
        <a:p>
          <a:pPr lvl="0" algn="ctr" defTabSz="1066800">
            <a:lnSpc>
              <a:spcPct val="90000"/>
            </a:lnSpc>
            <a:spcBef>
              <a:spcPct val="0"/>
            </a:spcBef>
            <a:spcAft>
              <a:spcPct val="35000"/>
            </a:spcAft>
          </a:pPr>
          <a:r>
            <a:rPr lang="en-US" sz="2400" kern="1200" dirty="0" smtClean="0"/>
            <a:t>Improve efficiency and compliance</a:t>
          </a:r>
        </a:p>
        <a:p>
          <a:pPr lvl="0" algn="l" defTabSz="1066800">
            <a:lnSpc>
              <a:spcPct val="90000"/>
            </a:lnSpc>
            <a:spcBef>
              <a:spcPct val="0"/>
            </a:spcBef>
            <a:spcAft>
              <a:spcPct val="35000"/>
            </a:spcAft>
          </a:pPr>
          <a:endParaRPr lang="en-US" sz="2400" kern="1200" dirty="0" smtClean="0"/>
        </a:p>
        <a:p>
          <a:pPr lvl="0" algn="ctr" defTabSz="1066800">
            <a:lnSpc>
              <a:spcPct val="90000"/>
            </a:lnSpc>
            <a:spcBef>
              <a:spcPct val="0"/>
            </a:spcBef>
            <a:spcAft>
              <a:spcPct val="35000"/>
            </a:spcAft>
          </a:pPr>
          <a:r>
            <a:rPr lang="en-US" sz="2400" kern="1200" dirty="0" smtClean="0"/>
            <a:t>Strong support</a:t>
          </a:r>
        </a:p>
        <a:p>
          <a:pPr lvl="0" algn="l" defTabSz="1066800">
            <a:lnSpc>
              <a:spcPct val="90000"/>
            </a:lnSpc>
            <a:spcBef>
              <a:spcPct val="0"/>
            </a:spcBef>
            <a:spcAft>
              <a:spcPct val="35000"/>
            </a:spcAft>
          </a:pPr>
          <a:endParaRPr lang="en-US" sz="2400" kern="1200" dirty="0"/>
        </a:p>
      </dsp:txBody>
      <dsp:txXfrm>
        <a:off x="6394188" y="990607"/>
        <a:ext cx="2365608" cy="3694354"/>
      </dsp:txXfrm>
    </dsp:sp>
    <dsp:sp modelId="{D841E1E7-95F2-4843-B8D0-0BDC7B2656CB}">
      <dsp:nvSpPr>
        <dsp:cNvPr id="0" name=""/>
        <dsp:cNvSpPr/>
      </dsp:nvSpPr>
      <dsp:spPr>
        <a:xfrm>
          <a:off x="4154826" y="0"/>
          <a:ext cx="2532590" cy="1437219"/>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kern="1200" dirty="0" smtClean="0"/>
            <a:t>Department-Wide</a:t>
          </a:r>
          <a:endParaRPr lang="en-US" sz="2400" kern="1200" dirty="0"/>
        </a:p>
      </dsp:txBody>
      <dsp:txXfrm>
        <a:off x="4525715" y="210476"/>
        <a:ext cx="1790812" cy="1016267"/>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3.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EF6E85C2-D09F-49F4-BC42-9F26A96B9838}" type="datetimeFigureOut">
              <a:rPr lang="en-US" smtClean="0"/>
              <a:pPr/>
              <a:t>3/30/2016</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EB8FA30C-0500-4ABB-BBB0-2D08508076FF}" type="slidenum">
              <a:rPr lang="en-US" smtClean="0"/>
              <a:pPr/>
              <a:t>‹#›</a:t>
            </a:fld>
            <a:endParaRPr lang="en-US"/>
          </a:p>
        </p:txBody>
      </p:sp>
    </p:spTree>
    <p:extLst>
      <p:ext uri="{BB962C8B-B14F-4D97-AF65-F5344CB8AC3E}">
        <p14:creationId xmlns:p14="http://schemas.microsoft.com/office/powerpoint/2010/main" val="4191428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8FA30C-0500-4ABB-BBB0-2D08508076FF}" type="slidenum">
              <a:rPr lang="en-US" smtClean="0"/>
              <a:pPr/>
              <a:t>2</a:t>
            </a:fld>
            <a:endParaRPr lang="en-US"/>
          </a:p>
        </p:txBody>
      </p:sp>
    </p:spTree>
    <p:extLst>
      <p:ext uri="{BB962C8B-B14F-4D97-AF65-F5344CB8AC3E}">
        <p14:creationId xmlns:p14="http://schemas.microsoft.com/office/powerpoint/2010/main" val="3861375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8FA30C-0500-4ABB-BBB0-2D08508076FF}" type="slidenum">
              <a:rPr lang="en-US" smtClean="0"/>
              <a:pPr/>
              <a:t>16</a:t>
            </a:fld>
            <a:endParaRPr lang="en-US"/>
          </a:p>
        </p:txBody>
      </p:sp>
    </p:spTree>
    <p:extLst>
      <p:ext uri="{BB962C8B-B14F-4D97-AF65-F5344CB8AC3E}">
        <p14:creationId xmlns:p14="http://schemas.microsoft.com/office/powerpoint/2010/main" val="3500724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baseline="0" dirty="0" smtClean="0"/>
              <a:t>Fieldwork</a:t>
            </a:r>
          </a:p>
          <a:p>
            <a:r>
              <a:rPr lang="en-US" u="sng" baseline="0" dirty="0" smtClean="0"/>
              <a:t>Discussion of audit issues/findings</a:t>
            </a:r>
          </a:p>
          <a:p>
            <a:r>
              <a:rPr lang="en-US" baseline="0" dirty="0" smtClean="0"/>
              <a:t>Audit findings are normal and expected during an internal audit. Audit findings themselves are not generally alarming to senior leadership or Audit Committee. Only when audit findings stay unresolved, they become an issue.</a:t>
            </a:r>
          </a:p>
          <a:p>
            <a:endParaRPr lang="en-US" baseline="0" dirty="0" smtClean="0"/>
          </a:p>
          <a:p>
            <a:endParaRPr lang="en-US" baseline="0" dirty="0" smtClean="0"/>
          </a:p>
          <a:p>
            <a:r>
              <a:rPr lang="en-US" b="1" u="sng" baseline="0" dirty="0" smtClean="0"/>
              <a:t>Reporting</a:t>
            </a:r>
          </a:p>
          <a:p>
            <a:r>
              <a:rPr lang="en-US" dirty="0">
                <a:solidFill>
                  <a:srgbClr val="006666"/>
                </a:solidFill>
              </a:rPr>
              <a:t>Audit Report Draft</a:t>
            </a:r>
          </a:p>
          <a:p>
            <a:pPr marL="174056" indent="-174056">
              <a:buFont typeface="Arial" panose="020B0604020202020204" pitchFamily="34" charset="0"/>
              <a:buChar char="•"/>
            </a:pPr>
            <a:r>
              <a:rPr lang="en-US" dirty="0">
                <a:solidFill>
                  <a:srgbClr val="006666"/>
                </a:solidFill>
              </a:rPr>
              <a:t>Engagement background</a:t>
            </a:r>
          </a:p>
          <a:p>
            <a:pPr marL="174056" indent="-174056">
              <a:buFont typeface="Arial" panose="020B0604020202020204" pitchFamily="34" charset="0"/>
              <a:buChar char="•"/>
            </a:pPr>
            <a:r>
              <a:rPr lang="en-US" dirty="0">
                <a:solidFill>
                  <a:srgbClr val="006666"/>
                </a:solidFill>
              </a:rPr>
              <a:t>Opinion on control environment</a:t>
            </a:r>
          </a:p>
          <a:p>
            <a:pPr marL="174056" indent="-174056">
              <a:buFont typeface="Arial" panose="020B0604020202020204" pitchFamily="34" charset="0"/>
              <a:buChar char="•"/>
            </a:pPr>
            <a:r>
              <a:rPr lang="en-US" dirty="0">
                <a:solidFill>
                  <a:srgbClr val="006666"/>
                </a:solidFill>
              </a:rPr>
              <a:t>Findings and recommendations</a:t>
            </a:r>
          </a:p>
          <a:p>
            <a:pPr marL="174056" indent="-174056">
              <a:buFont typeface="Arial" panose="020B0604020202020204" pitchFamily="34" charset="0"/>
              <a:buChar char="•"/>
            </a:pPr>
            <a:r>
              <a:rPr lang="en-US" dirty="0">
                <a:solidFill>
                  <a:srgbClr val="006666"/>
                </a:solidFill>
              </a:rPr>
              <a:t>Distribution list</a:t>
            </a:r>
          </a:p>
          <a:p>
            <a:endParaRPr lang="en-US" baseline="0" dirty="0" smtClean="0"/>
          </a:p>
          <a:p>
            <a:pPr marL="174056" indent="-174056">
              <a:buFont typeface="Arial" panose="020B0604020202020204" pitchFamily="34" charset="0"/>
              <a:buChar char="•"/>
            </a:pPr>
            <a:endParaRPr lang="en-US" baseline="0" dirty="0" smtClean="0"/>
          </a:p>
        </p:txBody>
      </p:sp>
      <p:sp>
        <p:nvSpPr>
          <p:cNvPr id="5" name="Slide Number Placeholder 4"/>
          <p:cNvSpPr>
            <a:spLocks noGrp="1"/>
          </p:cNvSpPr>
          <p:nvPr>
            <p:ph type="sldNum" sz="quarter" idx="11"/>
          </p:nvPr>
        </p:nvSpPr>
        <p:spPr/>
        <p:txBody>
          <a:bodyPr/>
          <a:lstStyle/>
          <a:p>
            <a:fld id="{E07C3899-D258-4262-A4C3-A411568D30D9}" type="slidenum">
              <a:rPr lang="en-US" smtClean="0">
                <a:solidFill>
                  <a:prstClr val="black"/>
                </a:solidFill>
              </a:rPr>
              <a:pPr/>
              <a:t>17</a:t>
            </a:fld>
            <a:endParaRPr lang="en-US" dirty="0">
              <a:solidFill>
                <a:prstClr val="black"/>
              </a:solidFill>
            </a:endParaRPr>
          </a:p>
        </p:txBody>
      </p:sp>
      <p:sp>
        <p:nvSpPr>
          <p:cNvPr id="4" name="Date Placeholder 3"/>
          <p:cNvSpPr>
            <a:spLocks noGrp="1"/>
          </p:cNvSpPr>
          <p:nvPr>
            <p:ph type="dt" idx="12"/>
          </p:nvPr>
        </p:nvSpPr>
        <p:spPr/>
        <p:txBody>
          <a:bodyPr/>
          <a:lstStyle/>
          <a:p>
            <a:r>
              <a:rPr lang="en-US" smtClean="0"/>
              <a:t>1/15/2015</a:t>
            </a:r>
            <a:endParaRPr lang="en-US" dirty="0"/>
          </a:p>
        </p:txBody>
      </p:sp>
    </p:spTree>
    <p:extLst>
      <p:ext uri="{BB962C8B-B14F-4D97-AF65-F5344CB8AC3E}">
        <p14:creationId xmlns:p14="http://schemas.microsoft.com/office/powerpoint/2010/main" val="10085238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Many audit findings all into these categories. Specific</a:t>
            </a:r>
            <a:r>
              <a:rPr lang="en-US" baseline="0" dirty="0" smtClean="0"/>
              <a:t> examples include:</a:t>
            </a:r>
          </a:p>
          <a:p>
            <a:endParaRPr lang="en-US" baseline="0" dirty="0" smtClean="0"/>
          </a:p>
          <a:p>
            <a:r>
              <a:rPr lang="en-US" b="1" baseline="0" dirty="0" smtClean="0"/>
              <a:t>Not Understanding Requirements</a:t>
            </a:r>
          </a:p>
          <a:p>
            <a:pPr marL="174056" indent="-174056">
              <a:buFont typeface="Arial" panose="020B0604020202020204" pitchFamily="34" charset="0"/>
              <a:buChar char="•"/>
            </a:pPr>
            <a:r>
              <a:rPr lang="en-US" baseline="0" dirty="0" smtClean="0"/>
              <a:t>Compliance tasks were not completed because the individual completing them wasn’t aware of everything that needed to occur. (This is often closely tied to lack of training and lack of awareness.)</a:t>
            </a:r>
          </a:p>
          <a:p>
            <a:endParaRPr lang="en-US" baseline="0" dirty="0" smtClean="0"/>
          </a:p>
          <a:p>
            <a:r>
              <a:rPr lang="en-US" b="1" baseline="0" dirty="0" smtClean="0"/>
              <a:t>Lack of Training</a:t>
            </a:r>
          </a:p>
          <a:p>
            <a:pPr marL="171450" indent="-171450">
              <a:buFont typeface="Arial" panose="020B0604020202020204" pitchFamily="34" charset="0"/>
              <a:buChar char="•"/>
            </a:pPr>
            <a:r>
              <a:rPr lang="en-US" baseline="0" dirty="0" smtClean="0"/>
              <a:t>An individual is trained on a process (such as processing travel) by another user rather than the Travel Office. Consequently, not all steps are adhered to.</a:t>
            </a:r>
          </a:p>
          <a:p>
            <a:endParaRPr lang="en-US" baseline="0" dirty="0" smtClean="0"/>
          </a:p>
          <a:p>
            <a:r>
              <a:rPr lang="en-US" b="1" baseline="0" dirty="0" smtClean="0"/>
              <a:t>Lack of Awareness</a:t>
            </a:r>
          </a:p>
          <a:p>
            <a:pPr marL="174056" indent="-174056">
              <a:buFont typeface="Arial" panose="020B0604020202020204" pitchFamily="34" charset="0"/>
              <a:buChar char="•"/>
            </a:pPr>
            <a:r>
              <a:rPr lang="en-US" baseline="0" dirty="0" smtClean="0"/>
              <a:t>A department is not aware of the need to provide accountability for each sales transaction. Consequently, all employees are sharing the same login credentials for a cash register system to provide quicker customer service.</a:t>
            </a:r>
          </a:p>
          <a:p>
            <a:endParaRPr lang="en-US" baseline="0" dirty="0" smtClean="0"/>
          </a:p>
          <a:p>
            <a:r>
              <a:rPr lang="en-US" b="1" baseline="0" dirty="0" smtClean="0"/>
              <a:t>Lack of Segregation of Duties</a:t>
            </a:r>
          </a:p>
          <a:p>
            <a:pPr marL="174056" indent="-174056">
              <a:buFont typeface="Arial" panose="020B0604020202020204" pitchFamily="34" charset="0"/>
              <a:buChar char="•"/>
            </a:pPr>
            <a:r>
              <a:rPr lang="en-US" b="0" baseline="0" dirty="0" smtClean="0"/>
              <a:t>In a department with few employees, one employee is collecting payments, depositing them, and reconciling the account at the end of the month</a:t>
            </a:r>
          </a:p>
          <a:p>
            <a:endParaRPr lang="en-US" baseline="0" dirty="0" smtClean="0"/>
          </a:p>
          <a:p>
            <a:r>
              <a:rPr lang="en-US" b="1" baseline="0" dirty="0" smtClean="0"/>
              <a:t>Lack of Communication</a:t>
            </a:r>
          </a:p>
          <a:p>
            <a:pPr marL="174056" indent="-174056">
              <a:buFont typeface="Arial" panose="020B0604020202020204" pitchFamily="34" charset="0"/>
              <a:buChar char="•"/>
            </a:pPr>
            <a:r>
              <a:rPr lang="en-US" baseline="0" dirty="0" smtClean="0"/>
              <a:t>A department that owns a policy or an area of compliance fails to communicate the requirements to campus</a:t>
            </a:r>
          </a:p>
          <a:p>
            <a:pPr marL="174056" indent="-174056">
              <a:buFont typeface="Arial" panose="020B0604020202020204" pitchFamily="34" charset="0"/>
              <a:buChar char="•"/>
            </a:pPr>
            <a:r>
              <a:rPr lang="en-US" baseline="0" dirty="0" smtClean="0"/>
              <a:t>A department feels they are most productive if each person is an “expert” working in a silo. However, the related lack of communication may create inefficiencies.</a:t>
            </a:r>
          </a:p>
          <a:p>
            <a:pPr marL="174056" indent="-174056">
              <a:buFont typeface="Arial" panose="020B0604020202020204" pitchFamily="34" charset="0"/>
              <a:buChar char="•"/>
            </a:pPr>
            <a:endParaRPr lang="en-US" baseline="0" dirty="0" smtClean="0"/>
          </a:p>
          <a:p>
            <a:r>
              <a:rPr lang="en-US" b="1" baseline="0" dirty="0" smtClean="0"/>
              <a:t>Lack of Compliance</a:t>
            </a:r>
          </a:p>
          <a:p>
            <a:pPr marL="174056" indent="-174056">
              <a:buFont typeface="Arial" panose="020B0604020202020204" pitchFamily="34" charset="0"/>
              <a:buChar char="•"/>
            </a:pPr>
            <a:r>
              <a:rPr lang="en-US" b="0" baseline="0" dirty="0" smtClean="0"/>
              <a:t>Failure to follow a Federal law, state law, or university policy</a:t>
            </a:r>
            <a:endParaRPr lang="en-US" b="0" dirty="0"/>
          </a:p>
        </p:txBody>
      </p:sp>
      <p:sp>
        <p:nvSpPr>
          <p:cNvPr id="5" name="Slide Number Placeholder 4"/>
          <p:cNvSpPr>
            <a:spLocks noGrp="1"/>
          </p:cNvSpPr>
          <p:nvPr>
            <p:ph type="sldNum" sz="quarter" idx="11"/>
          </p:nvPr>
        </p:nvSpPr>
        <p:spPr/>
        <p:txBody>
          <a:bodyPr/>
          <a:lstStyle/>
          <a:p>
            <a:fld id="{E07C3899-D258-4262-A4C3-A411568D30D9}" type="slidenum">
              <a:rPr lang="en-US" smtClean="0"/>
              <a:pPr/>
              <a:t>18</a:t>
            </a:fld>
            <a:endParaRPr lang="en-US" dirty="0"/>
          </a:p>
        </p:txBody>
      </p:sp>
    </p:spTree>
    <p:extLst>
      <p:ext uri="{BB962C8B-B14F-4D97-AF65-F5344CB8AC3E}">
        <p14:creationId xmlns:p14="http://schemas.microsoft.com/office/powerpoint/2010/main" val="41008580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Institution</a:t>
            </a:r>
            <a:r>
              <a:rPr lang="en-US" u="sng" baseline="0" dirty="0" smtClean="0"/>
              <a:t>-wide:</a:t>
            </a:r>
            <a:endParaRPr lang="en-US" u="none" baseline="0" dirty="0" smtClean="0"/>
          </a:p>
          <a:p>
            <a:pPr>
              <a:buFont typeface="Arial" pitchFamily="34" charset="0"/>
              <a:buChar char="•"/>
            </a:pPr>
            <a:r>
              <a:rPr lang="en-US" u="none" baseline="0" dirty="0" smtClean="0"/>
              <a:t>Help administrators balance competing priorities with limited resources</a:t>
            </a:r>
          </a:p>
          <a:p>
            <a:pPr>
              <a:buFont typeface="Arial" pitchFamily="34" charset="0"/>
              <a:buChar char="•"/>
            </a:pPr>
            <a:r>
              <a:rPr lang="en-US" u="none" baseline="0" dirty="0" smtClean="0"/>
              <a:t>Provide advice for streamlining processes and strengthening internal controls</a:t>
            </a:r>
          </a:p>
          <a:p>
            <a:pPr>
              <a:buFont typeface="Arial" pitchFamily="34" charset="0"/>
              <a:buChar char="•"/>
            </a:pPr>
            <a:r>
              <a:rPr lang="en-US" u="none" baseline="0" dirty="0" smtClean="0"/>
              <a:t>Provide comprehensive and concise view of overall institutional risk</a:t>
            </a:r>
          </a:p>
          <a:p>
            <a:pPr>
              <a:buFont typeface="Arial" pitchFamily="34" charset="0"/>
              <a:buChar char="•"/>
            </a:pPr>
            <a:endParaRPr lang="en-US" u="none" baseline="0" dirty="0" smtClean="0"/>
          </a:p>
          <a:p>
            <a:pPr>
              <a:buFont typeface="Arial" pitchFamily="34" charset="0"/>
              <a:buNone/>
            </a:pPr>
            <a:r>
              <a:rPr lang="en-US" u="sng" baseline="0" dirty="0" smtClean="0"/>
              <a:t>Department-wide:</a:t>
            </a:r>
          </a:p>
          <a:p>
            <a:pPr>
              <a:buFont typeface="Arial" pitchFamily="34" charset="0"/>
              <a:buChar char="•"/>
            </a:pPr>
            <a:r>
              <a:rPr lang="en-US" u="none" baseline="0" dirty="0" smtClean="0"/>
              <a:t>Help to identify fraud or abuse that can jeopardize that department’s goals</a:t>
            </a:r>
          </a:p>
          <a:p>
            <a:pPr>
              <a:buFont typeface="Arial" pitchFamily="34" charset="0"/>
              <a:buChar char="•"/>
            </a:pPr>
            <a:r>
              <a:rPr lang="en-US" u="none" baseline="0" dirty="0" smtClean="0"/>
              <a:t>Review department procedures and internal controls and share relevant information of improving efficiency and compliance</a:t>
            </a:r>
          </a:p>
          <a:p>
            <a:pPr>
              <a:buFont typeface="Arial" pitchFamily="34" charset="0"/>
              <a:buChar char="•"/>
            </a:pPr>
            <a:r>
              <a:rPr lang="en-US" u="none" baseline="0" dirty="0" smtClean="0"/>
              <a:t>Internal auditor can act as that strong voice to get management’s attention for necessary changes</a:t>
            </a:r>
            <a:endParaRPr lang="en-US" u="none" dirty="0"/>
          </a:p>
        </p:txBody>
      </p:sp>
      <p:sp>
        <p:nvSpPr>
          <p:cNvPr id="4" name="Slide Number Placeholder 3"/>
          <p:cNvSpPr>
            <a:spLocks noGrp="1"/>
          </p:cNvSpPr>
          <p:nvPr>
            <p:ph type="sldNum" sz="quarter" idx="10"/>
          </p:nvPr>
        </p:nvSpPr>
        <p:spPr/>
        <p:txBody>
          <a:bodyPr/>
          <a:lstStyle/>
          <a:p>
            <a:fld id="{EB8FA30C-0500-4ABB-BBB0-2D08508076FF}" type="slidenum">
              <a:rPr lang="en-US" smtClean="0"/>
              <a:pPr/>
              <a:t>19</a:t>
            </a:fld>
            <a:endParaRPr lang="en-US"/>
          </a:p>
        </p:txBody>
      </p:sp>
    </p:spTree>
    <p:extLst>
      <p:ext uri="{BB962C8B-B14F-4D97-AF65-F5344CB8AC3E}">
        <p14:creationId xmlns:p14="http://schemas.microsoft.com/office/powerpoint/2010/main" val="42132185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8FA30C-0500-4ABB-BBB0-2D08508076FF}" type="slidenum">
              <a:rPr lang="en-US" smtClean="0"/>
              <a:pPr/>
              <a:t>22</a:t>
            </a:fld>
            <a:endParaRPr lang="en-US"/>
          </a:p>
        </p:txBody>
      </p:sp>
    </p:spTree>
    <p:extLst>
      <p:ext uri="{BB962C8B-B14F-4D97-AF65-F5344CB8AC3E}">
        <p14:creationId xmlns:p14="http://schemas.microsoft.com/office/powerpoint/2010/main" val="4198704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To protect the organization</a:t>
            </a:r>
          </a:p>
          <a:p>
            <a:r>
              <a:rPr lang="en-US" dirty="0" smtClean="0"/>
              <a:t>Role includes:</a:t>
            </a:r>
          </a:p>
          <a:p>
            <a:pPr marL="174056" indent="-174056">
              <a:buFont typeface="Arial" panose="020B0604020202020204" pitchFamily="34" charset="0"/>
              <a:buChar char="•"/>
            </a:pPr>
            <a:r>
              <a:rPr lang="en-US" dirty="0" smtClean="0"/>
              <a:t>Determining if there is an effective system</a:t>
            </a:r>
            <a:r>
              <a:rPr lang="en-US" baseline="0" dirty="0" smtClean="0"/>
              <a:t> of internal control</a:t>
            </a:r>
          </a:p>
          <a:p>
            <a:pPr marL="174056" indent="-174056">
              <a:buFont typeface="Arial" panose="020B0604020202020204" pitchFamily="34" charset="0"/>
              <a:buChar char="•"/>
            </a:pPr>
            <a:r>
              <a:rPr lang="en-US" baseline="0" dirty="0" smtClean="0"/>
              <a:t>Determining compliance with state and federal regulations, policies, and other guidance</a:t>
            </a:r>
          </a:p>
          <a:p>
            <a:pPr marL="174056" indent="-174056">
              <a:buFont typeface="Arial" panose="020B0604020202020204" pitchFamily="34" charset="0"/>
              <a:buChar char="•"/>
            </a:pPr>
            <a:r>
              <a:rPr lang="en-US" baseline="0" dirty="0" smtClean="0"/>
              <a:t>Reviewing effectiveness and efficiency of operations</a:t>
            </a:r>
          </a:p>
          <a:p>
            <a:pPr marL="174056" indent="-174056">
              <a:buFont typeface="Arial" panose="020B0604020202020204" pitchFamily="34" charset="0"/>
              <a:buChar char="•"/>
            </a:pPr>
            <a:r>
              <a:rPr lang="en-US" baseline="0" dirty="0" smtClean="0"/>
              <a:t>Reviewing major systems</a:t>
            </a:r>
            <a:endParaRPr lang="en-US" dirty="0"/>
          </a:p>
        </p:txBody>
      </p:sp>
      <p:sp>
        <p:nvSpPr>
          <p:cNvPr id="4" name="Slide Number Placeholder 3"/>
          <p:cNvSpPr>
            <a:spLocks noGrp="1"/>
          </p:cNvSpPr>
          <p:nvPr>
            <p:ph type="sldNum" sz="quarter" idx="10"/>
          </p:nvPr>
        </p:nvSpPr>
        <p:spPr/>
        <p:txBody>
          <a:bodyPr/>
          <a:lstStyle/>
          <a:p>
            <a:fld id="{EB8FA30C-0500-4ABB-BBB0-2D08508076FF}" type="slidenum">
              <a:rPr lang="en-US" smtClean="0"/>
              <a:pPr/>
              <a:t>5</a:t>
            </a:fld>
            <a:endParaRPr lang="en-US"/>
          </a:p>
        </p:txBody>
      </p:sp>
    </p:spTree>
    <p:extLst>
      <p:ext uri="{BB962C8B-B14F-4D97-AF65-F5344CB8AC3E}">
        <p14:creationId xmlns:p14="http://schemas.microsoft.com/office/powerpoint/2010/main" val="3160004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both are important, it’s important to understand the differences between the roles of accountants and the roles</a:t>
            </a:r>
            <a:r>
              <a:rPr lang="en-US" baseline="0" dirty="0" smtClean="0"/>
              <a:t> of auditors.</a:t>
            </a:r>
            <a:endParaRPr lang="en-US" dirty="0"/>
          </a:p>
        </p:txBody>
      </p:sp>
      <p:sp>
        <p:nvSpPr>
          <p:cNvPr id="4" name="Slide Number Placeholder 3"/>
          <p:cNvSpPr>
            <a:spLocks noGrp="1"/>
          </p:cNvSpPr>
          <p:nvPr>
            <p:ph type="sldNum" sz="quarter" idx="10"/>
          </p:nvPr>
        </p:nvSpPr>
        <p:spPr/>
        <p:txBody>
          <a:bodyPr/>
          <a:lstStyle/>
          <a:p>
            <a:fld id="{EB8FA30C-0500-4ABB-BBB0-2D08508076FF}" type="slidenum">
              <a:rPr lang="en-US" smtClean="0"/>
              <a:pPr/>
              <a:t>6</a:t>
            </a:fld>
            <a:endParaRPr lang="en-US"/>
          </a:p>
        </p:txBody>
      </p:sp>
    </p:spTree>
    <p:extLst>
      <p:ext uri="{BB962C8B-B14F-4D97-AF65-F5344CB8AC3E}">
        <p14:creationId xmlns:p14="http://schemas.microsoft.com/office/powerpoint/2010/main" val="3332185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pPr defTabSz="928299">
              <a:defRPr/>
            </a:pPr>
            <a:r>
              <a:rPr lang="en-US" dirty="0" smtClean="0"/>
              <a:t>A</a:t>
            </a:r>
            <a:r>
              <a:rPr lang="en-US" baseline="0" dirty="0" smtClean="0"/>
              <a:t> single organization may work with several different types of auditors. It’s important to understand the differences between their roles and how to interact with them.</a:t>
            </a:r>
          </a:p>
          <a:p>
            <a:pPr defTabSz="928299">
              <a:defRPr/>
            </a:pPr>
            <a:endParaRPr lang="en-US" baseline="0" dirty="0" smtClean="0"/>
          </a:p>
          <a:p>
            <a:pPr defTabSz="928299">
              <a:defRPr/>
            </a:pPr>
            <a:r>
              <a:rPr lang="en-US" b="1" baseline="0" dirty="0" smtClean="0"/>
              <a:t>External Auditors:</a:t>
            </a:r>
          </a:p>
          <a:p>
            <a:pPr marL="174056" indent="-174056" defTabSz="928299">
              <a:buFont typeface="Arial" panose="020B0604020202020204" pitchFamily="34" charset="0"/>
              <a:buChar char="•"/>
              <a:defRPr/>
            </a:pPr>
            <a:r>
              <a:rPr lang="en-US" dirty="0" smtClean="0"/>
              <a:t>Financial auditors are the most</a:t>
            </a:r>
            <a:r>
              <a:rPr lang="en-US" baseline="0" dirty="0" smtClean="0"/>
              <a:t> common. In accounting annually following year end to review the financial statement.</a:t>
            </a:r>
          </a:p>
          <a:p>
            <a:pPr marL="174056" indent="-174056" defTabSz="928299">
              <a:buFont typeface="Arial" panose="020B0604020202020204" pitchFamily="34" charset="0"/>
              <a:buChar char="•"/>
              <a:defRPr/>
            </a:pPr>
            <a:r>
              <a:rPr lang="en-US" baseline="0" dirty="0" smtClean="0"/>
              <a:t>High level review to ensure the financial statements are not materially misstated. </a:t>
            </a:r>
          </a:p>
          <a:p>
            <a:pPr marL="174056" indent="-174056" defTabSz="928299">
              <a:buFont typeface="Arial" panose="020B0604020202020204" pitchFamily="34" charset="0"/>
              <a:buChar char="•"/>
              <a:defRPr/>
            </a:pPr>
            <a:endParaRPr lang="en-US" baseline="0" dirty="0" smtClean="0"/>
          </a:p>
          <a:p>
            <a:pPr defTabSz="928299">
              <a:defRPr/>
            </a:pPr>
            <a:r>
              <a:rPr lang="en-US" b="1" baseline="0" dirty="0" smtClean="0"/>
              <a:t>Regulatory Auditors:</a:t>
            </a:r>
          </a:p>
          <a:p>
            <a:pPr marL="174056" indent="-174056" defTabSz="928299">
              <a:buFont typeface="Arial" panose="020B0604020202020204" pitchFamily="34" charset="0"/>
              <a:buChar char="•"/>
              <a:defRPr/>
            </a:pPr>
            <a:r>
              <a:rPr lang="en-US" baseline="0" dirty="0" smtClean="0"/>
              <a:t>These are most often seen regarding Federal grants or Federal financial aid.</a:t>
            </a:r>
          </a:p>
          <a:p>
            <a:pPr marL="174056" indent="-174056" defTabSz="928299">
              <a:buFont typeface="Arial" panose="020B0604020202020204" pitchFamily="34" charset="0"/>
              <a:buChar char="•"/>
              <a:defRPr/>
            </a:pPr>
            <a:r>
              <a:rPr lang="en-US" baseline="0" dirty="0" smtClean="0"/>
              <a:t>Audit findings may result in fines or penalties.</a:t>
            </a:r>
          </a:p>
          <a:p>
            <a:pPr marL="174056" indent="-174056" defTabSz="928299">
              <a:buFont typeface="Arial" panose="020B0604020202020204" pitchFamily="34" charset="0"/>
              <a:buChar char="•"/>
              <a:defRPr/>
            </a:pPr>
            <a:endParaRPr lang="en-US" baseline="0" dirty="0" smtClean="0"/>
          </a:p>
          <a:p>
            <a:pPr defTabSz="928299">
              <a:defRPr/>
            </a:pPr>
            <a:r>
              <a:rPr lang="en-US" b="1" baseline="0" dirty="0" smtClean="0"/>
              <a:t>Internal Auditors:</a:t>
            </a:r>
          </a:p>
          <a:p>
            <a:pPr marL="174056" indent="-174056" defTabSz="928299">
              <a:buFont typeface="Arial" panose="020B0604020202020204" pitchFamily="34" charset="0"/>
              <a:buChar char="•"/>
              <a:defRPr/>
            </a:pPr>
            <a:r>
              <a:rPr lang="en-US" baseline="0" dirty="0" smtClean="0"/>
              <a:t>As noted in previous slide, internal auditors are part of the organization</a:t>
            </a:r>
          </a:p>
          <a:p>
            <a:pPr marL="174056" indent="-174056" defTabSz="928299">
              <a:buFont typeface="Arial" panose="020B0604020202020204" pitchFamily="34" charset="0"/>
              <a:buChar char="•"/>
              <a:defRPr/>
            </a:pPr>
            <a:r>
              <a:rPr lang="en-US" dirty="0" smtClean="0"/>
              <a:t>Their recommendations are intended to assist the organization and often</a:t>
            </a:r>
            <a:r>
              <a:rPr lang="en-US" baseline="0" dirty="0" smtClean="0"/>
              <a:t> to prevent findings from the external and regulatory auditors</a:t>
            </a:r>
            <a:endParaRPr lang="en-US" dirty="0"/>
          </a:p>
        </p:txBody>
      </p:sp>
      <p:sp>
        <p:nvSpPr>
          <p:cNvPr id="5" name="Slide Number Placeholder 4"/>
          <p:cNvSpPr>
            <a:spLocks noGrp="1"/>
          </p:cNvSpPr>
          <p:nvPr>
            <p:ph type="sldNum" sz="quarter" idx="11"/>
          </p:nvPr>
        </p:nvSpPr>
        <p:spPr/>
        <p:txBody>
          <a:bodyPr/>
          <a:lstStyle/>
          <a:p>
            <a:fld id="{E07C3899-D258-4262-A4C3-A411568D30D9}" type="slidenum">
              <a:rPr lang="en-US" smtClean="0"/>
              <a:pPr/>
              <a:t>7</a:t>
            </a:fld>
            <a:endParaRPr lang="en-US" dirty="0"/>
          </a:p>
        </p:txBody>
      </p:sp>
      <p:sp>
        <p:nvSpPr>
          <p:cNvPr id="4" name="Date Placeholder 3"/>
          <p:cNvSpPr>
            <a:spLocks noGrp="1"/>
          </p:cNvSpPr>
          <p:nvPr>
            <p:ph type="dt" idx="12"/>
          </p:nvPr>
        </p:nvSpPr>
        <p:spPr/>
        <p:txBody>
          <a:bodyPr/>
          <a:lstStyle/>
          <a:p>
            <a:r>
              <a:rPr lang="en-US" smtClean="0"/>
              <a:t>1/15/2015</a:t>
            </a:r>
            <a:endParaRPr lang="en-US" dirty="0"/>
          </a:p>
        </p:txBody>
      </p:sp>
    </p:spTree>
    <p:extLst>
      <p:ext uri="{BB962C8B-B14F-4D97-AF65-F5344CB8AC3E}">
        <p14:creationId xmlns:p14="http://schemas.microsoft.com/office/powerpoint/2010/main" val="1257458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Per the </a:t>
            </a:r>
            <a:r>
              <a:rPr lang="en-US" altLang="en-US" dirty="0" err="1" smtClean="0"/>
              <a:t>IIA’s</a:t>
            </a:r>
            <a:r>
              <a:rPr lang="en-US" altLang="en-US" dirty="0" smtClean="0"/>
              <a:t> definition,</a:t>
            </a:r>
            <a:r>
              <a:rPr lang="en-US" altLang="en-US" baseline="0" dirty="0" smtClean="0"/>
              <a:t> </a:t>
            </a:r>
            <a:r>
              <a:rPr lang="en-US" altLang="en-US" dirty="0" smtClean="0"/>
              <a:t>Internal auditing is an independent, objective assurance and consulting activity designed to add value and improve an organization’s operations.  It helps an organization accomplish its objectives by bringing a systematic, disciplined approach to evaluate and improve the effectiveness of risk management, control, and governance processes.</a:t>
            </a:r>
            <a:endParaRPr lang="en-US" dirty="0"/>
          </a:p>
        </p:txBody>
      </p:sp>
      <p:sp>
        <p:nvSpPr>
          <p:cNvPr id="4" name="Slide Number Placeholder 3"/>
          <p:cNvSpPr>
            <a:spLocks noGrp="1"/>
          </p:cNvSpPr>
          <p:nvPr>
            <p:ph type="sldNum" sz="quarter" idx="10"/>
          </p:nvPr>
        </p:nvSpPr>
        <p:spPr/>
        <p:txBody>
          <a:bodyPr/>
          <a:lstStyle/>
          <a:p>
            <a:fld id="{EB8FA30C-0500-4ABB-BBB0-2D08508076FF}" type="slidenum">
              <a:rPr lang="en-US" smtClean="0"/>
              <a:pPr/>
              <a:t>8</a:t>
            </a:fld>
            <a:endParaRPr lang="en-US"/>
          </a:p>
        </p:txBody>
      </p:sp>
    </p:spTree>
    <p:extLst>
      <p:ext uri="{BB962C8B-B14F-4D97-AF65-F5344CB8AC3E}">
        <p14:creationId xmlns:p14="http://schemas.microsoft.com/office/powerpoint/2010/main" val="1231612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8FA30C-0500-4ABB-BBB0-2D08508076FF}" type="slidenum">
              <a:rPr lang="en-US" smtClean="0"/>
              <a:pPr/>
              <a:t>9</a:t>
            </a:fld>
            <a:endParaRPr lang="en-US"/>
          </a:p>
        </p:txBody>
      </p:sp>
    </p:spTree>
    <p:extLst>
      <p:ext uri="{BB962C8B-B14F-4D97-AF65-F5344CB8AC3E}">
        <p14:creationId xmlns:p14="http://schemas.microsoft.com/office/powerpoint/2010/main" val="1231612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a:buFont typeface="Arial" pitchFamily="34" charset="0"/>
              <a:buChar char="•"/>
            </a:pPr>
            <a:r>
              <a:rPr lang="en-US" b="1" dirty="0" smtClean="0"/>
              <a:t>Traditional </a:t>
            </a:r>
            <a:r>
              <a:rPr lang="en-US" b="1" dirty="0" err="1" smtClean="0"/>
              <a:t>vs</a:t>
            </a:r>
            <a:r>
              <a:rPr lang="en-US" b="1" dirty="0" smtClean="0"/>
              <a:t> Modern</a:t>
            </a:r>
            <a:r>
              <a:rPr lang="en-US" dirty="0" smtClean="0"/>
              <a:t>: The “modern” auditor has</a:t>
            </a:r>
            <a:r>
              <a:rPr lang="en-US" baseline="0" dirty="0" smtClean="0"/>
              <a:t> gone beyond the focus of having findings to enhancing the entity as a whole, whether it be internal controls, efficiencies, process improvement, etc.  Collaboration with the departments is much more common in order to show the </a:t>
            </a:r>
            <a:r>
              <a:rPr lang="en-US" baseline="0" dirty="0" err="1" smtClean="0"/>
              <a:t>auditee</a:t>
            </a:r>
            <a:r>
              <a:rPr lang="en-US" baseline="0" dirty="0" smtClean="0"/>
              <a:t> the importance of the auditor’s role in obtaining their goals. ‘Modern’ internal audit departments are designed to help, and aim to give the tools needed to leverage the skills necessary to benefit the department and institution.”</a:t>
            </a:r>
          </a:p>
          <a:p>
            <a:endParaRPr lang="en-US" baseline="0" dirty="0" smtClean="0"/>
          </a:p>
          <a:p>
            <a:pPr>
              <a:buFont typeface="Arial" pitchFamily="34" charset="0"/>
              <a:buChar char="•"/>
            </a:pPr>
            <a:r>
              <a:rPr lang="en-US" b="1" baseline="0" dirty="0" smtClean="0"/>
              <a:t>Evolution of Internal Audit</a:t>
            </a:r>
            <a:r>
              <a:rPr lang="en-US" baseline="0" dirty="0" smtClean="0"/>
              <a:t>:</a:t>
            </a:r>
          </a:p>
          <a:p>
            <a:pPr>
              <a:buFont typeface="Arial" pitchFamily="34" charset="0"/>
              <a:buNone/>
            </a:pPr>
            <a:r>
              <a:rPr lang="en-US" baseline="0" dirty="0" smtClean="0"/>
              <a:t>Internal audit used to be viewed as tactical, now perceived as strategic.</a:t>
            </a:r>
          </a:p>
          <a:p>
            <a:r>
              <a:rPr lang="en-US" baseline="0" dirty="0" smtClean="0"/>
              <a:t>IA used to be viewed as reactive, now perceived as proactive.</a:t>
            </a:r>
          </a:p>
          <a:p>
            <a:r>
              <a:rPr lang="en-US" baseline="0" dirty="0" smtClean="0"/>
              <a:t>Former perception of backward looking, now forward looking.</a:t>
            </a:r>
          </a:p>
          <a:p>
            <a:r>
              <a:rPr lang="en-US" baseline="0" dirty="0" smtClean="0"/>
              <a:t>Main focus was thought to be accounting, now focused on business.</a:t>
            </a:r>
          </a:p>
          <a:p>
            <a:r>
              <a:rPr lang="en-US" baseline="0" dirty="0" smtClean="0"/>
              <a:t>Previous singular focus on compliance, now perceived as a balance of risk-based and compliance-based auditing.</a:t>
            </a:r>
          </a:p>
          <a:p>
            <a:r>
              <a:rPr lang="en-US" baseline="0" dirty="0" smtClean="0"/>
              <a:t>Transformation from the “watchdog” to the helpful ally.</a:t>
            </a:r>
          </a:p>
          <a:p>
            <a:endParaRPr lang="en-US" baseline="0" dirty="0" smtClean="0"/>
          </a:p>
          <a:p>
            <a:pPr>
              <a:buFont typeface="Arial" pitchFamily="34" charset="0"/>
              <a:buChar char="•"/>
            </a:pPr>
            <a:r>
              <a:rPr lang="en-US" b="1" baseline="0" dirty="0" smtClean="0"/>
              <a:t>Audit engagements </a:t>
            </a:r>
            <a:r>
              <a:rPr lang="en-US" dirty="0" smtClean="0"/>
              <a:t>are projects identified by Internal Audit and/or requested by senior management.  </a:t>
            </a:r>
            <a:r>
              <a:rPr lang="en-US" baseline="0" dirty="0" smtClean="0"/>
              <a:t> </a:t>
            </a:r>
          </a:p>
          <a:p>
            <a:pPr defTabSz="928299">
              <a:defRPr/>
            </a:pPr>
            <a:r>
              <a:rPr lang="en-US" dirty="0" smtClean="0"/>
              <a:t>The goal of these audits is to provide an independent assessment of governance, risk management and/or control processes. Audits are identified through risk assessment procedures (</a:t>
            </a:r>
            <a:r>
              <a:rPr lang="en-US" i="1" dirty="0" smtClean="0"/>
              <a:t>further discussed later</a:t>
            </a:r>
            <a:r>
              <a:rPr lang="en-US" i="1" baseline="0" dirty="0" smtClean="0"/>
              <a:t> in presentation</a:t>
            </a:r>
            <a:r>
              <a:rPr lang="en-US" baseline="0" dirty="0" smtClean="0"/>
              <a:t>).</a:t>
            </a:r>
            <a:r>
              <a:rPr lang="en-US" dirty="0" smtClean="0"/>
              <a:t>  </a:t>
            </a:r>
          </a:p>
          <a:p>
            <a:pPr defTabSz="928299">
              <a:defRPr/>
            </a:pPr>
            <a:endParaRPr lang="en-US" dirty="0" smtClean="0"/>
          </a:p>
          <a:p>
            <a:endParaRPr lang="en-US" baseline="0" dirty="0" smtClean="0"/>
          </a:p>
          <a:p>
            <a:r>
              <a:rPr lang="en-US" b="1" baseline="0" dirty="0" smtClean="0"/>
              <a:t>Compliance audits- </a:t>
            </a:r>
            <a:r>
              <a:rPr lang="en-US" baseline="0" dirty="0" smtClean="0"/>
              <a:t>reviewing a department or process for compliance to internal and external policies and procedures.</a:t>
            </a:r>
          </a:p>
          <a:p>
            <a:pPr lvl="1">
              <a:buFont typeface="Arial" pitchFamily="34" charset="0"/>
              <a:buChar char="•"/>
            </a:pPr>
            <a:r>
              <a:rPr lang="en-US" baseline="0" dirty="0" smtClean="0"/>
              <a:t>Ex: compliance of university budget policies with the Office of State Budget and Management office</a:t>
            </a:r>
          </a:p>
          <a:p>
            <a:r>
              <a:rPr lang="en-US" b="1" baseline="0" dirty="0" smtClean="0"/>
              <a:t>Operational audits</a:t>
            </a:r>
            <a:r>
              <a:rPr lang="en-US" b="0" baseline="0" dirty="0" smtClean="0"/>
              <a:t>- reviewing a department or process to find ways to make it more efficient and effective</a:t>
            </a:r>
          </a:p>
          <a:p>
            <a:pPr lvl="1">
              <a:buFont typeface="Arial" pitchFamily="34" charset="0"/>
              <a:buChar char="•"/>
            </a:pPr>
            <a:r>
              <a:rPr lang="en-US" b="0" baseline="0" dirty="0" smtClean="0"/>
              <a:t>Ex: review of procurement department to determine that best practices are enforced to save university money and make purchases in a timely manner</a:t>
            </a:r>
          </a:p>
          <a:p>
            <a:r>
              <a:rPr lang="en-US" b="1" baseline="0" dirty="0" smtClean="0"/>
              <a:t>Consultations- </a:t>
            </a:r>
            <a:r>
              <a:rPr lang="en-US" b="0" baseline="0" dirty="0" smtClean="0"/>
              <a:t>advisory services performed at the request of the client, with the scope of the activity agreed upon by both auditor and client. </a:t>
            </a:r>
            <a:r>
              <a:rPr lang="en-US" dirty="0" smtClean="0"/>
              <a:t>The objective is to add value and improve governance, risk management and control processes without the internal auditor assuming management responsibility over the area reviewed.  </a:t>
            </a:r>
          </a:p>
          <a:p>
            <a:pPr lvl="1">
              <a:buFont typeface="Arial" pitchFamily="34" charset="0"/>
              <a:buChar char="•"/>
            </a:pPr>
            <a:r>
              <a:rPr lang="en-US" b="0" baseline="0" dirty="0" smtClean="0"/>
              <a:t>Ex: Process evaluation and training</a:t>
            </a:r>
          </a:p>
          <a:p>
            <a:pPr defTabSz="928299">
              <a:defRPr/>
            </a:pPr>
            <a:r>
              <a:rPr lang="en-US" b="1" baseline="0" dirty="0" smtClean="0"/>
              <a:t>Fraud Investigations- </a:t>
            </a:r>
            <a:r>
              <a:rPr lang="en-US" b="0" baseline="0" dirty="0" smtClean="0"/>
              <a:t>examining allegations of fraud and performing a variety of procedures to determine if fraud has occurred. </a:t>
            </a:r>
            <a:r>
              <a:rPr lang="en-US" dirty="0" smtClean="0"/>
              <a:t>Investigations could include the misuse of resources, fraud, financial irregularities, significant control weaknesses, and unethical behavior or actions. </a:t>
            </a:r>
          </a:p>
          <a:p>
            <a:pPr lvl="1">
              <a:buFont typeface="Arial" pitchFamily="34" charset="0"/>
              <a:buChar char="•"/>
            </a:pPr>
            <a:r>
              <a:rPr lang="en-US" b="0" baseline="0" dirty="0" smtClean="0"/>
              <a:t>Ex: Investigating allegations via the university’s anonymous hotline</a:t>
            </a:r>
          </a:p>
          <a:p>
            <a:r>
              <a:rPr lang="en-US" b="0" baseline="0" dirty="0" smtClean="0"/>
              <a:t> </a:t>
            </a:r>
            <a:endParaRPr lang="en-US" b="1" baseline="0" dirty="0" smtClean="0"/>
          </a:p>
        </p:txBody>
      </p:sp>
      <p:sp>
        <p:nvSpPr>
          <p:cNvPr id="4" name="Slide Number Placeholder 3"/>
          <p:cNvSpPr>
            <a:spLocks noGrp="1"/>
          </p:cNvSpPr>
          <p:nvPr>
            <p:ph type="sldNum" sz="quarter" idx="10"/>
          </p:nvPr>
        </p:nvSpPr>
        <p:spPr/>
        <p:txBody>
          <a:bodyPr/>
          <a:lstStyle/>
          <a:p>
            <a:fld id="{EB8FA30C-0500-4ABB-BBB0-2D08508076FF}" type="slidenum">
              <a:rPr lang="en-US" smtClean="0"/>
              <a:pPr/>
              <a:t>13</a:t>
            </a:fld>
            <a:endParaRPr lang="en-US"/>
          </a:p>
        </p:txBody>
      </p:sp>
    </p:spTree>
    <p:extLst>
      <p:ext uri="{BB962C8B-B14F-4D97-AF65-F5344CB8AC3E}">
        <p14:creationId xmlns:p14="http://schemas.microsoft.com/office/powerpoint/2010/main" val="778040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b="1" dirty="0" smtClean="0"/>
              <a:t>Risk</a:t>
            </a:r>
            <a:r>
              <a:rPr lang="en-US" b="1" baseline="0" dirty="0" smtClean="0"/>
              <a:t> Assessments:</a:t>
            </a:r>
          </a:p>
          <a:p>
            <a:pPr>
              <a:lnSpc>
                <a:spcPct val="100000"/>
              </a:lnSpc>
              <a:spcBef>
                <a:spcPct val="20000"/>
              </a:spcBef>
              <a:buSzPct val="95000"/>
            </a:pPr>
            <a:r>
              <a:rPr lang="en-US" dirty="0">
                <a:solidFill>
                  <a:prstClr val="black"/>
                </a:solidFill>
              </a:rPr>
              <a:t>Periodic risk assessments are conducted to identify those areas and then, develop an audit plan.</a:t>
            </a:r>
          </a:p>
          <a:p>
            <a:pPr>
              <a:lnSpc>
                <a:spcPct val="100000"/>
              </a:lnSpc>
              <a:spcBef>
                <a:spcPct val="20000"/>
              </a:spcBef>
              <a:buSzPct val="95000"/>
            </a:pPr>
            <a:r>
              <a:rPr lang="en-US" dirty="0">
                <a:solidFill>
                  <a:prstClr val="black"/>
                </a:solidFill>
              </a:rPr>
              <a:t>Risks are identified through discussions with senior management, boards of trustees and other key university personnel.  Risks are also identified through Internal Audit’s experiences, the work of external auditors, and professional organizations such as the IIA, ACUA, ACFE and NACUBO.  </a:t>
            </a:r>
          </a:p>
          <a:p>
            <a:pPr>
              <a:lnSpc>
                <a:spcPct val="100000"/>
              </a:lnSpc>
              <a:spcBef>
                <a:spcPct val="20000"/>
              </a:spcBef>
              <a:buSzPct val="95000"/>
            </a:pPr>
            <a:r>
              <a:rPr lang="en-US" dirty="0">
                <a:solidFill>
                  <a:prstClr val="black"/>
                </a:solidFill>
              </a:rPr>
              <a:t>Additional risks may be identified during the year which require the audit plan to be adjusted accordingly.</a:t>
            </a:r>
          </a:p>
          <a:p>
            <a:pPr>
              <a:lnSpc>
                <a:spcPct val="100000"/>
              </a:lnSpc>
              <a:spcBef>
                <a:spcPct val="20000"/>
              </a:spcBef>
              <a:buSzPct val="95000"/>
            </a:pPr>
            <a:endParaRPr lang="en-US" dirty="0">
              <a:solidFill>
                <a:prstClr val="black"/>
              </a:solidFill>
            </a:endParaRPr>
          </a:p>
          <a:p>
            <a:pPr>
              <a:lnSpc>
                <a:spcPct val="100000"/>
              </a:lnSpc>
              <a:spcBef>
                <a:spcPct val="20000"/>
              </a:spcBef>
              <a:buSzPct val="95000"/>
            </a:pPr>
            <a:r>
              <a:rPr lang="en-US" b="1" dirty="0">
                <a:solidFill>
                  <a:prstClr val="black"/>
                </a:solidFill>
              </a:rPr>
              <a:t>Risk:</a:t>
            </a:r>
          </a:p>
          <a:p>
            <a:pPr>
              <a:lnSpc>
                <a:spcPct val="100000"/>
              </a:lnSpc>
              <a:spcBef>
                <a:spcPct val="20000"/>
              </a:spcBef>
              <a:buSzPct val="95000"/>
            </a:pPr>
            <a:r>
              <a:rPr lang="en-US" dirty="0" smtClean="0"/>
              <a:t>Risk is the probability of an event or action having an adverse effect on the university.  Risk is measured in terms of impact and likelihood.  Examples of risk include:</a:t>
            </a:r>
          </a:p>
          <a:p>
            <a:pPr lvl="1">
              <a:lnSpc>
                <a:spcPct val="100000"/>
              </a:lnSpc>
              <a:spcBef>
                <a:spcPct val="20000"/>
              </a:spcBef>
              <a:buSzPct val="95000"/>
              <a:buFont typeface="Arial" pitchFamily="34" charset="0"/>
              <a:buChar char="•"/>
            </a:pPr>
            <a:r>
              <a:rPr lang="en-US" dirty="0" smtClean="0"/>
              <a:t>Operations are not effective and/or efficient</a:t>
            </a:r>
          </a:p>
          <a:p>
            <a:pPr lvl="1">
              <a:lnSpc>
                <a:spcPct val="100000"/>
              </a:lnSpc>
              <a:spcBef>
                <a:spcPct val="20000"/>
              </a:spcBef>
              <a:buSzPct val="95000"/>
              <a:buFont typeface="Arial" pitchFamily="34" charset="0"/>
              <a:buChar char="•"/>
            </a:pPr>
            <a:r>
              <a:rPr lang="en-US" dirty="0" smtClean="0"/>
              <a:t>Financial and operating reports are not reliable</a:t>
            </a:r>
          </a:p>
          <a:p>
            <a:pPr lvl="1">
              <a:lnSpc>
                <a:spcPct val="100000"/>
              </a:lnSpc>
              <a:spcBef>
                <a:spcPct val="20000"/>
              </a:spcBef>
              <a:buSzPct val="95000"/>
              <a:buFont typeface="Arial" pitchFamily="34" charset="0"/>
              <a:buChar char="•"/>
            </a:pPr>
            <a:r>
              <a:rPr lang="en-US" dirty="0" smtClean="0"/>
              <a:t>Assets are not adequately safeguarded against loss</a:t>
            </a:r>
          </a:p>
          <a:p>
            <a:pPr lvl="1">
              <a:lnSpc>
                <a:spcPct val="100000"/>
              </a:lnSpc>
              <a:spcBef>
                <a:spcPct val="20000"/>
              </a:spcBef>
              <a:buSzPct val="95000"/>
              <a:buFont typeface="Arial" pitchFamily="34" charset="0"/>
              <a:buChar char="•"/>
            </a:pPr>
            <a:r>
              <a:rPr lang="en-US" dirty="0" smtClean="0"/>
              <a:t>Operations are not in compliance with laws, rules and regulations</a:t>
            </a:r>
          </a:p>
          <a:p>
            <a:pPr lvl="1">
              <a:lnSpc>
                <a:spcPct val="100000"/>
              </a:lnSpc>
              <a:spcBef>
                <a:spcPct val="20000"/>
              </a:spcBef>
              <a:buSzPct val="95000"/>
              <a:buFont typeface="Arial" pitchFamily="34" charset="0"/>
              <a:buChar char="•"/>
            </a:pPr>
            <a:r>
              <a:rPr lang="en-US" dirty="0" smtClean="0"/>
              <a:t>Missions or goals are not being achieved</a:t>
            </a:r>
          </a:p>
          <a:p>
            <a:pPr>
              <a:lnSpc>
                <a:spcPct val="100000"/>
              </a:lnSpc>
              <a:spcBef>
                <a:spcPct val="20000"/>
              </a:spcBef>
              <a:buSzPct val="95000"/>
            </a:pPr>
            <a:endParaRPr lang="en-US" dirty="0" smtClean="0"/>
          </a:p>
          <a:p>
            <a:pPr>
              <a:lnSpc>
                <a:spcPct val="100000"/>
              </a:lnSpc>
              <a:spcBef>
                <a:spcPct val="20000"/>
              </a:spcBef>
              <a:buSzPct val="95000"/>
            </a:pPr>
            <a:r>
              <a:rPr lang="en-US" b="1" dirty="0" smtClean="0"/>
              <a:t>Risk Factors:</a:t>
            </a:r>
          </a:p>
          <a:p>
            <a:r>
              <a:rPr lang="en-US" dirty="0" smtClean="0">
                <a:latin typeface="Calibri" panose="020F0502020204030204" pitchFamily="34" charset="0"/>
              </a:rPr>
              <a:t>Many factors affect the significance of a particular risk.  Risk is controlled by reducing or otherwise impacting these factors.  Factors include:</a:t>
            </a:r>
          </a:p>
          <a:p>
            <a:pPr lvl="1">
              <a:buFont typeface="Arial" pitchFamily="34" charset="0"/>
              <a:buChar char="•"/>
            </a:pPr>
            <a:r>
              <a:rPr lang="en-US" dirty="0" smtClean="0">
                <a:latin typeface="Calibri" panose="020F0502020204030204" pitchFamily="34" charset="0"/>
              </a:rPr>
              <a:t>Ethical climate maintained by management</a:t>
            </a:r>
          </a:p>
          <a:p>
            <a:pPr lvl="1">
              <a:buFont typeface="Arial" pitchFamily="34" charset="0"/>
              <a:buChar char="•"/>
            </a:pPr>
            <a:r>
              <a:rPr lang="en-US" dirty="0" smtClean="0">
                <a:latin typeface="Calibri" panose="020F0502020204030204" pitchFamily="34" charset="0"/>
              </a:rPr>
              <a:t>Degree of computerization</a:t>
            </a:r>
          </a:p>
          <a:p>
            <a:pPr lvl="1">
              <a:buFont typeface="Arial" pitchFamily="34" charset="0"/>
              <a:buChar char="•"/>
            </a:pPr>
            <a:r>
              <a:rPr lang="en-US" dirty="0" smtClean="0">
                <a:latin typeface="Calibri" panose="020F0502020204030204" pitchFamily="34" charset="0"/>
              </a:rPr>
              <a:t>Adequacy and effectiveness of the system of internal controls</a:t>
            </a:r>
          </a:p>
          <a:p>
            <a:pPr lvl="1">
              <a:buFont typeface="Arial" pitchFamily="34" charset="0"/>
              <a:buChar char="•"/>
            </a:pPr>
            <a:r>
              <a:rPr lang="en-US" dirty="0" smtClean="0">
                <a:latin typeface="Calibri" panose="020F0502020204030204" pitchFamily="34" charset="0"/>
              </a:rPr>
              <a:t>Degree of regulation</a:t>
            </a:r>
          </a:p>
          <a:p>
            <a:pPr>
              <a:lnSpc>
                <a:spcPct val="100000"/>
              </a:lnSpc>
              <a:spcBef>
                <a:spcPct val="20000"/>
              </a:spcBef>
              <a:buSzPct val="95000"/>
            </a:pPr>
            <a:endParaRPr lang="en-US" b="1" dirty="0" smtClean="0"/>
          </a:p>
          <a:p>
            <a:pPr marL="464149" lvl="1" defTabSz="928299">
              <a:spcBef>
                <a:spcPct val="20000"/>
              </a:spcBef>
              <a:buSzPct val="95000"/>
              <a:defRPr/>
            </a:pPr>
            <a:endParaRPr lang="en-US" dirty="0" smtClean="0"/>
          </a:p>
        </p:txBody>
      </p:sp>
      <p:sp>
        <p:nvSpPr>
          <p:cNvPr id="4" name="Slide Number Placeholder 3"/>
          <p:cNvSpPr>
            <a:spLocks noGrp="1"/>
          </p:cNvSpPr>
          <p:nvPr>
            <p:ph type="sldNum" sz="quarter" idx="10"/>
          </p:nvPr>
        </p:nvSpPr>
        <p:spPr/>
        <p:txBody>
          <a:bodyPr/>
          <a:lstStyle/>
          <a:p>
            <a:fld id="{EB8FA30C-0500-4ABB-BBB0-2D08508076FF}" type="slidenum">
              <a:rPr lang="en-US" smtClean="0"/>
              <a:pPr/>
              <a:t>14</a:t>
            </a:fld>
            <a:endParaRPr lang="en-US"/>
          </a:p>
        </p:txBody>
      </p:sp>
    </p:spTree>
    <p:extLst>
      <p:ext uri="{BB962C8B-B14F-4D97-AF65-F5344CB8AC3E}">
        <p14:creationId xmlns:p14="http://schemas.microsoft.com/office/powerpoint/2010/main" val="825192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8299">
              <a:defRPr/>
            </a:pPr>
            <a:r>
              <a:rPr lang="en-US" dirty="0" smtClean="0"/>
              <a:t>Auditing standards require Internal Audit to evaluate the adequacy and effectiveness of controls in responding to risks within the university’s governance, operations and information systems.</a:t>
            </a:r>
          </a:p>
          <a:p>
            <a:pPr defTabSz="928299">
              <a:defRPr/>
            </a:pPr>
            <a:endParaRPr lang="en-US" dirty="0" smtClean="0"/>
          </a:p>
          <a:p>
            <a:pPr defTabSz="928299">
              <a:defRPr/>
            </a:pPr>
            <a:r>
              <a:rPr lang="en-US" b="1" dirty="0" smtClean="0"/>
              <a:t>Preventive controls:</a:t>
            </a:r>
          </a:p>
          <a:p>
            <a:pPr defTabSz="928299">
              <a:defRPr/>
            </a:pPr>
            <a:r>
              <a:rPr lang="en-US" dirty="0" smtClean="0"/>
              <a:t>Designed to discourage</a:t>
            </a:r>
            <a:r>
              <a:rPr lang="en-US" baseline="0" dirty="0" smtClean="0"/>
              <a:t> errors or irregularities from initially occurring</a:t>
            </a:r>
            <a:endParaRPr lang="en-US" dirty="0" smtClean="0"/>
          </a:p>
          <a:p>
            <a:pPr defTabSz="928299">
              <a:defRPr/>
            </a:pPr>
            <a:r>
              <a:rPr lang="en-US" b="0" dirty="0" smtClean="0"/>
              <a:t>Segregation of duties:</a:t>
            </a:r>
          </a:p>
          <a:p>
            <a:pPr defTabSz="928299">
              <a:defRPr/>
            </a:pPr>
            <a:r>
              <a:rPr lang="en-US" dirty="0" smtClean="0">
                <a:latin typeface="Calibri" panose="020F0502020204030204" pitchFamily="34" charset="0"/>
              </a:rPr>
              <a:t>No one person should control all phases of a transaction without the intervention of another person(s) who provides a cross check; minimizes errors and possible misappropriations.</a:t>
            </a:r>
          </a:p>
          <a:p>
            <a:pPr defTabSz="928299">
              <a:defRPr/>
            </a:pPr>
            <a:r>
              <a:rPr lang="en-US" b="0" dirty="0" smtClean="0">
                <a:latin typeface="Calibri" panose="020F0502020204030204" pitchFamily="34" charset="0"/>
              </a:rPr>
              <a:t>Supervision:</a:t>
            </a:r>
          </a:p>
          <a:p>
            <a:pPr defTabSz="928299">
              <a:defRPr/>
            </a:pPr>
            <a:r>
              <a:rPr lang="en-US" dirty="0" smtClean="0">
                <a:latin typeface="Calibri" panose="020F0502020204030204" pitchFamily="34" charset="0"/>
              </a:rPr>
              <a:t>An objective periodic review over the detail of procedures being performed on a regular basis.</a:t>
            </a:r>
          </a:p>
          <a:p>
            <a:pPr defTabSz="928299">
              <a:defRPr/>
            </a:pPr>
            <a:r>
              <a:rPr lang="en-US" b="0" dirty="0" smtClean="0">
                <a:latin typeface="Calibri" panose="020F0502020204030204" pitchFamily="34" charset="0"/>
              </a:rPr>
              <a:t>Security</a:t>
            </a:r>
            <a:r>
              <a:rPr lang="en-US" b="0" baseline="0" dirty="0" smtClean="0">
                <a:latin typeface="Calibri" panose="020F0502020204030204" pitchFamily="34" charset="0"/>
              </a:rPr>
              <a:t> of Assets:</a:t>
            </a:r>
          </a:p>
          <a:p>
            <a:pPr defTabSz="928299">
              <a:defRPr/>
            </a:pPr>
            <a:r>
              <a:rPr lang="en-US" dirty="0" smtClean="0">
                <a:latin typeface="Calibri" panose="020F0502020204030204" pitchFamily="34" charset="0"/>
              </a:rPr>
              <a:t>The establishment of security arrangements to protect key information or assets from physical loss or inappropriate use.</a:t>
            </a:r>
          </a:p>
          <a:p>
            <a:pPr defTabSz="928299">
              <a:defRPr/>
            </a:pPr>
            <a:endParaRPr lang="en-US" b="1" baseline="0" dirty="0" smtClean="0">
              <a:latin typeface="Calibri" panose="020F0502020204030204" pitchFamily="34" charset="0"/>
            </a:endParaRPr>
          </a:p>
          <a:p>
            <a:pPr defTabSz="928299">
              <a:defRPr/>
            </a:pPr>
            <a:r>
              <a:rPr lang="en-US" b="1" baseline="0" dirty="0" smtClean="0">
                <a:latin typeface="Calibri" panose="020F0502020204030204" pitchFamily="34" charset="0"/>
              </a:rPr>
              <a:t>Detective controls:</a:t>
            </a:r>
          </a:p>
          <a:p>
            <a:pPr defTabSz="928299">
              <a:defRPr/>
            </a:pPr>
            <a:r>
              <a:rPr lang="en-US" b="0" baseline="0" dirty="0" smtClean="0">
                <a:latin typeface="Calibri" panose="020F0502020204030204" pitchFamily="34" charset="0"/>
              </a:rPr>
              <a:t>Designed to identify an error or irregularity after it has occurred.</a:t>
            </a:r>
          </a:p>
          <a:p>
            <a:pPr defTabSz="928299">
              <a:defRPr/>
            </a:pPr>
            <a:endParaRPr lang="en-US" b="0" dirty="0" smtClean="0"/>
          </a:p>
          <a:p>
            <a:endParaRPr lang="en-US" dirty="0"/>
          </a:p>
        </p:txBody>
      </p:sp>
      <p:sp>
        <p:nvSpPr>
          <p:cNvPr id="4" name="Slide Number Placeholder 3"/>
          <p:cNvSpPr>
            <a:spLocks noGrp="1"/>
          </p:cNvSpPr>
          <p:nvPr>
            <p:ph type="sldNum" sz="quarter" idx="10"/>
          </p:nvPr>
        </p:nvSpPr>
        <p:spPr/>
        <p:txBody>
          <a:bodyPr/>
          <a:lstStyle/>
          <a:p>
            <a:fld id="{EB8FA30C-0500-4ABB-BBB0-2D08508076FF}" type="slidenum">
              <a:rPr lang="en-US" smtClean="0"/>
              <a:pPr/>
              <a:t>15</a:t>
            </a:fld>
            <a:endParaRPr lang="en-US"/>
          </a:p>
        </p:txBody>
      </p:sp>
    </p:spTree>
    <p:extLst>
      <p:ext uri="{BB962C8B-B14F-4D97-AF65-F5344CB8AC3E}">
        <p14:creationId xmlns:p14="http://schemas.microsoft.com/office/powerpoint/2010/main" val="374606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80DD8E67-045C-4CD1-AB93-3569BD5ED0DA}" type="datetimeFigureOut">
              <a:rPr lang="en-US" smtClean="0"/>
              <a:pPr/>
              <a:t>3/30/2016</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A2E6921A-72B5-4BEF-BF3F-64DF52005AF3}"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DD8E67-045C-4CD1-AB93-3569BD5ED0DA}" type="datetimeFigureOut">
              <a:rPr lang="en-US" smtClean="0"/>
              <a:pPr/>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6921A-72B5-4BEF-BF3F-64DF52005A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DD8E67-045C-4CD1-AB93-3569BD5ED0DA}" type="datetimeFigureOut">
              <a:rPr lang="en-US" smtClean="0"/>
              <a:pPr/>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6921A-72B5-4BEF-BF3F-64DF52005AF3}"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0DD8E67-045C-4CD1-AB93-3569BD5ED0DA}" type="datetimeFigureOut">
              <a:rPr lang="en-US" smtClean="0"/>
              <a:pPr/>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6921A-72B5-4BEF-BF3F-64DF52005AF3}"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80DD8E67-045C-4CD1-AB93-3569BD5ED0DA}" type="datetimeFigureOut">
              <a:rPr lang="en-US" smtClean="0"/>
              <a:pPr/>
              <a:t>3/30/2016</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A2E6921A-72B5-4BEF-BF3F-64DF52005AF3}"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0DD8E67-045C-4CD1-AB93-3569BD5ED0DA}" type="datetimeFigureOut">
              <a:rPr lang="en-US" smtClean="0"/>
              <a:pPr/>
              <a:t>3/30/2016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6921A-72B5-4BEF-BF3F-64DF52005AF3}"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0DD8E67-045C-4CD1-AB93-3569BD5ED0DA}" type="datetimeFigureOut">
              <a:rPr lang="en-US" smtClean="0"/>
              <a:pPr/>
              <a:t>3/30/2016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E6921A-72B5-4BEF-BF3F-64DF52005AF3}"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0DD8E67-045C-4CD1-AB93-3569BD5ED0DA}" type="datetimeFigureOut">
              <a:rPr lang="en-US" smtClean="0"/>
              <a:pPr/>
              <a:t>3/30/2016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E6921A-72B5-4BEF-BF3F-64DF52005AF3}"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DD8E67-045C-4CD1-AB93-3569BD5ED0DA}" type="datetimeFigureOut">
              <a:rPr lang="en-US" smtClean="0"/>
              <a:pPr/>
              <a:t>3/30/2016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E6921A-72B5-4BEF-BF3F-64DF52005AF3}"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0DD8E67-045C-4CD1-AB93-3569BD5ED0DA}" type="datetimeFigureOut">
              <a:rPr lang="en-US" smtClean="0"/>
              <a:pPr/>
              <a:t>3/30/2016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6921A-72B5-4BEF-BF3F-64DF52005AF3}"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0DD8E67-045C-4CD1-AB93-3569BD5ED0DA}" type="datetimeFigureOut">
              <a:rPr lang="en-US" smtClean="0"/>
              <a:pPr/>
              <a:t>3/30/2016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6921A-72B5-4BEF-BF3F-64DF52005AF3}"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75000"/>
              </a:schemeClr>
            </a:gs>
            <a:gs pos="30000">
              <a:schemeClr val="bg1">
                <a:shade val="80000"/>
                <a:satMod val="230000"/>
              </a:schemeClr>
            </a:gs>
            <a:gs pos="100000">
              <a:schemeClr val="bg1">
                <a:tint val="97000"/>
                <a:satMod val="220000"/>
              </a:schemeClr>
            </a:gs>
          </a:gsLst>
          <a:lin ang="16200000" scaled="1"/>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80DD8E67-045C-4CD1-AB93-3569BD5ED0DA}" type="datetimeFigureOut">
              <a:rPr lang="en-US" smtClean="0"/>
              <a:pPr/>
              <a:t>3/30/2016</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A2E6921A-72B5-4BEF-BF3F-64DF52005AF3}"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IA@yourschool.edu"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Internal Audit Awareness</a:t>
            </a:r>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3273" y="152400"/>
            <a:ext cx="1871854" cy="1905000"/>
          </a:xfrm>
          <a:prstGeom prst="rect">
            <a:avLst/>
          </a:prstGeom>
        </p:spPr>
      </p:pic>
    </p:spTree>
    <p:extLst>
      <p:ext uri="{BB962C8B-B14F-4D97-AF65-F5344CB8AC3E}">
        <p14:creationId xmlns:p14="http://schemas.microsoft.com/office/powerpoint/2010/main" val="2636543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Audit at </a:t>
            </a:r>
            <a:r>
              <a:rPr lang="en-US" i="1" dirty="0" smtClean="0">
                <a:solidFill>
                  <a:srgbClr val="FF0000"/>
                </a:solidFill>
              </a:rPr>
              <a:t>Institution</a:t>
            </a:r>
            <a:endParaRPr lang="en-US" i="1" dirty="0">
              <a:solidFill>
                <a:srgbClr val="FF0000"/>
              </a:solidFill>
            </a:endParaRPr>
          </a:p>
        </p:txBody>
      </p:sp>
      <p:sp>
        <p:nvSpPr>
          <p:cNvPr id="3" name="Content Placeholder 2"/>
          <p:cNvSpPr>
            <a:spLocks noGrp="1"/>
          </p:cNvSpPr>
          <p:nvPr>
            <p:ph sz="quarter" idx="1"/>
          </p:nvPr>
        </p:nvSpPr>
        <p:spPr/>
        <p:txBody>
          <a:bodyPr/>
          <a:lstStyle/>
          <a:p>
            <a:r>
              <a:rPr lang="en-US" dirty="0" smtClean="0">
                <a:solidFill>
                  <a:schemeClr val="tx2">
                    <a:lumMod val="75000"/>
                  </a:schemeClr>
                </a:solidFill>
                <a:latin typeface="+mj-lt"/>
              </a:rPr>
              <a:t>Mission</a:t>
            </a:r>
            <a:endParaRPr lang="en-US" i="1" dirty="0">
              <a:solidFill>
                <a:schemeClr val="tx2">
                  <a:lumMod val="75000"/>
                </a:schemeClr>
              </a:solidFill>
              <a:latin typeface="+mj-lt"/>
            </a:endParaRPr>
          </a:p>
          <a:p>
            <a:pPr lvl="1"/>
            <a:r>
              <a:rPr lang="en-US" i="1" dirty="0" smtClean="0">
                <a:solidFill>
                  <a:srgbClr val="FF0000"/>
                </a:solidFill>
              </a:rPr>
              <a:t>Include Mission</a:t>
            </a:r>
          </a:p>
          <a:p>
            <a:r>
              <a:rPr lang="en-US" dirty="0" smtClean="0">
                <a:solidFill>
                  <a:schemeClr val="tx2">
                    <a:lumMod val="75000"/>
                  </a:schemeClr>
                </a:solidFill>
                <a:latin typeface="+mj-lt"/>
              </a:rPr>
              <a:t>Charter</a:t>
            </a:r>
          </a:p>
          <a:p>
            <a:pPr lvl="1"/>
            <a:r>
              <a:rPr lang="en-US" i="1" dirty="0" smtClean="0">
                <a:solidFill>
                  <a:srgbClr val="FF0000"/>
                </a:solidFill>
              </a:rPr>
              <a:t>Background information such as approved (annually) by the board, aligns with the Standards, part of the Quality Assurance Review</a:t>
            </a:r>
          </a:p>
        </p:txBody>
      </p:sp>
    </p:spTree>
    <p:extLst>
      <p:ext uri="{BB962C8B-B14F-4D97-AF65-F5344CB8AC3E}">
        <p14:creationId xmlns:p14="http://schemas.microsoft.com/office/powerpoint/2010/main" val="1898514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Internal Audit Structure at </a:t>
            </a:r>
            <a:r>
              <a:rPr lang="en-US" sz="4000" i="1" dirty="0" smtClean="0">
                <a:solidFill>
                  <a:srgbClr val="FF0000"/>
                </a:solidFill>
              </a:rPr>
              <a:t>Institution</a:t>
            </a:r>
            <a:endParaRPr lang="en-US" sz="4000" i="1" dirty="0">
              <a:solidFill>
                <a:srgbClr val="FF0000"/>
              </a:solidFill>
            </a:endParaRPr>
          </a:p>
        </p:txBody>
      </p:sp>
      <p:sp>
        <p:nvSpPr>
          <p:cNvPr id="3" name="Content Placeholder 2"/>
          <p:cNvSpPr>
            <a:spLocks noGrp="1"/>
          </p:cNvSpPr>
          <p:nvPr>
            <p:ph sz="quarter" idx="1"/>
          </p:nvPr>
        </p:nvSpPr>
        <p:spPr/>
        <p:txBody>
          <a:bodyPr/>
          <a:lstStyle/>
          <a:p>
            <a:endParaRPr lang="en-US" dirty="0" smtClean="0"/>
          </a:p>
          <a:p>
            <a:endParaRPr lang="en-US" dirty="0"/>
          </a:p>
          <a:p>
            <a:endParaRPr lang="en-US" dirty="0" smtClean="0"/>
          </a:p>
          <a:p>
            <a:endParaRPr lang="en-US" dirty="0"/>
          </a:p>
          <a:p>
            <a:endParaRPr lang="en-US" dirty="0" smtClean="0"/>
          </a:p>
        </p:txBody>
      </p:sp>
      <p:sp>
        <p:nvSpPr>
          <p:cNvPr id="4" name="Rectangle 3"/>
          <p:cNvSpPr/>
          <p:nvPr/>
        </p:nvSpPr>
        <p:spPr>
          <a:xfrm>
            <a:off x="3352800" y="1676400"/>
            <a:ext cx="22860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Board of Trustees</a:t>
            </a:r>
          </a:p>
          <a:p>
            <a:pPr algn="ctr"/>
            <a:r>
              <a:rPr lang="en-US" dirty="0" smtClean="0"/>
              <a:t>Audit Committee</a:t>
            </a:r>
            <a:endParaRPr lang="en-US" dirty="0"/>
          </a:p>
        </p:txBody>
      </p:sp>
      <p:sp>
        <p:nvSpPr>
          <p:cNvPr id="5" name="Rectangle 4"/>
          <p:cNvSpPr/>
          <p:nvPr/>
        </p:nvSpPr>
        <p:spPr>
          <a:xfrm>
            <a:off x="3352800" y="2971800"/>
            <a:ext cx="22860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Chief Audit Executive/IA Director</a:t>
            </a:r>
          </a:p>
          <a:p>
            <a:pPr algn="ctr"/>
            <a:r>
              <a:rPr lang="en-US" i="1" dirty="0" smtClean="0">
                <a:solidFill>
                  <a:srgbClr val="FF0000"/>
                </a:solidFill>
              </a:rPr>
              <a:t>(Name, certifications)</a:t>
            </a:r>
            <a:endParaRPr lang="en-US" i="1" dirty="0">
              <a:solidFill>
                <a:srgbClr val="FF0000"/>
              </a:solidFill>
            </a:endParaRPr>
          </a:p>
        </p:txBody>
      </p:sp>
      <p:sp>
        <p:nvSpPr>
          <p:cNvPr id="6" name="Rectangle 5"/>
          <p:cNvSpPr/>
          <p:nvPr/>
        </p:nvSpPr>
        <p:spPr>
          <a:xfrm>
            <a:off x="381000" y="2209800"/>
            <a:ext cx="22860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President/Chancellor or Other Administrator</a:t>
            </a:r>
            <a:endParaRPr lang="en-US" dirty="0"/>
          </a:p>
        </p:txBody>
      </p:sp>
      <p:sp>
        <p:nvSpPr>
          <p:cNvPr id="7" name="Rectangle 6"/>
          <p:cNvSpPr/>
          <p:nvPr/>
        </p:nvSpPr>
        <p:spPr>
          <a:xfrm>
            <a:off x="685800" y="4572000"/>
            <a:ext cx="22860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Auditor</a:t>
            </a:r>
          </a:p>
          <a:p>
            <a:pPr algn="ctr"/>
            <a:r>
              <a:rPr lang="en-US" i="1" dirty="0" smtClean="0">
                <a:solidFill>
                  <a:srgbClr val="FF0000"/>
                </a:solidFill>
              </a:rPr>
              <a:t>(Name, certifications)</a:t>
            </a:r>
            <a:endParaRPr lang="en-US" i="1" dirty="0">
              <a:solidFill>
                <a:srgbClr val="FF0000"/>
              </a:solidFill>
            </a:endParaRPr>
          </a:p>
        </p:txBody>
      </p:sp>
      <p:sp>
        <p:nvSpPr>
          <p:cNvPr id="8" name="Rectangle 7"/>
          <p:cNvSpPr/>
          <p:nvPr/>
        </p:nvSpPr>
        <p:spPr>
          <a:xfrm>
            <a:off x="3352800" y="4572000"/>
            <a:ext cx="22860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Auditor</a:t>
            </a:r>
          </a:p>
          <a:p>
            <a:pPr algn="ctr"/>
            <a:r>
              <a:rPr lang="en-US" i="1" dirty="0" smtClean="0">
                <a:solidFill>
                  <a:srgbClr val="FF0000"/>
                </a:solidFill>
              </a:rPr>
              <a:t>(Name, certifications)</a:t>
            </a:r>
            <a:endParaRPr lang="en-US" i="1" dirty="0">
              <a:solidFill>
                <a:srgbClr val="FF0000"/>
              </a:solidFill>
            </a:endParaRPr>
          </a:p>
        </p:txBody>
      </p:sp>
      <p:sp>
        <p:nvSpPr>
          <p:cNvPr id="9" name="Rectangle 8"/>
          <p:cNvSpPr/>
          <p:nvPr/>
        </p:nvSpPr>
        <p:spPr>
          <a:xfrm>
            <a:off x="6096000" y="4572000"/>
            <a:ext cx="22860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Auditor</a:t>
            </a:r>
          </a:p>
          <a:p>
            <a:pPr algn="ctr"/>
            <a:r>
              <a:rPr lang="en-US" i="1" dirty="0" smtClean="0">
                <a:solidFill>
                  <a:srgbClr val="FF0000"/>
                </a:solidFill>
              </a:rPr>
              <a:t>(Name, certifications)</a:t>
            </a:r>
            <a:endParaRPr lang="en-US" i="1" dirty="0">
              <a:solidFill>
                <a:srgbClr val="FF0000"/>
              </a:solidFill>
            </a:endParaRPr>
          </a:p>
        </p:txBody>
      </p:sp>
      <p:cxnSp>
        <p:nvCxnSpPr>
          <p:cNvPr id="11" name="Straight Connector 10"/>
          <p:cNvCxnSpPr>
            <a:stCxn id="4" idx="2"/>
            <a:endCxn id="5" idx="0"/>
          </p:cNvCxnSpPr>
          <p:nvPr/>
        </p:nvCxnSpPr>
        <p:spPr>
          <a:xfrm>
            <a:off x="4495800" y="2743200"/>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5" idx="2"/>
          </p:cNvCxnSpPr>
          <p:nvPr/>
        </p:nvCxnSpPr>
        <p:spPr>
          <a:xfrm>
            <a:off x="4495800" y="4038600"/>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524000" y="4267200"/>
            <a:ext cx="5715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524000" y="42672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8" idx="0"/>
          </p:cNvCxnSpPr>
          <p:nvPr/>
        </p:nvCxnSpPr>
        <p:spPr>
          <a:xfrm>
            <a:off x="4495800" y="42672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endCxn id="9" idx="0"/>
          </p:cNvCxnSpPr>
          <p:nvPr/>
        </p:nvCxnSpPr>
        <p:spPr>
          <a:xfrm>
            <a:off x="7239000" y="42672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6" idx="2"/>
            <a:endCxn id="5" idx="1"/>
          </p:cNvCxnSpPr>
          <p:nvPr/>
        </p:nvCxnSpPr>
        <p:spPr>
          <a:xfrm rot="16200000" flipH="1">
            <a:off x="2324100" y="2476500"/>
            <a:ext cx="228600" cy="1828800"/>
          </a:xfrm>
          <a:prstGeom prst="bentConnector2">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2626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Internal Auditors Work</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90481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Working with Internal Audit</a:t>
            </a:r>
            <a:endParaRPr lang="en-US" sz="3600" dirty="0"/>
          </a:p>
        </p:txBody>
      </p:sp>
      <p:sp>
        <p:nvSpPr>
          <p:cNvPr id="3" name="Content Placeholder 2"/>
          <p:cNvSpPr>
            <a:spLocks noGrp="1"/>
          </p:cNvSpPr>
          <p:nvPr>
            <p:ph sz="quarter" idx="1"/>
          </p:nvPr>
        </p:nvSpPr>
        <p:spPr/>
        <p:txBody>
          <a:bodyPr/>
          <a:lstStyle/>
          <a:p>
            <a:r>
              <a:rPr lang="en-US" dirty="0" smtClean="0">
                <a:solidFill>
                  <a:schemeClr val="tx2">
                    <a:lumMod val="75000"/>
                  </a:schemeClr>
                </a:solidFill>
              </a:rPr>
              <a:t>Traditional vs. "Modern” Internal Auditors</a:t>
            </a:r>
          </a:p>
          <a:p>
            <a:r>
              <a:rPr lang="en-US" dirty="0" smtClean="0">
                <a:solidFill>
                  <a:schemeClr val="tx2">
                    <a:lumMod val="75000"/>
                  </a:schemeClr>
                </a:solidFill>
              </a:rPr>
              <a:t>Evolution of Internal Audit</a:t>
            </a:r>
          </a:p>
          <a:p>
            <a:r>
              <a:rPr lang="en-US" dirty="0" smtClean="0">
                <a:solidFill>
                  <a:schemeClr val="tx2">
                    <a:lumMod val="75000"/>
                  </a:schemeClr>
                </a:solidFill>
              </a:rPr>
              <a:t>Audit Engagements</a:t>
            </a:r>
          </a:p>
          <a:p>
            <a:r>
              <a:rPr lang="en-US" dirty="0" smtClean="0">
                <a:solidFill>
                  <a:schemeClr val="tx2">
                    <a:lumMod val="75000"/>
                  </a:schemeClr>
                </a:solidFill>
              </a:rPr>
              <a:t>Different Types of Engagements</a:t>
            </a:r>
          </a:p>
          <a:p>
            <a:pPr lvl="1"/>
            <a:r>
              <a:rPr lang="en-US" dirty="0" smtClean="0"/>
              <a:t>Compliance Audits</a:t>
            </a:r>
          </a:p>
          <a:p>
            <a:pPr lvl="1"/>
            <a:r>
              <a:rPr lang="en-US" dirty="0" smtClean="0"/>
              <a:t>Operational Audits</a:t>
            </a:r>
          </a:p>
          <a:p>
            <a:pPr lvl="1"/>
            <a:r>
              <a:rPr lang="en-US" dirty="0" smtClean="0"/>
              <a:t>Consultations</a:t>
            </a:r>
          </a:p>
          <a:p>
            <a:pPr lvl="1"/>
            <a:r>
              <a:rPr lang="en-US" dirty="0" smtClean="0"/>
              <a:t>Investigations</a:t>
            </a:r>
            <a:endParaRPr lang="en-US" dirty="0"/>
          </a:p>
        </p:txBody>
      </p:sp>
    </p:spTree>
    <p:extLst>
      <p:ext uri="{BB962C8B-B14F-4D97-AF65-F5344CB8AC3E}">
        <p14:creationId xmlns:p14="http://schemas.microsoft.com/office/powerpoint/2010/main" val="2039373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Bookman Old Style" pitchFamily="18" charset="0"/>
              </a:rPr>
              <a:t>Risk-based Auditing</a:t>
            </a:r>
            <a:endParaRPr lang="en-US" sz="4400" dirty="0">
              <a:latin typeface="Bookman Old Style" pitchFamily="18" charset="0"/>
            </a:endParaRPr>
          </a:p>
        </p:txBody>
      </p:sp>
      <p:sp>
        <p:nvSpPr>
          <p:cNvPr id="3" name="Content Placeholder 2"/>
          <p:cNvSpPr>
            <a:spLocks noGrp="1"/>
          </p:cNvSpPr>
          <p:nvPr>
            <p:ph sz="quarter" idx="1"/>
          </p:nvPr>
        </p:nvSpPr>
        <p:spPr/>
        <p:txBody>
          <a:bodyPr>
            <a:normAutofit/>
          </a:bodyPr>
          <a:lstStyle/>
          <a:p>
            <a:pPr>
              <a:lnSpc>
                <a:spcPct val="100000"/>
              </a:lnSpc>
            </a:pPr>
            <a:r>
              <a:rPr lang="en-US" dirty="0">
                <a:solidFill>
                  <a:schemeClr val="tx2"/>
                </a:solidFill>
              </a:rPr>
              <a:t>Go</a:t>
            </a:r>
            <a:r>
              <a:rPr lang="en-US" dirty="0" smtClean="0">
                <a:solidFill>
                  <a:schemeClr val="tx2"/>
                </a:solidFill>
              </a:rPr>
              <a:t>al:</a:t>
            </a:r>
          </a:p>
          <a:p>
            <a:pPr lvl="1"/>
            <a:r>
              <a:rPr lang="en-US" dirty="0" smtClean="0">
                <a:solidFill>
                  <a:schemeClr val="tx2"/>
                </a:solidFill>
              </a:rPr>
              <a:t> </a:t>
            </a:r>
            <a:r>
              <a:rPr lang="en-US" dirty="0"/>
              <a:t>T</a:t>
            </a:r>
            <a:r>
              <a:rPr lang="en-US" dirty="0" smtClean="0">
                <a:solidFill>
                  <a:schemeClr val="tx2"/>
                </a:solidFill>
              </a:rPr>
              <a:t>o identify areas in the university that have significant risks and to evaluate those areas to determine if those risks are being adequately </a:t>
            </a:r>
            <a:r>
              <a:rPr lang="en-US" dirty="0">
                <a:solidFill>
                  <a:schemeClr val="tx2">
                    <a:lumMod val="75000"/>
                  </a:schemeClr>
                </a:solidFill>
              </a:rPr>
              <a:t>managed</a:t>
            </a:r>
            <a:r>
              <a:rPr lang="en-US" dirty="0" smtClean="0">
                <a:solidFill>
                  <a:schemeClr val="tx2">
                    <a:lumMod val="75000"/>
                  </a:schemeClr>
                </a:solidFill>
              </a:rPr>
              <a:t>.</a:t>
            </a:r>
          </a:p>
          <a:p>
            <a:pPr>
              <a:lnSpc>
                <a:spcPct val="100000"/>
              </a:lnSpc>
            </a:pPr>
            <a:endParaRPr lang="en-US" dirty="0">
              <a:solidFill>
                <a:schemeClr val="tx2">
                  <a:lumMod val="75000"/>
                </a:schemeClr>
              </a:solidFill>
            </a:endParaRPr>
          </a:p>
          <a:p>
            <a:pPr>
              <a:lnSpc>
                <a:spcPct val="100000"/>
              </a:lnSpc>
            </a:pPr>
            <a:r>
              <a:rPr lang="en-US" dirty="0">
                <a:solidFill>
                  <a:schemeClr val="tx2">
                    <a:lumMod val="75000"/>
                  </a:schemeClr>
                </a:solidFill>
              </a:rPr>
              <a:t>Risk </a:t>
            </a:r>
            <a:r>
              <a:rPr lang="en-US" dirty="0" smtClean="0">
                <a:solidFill>
                  <a:schemeClr val="tx2">
                    <a:lumMod val="75000"/>
                  </a:schemeClr>
                </a:solidFill>
              </a:rPr>
              <a:t>Assessments</a:t>
            </a:r>
          </a:p>
          <a:p>
            <a:pPr>
              <a:lnSpc>
                <a:spcPct val="100000"/>
              </a:lnSpc>
            </a:pPr>
            <a:endParaRPr lang="en-US" dirty="0">
              <a:solidFill>
                <a:schemeClr val="tx2">
                  <a:lumMod val="75000"/>
                </a:schemeClr>
              </a:solidFill>
            </a:endParaRPr>
          </a:p>
          <a:p>
            <a:pPr>
              <a:lnSpc>
                <a:spcPct val="100000"/>
              </a:lnSpc>
            </a:pPr>
            <a:r>
              <a:rPr lang="en-US" dirty="0">
                <a:solidFill>
                  <a:schemeClr val="tx2">
                    <a:lumMod val="75000"/>
                  </a:schemeClr>
                </a:solidFill>
              </a:rPr>
              <a:t>What is risk</a:t>
            </a:r>
            <a:r>
              <a:rPr lang="en-US" dirty="0" smtClean="0">
                <a:solidFill>
                  <a:schemeClr val="tx2">
                    <a:lumMod val="75000"/>
                  </a:schemeClr>
                </a:solidFill>
              </a:rPr>
              <a:t>?</a:t>
            </a:r>
          </a:p>
          <a:p>
            <a:pPr>
              <a:lnSpc>
                <a:spcPct val="100000"/>
              </a:lnSpc>
            </a:pPr>
            <a:endParaRPr lang="en-US" dirty="0">
              <a:solidFill>
                <a:schemeClr val="tx2">
                  <a:lumMod val="75000"/>
                </a:schemeClr>
              </a:solidFill>
            </a:endParaRPr>
          </a:p>
          <a:p>
            <a:pPr>
              <a:lnSpc>
                <a:spcPct val="100000"/>
              </a:lnSpc>
            </a:pPr>
            <a:r>
              <a:rPr lang="en-US" dirty="0">
                <a:solidFill>
                  <a:schemeClr val="tx2">
                    <a:lumMod val="75000"/>
                  </a:schemeClr>
                </a:solidFill>
              </a:rPr>
              <a:t>Factors affecting risk</a:t>
            </a:r>
          </a:p>
        </p:txBody>
      </p:sp>
    </p:spTree>
    <p:extLst>
      <p:ext uri="{BB962C8B-B14F-4D97-AF65-F5344CB8AC3E}">
        <p14:creationId xmlns:p14="http://schemas.microsoft.com/office/powerpoint/2010/main" val="1907979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Examples </a:t>
            </a:r>
            <a:r>
              <a:rPr lang="en-US" dirty="0">
                <a:latin typeface="+mn-lt"/>
              </a:rPr>
              <a:t>of Controls</a:t>
            </a:r>
          </a:p>
        </p:txBody>
      </p:sp>
      <p:sp>
        <p:nvSpPr>
          <p:cNvPr id="4" name="Content Placeholder 3"/>
          <p:cNvSpPr>
            <a:spLocks noGrp="1"/>
          </p:cNvSpPr>
          <p:nvPr>
            <p:ph sz="quarter" idx="1"/>
          </p:nvPr>
        </p:nvSpPr>
        <p:spPr/>
        <p:txBody>
          <a:bodyPr>
            <a:normAutofit/>
          </a:bodyPr>
          <a:lstStyle/>
          <a:p>
            <a:pPr>
              <a:buNone/>
            </a:pPr>
            <a:endParaRPr lang="en-US" dirty="0" smtClean="0">
              <a:latin typeface="Calibri" panose="020F0502020204030204" pitchFamily="34" charset="0"/>
            </a:endParaRPr>
          </a:p>
          <a:p>
            <a:pPr marL="0" indent="0">
              <a:buNone/>
            </a:pPr>
            <a:endParaRPr lang="en-US" dirty="0" smtClean="0">
              <a:latin typeface="Calibri" panose="020F0502020204030204" pitchFamily="34" charset="0"/>
            </a:endParaRPr>
          </a:p>
          <a:p>
            <a:pPr lvl="1"/>
            <a:endParaRPr lang="en-US" dirty="0">
              <a:latin typeface="Calibri" panose="020F0502020204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383726432"/>
              </p:ext>
            </p:extLst>
          </p:nvPr>
        </p:nvGraphicFramePr>
        <p:xfrm>
          <a:off x="533400" y="1397000"/>
          <a:ext cx="8077200" cy="4368800"/>
        </p:xfrm>
        <a:graphic>
          <a:graphicData uri="http://schemas.openxmlformats.org/drawingml/2006/table">
            <a:tbl>
              <a:tblPr firstRow="1" bandRow="1">
                <a:tableStyleId>{5C22544A-7EE6-4342-B048-85BDC9FD1C3A}</a:tableStyleId>
              </a:tblPr>
              <a:tblGrid>
                <a:gridCol w="4038600"/>
                <a:gridCol w="4038600"/>
              </a:tblGrid>
              <a:tr h="772160">
                <a:tc>
                  <a:txBody>
                    <a:bodyPr/>
                    <a:lstStyle/>
                    <a:p>
                      <a:r>
                        <a:rPr lang="en-US" sz="2600" dirty="0" smtClean="0"/>
                        <a:t>Preventive Controls</a:t>
                      </a:r>
                      <a:endParaRPr lang="en-US" sz="2600" dirty="0"/>
                    </a:p>
                  </a:txBody>
                  <a:tcPr/>
                </a:tc>
                <a:tc>
                  <a:txBody>
                    <a:bodyPr/>
                    <a:lstStyle/>
                    <a:p>
                      <a:r>
                        <a:rPr lang="en-US" sz="2600" dirty="0" smtClean="0"/>
                        <a:t>Detective Controls</a:t>
                      </a:r>
                      <a:endParaRPr lang="en-US" sz="2600" dirty="0"/>
                    </a:p>
                  </a:txBody>
                  <a:tcPr/>
                </a:tc>
              </a:tr>
              <a:tr h="772160">
                <a:tc>
                  <a:txBody>
                    <a:bodyPr/>
                    <a:lstStyle/>
                    <a:p>
                      <a:r>
                        <a:rPr lang="en-US" sz="2600" dirty="0" smtClean="0"/>
                        <a:t>Segregation</a:t>
                      </a:r>
                      <a:r>
                        <a:rPr lang="en-US" sz="2600" baseline="0" dirty="0" smtClean="0"/>
                        <a:t> of duties</a:t>
                      </a:r>
                      <a:endParaRPr lang="en-US" sz="2600" dirty="0"/>
                    </a:p>
                  </a:txBody>
                  <a:tcPr/>
                </a:tc>
                <a:tc>
                  <a:txBody>
                    <a:bodyPr/>
                    <a:lstStyle/>
                    <a:p>
                      <a:r>
                        <a:rPr lang="en-US" sz="2600" dirty="0" smtClean="0"/>
                        <a:t>Exception reports</a:t>
                      </a:r>
                      <a:endParaRPr lang="en-US" sz="2600" dirty="0"/>
                    </a:p>
                  </a:txBody>
                  <a:tcPr/>
                </a:tc>
              </a:tr>
              <a:tr h="772160">
                <a:tc>
                  <a:txBody>
                    <a:bodyPr/>
                    <a:lstStyle/>
                    <a:p>
                      <a:r>
                        <a:rPr lang="en-US" sz="2600" dirty="0" smtClean="0"/>
                        <a:t>Supervision</a:t>
                      </a:r>
                      <a:endParaRPr lang="en-US" sz="2600" dirty="0"/>
                    </a:p>
                  </a:txBody>
                  <a:tcPr/>
                </a:tc>
                <a:tc>
                  <a:txBody>
                    <a:bodyPr/>
                    <a:lstStyle/>
                    <a:p>
                      <a:r>
                        <a:rPr lang="en-US" sz="2600" dirty="0" smtClean="0"/>
                        <a:t>Reconciliations</a:t>
                      </a:r>
                      <a:endParaRPr lang="en-US" sz="2600" dirty="0"/>
                    </a:p>
                  </a:txBody>
                  <a:tcPr/>
                </a:tc>
              </a:tr>
              <a:tr h="772160">
                <a:tc>
                  <a:txBody>
                    <a:bodyPr/>
                    <a:lstStyle/>
                    <a:p>
                      <a:r>
                        <a:rPr lang="en-US" sz="2600" dirty="0" smtClean="0"/>
                        <a:t>Security</a:t>
                      </a:r>
                      <a:r>
                        <a:rPr lang="en-US" sz="2600" baseline="0" dirty="0" smtClean="0"/>
                        <a:t> of assets</a:t>
                      </a:r>
                      <a:endParaRPr lang="en-US" sz="2600" dirty="0"/>
                    </a:p>
                  </a:txBody>
                  <a:tcPr/>
                </a:tc>
                <a:tc>
                  <a:txBody>
                    <a:bodyPr/>
                    <a:lstStyle/>
                    <a:p>
                      <a:r>
                        <a:rPr lang="en-US" sz="2600" dirty="0" smtClean="0"/>
                        <a:t>Performance</a:t>
                      </a:r>
                      <a:r>
                        <a:rPr lang="en-US" sz="2600" baseline="0" dirty="0" smtClean="0"/>
                        <a:t> reviews</a:t>
                      </a:r>
                      <a:endParaRPr lang="en-US" sz="2600" dirty="0"/>
                    </a:p>
                  </a:txBody>
                  <a:tcPr/>
                </a:tc>
              </a:tr>
              <a:tr h="772160">
                <a:tc>
                  <a:txBody>
                    <a:bodyPr/>
                    <a:lstStyle/>
                    <a:p>
                      <a:r>
                        <a:rPr lang="en-US" sz="2600" dirty="0" smtClean="0"/>
                        <a:t>Reading and understanding current</a:t>
                      </a:r>
                      <a:r>
                        <a:rPr lang="en-US" sz="2600" baseline="0" dirty="0" smtClean="0"/>
                        <a:t> policies and procedures.</a:t>
                      </a:r>
                      <a:endParaRPr lang="en-US" sz="2600" dirty="0"/>
                    </a:p>
                  </a:txBody>
                  <a:tcPr/>
                </a:tc>
                <a:tc>
                  <a:txBody>
                    <a:bodyPr/>
                    <a:lstStyle/>
                    <a:p>
                      <a:r>
                        <a:rPr lang="en-US" sz="2600" dirty="0" smtClean="0"/>
                        <a:t>Annual physical inventory counts</a:t>
                      </a:r>
                      <a:endParaRPr lang="en-US" sz="2600" dirty="0"/>
                    </a:p>
                  </a:txBody>
                  <a:tcPr/>
                </a:tc>
              </a:tr>
            </a:tbl>
          </a:graphicData>
        </a:graphic>
      </p:graphicFrame>
    </p:spTree>
    <p:extLst>
      <p:ext uri="{BB962C8B-B14F-4D97-AF65-F5344CB8AC3E}">
        <p14:creationId xmlns:p14="http://schemas.microsoft.com/office/powerpoint/2010/main" val="33054493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Process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376771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2681"/>
          </a:xfrm>
        </p:spPr>
        <p:txBody>
          <a:bodyPr/>
          <a:lstStyle/>
          <a:p>
            <a:r>
              <a:rPr lang="en-US" dirty="0" smtClean="0"/>
              <a:t>Audit Process </a:t>
            </a:r>
            <a:r>
              <a:rPr lang="en-US" i="1" dirty="0" smtClean="0">
                <a:solidFill>
                  <a:srgbClr val="FF0000"/>
                </a:solidFill>
              </a:rPr>
              <a:t>(Update as needed)</a:t>
            </a:r>
            <a:endParaRPr lang="en-US" i="1" dirty="0">
              <a:solidFill>
                <a:srgbClr val="FF0000"/>
              </a:solidFill>
            </a:endParaRPr>
          </a:p>
        </p:txBody>
      </p:sp>
      <p:graphicFrame>
        <p:nvGraphicFramePr>
          <p:cNvPr id="9" name="Content Placeholder 8"/>
          <p:cNvGraphicFramePr>
            <a:graphicFrameLocks noGrp="1"/>
          </p:cNvGraphicFramePr>
          <p:nvPr>
            <p:ph sz="quarter" idx="1"/>
            <p:extLst>
              <p:ext uri="{D42A27DB-BD31-4B8C-83A1-F6EECF244321}">
                <p14:modId xmlns:p14="http://schemas.microsoft.com/office/powerpoint/2010/main" val="827127939"/>
              </p:ext>
            </p:extLst>
          </p:nvPr>
        </p:nvGraphicFramePr>
        <p:xfrm>
          <a:off x="457200" y="1308370"/>
          <a:ext cx="8229600" cy="39830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Flowchart: Process 10"/>
          <p:cNvSpPr/>
          <p:nvPr/>
        </p:nvSpPr>
        <p:spPr>
          <a:xfrm>
            <a:off x="992221" y="5291408"/>
            <a:ext cx="7315200" cy="642464"/>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t>CONTINUOUS COMMUNICATION</a:t>
            </a:r>
            <a:endParaRPr lang="en-US" sz="2800" b="1" dirty="0"/>
          </a:p>
        </p:txBody>
      </p:sp>
    </p:spTree>
    <p:extLst>
      <p:ext uri="{BB962C8B-B14F-4D97-AF65-F5344CB8AC3E}">
        <p14:creationId xmlns:p14="http://schemas.microsoft.com/office/powerpoint/2010/main" val="30844254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Common Audit Findings</a:t>
            </a:r>
          </a:p>
        </p:txBody>
      </p:sp>
      <p:sp>
        <p:nvSpPr>
          <p:cNvPr id="3" name="Content Placeholder 2"/>
          <p:cNvSpPr>
            <a:spLocks noGrp="1"/>
          </p:cNvSpPr>
          <p:nvPr>
            <p:ph sz="quarter" idx="1"/>
          </p:nvPr>
        </p:nvSpPr>
        <p:spPr/>
        <p:txBody>
          <a:bodyPr>
            <a:normAutofit/>
          </a:bodyPr>
          <a:lstStyle/>
          <a:p>
            <a:endParaRPr lang="en-US" sz="2400" dirty="0">
              <a:solidFill>
                <a:srgbClr val="006666"/>
              </a:solidFill>
            </a:endParaRPr>
          </a:p>
          <a:p>
            <a:pPr>
              <a:buNone/>
            </a:pPr>
            <a:endParaRPr lang="en-US" sz="2200" dirty="0" smtClean="0">
              <a:solidFill>
                <a:srgbClr val="008080"/>
              </a:solidFill>
              <a:latin typeface="Arial Unicode MS" pitchFamily="34" charset="-128"/>
              <a:ea typeface="Arial Unicode MS" pitchFamily="34" charset="-128"/>
              <a:cs typeface="Arial Unicode MS" pitchFamily="34" charset="-128"/>
            </a:endParaRPr>
          </a:p>
          <a:p>
            <a:pPr>
              <a:buNone/>
            </a:pPr>
            <a:endParaRPr lang="en-US" sz="2200" b="1" dirty="0" smtClean="0">
              <a:solidFill>
                <a:srgbClr val="008080"/>
              </a:solidFill>
              <a:latin typeface="Arial Unicode MS" pitchFamily="34" charset="-128"/>
              <a:ea typeface="Arial Unicode MS" pitchFamily="34" charset="-128"/>
              <a:cs typeface="Arial Unicode MS" pitchFamily="34" charset="-128"/>
            </a:endParaRPr>
          </a:p>
          <a:p>
            <a:endParaRPr lang="en-US" sz="2200" dirty="0" smtClean="0">
              <a:solidFill>
                <a:srgbClr val="008080"/>
              </a:solidFill>
            </a:endParaRPr>
          </a:p>
          <a:p>
            <a:pPr>
              <a:buNone/>
            </a:pPr>
            <a:endParaRPr lang="en-US" dirty="0">
              <a:solidFill>
                <a:srgbClr val="008080"/>
              </a:solidFill>
            </a:endParaRPr>
          </a:p>
        </p:txBody>
      </p:sp>
      <p:graphicFrame>
        <p:nvGraphicFramePr>
          <p:cNvPr id="4" name="Diagram 3"/>
          <p:cNvGraphicFramePr/>
          <p:nvPr>
            <p:extLst>
              <p:ext uri="{D42A27DB-BD31-4B8C-83A1-F6EECF244321}">
                <p14:modId xmlns:p14="http://schemas.microsoft.com/office/powerpoint/2010/main" val="785153431"/>
              </p:ext>
            </p:extLst>
          </p:nvPr>
        </p:nvGraphicFramePr>
        <p:xfrm>
          <a:off x="1264596" y="1417638"/>
          <a:ext cx="7568119"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010554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Impacts of Audits</a:t>
            </a:r>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826031548"/>
              </p:ext>
            </p:extLst>
          </p:nvPr>
        </p:nvGraphicFramePr>
        <p:xfrm>
          <a:off x="0" y="1219200"/>
          <a:ext cx="9144000" cy="4906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41235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to presenters:	</a:t>
            </a:r>
            <a:endParaRPr lang="en-US" dirty="0"/>
          </a:p>
        </p:txBody>
      </p:sp>
      <p:sp>
        <p:nvSpPr>
          <p:cNvPr id="3" name="Content Placeholder 2"/>
          <p:cNvSpPr>
            <a:spLocks noGrp="1"/>
          </p:cNvSpPr>
          <p:nvPr>
            <p:ph sz="quarter" idx="1"/>
          </p:nvPr>
        </p:nvSpPr>
        <p:spPr/>
        <p:txBody>
          <a:bodyPr/>
          <a:lstStyle/>
          <a:p>
            <a:r>
              <a:rPr lang="en-US" i="1" dirty="0" smtClean="0"/>
              <a:t>Different slides in this presentation may appeal to different audiences including board members, senior leadership, faculty and staff, and students.</a:t>
            </a:r>
          </a:p>
          <a:p>
            <a:pPr>
              <a:buNone/>
            </a:pPr>
            <a:endParaRPr lang="en-US" i="1" dirty="0" smtClean="0"/>
          </a:p>
          <a:p>
            <a:r>
              <a:rPr lang="en-US" i="1" dirty="0" smtClean="0"/>
              <a:t>Please feel free to utilize the slides that best meet the needs of your audience. It is not anticipated that all slides will be needed for all audiences.</a:t>
            </a:r>
          </a:p>
          <a:p>
            <a:endParaRPr lang="en-US" i="1" dirty="0" smtClean="0"/>
          </a:p>
          <a:p>
            <a:r>
              <a:rPr lang="en-US" i="1" dirty="0" smtClean="0"/>
              <a:t>In addition to the information on the slides, detailed information has been provided in the Notes section of many slides to assist in presenting.</a:t>
            </a:r>
            <a:endParaRPr lang="en-US" i="1" dirty="0"/>
          </a:p>
        </p:txBody>
      </p:sp>
    </p:spTree>
    <p:extLst>
      <p:ext uri="{BB962C8B-B14F-4D97-AF65-F5344CB8AC3E}">
        <p14:creationId xmlns:p14="http://schemas.microsoft.com/office/powerpoint/2010/main" val="19553445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Hotline Information</a:t>
            </a:r>
            <a:endParaRPr lang="en-US" dirty="0">
              <a:latin typeface="+mn-lt"/>
            </a:endParaRPr>
          </a:p>
        </p:txBody>
      </p:sp>
      <p:sp>
        <p:nvSpPr>
          <p:cNvPr id="3" name="Content Placeholder 2"/>
          <p:cNvSpPr>
            <a:spLocks noGrp="1"/>
          </p:cNvSpPr>
          <p:nvPr>
            <p:ph sz="quarter" idx="1"/>
          </p:nvPr>
        </p:nvSpPr>
        <p:spPr/>
        <p:txBody>
          <a:bodyPr/>
          <a:lstStyle/>
          <a:p>
            <a:r>
              <a:rPr lang="en-US" i="1" dirty="0" smtClean="0">
                <a:solidFill>
                  <a:srgbClr val="FF0000"/>
                </a:solidFill>
              </a:rPr>
              <a:t>Insert your university’s hotline information here.</a:t>
            </a:r>
            <a:endParaRPr lang="en-US" i="1" dirty="0">
              <a:solidFill>
                <a:srgbClr val="FF0000"/>
              </a:solidFill>
            </a:endParaRPr>
          </a:p>
        </p:txBody>
      </p:sp>
    </p:spTree>
    <p:extLst>
      <p:ext uri="{BB962C8B-B14F-4D97-AF65-F5344CB8AC3E}">
        <p14:creationId xmlns:p14="http://schemas.microsoft.com/office/powerpoint/2010/main" val="22675520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Contacting Internal Audit</a:t>
            </a:r>
            <a:endParaRPr lang="en-US" dirty="0">
              <a:latin typeface="+mn-lt"/>
            </a:endParaRPr>
          </a:p>
        </p:txBody>
      </p:sp>
      <p:sp>
        <p:nvSpPr>
          <p:cNvPr id="3" name="Content Placeholder 2"/>
          <p:cNvSpPr>
            <a:spLocks noGrp="1"/>
          </p:cNvSpPr>
          <p:nvPr>
            <p:ph sz="quarter" idx="1"/>
          </p:nvPr>
        </p:nvSpPr>
        <p:spPr/>
        <p:txBody>
          <a:bodyPr/>
          <a:lstStyle/>
          <a:p>
            <a:r>
              <a:rPr lang="en-US" dirty="0" smtClean="0">
                <a:solidFill>
                  <a:schemeClr val="tx2"/>
                </a:solidFill>
              </a:rPr>
              <a:t>If you want to contact us, we are available via… </a:t>
            </a:r>
          </a:p>
          <a:p>
            <a:pPr lvl="2"/>
            <a:r>
              <a:rPr lang="en-US" dirty="0" smtClean="0"/>
              <a:t>Phone </a:t>
            </a:r>
            <a:r>
              <a:rPr lang="en-US" i="1" dirty="0" smtClean="0">
                <a:solidFill>
                  <a:srgbClr val="FF0000"/>
                </a:solidFill>
              </a:rPr>
              <a:t>(xxx – xxx – xxx)</a:t>
            </a:r>
          </a:p>
          <a:p>
            <a:pPr lvl="2"/>
            <a:r>
              <a:rPr lang="en-US" dirty="0" smtClean="0"/>
              <a:t>Fax  </a:t>
            </a:r>
            <a:r>
              <a:rPr lang="en-US" i="1" dirty="0">
                <a:solidFill>
                  <a:srgbClr val="FF0000"/>
                </a:solidFill>
              </a:rPr>
              <a:t>(xxx – xxx – xxx)</a:t>
            </a:r>
          </a:p>
          <a:p>
            <a:pPr lvl="2"/>
            <a:r>
              <a:rPr lang="en-US" dirty="0" smtClean="0"/>
              <a:t>Email (</a:t>
            </a:r>
            <a:r>
              <a:rPr lang="en-US" dirty="0" smtClean="0">
                <a:hlinkClick r:id="rId2"/>
              </a:rPr>
              <a:t>IA@yourschool.edu</a:t>
            </a:r>
            <a:r>
              <a:rPr lang="en-US" dirty="0" smtClean="0"/>
              <a:t>)</a:t>
            </a:r>
          </a:p>
          <a:p>
            <a:pPr lvl="2"/>
            <a:r>
              <a:rPr lang="en-US" dirty="0" smtClean="0"/>
              <a:t>Website </a:t>
            </a:r>
            <a:r>
              <a:rPr lang="en-US" i="1" dirty="0" smtClean="0">
                <a:solidFill>
                  <a:srgbClr val="FF0000"/>
                </a:solidFill>
              </a:rPr>
              <a:t>(internalaudit.yourschool.edu)</a:t>
            </a:r>
          </a:p>
          <a:p>
            <a:endParaRPr lang="en-US" dirty="0" smtClean="0"/>
          </a:p>
          <a:p>
            <a:r>
              <a:rPr lang="en-US" dirty="0" smtClean="0">
                <a:solidFill>
                  <a:schemeClr val="tx2"/>
                </a:solidFill>
              </a:rPr>
              <a:t>Or if you would like to visit us, we are located at…</a:t>
            </a:r>
          </a:p>
        </p:txBody>
      </p:sp>
    </p:spTree>
    <p:extLst>
      <p:ext uri="{BB962C8B-B14F-4D97-AF65-F5344CB8AC3E}">
        <p14:creationId xmlns:p14="http://schemas.microsoft.com/office/powerpoint/2010/main" val="20499913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90736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Areas</a:t>
            </a:r>
            <a:endParaRPr lang="en-US" dirty="0"/>
          </a:p>
        </p:txBody>
      </p:sp>
      <p:sp>
        <p:nvSpPr>
          <p:cNvPr id="3" name="Content Placeholder 2"/>
          <p:cNvSpPr>
            <a:spLocks noGrp="1"/>
          </p:cNvSpPr>
          <p:nvPr>
            <p:ph sz="quarter" idx="1"/>
          </p:nvPr>
        </p:nvSpPr>
        <p:spPr/>
        <p:txBody>
          <a:bodyPr/>
          <a:lstStyle/>
          <a:p>
            <a:r>
              <a:rPr lang="en-US" dirty="0" smtClean="0">
                <a:solidFill>
                  <a:schemeClr val="tx2"/>
                </a:solidFill>
              </a:rPr>
              <a:t>Internal Audit Background</a:t>
            </a:r>
          </a:p>
          <a:p>
            <a:endParaRPr lang="en-US" dirty="0" smtClean="0">
              <a:solidFill>
                <a:schemeClr val="tx2"/>
              </a:solidFill>
            </a:endParaRPr>
          </a:p>
          <a:p>
            <a:r>
              <a:rPr lang="en-US" dirty="0" smtClean="0">
                <a:solidFill>
                  <a:schemeClr val="tx2"/>
                </a:solidFill>
              </a:rPr>
              <a:t>How Internal Auditors Work</a:t>
            </a:r>
          </a:p>
          <a:p>
            <a:endParaRPr lang="en-US" dirty="0" smtClean="0">
              <a:solidFill>
                <a:schemeClr val="tx2"/>
              </a:solidFill>
            </a:endParaRPr>
          </a:p>
          <a:p>
            <a:r>
              <a:rPr lang="en-US" dirty="0" smtClean="0">
                <a:solidFill>
                  <a:schemeClr val="tx2"/>
                </a:solidFill>
              </a:rPr>
              <a:t>Audit Process</a:t>
            </a:r>
          </a:p>
          <a:p>
            <a:pPr marL="0" indent="0">
              <a:buNone/>
            </a:pPr>
            <a:endParaRPr lang="en-US" dirty="0"/>
          </a:p>
        </p:txBody>
      </p:sp>
    </p:spTree>
    <p:extLst>
      <p:ext uri="{BB962C8B-B14F-4D97-AF65-F5344CB8AC3E}">
        <p14:creationId xmlns:p14="http://schemas.microsoft.com/office/powerpoint/2010/main" val="3080307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Audit Background</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936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there Internal Audit?</a:t>
            </a:r>
            <a:endParaRPr lang="en-US" dirty="0"/>
          </a:p>
        </p:txBody>
      </p:sp>
      <p:sp>
        <p:nvSpPr>
          <p:cNvPr id="3" name="Content Placeholder 2"/>
          <p:cNvSpPr>
            <a:spLocks noGrp="1"/>
          </p:cNvSpPr>
          <p:nvPr>
            <p:ph sz="quarter" idx="1"/>
          </p:nvPr>
        </p:nvSpPr>
        <p:spPr/>
        <p:txBody>
          <a:bodyPr/>
          <a:lstStyle/>
          <a:p>
            <a:r>
              <a:rPr lang="en-US" dirty="0" smtClean="0"/>
              <a:t>Regulations</a:t>
            </a:r>
          </a:p>
          <a:p>
            <a:pPr lvl="1"/>
            <a:r>
              <a:rPr lang="en-US" dirty="0" smtClean="0"/>
              <a:t>Federal </a:t>
            </a:r>
            <a:r>
              <a:rPr lang="en-US" i="1" dirty="0" smtClean="0">
                <a:solidFill>
                  <a:srgbClr val="FF0000"/>
                </a:solidFill>
              </a:rPr>
              <a:t>(reference any applicable Federal requirements such as Federal Sentencing Guidelines)</a:t>
            </a:r>
          </a:p>
          <a:p>
            <a:pPr lvl="1"/>
            <a:r>
              <a:rPr lang="en-US" dirty="0" smtClean="0"/>
              <a:t>State </a:t>
            </a:r>
            <a:r>
              <a:rPr lang="en-US" i="1" dirty="0">
                <a:solidFill>
                  <a:srgbClr val="FF0000"/>
                </a:solidFill>
              </a:rPr>
              <a:t>(reference any applicable </a:t>
            </a:r>
            <a:r>
              <a:rPr lang="en-US" i="1" dirty="0" smtClean="0">
                <a:solidFill>
                  <a:srgbClr val="FF0000"/>
                </a:solidFill>
              </a:rPr>
              <a:t>general statutes or other state requirements)</a:t>
            </a:r>
            <a:endParaRPr lang="en-US" dirty="0" smtClean="0"/>
          </a:p>
          <a:p>
            <a:pPr lvl="1"/>
            <a:r>
              <a:rPr lang="en-US" dirty="0" smtClean="0"/>
              <a:t>Other guidance </a:t>
            </a:r>
            <a:r>
              <a:rPr lang="en-US" i="1" dirty="0" smtClean="0">
                <a:solidFill>
                  <a:srgbClr val="FF0000"/>
                </a:solidFill>
              </a:rPr>
              <a:t>(system policies, etc.)</a:t>
            </a:r>
          </a:p>
          <a:p>
            <a:r>
              <a:rPr lang="en-US" dirty="0" smtClean="0"/>
              <a:t>To protect the organization</a:t>
            </a:r>
            <a:endParaRPr lang="en-US" dirty="0"/>
          </a:p>
        </p:txBody>
      </p:sp>
    </p:spTree>
    <p:extLst>
      <p:ext uri="{BB962C8B-B14F-4D97-AF65-F5344CB8AC3E}">
        <p14:creationId xmlns:p14="http://schemas.microsoft.com/office/powerpoint/2010/main" val="1225219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Accounting vs. Internal Auditing</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966133718"/>
              </p:ext>
            </p:extLst>
          </p:nvPr>
        </p:nvGraphicFramePr>
        <p:xfrm>
          <a:off x="457200" y="1219200"/>
          <a:ext cx="8229600" cy="42164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en-US" dirty="0"/>
                    </a:p>
                  </a:txBody>
                  <a:tcPr/>
                </a:tc>
                <a:tc>
                  <a:txBody>
                    <a:bodyPr/>
                    <a:lstStyle/>
                    <a:p>
                      <a:r>
                        <a:rPr lang="en-US" dirty="0" smtClean="0"/>
                        <a:t>Accounting</a:t>
                      </a:r>
                      <a:endParaRPr lang="en-US" dirty="0"/>
                    </a:p>
                  </a:txBody>
                  <a:tcPr/>
                </a:tc>
                <a:tc>
                  <a:txBody>
                    <a:bodyPr/>
                    <a:lstStyle/>
                    <a:p>
                      <a:r>
                        <a:rPr lang="en-US" dirty="0" smtClean="0"/>
                        <a:t>Internal Auditing</a:t>
                      </a:r>
                      <a:endParaRPr lang="en-US" dirty="0"/>
                    </a:p>
                  </a:txBody>
                  <a:tcPr/>
                </a:tc>
              </a:tr>
              <a:tr h="370840">
                <a:tc>
                  <a:txBody>
                    <a:bodyPr/>
                    <a:lstStyle/>
                    <a:p>
                      <a:r>
                        <a:rPr lang="en-US" dirty="0" smtClean="0"/>
                        <a:t>Area of Focus</a:t>
                      </a:r>
                      <a:endParaRPr lang="en-US" dirty="0"/>
                    </a:p>
                  </a:txBody>
                  <a:tcPr/>
                </a:tc>
                <a:tc>
                  <a:txBody>
                    <a:bodyPr/>
                    <a:lstStyle/>
                    <a:p>
                      <a:pPr marL="285750" indent="-285750">
                        <a:buFont typeface="Arial" panose="020B0604020202020204" pitchFamily="34" charset="0"/>
                        <a:buChar char="•"/>
                      </a:pPr>
                      <a:r>
                        <a:rPr lang="en-US" dirty="0" smtClean="0"/>
                        <a:t>Financial analysis</a:t>
                      </a:r>
                    </a:p>
                    <a:p>
                      <a:pPr marL="285750" indent="-285750">
                        <a:buFont typeface="Arial" panose="020B0604020202020204" pitchFamily="34" charset="0"/>
                        <a:buChar char="•"/>
                      </a:pPr>
                      <a:r>
                        <a:rPr lang="en-US" dirty="0" smtClean="0"/>
                        <a:t>Transaction</a:t>
                      </a:r>
                      <a:r>
                        <a:rPr lang="en-US" baseline="0" dirty="0" smtClean="0"/>
                        <a:t> processing</a:t>
                      </a:r>
                      <a:endParaRPr lang="en-US" dirty="0" smtClean="0"/>
                    </a:p>
                    <a:p>
                      <a:pPr marL="285750" indent="-285750">
                        <a:buFont typeface="Arial" panose="020B0604020202020204" pitchFamily="34" charset="0"/>
                        <a:buChar char="•"/>
                      </a:pPr>
                      <a:r>
                        <a:rPr lang="en-US" dirty="0" smtClean="0"/>
                        <a:t>Budgeting</a:t>
                      </a:r>
                    </a:p>
                    <a:p>
                      <a:pPr marL="285750" indent="-285750">
                        <a:buFont typeface="Arial" panose="020B0604020202020204" pitchFamily="34" charset="0"/>
                        <a:buChar char="•"/>
                      </a:pPr>
                      <a:r>
                        <a:rPr lang="en-US" dirty="0" smtClean="0"/>
                        <a:t>Record</a:t>
                      </a:r>
                      <a:r>
                        <a:rPr lang="en-US" baseline="0" dirty="0" smtClean="0"/>
                        <a:t> keeping</a:t>
                      </a:r>
                      <a:endParaRPr lang="en-US" dirty="0" smtClean="0"/>
                    </a:p>
                    <a:p>
                      <a:endParaRPr lang="en-US" dirty="0" smtClean="0"/>
                    </a:p>
                  </a:txBody>
                  <a:tcPr/>
                </a:tc>
                <a:tc>
                  <a:txBody>
                    <a:bodyPr/>
                    <a:lstStyle/>
                    <a:p>
                      <a:pPr marL="285750" indent="-285750">
                        <a:buFont typeface="Arial" panose="020B0604020202020204" pitchFamily="34" charset="0"/>
                        <a:buChar char="•"/>
                      </a:pPr>
                      <a:r>
                        <a:rPr lang="en-US" dirty="0" smtClean="0"/>
                        <a:t>Determining accuracy of financial reporting</a:t>
                      </a:r>
                    </a:p>
                    <a:p>
                      <a:pPr marL="285750" indent="-285750">
                        <a:buFont typeface="Arial" panose="020B0604020202020204" pitchFamily="34" charset="0"/>
                        <a:buChar char="•"/>
                      </a:pPr>
                      <a:r>
                        <a:rPr lang="en-US" dirty="0" smtClean="0"/>
                        <a:t>Internal Controls</a:t>
                      </a:r>
                    </a:p>
                    <a:p>
                      <a:pPr marL="285750" indent="-285750">
                        <a:buFont typeface="Arial" panose="020B0604020202020204" pitchFamily="34" charset="0"/>
                        <a:buChar char="•"/>
                      </a:pPr>
                      <a:r>
                        <a:rPr lang="en-US" dirty="0" smtClean="0"/>
                        <a:t>Compliance</a:t>
                      </a:r>
                    </a:p>
                    <a:p>
                      <a:pPr marL="285750" indent="-285750">
                        <a:buFont typeface="Arial" panose="020B0604020202020204" pitchFamily="34" charset="0"/>
                        <a:buChar char="•"/>
                      </a:pPr>
                      <a:r>
                        <a:rPr lang="en-US" dirty="0" smtClean="0"/>
                        <a:t>Effectiveness and efficiency of operations</a:t>
                      </a:r>
                    </a:p>
                    <a:p>
                      <a:pPr marL="285750" indent="-285750">
                        <a:buFont typeface="Arial" panose="020B0604020202020204" pitchFamily="34" charset="0"/>
                        <a:buChar char="•"/>
                      </a:pPr>
                      <a:r>
                        <a:rPr lang="en-US" dirty="0" smtClean="0"/>
                        <a:t>Governance structure</a:t>
                      </a:r>
                    </a:p>
                    <a:p>
                      <a:pPr marL="285750" indent="-285750">
                        <a:buFont typeface="Arial" panose="020B0604020202020204" pitchFamily="34" charset="0"/>
                        <a:buChar char="•"/>
                      </a:pPr>
                      <a:r>
                        <a:rPr lang="en-US" dirty="0" smtClean="0"/>
                        <a:t>Risk management</a:t>
                      </a:r>
                      <a:endParaRPr lang="en-US" dirty="0"/>
                    </a:p>
                  </a:txBody>
                  <a:tcPr/>
                </a:tc>
              </a:tr>
              <a:tr h="370840">
                <a:tc>
                  <a:txBody>
                    <a:bodyPr/>
                    <a:lstStyle/>
                    <a:p>
                      <a:r>
                        <a:rPr lang="en-US" dirty="0" smtClean="0"/>
                        <a:t>Method of Working</a:t>
                      </a:r>
                      <a:endParaRPr lang="en-US" dirty="0"/>
                    </a:p>
                  </a:txBody>
                  <a:tcPr/>
                </a:tc>
                <a:tc>
                  <a:txBody>
                    <a:bodyPr/>
                    <a:lstStyle/>
                    <a:p>
                      <a:pPr marL="285750" indent="-285750">
                        <a:buFont typeface="Arial" panose="020B0604020202020204" pitchFamily="34" charset="0"/>
                        <a:buChar char="•"/>
                      </a:pPr>
                      <a:r>
                        <a:rPr lang="en-US" dirty="0" smtClean="0"/>
                        <a:t>Transaction processing</a:t>
                      </a:r>
                    </a:p>
                    <a:p>
                      <a:pPr marL="285750" indent="-285750">
                        <a:buFont typeface="Arial" panose="020B0604020202020204" pitchFamily="34" charset="0"/>
                        <a:buChar char="•"/>
                      </a:pPr>
                      <a:r>
                        <a:rPr lang="en-US" dirty="0" smtClean="0"/>
                        <a:t>Cyclical</a:t>
                      </a:r>
                      <a:r>
                        <a:rPr lang="en-US" baseline="0" dirty="0" smtClean="0"/>
                        <a:t> financial reporting and budgeting</a:t>
                      </a:r>
                      <a:endParaRPr lang="en-US" dirty="0" smtClean="0"/>
                    </a:p>
                  </a:txBody>
                  <a:tcPr/>
                </a:tc>
                <a:tc>
                  <a:txBody>
                    <a:bodyPr/>
                    <a:lstStyle/>
                    <a:p>
                      <a:pPr marL="285750" indent="-285750">
                        <a:buFont typeface="Arial" panose="020B0604020202020204" pitchFamily="34" charset="0"/>
                        <a:buChar char="•"/>
                      </a:pPr>
                      <a:r>
                        <a:rPr lang="en-US" dirty="0" smtClean="0"/>
                        <a:t>Project</a:t>
                      </a:r>
                      <a:r>
                        <a:rPr lang="en-US" baseline="0" dirty="0" smtClean="0"/>
                        <a:t> based</a:t>
                      </a:r>
                    </a:p>
                    <a:p>
                      <a:pPr marL="285750" indent="-285750">
                        <a:buFont typeface="Arial" panose="020B0604020202020204" pitchFamily="34" charset="0"/>
                        <a:buChar char="•"/>
                      </a:pPr>
                      <a:r>
                        <a:rPr lang="en-US" baseline="0" dirty="0" smtClean="0"/>
                        <a:t>May include committee work and ongoing risk assessments</a:t>
                      </a:r>
                    </a:p>
                  </a:txBody>
                  <a:tcPr/>
                </a:tc>
              </a:tr>
              <a:tr h="370840">
                <a:tc>
                  <a:txBody>
                    <a:bodyPr/>
                    <a:lstStyle/>
                    <a:p>
                      <a:r>
                        <a:rPr lang="en-US" dirty="0" smtClean="0"/>
                        <a:t>Certifications</a:t>
                      </a:r>
                      <a:endParaRPr lang="en-US" dirty="0"/>
                    </a:p>
                  </a:txBody>
                  <a:tcPr/>
                </a:tc>
                <a:tc>
                  <a:txBody>
                    <a:bodyPr/>
                    <a:lstStyle/>
                    <a:p>
                      <a:r>
                        <a:rPr lang="en-US" dirty="0" smtClean="0"/>
                        <a:t>CPA, CMA, </a:t>
                      </a:r>
                      <a:r>
                        <a:rPr lang="en-US" i="1" dirty="0" smtClean="0">
                          <a:solidFill>
                            <a:srgbClr val="FF0000"/>
                          </a:solidFill>
                        </a:rPr>
                        <a:t>etc.</a:t>
                      </a:r>
                      <a:endParaRPr lang="en-US" i="1" dirty="0">
                        <a:solidFill>
                          <a:srgbClr val="FF0000"/>
                        </a:solidFill>
                      </a:endParaRPr>
                    </a:p>
                  </a:txBody>
                  <a:tcPr/>
                </a:tc>
                <a:tc>
                  <a:txBody>
                    <a:bodyPr/>
                    <a:lstStyle/>
                    <a:p>
                      <a:r>
                        <a:rPr lang="en-US" dirty="0" smtClean="0"/>
                        <a:t>CPA, CIA, CISA, CFE, </a:t>
                      </a:r>
                      <a:r>
                        <a:rPr lang="en-US" i="1" dirty="0" smtClean="0">
                          <a:solidFill>
                            <a:srgbClr val="FF0000"/>
                          </a:solidFill>
                        </a:rPr>
                        <a:t>etc.</a:t>
                      </a:r>
                      <a:endParaRPr lang="en-US" i="1" dirty="0">
                        <a:solidFill>
                          <a:srgbClr val="FF0000"/>
                        </a:solidFill>
                      </a:endParaRPr>
                    </a:p>
                  </a:txBody>
                  <a:tcPr/>
                </a:tc>
              </a:tr>
            </a:tbl>
          </a:graphicData>
        </a:graphic>
      </p:graphicFrame>
    </p:spTree>
    <p:extLst>
      <p:ext uri="{BB962C8B-B14F-4D97-AF65-F5344CB8AC3E}">
        <p14:creationId xmlns:p14="http://schemas.microsoft.com/office/powerpoint/2010/main" val="373695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Types of </a:t>
            </a:r>
            <a:r>
              <a:rPr lang="en-US" dirty="0" smtClean="0"/>
              <a:t>Auditors</a:t>
            </a:r>
            <a:endParaRPr lang="en-US" dirty="0"/>
          </a:p>
        </p:txBody>
      </p:sp>
      <p:sp>
        <p:nvSpPr>
          <p:cNvPr id="3" name="Content Placeholder 2"/>
          <p:cNvSpPr>
            <a:spLocks noGrp="1"/>
          </p:cNvSpPr>
          <p:nvPr>
            <p:ph sz="quarter" idx="1"/>
          </p:nvPr>
        </p:nvSpPr>
        <p:spPr/>
        <p:txBody>
          <a:bodyPr>
            <a:normAutofit/>
          </a:bodyPr>
          <a:lstStyle/>
          <a:p>
            <a:pPr marL="0" indent="0">
              <a:buNone/>
            </a:pPr>
            <a:endParaRPr lang="en-US" dirty="0">
              <a:solidFill>
                <a:srgbClr val="006666"/>
              </a:solidFill>
            </a:endParaRPr>
          </a:p>
        </p:txBody>
      </p:sp>
      <p:sp>
        <p:nvSpPr>
          <p:cNvPr id="4" name="Oval 3"/>
          <p:cNvSpPr/>
          <p:nvPr/>
        </p:nvSpPr>
        <p:spPr>
          <a:xfrm>
            <a:off x="172720" y="2137308"/>
            <a:ext cx="2946400" cy="370469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609600" y="2560022"/>
            <a:ext cx="1986280" cy="400110"/>
          </a:xfrm>
          <a:prstGeom prst="rect">
            <a:avLst/>
          </a:prstGeom>
          <a:noFill/>
        </p:spPr>
        <p:txBody>
          <a:bodyPr wrap="square" rtlCol="0">
            <a:spAutoFit/>
          </a:bodyPr>
          <a:lstStyle/>
          <a:p>
            <a:r>
              <a:rPr lang="en-US" sz="2000" dirty="0" smtClean="0"/>
              <a:t>External Auditors</a:t>
            </a:r>
            <a:endParaRPr lang="en-US" sz="2000" dirty="0"/>
          </a:p>
        </p:txBody>
      </p:sp>
      <p:sp>
        <p:nvSpPr>
          <p:cNvPr id="7" name="TextBox 6"/>
          <p:cNvSpPr txBox="1"/>
          <p:nvPr/>
        </p:nvSpPr>
        <p:spPr>
          <a:xfrm>
            <a:off x="467360" y="3124200"/>
            <a:ext cx="2235200" cy="2308324"/>
          </a:xfrm>
          <a:prstGeom prst="rect">
            <a:avLst/>
          </a:prstGeom>
          <a:noFill/>
        </p:spPr>
        <p:txBody>
          <a:bodyPr wrap="square" rtlCol="0">
            <a:spAutoFit/>
          </a:bodyPr>
          <a:lstStyle/>
          <a:p>
            <a:pPr marL="285750" indent="-285750">
              <a:buFont typeface="Arial" panose="020B0604020202020204" pitchFamily="34" charset="0"/>
              <a:buChar char="•"/>
            </a:pPr>
            <a:r>
              <a:rPr lang="en-US" dirty="0" smtClean="0"/>
              <a:t>Hired by an organization</a:t>
            </a:r>
          </a:p>
          <a:p>
            <a:pPr marL="285750" indent="-285750">
              <a:buFont typeface="Arial" panose="020B0604020202020204" pitchFamily="34" charset="0"/>
              <a:buChar char="•"/>
            </a:pPr>
            <a:r>
              <a:rPr lang="en-US" dirty="0" smtClean="0"/>
              <a:t>Often financial statement or IT focus </a:t>
            </a:r>
          </a:p>
          <a:p>
            <a:pPr marL="285750" indent="-285750">
              <a:buFont typeface="Arial" panose="020B0604020202020204" pitchFamily="34" charset="0"/>
              <a:buChar char="•"/>
            </a:pPr>
            <a:r>
              <a:rPr lang="en-US" dirty="0" smtClean="0"/>
              <a:t>25,000’ view</a:t>
            </a:r>
          </a:p>
          <a:p>
            <a:pPr marL="285750" indent="-285750">
              <a:buFont typeface="Arial" panose="020B0604020202020204" pitchFamily="34" charset="0"/>
              <a:buChar char="•"/>
            </a:pPr>
            <a:r>
              <a:rPr lang="en-US" dirty="0" smtClean="0"/>
              <a:t>Produce a report with an opinion</a:t>
            </a:r>
            <a:endParaRPr lang="en-US" dirty="0"/>
          </a:p>
        </p:txBody>
      </p:sp>
      <p:sp>
        <p:nvSpPr>
          <p:cNvPr id="8" name="Oval 7"/>
          <p:cNvSpPr/>
          <p:nvPr/>
        </p:nvSpPr>
        <p:spPr>
          <a:xfrm>
            <a:off x="6065520" y="2133600"/>
            <a:ext cx="2909147" cy="374228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panose="020B0604020202020204" pitchFamily="34" charset="0"/>
              <a:buChar char="•"/>
            </a:pPr>
            <a:endParaRPr lang="en-US" dirty="0" smtClean="0">
              <a:solidFill>
                <a:srgbClr val="006666"/>
              </a:solidFill>
            </a:endParaRPr>
          </a:p>
        </p:txBody>
      </p:sp>
      <p:sp>
        <p:nvSpPr>
          <p:cNvPr id="9" name="TextBox 8"/>
          <p:cNvSpPr txBox="1"/>
          <p:nvPr/>
        </p:nvSpPr>
        <p:spPr>
          <a:xfrm>
            <a:off x="6553200" y="2596342"/>
            <a:ext cx="2026920" cy="400110"/>
          </a:xfrm>
          <a:prstGeom prst="rect">
            <a:avLst/>
          </a:prstGeom>
          <a:noFill/>
        </p:spPr>
        <p:txBody>
          <a:bodyPr wrap="square" rtlCol="0">
            <a:spAutoFit/>
          </a:bodyPr>
          <a:lstStyle/>
          <a:p>
            <a:r>
              <a:rPr lang="en-US" sz="2000" dirty="0" smtClean="0"/>
              <a:t>Internal Auditors</a:t>
            </a:r>
            <a:endParaRPr lang="en-US" sz="2000" dirty="0"/>
          </a:p>
        </p:txBody>
      </p:sp>
      <p:sp>
        <p:nvSpPr>
          <p:cNvPr id="11" name="Oval 10"/>
          <p:cNvSpPr/>
          <p:nvPr/>
        </p:nvSpPr>
        <p:spPr>
          <a:xfrm>
            <a:off x="3119120" y="2133600"/>
            <a:ext cx="2946400" cy="374228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3474720" y="2560022"/>
            <a:ext cx="2468880" cy="400110"/>
          </a:xfrm>
          <a:prstGeom prst="rect">
            <a:avLst/>
          </a:prstGeom>
          <a:noFill/>
        </p:spPr>
        <p:txBody>
          <a:bodyPr wrap="square" rtlCol="0">
            <a:spAutoFit/>
          </a:bodyPr>
          <a:lstStyle/>
          <a:p>
            <a:r>
              <a:rPr lang="en-US" sz="2000" dirty="0" smtClean="0"/>
              <a:t>Regulatory Auditors</a:t>
            </a:r>
            <a:endParaRPr lang="en-US" sz="2000" dirty="0"/>
          </a:p>
        </p:txBody>
      </p:sp>
      <p:sp>
        <p:nvSpPr>
          <p:cNvPr id="14" name="TextBox 13"/>
          <p:cNvSpPr txBox="1"/>
          <p:nvPr/>
        </p:nvSpPr>
        <p:spPr>
          <a:xfrm>
            <a:off x="3357880" y="3131127"/>
            <a:ext cx="2468880" cy="2585323"/>
          </a:xfrm>
          <a:prstGeom prst="rect">
            <a:avLst/>
          </a:prstGeom>
          <a:noFill/>
        </p:spPr>
        <p:txBody>
          <a:bodyPr wrap="square" rtlCol="0">
            <a:spAutoFit/>
          </a:bodyPr>
          <a:lstStyle/>
          <a:p>
            <a:pPr marL="285750" indent="-285750">
              <a:buFont typeface="Arial" panose="020B0604020202020204" pitchFamily="34" charset="0"/>
              <a:buChar char="•"/>
            </a:pPr>
            <a:r>
              <a:rPr lang="en-US" dirty="0" smtClean="0"/>
              <a:t>From a government agency or grantor</a:t>
            </a:r>
          </a:p>
          <a:p>
            <a:pPr marL="285750" indent="-285750">
              <a:buFont typeface="Arial" panose="020B0604020202020204" pitchFamily="34" charset="0"/>
              <a:buChar char="•"/>
            </a:pPr>
            <a:r>
              <a:rPr lang="en-US" dirty="0" smtClean="0"/>
              <a:t>May be called auditors, inspectors, compliance officers</a:t>
            </a:r>
          </a:p>
          <a:p>
            <a:pPr marL="285750" indent="-285750">
              <a:buFont typeface="Arial" panose="020B0604020202020204" pitchFamily="34" charset="0"/>
              <a:buChar char="•"/>
            </a:pPr>
            <a:r>
              <a:rPr lang="en-US" dirty="0" smtClean="0"/>
              <a:t>Ensure compliance with regulations</a:t>
            </a:r>
          </a:p>
          <a:p>
            <a:pPr marL="285750" indent="-285750">
              <a:buFont typeface="Arial" panose="020B0604020202020204" pitchFamily="34" charset="0"/>
              <a:buChar char="•"/>
            </a:pPr>
            <a:r>
              <a:rPr lang="en-US" dirty="0" smtClean="0"/>
              <a:t>Report, score card, or dashboard</a:t>
            </a:r>
            <a:endParaRPr lang="en-US" dirty="0"/>
          </a:p>
        </p:txBody>
      </p:sp>
      <p:sp>
        <p:nvSpPr>
          <p:cNvPr id="15" name="TextBox 14"/>
          <p:cNvSpPr txBox="1"/>
          <p:nvPr/>
        </p:nvSpPr>
        <p:spPr>
          <a:xfrm>
            <a:off x="6402493" y="3124200"/>
            <a:ext cx="2235200" cy="2585323"/>
          </a:xfrm>
          <a:prstGeom prst="rect">
            <a:avLst/>
          </a:prstGeom>
          <a:noFill/>
        </p:spPr>
        <p:txBody>
          <a:bodyPr wrap="square" rtlCol="0">
            <a:spAutoFit/>
          </a:bodyPr>
          <a:lstStyle/>
          <a:p>
            <a:pPr marL="285750" indent="-285750">
              <a:buFont typeface="Arial" panose="020B0604020202020204" pitchFamily="34" charset="0"/>
              <a:buChar char="•"/>
            </a:pPr>
            <a:r>
              <a:rPr lang="en-US" dirty="0" smtClean="0"/>
              <a:t>Work for the organization</a:t>
            </a:r>
          </a:p>
          <a:p>
            <a:pPr marL="285750" indent="-285750">
              <a:buFont typeface="Arial" panose="020B0604020202020204" pitchFamily="34" charset="0"/>
              <a:buChar char="•"/>
            </a:pPr>
            <a:r>
              <a:rPr lang="en-US" dirty="0" smtClean="0"/>
              <a:t>Risk-based audit plan</a:t>
            </a:r>
          </a:p>
          <a:p>
            <a:pPr marL="285750" indent="-285750">
              <a:buFont typeface="Arial" panose="020B0604020202020204" pitchFamily="34" charset="0"/>
              <a:buChar char="•"/>
            </a:pPr>
            <a:r>
              <a:rPr lang="en-US" dirty="0" smtClean="0"/>
              <a:t>Variety of audits based on industry</a:t>
            </a:r>
          </a:p>
          <a:p>
            <a:pPr marL="285750" indent="-285750">
              <a:buFont typeface="Arial" panose="020B0604020202020204" pitchFamily="34" charset="0"/>
              <a:buChar char="•"/>
            </a:pPr>
            <a:r>
              <a:rPr lang="en-US" dirty="0" smtClean="0"/>
              <a:t>Report or memo with recommendations</a:t>
            </a:r>
            <a:endParaRPr lang="en-US" dirty="0"/>
          </a:p>
        </p:txBody>
      </p:sp>
    </p:spTree>
    <p:extLst>
      <p:ext uri="{BB962C8B-B14F-4D97-AF65-F5344CB8AC3E}">
        <p14:creationId xmlns:p14="http://schemas.microsoft.com/office/powerpoint/2010/main" val="170360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Internal Auditing?</a:t>
            </a:r>
            <a:endParaRPr lang="en-US" dirty="0"/>
          </a:p>
        </p:txBody>
      </p:sp>
      <p:sp>
        <p:nvSpPr>
          <p:cNvPr id="3" name="Content Placeholder 2"/>
          <p:cNvSpPr>
            <a:spLocks noGrp="1"/>
          </p:cNvSpPr>
          <p:nvPr>
            <p:ph sz="quarter" idx="1"/>
          </p:nvPr>
        </p:nvSpPr>
        <p:spPr/>
        <p:txBody>
          <a:bodyPr/>
          <a:lstStyle/>
          <a:p>
            <a:pPr>
              <a:lnSpc>
                <a:spcPct val="90000"/>
              </a:lnSpc>
              <a:buNone/>
            </a:pPr>
            <a:r>
              <a:rPr lang="en-US" altLang="en-US" dirty="0" smtClean="0"/>
              <a:t>	</a:t>
            </a:r>
            <a:endParaRPr lang="en-US" altLang="en-US" sz="2800" dirty="0"/>
          </a:p>
        </p:txBody>
      </p:sp>
      <p:sp>
        <p:nvSpPr>
          <p:cNvPr id="4" name="TextBox 3"/>
          <p:cNvSpPr txBox="1"/>
          <p:nvPr/>
        </p:nvSpPr>
        <p:spPr>
          <a:xfrm>
            <a:off x="762000" y="1524000"/>
            <a:ext cx="7696200" cy="5016758"/>
          </a:xfrm>
          <a:prstGeom prst="rect">
            <a:avLst/>
          </a:prstGeom>
          <a:noFill/>
        </p:spPr>
        <p:txBody>
          <a:bodyPr wrap="square" rtlCol="0">
            <a:spAutoFit/>
          </a:bodyPr>
          <a:lstStyle/>
          <a:p>
            <a:pPr>
              <a:spcBef>
                <a:spcPct val="0"/>
              </a:spcBef>
              <a:buFont typeface="Arial" pitchFamily="34" charset="0"/>
              <a:buChar char="•"/>
            </a:pPr>
            <a:r>
              <a:rPr lang="en-US" sz="3200" dirty="0" smtClean="0">
                <a:solidFill>
                  <a:schemeClr val="tx2"/>
                </a:solidFill>
                <a:latin typeface="+mj-lt"/>
                <a:ea typeface="+mj-ea"/>
                <a:cs typeface="+mj-cs"/>
              </a:rPr>
              <a:t>Independent and objective</a:t>
            </a:r>
          </a:p>
          <a:p>
            <a:pPr>
              <a:spcBef>
                <a:spcPct val="0"/>
              </a:spcBef>
              <a:buFont typeface="Arial" pitchFamily="34" charset="0"/>
              <a:buChar char="•"/>
            </a:pPr>
            <a:endParaRPr lang="en-US" sz="3200" dirty="0" smtClean="0">
              <a:solidFill>
                <a:schemeClr val="tx2"/>
              </a:solidFill>
              <a:latin typeface="+mj-lt"/>
              <a:ea typeface="+mj-ea"/>
              <a:cs typeface="+mj-cs"/>
            </a:endParaRPr>
          </a:p>
          <a:p>
            <a:pPr>
              <a:spcBef>
                <a:spcPct val="0"/>
              </a:spcBef>
              <a:buFont typeface="Arial" pitchFamily="34" charset="0"/>
              <a:buChar char="•"/>
            </a:pPr>
            <a:r>
              <a:rPr lang="en-US" sz="3200" dirty="0" smtClean="0">
                <a:solidFill>
                  <a:schemeClr val="tx2"/>
                </a:solidFill>
                <a:latin typeface="+mj-lt"/>
                <a:ea typeface="+mj-ea"/>
                <a:cs typeface="+mj-cs"/>
              </a:rPr>
              <a:t>Value-added</a:t>
            </a:r>
          </a:p>
          <a:p>
            <a:pPr>
              <a:spcBef>
                <a:spcPct val="0"/>
              </a:spcBef>
              <a:buFont typeface="Arial" pitchFamily="34" charset="0"/>
              <a:buChar char="•"/>
            </a:pPr>
            <a:endParaRPr lang="en-US" sz="3200" dirty="0" smtClean="0">
              <a:solidFill>
                <a:schemeClr val="tx2"/>
              </a:solidFill>
              <a:latin typeface="+mj-lt"/>
              <a:ea typeface="+mj-ea"/>
              <a:cs typeface="+mj-cs"/>
            </a:endParaRPr>
          </a:p>
          <a:p>
            <a:pPr>
              <a:spcBef>
                <a:spcPct val="0"/>
              </a:spcBef>
              <a:buFont typeface="Arial" pitchFamily="34" charset="0"/>
              <a:buChar char="•"/>
            </a:pPr>
            <a:r>
              <a:rPr lang="en-US" sz="3200" dirty="0" smtClean="0">
                <a:solidFill>
                  <a:schemeClr val="tx2"/>
                </a:solidFill>
                <a:latin typeface="+mj-lt"/>
                <a:ea typeface="+mj-ea"/>
                <a:cs typeface="+mj-cs"/>
              </a:rPr>
              <a:t>Improves operations</a:t>
            </a:r>
          </a:p>
          <a:p>
            <a:pPr>
              <a:spcBef>
                <a:spcPct val="0"/>
              </a:spcBef>
              <a:buFont typeface="Arial" pitchFamily="34" charset="0"/>
              <a:buChar char="•"/>
            </a:pPr>
            <a:endParaRPr lang="en-US" sz="3200" dirty="0" smtClean="0">
              <a:solidFill>
                <a:schemeClr val="tx2"/>
              </a:solidFill>
              <a:latin typeface="+mj-lt"/>
              <a:ea typeface="+mj-ea"/>
              <a:cs typeface="+mj-cs"/>
            </a:endParaRPr>
          </a:p>
          <a:p>
            <a:pPr>
              <a:spcBef>
                <a:spcPct val="0"/>
              </a:spcBef>
              <a:buFont typeface="Arial" pitchFamily="34" charset="0"/>
              <a:buChar char="•"/>
            </a:pPr>
            <a:r>
              <a:rPr lang="en-US" sz="3200" dirty="0" smtClean="0">
                <a:solidFill>
                  <a:schemeClr val="tx2"/>
                </a:solidFill>
                <a:latin typeface="+mj-lt"/>
                <a:ea typeface="+mj-ea"/>
                <a:cs typeface="+mj-cs"/>
              </a:rPr>
              <a:t>Accomplishes objectives</a:t>
            </a:r>
          </a:p>
          <a:p>
            <a:pPr>
              <a:spcBef>
                <a:spcPct val="0"/>
              </a:spcBef>
              <a:buFont typeface="Arial" pitchFamily="34" charset="0"/>
              <a:buChar char="•"/>
            </a:pPr>
            <a:endParaRPr lang="en-US" sz="3200" dirty="0" smtClean="0">
              <a:solidFill>
                <a:schemeClr val="tx2"/>
              </a:solidFill>
              <a:latin typeface="+mj-lt"/>
              <a:ea typeface="+mj-ea"/>
              <a:cs typeface="+mj-cs"/>
            </a:endParaRPr>
          </a:p>
          <a:p>
            <a:pPr>
              <a:spcBef>
                <a:spcPct val="0"/>
              </a:spcBef>
              <a:buFont typeface="Arial" pitchFamily="34" charset="0"/>
              <a:buChar char="•"/>
            </a:pPr>
            <a:r>
              <a:rPr lang="en-US" sz="3200" dirty="0" smtClean="0">
                <a:solidFill>
                  <a:schemeClr val="tx2"/>
                </a:solidFill>
                <a:latin typeface="+mj-lt"/>
                <a:ea typeface="+mj-ea"/>
                <a:cs typeface="+mj-cs"/>
              </a:rPr>
              <a:t>Improves effectiveness and efficiencies</a:t>
            </a:r>
          </a:p>
        </p:txBody>
      </p:sp>
    </p:spTree>
    <p:extLst>
      <p:ext uri="{BB962C8B-B14F-4D97-AF65-F5344CB8AC3E}">
        <p14:creationId xmlns:p14="http://schemas.microsoft.com/office/powerpoint/2010/main" val="1158266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IIA Standards</a:t>
            </a:r>
            <a:endParaRPr lang="en-US" dirty="0"/>
          </a:p>
        </p:txBody>
      </p:sp>
      <p:sp>
        <p:nvSpPr>
          <p:cNvPr id="3" name="Content Placeholder 2"/>
          <p:cNvSpPr>
            <a:spLocks noGrp="1"/>
          </p:cNvSpPr>
          <p:nvPr>
            <p:ph sz="quarter" idx="1"/>
          </p:nvPr>
        </p:nvSpPr>
        <p:spPr/>
        <p:txBody>
          <a:bodyPr>
            <a:normAutofit lnSpcReduction="10000"/>
          </a:bodyPr>
          <a:lstStyle/>
          <a:p>
            <a:r>
              <a:rPr lang="en-US" altLang="en-US" dirty="0" smtClean="0">
                <a:solidFill>
                  <a:schemeClr val="tx2">
                    <a:lumMod val="75000"/>
                  </a:schemeClr>
                </a:solidFill>
                <a:latin typeface="+mj-lt"/>
              </a:rPr>
              <a:t>Independence</a:t>
            </a:r>
          </a:p>
          <a:p>
            <a:endParaRPr lang="en-US" altLang="en-US" dirty="0">
              <a:solidFill>
                <a:schemeClr val="tx2">
                  <a:lumMod val="75000"/>
                </a:schemeClr>
              </a:solidFill>
              <a:latin typeface="+mj-lt"/>
            </a:endParaRPr>
          </a:p>
          <a:p>
            <a:r>
              <a:rPr lang="en-US" altLang="en-US" dirty="0">
                <a:solidFill>
                  <a:schemeClr val="tx2">
                    <a:lumMod val="75000"/>
                  </a:schemeClr>
                </a:solidFill>
                <a:latin typeface="+mj-lt"/>
              </a:rPr>
              <a:t>Professional </a:t>
            </a:r>
            <a:r>
              <a:rPr lang="en-US" altLang="en-US" dirty="0" smtClean="0">
                <a:solidFill>
                  <a:schemeClr val="tx2">
                    <a:lumMod val="75000"/>
                  </a:schemeClr>
                </a:solidFill>
                <a:latin typeface="+mj-lt"/>
              </a:rPr>
              <a:t>Proficiency</a:t>
            </a:r>
          </a:p>
          <a:p>
            <a:endParaRPr lang="en-US" altLang="en-US" dirty="0">
              <a:solidFill>
                <a:schemeClr val="tx2">
                  <a:lumMod val="75000"/>
                </a:schemeClr>
              </a:solidFill>
              <a:latin typeface="+mj-lt"/>
            </a:endParaRPr>
          </a:p>
          <a:p>
            <a:r>
              <a:rPr lang="en-US" altLang="en-US" dirty="0" smtClean="0">
                <a:solidFill>
                  <a:schemeClr val="tx2">
                    <a:lumMod val="75000"/>
                  </a:schemeClr>
                </a:solidFill>
                <a:latin typeface="+mj-lt"/>
              </a:rPr>
              <a:t>Scope</a:t>
            </a:r>
          </a:p>
          <a:p>
            <a:endParaRPr lang="en-US" altLang="en-US" dirty="0">
              <a:solidFill>
                <a:schemeClr val="tx2">
                  <a:lumMod val="75000"/>
                </a:schemeClr>
              </a:solidFill>
              <a:latin typeface="+mj-lt"/>
            </a:endParaRPr>
          </a:p>
          <a:p>
            <a:r>
              <a:rPr lang="en-US" altLang="en-US" dirty="0">
                <a:solidFill>
                  <a:schemeClr val="tx2">
                    <a:lumMod val="75000"/>
                  </a:schemeClr>
                </a:solidFill>
                <a:latin typeface="+mj-lt"/>
              </a:rPr>
              <a:t>Performance of </a:t>
            </a:r>
            <a:r>
              <a:rPr lang="en-US" altLang="en-US" dirty="0" smtClean="0">
                <a:solidFill>
                  <a:schemeClr val="tx2">
                    <a:lumMod val="75000"/>
                  </a:schemeClr>
                </a:solidFill>
                <a:latin typeface="+mj-lt"/>
              </a:rPr>
              <a:t>Audit</a:t>
            </a:r>
          </a:p>
          <a:p>
            <a:endParaRPr lang="en-US" altLang="en-US" dirty="0">
              <a:solidFill>
                <a:schemeClr val="tx2">
                  <a:lumMod val="75000"/>
                </a:schemeClr>
              </a:solidFill>
              <a:latin typeface="+mj-lt"/>
            </a:endParaRPr>
          </a:p>
          <a:p>
            <a:r>
              <a:rPr lang="en-US" altLang="en-US" dirty="0" smtClean="0">
                <a:solidFill>
                  <a:schemeClr val="tx2">
                    <a:lumMod val="75000"/>
                  </a:schemeClr>
                </a:solidFill>
                <a:latin typeface="+mj-lt"/>
              </a:rPr>
              <a:t>Management</a:t>
            </a:r>
          </a:p>
          <a:p>
            <a:endParaRPr lang="en-US" altLang="en-US" dirty="0">
              <a:solidFill>
                <a:schemeClr val="tx2">
                  <a:lumMod val="75000"/>
                </a:schemeClr>
              </a:solidFill>
              <a:latin typeface="+mj-lt"/>
            </a:endParaRPr>
          </a:p>
          <a:p>
            <a:r>
              <a:rPr lang="en-US" altLang="en-US" dirty="0">
                <a:solidFill>
                  <a:schemeClr val="tx2">
                    <a:lumMod val="75000"/>
                  </a:schemeClr>
                </a:solidFill>
                <a:latin typeface="+mj-lt"/>
              </a:rPr>
              <a:t>Code of Ethics</a:t>
            </a:r>
          </a:p>
        </p:txBody>
      </p:sp>
    </p:spTree>
    <p:extLst>
      <p:ext uri="{BB962C8B-B14F-4D97-AF65-F5344CB8AC3E}">
        <p14:creationId xmlns:p14="http://schemas.microsoft.com/office/powerpoint/2010/main" val="25746176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10D8BAC16D0247BA01E40ED6C2DF0F" ma:contentTypeVersion="3" ma:contentTypeDescription="Create a new document." ma:contentTypeScope="" ma:versionID="be39442960a0a8b10031e6c7c7147113">
  <xsd:schema xmlns:xsd="http://www.w3.org/2001/XMLSchema" xmlns:xs="http://www.w3.org/2001/XMLSchema" xmlns:p="http://schemas.microsoft.com/office/2006/metadata/properties" xmlns:ns2="1b642654-8584-4bf1-8146-3263dc4b21bf" targetNamespace="http://schemas.microsoft.com/office/2006/metadata/properties" ma:root="true" ma:fieldsID="d0f5989ed088348b26158e88362bbbaf" ns2:_="">
    <xsd:import namespace="1b642654-8584-4bf1-8146-3263dc4b21bf"/>
    <xsd:element name="properties">
      <xsd:complexType>
        <xsd:sequence>
          <xsd:element name="documentManagement">
            <xsd:complexType>
              <xsd:all>
                <xsd:element ref="ns2:Review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642654-8584-4bf1-8146-3263dc4b21bf" elementFormDefault="qualified">
    <xsd:import namespace="http://schemas.microsoft.com/office/2006/documentManagement/types"/>
    <xsd:import namespace="http://schemas.microsoft.com/office/infopath/2007/PartnerControls"/>
    <xsd:element name="Reviewed" ma:index="10" nillable="true" ma:displayName="Reviewed" ma:default="1" ma:internalName="Review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eviewed xmlns="1b642654-8584-4bf1-8146-3263dc4b21bf">true</Reviewed>
  </documentManagement>
</p:properties>
</file>

<file path=customXml/itemProps1.xml><?xml version="1.0" encoding="utf-8"?>
<ds:datastoreItem xmlns:ds="http://schemas.openxmlformats.org/officeDocument/2006/customXml" ds:itemID="{123AFAAE-E545-45B4-8E06-A34B757A83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642654-8584-4bf1-8146-3263dc4b21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CC3D44-C98D-48CC-972F-AF253051ACE3}">
  <ds:schemaRefs>
    <ds:schemaRef ds:uri="http://schemas.microsoft.com/sharepoint/v3/contenttype/forms"/>
  </ds:schemaRefs>
</ds:datastoreItem>
</file>

<file path=customXml/itemProps3.xml><?xml version="1.0" encoding="utf-8"?>
<ds:datastoreItem xmlns:ds="http://schemas.openxmlformats.org/officeDocument/2006/customXml" ds:itemID="{B8BE464E-F2B2-48DB-ACA1-FB4E3EB9E8C1}">
  <ds:schemaRefs>
    <ds:schemaRef ds:uri="http://schemas.openxmlformats.org/package/2006/metadata/core-properties"/>
    <ds:schemaRef ds:uri="http://schemas.microsoft.com/office/2006/documentManagement/types"/>
    <ds:schemaRef ds:uri="http://purl.org/dc/elements/1.1/"/>
    <ds:schemaRef ds:uri="http://purl.org/dc/dcmitype/"/>
    <ds:schemaRef ds:uri="http://schemas.microsoft.com/office/2006/metadata/properties"/>
    <ds:schemaRef ds:uri="http://purl.org/dc/terms/"/>
    <ds:schemaRef ds:uri="1b642654-8584-4bf1-8146-3263dc4b21bf"/>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Wisp</Template>
  <TotalTime>828</TotalTime>
  <Words>1989</Words>
  <Application>Microsoft Office PowerPoint</Application>
  <PresentationFormat>On-screen Show (4:3)</PresentationFormat>
  <Paragraphs>319</Paragraphs>
  <Slides>22</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 Unicode MS</vt:lpstr>
      <vt:lpstr>Arial</vt:lpstr>
      <vt:lpstr>Bookman Old Style</vt:lpstr>
      <vt:lpstr>Calibri</vt:lpstr>
      <vt:lpstr>Gill Sans MT</vt:lpstr>
      <vt:lpstr>Wingdings</vt:lpstr>
      <vt:lpstr>Wingdings 3</vt:lpstr>
      <vt:lpstr>Origin</vt:lpstr>
      <vt:lpstr>Internal Audit Awareness</vt:lpstr>
      <vt:lpstr>Note to presenters: </vt:lpstr>
      <vt:lpstr>Presentation Areas</vt:lpstr>
      <vt:lpstr>Internal Audit Background</vt:lpstr>
      <vt:lpstr>Why is there Internal Audit?</vt:lpstr>
      <vt:lpstr>Accounting vs. Internal Auditing</vt:lpstr>
      <vt:lpstr>Types of Auditors</vt:lpstr>
      <vt:lpstr>What is Internal Auditing?</vt:lpstr>
      <vt:lpstr>The IIA Standards</vt:lpstr>
      <vt:lpstr>Internal Audit at Institution</vt:lpstr>
      <vt:lpstr>Internal Audit Structure at Institution</vt:lpstr>
      <vt:lpstr>How Internal Auditors Work</vt:lpstr>
      <vt:lpstr>Working with Internal Audit</vt:lpstr>
      <vt:lpstr>Risk-based Auditing</vt:lpstr>
      <vt:lpstr>Examples of Controls</vt:lpstr>
      <vt:lpstr>Audit Process</vt:lpstr>
      <vt:lpstr>Audit Process (Update as needed)</vt:lpstr>
      <vt:lpstr>Common Audit Findings</vt:lpstr>
      <vt:lpstr>Positive Impacts of Audits</vt:lpstr>
      <vt:lpstr>Hotline Information</vt:lpstr>
      <vt:lpstr>Contacting Internal Audit</vt:lpstr>
      <vt:lpstr>Thank You!</vt:lpstr>
    </vt:vector>
  </TitlesOfParts>
  <Company>UNCW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Audit Awareness</dc:title>
  <dc:creator>Powell, Stefanie</dc:creator>
  <cp:lastModifiedBy>La Donna Flynn</cp:lastModifiedBy>
  <cp:revision>37</cp:revision>
  <cp:lastPrinted>2016-03-30T20:04:25Z</cp:lastPrinted>
  <dcterms:created xsi:type="dcterms:W3CDTF">2015-01-27T17:47:45Z</dcterms:created>
  <dcterms:modified xsi:type="dcterms:W3CDTF">2016-03-30T20:36:51Z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0x010100ED10D8BAC16D0247BA01E40ED6C2DF0F</vt:lpwstr>
  </property>
</Properties>
</file>